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2" r:id="rId2"/>
    <p:sldMasterId id="2147483728" r:id="rId3"/>
  </p:sldMasterIdLst>
  <p:notesMasterIdLst>
    <p:notesMasterId r:id="rId90"/>
  </p:notesMasterIdLst>
  <p:handoutMasterIdLst>
    <p:handoutMasterId r:id="rId91"/>
  </p:handoutMasterIdLst>
  <p:sldIdLst>
    <p:sldId id="409" r:id="rId4"/>
    <p:sldId id="318" r:id="rId5"/>
    <p:sldId id="320" r:id="rId6"/>
    <p:sldId id="321" r:id="rId7"/>
    <p:sldId id="323" r:id="rId8"/>
    <p:sldId id="324" r:id="rId9"/>
    <p:sldId id="325" r:id="rId10"/>
    <p:sldId id="322"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1" r:id="rId26"/>
    <p:sldId id="342" r:id="rId27"/>
    <p:sldId id="343" r:id="rId28"/>
    <p:sldId id="344" r:id="rId29"/>
    <p:sldId id="345" r:id="rId30"/>
    <p:sldId id="346" r:id="rId31"/>
    <p:sldId id="347" r:id="rId32"/>
    <p:sldId id="365"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6" r:id="rId48"/>
    <p:sldId id="367" r:id="rId49"/>
    <p:sldId id="368" r:id="rId50"/>
    <p:sldId id="369" r:id="rId51"/>
    <p:sldId id="370" r:id="rId52"/>
    <p:sldId id="371" r:id="rId53"/>
    <p:sldId id="372" r:id="rId54"/>
    <p:sldId id="373" r:id="rId55"/>
    <p:sldId id="374" r:id="rId56"/>
    <p:sldId id="375" r:id="rId57"/>
    <p:sldId id="376" r:id="rId58"/>
    <p:sldId id="384" r:id="rId59"/>
    <p:sldId id="377" r:id="rId60"/>
    <p:sldId id="378" r:id="rId61"/>
    <p:sldId id="379" r:id="rId62"/>
    <p:sldId id="381" r:id="rId63"/>
    <p:sldId id="382" r:id="rId64"/>
    <p:sldId id="383" r:id="rId65"/>
    <p:sldId id="385" r:id="rId66"/>
    <p:sldId id="386" r:id="rId67"/>
    <p:sldId id="387" r:id="rId68"/>
    <p:sldId id="388" r:id="rId69"/>
    <p:sldId id="389" r:id="rId70"/>
    <p:sldId id="390" r:id="rId71"/>
    <p:sldId id="391" r:id="rId72"/>
    <p:sldId id="392" r:id="rId73"/>
    <p:sldId id="393" r:id="rId74"/>
    <p:sldId id="396" r:id="rId75"/>
    <p:sldId id="394" r:id="rId76"/>
    <p:sldId id="395" r:id="rId77"/>
    <p:sldId id="397" r:id="rId78"/>
    <p:sldId id="398" r:id="rId79"/>
    <p:sldId id="399" r:id="rId80"/>
    <p:sldId id="400" r:id="rId81"/>
    <p:sldId id="401" r:id="rId82"/>
    <p:sldId id="402" r:id="rId83"/>
    <p:sldId id="403" r:id="rId84"/>
    <p:sldId id="404" r:id="rId85"/>
    <p:sldId id="405" r:id="rId86"/>
    <p:sldId id="406" r:id="rId87"/>
    <p:sldId id="407" r:id="rId88"/>
    <p:sldId id="40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Dhayalan" initials="KD" lastIdx="2" clrIdx="0">
    <p:extLst>
      <p:ext uri="{19B8F6BF-5375-455C-9EA6-DF929625EA0E}">
        <p15:presenceInfo xmlns:p15="http://schemas.microsoft.com/office/powerpoint/2012/main" userId="Karthikeyan Dhaya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4B"/>
    <a:srgbClr val="D9D9D9"/>
    <a:srgbClr val="FBFBFB"/>
    <a:srgbClr val="96D642"/>
    <a:srgbClr val="50B3CF"/>
    <a:srgbClr val="99CCFF"/>
    <a:srgbClr val="1E252B"/>
    <a:srgbClr val="0DB14B"/>
    <a:srgbClr val="0DB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616" y="44"/>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46E1F-0116-4253-BE01-AB6363ADFA6A}" type="datetimeFigureOut">
              <a:rPr lang="en-IN" smtClean="0"/>
              <a:t>04-12-2016</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27D4F-841F-4DD0-99B1-DAF05FBF3AF8}" type="slidenum">
              <a:rPr lang="en-IN" smtClean="0"/>
              <a:t>‹#›</a:t>
            </a:fld>
            <a:endParaRPr lang="en-IN"/>
          </a:p>
        </p:txBody>
      </p:sp>
    </p:spTree>
    <p:extLst>
      <p:ext uri="{BB962C8B-B14F-4D97-AF65-F5344CB8AC3E}">
        <p14:creationId xmlns:p14="http://schemas.microsoft.com/office/powerpoint/2010/main" val="213580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5CD72-EC3A-4D22-95AA-8542E975CB8F}" type="datetimeFigureOut">
              <a:rPr lang="en-IN" smtClean="0"/>
              <a:t>04-12-2016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AFE4-65E3-4235-B09C-893C22CCEA22}" type="slidenum">
              <a:rPr lang="en-IN" smtClean="0"/>
              <a:t>‹#›</a:t>
            </a:fld>
            <a:endParaRPr lang="en-IN"/>
          </a:p>
        </p:txBody>
      </p:sp>
    </p:spTree>
    <p:extLst>
      <p:ext uri="{BB962C8B-B14F-4D97-AF65-F5344CB8AC3E}">
        <p14:creationId xmlns:p14="http://schemas.microsoft.com/office/powerpoint/2010/main" val="64509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15178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591363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1501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1076325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212772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412237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1847926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327460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232974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2649205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84481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388210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4017746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03D09-5926-4F66-AE61-F8BC0C32CF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143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57492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64689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09115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88583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211198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125355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SimSun" panose="02010600030101010101" pitchFamily="2" charset="-122"/>
            </a:endParaRPr>
          </a:p>
        </p:txBody>
      </p:sp>
    </p:spTree>
    <p:extLst>
      <p:ext uri="{BB962C8B-B14F-4D97-AF65-F5344CB8AC3E}">
        <p14:creationId xmlns:p14="http://schemas.microsoft.com/office/powerpoint/2010/main" val="71890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5BAD6030-0B39-41B2-A9A5-6CB76F212BA5}"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334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4D9CB-0140-4B57-B7CA-5609255333A2}" type="datetime1">
              <a:rPr lang="en-IN" smtClean="0">
                <a:solidFill>
                  <a:prstClr val="black">
                    <a:tint val="75000"/>
                  </a:prstClr>
                </a:solidFill>
              </a:rPr>
              <a:t>04-12-2016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80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F29E505-92F8-44EC-AE05-C6FBFFA3C1BF}"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754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9AEBB4-3E45-4B16-BD62-B81B82D5594E}"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72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697C30C2-930E-43C4-9883-B845A6F6EC31}" type="slidenum">
              <a:rPr lang="en-US" altLang="en-US"/>
              <a:pPr/>
              <a:t>‹#›</a:t>
            </a:fld>
            <a:endParaRPr lang="en-US" altLang="en-US"/>
          </a:p>
        </p:txBody>
      </p:sp>
    </p:spTree>
    <p:extLst>
      <p:ext uri="{BB962C8B-B14F-4D97-AF65-F5344CB8AC3E}">
        <p14:creationId xmlns:p14="http://schemas.microsoft.com/office/powerpoint/2010/main" val="3956286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5D650B07-CD5D-4194-B2C4-21844AD2FA1F}" type="slidenum">
              <a:rPr lang="en-US" altLang="en-US"/>
              <a:pPr/>
              <a:t>‹#›</a:t>
            </a:fld>
            <a:endParaRPr lang="en-US" altLang="en-US"/>
          </a:p>
        </p:txBody>
      </p:sp>
    </p:spTree>
    <p:extLst>
      <p:ext uri="{BB962C8B-B14F-4D97-AF65-F5344CB8AC3E}">
        <p14:creationId xmlns:p14="http://schemas.microsoft.com/office/powerpoint/2010/main" val="218129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D6E91EA5-A489-4AE0-BC25-87108DE05C66}" type="slidenum">
              <a:rPr lang="en-US" altLang="en-US"/>
              <a:pPr/>
              <a:t>‹#›</a:t>
            </a:fld>
            <a:endParaRPr lang="en-US" altLang="en-US"/>
          </a:p>
        </p:txBody>
      </p:sp>
    </p:spTree>
    <p:extLst>
      <p:ext uri="{BB962C8B-B14F-4D97-AF65-F5344CB8AC3E}">
        <p14:creationId xmlns:p14="http://schemas.microsoft.com/office/powerpoint/2010/main" val="465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0954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962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35326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746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7279E7-E95B-44D5-AD15-79A92C880A4B}"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6116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9972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22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328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4409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3658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52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6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081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2730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SmartArt Placeholder 2"/>
          <p:cNvSpPr>
            <a:spLocks noGrp="1"/>
          </p:cNvSpPr>
          <p:nvPr>
            <p:ph type="dgm" idx="1"/>
          </p:nvPr>
        </p:nvSpPr>
        <p:spPr>
          <a:xfrm>
            <a:off x="914400" y="1981200"/>
            <a:ext cx="10363200" cy="4114800"/>
          </a:xfrm>
        </p:spPr>
        <p:txBody>
          <a:bodyPr/>
          <a:lstStyle/>
          <a:p>
            <a:pPr lvl="0"/>
            <a:endParaRPr lang="en-US" noProof="0"/>
          </a:p>
        </p:txBody>
      </p:sp>
    </p:spTree>
    <p:extLst>
      <p:ext uri="{BB962C8B-B14F-4D97-AF65-F5344CB8AC3E}">
        <p14:creationId xmlns:p14="http://schemas.microsoft.com/office/powerpoint/2010/main" val="168584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FEEAA-4DCC-4F27-A885-5A6F262774D3}"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41283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Tree>
    <p:extLst>
      <p:ext uri="{BB962C8B-B14F-4D97-AF65-F5344CB8AC3E}">
        <p14:creationId xmlns:p14="http://schemas.microsoft.com/office/powerpoint/2010/main" val="22609656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C7D46CC-EEF8-4B75-92C8-B472F9CB76F4}"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4298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764860-B04C-470C-BB7E-2199C7691FF9}"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955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3E4B-5100-4C90-8963-58730DCE0348}"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32324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5C7852AC-2167-483E-BA74-60D6753FB778}" type="datetime1">
              <a:rPr lang="en-US" smtClean="0">
                <a:solidFill>
                  <a:prstClr val="black">
                    <a:tint val="75000"/>
                  </a:prstClr>
                </a:solidFill>
              </a:rPr>
              <a:pPr/>
              <a:t>12/4/2016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621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B624758-03ED-40BD-B2BB-FD8724BE6C7F}" type="datetime1">
              <a:rPr lang="en-US" smtClean="0">
                <a:solidFill>
                  <a:prstClr val="black">
                    <a:tint val="75000"/>
                  </a:prstClr>
                </a:solidFill>
              </a:rPr>
              <a:pPr/>
              <a:t>12/4/2016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4126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121034999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288763168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8BAC-4DF5-4505-B591-BEAB2A788B93}" type="datetime1">
              <a:rPr lang="en-US" smtClean="0">
                <a:solidFill>
                  <a:prstClr val="black">
                    <a:tint val="75000"/>
                  </a:prstClr>
                </a:solidFill>
              </a:rPr>
              <a:pPr/>
              <a:t>12/4/2016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a:t>
            </a: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4224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3E5F-4659-4FF7-A7F7-A8E6BA2C0813}" type="datetime1">
              <a:rPr lang="en-US" smtClean="0">
                <a:solidFill>
                  <a:prstClr val="black">
                    <a:tint val="75000"/>
                  </a:prstClr>
                </a:solidFill>
              </a:rPr>
              <a:pPr/>
              <a:t>12/4/2016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984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E6A8D543-3283-4640-B68B-EA122DEFF41D}" type="datetime1">
              <a:rPr lang="en-IN" smtClean="0">
                <a:solidFill>
                  <a:prstClr val="black">
                    <a:tint val="75000"/>
                  </a:prstClr>
                </a:solidFill>
              </a:rPr>
              <a:t>04-12-2016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2203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BBFD3-83E5-4EE1-B44C-BD324F172E11}" type="datetime1">
              <a:rPr lang="en-US" smtClean="0">
                <a:solidFill>
                  <a:prstClr val="black">
                    <a:tint val="75000"/>
                  </a:prstClr>
                </a:solidFill>
              </a:rPr>
              <a:pPr/>
              <a:t>12/4/2016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92591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038345A-BF8C-4491-98EA-5625FE184381}"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58684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F462C42-554E-49D8-BD9C-2055D490F3D3}"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036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29DA8FF-BE34-420C-8502-4008A8C23E80}" type="datetime1">
              <a:rPr lang="en-IN" smtClean="0">
                <a:solidFill>
                  <a:prstClr val="black">
                    <a:tint val="75000"/>
                  </a:prstClr>
                </a:solidFill>
              </a:rPr>
              <a:t>04-12-2016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2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6227325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33332920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3346-F74C-4908-A651-DE50A4F7D7C0}" type="datetime1">
              <a:rPr lang="en-IN" smtClean="0">
                <a:solidFill>
                  <a:prstClr val="black">
                    <a:tint val="75000"/>
                  </a:prstClr>
                </a:solidFill>
              </a:rPr>
              <a:t>04-12-2016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13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511FA-7271-41CA-A949-B1AA0FE66208}" type="datetime1">
              <a:rPr lang="en-IN" smtClean="0">
                <a:solidFill>
                  <a:prstClr val="black">
                    <a:tint val="75000"/>
                  </a:prstClr>
                </a:solidFill>
              </a:rPr>
              <a:t>04-12-2016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664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10E-4899-407D-9ED4-AF5243BDE1AC}" type="datetime1">
              <a:rPr lang="en-IN" smtClean="0">
                <a:solidFill>
                  <a:prstClr val="black">
                    <a:tint val="75000"/>
                  </a:prstClr>
                </a:solidFill>
              </a:rPr>
              <a:t>04-12-2016</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70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708" r:id="rId7"/>
    <p:sldLayoutId id="2147483679" r:id="rId8"/>
    <p:sldLayoutId id="2147483680" r:id="rId9"/>
    <p:sldLayoutId id="2147483681" r:id="rId10"/>
    <p:sldLayoutId id="2147483682" r:id="rId11"/>
    <p:sldLayoutId id="2147483683" r:id="rId12"/>
    <p:sldLayoutId id="2147483709" r:id="rId13"/>
    <p:sldLayoutId id="2147483710" r:id="rId14"/>
    <p:sldLayoutId id="214748371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extLst>
      <p:ext uri="{BB962C8B-B14F-4D97-AF65-F5344CB8AC3E}">
        <p14:creationId xmlns:p14="http://schemas.microsoft.com/office/powerpoint/2010/main" val="29201799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Lst>
  <p:hf hdr="0" ft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MS PGothic"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13FE-5836-4F47-A3B0-18D9628960F4}" type="datetime1">
              <a:rPr lang="en-US" smtClean="0">
                <a:solidFill>
                  <a:prstClr val="black">
                    <a:tint val="75000"/>
                  </a:prstClr>
                </a:solidFill>
              </a:rPr>
              <a:pPr/>
              <a:t>12/4/2016</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45258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cisco.com/c/dam/en/us/td/i/100001-200000/130001-140000/135001-136000/135075.ps/_jcr_content/renditions/135075.jp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5924991" y="3252258"/>
            <a:ext cx="6219873" cy="65376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latin typeface="Arial" panose="020B0604020202020204" pitchFamily="34" charset="0"/>
                <a:cs typeface="Arial" panose="020B0604020202020204" pitchFamily="34" charset="0"/>
              </a:rPr>
              <a:t>Network Foundations</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9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Token Passing Access method</a:t>
            </a:r>
          </a:p>
        </p:txBody>
      </p:sp>
      <p:sp>
        <p:nvSpPr>
          <p:cNvPr id="3" name="Content Placeholder 2"/>
          <p:cNvSpPr txBox="1">
            <a:spLocks/>
          </p:cNvSpPr>
          <p:nvPr/>
        </p:nvSpPr>
        <p:spPr>
          <a:xfrm>
            <a:off x="295520" y="1364043"/>
            <a:ext cx="10972800" cy="4697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A token (24-bit control frame) decides which computer can communicate and at what intervals</a:t>
            </a:r>
          </a:p>
          <a:p>
            <a:pPr>
              <a:lnSpc>
                <a:spcPct val="100000"/>
              </a:lnSpc>
            </a:pPr>
            <a:r>
              <a:rPr lang="en-IN" dirty="0"/>
              <a:t>Only the computer having a token can send data</a:t>
            </a:r>
          </a:p>
          <a:p>
            <a:pPr>
              <a:lnSpc>
                <a:spcPct val="100000"/>
              </a:lnSpc>
            </a:pPr>
            <a:r>
              <a:rPr lang="en-IN" dirty="0"/>
              <a:t>Other computers have to wait for their turn</a:t>
            </a:r>
          </a:p>
          <a:p>
            <a:pPr>
              <a:lnSpc>
                <a:spcPct val="100000"/>
              </a:lnSpc>
            </a:pPr>
            <a:r>
              <a:rPr lang="en-IN" dirty="0"/>
              <a:t>Only the computer that sent the data can remove the data from the token and release it; destination computer can only copy the data</a:t>
            </a:r>
          </a:p>
          <a:p>
            <a:pPr>
              <a:lnSpc>
                <a:spcPct val="100000"/>
              </a:lnSpc>
            </a:pPr>
            <a:r>
              <a:rPr lang="en-IN" dirty="0"/>
              <a:t>Does not have issue with collisions</a:t>
            </a:r>
          </a:p>
          <a:p>
            <a:pPr>
              <a:lnSpc>
                <a:spcPct val="100000"/>
              </a:lnSpc>
            </a:pPr>
            <a:r>
              <a:rPr lang="en-IN" dirty="0"/>
              <a:t>Token Ring, FDDI protocols use this method</a:t>
            </a:r>
          </a:p>
        </p:txBody>
      </p:sp>
    </p:spTree>
    <p:extLst>
      <p:ext uri="{BB962C8B-B14F-4D97-AF65-F5344CB8AC3E}">
        <p14:creationId xmlns:p14="http://schemas.microsoft.com/office/powerpoint/2010/main" val="298341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CSMA</a:t>
            </a:r>
          </a:p>
        </p:txBody>
      </p:sp>
      <p:sp>
        <p:nvSpPr>
          <p:cNvPr id="3" name="Content Placeholder 2"/>
          <p:cNvSpPr txBox="1">
            <a:spLocks/>
          </p:cNvSpPr>
          <p:nvPr/>
        </p:nvSpPr>
        <p:spPr>
          <a:xfrm>
            <a:off x="361507" y="1213214"/>
            <a:ext cx="11280595" cy="55646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Carrier Sense multiple access protocol is used by Ethernet</a:t>
            </a:r>
          </a:p>
          <a:p>
            <a:pPr>
              <a:lnSpc>
                <a:spcPct val="100000"/>
              </a:lnSpc>
            </a:pPr>
            <a:r>
              <a:rPr lang="en-IN" dirty="0"/>
              <a:t>Two types</a:t>
            </a:r>
          </a:p>
          <a:p>
            <a:pPr lvl="1">
              <a:lnSpc>
                <a:spcPct val="100000"/>
              </a:lnSpc>
            </a:pPr>
            <a:r>
              <a:rPr lang="en-IN" dirty="0"/>
              <a:t>CSMA/CD</a:t>
            </a:r>
          </a:p>
          <a:p>
            <a:pPr lvl="1">
              <a:lnSpc>
                <a:spcPct val="100000"/>
              </a:lnSpc>
            </a:pPr>
            <a:r>
              <a:rPr lang="en-IN" dirty="0"/>
              <a:t>CSMA/CA</a:t>
            </a:r>
          </a:p>
          <a:p>
            <a:pPr>
              <a:lnSpc>
                <a:spcPct val="100000"/>
              </a:lnSpc>
            </a:pPr>
            <a:r>
              <a:rPr lang="en-IN" dirty="0"/>
              <a:t>CSMA/CD</a:t>
            </a:r>
          </a:p>
          <a:p>
            <a:pPr lvl="1">
              <a:lnSpc>
                <a:spcPct val="100000"/>
              </a:lnSpc>
            </a:pPr>
            <a:r>
              <a:rPr lang="en-IN" dirty="0"/>
              <a:t>Systems monitor the network for transmission activity; if they sense the network to be free; the computer transmits the data</a:t>
            </a:r>
          </a:p>
          <a:p>
            <a:pPr lvl="1">
              <a:lnSpc>
                <a:spcPct val="100000"/>
              </a:lnSpc>
            </a:pPr>
            <a:r>
              <a:rPr lang="en-IN" dirty="0"/>
              <a:t>If two systems send the data at the same time, collision occurs</a:t>
            </a:r>
          </a:p>
          <a:p>
            <a:pPr lvl="1">
              <a:lnSpc>
                <a:spcPct val="100000"/>
              </a:lnSpc>
            </a:pPr>
            <a:r>
              <a:rPr lang="en-IN" dirty="0"/>
              <a:t>In a network with highly populated network, damaged cable or connector, cables exceeding the recommended value cause too many collisions</a:t>
            </a:r>
          </a:p>
          <a:p>
            <a:pPr lvl="1">
              <a:lnSpc>
                <a:spcPct val="100000"/>
              </a:lnSpc>
            </a:pPr>
            <a:r>
              <a:rPr lang="en-IN" dirty="0"/>
              <a:t>If collision happens the devices in the network execute a random collision timer to force a delay before they attempt to transmit data. This timer is called </a:t>
            </a:r>
            <a:r>
              <a:rPr lang="en-IN" b="1" u="sng" dirty="0"/>
              <a:t>back-off algorithm</a:t>
            </a:r>
          </a:p>
        </p:txBody>
      </p:sp>
    </p:spTree>
    <p:extLst>
      <p:ext uri="{BB962C8B-B14F-4D97-AF65-F5344CB8AC3E}">
        <p14:creationId xmlns:p14="http://schemas.microsoft.com/office/powerpoint/2010/main" val="25951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CSMA</a:t>
            </a:r>
          </a:p>
        </p:txBody>
      </p:sp>
      <p:sp>
        <p:nvSpPr>
          <p:cNvPr id="3" name="Content Placeholder 2"/>
          <p:cNvSpPr txBox="1">
            <a:spLocks/>
          </p:cNvSpPr>
          <p:nvPr/>
        </p:nvSpPr>
        <p:spPr>
          <a:xfrm>
            <a:off x="304946" y="1646847"/>
            <a:ext cx="11280595" cy="2604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CSMA/CA</a:t>
            </a:r>
          </a:p>
          <a:p>
            <a:pPr lvl="1">
              <a:lnSpc>
                <a:spcPct val="100000"/>
              </a:lnSpc>
            </a:pPr>
            <a:r>
              <a:rPr lang="en-IN" dirty="0"/>
              <a:t>Systems monitor the network for transmission activity; if they sense the network to be free; the computer beacons out a broadcast message before transmitting the data</a:t>
            </a:r>
          </a:p>
          <a:p>
            <a:pPr lvl="1">
              <a:lnSpc>
                <a:spcPct val="100000"/>
              </a:lnSpc>
            </a:pPr>
            <a:r>
              <a:rPr lang="en-IN" dirty="0"/>
              <a:t>This is primarily used in Wireless LAN Technology</a:t>
            </a:r>
          </a:p>
        </p:txBody>
      </p:sp>
    </p:spTree>
    <p:extLst>
      <p:ext uri="{BB962C8B-B14F-4D97-AF65-F5344CB8AC3E}">
        <p14:creationId xmlns:p14="http://schemas.microsoft.com/office/powerpoint/2010/main" val="57127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Collision and  Broadcast domain</a:t>
            </a:r>
          </a:p>
        </p:txBody>
      </p:sp>
      <p:sp>
        <p:nvSpPr>
          <p:cNvPr id="3" name="Content Placeholder 2"/>
          <p:cNvSpPr txBox="1">
            <a:spLocks/>
          </p:cNvSpPr>
          <p:nvPr/>
        </p:nvSpPr>
        <p:spPr>
          <a:xfrm>
            <a:off x="304946" y="1646846"/>
            <a:ext cx="11280595" cy="4848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Collision Domain</a:t>
            </a:r>
          </a:p>
          <a:p>
            <a:pPr lvl="1">
              <a:lnSpc>
                <a:spcPct val="100000"/>
              </a:lnSpc>
            </a:pPr>
            <a:r>
              <a:rPr lang="en-IN" dirty="0"/>
              <a:t>Is a group of computers that are contending for the same shared communication medium</a:t>
            </a:r>
          </a:p>
          <a:p>
            <a:pPr lvl="1">
              <a:lnSpc>
                <a:spcPct val="100000"/>
              </a:lnSpc>
            </a:pPr>
            <a:r>
              <a:rPr lang="en-IN" dirty="0"/>
              <a:t>Collision domains are there in network that are connected by a hub, repeater or wireless access points</a:t>
            </a:r>
          </a:p>
          <a:p>
            <a:pPr lvl="1">
              <a:lnSpc>
                <a:spcPct val="100000"/>
              </a:lnSpc>
            </a:pPr>
            <a:endParaRPr lang="en-IN" dirty="0"/>
          </a:p>
          <a:p>
            <a:pPr>
              <a:lnSpc>
                <a:spcPct val="100000"/>
              </a:lnSpc>
            </a:pPr>
            <a:r>
              <a:rPr lang="en-IN" dirty="0"/>
              <a:t>Broadcast Domain</a:t>
            </a:r>
          </a:p>
          <a:p>
            <a:pPr lvl="1">
              <a:lnSpc>
                <a:spcPct val="100000"/>
              </a:lnSpc>
            </a:pPr>
            <a:r>
              <a:rPr lang="en-IN" dirty="0"/>
              <a:t>Set of computing nodes that can receive all layer 2 broadcast frames</a:t>
            </a:r>
          </a:p>
          <a:p>
            <a:pPr lvl="1">
              <a:lnSpc>
                <a:spcPct val="100000"/>
              </a:lnSpc>
            </a:pPr>
            <a:r>
              <a:rPr lang="en-IN" dirty="0"/>
              <a:t>They are nodes interconnected by switches, bridges or hubs but with no router in between them</a:t>
            </a:r>
          </a:p>
        </p:txBody>
      </p:sp>
    </p:spTree>
    <p:extLst>
      <p:ext uri="{BB962C8B-B14F-4D97-AF65-F5344CB8AC3E}">
        <p14:creationId xmlns:p14="http://schemas.microsoft.com/office/powerpoint/2010/main" val="50954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Polling</a:t>
            </a:r>
          </a:p>
        </p:txBody>
      </p:sp>
      <p:sp>
        <p:nvSpPr>
          <p:cNvPr id="3" name="Content Placeholder 2"/>
          <p:cNvSpPr txBox="1">
            <a:spLocks/>
          </p:cNvSpPr>
          <p:nvPr/>
        </p:nvSpPr>
        <p:spPr>
          <a:xfrm>
            <a:off x="304946" y="1646846"/>
            <a:ext cx="11280595" cy="4848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Used by mainframe environments</a:t>
            </a:r>
          </a:p>
          <a:p>
            <a:pPr>
              <a:lnSpc>
                <a:spcPct val="100000"/>
              </a:lnSpc>
            </a:pPr>
            <a:r>
              <a:rPr lang="en-IN" dirty="0"/>
              <a:t>The systems are divided into primary stations and secondary stations</a:t>
            </a:r>
          </a:p>
          <a:p>
            <a:pPr>
              <a:lnSpc>
                <a:spcPct val="100000"/>
              </a:lnSpc>
            </a:pPr>
            <a:r>
              <a:rPr lang="en-IN" dirty="0"/>
              <a:t>Primary stations poll the secondary stations at regular intervals to check for any data transmission. This is the only time secondary station can communicate</a:t>
            </a:r>
          </a:p>
        </p:txBody>
      </p:sp>
    </p:spTree>
    <p:extLst>
      <p:ext uri="{BB962C8B-B14F-4D97-AF65-F5344CB8AC3E}">
        <p14:creationId xmlns:p14="http://schemas.microsoft.com/office/powerpoint/2010/main" val="112200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Ethernet</a:t>
            </a:r>
          </a:p>
        </p:txBody>
      </p:sp>
      <p:sp>
        <p:nvSpPr>
          <p:cNvPr id="3" name="Content Placeholder 2"/>
          <p:cNvSpPr txBox="1">
            <a:spLocks/>
          </p:cNvSpPr>
          <p:nvPr/>
        </p:nvSpPr>
        <p:spPr>
          <a:xfrm>
            <a:off x="304946" y="1055802"/>
            <a:ext cx="11280595" cy="5439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A set of technologies that enable several devices to communicate on the same network</a:t>
            </a:r>
          </a:p>
          <a:p>
            <a:pPr>
              <a:lnSpc>
                <a:spcPct val="100000"/>
              </a:lnSpc>
            </a:pPr>
            <a:r>
              <a:rPr lang="en-IN" dirty="0"/>
              <a:t>Usually uses bus or star topology</a:t>
            </a:r>
          </a:p>
          <a:p>
            <a:pPr>
              <a:lnSpc>
                <a:spcPct val="100000"/>
              </a:lnSpc>
            </a:pPr>
            <a:r>
              <a:rPr lang="en-IN" dirty="0"/>
              <a:t>It is defined by 802.3 Standard</a:t>
            </a:r>
          </a:p>
          <a:p>
            <a:pPr>
              <a:lnSpc>
                <a:spcPct val="100000"/>
              </a:lnSpc>
            </a:pPr>
            <a:r>
              <a:rPr lang="en-IN" dirty="0"/>
              <a:t>It is contention-based technology</a:t>
            </a:r>
          </a:p>
          <a:p>
            <a:pPr>
              <a:lnSpc>
                <a:spcPct val="100000"/>
              </a:lnSpc>
            </a:pPr>
            <a:r>
              <a:rPr lang="en-IN" dirty="0"/>
              <a:t>Uses Collision and broadcast domains</a:t>
            </a:r>
          </a:p>
          <a:p>
            <a:pPr>
              <a:lnSpc>
                <a:spcPct val="100000"/>
              </a:lnSpc>
            </a:pPr>
            <a:r>
              <a:rPr lang="en-IN" dirty="0"/>
              <a:t>Uses CSMA/CD</a:t>
            </a:r>
          </a:p>
          <a:p>
            <a:pPr>
              <a:lnSpc>
                <a:spcPct val="100000"/>
              </a:lnSpc>
            </a:pPr>
            <a:r>
              <a:rPr lang="en-IN" dirty="0"/>
              <a:t>Supports full duplex communication</a:t>
            </a:r>
          </a:p>
          <a:p>
            <a:pPr>
              <a:lnSpc>
                <a:spcPct val="100000"/>
              </a:lnSpc>
            </a:pPr>
            <a:r>
              <a:rPr lang="en-IN" dirty="0"/>
              <a:t>Uses coaxial, twisted pair, fibre-optic cabling types</a:t>
            </a:r>
          </a:p>
          <a:p>
            <a:pPr>
              <a:lnSpc>
                <a:spcPct val="100000"/>
              </a:lnSpc>
            </a:pPr>
            <a:endParaRPr lang="en-IN" dirty="0"/>
          </a:p>
        </p:txBody>
      </p:sp>
    </p:spTree>
    <p:extLst>
      <p:ext uri="{BB962C8B-B14F-4D97-AF65-F5344CB8AC3E}">
        <p14:creationId xmlns:p14="http://schemas.microsoft.com/office/powerpoint/2010/main" val="4146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Token Ring</a:t>
            </a:r>
          </a:p>
        </p:txBody>
      </p:sp>
      <p:sp>
        <p:nvSpPr>
          <p:cNvPr id="3" name="Content Placeholder 2"/>
          <p:cNvSpPr txBox="1">
            <a:spLocks/>
          </p:cNvSpPr>
          <p:nvPr/>
        </p:nvSpPr>
        <p:spPr>
          <a:xfrm>
            <a:off x="304946" y="1055802"/>
            <a:ext cx="11280595" cy="54392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LAN media access technology developed by IBM</a:t>
            </a:r>
          </a:p>
          <a:p>
            <a:pPr>
              <a:lnSpc>
                <a:spcPct val="100000"/>
              </a:lnSpc>
            </a:pPr>
            <a:r>
              <a:rPr lang="en-IN" dirty="0"/>
              <a:t>Defined by 802.5 standard</a:t>
            </a:r>
          </a:p>
          <a:p>
            <a:pPr>
              <a:lnSpc>
                <a:spcPct val="100000"/>
              </a:lnSpc>
            </a:pPr>
            <a:r>
              <a:rPr lang="en-IN" dirty="0"/>
              <a:t>Has data transmission rate </a:t>
            </a:r>
            <a:r>
              <a:rPr lang="en-IN" dirty="0" err="1"/>
              <a:t>upto</a:t>
            </a:r>
            <a:r>
              <a:rPr lang="en-IN" dirty="0"/>
              <a:t> 16Mbps</a:t>
            </a:r>
          </a:p>
          <a:p>
            <a:pPr>
              <a:lnSpc>
                <a:spcPct val="100000"/>
              </a:lnSpc>
            </a:pPr>
            <a:r>
              <a:rPr lang="en-IN" dirty="0"/>
              <a:t>Uses token passing technology with star-configured topology</a:t>
            </a:r>
          </a:p>
          <a:p>
            <a:pPr>
              <a:lnSpc>
                <a:spcPct val="100000"/>
              </a:lnSpc>
            </a:pPr>
            <a:r>
              <a:rPr lang="en-IN" dirty="0"/>
              <a:t>Each computer is connected to the central hub MAU (Multiple Access Unit)</a:t>
            </a:r>
          </a:p>
          <a:p>
            <a:pPr>
              <a:lnSpc>
                <a:spcPct val="100000"/>
              </a:lnSpc>
            </a:pPr>
            <a:r>
              <a:rPr lang="en-IN" dirty="0"/>
              <a:t>Active  monitor is used to remove frames that are continuously circulating the network</a:t>
            </a:r>
          </a:p>
          <a:p>
            <a:pPr>
              <a:lnSpc>
                <a:spcPct val="100000"/>
              </a:lnSpc>
            </a:pPr>
            <a:r>
              <a:rPr lang="en-IN" dirty="0"/>
              <a:t>Beaconing mechanism will ensure if a computer detects a problem it sends a beacon frame</a:t>
            </a:r>
          </a:p>
          <a:p>
            <a:pPr>
              <a:lnSpc>
                <a:spcPct val="100000"/>
              </a:lnSpc>
            </a:pPr>
            <a:r>
              <a:rPr lang="en-IN" dirty="0"/>
              <a:t>This frame generates a failure domain, which is between the computer that issued the beacon and its neighbour downstream.</a:t>
            </a:r>
          </a:p>
        </p:txBody>
      </p:sp>
    </p:spTree>
    <p:extLst>
      <p:ext uri="{BB962C8B-B14F-4D97-AF65-F5344CB8AC3E}">
        <p14:creationId xmlns:p14="http://schemas.microsoft.com/office/powerpoint/2010/main" val="324426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FDDI</a:t>
            </a:r>
          </a:p>
        </p:txBody>
      </p:sp>
      <p:sp>
        <p:nvSpPr>
          <p:cNvPr id="3" name="Content Placeholder 2"/>
          <p:cNvSpPr txBox="1">
            <a:spLocks/>
          </p:cNvSpPr>
          <p:nvPr/>
        </p:nvSpPr>
        <p:spPr>
          <a:xfrm>
            <a:off x="323800" y="1008668"/>
            <a:ext cx="11280595" cy="543926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High speed, token passing media access technology works on Fiber-optic cabling</a:t>
            </a:r>
          </a:p>
          <a:p>
            <a:pPr>
              <a:lnSpc>
                <a:spcPct val="100000"/>
              </a:lnSpc>
            </a:pPr>
            <a:r>
              <a:rPr lang="en-IN" dirty="0"/>
              <a:t>Has transmission speed </a:t>
            </a:r>
            <a:r>
              <a:rPr lang="en-IN" dirty="0" err="1"/>
              <a:t>upto</a:t>
            </a:r>
            <a:r>
              <a:rPr lang="en-IN" dirty="0"/>
              <a:t> 100Mbps</a:t>
            </a:r>
          </a:p>
          <a:p>
            <a:pPr>
              <a:lnSpc>
                <a:spcPct val="100000"/>
              </a:lnSpc>
            </a:pPr>
            <a:r>
              <a:rPr lang="en-IN" dirty="0"/>
              <a:t>Provides fault tolerance by providing a secondary counter-rotating ring</a:t>
            </a:r>
          </a:p>
          <a:p>
            <a:pPr>
              <a:lnSpc>
                <a:spcPct val="100000"/>
              </a:lnSpc>
            </a:pPr>
            <a:r>
              <a:rPr lang="en-IN" dirty="0"/>
              <a:t>It is primarily used in backbone networks (MAN)</a:t>
            </a:r>
          </a:p>
          <a:p>
            <a:pPr>
              <a:lnSpc>
                <a:spcPct val="100000"/>
              </a:lnSpc>
            </a:pPr>
            <a:r>
              <a:rPr lang="en-IN" dirty="0"/>
              <a:t>Can be deployed for distances up to 100Kms</a:t>
            </a:r>
          </a:p>
          <a:p>
            <a:pPr>
              <a:lnSpc>
                <a:spcPct val="100000"/>
              </a:lnSpc>
            </a:pPr>
            <a:r>
              <a:rPr lang="en-IN" dirty="0"/>
              <a:t>Devices fall into the following criteria</a:t>
            </a:r>
          </a:p>
          <a:p>
            <a:pPr lvl="1">
              <a:lnSpc>
                <a:spcPct val="100000"/>
              </a:lnSpc>
            </a:pPr>
            <a:r>
              <a:rPr lang="en-IN" dirty="0"/>
              <a:t>Single-attachment station (SAS) – attaches to only one ring through a concentrator</a:t>
            </a:r>
          </a:p>
          <a:p>
            <a:pPr lvl="1">
              <a:lnSpc>
                <a:spcPct val="100000"/>
              </a:lnSpc>
            </a:pPr>
            <a:r>
              <a:rPr lang="en-IN" dirty="0"/>
              <a:t>Single-attached concentrator (SAC) – connects a SAS device to the primary ring</a:t>
            </a:r>
          </a:p>
          <a:p>
            <a:pPr lvl="1">
              <a:lnSpc>
                <a:spcPct val="100000"/>
              </a:lnSpc>
            </a:pPr>
            <a:r>
              <a:rPr lang="en-IN" dirty="0"/>
              <a:t>Dual-attachment station (DAS) – has two ports, each port provides a connection for both the primary and secondary rings</a:t>
            </a:r>
          </a:p>
          <a:p>
            <a:pPr lvl="1">
              <a:lnSpc>
                <a:spcPct val="100000"/>
              </a:lnSpc>
            </a:pPr>
            <a:r>
              <a:rPr lang="en-IN" dirty="0"/>
              <a:t>Dual-attached concentrator (DAC) – concentrator that connects DAS, SAS, and SAC devices to both the rings</a:t>
            </a:r>
          </a:p>
          <a:p>
            <a:pPr>
              <a:lnSpc>
                <a:spcPct val="100000"/>
              </a:lnSpc>
            </a:pPr>
            <a:r>
              <a:rPr lang="en-IN" dirty="0"/>
              <a:t>FDDI-2 provides fixed bandwidth – makes it work like a broadband connection with </a:t>
            </a:r>
            <a:r>
              <a:rPr lang="en-IN" dirty="0" err="1"/>
              <a:t>QoS</a:t>
            </a:r>
            <a:r>
              <a:rPr lang="en-IN" dirty="0"/>
              <a:t> capabilities.</a:t>
            </a:r>
          </a:p>
          <a:p>
            <a:pPr>
              <a:lnSpc>
                <a:spcPct val="100000"/>
              </a:lnSpc>
            </a:pPr>
            <a:r>
              <a:rPr lang="en-IN" dirty="0"/>
              <a:t>Copper Distributed Data Interface (CDDI) – work over UTP and used in LAN environments</a:t>
            </a:r>
          </a:p>
        </p:txBody>
      </p:sp>
    </p:spTree>
    <p:extLst>
      <p:ext uri="{BB962C8B-B14F-4D97-AF65-F5344CB8AC3E}">
        <p14:creationId xmlns:p14="http://schemas.microsoft.com/office/powerpoint/2010/main" val="54353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273127"/>
            <a:ext cx="10696574" cy="735541"/>
          </a:xfrm>
        </p:spPr>
        <p:txBody>
          <a:bodyPr/>
          <a:lstStyle/>
          <a:p>
            <a:r>
              <a:rPr lang="en-IN" dirty="0"/>
              <a:t>Transmission Methods</a:t>
            </a:r>
          </a:p>
        </p:txBody>
      </p:sp>
      <p:sp>
        <p:nvSpPr>
          <p:cNvPr id="3" name="Content Placeholder 2"/>
          <p:cNvSpPr txBox="1">
            <a:spLocks/>
          </p:cNvSpPr>
          <p:nvPr/>
        </p:nvSpPr>
        <p:spPr>
          <a:xfrm>
            <a:off x="408642" y="1583703"/>
            <a:ext cx="11280595" cy="5439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Unicast – one to one</a:t>
            </a:r>
          </a:p>
          <a:p>
            <a:pPr>
              <a:lnSpc>
                <a:spcPct val="100000"/>
              </a:lnSpc>
            </a:pPr>
            <a:r>
              <a:rPr lang="en-IN" dirty="0"/>
              <a:t>Broadcast – one to all</a:t>
            </a:r>
          </a:p>
          <a:p>
            <a:pPr>
              <a:lnSpc>
                <a:spcPct val="100000"/>
              </a:lnSpc>
            </a:pPr>
            <a:r>
              <a:rPr lang="en-IN" dirty="0"/>
              <a:t>Multicast – one to many (Layer 3)</a:t>
            </a:r>
          </a:p>
          <a:p>
            <a:pPr>
              <a:lnSpc>
                <a:spcPct val="100000"/>
              </a:lnSpc>
            </a:pPr>
            <a:r>
              <a:rPr lang="en-IN" dirty="0"/>
              <a:t>IGMP is used to report multicast group membership to routers</a:t>
            </a:r>
          </a:p>
          <a:p>
            <a:pPr>
              <a:lnSpc>
                <a:spcPct val="100000"/>
              </a:lnSpc>
            </a:pPr>
            <a:r>
              <a:rPr lang="en-IN" dirty="0"/>
              <a:t>IGMP can be used for online streaming and video activities</a:t>
            </a:r>
          </a:p>
        </p:txBody>
      </p:sp>
    </p:spTree>
    <p:extLst>
      <p:ext uri="{BB962C8B-B14F-4D97-AF65-F5344CB8AC3E}">
        <p14:creationId xmlns:p14="http://schemas.microsoft.com/office/powerpoint/2010/main" val="88469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854" y="3041763"/>
            <a:ext cx="10696574" cy="735541"/>
          </a:xfrm>
        </p:spPr>
        <p:txBody>
          <a:bodyPr>
            <a:noAutofit/>
          </a:bodyPr>
          <a:lstStyle/>
          <a:p>
            <a:r>
              <a:rPr lang="en-IN" sz="5400" b="1" dirty="0"/>
              <a:t>Network Protocols and Services</a:t>
            </a:r>
          </a:p>
        </p:txBody>
      </p:sp>
    </p:spTree>
    <p:extLst>
      <p:ext uri="{BB962C8B-B14F-4D97-AF65-F5344CB8AC3E}">
        <p14:creationId xmlns:p14="http://schemas.microsoft.com/office/powerpoint/2010/main" val="365290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Topology</a:t>
            </a:r>
          </a:p>
        </p:txBody>
      </p:sp>
      <p:sp>
        <p:nvSpPr>
          <p:cNvPr id="3" name="Content Placeholder 2"/>
          <p:cNvSpPr>
            <a:spLocks noGrp="1"/>
          </p:cNvSpPr>
          <p:nvPr>
            <p:ph idx="4294967295"/>
          </p:nvPr>
        </p:nvSpPr>
        <p:spPr>
          <a:xfrm>
            <a:off x="433633" y="1367771"/>
            <a:ext cx="10972800" cy="5315833"/>
          </a:xfrm>
        </p:spPr>
        <p:txBody>
          <a:bodyPr>
            <a:normAutofit/>
          </a:bodyPr>
          <a:lstStyle/>
          <a:p>
            <a:pPr>
              <a:lnSpc>
                <a:spcPct val="100000"/>
              </a:lnSpc>
            </a:pPr>
            <a:r>
              <a:rPr lang="en-US" dirty="0"/>
              <a:t>Manner in which a network is physically connected and shows the layout of resources and systems</a:t>
            </a:r>
          </a:p>
          <a:p>
            <a:pPr>
              <a:lnSpc>
                <a:spcPct val="100000"/>
              </a:lnSpc>
            </a:pPr>
            <a:r>
              <a:rPr lang="en-IN" dirty="0"/>
              <a:t>Topological structure of a network depicted physically or logically</a:t>
            </a:r>
          </a:p>
          <a:p>
            <a:pPr>
              <a:lnSpc>
                <a:spcPct val="100000"/>
              </a:lnSpc>
            </a:pPr>
            <a:r>
              <a:rPr lang="en-IN" dirty="0"/>
              <a:t>Types of topology</a:t>
            </a:r>
          </a:p>
          <a:p>
            <a:pPr marL="685800" lvl="2">
              <a:lnSpc>
                <a:spcPct val="100000"/>
              </a:lnSpc>
              <a:spcBef>
                <a:spcPts val="1000"/>
              </a:spcBef>
            </a:pPr>
            <a:r>
              <a:rPr lang="en-IN" sz="2400" dirty="0"/>
              <a:t>Ring</a:t>
            </a:r>
          </a:p>
          <a:p>
            <a:pPr marL="685800" lvl="2">
              <a:lnSpc>
                <a:spcPct val="100000"/>
              </a:lnSpc>
              <a:spcBef>
                <a:spcPts val="1000"/>
              </a:spcBef>
            </a:pPr>
            <a:r>
              <a:rPr lang="en-IN" sz="2400" dirty="0"/>
              <a:t>Star</a:t>
            </a:r>
          </a:p>
          <a:p>
            <a:pPr marL="685800" lvl="2">
              <a:lnSpc>
                <a:spcPct val="100000"/>
              </a:lnSpc>
              <a:spcBef>
                <a:spcPts val="1000"/>
              </a:spcBef>
            </a:pPr>
            <a:r>
              <a:rPr lang="en-IN" sz="2400" dirty="0"/>
              <a:t>Bus</a:t>
            </a:r>
          </a:p>
          <a:p>
            <a:pPr marL="685800" lvl="2">
              <a:lnSpc>
                <a:spcPct val="100000"/>
              </a:lnSpc>
              <a:spcBef>
                <a:spcPts val="1000"/>
              </a:spcBef>
            </a:pPr>
            <a:r>
              <a:rPr lang="en-IN" sz="2400" dirty="0"/>
              <a:t>Mesh</a:t>
            </a:r>
          </a:p>
          <a:p>
            <a:pPr marL="685800" lvl="2">
              <a:lnSpc>
                <a:spcPct val="100000"/>
              </a:lnSpc>
              <a:spcBef>
                <a:spcPts val="1000"/>
              </a:spcBef>
            </a:pPr>
            <a:r>
              <a:rPr lang="en-IN" sz="2400" dirty="0"/>
              <a:t>Tree</a:t>
            </a:r>
          </a:p>
          <a:p>
            <a:pPr marL="685800" lvl="2">
              <a:lnSpc>
                <a:spcPct val="100000"/>
              </a:lnSpc>
              <a:spcBef>
                <a:spcPts val="1000"/>
              </a:spcBef>
            </a:pPr>
            <a:r>
              <a:rPr lang="en-IN" sz="2400" dirty="0"/>
              <a:t>Hybrid</a:t>
            </a:r>
          </a:p>
          <a:p>
            <a:pPr>
              <a:lnSpc>
                <a:spcPct val="100000"/>
              </a:lnSpc>
            </a:pPr>
            <a:endParaRPr lang="en-US" dirty="0">
              <a:latin typeface="Arial Rounded MT Bold" panose="020F0704030504030204" pitchFamily="34" charset="0"/>
            </a:endParaRPr>
          </a:p>
        </p:txBody>
      </p:sp>
    </p:spTree>
    <p:extLst>
      <p:ext uri="{BB962C8B-B14F-4D97-AF65-F5344CB8AC3E}">
        <p14:creationId xmlns:p14="http://schemas.microsoft.com/office/powerpoint/2010/main" val="104070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Address Resolution Protocol (ARP)</a:t>
            </a:r>
          </a:p>
        </p:txBody>
      </p:sp>
      <p:sp>
        <p:nvSpPr>
          <p:cNvPr id="3" name="Content Placeholder 2"/>
          <p:cNvSpPr txBox="1">
            <a:spLocks/>
          </p:cNvSpPr>
          <p:nvPr/>
        </p:nvSpPr>
        <p:spPr>
          <a:xfrm>
            <a:off x="408642" y="1418735"/>
            <a:ext cx="11280595" cy="5439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ARP finds the hardware address, also known as Media Access Control (MAC) address, of a host from its known IP address. </a:t>
            </a:r>
          </a:p>
          <a:p>
            <a:pPr>
              <a:lnSpc>
                <a:spcPct val="100000"/>
              </a:lnSpc>
            </a:pPr>
            <a:r>
              <a:rPr lang="en-IN" dirty="0"/>
              <a:t> The protocol operates below the network layer as a part of the interface between the OSI network and OSI link layer. </a:t>
            </a:r>
          </a:p>
          <a:p>
            <a:pPr>
              <a:lnSpc>
                <a:spcPct val="100000"/>
              </a:lnSpc>
            </a:pPr>
            <a:endParaRPr lang="en-IN" dirty="0"/>
          </a:p>
        </p:txBody>
      </p:sp>
      <p:pic>
        <p:nvPicPr>
          <p:cNvPr id="1026" name="Picture 2" descr="http://www.cisco.com/c/dam/en/us/td/i/100001-200000/130001-140000/135001-136000/135075.ps/_jcr_content/renditions/135075.jpg">
            <a:hlinkClick r:id="rId2" tooltip="Related image, diagram or screensho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430" y="4051104"/>
            <a:ext cx="9119703" cy="162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39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ARP cache poisoning</a:t>
            </a:r>
          </a:p>
        </p:txBody>
      </p:sp>
      <p:sp>
        <p:nvSpPr>
          <p:cNvPr id="5" name="Rectangle 4"/>
          <p:cNvSpPr/>
          <p:nvPr/>
        </p:nvSpPr>
        <p:spPr>
          <a:xfrm>
            <a:off x="0" y="6487655"/>
            <a:ext cx="8744932" cy="261610"/>
          </a:xfrm>
          <a:prstGeom prst="rect">
            <a:avLst/>
          </a:prstGeom>
        </p:spPr>
        <p:txBody>
          <a:bodyPr wrap="square">
            <a:spAutoFit/>
          </a:bodyPr>
          <a:lstStyle/>
          <a:p>
            <a:r>
              <a:rPr lang="en-IN" sz="1100" dirty="0"/>
              <a:t>By 0x55534C - Own work, CC BY-SA 3.0, https://commons.wikimedia.org/w/index.php?curid=15034709</a:t>
            </a:r>
          </a:p>
        </p:txBody>
      </p:sp>
      <p:pic>
        <p:nvPicPr>
          <p:cNvPr id="7" name="Picture 6"/>
          <p:cNvPicPr>
            <a:picLocks noChangeAspect="1"/>
          </p:cNvPicPr>
          <p:nvPr/>
        </p:nvPicPr>
        <p:blipFill>
          <a:blip r:embed="rId2"/>
          <a:stretch>
            <a:fillRect/>
          </a:stretch>
        </p:blipFill>
        <p:spPr>
          <a:xfrm>
            <a:off x="4991099" y="1426125"/>
            <a:ext cx="6505575" cy="4886325"/>
          </a:xfrm>
          <a:prstGeom prst="rect">
            <a:avLst/>
          </a:prstGeom>
        </p:spPr>
      </p:pic>
      <p:sp>
        <p:nvSpPr>
          <p:cNvPr id="8" name="TextBox 7"/>
          <p:cNvSpPr txBox="1"/>
          <p:nvPr/>
        </p:nvSpPr>
        <p:spPr>
          <a:xfrm>
            <a:off x="113121" y="1426125"/>
            <a:ext cx="4736575" cy="4524315"/>
          </a:xfrm>
          <a:prstGeom prst="rect">
            <a:avLst/>
          </a:prstGeom>
          <a:noFill/>
        </p:spPr>
        <p:txBody>
          <a:bodyPr wrap="square" rtlCol="0">
            <a:spAutoFit/>
          </a:bodyPr>
          <a:lstStyle/>
          <a:p>
            <a:pPr marL="457200" indent="-457200">
              <a:buFont typeface="Arial" panose="020B0604020202020204" pitchFamily="34" charset="0"/>
              <a:buChar char="•"/>
            </a:pPr>
            <a:r>
              <a:rPr lang="en-IN" sz="2400" dirty="0"/>
              <a:t>ARP spoofing, ARP cache poisoning, or ARP poison routing, is a technique by which an attacker sends (spoofed) Address Resolution Protocol (ARP) messages onto a local area network.</a:t>
            </a:r>
          </a:p>
          <a:p>
            <a:pPr marL="457200" indent="-457200">
              <a:buFont typeface="Arial" panose="020B0604020202020204" pitchFamily="34" charset="0"/>
              <a:buChar char="•"/>
            </a:pPr>
            <a:r>
              <a:rPr lang="en-IN" sz="2400" dirty="0"/>
              <a:t>The attack can only be used on networks that use the Address Resolution Protocol, and is limited to local network segments</a:t>
            </a:r>
          </a:p>
        </p:txBody>
      </p:sp>
    </p:spTree>
    <p:extLst>
      <p:ext uri="{BB962C8B-B14F-4D97-AF65-F5344CB8AC3E}">
        <p14:creationId xmlns:p14="http://schemas.microsoft.com/office/powerpoint/2010/main" val="48501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DHCP</a:t>
            </a:r>
          </a:p>
        </p:txBody>
      </p:sp>
      <p:pic>
        <p:nvPicPr>
          <p:cNvPr id="3074" name="Picture 2" descr="Image result for DH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444" y="3264310"/>
            <a:ext cx="5167767" cy="3237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1085" y="1455457"/>
            <a:ext cx="6443676" cy="5078313"/>
          </a:xfrm>
          <a:prstGeom prst="rect">
            <a:avLst/>
          </a:prstGeom>
          <a:noFill/>
        </p:spPr>
        <p:txBody>
          <a:bodyPr wrap="square" rtlCol="0">
            <a:spAutoFit/>
          </a:bodyPr>
          <a:lstStyle/>
          <a:p>
            <a:pPr marL="285750" indent="-285750">
              <a:buFont typeface="Arial" panose="020B0604020202020204" pitchFamily="34" charset="0"/>
              <a:buChar char="•"/>
            </a:pPr>
            <a:r>
              <a:rPr lang="en-IN" dirty="0"/>
              <a:t>Runs over UDP</a:t>
            </a:r>
          </a:p>
          <a:p>
            <a:pPr marL="285750" indent="-285750">
              <a:buFont typeface="Arial" panose="020B0604020202020204" pitchFamily="34" charset="0"/>
              <a:buChar char="•"/>
            </a:pPr>
            <a:r>
              <a:rPr lang="en-IN" dirty="0"/>
              <a:t>Utilizing ports:</a:t>
            </a:r>
          </a:p>
          <a:p>
            <a:pPr marL="742950" lvl="1" indent="-285750">
              <a:buFont typeface="Arial" panose="020B0604020202020204" pitchFamily="34" charset="0"/>
              <a:buChar char="•"/>
            </a:pPr>
            <a:r>
              <a:rPr lang="en-IN" dirty="0"/>
              <a:t>67 – connections to server</a:t>
            </a:r>
          </a:p>
          <a:p>
            <a:pPr marL="742950" lvl="1" indent="-285750">
              <a:buFont typeface="Arial" panose="020B0604020202020204" pitchFamily="34" charset="0"/>
              <a:buChar char="•"/>
            </a:pPr>
            <a:r>
              <a:rPr lang="en-IN" dirty="0"/>
              <a:t>68 – connections to client</a:t>
            </a:r>
          </a:p>
          <a:p>
            <a:pPr marL="285750" indent="-285750">
              <a:buFont typeface="Arial" panose="020B0604020202020204" pitchFamily="34" charset="0"/>
              <a:buChar char="•"/>
            </a:pPr>
            <a:r>
              <a:rPr lang="en-IN" dirty="0"/>
              <a:t>Extension of BOOTP (protocol used for simple interaction)</a:t>
            </a:r>
          </a:p>
          <a:p>
            <a:pPr marL="285750" indent="-285750">
              <a:buFont typeface="Arial" panose="020B0604020202020204" pitchFamily="34" charset="0"/>
              <a:buChar char="•"/>
            </a:pPr>
            <a:r>
              <a:rPr lang="en-IN" dirty="0"/>
              <a:t>Uses client–server model</a:t>
            </a:r>
          </a:p>
          <a:p>
            <a:pPr marL="285750" indent="-285750">
              <a:buFont typeface="Arial" panose="020B0604020202020204" pitchFamily="34" charset="0"/>
              <a:buChar char="•"/>
            </a:pPr>
            <a:r>
              <a:rPr lang="en-IN" dirty="0"/>
              <a:t>All interactions are initiated by a client</a:t>
            </a:r>
          </a:p>
          <a:p>
            <a:pPr marL="285750" indent="-285750">
              <a:buFont typeface="Arial" panose="020B0604020202020204" pitchFamily="34" charset="0"/>
              <a:buChar char="•"/>
            </a:pPr>
            <a:r>
              <a:rPr lang="en-IN" dirty="0"/>
              <a:t>Server only replies</a:t>
            </a:r>
          </a:p>
          <a:p>
            <a:pPr marL="285750" indent="-285750">
              <a:buFont typeface="Arial" panose="020B0604020202020204" pitchFamily="34" charset="0"/>
              <a:buChar char="•"/>
            </a:pPr>
            <a:r>
              <a:rPr lang="en-IN" dirty="0"/>
              <a:t>Client broadcasts DHCPDISCOVER </a:t>
            </a:r>
          </a:p>
          <a:p>
            <a:pPr marL="285750" indent="-285750">
              <a:buFont typeface="Arial" panose="020B0604020202020204" pitchFamily="34" charset="0"/>
              <a:buChar char="•"/>
            </a:pPr>
            <a:r>
              <a:rPr lang="en-IN" dirty="0"/>
              <a:t>One or more servers return DHCPOFFER with available Address and NW Information</a:t>
            </a:r>
          </a:p>
          <a:p>
            <a:pPr marL="285750" indent="-285750">
              <a:buFont typeface="Arial" panose="020B0604020202020204" pitchFamily="34" charset="0"/>
              <a:buChar char="•"/>
            </a:pPr>
            <a:r>
              <a:rPr lang="en-IN" dirty="0"/>
              <a:t>Client chooses one offer that it likes best </a:t>
            </a:r>
          </a:p>
          <a:p>
            <a:pPr marL="285750" indent="-285750">
              <a:buFont typeface="Arial" panose="020B0604020202020204" pitchFamily="34" charset="0"/>
              <a:buChar char="•"/>
            </a:pPr>
            <a:r>
              <a:rPr lang="en-IN" dirty="0"/>
              <a:t>broadcasts DHCPREQUEST to identify chosen Server/lease</a:t>
            </a:r>
          </a:p>
          <a:p>
            <a:pPr marL="285750" indent="-285750">
              <a:buFont typeface="Arial" panose="020B0604020202020204" pitchFamily="34" charset="0"/>
              <a:buChar char="•"/>
            </a:pPr>
            <a:r>
              <a:rPr lang="en-IN" dirty="0"/>
              <a:t>DHCPREQUEST also to renew lease</a:t>
            </a:r>
          </a:p>
          <a:p>
            <a:pPr marL="285750" indent="-285750">
              <a:buFont typeface="Arial" panose="020B0604020202020204" pitchFamily="34" charset="0"/>
              <a:buChar char="•"/>
            </a:pPr>
            <a:r>
              <a:rPr lang="en-IN" b="1" dirty="0"/>
              <a:t>DHCP Snooping:</a:t>
            </a:r>
          </a:p>
          <a:p>
            <a:pPr marL="742950" lvl="1" indent="-285750">
              <a:buFont typeface="Arial" panose="020B0604020202020204" pitchFamily="34" charset="0"/>
              <a:buChar char="•"/>
            </a:pPr>
            <a:r>
              <a:rPr lang="en-IN" dirty="0"/>
              <a:t>Ensures server can allocate IP address only to those systems that are identified by their MAC address</a:t>
            </a:r>
          </a:p>
          <a:p>
            <a:pPr marL="285750" indent="-285750">
              <a:buFont typeface="Arial" panose="020B0604020202020204" pitchFamily="34" charset="0"/>
              <a:buChar char="•"/>
            </a:pPr>
            <a:endParaRPr lang="en-IN" dirty="0"/>
          </a:p>
        </p:txBody>
      </p:sp>
      <p:sp>
        <p:nvSpPr>
          <p:cNvPr id="4" name="TextBox 3"/>
          <p:cNvSpPr txBox="1"/>
          <p:nvPr/>
        </p:nvSpPr>
        <p:spPr>
          <a:xfrm>
            <a:off x="6259398" y="989814"/>
            <a:ext cx="5410986" cy="2363724"/>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GB" altLang="en-US" dirty="0"/>
              <a:t>Server sends</a:t>
            </a:r>
          </a:p>
          <a:p>
            <a:pPr marL="742950" lvl="1" indent="-285750">
              <a:lnSpc>
                <a:spcPct val="90000"/>
              </a:lnSpc>
              <a:buFont typeface="Arial" panose="020B0604020202020204" pitchFamily="34" charset="0"/>
              <a:buChar char="•"/>
            </a:pPr>
            <a:r>
              <a:rPr lang="en-GB" altLang="en-US" dirty="0"/>
              <a:t>DHCPACK</a:t>
            </a:r>
          </a:p>
          <a:p>
            <a:pPr marL="1200150" lvl="2" indent="-285750">
              <a:lnSpc>
                <a:spcPct val="90000"/>
              </a:lnSpc>
              <a:buFont typeface="Arial" panose="020B0604020202020204" pitchFamily="34" charset="0"/>
              <a:buChar char="•"/>
            </a:pPr>
            <a:r>
              <a:rPr lang="en-GB" altLang="en-US" dirty="0"/>
              <a:t>Lease is finalized</a:t>
            </a:r>
          </a:p>
          <a:p>
            <a:pPr marL="1200150" lvl="2" indent="-285750">
              <a:lnSpc>
                <a:spcPct val="90000"/>
              </a:lnSpc>
              <a:buFont typeface="Arial" panose="020B0604020202020204" pitchFamily="34" charset="0"/>
              <a:buChar char="•"/>
            </a:pPr>
            <a:r>
              <a:rPr lang="en-GB" altLang="en-US" dirty="0"/>
              <a:t>Client starts using IP</a:t>
            </a:r>
          </a:p>
          <a:p>
            <a:pPr marL="742950" lvl="1" indent="-285750">
              <a:lnSpc>
                <a:spcPct val="90000"/>
              </a:lnSpc>
              <a:buFont typeface="Arial" panose="020B0604020202020204" pitchFamily="34" charset="0"/>
              <a:buChar char="•"/>
            </a:pPr>
            <a:r>
              <a:rPr lang="en-GB" altLang="en-US" dirty="0"/>
              <a:t>DHCPNAK</a:t>
            </a:r>
          </a:p>
          <a:p>
            <a:pPr marL="1200150" lvl="2" indent="-285750">
              <a:lnSpc>
                <a:spcPct val="90000"/>
              </a:lnSpc>
              <a:buFont typeface="Arial" panose="020B0604020202020204" pitchFamily="34" charset="0"/>
              <a:buChar char="•"/>
            </a:pPr>
            <a:r>
              <a:rPr lang="en-GB" altLang="en-US" dirty="0"/>
              <a:t>Client resumes from DHCPDISCOVER point</a:t>
            </a:r>
          </a:p>
          <a:p>
            <a:pPr marL="285750" indent="-285750">
              <a:lnSpc>
                <a:spcPct val="90000"/>
              </a:lnSpc>
              <a:buFont typeface="Arial" panose="020B0604020202020204" pitchFamily="34" charset="0"/>
              <a:buChar char="•"/>
            </a:pPr>
            <a:r>
              <a:rPr lang="en-GB" altLang="en-US" dirty="0"/>
              <a:t>If client doesn’t want IP - DHCPDECLINE is sent</a:t>
            </a:r>
          </a:p>
          <a:p>
            <a:pPr marL="285750" indent="-285750">
              <a:lnSpc>
                <a:spcPct val="90000"/>
              </a:lnSpc>
              <a:buFont typeface="Arial" panose="020B0604020202020204" pitchFamily="34" charset="0"/>
              <a:buChar char="•"/>
            </a:pPr>
            <a:r>
              <a:rPr lang="en-GB" altLang="en-US" dirty="0"/>
              <a:t>DHCPRELEASE gives IP back into pool</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3678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11" y="298564"/>
            <a:ext cx="10696574" cy="735541"/>
          </a:xfrm>
        </p:spPr>
        <p:txBody>
          <a:bodyPr/>
          <a:lstStyle/>
          <a:p>
            <a:r>
              <a:rPr lang="en-IN" dirty="0"/>
              <a:t>RARP and BOOTP</a:t>
            </a:r>
          </a:p>
        </p:txBody>
      </p:sp>
      <p:sp>
        <p:nvSpPr>
          <p:cNvPr id="4" name="Content Placeholder 2"/>
          <p:cNvSpPr txBox="1">
            <a:spLocks/>
          </p:cNvSpPr>
          <p:nvPr/>
        </p:nvSpPr>
        <p:spPr>
          <a:xfrm>
            <a:off x="408642" y="1034105"/>
            <a:ext cx="11280595" cy="582389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b="1" dirty="0"/>
              <a:t>RARP</a:t>
            </a:r>
            <a:r>
              <a:rPr lang="en-IN" dirty="0"/>
              <a:t> (Reverse Address Resolution Protocol) is a protocol by which a physical machine in a local area network can request to learn its IP address from a gateway server's Address Resolution Protocol (ARP) table or cache.</a:t>
            </a:r>
          </a:p>
          <a:p>
            <a:pPr>
              <a:lnSpc>
                <a:spcPct val="100000"/>
              </a:lnSpc>
            </a:pPr>
            <a:r>
              <a:rPr lang="en-IN" dirty="0"/>
              <a:t>An RARP server attached to the physical network normally provides the mapping from a hardware address to an IP address for many hosts </a:t>
            </a:r>
          </a:p>
          <a:p>
            <a:pPr>
              <a:lnSpc>
                <a:spcPct val="100000"/>
              </a:lnSpc>
            </a:pPr>
            <a:r>
              <a:rPr lang="en-IN" dirty="0"/>
              <a:t>As with ARP requests, RARP requests are sent as hardware (Ethernet) level broadcasts. Thus the server must be present on the same physical network as the diskless workstation</a:t>
            </a:r>
          </a:p>
          <a:p>
            <a:pPr>
              <a:lnSpc>
                <a:spcPct val="100000"/>
              </a:lnSpc>
            </a:pPr>
            <a:r>
              <a:rPr lang="en-IN" dirty="0"/>
              <a:t>RARP only provides an IP address to a host</a:t>
            </a:r>
          </a:p>
          <a:p>
            <a:pPr>
              <a:lnSpc>
                <a:spcPct val="100000"/>
              </a:lnSpc>
            </a:pPr>
            <a:r>
              <a:rPr lang="en-IN" b="1" dirty="0"/>
              <a:t>BOOTP</a:t>
            </a:r>
            <a:r>
              <a:rPr lang="en-IN" dirty="0"/>
              <a:t> has been used for Unix-like diskless workstations to obtain the network location of their boot image, in addition to the IP address assignment.</a:t>
            </a:r>
          </a:p>
          <a:p>
            <a:pPr>
              <a:lnSpc>
                <a:spcPct val="100000"/>
              </a:lnSpc>
            </a:pPr>
            <a:r>
              <a:rPr lang="en-IN" dirty="0"/>
              <a:t>BOOTP was the predecessor of the Dynamic Host Configuration Protocol, successor to RARP</a:t>
            </a:r>
          </a:p>
          <a:p>
            <a:pPr lvl="1">
              <a:lnSpc>
                <a:spcPct val="100000"/>
              </a:lnSpc>
            </a:pPr>
            <a:r>
              <a:rPr lang="en-IN" dirty="0"/>
              <a:t>It is still based on a client/server exchange, but is </a:t>
            </a:r>
            <a:r>
              <a:rPr lang="en-IN" u="sng" dirty="0"/>
              <a:t>implemented as a higher-layer software protocol</a:t>
            </a:r>
            <a:r>
              <a:rPr lang="en-IN" dirty="0"/>
              <a:t>, using </a:t>
            </a:r>
            <a:r>
              <a:rPr lang="en-IN" u="sng" dirty="0"/>
              <a:t>UDP for message transport</a:t>
            </a:r>
            <a:r>
              <a:rPr lang="en-IN" dirty="0"/>
              <a:t>. It is </a:t>
            </a:r>
            <a:r>
              <a:rPr lang="en-IN" u="sng" dirty="0"/>
              <a:t>not dependent on the particular hardware of the network </a:t>
            </a:r>
            <a:r>
              <a:rPr lang="en-IN" dirty="0"/>
              <a:t>like RARP. </a:t>
            </a:r>
          </a:p>
          <a:p>
            <a:pPr lvl="1">
              <a:lnSpc>
                <a:spcPct val="100000"/>
              </a:lnSpc>
            </a:pPr>
            <a:r>
              <a:rPr lang="en-IN" dirty="0"/>
              <a:t>It supports sending additional configuration information to a client beyond just an IP address. This extra information can usually all be sent in one message for efficiency. </a:t>
            </a:r>
          </a:p>
          <a:p>
            <a:pPr lvl="1">
              <a:lnSpc>
                <a:spcPct val="100000"/>
              </a:lnSpc>
            </a:pPr>
            <a:r>
              <a:rPr lang="en-IN" dirty="0"/>
              <a:t>It can handle having </a:t>
            </a:r>
            <a:r>
              <a:rPr lang="en-IN" u="sng" dirty="0"/>
              <a:t>the client and server on different networks </a:t>
            </a:r>
            <a:r>
              <a:rPr lang="en-IN" dirty="0"/>
              <a:t>of an internetwork. This allows the administration of the server providing IP addresses to be more centralized, saving money as well as administrative time and hassle.</a:t>
            </a:r>
          </a:p>
          <a:p>
            <a:pPr>
              <a:lnSpc>
                <a:spcPct val="100000"/>
              </a:lnSpc>
            </a:pPr>
            <a:endParaRPr lang="en-IN" dirty="0"/>
          </a:p>
        </p:txBody>
      </p:sp>
    </p:spTree>
    <p:extLst>
      <p:ext uri="{BB962C8B-B14F-4D97-AF65-F5344CB8AC3E}">
        <p14:creationId xmlns:p14="http://schemas.microsoft.com/office/powerpoint/2010/main" val="537317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161"/>
            <a:ext cx="10696574" cy="735541"/>
          </a:xfrm>
        </p:spPr>
        <p:txBody>
          <a:bodyPr/>
          <a:lstStyle/>
          <a:p>
            <a:r>
              <a:rPr lang="en-IN" dirty="0"/>
              <a:t>ICMP</a:t>
            </a:r>
          </a:p>
        </p:txBody>
      </p:sp>
      <p:sp>
        <p:nvSpPr>
          <p:cNvPr id="3" name="Content Placeholder 2"/>
          <p:cNvSpPr txBox="1">
            <a:spLocks/>
          </p:cNvSpPr>
          <p:nvPr/>
        </p:nvSpPr>
        <p:spPr>
          <a:xfrm>
            <a:off x="352081" y="892702"/>
            <a:ext cx="11280595" cy="58238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Internet Control Message Protocol (ICMP) is the component of the TCP/IP protocol stack that addresses this basic limitation of IP.   </a:t>
            </a:r>
          </a:p>
          <a:p>
            <a:pPr>
              <a:lnSpc>
                <a:spcPct val="100000"/>
              </a:lnSpc>
            </a:pPr>
            <a:r>
              <a:rPr lang="en-IN" dirty="0"/>
              <a:t>ICMP does not overcome the unreliability issues in IP. </a:t>
            </a:r>
          </a:p>
          <a:p>
            <a:pPr>
              <a:lnSpc>
                <a:spcPct val="100000"/>
              </a:lnSpc>
            </a:pPr>
            <a:r>
              <a:rPr lang="en-IN" dirty="0"/>
              <a:t>Reliability must be provided by upper layer protocols if it is needed</a:t>
            </a:r>
          </a:p>
          <a:p>
            <a:pPr>
              <a:lnSpc>
                <a:spcPct val="100000"/>
              </a:lnSpc>
            </a:pPr>
            <a:r>
              <a:rPr lang="en-IN" dirty="0"/>
              <a:t>ICMP is an error reporting protocol for IP. </a:t>
            </a:r>
          </a:p>
          <a:p>
            <a:pPr>
              <a:lnSpc>
                <a:spcPct val="100000"/>
              </a:lnSpc>
            </a:pPr>
            <a:r>
              <a:rPr lang="en-IN" dirty="0"/>
              <a:t>When datagram delivery errors occur, ICMP is used to report these errors back to the source of the datagram. </a:t>
            </a:r>
          </a:p>
          <a:p>
            <a:pPr>
              <a:lnSpc>
                <a:spcPct val="100000"/>
              </a:lnSpc>
            </a:pPr>
            <a:r>
              <a:rPr lang="en-IN" dirty="0"/>
              <a:t>ICMP does not correct the encountered network problem; it merely reports the problem. </a:t>
            </a:r>
          </a:p>
          <a:p>
            <a:pPr>
              <a:lnSpc>
                <a:spcPct val="100000"/>
              </a:lnSpc>
            </a:pPr>
            <a:r>
              <a:rPr lang="en-IN" dirty="0"/>
              <a:t>ICMP reports on the status of the delivered packet only to the source device. </a:t>
            </a:r>
          </a:p>
          <a:p>
            <a:pPr>
              <a:lnSpc>
                <a:spcPct val="100000"/>
              </a:lnSpc>
            </a:pPr>
            <a:r>
              <a:rPr lang="en-IN" dirty="0"/>
              <a:t>It does not propagate information about network changes to routers.</a:t>
            </a:r>
          </a:p>
          <a:p>
            <a:pPr>
              <a:lnSpc>
                <a:spcPct val="100000"/>
              </a:lnSpc>
            </a:pPr>
            <a:endParaRPr lang="en-IN" dirty="0"/>
          </a:p>
        </p:txBody>
      </p:sp>
    </p:spTree>
    <p:extLst>
      <p:ext uri="{BB962C8B-B14F-4D97-AF65-F5344CB8AC3E}">
        <p14:creationId xmlns:p14="http://schemas.microsoft.com/office/powerpoint/2010/main" val="46453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11" y="298564"/>
            <a:ext cx="10696574" cy="735541"/>
          </a:xfrm>
        </p:spPr>
        <p:txBody>
          <a:bodyPr/>
          <a:lstStyle/>
          <a:p>
            <a:r>
              <a:rPr lang="en-IN" dirty="0"/>
              <a:t>SNMP</a:t>
            </a:r>
          </a:p>
        </p:txBody>
      </p:sp>
      <p:sp>
        <p:nvSpPr>
          <p:cNvPr id="4" name="Content Placeholder 2"/>
          <p:cNvSpPr txBox="1">
            <a:spLocks/>
          </p:cNvSpPr>
          <p:nvPr/>
        </p:nvSpPr>
        <p:spPr>
          <a:xfrm>
            <a:off x="389789" y="892703"/>
            <a:ext cx="11280595" cy="58238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Client server protocol used to view status of the network, traffic flows, and the hosts within the network</a:t>
            </a:r>
          </a:p>
          <a:p>
            <a:pPr>
              <a:lnSpc>
                <a:spcPct val="100000"/>
              </a:lnSpc>
            </a:pPr>
            <a:r>
              <a:rPr lang="en-IN" dirty="0"/>
              <a:t>Uses UDP 161 and 162 for communication</a:t>
            </a:r>
          </a:p>
          <a:p>
            <a:pPr>
              <a:lnSpc>
                <a:spcPct val="100000"/>
              </a:lnSpc>
            </a:pPr>
            <a:r>
              <a:rPr lang="en-IN" dirty="0"/>
              <a:t>Two main components</a:t>
            </a:r>
          </a:p>
          <a:p>
            <a:pPr lvl="1">
              <a:lnSpc>
                <a:spcPct val="100000"/>
              </a:lnSpc>
            </a:pPr>
            <a:r>
              <a:rPr lang="en-IN" dirty="0"/>
              <a:t>Manager – server portion, that polls the agent at regular intervals to check status information</a:t>
            </a:r>
          </a:p>
          <a:p>
            <a:pPr lvl="1">
              <a:lnSpc>
                <a:spcPct val="100000"/>
              </a:lnSpc>
            </a:pPr>
            <a:r>
              <a:rPr lang="en-IN" dirty="0"/>
              <a:t>Client – software installed in agents, collects information on various parameters of the system (MIB) and share it with the manager when requested for. Clients use trap message to alert Manager when specific parameters changes. That is the only time when a client will respond to manager without polling</a:t>
            </a:r>
          </a:p>
          <a:p>
            <a:pPr>
              <a:lnSpc>
                <a:spcPct val="100000"/>
              </a:lnSpc>
            </a:pPr>
            <a:r>
              <a:rPr lang="en-IN" dirty="0"/>
              <a:t>Communities are used to create trust between the manager and agent</a:t>
            </a:r>
          </a:p>
          <a:p>
            <a:pPr>
              <a:lnSpc>
                <a:spcPct val="100000"/>
              </a:lnSpc>
            </a:pPr>
            <a:r>
              <a:rPr lang="en-IN" dirty="0"/>
              <a:t>Two community strings are used</a:t>
            </a:r>
          </a:p>
          <a:p>
            <a:pPr lvl="1">
              <a:lnSpc>
                <a:spcPct val="100000"/>
              </a:lnSpc>
            </a:pPr>
            <a:r>
              <a:rPr lang="en-IN" dirty="0"/>
              <a:t>Public – read-only; allows manager to read the data stored in MIB</a:t>
            </a:r>
          </a:p>
          <a:p>
            <a:pPr lvl="1">
              <a:lnSpc>
                <a:spcPct val="100000"/>
              </a:lnSpc>
            </a:pPr>
            <a:r>
              <a:rPr lang="en-IN" dirty="0"/>
              <a:t>Private – read-write; allows manager to read and modify the data in MIB</a:t>
            </a:r>
          </a:p>
          <a:p>
            <a:pPr>
              <a:lnSpc>
                <a:spcPct val="100000"/>
              </a:lnSpc>
            </a:pPr>
            <a:r>
              <a:rPr lang="en-IN" dirty="0"/>
              <a:t>Community strings should be strong</a:t>
            </a:r>
          </a:p>
          <a:p>
            <a:pPr>
              <a:lnSpc>
                <a:spcPct val="100000"/>
              </a:lnSpc>
            </a:pPr>
            <a:r>
              <a:rPr lang="en-IN" dirty="0"/>
              <a:t>V1 and V2 send community strings in plain text, hence it is important to use V3</a:t>
            </a:r>
          </a:p>
        </p:txBody>
      </p:sp>
    </p:spTree>
    <p:extLst>
      <p:ext uri="{BB962C8B-B14F-4D97-AF65-F5344CB8AC3E}">
        <p14:creationId xmlns:p14="http://schemas.microsoft.com/office/powerpoint/2010/main" val="293670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161"/>
            <a:ext cx="10696574" cy="735541"/>
          </a:xfrm>
        </p:spPr>
        <p:txBody>
          <a:bodyPr/>
          <a:lstStyle/>
          <a:p>
            <a:r>
              <a:rPr lang="en-IN" dirty="0"/>
              <a:t>DNS</a:t>
            </a:r>
          </a:p>
        </p:txBody>
      </p:sp>
      <p:sp>
        <p:nvSpPr>
          <p:cNvPr id="3" name="Content Placeholder 2"/>
          <p:cNvSpPr txBox="1">
            <a:spLocks/>
          </p:cNvSpPr>
          <p:nvPr/>
        </p:nvSpPr>
        <p:spPr>
          <a:xfrm>
            <a:off x="352081" y="892702"/>
            <a:ext cx="11280595" cy="58238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ea typeface="SimSun" panose="02010600030101010101" pitchFamily="2" charset="-122"/>
              </a:rPr>
              <a:t>The mechanism by which Internet software translates names to attributes such as addresses</a:t>
            </a:r>
          </a:p>
          <a:p>
            <a:r>
              <a:rPr lang="en-US" altLang="zh-CN" dirty="0">
                <a:ea typeface="SimSun" panose="02010600030101010101" pitchFamily="2" charset="-122"/>
              </a:rPr>
              <a:t>A globally distributed, scalable, reliable database</a:t>
            </a:r>
          </a:p>
          <a:p>
            <a:r>
              <a:rPr lang="en-US" altLang="zh-CN" dirty="0">
                <a:ea typeface="SimSun" panose="02010600030101010101" pitchFamily="2" charset="-122"/>
              </a:rPr>
              <a:t>Comprised of three components</a:t>
            </a:r>
          </a:p>
          <a:p>
            <a:pPr lvl="1"/>
            <a:r>
              <a:rPr lang="en-US" altLang="zh-CN" dirty="0">
                <a:ea typeface="SimSun" panose="02010600030101010101" pitchFamily="2" charset="-122"/>
              </a:rPr>
              <a:t>A “name space”</a:t>
            </a:r>
          </a:p>
          <a:p>
            <a:pPr lvl="1"/>
            <a:r>
              <a:rPr lang="en-US" altLang="zh-CN" dirty="0">
                <a:ea typeface="SimSun" panose="02010600030101010101" pitchFamily="2" charset="-122"/>
              </a:rPr>
              <a:t>Servers making that name space available</a:t>
            </a:r>
          </a:p>
          <a:p>
            <a:pPr lvl="1"/>
            <a:r>
              <a:rPr lang="en-US" altLang="zh-CN" dirty="0">
                <a:ea typeface="SimSun" panose="02010600030101010101" pitchFamily="2" charset="-122"/>
              </a:rPr>
              <a:t>Resolvers (clients) which query the servers about the name space</a:t>
            </a:r>
          </a:p>
          <a:p>
            <a:r>
              <a:rPr lang="en-US" altLang="zh-CN" sz="2400" dirty="0">
                <a:ea typeface="SimSun" panose="02010600030101010101" pitchFamily="2" charset="-122"/>
              </a:rPr>
              <a:t>The </a:t>
            </a:r>
            <a:r>
              <a:rPr lang="en-US" altLang="zh-CN" sz="2400" i="1" dirty="0">
                <a:ea typeface="SimSun" panose="02010600030101010101" pitchFamily="2" charset="-122"/>
              </a:rPr>
              <a:t>name space</a:t>
            </a:r>
            <a:r>
              <a:rPr lang="en-US" altLang="zh-CN" sz="2400" dirty="0">
                <a:ea typeface="SimSun" panose="02010600030101010101" pitchFamily="2" charset="-122"/>
              </a:rPr>
              <a:t> is the structure of the DNS database</a:t>
            </a:r>
          </a:p>
          <a:p>
            <a:pPr lvl="1"/>
            <a:r>
              <a:rPr lang="en-US" altLang="zh-CN" sz="2000" dirty="0">
                <a:ea typeface="SimSun" panose="02010600030101010101" pitchFamily="2" charset="-122"/>
              </a:rPr>
              <a:t>An inverted tree with the root node at the top</a:t>
            </a:r>
          </a:p>
          <a:p>
            <a:r>
              <a:rPr lang="en-US" altLang="zh-CN" sz="2400" dirty="0">
                <a:ea typeface="SimSun" panose="02010600030101010101" pitchFamily="2" charset="-122"/>
              </a:rPr>
              <a:t>Each node has a label</a:t>
            </a:r>
          </a:p>
          <a:p>
            <a:pPr lvl="1"/>
            <a:r>
              <a:rPr lang="en-US" altLang="zh-CN" sz="2000" dirty="0">
                <a:ea typeface="SimSun" panose="02010600030101010101" pitchFamily="2" charset="-122"/>
              </a:rPr>
              <a:t>The root node has a null label, written as “”</a:t>
            </a:r>
          </a:p>
          <a:p>
            <a:r>
              <a:rPr lang="en-US" altLang="zh-CN" sz="2000" dirty="0">
                <a:ea typeface="SimSun" panose="02010600030101010101" pitchFamily="2" charset="-122"/>
              </a:rPr>
              <a:t>A </a:t>
            </a:r>
            <a:r>
              <a:rPr lang="en-US" altLang="zh-CN" sz="2000" i="1" dirty="0">
                <a:ea typeface="SimSun" panose="02010600030101010101" pitchFamily="2" charset="-122"/>
              </a:rPr>
              <a:t>domain name</a:t>
            </a:r>
            <a:r>
              <a:rPr lang="en-US" altLang="zh-CN" sz="2000" dirty="0">
                <a:ea typeface="SimSun" panose="02010600030101010101" pitchFamily="2" charset="-122"/>
              </a:rPr>
              <a:t> is the sequence of labels from a node to the root, separated by dots (“.”s), read left to right</a:t>
            </a:r>
          </a:p>
          <a:p>
            <a:pPr lvl="1"/>
            <a:r>
              <a:rPr lang="en-US" altLang="zh-CN" sz="1800" dirty="0">
                <a:ea typeface="SimSun" panose="02010600030101010101" pitchFamily="2" charset="-122"/>
              </a:rPr>
              <a:t>The name space has a maximum depth of 127 levels</a:t>
            </a:r>
          </a:p>
          <a:p>
            <a:pPr lvl="1"/>
            <a:r>
              <a:rPr lang="en-US" altLang="zh-CN" sz="1800" dirty="0">
                <a:ea typeface="SimSun" panose="02010600030101010101" pitchFamily="2" charset="-122"/>
              </a:rPr>
              <a:t>Domain names are limited to 255 characters in length </a:t>
            </a:r>
          </a:p>
          <a:p>
            <a:r>
              <a:rPr lang="en-US" altLang="zh-CN" sz="2000" dirty="0">
                <a:ea typeface="SimSun" panose="02010600030101010101" pitchFamily="2" charset="-122"/>
              </a:rPr>
              <a:t>A node’s domain name identifies its position in the name space</a:t>
            </a:r>
          </a:p>
          <a:p>
            <a:endParaRPr lang="en-US" altLang="zh-CN" dirty="0">
              <a:ea typeface="SimSun" panose="02010600030101010101" pitchFamily="2" charset="-122"/>
            </a:endParaRPr>
          </a:p>
        </p:txBody>
      </p:sp>
    </p:spTree>
    <p:extLst>
      <p:ext uri="{BB962C8B-B14F-4D97-AF65-F5344CB8AC3E}">
        <p14:creationId xmlns:p14="http://schemas.microsoft.com/office/powerpoint/2010/main" val="241794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Subdomain</a:t>
            </a:r>
          </a:p>
        </p:txBody>
      </p:sp>
      <p:sp>
        <p:nvSpPr>
          <p:cNvPr id="3" name="TextBox 2"/>
          <p:cNvSpPr txBox="1"/>
          <p:nvPr/>
        </p:nvSpPr>
        <p:spPr>
          <a:xfrm>
            <a:off x="128363" y="1263052"/>
            <a:ext cx="10870284" cy="227754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ea typeface="SimSun" panose="02010600030101010101" pitchFamily="2" charset="-122"/>
              </a:rPr>
              <a:t>One domain is a subdomain of another if its domain name ends in the other’s domain name</a:t>
            </a:r>
          </a:p>
          <a:p>
            <a:pPr marL="800100" lvl="1" indent="-342900">
              <a:buFont typeface="Arial" panose="020B0604020202020204" pitchFamily="34" charset="0"/>
              <a:buChar char="•"/>
            </a:pPr>
            <a:r>
              <a:rPr lang="en-US" altLang="zh-CN" sz="2400" dirty="0">
                <a:ea typeface="SimSun" panose="02010600030101010101" pitchFamily="2" charset="-122"/>
              </a:rPr>
              <a:t>So </a:t>
            </a:r>
            <a:r>
              <a:rPr lang="en-US" altLang="zh-CN" sz="2400" i="1" dirty="0">
                <a:ea typeface="SimSun" panose="02010600030101010101" pitchFamily="2" charset="-122"/>
              </a:rPr>
              <a:t>sales.nominum.com</a:t>
            </a:r>
            <a:r>
              <a:rPr lang="en-US" altLang="zh-CN" sz="2400" dirty="0">
                <a:ea typeface="SimSun" panose="02010600030101010101" pitchFamily="2" charset="-122"/>
              </a:rPr>
              <a:t> is a subdomain of</a:t>
            </a:r>
          </a:p>
          <a:p>
            <a:pPr lvl="2"/>
            <a:r>
              <a:rPr lang="en-US" altLang="zh-CN" sz="2000" i="1" dirty="0">
                <a:ea typeface="SimSun" panose="02010600030101010101" pitchFamily="2" charset="-122"/>
              </a:rPr>
              <a:t>nominum.com &amp; com</a:t>
            </a:r>
            <a:endParaRPr lang="en-US" altLang="zh-CN" sz="2000" dirty="0">
              <a:ea typeface="SimSun" panose="02010600030101010101" pitchFamily="2" charset="-122"/>
            </a:endParaRPr>
          </a:p>
          <a:p>
            <a:pPr marL="800100" lvl="1" indent="-342900">
              <a:buFont typeface="Arial" panose="020B0604020202020204" pitchFamily="34" charset="0"/>
              <a:buChar char="•"/>
            </a:pPr>
            <a:r>
              <a:rPr lang="en-US" altLang="zh-CN" sz="2400" i="1" dirty="0">
                <a:ea typeface="SimSun" panose="02010600030101010101" pitchFamily="2" charset="-122"/>
              </a:rPr>
              <a:t>nominum.com</a:t>
            </a:r>
            <a:r>
              <a:rPr lang="en-US" altLang="zh-CN" sz="2400" dirty="0">
                <a:ea typeface="SimSun" panose="02010600030101010101" pitchFamily="2" charset="-122"/>
              </a:rPr>
              <a:t> is a subdomain of </a:t>
            </a:r>
            <a:r>
              <a:rPr lang="en-US" altLang="zh-CN" sz="2400" i="1" dirty="0">
                <a:ea typeface="SimSun" panose="02010600030101010101" pitchFamily="2" charset="-122"/>
              </a:rPr>
              <a:t>com</a:t>
            </a:r>
            <a:endParaRPr lang="en-US" altLang="zh-CN" sz="2400" dirty="0">
              <a:ea typeface="SimSun" panose="02010600030101010101" pitchFamily="2" charset="-122"/>
            </a:endParaRPr>
          </a:p>
          <a:p>
            <a:pPr marL="285750" indent="-285750">
              <a:buFont typeface="Arial" panose="020B0604020202020204" pitchFamily="34" charset="0"/>
              <a:buChar char="•"/>
            </a:pPr>
            <a:endParaRPr lang="en-IN" dirty="0"/>
          </a:p>
        </p:txBody>
      </p:sp>
      <p:grpSp>
        <p:nvGrpSpPr>
          <p:cNvPr id="4" name="Group 3"/>
          <p:cNvGrpSpPr>
            <a:grpSpLocks/>
          </p:cNvGrpSpPr>
          <p:nvPr/>
        </p:nvGrpSpPr>
        <p:grpSpPr bwMode="auto">
          <a:xfrm>
            <a:off x="4741683" y="2196445"/>
            <a:ext cx="6257386" cy="4482524"/>
            <a:chOff x="918" y="1025"/>
            <a:chExt cx="4069" cy="3095"/>
          </a:xfrm>
        </p:grpSpPr>
        <p:grpSp>
          <p:nvGrpSpPr>
            <p:cNvPr id="21" name="Group 20"/>
            <p:cNvGrpSpPr>
              <a:grpSpLocks/>
            </p:cNvGrpSpPr>
            <p:nvPr/>
          </p:nvGrpSpPr>
          <p:grpSpPr bwMode="auto">
            <a:xfrm>
              <a:off x="918" y="1617"/>
              <a:ext cx="3883" cy="2503"/>
              <a:chOff x="365" y="1412"/>
              <a:chExt cx="3803" cy="2440"/>
            </a:xfrm>
          </p:grpSpPr>
          <p:sp>
            <p:nvSpPr>
              <p:cNvPr id="23" name="Rectangle 22" descr="25%"/>
              <p:cNvSpPr>
                <a:spLocks noChangeArrowheads="1"/>
              </p:cNvSpPr>
              <p:nvPr/>
            </p:nvSpPr>
            <p:spPr bwMode="auto">
              <a:xfrm>
                <a:off x="1878" y="1412"/>
                <a:ext cx="805" cy="2020"/>
              </a:xfrm>
              <a:prstGeom prst="rect">
                <a:avLst/>
              </a:prstGeom>
              <a:pattFill prst="pct25">
                <a:fgClr>
                  <a:schemeClr val="accent1"/>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sp>
            <p:nvSpPr>
              <p:cNvPr id="24" name="Rectangle 23" descr="25%"/>
              <p:cNvSpPr>
                <a:spLocks noChangeArrowheads="1"/>
              </p:cNvSpPr>
              <p:nvPr/>
            </p:nvSpPr>
            <p:spPr bwMode="auto">
              <a:xfrm>
                <a:off x="365" y="2975"/>
                <a:ext cx="3803" cy="877"/>
              </a:xfrm>
              <a:prstGeom prst="rect">
                <a:avLst/>
              </a:prstGeom>
              <a:pattFill prst="pct25">
                <a:fgClr>
                  <a:schemeClr val="accent1"/>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grpSp>
        <p:sp>
          <p:nvSpPr>
            <p:cNvPr id="22" name="AutoShape 25"/>
            <p:cNvSpPr>
              <a:spLocks noChangeArrowheads="1"/>
            </p:cNvSpPr>
            <p:nvPr/>
          </p:nvSpPr>
          <p:spPr bwMode="auto">
            <a:xfrm>
              <a:off x="3630" y="1025"/>
              <a:ext cx="1357" cy="474"/>
            </a:xfrm>
            <a:prstGeom prst="wedgeRectCallout">
              <a:avLst>
                <a:gd name="adj1" fmla="val -76824"/>
                <a:gd name="adj2" fmla="val 8354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eaLnBrk="1" hangingPunct="1"/>
              <a:r>
                <a:rPr lang="en-US" altLang="zh-CN" sz="2000">
                  <a:ea typeface="SimSun" panose="02010600030101010101" pitchFamily="2" charset="-122"/>
                </a:rPr>
                <a:t>nominum.com domain</a:t>
              </a:r>
            </a:p>
          </p:txBody>
        </p:sp>
      </p:grpSp>
      <p:grpSp>
        <p:nvGrpSpPr>
          <p:cNvPr id="5" name="Group 4"/>
          <p:cNvGrpSpPr>
            <a:grpSpLocks/>
          </p:cNvGrpSpPr>
          <p:nvPr/>
        </p:nvGrpSpPr>
        <p:grpSpPr bwMode="auto">
          <a:xfrm>
            <a:off x="6649858" y="2980189"/>
            <a:ext cx="5176300" cy="2825656"/>
            <a:chOff x="2142" y="1619"/>
            <a:chExt cx="3366" cy="1951"/>
          </a:xfrm>
        </p:grpSpPr>
        <p:grpSp>
          <p:nvGrpSpPr>
            <p:cNvPr id="17" name="Group 16"/>
            <p:cNvGrpSpPr>
              <a:grpSpLocks/>
            </p:cNvGrpSpPr>
            <p:nvPr/>
          </p:nvGrpSpPr>
          <p:grpSpPr bwMode="auto">
            <a:xfrm>
              <a:off x="2142" y="2712"/>
              <a:ext cx="1443" cy="858"/>
              <a:chOff x="2142" y="2712"/>
              <a:chExt cx="1443" cy="858"/>
            </a:xfrm>
          </p:grpSpPr>
          <p:sp>
            <p:nvSpPr>
              <p:cNvPr id="19" name="Rectangle 18" descr="25%"/>
              <p:cNvSpPr>
                <a:spLocks noChangeArrowheads="1"/>
              </p:cNvSpPr>
              <p:nvPr/>
            </p:nvSpPr>
            <p:spPr bwMode="auto">
              <a:xfrm>
                <a:off x="2484" y="2712"/>
                <a:ext cx="756" cy="522"/>
              </a:xfrm>
              <a:prstGeom prst="rect">
                <a:avLst/>
              </a:prstGeom>
              <a:pattFill prst="pct25">
                <a:fgClr>
                  <a:srgbClr val="FF3399"/>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sp>
            <p:nvSpPr>
              <p:cNvPr id="20" name="Rectangle 19" descr="25%"/>
              <p:cNvSpPr>
                <a:spLocks noChangeArrowheads="1"/>
              </p:cNvSpPr>
              <p:nvPr/>
            </p:nvSpPr>
            <p:spPr bwMode="auto">
              <a:xfrm>
                <a:off x="2142" y="3234"/>
                <a:ext cx="1443" cy="336"/>
              </a:xfrm>
              <a:prstGeom prst="rect">
                <a:avLst/>
              </a:prstGeom>
              <a:pattFill prst="pct25">
                <a:fgClr>
                  <a:srgbClr val="FF3399"/>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grpSp>
        <p:sp>
          <p:nvSpPr>
            <p:cNvPr id="18" name="AutoShape 30"/>
            <p:cNvSpPr>
              <a:spLocks noChangeArrowheads="1"/>
            </p:cNvSpPr>
            <p:nvPr/>
          </p:nvSpPr>
          <p:spPr bwMode="auto">
            <a:xfrm>
              <a:off x="4151" y="1619"/>
              <a:ext cx="1357" cy="474"/>
            </a:xfrm>
            <a:prstGeom prst="wedgeRectCallout">
              <a:avLst>
                <a:gd name="adj1" fmla="val -118606"/>
                <a:gd name="adj2" fmla="val 18481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eaLnBrk="1" hangingPunct="1"/>
              <a:r>
                <a:rPr lang="en-US" altLang="zh-CN" sz="2000">
                  <a:ea typeface="SimSun" panose="02010600030101010101" pitchFamily="2" charset="-122"/>
                </a:rPr>
                <a:t>nominum.com zone</a:t>
              </a:r>
            </a:p>
          </p:txBody>
        </p:sp>
      </p:grpSp>
      <p:grpSp>
        <p:nvGrpSpPr>
          <p:cNvPr id="6" name="Group 5"/>
          <p:cNvGrpSpPr>
            <a:grpSpLocks/>
          </p:cNvGrpSpPr>
          <p:nvPr/>
        </p:nvGrpSpPr>
        <p:grpSpPr bwMode="auto">
          <a:xfrm>
            <a:off x="8388199" y="4091535"/>
            <a:ext cx="3653859" cy="2512821"/>
            <a:chOff x="3268" y="2338"/>
            <a:chExt cx="2376" cy="1735"/>
          </a:xfrm>
        </p:grpSpPr>
        <p:grpSp>
          <p:nvGrpSpPr>
            <p:cNvPr id="13" name="Group 12"/>
            <p:cNvGrpSpPr>
              <a:grpSpLocks/>
            </p:cNvGrpSpPr>
            <p:nvPr/>
          </p:nvGrpSpPr>
          <p:grpSpPr bwMode="auto">
            <a:xfrm>
              <a:off x="3268" y="3235"/>
              <a:ext cx="1468" cy="838"/>
              <a:chOff x="2684" y="2990"/>
              <a:chExt cx="1468" cy="838"/>
            </a:xfrm>
          </p:grpSpPr>
          <p:sp>
            <p:nvSpPr>
              <p:cNvPr id="15" name="Rectangle 14" descr="25%"/>
              <p:cNvSpPr>
                <a:spLocks noChangeArrowheads="1"/>
              </p:cNvSpPr>
              <p:nvPr/>
            </p:nvSpPr>
            <p:spPr bwMode="auto">
              <a:xfrm>
                <a:off x="3085" y="2990"/>
                <a:ext cx="695" cy="458"/>
              </a:xfrm>
              <a:prstGeom prst="rect">
                <a:avLst/>
              </a:prstGeom>
              <a:pattFill prst="pct25">
                <a:fgClr>
                  <a:schemeClr val="accent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sp>
            <p:nvSpPr>
              <p:cNvPr id="16" name="Rectangle 15" descr="25%"/>
              <p:cNvSpPr>
                <a:spLocks noChangeArrowheads="1"/>
              </p:cNvSpPr>
              <p:nvPr/>
            </p:nvSpPr>
            <p:spPr bwMode="auto">
              <a:xfrm>
                <a:off x="2684" y="3394"/>
                <a:ext cx="1468" cy="434"/>
              </a:xfrm>
              <a:prstGeom prst="rect">
                <a:avLst/>
              </a:prstGeom>
              <a:pattFill prst="pct25">
                <a:fgClr>
                  <a:schemeClr val="accent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grpSp>
        <p:sp>
          <p:nvSpPr>
            <p:cNvPr id="14" name="AutoShape 31"/>
            <p:cNvSpPr>
              <a:spLocks noChangeArrowheads="1"/>
            </p:cNvSpPr>
            <p:nvPr/>
          </p:nvSpPr>
          <p:spPr bwMode="auto">
            <a:xfrm>
              <a:off x="4287" y="2338"/>
              <a:ext cx="1357" cy="474"/>
            </a:xfrm>
            <a:prstGeom prst="wedgeRectCallout">
              <a:avLst>
                <a:gd name="adj1" fmla="val -45949"/>
                <a:gd name="adj2" fmla="val 1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eaLnBrk="1" hangingPunct="1"/>
              <a:r>
                <a:rPr lang="en-US" altLang="zh-CN" sz="2000">
                  <a:ea typeface="SimSun" panose="02010600030101010101" pitchFamily="2" charset="-122"/>
                </a:rPr>
                <a:t>ams.nominum.com zone</a:t>
              </a:r>
            </a:p>
          </p:txBody>
        </p:sp>
      </p:grpSp>
      <p:grpSp>
        <p:nvGrpSpPr>
          <p:cNvPr id="7" name="Group 6"/>
          <p:cNvGrpSpPr>
            <a:grpSpLocks/>
          </p:cNvGrpSpPr>
          <p:nvPr/>
        </p:nvGrpSpPr>
        <p:grpSpPr bwMode="auto">
          <a:xfrm>
            <a:off x="3450174" y="4295274"/>
            <a:ext cx="3527758" cy="2320196"/>
            <a:chOff x="160" y="2478"/>
            <a:chExt cx="2294" cy="1602"/>
          </a:xfrm>
        </p:grpSpPr>
        <p:grpSp>
          <p:nvGrpSpPr>
            <p:cNvPr id="9" name="Group 8"/>
            <p:cNvGrpSpPr>
              <a:grpSpLocks/>
            </p:cNvGrpSpPr>
            <p:nvPr/>
          </p:nvGrpSpPr>
          <p:grpSpPr bwMode="auto">
            <a:xfrm>
              <a:off x="979" y="3237"/>
              <a:ext cx="1475" cy="843"/>
              <a:chOff x="395" y="2992"/>
              <a:chExt cx="1475" cy="843"/>
            </a:xfrm>
          </p:grpSpPr>
          <p:sp>
            <p:nvSpPr>
              <p:cNvPr id="11" name="Rectangle 10" descr="25%"/>
              <p:cNvSpPr>
                <a:spLocks noChangeArrowheads="1"/>
              </p:cNvSpPr>
              <p:nvPr/>
            </p:nvSpPr>
            <p:spPr bwMode="auto">
              <a:xfrm>
                <a:off x="395" y="3393"/>
                <a:ext cx="1475" cy="442"/>
              </a:xfrm>
              <a:prstGeom prst="rect">
                <a:avLst/>
              </a:prstGeom>
              <a:pattFill prst="pct25">
                <a:fgClr>
                  <a:srgbClr val="FF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sp>
            <p:nvSpPr>
              <p:cNvPr id="12" name="Rectangle 11" descr="25%"/>
              <p:cNvSpPr>
                <a:spLocks noChangeArrowheads="1"/>
              </p:cNvSpPr>
              <p:nvPr/>
            </p:nvSpPr>
            <p:spPr bwMode="auto">
              <a:xfrm>
                <a:off x="766" y="2992"/>
                <a:ext cx="723" cy="408"/>
              </a:xfrm>
              <a:prstGeom prst="rect">
                <a:avLst/>
              </a:prstGeom>
              <a:pattFill prst="pct25">
                <a:fgClr>
                  <a:srgbClr val="FF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a:p>
            </p:txBody>
          </p:sp>
        </p:grpSp>
        <p:sp>
          <p:nvSpPr>
            <p:cNvPr id="10" name="AutoShape 32"/>
            <p:cNvSpPr>
              <a:spLocks noChangeArrowheads="1"/>
            </p:cNvSpPr>
            <p:nvPr/>
          </p:nvSpPr>
          <p:spPr bwMode="auto">
            <a:xfrm>
              <a:off x="160" y="2478"/>
              <a:ext cx="1357" cy="474"/>
            </a:xfrm>
            <a:prstGeom prst="wedgeRectCallout">
              <a:avLst>
                <a:gd name="adj1" fmla="val 38282"/>
                <a:gd name="adj2" fmla="val 11202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eaLnBrk="1" hangingPunct="1"/>
              <a:r>
                <a:rPr lang="en-US" altLang="zh-CN" sz="2000" dirty="0">
                  <a:ea typeface="SimSun" panose="02010600030101010101" pitchFamily="2" charset="-122"/>
                </a:rPr>
                <a:t>rwc.nominum.com zone</a:t>
              </a:r>
            </a:p>
          </p:txBody>
        </p:sp>
      </p:gr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737" y="2919642"/>
            <a:ext cx="5754519" cy="368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1696354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8838"/>
            <a:ext cx="10696574" cy="735541"/>
          </a:xfrm>
        </p:spPr>
        <p:txBody>
          <a:bodyPr/>
          <a:lstStyle/>
          <a:p>
            <a:r>
              <a:rPr lang="en-IN" dirty="0"/>
              <a:t>Name Servers</a:t>
            </a:r>
          </a:p>
        </p:txBody>
      </p:sp>
      <p:sp>
        <p:nvSpPr>
          <p:cNvPr id="3" name="TextBox 2"/>
          <p:cNvSpPr txBox="1"/>
          <p:nvPr/>
        </p:nvSpPr>
        <p:spPr>
          <a:xfrm>
            <a:off x="169677" y="914379"/>
            <a:ext cx="5682673" cy="603242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ea typeface="SimSun" panose="02010600030101010101" pitchFamily="2" charset="-122"/>
              </a:rPr>
              <a:t>Name servers store information about the name space in units called “zones”</a:t>
            </a:r>
          </a:p>
          <a:p>
            <a:pPr marL="800100" lvl="1" indent="-342900">
              <a:buFont typeface="Arial" panose="020B0604020202020204" pitchFamily="34" charset="0"/>
              <a:buChar char="•"/>
            </a:pPr>
            <a:r>
              <a:rPr lang="en-US" altLang="zh-CN" sz="2400" dirty="0">
                <a:ea typeface="SimSun" panose="02010600030101010101" pitchFamily="2" charset="-122"/>
              </a:rPr>
              <a:t>The name servers that load a complete zone are said to “have authority for” or “be authoritative for” the zone</a:t>
            </a:r>
          </a:p>
          <a:p>
            <a:pPr marL="457200" indent="-457200">
              <a:buFont typeface="Arial" panose="020B0604020202020204" pitchFamily="34" charset="0"/>
              <a:buChar char="•"/>
            </a:pPr>
            <a:r>
              <a:rPr lang="en-US" altLang="zh-CN" sz="2800" dirty="0">
                <a:ea typeface="SimSun" panose="02010600030101010101" pitchFamily="2" charset="-122"/>
              </a:rPr>
              <a:t>Usually, more than one name server are authoritative for the same zone</a:t>
            </a:r>
          </a:p>
          <a:p>
            <a:pPr marL="800100" lvl="1" indent="-342900">
              <a:buFont typeface="Arial" panose="020B0604020202020204" pitchFamily="34" charset="0"/>
              <a:buChar char="•"/>
            </a:pPr>
            <a:r>
              <a:rPr lang="en-US" altLang="zh-CN" sz="2400" dirty="0">
                <a:ea typeface="SimSun" panose="02010600030101010101" pitchFamily="2" charset="-122"/>
              </a:rPr>
              <a:t>This ensures redundancy and spreads the load</a:t>
            </a:r>
          </a:p>
          <a:p>
            <a:pPr marL="457200" indent="-457200">
              <a:buFont typeface="Arial" panose="020B0604020202020204" pitchFamily="34" charset="0"/>
              <a:buChar char="•"/>
            </a:pPr>
            <a:r>
              <a:rPr lang="en-US" altLang="zh-CN" sz="2800" dirty="0">
                <a:ea typeface="SimSun" panose="02010600030101010101" pitchFamily="2" charset="-122"/>
              </a:rPr>
              <a:t>Also, a single name server may be authoritative for many zones</a:t>
            </a:r>
          </a:p>
          <a:p>
            <a:pPr marL="285750" indent="-285750">
              <a:buFont typeface="Arial" panose="020B0604020202020204" pitchFamily="34" charset="0"/>
              <a:buChar char="•"/>
            </a:pPr>
            <a:endParaRPr lang="en-IN" dirty="0"/>
          </a:p>
        </p:txBody>
      </p:sp>
      <p:grpSp>
        <p:nvGrpSpPr>
          <p:cNvPr id="18" name="Group 17"/>
          <p:cNvGrpSpPr/>
          <p:nvPr/>
        </p:nvGrpSpPr>
        <p:grpSpPr>
          <a:xfrm>
            <a:off x="6146275" y="1527142"/>
            <a:ext cx="5708273" cy="4889615"/>
            <a:chOff x="4223209" y="2112925"/>
            <a:chExt cx="7631340" cy="4303832"/>
          </a:xfrm>
        </p:grpSpPr>
        <p:sp>
          <p:nvSpPr>
            <p:cNvPr id="4" name="AutoShape 3"/>
            <p:cNvSpPr>
              <a:spLocks noChangeArrowheads="1"/>
            </p:cNvSpPr>
            <p:nvPr/>
          </p:nvSpPr>
          <p:spPr bwMode="auto">
            <a:xfrm>
              <a:off x="7094729" y="2701324"/>
              <a:ext cx="1416546" cy="872220"/>
            </a:xfrm>
            <a:prstGeom prst="cube">
              <a:avLst>
                <a:gd name="adj" fmla="val 25000"/>
              </a:avLst>
            </a:prstGeom>
            <a:solidFill>
              <a:srgbClr val="C0C0C0"/>
            </a:solidFill>
            <a:ln w="9525">
              <a:solidFill>
                <a:schemeClr val="tx1"/>
              </a:solidFill>
              <a:miter lim="800000"/>
              <a:headEnd/>
              <a:tailEnd/>
            </a:ln>
          </p:spPr>
          <p:txBody>
            <a:bodyPr wrap="none" lIns="82058" tIns="41029" rIns="82058" bIns="41029"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a:r>
                <a:rPr lang="en-US" altLang="zh-CN" sz="1400" dirty="0">
                  <a:latin typeface="Arial" panose="020B0604020202020204" pitchFamily="34" charset="0"/>
                  <a:ea typeface="SimSun" panose="02010600030101010101" pitchFamily="2" charset="-122"/>
                </a:rPr>
                <a:t>128.8.10.5</a:t>
              </a:r>
              <a:endParaRPr lang="en-US" altLang="zh-CN" sz="1400" dirty="0">
                <a:ea typeface="SimSun" panose="02010600030101010101" pitchFamily="2" charset="-122"/>
              </a:endParaRPr>
            </a:p>
          </p:txBody>
        </p:sp>
        <p:sp>
          <p:nvSpPr>
            <p:cNvPr id="5" name="AutoShape 4"/>
            <p:cNvSpPr>
              <a:spLocks noChangeArrowheads="1"/>
            </p:cNvSpPr>
            <p:nvPr/>
          </p:nvSpPr>
          <p:spPr bwMode="auto">
            <a:xfrm>
              <a:off x="11036804" y="2966436"/>
              <a:ext cx="817745" cy="872221"/>
            </a:xfrm>
            <a:prstGeom prst="can">
              <a:avLst>
                <a:gd name="adj" fmla="val 27218"/>
              </a:avLst>
            </a:prstGeom>
            <a:solidFill>
              <a:srgbClr val="C0C0C0"/>
            </a:solidFill>
            <a:ln w="9525">
              <a:solidFill>
                <a:schemeClr val="tx1"/>
              </a:solidFill>
              <a:round/>
              <a:headEnd/>
              <a:tailEnd/>
            </a:ln>
          </p:spPr>
          <p:txBody>
            <a:bodyPr wrap="none" lIns="82058" tIns="41029" rIns="82058" bIns="41029"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a:r>
                <a:rPr lang="en-US" altLang="zh-CN" sz="2200">
                  <a:latin typeface="Arial" panose="020B0604020202020204" pitchFamily="34" charset="0"/>
                  <a:ea typeface="SimSun" panose="02010600030101010101" pitchFamily="2" charset="-122"/>
                </a:rPr>
                <a:t>nominum.com</a:t>
              </a:r>
            </a:p>
          </p:txBody>
        </p:sp>
        <p:sp>
          <p:nvSpPr>
            <p:cNvPr id="6" name="AutoShape 5"/>
            <p:cNvSpPr>
              <a:spLocks noChangeArrowheads="1"/>
            </p:cNvSpPr>
            <p:nvPr/>
          </p:nvSpPr>
          <p:spPr bwMode="auto">
            <a:xfrm>
              <a:off x="7105281" y="5525486"/>
              <a:ext cx="1405994" cy="872221"/>
            </a:xfrm>
            <a:prstGeom prst="cube">
              <a:avLst>
                <a:gd name="adj" fmla="val 25000"/>
              </a:avLst>
            </a:prstGeom>
            <a:solidFill>
              <a:srgbClr val="C0C0C0"/>
            </a:solidFill>
            <a:ln w="9525">
              <a:solidFill>
                <a:schemeClr val="tx1"/>
              </a:solidFill>
              <a:miter lim="800000"/>
              <a:headEnd/>
              <a:tailEnd/>
            </a:ln>
          </p:spPr>
          <p:txBody>
            <a:bodyPr wrap="none" lIns="82058" tIns="41029" rIns="82058" bIns="41029"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a:r>
                <a:rPr lang="en-US" altLang="zh-CN" sz="1200" dirty="0">
                  <a:latin typeface="Arial" panose="020B0604020202020204" pitchFamily="34" charset="0"/>
                  <a:ea typeface="SimSun" panose="02010600030101010101" pitchFamily="2" charset="-122"/>
                </a:rPr>
                <a:t>204.152.187.11</a:t>
              </a:r>
              <a:endParaRPr lang="en-US" altLang="zh-CN" sz="1200" dirty="0">
                <a:ea typeface="SimSun" panose="02010600030101010101" pitchFamily="2" charset="-122"/>
              </a:endParaRPr>
            </a:p>
          </p:txBody>
        </p:sp>
        <p:sp>
          <p:nvSpPr>
            <p:cNvPr id="7" name="AutoShape 6"/>
            <p:cNvSpPr>
              <a:spLocks noChangeArrowheads="1"/>
            </p:cNvSpPr>
            <p:nvPr/>
          </p:nvSpPr>
          <p:spPr bwMode="auto">
            <a:xfrm>
              <a:off x="7094729" y="4045936"/>
              <a:ext cx="1416546" cy="872221"/>
            </a:xfrm>
            <a:prstGeom prst="cube">
              <a:avLst>
                <a:gd name="adj" fmla="val 25000"/>
              </a:avLst>
            </a:prstGeom>
            <a:solidFill>
              <a:srgbClr val="C0C0C0"/>
            </a:solidFill>
            <a:ln w="9525">
              <a:solidFill>
                <a:schemeClr val="tx1"/>
              </a:solidFill>
              <a:miter lim="800000"/>
              <a:headEnd/>
              <a:tailEnd/>
            </a:ln>
          </p:spPr>
          <p:txBody>
            <a:bodyPr wrap="none" lIns="82058" tIns="41029" rIns="82058" bIns="41029"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a:r>
                <a:rPr lang="en-US" altLang="zh-CN" sz="1200" dirty="0">
                  <a:latin typeface="Arial" panose="020B0604020202020204" pitchFamily="34" charset="0"/>
                  <a:ea typeface="SimSun" panose="02010600030101010101" pitchFamily="2" charset="-122"/>
                </a:rPr>
                <a:t>202.12.28.129</a:t>
              </a:r>
              <a:endParaRPr lang="en-US" altLang="zh-CN" sz="1200" dirty="0">
                <a:ea typeface="SimSun" panose="02010600030101010101" pitchFamily="2" charset="-122"/>
              </a:endParaRPr>
            </a:p>
          </p:txBody>
        </p:sp>
        <p:sp>
          <p:nvSpPr>
            <p:cNvPr id="8" name="Text Box 7"/>
            <p:cNvSpPr txBox="1">
              <a:spLocks noChangeArrowheads="1"/>
            </p:cNvSpPr>
            <p:nvPr/>
          </p:nvSpPr>
          <p:spPr bwMode="auto">
            <a:xfrm>
              <a:off x="7403245" y="2112925"/>
              <a:ext cx="1684292" cy="56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r>
                <a:rPr lang="en-US" altLang="zh-CN" sz="1800" b="1" dirty="0">
                  <a:latin typeface="Arial" panose="020B0604020202020204" pitchFamily="34" charset="0"/>
                  <a:ea typeface="SimSun" panose="02010600030101010101" pitchFamily="2" charset="-122"/>
                </a:rPr>
                <a:t>Name Servers</a:t>
              </a:r>
            </a:p>
          </p:txBody>
        </p:sp>
        <p:sp>
          <p:nvSpPr>
            <p:cNvPr id="9" name="AutoShape 8"/>
            <p:cNvSpPr>
              <a:spLocks noChangeArrowheads="1"/>
            </p:cNvSpPr>
            <p:nvPr/>
          </p:nvSpPr>
          <p:spPr bwMode="auto">
            <a:xfrm>
              <a:off x="11036804" y="4515836"/>
              <a:ext cx="817745" cy="872221"/>
            </a:xfrm>
            <a:prstGeom prst="can">
              <a:avLst>
                <a:gd name="adj" fmla="val 27218"/>
              </a:avLst>
            </a:prstGeom>
            <a:solidFill>
              <a:srgbClr val="C0C0C0"/>
            </a:solidFill>
            <a:ln w="9525">
              <a:solidFill>
                <a:schemeClr val="tx1"/>
              </a:solidFill>
              <a:round/>
              <a:headEnd/>
              <a:tailEnd/>
            </a:ln>
          </p:spPr>
          <p:txBody>
            <a:bodyPr wrap="none" lIns="82058" tIns="41029" rIns="82058" bIns="41029"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a:r>
                <a:rPr lang="en-US" altLang="zh-CN" sz="2200">
                  <a:latin typeface="Arial" panose="020B0604020202020204" pitchFamily="34" charset="0"/>
                  <a:ea typeface="SimSun" panose="02010600030101010101" pitchFamily="2" charset="-122"/>
                </a:rPr>
                <a:t>isc.org</a:t>
              </a:r>
            </a:p>
          </p:txBody>
        </p:sp>
        <p:sp>
          <p:nvSpPr>
            <p:cNvPr id="10" name="Text Box 9"/>
            <p:cNvSpPr txBox="1">
              <a:spLocks noChangeArrowheads="1"/>
            </p:cNvSpPr>
            <p:nvPr/>
          </p:nvSpPr>
          <p:spPr bwMode="auto">
            <a:xfrm>
              <a:off x="10931517" y="2149439"/>
              <a:ext cx="823021" cy="56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r>
                <a:rPr lang="en-US" altLang="zh-CN" sz="1800" b="1" dirty="0">
                  <a:latin typeface="Arial" panose="020B0604020202020204" pitchFamily="34" charset="0"/>
                  <a:ea typeface="SimSun" panose="02010600030101010101" pitchFamily="2" charset="-122"/>
                </a:rPr>
                <a:t>Zones</a:t>
              </a:r>
            </a:p>
          </p:txBody>
        </p:sp>
        <p:sp>
          <p:nvSpPr>
            <p:cNvPr id="11" name="Line 10"/>
            <p:cNvSpPr>
              <a:spLocks noChangeShapeType="1"/>
            </p:cNvSpPr>
            <p:nvPr/>
          </p:nvSpPr>
          <p:spPr bwMode="auto">
            <a:xfrm>
              <a:off x="9017506" y="3006213"/>
              <a:ext cx="1784531" cy="1641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endParaRPr lang="en-IN"/>
            </a:p>
          </p:txBody>
        </p:sp>
        <p:sp>
          <p:nvSpPr>
            <p:cNvPr id="12" name="Line 11"/>
            <p:cNvSpPr>
              <a:spLocks noChangeShapeType="1"/>
            </p:cNvSpPr>
            <p:nvPr/>
          </p:nvSpPr>
          <p:spPr bwMode="auto">
            <a:xfrm>
              <a:off x="8993874" y="3281451"/>
              <a:ext cx="1668464" cy="13684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endParaRPr lang="en-IN"/>
            </a:p>
          </p:txBody>
        </p:sp>
        <p:sp>
          <p:nvSpPr>
            <p:cNvPr id="13" name="Line 12"/>
            <p:cNvSpPr>
              <a:spLocks noChangeShapeType="1"/>
            </p:cNvSpPr>
            <p:nvPr/>
          </p:nvSpPr>
          <p:spPr bwMode="auto">
            <a:xfrm flipV="1">
              <a:off x="8947145" y="3669295"/>
              <a:ext cx="1438968" cy="7106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endParaRPr lang="en-IN"/>
            </a:p>
          </p:txBody>
        </p:sp>
        <p:sp>
          <p:nvSpPr>
            <p:cNvPr id="14" name="Line 13"/>
            <p:cNvSpPr>
              <a:spLocks noChangeShapeType="1"/>
            </p:cNvSpPr>
            <p:nvPr/>
          </p:nvSpPr>
          <p:spPr bwMode="auto">
            <a:xfrm flipV="1">
              <a:off x="9108622" y="5232287"/>
              <a:ext cx="1553716" cy="4923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endParaRPr lang="en-IN"/>
            </a:p>
          </p:txBody>
        </p:sp>
        <p:sp>
          <p:nvSpPr>
            <p:cNvPr id="15" name="AutoShape 14"/>
            <p:cNvSpPr>
              <a:spLocks noChangeArrowheads="1"/>
            </p:cNvSpPr>
            <p:nvPr/>
          </p:nvSpPr>
          <p:spPr bwMode="auto">
            <a:xfrm>
              <a:off x="4223209" y="2205870"/>
              <a:ext cx="1827381" cy="1075581"/>
            </a:xfrm>
            <a:prstGeom prst="wedgeRoundRectCallout">
              <a:avLst>
                <a:gd name="adj1" fmla="val 86986"/>
                <a:gd name="adj2" fmla="val 37903"/>
                <a:gd name="adj3" fmla="val 16667"/>
              </a:avLst>
            </a:prstGeom>
            <a:solidFill>
              <a:schemeClr val="hlink"/>
            </a:solidFill>
            <a:ln w="9525">
              <a:solidFill>
                <a:schemeClr val="tx1"/>
              </a:solidFill>
              <a:miter lim="800000"/>
              <a:headEnd/>
              <a:tailEnd/>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r>
                <a:rPr lang="en-US" altLang="zh-CN" sz="1400" dirty="0">
                  <a:ea typeface="SimSun" panose="02010600030101010101" pitchFamily="2" charset="-122"/>
                </a:rPr>
                <a:t>128.8.10.5 serves data for both nominum.com and isc.org zones</a:t>
              </a:r>
            </a:p>
          </p:txBody>
        </p:sp>
        <p:sp>
          <p:nvSpPr>
            <p:cNvPr id="16" name="AutoShape 15"/>
            <p:cNvSpPr>
              <a:spLocks noChangeArrowheads="1"/>
            </p:cNvSpPr>
            <p:nvPr/>
          </p:nvSpPr>
          <p:spPr bwMode="auto">
            <a:xfrm>
              <a:off x="4418980" y="3869570"/>
              <a:ext cx="1498320" cy="1121611"/>
            </a:xfrm>
            <a:prstGeom prst="wedgeRoundRectCallout">
              <a:avLst>
                <a:gd name="adj1" fmla="val 99208"/>
                <a:gd name="adj2" fmla="val 11519"/>
                <a:gd name="adj3" fmla="val 16667"/>
              </a:avLst>
            </a:prstGeom>
            <a:solidFill>
              <a:schemeClr val="hlink"/>
            </a:solidFill>
            <a:ln w="9525">
              <a:solidFill>
                <a:schemeClr val="tx1"/>
              </a:solidFill>
              <a:miter lim="800000"/>
              <a:headEnd/>
              <a:tailEnd/>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eaLnBrk="1" hangingPunct="1"/>
              <a:r>
                <a:rPr lang="en-US" altLang="zh-CN" sz="1400" dirty="0">
                  <a:ea typeface="SimSun" panose="02010600030101010101" pitchFamily="2" charset="-122"/>
                </a:rPr>
                <a:t>202.12.28.129 serves data for nominum.com zone only</a:t>
              </a:r>
            </a:p>
          </p:txBody>
        </p:sp>
        <p:sp>
          <p:nvSpPr>
            <p:cNvPr id="17" name="AutoShape 16"/>
            <p:cNvSpPr>
              <a:spLocks noChangeArrowheads="1"/>
            </p:cNvSpPr>
            <p:nvPr/>
          </p:nvSpPr>
          <p:spPr bwMode="auto">
            <a:xfrm>
              <a:off x="4337431" y="5499310"/>
              <a:ext cx="1830694" cy="917447"/>
            </a:xfrm>
            <a:prstGeom prst="wedgeRoundRectCallout">
              <a:avLst>
                <a:gd name="adj1" fmla="val 80042"/>
                <a:gd name="adj2" fmla="val 10704"/>
                <a:gd name="adj3" fmla="val 16667"/>
              </a:avLst>
            </a:prstGeom>
            <a:solidFill>
              <a:schemeClr val="hlink"/>
            </a:solidFill>
            <a:ln w="9525">
              <a:solidFill>
                <a:schemeClr val="tx1"/>
              </a:solidFill>
              <a:miter lim="800000"/>
              <a:headEnd/>
              <a:tailEnd/>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algn="ctr" eaLnBrk="1" hangingPunct="1"/>
              <a:r>
                <a:rPr lang="en-US" altLang="zh-CN" sz="1400" dirty="0">
                  <a:ea typeface="SimSun" panose="02010600030101010101" pitchFamily="2" charset="-122"/>
                </a:rPr>
                <a:t>204.152.187.11 serves data for isc.org zone only</a:t>
              </a:r>
            </a:p>
          </p:txBody>
        </p:sp>
      </p:grpSp>
      <p:sp>
        <p:nvSpPr>
          <p:cNvPr id="19" name="Rectangle 18"/>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3578399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 Servers</a:t>
            </a:r>
          </a:p>
        </p:txBody>
      </p:sp>
      <p:sp>
        <p:nvSpPr>
          <p:cNvPr id="3" name="Rectangle 2"/>
          <p:cNvSpPr/>
          <p:nvPr/>
        </p:nvSpPr>
        <p:spPr>
          <a:xfrm>
            <a:off x="314225" y="1546072"/>
            <a:ext cx="11563547" cy="3693319"/>
          </a:xfrm>
          <a:prstGeom prst="rect">
            <a:avLst/>
          </a:prstGeom>
        </p:spPr>
        <p:txBody>
          <a:bodyPr wrap="square">
            <a:spAutoFit/>
          </a:bodyPr>
          <a:lstStyle/>
          <a:p>
            <a:pPr marL="457200" indent="-457200">
              <a:lnSpc>
                <a:spcPct val="90000"/>
              </a:lnSpc>
              <a:buFont typeface="Arial" panose="020B0604020202020204" pitchFamily="34" charset="0"/>
              <a:buChar char="•"/>
            </a:pPr>
            <a:r>
              <a:rPr lang="en-US" altLang="zh-CN" sz="2800" dirty="0">
                <a:ea typeface="SimSun" panose="02010600030101010101" pitchFamily="2" charset="-122"/>
              </a:rPr>
              <a:t>Two main types of servers</a:t>
            </a:r>
          </a:p>
          <a:p>
            <a:pPr marL="800100" lvl="1" indent="-342900">
              <a:lnSpc>
                <a:spcPct val="90000"/>
              </a:lnSpc>
              <a:buFont typeface="Arial" panose="020B0604020202020204" pitchFamily="34" charset="0"/>
              <a:buChar char="•"/>
            </a:pPr>
            <a:r>
              <a:rPr lang="en-US" altLang="zh-CN" sz="2400" dirty="0">
                <a:ea typeface="SimSun" panose="02010600030101010101" pitchFamily="2" charset="-122"/>
              </a:rPr>
              <a:t>Authoritative – maintains the data</a:t>
            </a:r>
          </a:p>
          <a:p>
            <a:pPr marL="1257300" lvl="2" indent="-342900">
              <a:lnSpc>
                <a:spcPct val="90000"/>
              </a:lnSpc>
              <a:buFont typeface="Arial" panose="020B0604020202020204" pitchFamily="34" charset="0"/>
              <a:buChar char="•"/>
            </a:pPr>
            <a:r>
              <a:rPr lang="en-US" altLang="zh-CN" sz="2000" dirty="0">
                <a:ea typeface="SimSun" panose="02010600030101010101" pitchFamily="2" charset="-122"/>
              </a:rPr>
              <a:t>Master – where the data is edited</a:t>
            </a:r>
          </a:p>
          <a:p>
            <a:pPr marL="1257300" lvl="2" indent="-342900">
              <a:lnSpc>
                <a:spcPct val="90000"/>
              </a:lnSpc>
              <a:buFont typeface="Arial" panose="020B0604020202020204" pitchFamily="34" charset="0"/>
              <a:buChar char="•"/>
            </a:pPr>
            <a:r>
              <a:rPr lang="en-US" altLang="zh-CN" sz="2000" dirty="0">
                <a:ea typeface="SimSun" panose="02010600030101010101" pitchFamily="2" charset="-122"/>
              </a:rPr>
              <a:t>Slave – where data is replicated to</a:t>
            </a:r>
          </a:p>
          <a:p>
            <a:pPr marL="800100" lvl="1" indent="-342900">
              <a:lnSpc>
                <a:spcPct val="90000"/>
              </a:lnSpc>
              <a:buFont typeface="Arial" panose="020B0604020202020204" pitchFamily="34" charset="0"/>
              <a:buChar char="•"/>
            </a:pPr>
            <a:r>
              <a:rPr lang="en-US" altLang="zh-CN" sz="2400" dirty="0">
                <a:ea typeface="SimSun" panose="02010600030101010101" pitchFamily="2" charset="-122"/>
              </a:rPr>
              <a:t>Caching – stores data obtained from an authoritative server</a:t>
            </a:r>
          </a:p>
          <a:p>
            <a:pPr marL="342900" indent="-342900">
              <a:lnSpc>
                <a:spcPct val="90000"/>
              </a:lnSpc>
              <a:buFont typeface="Arial" panose="020B0604020202020204" pitchFamily="34" charset="0"/>
              <a:buChar char="•"/>
            </a:pPr>
            <a:r>
              <a:rPr lang="en-IN" altLang="zh-CN" sz="2400" dirty="0">
                <a:ea typeface="SimSun" panose="02010600030101010101" pitchFamily="2" charset="-122"/>
              </a:rPr>
              <a:t>You can think of a name server as part of:</a:t>
            </a:r>
          </a:p>
          <a:p>
            <a:pPr marL="800100" lvl="1" indent="-342900">
              <a:lnSpc>
                <a:spcPct val="90000"/>
              </a:lnSpc>
              <a:buFont typeface="Arial" panose="020B0604020202020204" pitchFamily="34" charset="0"/>
              <a:buChar char="•"/>
            </a:pPr>
            <a:r>
              <a:rPr lang="en-IN" altLang="zh-CN" sz="2400" dirty="0">
                <a:ea typeface="SimSun" panose="02010600030101010101" pitchFamily="2" charset="-122"/>
              </a:rPr>
              <a:t>database server, answering queries about the parts of the name space it knows about (i.e., is authoritative for),</a:t>
            </a:r>
          </a:p>
          <a:p>
            <a:pPr marL="800100" lvl="1" indent="-342900">
              <a:lnSpc>
                <a:spcPct val="90000"/>
              </a:lnSpc>
              <a:buFont typeface="Arial" panose="020B0604020202020204" pitchFamily="34" charset="0"/>
              <a:buChar char="•"/>
            </a:pPr>
            <a:r>
              <a:rPr lang="en-IN" altLang="zh-CN" sz="2400" dirty="0">
                <a:ea typeface="SimSun" panose="02010600030101010101" pitchFamily="2" charset="-122"/>
              </a:rPr>
              <a:t>cache, temporarily storing data it learns from other name servers, and</a:t>
            </a:r>
          </a:p>
          <a:p>
            <a:pPr marL="800100" lvl="1" indent="-342900">
              <a:lnSpc>
                <a:spcPct val="90000"/>
              </a:lnSpc>
              <a:buFont typeface="Arial" panose="020B0604020202020204" pitchFamily="34" charset="0"/>
              <a:buChar char="•"/>
            </a:pPr>
            <a:r>
              <a:rPr lang="en-IN" altLang="zh-CN" sz="2400" dirty="0">
                <a:ea typeface="SimSun" panose="02010600030101010101" pitchFamily="2" charset="-122"/>
              </a:rPr>
              <a:t>agent, helping resolvers and other name servers find data</a:t>
            </a:r>
          </a:p>
          <a:p>
            <a:pPr marL="800100" lvl="1" indent="-342900">
              <a:lnSpc>
                <a:spcPct val="90000"/>
              </a:lnSpc>
              <a:buFont typeface="Arial" panose="020B0604020202020204" pitchFamily="34" charset="0"/>
              <a:buChar char="•"/>
            </a:pPr>
            <a:endParaRPr lang="en-US" altLang="zh-CN" sz="2400" dirty="0">
              <a:ea typeface="SimSun" panose="02010600030101010101" pitchFamily="2" charset="-122"/>
            </a:endParaRPr>
          </a:p>
        </p:txBody>
      </p:sp>
    </p:spTree>
    <p:extLst>
      <p:ext uri="{BB962C8B-B14F-4D97-AF65-F5344CB8AC3E}">
        <p14:creationId xmlns:p14="http://schemas.microsoft.com/office/powerpoint/2010/main" val="216788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04" y="204295"/>
            <a:ext cx="10696574" cy="735541"/>
          </a:xfrm>
        </p:spPr>
        <p:txBody>
          <a:bodyPr/>
          <a:lstStyle/>
          <a:p>
            <a:r>
              <a:rPr lang="en-US" dirty="0"/>
              <a:t>RING Topology</a:t>
            </a:r>
          </a:p>
        </p:txBody>
      </p:sp>
      <p:sp>
        <p:nvSpPr>
          <p:cNvPr id="3" name="Content Placeholder 2"/>
          <p:cNvSpPr>
            <a:spLocks noGrp="1"/>
          </p:cNvSpPr>
          <p:nvPr>
            <p:ph idx="4294967295"/>
          </p:nvPr>
        </p:nvSpPr>
        <p:spPr>
          <a:xfrm>
            <a:off x="433633" y="939837"/>
            <a:ext cx="10972800" cy="5743768"/>
          </a:xfrm>
        </p:spPr>
        <p:txBody>
          <a:bodyPr>
            <a:normAutofit fontScale="92500" lnSpcReduction="10000"/>
          </a:bodyPr>
          <a:lstStyle/>
          <a:p>
            <a:pPr>
              <a:lnSpc>
                <a:spcPct val="100000"/>
              </a:lnSpc>
            </a:pPr>
            <a:r>
              <a:rPr lang="en-IN" dirty="0"/>
              <a:t>Closed loop unidirectional transmission links to which devices are serially connected</a:t>
            </a:r>
          </a:p>
          <a:p>
            <a:pPr>
              <a:lnSpc>
                <a:spcPct val="100000"/>
              </a:lnSpc>
            </a:pPr>
            <a:r>
              <a:rPr lang="en-IN" dirty="0"/>
              <a:t>The transmission is unidirectional, but it can be made bidirectional by having 2 connections between each Network Node, it is called </a:t>
            </a:r>
            <a:r>
              <a:rPr lang="en-IN" b="1" dirty="0"/>
              <a:t>Dual Ring Topology</a:t>
            </a:r>
          </a:p>
          <a:p>
            <a:pPr>
              <a:lnSpc>
                <a:spcPct val="100000"/>
              </a:lnSpc>
            </a:pPr>
            <a:r>
              <a:rPr lang="en-IN" dirty="0"/>
              <a:t>Data is transferred in a sequential manner that is bit by bit. Data transmitted, has to pass through each node of the network, till the destination node.</a:t>
            </a:r>
          </a:p>
          <a:p>
            <a:pPr>
              <a:lnSpc>
                <a:spcPct val="100000"/>
              </a:lnSpc>
            </a:pPr>
            <a:r>
              <a:rPr lang="en-IN" dirty="0"/>
              <a:t>Advantage</a:t>
            </a:r>
          </a:p>
          <a:p>
            <a:pPr lvl="1">
              <a:lnSpc>
                <a:spcPct val="100000"/>
              </a:lnSpc>
            </a:pPr>
            <a:r>
              <a:rPr lang="en-IN" dirty="0"/>
              <a:t>Transmitting network is not affected by high traffic or by adding more nodes, as only the nodes having tokens can transmit data</a:t>
            </a:r>
          </a:p>
          <a:p>
            <a:pPr lvl="1">
              <a:lnSpc>
                <a:spcPct val="100000"/>
              </a:lnSpc>
            </a:pPr>
            <a:r>
              <a:rPr lang="en-IN" dirty="0"/>
              <a:t>Cheap to install and expand</a:t>
            </a:r>
          </a:p>
          <a:p>
            <a:pPr>
              <a:lnSpc>
                <a:spcPct val="100000"/>
              </a:lnSpc>
            </a:pPr>
            <a:r>
              <a:rPr lang="en-IN" dirty="0"/>
              <a:t>Disadvantage</a:t>
            </a:r>
          </a:p>
          <a:p>
            <a:pPr lvl="1">
              <a:lnSpc>
                <a:spcPct val="100000"/>
              </a:lnSpc>
            </a:pPr>
            <a:r>
              <a:rPr lang="en-IN" dirty="0"/>
              <a:t>Troubleshooting is difficult in ring topology</a:t>
            </a:r>
          </a:p>
          <a:p>
            <a:pPr lvl="1">
              <a:lnSpc>
                <a:spcPct val="100000"/>
              </a:lnSpc>
            </a:pPr>
            <a:r>
              <a:rPr lang="en-IN" dirty="0"/>
              <a:t>Adding or deleting the computers disturbs the network activity</a:t>
            </a:r>
          </a:p>
          <a:p>
            <a:pPr lvl="1">
              <a:lnSpc>
                <a:spcPct val="100000"/>
              </a:lnSpc>
            </a:pPr>
            <a:r>
              <a:rPr lang="en-IN" dirty="0"/>
              <a:t>Failure of one computer disturbs the whole network</a:t>
            </a:r>
          </a:p>
          <a:p>
            <a:pPr lvl="1">
              <a:lnSpc>
                <a:spcPct val="100000"/>
              </a:lnSpc>
            </a:pPr>
            <a:endParaRPr lang="en-US" dirty="0">
              <a:latin typeface="Arial Rounded MT Bold" panose="020F0704030504030204" pitchFamily="34" charset="0"/>
            </a:endParaRPr>
          </a:p>
        </p:txBody>
      </p:sp>
    </p:spTree>
    <p:extLst>
      <p:ext uri="{BB962C8B-B14F-4D97-AF65-F5344CB8AC3E}">
        <p14:creationId xmlns:p14="http://schemas.microsoft.com/office/powerpoint/2010/main" val="72428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 Resolution </a:t>
            </a:r>
          </a:p>
        </p:txBody>
      </p:sp>
      <p:sp>
        <p:nvSpPr>
          <p:cNvPr id="3" name="Rectangle 2"/>
          <p:cNvSpPr/>
          <p:nvPr/>
        </p:nvSpPr>
        <p:spPr>
          <a:xfrm>
            <a:off x="366613" y="1159573"/>
            <a:ext cx="11563547" cy="5196166"/>
          </a:xfrm>
          <a:prstGeom prst="rect">
            <a:avLst/>
          </a:prstGeom>
        </p:spPr>
        <p:txBody>
          <a:bodyPr wrap="square">
            <a:spAutoFit/>
          </a:bodyPr>
          <a:lstStyle/>
          <a:p>
            <a:pPr marL="457200" indent="-457200">
              <a:lnSpc>
                <a:spcPct val="150000"/>
              </a:lnSpc>
              <a:buFont typeface="Arial" panose="020B0604020202020204" pitchFamily="34" charset="0"/>
              <a:buChar char="•"/>
            </a:pPr>
            <a:r>
              <a:rPr lang="en-IN" altLang="zh-CN" sz="2800" dirty="0">
                <a:ea typeface="SimSun" panose="02010600030101010101" pitchFamily="2" charset="-122"/>
              </a:rPr>
              <a:t>A DNS query has three parameters:</a:t>
            </a:r>
          </a:p>
          <a:p>
            <a:pPr marL="914400" lvl="1" indent="-457200">
              <a:lnSpc>
                <a:spcPct val="150000"/>
              </a:lnSpc>
              <a:buFont typeface="Arial" panose="020B0604020202020204" pitchFamily="34" charset="0"/>
              <a:buChar char="•"/>
            </a:pPr>
            <a:r>
              <a:rPr lang="en-IN" altLang="zh-CN" sz="2800" dirty="0">
                <a:ea typeface="SimSun" panose="02010600030101010101" pitchFamily="2" charset="-122"/>
              </a:rPr>
              <a:t>A domain name (e.g., www.nominum.com),</a:t>
            </a:r>
          </a:p>
          <a:p>
            <a:pPr marL="914400" lvl="1" indent="-457200">
              <a:lnSpc>
                <a:spcPct val="150000"/>
              </a:lnSpc>
              <a:buFont typeface="Arial" panose="020B0604020202020204" pitchFamily="34" charset="0"/>
              <a:buChar char="•"/>
            </a:pPr>
            <a:r>
              <a:rPr lang="en-IN" altLang="zh-CN" sz="2800" dirty="0">
                <a:ea typeface="SimSun" panose="02010600030101010101" pitchFamily="2" charset="-122"/>
              </a:rPr>
              <a:t>Remember, every node has a domain name!</a:t>
            </a:r>
          </a:p>
          <a:p>
            <a:pPr marL="914400" lvl="1" indent="-457200">
              <a:lnSpc>
                <a:spcPct val="150000"/>
              </a:lnSpc>
              <a:buFont typeface="Arial" panose="020B0604020202020204" pitchFamily="34" charset="0"/>
              <a:buChar char="•"/>
            </a:pPr>
            <a:r>
              <a:rPr lang="en-IN" altLang="zh-CN" sz="2800" dirty="0">
                <a:ea typeface="SimSun" panose="02010600030101010101" pitchFamily="2" charset="-122"/>
              </a:rPr>
              <a:t>A class (e.g., IN), and</a:t>
            </a:r>
          </a:p>
          <a:p>
            <a:pPr marL="914400" lvl="1" indent="-457200">
              <a:lnSpc>
                <a:spcPct val="150000"/>
              </a:lnSpc>
              <a:buFont typeface="Arial" panose="020B0604020202020204" pitchFamily="34" charset="0"/>
              <a:buChar char="•"/>
            </a:pPr>
            <a:r>
              <a:rPr lang="en-IN" altLang="zh-CN" sz="2800" dirty="0">
                <a:ea typeface="SimSun" panose="02010600030101010101" pitchFamily="2" charset="-122"/>
              </a:rPr>
              <a:t>A type (e.g., A)</a:t>
            </a:r>
          </a:p>
          <a:p>
            <a:pPr marL="457200" indent="-457200">
              <a:lnSpc>
                <a:spcPct val="150000"/>
              </a:lnSpc>
              <a:buFont typeface="Arial" panose="020B0604020202020204" pitchFamily="34" charset="0"/>
              <a:buChar char="•"/>
            </a:pPr>
            <a:r>
              <a:rPr lang="en-IN" altLang="zh-CN" sz="2800" dirty="0">
                <a:ea typeface="SimSun" panose="02010600030101010101" pitchFamily="2" charset="-122"/>
              </a:rPr>
              <a:t>Upon receiving a query from a resolver, a name server</a:t>
            </a:r>
          </a:p>
          <a:p>
            <a:pPr marL="914400" lvl="1" indent="-457200">
              <a:lnSpc>
                <a:spcPct val="150000"/>
              </a:lnSpc>
              <a:buFont typeface="Arial" panose="020B0604020202020204" pitchFamily="34" charset="0"/>
              <a:buChar char="•"/>
            </a:pPr>
            <a:r>
              <a:rPr lang="en-IN" altLang="zh-CN" sz="2800" dirty="0">
                <a:ea typeface="SimSun" panose="02010600030101010101" pitchFamily="2" charset="-122"/>
              </a:rPr>
              <a:t>1) looks for the answer in its authoritative data and its cache</a:t>
            </a:r>
          </a:p>
          <a:p>
            <a:pPr marL="914400" lvl="1" indent="-457200">
              <a:lnSpc>
                <a:spcPct val="150000"/>
              </a:lnSpc>
              <a:buFont typeface="Arial" panose="020B0604020202020204" pitchFamily="34" charset="0"/>
              <a:buChar char="•"/>
            </a:pPr>
            <a:r>
              <a:rPr lang="en-IN" altLang="zh-CN" sz="2800" dirty="0">
                <a:ea typeface="SimSun" panose="02010600030101010101" pitchFamily="2" charset="-122"/>
              </a:rPr>
              <a:t>2) If step 1 fails, the answer must be looked up</a:t>
            </a:r>
            <a:endParaRPr lang="en-US" altLang="zh-CN" sz="2400" dirty="0">
              <a:ea typeface="SimSun" panose="02010600030101010101" pitchFamily="2" charset="-122"/>
            </a:endParaRPr>
          </a:p>
        </p:txBody>
      </p:sp>
    </p:spTree>
    <p:extLst>
      <p:ext uri="{BB962C8B-B14F-4D97-AF65-F5344CB8AC3E}">
        <p14:creationId xmlns:p14="http://schemas.microsoft.com/office/powerpoint/2010/main" val="109009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890" name="Group 2"/>
          <p:cNvGrpSpPr>
            <a:grpSpLocks/>
          </p:cNvGrpSpPr>
          <p:nvPr/>
        </p:nvGrpSpPr>
        <p:grpSpPr bwMode="auto">
          <a:xfrm>
            <a:off x="2700338" y="4594225"/>
            <a:ext cx="849312" cy="992188"/>
            <a:chOff x="815" y="3280"/>
            <a:chExt cx="589" cy="708"/>
          </a:xfrm>
        </p:grpSpPr>
        <p:sp>
          <p:nvSpPr>
            <p:cNvPr id="37895"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896"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7897"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7898"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7899"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7900"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7901"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02"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03"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04"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05"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06"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07"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7908"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7909"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10"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37911"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7912"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7913"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7914"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7915"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7916"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7917"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18"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19"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7920"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sp>
        <p:nvSpPr>
          <p:cNvPr id="60445" name="Text Box 29"/>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37892" name="Rectangle 30"/>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37893" name="Rectangle 31"/>
          <p:cNvSpPr>
            <a:spLocks noGrp="1" noChangeArrowheads="1"/>
          </p:cNvSpPr>
          <p:nvPr>
            <p:ph type="body" idx="1"/>
          </p:nvPr>
        </p:nvSpPr>
        <p:spPr/>
        <p:txBody>
          <a:bodyPr/>
          <a:lstStyle/>
          <a:p>
            <a:pPr eaLnBrk="1" hangingPunct="1"/>
            <a:r>
              <a:rPr lang="en-US" altLang="zh-CN">
                <a:ea typeface="SimSun" panose="02010600030101010101" pitchFamily="2" charset="-122"/>
              </a:rPr>
              <a:t>Let’s look at the resolution process step-by-step:</a:t>
            </a:r>
          </a:p>
        </p:txBody>
      </p:sp>
      <p:sp>
        <p:nvSpPr>
          <p:cNvPr id="37894" name="Text Box 32"/>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33" name="Rectangle 32"/>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58729387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0445"/>
                                        </p:tgtEl>
                                        <p:attrNameLst>
                                          <p:attrName>style.visibility</p:attrName>
                                        </p:attrNameLst>
                                      </p:cBhvr>
                                      <p:to>
                                        <p:strVal val="visible"/>
                                      </p:to>
                                    </p:set>
                                    <p:animEffect transition="in" filter="wipe(left)">
                                      <p:cBhvr>
                                        <p:cTn id="7" dur="75"/>
                                        <p:tgtEl>
                                          <p:spTgt spid="60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914" name="Group 2"/>
          <p:cNvGrpSpPr>
            <a:grpSpLocks/>
          </p:cNvGrpSpPr>
          <p:nvPr/>
        </p:nvGrpSpPr>
        <p:grpSpPr bwMode="auto">
          <a:xfrm>
            <a:off x="2700338" y="4594225"/>
            <a:ext cx="849312" cy="992188"/>
            <a:chOff x="815" y="3280"/>
            <a:chExt cx="589" cy="708"/>
          </a:xfrm>
        </p:grpSpPr>
        <p:sp>
          <p:nvSpPr>
            <p:cNvPr id="39028"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29"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9030"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9031"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9032"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9033"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9034"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35"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36"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37"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38"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39"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40"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41"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42"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43"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39044"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39045"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9046"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9047"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9048"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9049"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39050"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51"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52"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053"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38915" name="Group 29"/>
          <p:cNvGrpSpPr>
            <a:grpSpLocks/>
          </p:cNvGrpSpPr>
          <p:nvPr/>
        </p:nvGrpSpPr>
        <p:grpSpPr bwMode="auto">
          <a:xfrm>
            <a:off x="4087814" y="2538414"/>
            <a:ext cx="631825" cy="1074737"/>
            <a:chOff x="1777" y="1812"/>
            <a:chExt cx="437" cy="767"/>
          </a:xfrm>
        </p:grpSpPr>
        <p:sp>
          <p:nvSpPr>
            <p:cNvPr id="38925" name="AutoShape 30"/>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26" name="AutoShape 31"/>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27" name="Line 32"/>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28" name="Freeform 33"/>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8929" name="Freeform 34"/>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8930" name="Freeform 35"/>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8931" name="Line 36"/>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32" name="AutoShape 37"/>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33" name="AutoShape 38"/>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34" name="AutoShape 39"/>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35" name="AutoShape 40"/>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36" name="AutoShape 41"/>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37" name="AutoShape 42"/>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38" name="AutoShape 43"/>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39" name="AutoShape 44"/>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0" name="AutoShape 45"/>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1" name="AutoShape 46"/>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2" name="Oval 47"/>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3" name="Oval 48"/>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4" name="Freeform 49"/>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8945" name="AutoShape 50"/>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6" name="AutoShape 51"/>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7" name="AutoShape 52"/>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8" name="AutoShape 53"/>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49" name="AutoShape 54"/>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50" name="AutoShape 55"/>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38951" name="Group 56"/>
            <p:cNvGrpSpPr>
              <a:grpSpLocks/>
            </p:cNvGrpSpPr>
            <p:nvPr/>
          </p:nvGrpSpPr>
          <p:grpSpPr bwMode="auto">
            <a:xfrm>
              <a:off x="1927" y="1870"/>
              <a:ext cx="238" cy="152"/>
              <a:chOff x="1927" y="1870"/>
              <a:chExt cx="238" cy="152"/>
            </a:xfrm>
          </p:grpSpPr>
          <p:sp>
            <p:nvSpPr>
              <p:cNvPr id="39008" name="Line 57"/>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9" name="Line 58"/>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0" name="Line 59"/>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1" name="Line 60"/>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2" name="Line 61"/>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3" name="Line 62"/>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4" name="Line 63"/>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5" name="Line 64"/>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6" name="Line 65"/>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7" name="Line 66"/>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8" name="Line 67"/>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19" name="Line 68"/>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0" name="Line 69"/>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1" name="Line 70"/>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2" name="Line 71"/>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3" name="Line 72"/>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4" name="Line 73"/>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5" name="Line 74"/>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6" name="Line 75"/>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27" name="Line 76"/>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38952" name="AutoShape 77"/>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53" name="AutoShape 78"/>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54" name="AutoShape 79"/>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55" name="AutoShape 80"/>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56" name="AutoShape 81"/>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38957" name="Group 82"/>
            <p:cNvGrpSpPr>
              <a:grpSpLocks/>
            </p:cNvGrpSpPr>
            <p:nvPr/>
          </p:nvGrpSpPr>
          <p:grpSpPr bwMode="auto">
            <a:xfrm>
              <a:off x="1927" y="2129"/>
              <a:ext cx="238" cy="152"/>
              <a:chOff x="1927" y="2129"/>
              <a:chExt cx="238" cy="152"/>
            </a:xfrm>
          </p:grpSpPr>
          <p:sp>
            <p:nvSpPr>
              <p:cNvPr id="38988" name="Line 83"/>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9" name="Line 84"/>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0" name="Line 85"/>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1" name="Line 86"/>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2" name="Line 87"/>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3" name="Line 88"/>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4" name="Line 89"/>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5" name="Line 90"/>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6" name="Line 91"/>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7" name="Line 92"/>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8" name="Line 93"/>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99" name="Line 94"/>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0" name="Line 95"/>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1" name="Line 96"/>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2" name="Line 97"/>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3" name="Line 98"/>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4" name="Line 99"/>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5" name="Line 100"/>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6" name="Line 101"/>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007" name="Line 102"/>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38958" name="AutoShape 103"/>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59" name="AutoShape 104"/>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60" name="AutoShape 105"/>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61" name="AutoShape 106"/>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62" name="AutoShape 107"/>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38963" name="Group 108"/>
            <p:cNvGrpSpPr>
              <a:grpSpLocks/>
            </p:cNvGrpSpPr>
            <p:nvPr/>
          </p:nvGrpSpPr>
          <p:grpSpPr bwMode="auto">
            <a:xfrm>
              <a:off x="1927" y="2376"/>
              <a:ext cx="238" cy="152"/>
              <a:chOff x="1927" y="2376"/>
              <a:chExt cx="238" cy="152"/>
            </a:xfrm>
          </p:grpSpPr>
          <p:sp>
            <p:nvSpPr>
              <p:cNvPr id="38968" name="Line 109"/>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69" name="Line 110"/>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0" name="Line 111"/>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1" name="Line 112"/>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2" name="Line 113"/>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3" name="Line 114"/>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4" name="Line 115"/>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5" name="Line 116"/>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6" name="Line 117"/>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7" name="Line 118"/>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8" name="Line 119"/>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79" name="Line 120"/>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0" name="Line 121"/>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1" name="Line 122"/>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2" name="Line 123"/>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3" name="Line 124"/>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4" name="Line 125"/>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5" name="Line 126"/>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6" name="Line 127"/>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8987" name="Line 128"/>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38964" name="AutoShape 129"/>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65" name="Freeform 130"/>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8966" name="AutoShape 131"/>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8967" name="Freeform 132"/>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61573" name="Line 133"/>
          <p:cNvSpPr>
            <a:spLocks noChangeShapeType="1"/>
          </p:cNvSpPr>
          <p:nvPr/>
        </p:nvSpPr>
        <p:spPr bwMode="auto">
          <a:xfrm flipV="1">
            <a:off x="3275013" y="3673476"/>
            <a:ext cx="635000" cy="841375"/>
          </a:xfrm>
          <a:prstGeom prst="line">
            <a:avLst/>
          </a:prstGeom>
          <a:noFill/>
          <a:ln w="31591">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nvGrpSpPr>
          <p:cNvPr id="7" name="Group 134"/>
          <p:cNvGrpSpPr>
            <a:grpSpLocks/>
          </p:cNvGrpSpPr>
          <p:nvPr/>
        </p:nvGrpSpPr>
        <p:grpSpPr bwMode="auto">
          <a:xfrm>
            <a:off x="3751264" y="4343401"/>
            <a:ext cx="2344737" cy="1057275"/>
            <a:chOff x="1543" y="3489"/>
            <a:chExt cx="1625" cy="754"/>
          </a:xfrm>
        </p:grpSpPr>
        <p:sp>
          <p:nvSpPr>
            <p:cNvPr id="38923" name="Freeform 135"/>
            <p:cNvSpPr>
              <a:spLocks/>
            </p:cNvSpPr>
            <p:nvPr/>
          </p:nvSpPr>
          <p:spPr bwMode="auto">
            <a:xfrm>
              <a:off x="1543" y="3489"/>
              <a:ext cx="1625" cy="754"/>
            </a:xfrm>
            <a:custGeom>
              <a:avLst/>
              <a:gdLst>
                <a:gd name="T0" fmla="*/ 1508 w 1625"/>
                <a:gd name="T1" fmla="*/ 97 h 754"/>
                <a:gd name="T2" fmla="*/ 1531 w 1625"/>
                <a:gd name="T3" fmla="*/ 102 h 754"/>
                <a:gd name="T4" fmla="*/ 1553 w 1625"/>
                <a:gd name="T5" fmla="*/ 108 h 754"/>
                <a:gd name="T6" fmla="*/ 1572 w 1625"/>
                <a:gd name="T7" fmla="*/ 115 h 754"/>
                <a:gd name="T8" fmla="*/ 1589 w 1625"/>
                <a:gd name="T9" fmla="*/ 125 h 754"/>
                <a:gd name="T10" fmla="*/ 1603 w 1625"/>
                <a:gd name="T11" fmla="*/ 136 h 754"/>
                <a:gd name="T12" fmla="*/ 1613 w 1625"/>
                <a:gd name="T13" fmla="*/ 148 h 754"/>
                <a:gd name="T14" fmla="*/ 1620 w 1625"/>
                <a:gd name="T15" fmla="*/ 161 h 754"/>
                <a:gd name="T16" fmla="*/ 1624 w 1625"/>
                <a:gd name="T17" fmla="*/ 682 h 754"/>
                <a:gd name="T18" fmla="*/ 1618 w 1625"/>
                <a:gd name="T19" fmla="*/ 696 h 754"/>
                <a:gd name="T20" fmla="*/ 1610 w 1625"/>
                <a:gd name="T21" fmla="*/ 709 h 754"/>
                <a:gd name="T22" fmla="*/ 1597 w 1625"/>
                <a:gd name="T23" fmla="*/ 721 h 754"/>
                <a:gd name="T24" fmla="*/ 1582 w 1625"/>
                <a:gd name="T25" fmla="*/ 730 h 754"/>
                <a:gd name="T26" fmla="*/ 1563 w 1625"/>
                <a:gd name="T27" fmla="*/ 739 h 754"/>
                <a:gd name="T28" fmla="*/ 1543 w 1625"/>
                <a:gd name="T29" fmla="*/ 746 h 754"/>
                <a:gd name="T30" fmla="*/ 1520 w 1625"/>
                <a:gd name="T31" fmla="*/ 751 h 754"/>
                <a:gd name="T32" fmla="*/ 1497 w 1625"/>
                <a:gd name="T33" fmla="*/ 753 h 754"/>
                <a:gd name="T34" fmla="*/ 115 w 1625"/>
                <a:gd name="T35" fmla="*/ 753 h 754"/>
                <a:gd name="T36" fmla="*/ 91 w 1625"/>
                <a:gd name="T37" fmla="*/ 749 h 754"/>
                <a:gd name="T38" fmla="*/ 69 w 1625"/>
                <a:gd name="T39" fmla="*/ 743 h 754"/>
                <a:gd name="T40" fmla="*/ 50 w 1625"/>
                <a:gd name="T41" fmla="*/ 735 h 754"/>
                <a:gd name="T42" fmla="*/ 33 w 1625"/>
                <a:gd name="T43" fmla="*/ 726 h 754"/>
                <a:gd name="T44" fmla="*/ 18 w 1625"/>
                <a:gd name="T45" fmla="*/ 715 h 754"/>
                <a:gd name="T46" fmla="*/ 8 w 1625"/>
                <a:gd name="T47" fmla="*/ 703 h 754"/>
                <a:gd name="T48" fmla="*/ 2 w 1625"/>
                <a:gd name="T49" fmla="*/ 690 h 754"/>
                <a:gd name="T50" fmla="*/ 0 w 1625"/>
                <a:gd name="T51" fmla="*/ 167 h 754"/>
                <a:gd name="T52" fmla="*/ 5 w 1625"/>
                <a:gd name="T53" fmla="*/ 154 h 754"/>
                <a:gd name="T54" fmla="*/ 13 w 1625"/>
                <a:gd name="T55" fmla="*/ 141 h 754"/>
                <a:gd name="T56" fmla="*/ 25 w 1625"/>
                <a:gd name="T57" fmla="*/ 130 h 754"/>
                <a:gd name="T58" fmla="*/ 42 w 1625"/>
                <a:gd name="T59" fmla="*/ 119 h 754"/>
                <a:gd name="T60" fmla="*/ 59 w 1625"/>
                <a:gd name="T61" fmla="*/ 111 h 754"/>
                <a:gd name="T62" fmla="*/ 80 w 1625"/>
                <a:gd name="T63" fmla="*/ 103 h 754"/>
                <a:gd name="T64" fmla="*/ 103 w 1625"/>
                <a:gd name="T65" fmla="*/ 99 h 754"/>
                <a:gd name="T66" fmla="*/ 127 w 1625"/>
                <a:gd name="T67" fmla="*/ 96 h 754"/>
                <a:gd name="T68" fmla="*/ 131 w 1625"/>
                <a:gd name="T69" fmla="*/ 0 h 754"/>
                <a:gd name="T70" fmla="*/ 1497 w 1625"/>
                <a:gd name="T71" fmla="*/ 96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5"/>
                <a:gd name="T109" fmla="*/ 0 h 754"/>
                <a:gd name="T110" fmla="*/ 1625 w 1625"/>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5" h="754">
                  <a:moveTo>
                    <a:pt x="1497" y="96"/>
                  </a:moveTo>
                  <a:lnTo>
                    <a:pt x="1508" y="97"/>
                  </a:lnTo>
                  <a:lnTo>
                    <a:pt x="1520" y="99"/>
                  </a:lnTo>
                  <a:lnTo>
                    <a:pt x="1531" y="102"/>
                  </a:lnTo>
                  <a:lnTo>
                    <a:pt x="1543" y="103"/>
                  </a:lnTo>
                  <a:lnTo>
                    <a:pt x="1553" y="108"/>
                  </a:lnTo>
                  <a:lnTo>
                    <a:pt x="1563" y="111"/>
                  </a:lnTo>
                  <a:lnTo>
                    <a:pt x="1572" y="115"/>
                  </a:lnTo>
                  <a:lnTo>
                    <a:pt x="1582" y="119"/>
                  </a:lnTo>
                  <a:lnTo>
                    <a:pt x="1589" y="125"/>
                  </a:lnTo>
                  <a:lnTo>
                    <a:pt x="1597" y="130"/>
                  </a:lnTo>
                  <a:lnTo>
                    <a:pt x="1603" y="136"/>
                  </a:lnTo>
                  <a:lnTo>
                    <a:pt x="1610" y="141"/>
                  </a:lnTo>
                  <a:lnTo>
                    <a:pt x="1613" y="148"/>
                  </a:lnTo>
                  <a:lnTo>
                    <a:pt x="1618" y="154"/>
                  </a:lnTo>
                  <a:lnTo>
                    <a:pt x="1620" y="161"/>
                  </a:lnTo>
                  <a:lnTo>
                    <a:pt x="1624" y="167"/>
                  </a:lnTo>
                  <a:lnTo>
                    <a:pt x="1624" y="682"/>
                  </a:lnTo>
                  <a:lnTo>
                    <a:pt x="1620" y="690"/>
                  </a:lnTo>
                  <a:lnTo>
                    <a:pt x="1618" y="696"/>
                  </a:lnTo>
                  <a:lnTo>
                    <a:pt x="1613" y="703"/>
                  </a:lnTo>
                  <a:lnTo>
                    <a:pt x="1610" y="709"/>
                  </a:lnTo>
                  <a:lnTo>
                    <a:pt x="1603" y="715"/>
                  </a:lnTo>
                  <a:lnTo>
                    <a:pt x="1597" y="721"/>
                  </a:lnTo>
                  <a:lnTo>
                    <a:pt x="1589" y="726"/>
                  </a:lnTo>
                  <a:lnTo>
                    <a:pt x="1582" y="730"/>
                  </a:lnTo>
                  <a:lnTo>
                    <a:pt x="1572" y="735"/>
                  </a:lnTo>
                  <a:lnTo>
                    <a:pt x="1563" y="739"/>
                  </a:lnTo>
                  <a:lnTo>
                    <a:pt x="1553" y="743"/>
                  </a:lnTo>
                  <a:lnTo>
                    <a:pt x="1543" y="746"/>
                  </a:lnTo>
                  <a:lnTo>
                    <a:pt x="1531" y="749"/>
                  </a:lnTo>
                  <a:lnTo>
                    <a:pt x="1520" y="751"/>
                  </a:lnTo>
                  <a:lnTo>
                    <a:pt x="1508" y="753"/>
                  </a:lnTo>
                  <a:lnTo>
                    <a:pt x="1497" y="753"/>
                  </a:lnTo>
                  <a:lnTo>
                    <a:pt x="127" y="753"/>
                  </a:lnTo>
                  <a:lnTo>
                    <a:pt x="115" y="753"/>
                  </a:lnTo>
                  <a:lnTo>
                    <a:pt x="103" y="751"/>
                  </a:lnTo>
                  <a:lnTo>
                    <a:pt x="91" y="749"/>
                  </a:lnTo>
                  <a:lnTo>
                    <a:pt x="80" y="746"/>
                  </a:lnTo>
                  <a:lnTo>
                    <a:pt x="69" y="743"/>
                  </a:lnTo>
                  <a:lnTo>
                    <a:pt x="59" y="739"/>
                  </a:lnTo>
                  <a:lnTo>
                    <a:pt x="50" y="735"/>
                  </a:lnTo>
                  <a:lnTo>
                    <a:pt x="42" y="730"/>
                  </a:lnTo>
                  <a:lnTo>
                    <a:pt x="33" y="726"/>
                  </a:lnTo>
                  <a:lnTo>
                    <a:pt x="25" y="721"/>
                  </a:lnTo>
                  <a:lnTo>
                    <a:pt x="18" y="715"/>
                  </a:lnTo>
                  <a:lnTo>
                    <a:pt x="13" y="709"/>
                  </a:lnTo>
                  <a:lnTo>
                    <a:pt x="8" y="703"/>
                  </a:lnTo>
                  <a:lnTo>
                    <a:pt x="5" y="696"/>
                  </a:lnTo>
                  <a:lnTo>
                    <a:pt x="2" y="690"/>
                  </a:lnTo>
                  <a:lnTo>
                    <a:pt x="0" y="682"/>
                  </a:lnTo>
                  <a:lnTo>
                    <a:pt x="0" y="167"/>
                  </a:lnTo>
                  <a:lnTo>
                    <a:pt x="2" y="161"/>
                  </a:lnTo>
                  <a:lnTo>
                    <a:pt x="5" y="154"/>
                  </a:lnTo>
                  <a:lnTo>
                    <a:pt x="8" y="148"/>
                  </a:lnTo>
                  <a:lnTo>
                    <a:pt x="13" y="141"/>
                  </a:lnTo>
                  <a:lnTo>
                    <a:pt x="18" y="136"/>
                  </a:lnTo>
                  <a:lnTo>
                    <a:pt x="25" y="130"/>
                  </a:lnTo>
                  <a:lnTo>
                    <a:pt x="33" y="125"/>
                  </a:lnTo>
                  <a:lnTo>
                    <a:pt x="42" y="119"/>
                  </a:lnTo>
                  <a:lnTo>
                    <a:pt x="50" y="115"/>
                  </a:lnTo>
                  <a:lnTo>
                    <a:pt x="59" y="111"/>
                  </a:lnTo>
                  <a:lnTo>
                    <a:pt x="69" y="108"/>
                  </a:lnTo>
                  <a:lnTo>
                    <a:pt x="80" y="103"/>
                  </a:lnTo>
                  <a:lnTo>
                    <a:pt x="91" y="102"/>
                  </a:lnTo>
                  <a:lnTo>
                    <a:pt x="103" y="99"/>
                  </a:lnTo>
                  <a:lnTo>
                    <a:pt x="115" y="97"/>
                  </a:lnTo>
                  <a:lnTo>
                    <a:pt x="127" y="96"/>
                  </a:lnTo>
                  <a:lnTo>
                    <a:pt x="246" y="96"/>
                  </a:lnTo>
                  <a:lnTo>
                    <a:pt x="131" y="0"/>
                  </a:lnTo>
                  <a:lnTo>
                    <a:pt x="408" y="96"/>
                  </a:lnTo>
                  <a:lnTo>
                    <a:pt x="1497" y="96"/>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38924" name="Text Box 136"/>
            <p:cNvSpPr txBox="1">
              <a:spLocks noChangeArrowheads="1"/>
            </p:cNvSpPr>
            <p:nvPr/>
          </p:nvSpPr>
          <p:spPr bwMode="auto">
            <a:xfrm>
              <a:off x="1714" y="3639"/>
              <a:ext cx="1385"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What’s the IP address of www.nominum.com?</a:t>
              </a:r>
              <a:endParaRPr lang="en-US" altLang="zh-CN" sz="2200" kern="0">
                <a:ea typeface="SimSun" panose="02010600030101010101" pitchFamily="2" charset="-122"/>
              </a:endParaRPr>
            </a:p>
          </p:txBody>
        </p:sp>
      </p:grpSp>
      <p:sp>
        <p:nvSpPr>
          <p:cNvPr id="38918" name="Rectangle 137"/>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38919" name="Rectangle 138"/>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workstation </a:t>
            </a:r>
            <a:r>
              <a:rPr lang="en-US" altLang="zh-CN" sz="2800" i="1">
                <a:ea typeface="SimSun" panose="02010600030101010101" pitchFamily="2" charset="-122"/>
              </a:rPr>
              <a:t>annie</a:t>
            </a:r>
            <a:r>
              <a:rPr lang="en-US" altLang="zh-CN" sz="2800">
                <a:ea typeface="SimSun" panose="02010600030101010101" pitchFamily="2" charset="-122"/>
              </a:rPr>
              <a:t> asks its configured name server, </a:t>
            </a:r>
            <a:r>
              <a:rPr lang="en-US" altLang="zh-CN" sz="2800" i="1">
                <a:ea typeface="SimSun" panose="02010600030101010101" pitchFamily="2" charset="-122"/>
              </a:rPr>
              <a:t>dakota,</a:t>
            </a:r>
            <a:r>
              <a:rPr lang="en-US" altLang="zh-CN" sz="2800">
                <a:ea typeface="SimSun" panose="02010600030101010101" pitchFamily="2" charset="-122"/>
              </a:rPr>
              <a:t> for </a:t>
            </a:r>
            <a:r>
              <a:rPr lang="en-US" altLang="zh-CN" sz="2800" i="1">
                <a:ea typeface="SimSun" panose="02010600030101010101" pitchFamily="2" charset="-122"/>
              </a:rPr>
              <a:t>www.nominum.com’s</a:t>
            </a:r>
            <a:r>
              <a:rPr lang="en-US" altLang="zh-CN" sz="2800">
                <a:ea typeface="SimSun" panose="02010600030101010101" pitchFamily="2" charset="-122"/>
              </a:rPr>
              <a:t> address</a:t>
            </a:r>
          </a:p>
        </p:txBody>
      </p:sp>
      <p:sp>
        <p:nvSpPr>
          <p:cNvPr id="38920" name="Text Box 139"/>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38921" name="Text Box 140"/>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38922" name="Text Box 141"/>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142" name="Rectangle 141"/>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236929872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1573"/>
                                        </p:tgtEl>
                                        <p:attrNameLst>
                                          <p:attrName>style.visibility</p:attrName>
                                        </p:attrNameLst>
                                      </p:cBhvr>
                                      <p:to>
                                        <p:strVal val="visible"/>
                                      </p:to>
                                    </p:set>
                                    <p:animEffect transition="in" filter="wipe(down)">
                                      <p:cBhvr>
                                        <p:cTn id="12" dur="500"/>
                                        <p:tgtEl>
                                          <p:spTgt spid="61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938" name="Group 2"/>
          <p:cNvGrpSpPr>
            <a:grpSpLocks/>
          </p:cNvGrpSpPr>
          <p:nvPr/>
        </p:nvGrpSpPr>
        <p:grpSpPr bwMode="auto">
          <a:xfrm>
            <a:off x="2700338" y="4594225"/>
            <a:ext cx="849312" cy="992188"/>
            <a:chOff x="815" y="3280"/>
            <a:chExt cx="589" cy="708"/>
          </a:xfrm>
        </p:grpSpPr>
        <p:sp>
          <p:nvSpPr>
            <p:cNvPr id="40157"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58"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0159"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0160"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0161"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0162"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0163"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64"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65"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66"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67"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68"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69"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70"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71"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72"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0173"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0174"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0175"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0176"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0177"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0178"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0179"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80"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81"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182"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sp>
        <p:nvSpPr>
          <p:cNvPr id="39939" name="Rectangle 29"/>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39940" name="Rectangle 30"/>
          <p:cNvSpPr>
            <a:spLocks noGrp="1" noChangeArrowheads="1"/>
          </p:cNvSpPr>
          <p:nvPr>
            <p:ph type="body" idx="1"/>
          </p:nvPr>
        </p:nvSpPr>
        <p:spPr>
          <a:xfrm>
            <a:off x="2209800" y="1524000"/>
            <a:ext cx="7772400" cy="4114800"/>
          </a:xfrm>
        </p:spPr>
        <p:txBody>
          <a:bodyPr/>
          <a:lstStyle/>
          <a:p>
            <a:pPr eaLnBrk="1" hangingPunct="1"/>
            <a:r>
              <a:rPr lang="en-US" altLang="zh-CN" sz="2400">
                <a:ea typeface="SimSun" panose="02010600030101010101" pitchFamily="2" charset="-122"/>
              </a:rPr>
              <a:t>The name server </a:t>
            </a:r>
            <a:r>
              <a:rPr lang="en-US" altLang="zh-CN" sz="2400" i="1">
                <a:ea typeface="SimSun" panose="02010600030101010101" pitchFamily="2" charset="-122"/>
              </a:rPr>
              <a:t>dakota</a:t>
            </a:r>
            <a:r>
              <a:rPr lang="en-US" altLang="zh-CN" sz="2400">
                <a:ea typeface="SimSun" panose="02010600030101010101" pitchFamily="2" charset="-122"/>
              </a:rPr>
              <a:t> asks a root name server, </a:t>
            </a:r>
            <a:r>
              <a:rPr lang="en-US" altLang="zh-CN" sz="2400" i="1">
                <a:ea typeface="SimSun" panose="02010600030101010101" pitchFamily="2" charset="-122"/>
              </a:rPr>
              <a:t>m</a:t>
            </a:r>
            <a:r>
              <a:rPr lang="en-US" altLang="zh-CN" sz="2400">
                <a:ea typeface="SimSun" panose="02010600030101010101" pitchFamily="2" charset="-122"/>
              </a:rPr>
              <a:t>, for </a:t>
            </a:r>
            <a:r>
              <a:rPr lang="en-US" altLang="zh-CN" sz="2400" i="1">
                <a:ea typeface="SimSun" panose="02010600030101010101" pitchFamily="2" charset="-122"/>
              </a:rPr>
              <a:t>www.nominum.com’s</a:t>
            </a:r>
            <a:r>
              <a:rPr lang="en-US" altLang="zh-CN" sz="2400">
                <a:ea typeface="SimSun" panose="02010600030101010101" pitchFamily="2" charset="-122"/>
              </a:rPr>
              <a:t> address</a:t>
            </a:r>
            <a:endParaRPr lang="en-US" altLang="zh-CN" sz="2800">
              <a:ea typeface="SimSun" panose="02010600030101010101" pitchFamily="2" charset="-122"/>
            </a:endParaRPr>
          </a:p>
        </p:txBody>
      </p:sp>
      <p:sp>
        <p:nvSpPr>
          <p:cNvPr id="39941" name="Text Box 31"/>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39942" name="Text Box 32"/>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grpSp>
        <p:nvGrpSpPr>
          <p:cNvPr id="39943" name="Group 33"/>
          <p:cNvGrpSpPr>
            <a:grpSpLocks/>
          </p:cNvGrpSpPr>
          <p:nvPr/>
        </p:nvGrpSpPr>
        <p:grpSpPr bwMode="auto">
          <a:xfrm>
            <a:off x="7510464" y="2457451"/>
            <a:ext cx="631825" cy="1076325"/>
            <a:chOff x="4148" y="1616"/>
            <a:chExt cx="438" cy="768"/>
          </a:xfrm>
        </p:grpSpPr>
        <p:sp>
          <p:nvSpPr>
            <p:cNvPr id="40054" name="AutoShape 34"/>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55" name="AutoShape 35"/>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56" name="Line 36"/>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57" name="Freeform 37"/>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058" name="Freeform 38"/>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059" name="Freeform 39"/>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060" name="Line 40"/>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61" name="AutoShape 41"/>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2" name="AutoShape 42"/>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3" name="AutoShape 43"/>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4" name="AutoShape 44"/>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5" name="AutoShape 45"/>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6" name="AutoShape 46"/>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7" name="AutoShape 47"/>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8" name="AutoShape 48"/>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69" name="AutoShape 49"/>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0" name="AutoShape 50"/>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1" name="Oval 51"/>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2" name="Oval 52"/>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3" name="Freeform 53"/>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074" name="AutoShape 54"/>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5" name="AutoShape 55"/>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6" name="AutoShape 56"/>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7" name="AutoShape 57"/>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8" name="AutoShape 58"/>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79" name="AutoShape 59"/>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0080" name="Group 60"/>
            <p:cNvGrpSpPr>
              <a:grpSpLocks/>
            </p:cNvGrpSpPr>
            <p:nvPr/>
          </p:nvGrpSpPr>
          <p:grpSpPr bwMode="auto">
            <a:xfrm>
              <a:off x="4298" y="1674"/>
              <a:ext cx="238" cy="152"/>
              <a:chOff x="4298" y="1674"/>
              <a:chExt cx="238" cy="152"/>
            </a:xfrm>
          </p:grpSpPr>
          <p:sp>
            <p:nvSpPr>
              <p:cNvPr id="40137" name="Line 61"/>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8" name="Line 62"/>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9" name="Line 63"/>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0" name="Line 64"/>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1" name="Line 65"/>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2" name="Line 66"/>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3" name="Line 67"/>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4" name="Line 68"/>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5" name="Line 69"/>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6" name="Line 70"/>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7" name="Line 71"/>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8" name="Line 72"/>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49" name="Line 73"/>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50" name="Line 74"/>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51" name="Line 75"/>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52" name="Line 76"/>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53" name="Line 77"/>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54" name="Line 78"/>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55" name="Line 79"/>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56" name="Line 80"/>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0081" name="AutoShape 81"/>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82" name="AutoShape 82"/>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83" name="AutoShape 83"/>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84" name="AutoShape 84"/>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85" name="AutoShape 85"/>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0086" name="Group 86"/>
            <p:cNvGrpSpPr>
              <a:grpSpLocks/>
            </p:cNvGrpSpPr>
            <p:nvPr/>
          </p:nvGrpSpPr>
          <p:grpSpPr bwMode="auto">
            <a:xfrm>
              <a:off x="4298" y="1933"/>
              <a:ext cx="238" cy="151"/>
              <a:chOff x="4298" y="1933"/>
              <a:chExt cx="238" cy="151"/>
            </a:xfrm>
          </p:grpSpPr>
          <p:sp>
            <p:nvSpPr>
              <p:cNvPr id="40117" name="Line 87"/>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8" name="Line 88"/>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9" name="Line 89"/>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0" name="Line 90"/>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1" name="Line 91"/>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2" name="Line 92"/>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3" name="Line 93"/>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4" name="Line 94"/>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5" name="Line 95"/>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6" name="Line 96"/>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7" name="Line 97"/>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8" name="Line 98"/>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29" name="Line 99"/>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0" name="Line 100"/>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1" name="Line 101"/>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2" name="Line 102"/>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3" name="Line 103"/>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4" name="Line 104"/>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5" name="Line 105"/>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36" name="Line 106"/>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0087" name="AutoShape 107"/>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88" name="AutoShape 108"/>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89" name="AutoShape 109"/>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90" name="AutoShape 110"/>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91" name="AutoShape 111"/>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0092" name="Group 112"/>
            <p:cNvGrpSpPr>
              <a:grpSpLocks/>
            </p:cNvGrpSpPr>
            <p:nvPr/>
          </p:nvGrpSpPr>
          <p:grpSpPr bwMode="auto">
            <a:xfrm>
              <a:off x="4298" y="2180"/>
              <a:ext cx="238" cy="152"/>
              <a:chOff x="4298" y="2180"/>
              <a:chExt cx="238" cy="152"/>
            </a:xfrm>
          </p:grpSpPr>
          <p:sp>
            <p:nvSpPr>
              <p:cNvPr id="40097" name="Line 113"/>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98" name="Line 114"/>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99" name="Line 115"/>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0" name="Line 116"/>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1" name="Line 117"/>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2" name="Line 118"/>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3" name="Line 119"/>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4" name="Line 120"/>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5" name="Line 121"/>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6" name="Line 122"/>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7" name="Line 123"/>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8" name="Line 124"/>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09" name="Line 125"/>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0" name="Line 126"/>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1" name="Line 127"/>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2" name="Line 128"/>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3" name="Line 129"/>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4" name="Line 130"/>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5" name="Line 131"/>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116" name="Line 132"/>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0093" name="AutoShape 133"/>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94" name="Freeform 134"/>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095" name="AutoShape 135"/>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096" name="Freeform 136"/>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39944" name="Text Box 137"/>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39945" name="Group 138"/>
          <p:cNvGrpSpPr>
            <a:grpSpLocks/>
          </p:cNvGrpSpPr>
          <p:nvPr/>
        </p:nvGrpSpPr>
        <p:grpSpPr bwMode="auto">
          <a:xfrm>
            <a:off x="4087814" y="2538414"/>
            <a:ext cx="631825" cy="1074737"/>
            <a:chOff x="1777" y="1812"/>
            <a:chExt cx="437" cy="767"/>
          </a:xfrm>
        </p:grpSpPr>
        <p:sp>
          <p:nvSpPr>
            <p:cNvPr id="39951" name="AutoShape 139"/>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52" name="AutoShape 140"/>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53" name="Line 141"/>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954" name="Freeform 142"/>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9955" name="Freeform 143"/>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9956" name="Freeform 144"/>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9957" name="Line 145"/>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958" name="AutoShape 146"/>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59" name="AutoShape 147"/>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0" name="AutoShape 148"/>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1" name="AutoShape 149"/>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2" name="AutoShape 150"/>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3" name="AutoShape 151"/>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4" name="AutoShape 152"/>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5" name="AutoShape 153"/>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6" name="AutoShape 154"/>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7" name="AutoShape 155"/>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8" name="Oval 156"/>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69" name="Oval 157"/>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70" name="Freeform 158"/>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9971" name="AutoShape 159"/>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72" name="AutoShape 160"/>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73" name="AutoShape 161"/>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74" name="AutoShape 162"/>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75" name="AutoShape 163"/>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76" name="AutoShape 164"/>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39977" name="Group 165"/>
            <p:cNvGrpSpPr>
              <a:grpSpLocks/>
            </p:cNvGrpSpPr>
            <p:nvPr/>
          </p:nvGrpSpPr>
          <p:grpSpPr bwMode="auto">
            <a:xfrm>
              <a:off x="1927" y="1870"/>
              <a:ext cx="238" cy="152"/>
              <a:chOff x="1927" y="1870"/>
              <a:chExt cx="238" cy="152"/>
            </a:xfrm>
          </p:grpSpPr>
          <p:sp>
            <p:nvSpPr>
              <p:cNvPr id="40034" name="Line 166"/>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5" name="Line 167"/>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6" name="Line 168"/>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7" name="Line 169"/>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8" name="Line 170"/>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9" name="Line 171"/>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0" name="Line 172"/>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1" name="Line 173"/>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2" name="Line 174"/>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3" name="Line 175"/>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4" name="Line 176"/>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5" name="Line 177"/>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6" name="Line 178"/>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7" name="Line 179"/>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8" name="Line 180"/>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49" name="Line 181"/>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50" name="Line 182"/>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51" name="Line 183"/>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52" name="Line 184"/>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53" name="Line 185"/>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39978" name="AutoShape 186"/>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79" name="AutoShape 187"/>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80" name="AutoShape 188"/>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81" name="AutoShape 189"/>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82" name="AutoShape 190"/>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39983" name="Group 191"/>
            <p:cNvGrpSpPr>
              <a:grpSpLocks/>
            </p:cNvGrpSpPr>
            <p:nvPr/>
          </p:nvGrpSpPr>
          <p:grpSpPr bwMode="auto">
            <a:xfrm>
              <a:off x="1927" y="2129"/>
              <a:ext cx="238" cy="152"/>
              <a:chOff x="1927" y="2129"/>
              <a:chExt cx="238" cy="152"/>
            </a:xfrm>
          </p:grpSpPr>
          <p:sp>
            <p:nvSpPr>
              <p:cNvPr id="40014" name="Line 192"/>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5" name="Line 193"/>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6" name="Line 194"/>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7" name="Line 195"/>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8" name="Line 196"/>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9" name="Line 197"/>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0" name="Line 198"/>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1" name="Line 199"/>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2" name="Line 200"/>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3" name="Line 201"/>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4" name="Line 202"/>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5" name="Line 203"/>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6" name="Line 204"/>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7" name="Line 205"/>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8" name="Line 206"/>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29" name="Line 207"/>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0" name="Line 208"/>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1" name="Line 209"/>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2" name="Line 210"/>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33" name="Line 211"/>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39984" name="AutoShape 212"/>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85" name="AutoShape 213"/>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86" name="AutoShape 214"/>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87" name="AutoShape 215"/>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88" name="AutoShape 216"/>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39989" name="Group 217"/>
            <p:cNvGrpSpPr>
              <a:grpSpLocks/>
            </p:cNvGrpSpPr>
            <p:nvPr/>
          </p:nvGrpSpPr>
          <p:grpSpPr bwMode="auto">
            <a:xfrm>
              <a:off x="1927" y="2376"/>
              <a:ext cx="238" cy="152"/>
              <a:chOff x="1927" y="2376"/>
              <a:chExt cx="238" cy="152"/>
            </a:xfrm>
          </p:grpSpPr>
          <p:sp>
            <p:nvSpPr>
              <p:cNvPr id="39994" name="Line 218"/>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995" name="Line 219"/>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996" name="Line 220"/>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997" name="Line 221"/>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998" name="Line 222"/>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39999" name="Line 223"/>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0" name="Line 224"/>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1" name="Line 225"/>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2" name="Line 226"/>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3" name="Line 227"/>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4" name="Line 228"/>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5" name="Line 229"/>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6" name="Line 230"/>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7" name="Line 231"/>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8" name="Line 232"/>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09" name="Line 233"/>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0" name="Line 234"/>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1" name="Line 235"/>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2" name="Line 236"/>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013" name="Line 237"/>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39990" name="AutoShape 238"/>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91" name="Freeform 239"/>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39992" name="AutoShape 240"/>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39993" name="Freeform 241"/>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39946" name="Text Box 242"/>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62707" name="Line 243"/>
          <p:cNvSpPr>
            <a:spLocks noChangeShapeType="1"/>
          </p:cNvSpPr>
          <p:nvPr/>
        </p:nvSpPr>
        <p:spPr bwMode="auto">
          <a:xfrm flipH="1" flipV="1">
            <a:off x="4933950" y="2817814"/>
            <a:ext cx="2452688" cy="306387"/>
          </a:xfrm>
          <a:prstGeom prst="line">
            <a:avLst/>
          </a:prstGeom>
          <a:noFill/>
          <a:ln w="31591">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nvGrpSpPr>
          <p:cNvPr id="11" name="Group 244"/>
          <p:cNvGrpSpPr>
            <a:grpSpLocks/>
          </p:cNvGrpSpPr>
          <p:nvPr/>
        </p:nvGrpSpPr>
        <p:grpSpPr bwMode="auto">
          <a:xfrm>
            <a:off x="4919663" y="4124326"/>
            <a:ext cx="2343150" cy="1057275"/>
            <a:chOff x="2353" y="2244"/>
            <a:chExt cx="1624" cy="755"/>
          </a:xfrm>
        </p:grpSpPr>
        <p:sp>
          <p:nvSpPr>
            <p:cNvPr id="39949" name="Freeform 245"/>
            <p:cNvSpPr>
              <a:spLocks/>
            </p:cNvSpPr>
            <p:nvPr/>
          </p:nvSpPr>
          <p:spPr bwMode="auto">
            <a:xfrm>
              <a:off x="2353" y="2244"/>
              <a:ext cx="1624" cy="755"/>
            </a:xfrm>
            <a:custGeom>
              <a:avLst/>
              <a:gdLst>
                <a:gd name="T0" fmla="*/ 1507 w 1624"/>
                <a:gd name="T1" fmla="*/ 98 h 755"/>
                <a:gd name="T2" fmla="*/ 1530 w 1624"/>
                <a:gd name="T3" fmla="*/ 102 h 755"/>
                <a:gd name="T4" fmla="*/ 1552 w 1624"/>
                <a:gd name="T5" fmla="*/ 108 h 755"/>
                <a:gd name="T6" fmla="*/ 1572 w 1624"/>
                <a:gd name="T7" fmla="*/ 116 h 755"/>
                <a:gd name="T8" fmla="*/ 1588 w 1624"/>
                <a:gd name="T9" fmla="*/ 126 h 755"/>
                <a:gd name="T10" fmla="*/ 1602 w 1624"/>
                <a:gd name="T11" fmla="*/ 137 h 755"/>
                <a:gd name="T12" fmla="*/ 1613 w 1624"/>
                <a:gd name="T13" fmla="*/ 149 h 755"/>
                <a:gd name="T14" fmla="*/ 1620 w 1624"/>
                <a:gd name="T15" fmla="*/ 161 h 755"/>
                <a:gd name="T16" fmla="*/ 1623 w 1624"/>
                <a:gd name="T17" fmla="*/ 682 h 755"/>
                <a:gd name="T18" fmla="*/ 1617 w 1624"/>
                <a:gd name="T19" fmla="*/ 696 h 755"/>
                <a:gd name="T20" fmla="*/ 1609 w 1624"/>
                <a:gd name="T21" fmla="*/ 709 h 755"/>
                <a:gd name="T22" fmla="*/ 1596 w 1624"/>
                <a:gd name="T23" fmla="*/ 721 h 755"/>
                <a:gd name="T24" fmla="*/ 1581 w 1624"/>
                <a:gd name="T25" fmla="*/ 730 h 755"/>
                <a:gd name="T26" fmla="*/ 1563 w 1624"/>
                <a:gd name="T27" fmla="*/ 740 h 755"/>
                <a:gd name="T28" fmla="*/ 1542 w 1624"/>
                <a:gd name="T29" fmla="*/ 746 h 755"/>
                <a:gd name="T30" fmla="*/ 1519 w 1624"/>
                <a:gd name="T31" fmla="*/ 752 h 755"/>
                <a:gd name="T32" fmla="*/ 1496 w 1624"/>
                <a:gd name="T33" fmla="*/ 754 h 755"/>
                <a:gd name="T34" fmla="*/ 114 w 1624"/>
                <a:gd name="T35" fmla="*/ 754 h 755"/>
                <a:gd name="T36" fmla="*/ 91 w 1624"/>
                <a:gd name="T37" fmla="*/ 749 h 755"/>
                <a:gd name="T38" fmla="*/ 69 w 1624"/>
                <a:gd name="T39" fmla="*/ 743 h 755"/>
                <a:gd name="T40" fmla="*/ 49 w 1624"/>
                <a:gd name="T41" fmla="*/ 736 h 755"/>
                <a:gd name="T42" fmla="*/ 32 w 1624"/>
                <a:gd name="T43" fmla="*/ 727 h 755"/>
                <a:gd name="T44" fmla="*/ 18 w 1624"/>
                <a:gd name="T45" fmla="*/ 715 h 755"/>
                <a:gd name="T46" fmla="*/ 7 w 1624"/>
                <a:gd name="T47" fmla="*/ 703 h 755"/>
                <a:gd name="T48" fmla="*/ 1 w 1624"/>
                <a:gd name="T49" fmla="*/ 690 h 755"/>
                <a:gd name="T50" fmla="*/ 0 w 1624"/>
                <a:gd name="T51" fmla="*/ 167 h 755"/>
                <a:gd name="T52" fmla="*/ 4 w 1624"/>
                <a:gd name="T53" fmla="*/ 155 h 755"/>
                <a:gd name="T54" fmla="*/ 13 w 1624"/>
                <a:gd name="T55" fmla="*/ 142 h 755"/>
                <a:gd name="T56" fmla="*/ 25 w 1624"/>
                <a:gd name="T57" fmla="*/ 131 h 755"/>
                <a:gd name="T58" fmla="*/ 41 w 1624"/>
                <a:gd name="T59" fmla="*/ 120 h 755"/>
                <a:gd name="T60" fmla="*/ 59 w 1624"/>
                <a:gd name="T61" fmla="*/ 111 h 755"/>
                <a:gd name="T62" fmla="*/ 80 w 1624"/>
                <a:gd name="T63" fmla="*/ 104 h 755"/>
                <a:gd name="T64" fmla="*/ 103 w 1624"/>
                <a:gd name="T65" fmla="*/ 99 h 755"/>
                <a:gd name="T66" fmla="*/ 127 w 1624"/>
                <a:gd name="T67" fmla="*/ 96 h 755"/>
                <a:gd name="T68" fmla="*/ 131 w 1624"/>
                <a:gd name="T69" fmla="*/ 0 h 755"/>
                <a:gd name="T70" fmla="*/ 1496 w 1624"/>
                <a:gd name="T71" fmla="*/ 96 h 7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4"/>
                <a:gd name="T109" fmla="*/ 0 h 755"/>
                <a:gd name="T110" fmla="*/ 1624 w 1624"/>
                <a:gd name="T111" fmla="*/ 755 h 7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4" h="755">
                  <a:moveTo>
                    <a:pt x="1496" y="96"/>
                  </a:moveTo>
                  <a:lnTo>
                    <a:pt x="1507" y="98"/>
                  </a:lnTo>
                  <a:lnTo>
                    <a:pt x="1519" y="99"/>
                  </a:lnTo>
                  <a:lnTo>
                    <a:pt x="1530" y="102"/>
                  </a:lnTo>
                  <a:lnTo>
                    <a:pt x="1542" y="104"/>
                  </a:lnTo>
                  <a:lnTo>
                    <a:pt x="1552" y="108"/>
                  </a:lnTo>
                  <a:lnTo>
                    <a:pt x="1563" y="111"/>
                  </a:lnTo>
                  <a:lnTo>
                    <a:pt x="1572" y="116"/>
                  </a:lnTo>
                  <a:lnTo>
                    <a:pt x="1581" y="120"/>
                  </a:lnTo>
                  <a:lnTo>
                    <a:pt x="1588" y="126"/>
                  </a:lnTo>
                  <a:lnTo>
                    <a:pt x="1596" y="131"/>
                  </a:lnTo>
                  <a:lnTo>
                    <a:pt x="1602" y="137"/>
                  </a:lnTo>
                  <a:lnTo>
                    <a:pt x="1609" y="142"/>
                  </a:lnTo>
                  <a:lnTo>
                    <a:pt x="1613" y="149"/>
                  </a:lnTo>
                  <a:lnTo>
                    <a:pt x="1617" y="155"/>
                  </a:lnTo>
                  <a:lnTo>
                    <a:pt x="1620" y="161"/>
                  </a:lnTo>
                  <a:lnTo>
                    <a:pt x="1623" y="167"/>
                  </a:lnTo>
                  <a:lnTo>
                    <a:pt x="1623" y="682"/>
                  </a:lnTo>
                  <a:lnTo>
                    <a:pt x="1620" y="690"/>
                  </a:lnTo>
                  <a:lnTo>
                    <a:pt x="1617" y="696"/>
                  </a:lnTo>
                  <a:lnTo>
                    <a:pt x="1613" y="703"/>
                  </a:lnTo>
                  <a:lnTo>
                    <a:pt x="1609" y="709"/>
                  </a:lnTo>
                  <a:lnTo>
                    <a:pt x="1602" y="715"/>
                  </a:lnTo>
                  <a:lnTo>
                    <a:pt x="1596" y="721"/>
                  </a:lnTo>
                  <a:lnTo>
                    <a:pt x="1588" y="727"/>
                  </a:lnTo>
                  <a:lnTo>
                    <a:pt x="1581" y="730"/>
                  </a:lnTo>
                  <a:lnTo>
                    <a:pt x="1572" y="736"/>
                  </a:lnTo>
                  <a:lnTo>
                    <a:pt x="1563" y="740"/>
                  </a:lnTo>
                  <a:lnTo>
                    <a:pt x="1552" y="743"/>
                  </a:lnTo>
                  <a:lnTo>
                    <a:pt x="1542" y="746"/>
                  </a:lnTo>
                  <a:lnTo>
                    <a:pt x="1530" y="749"/>
                  </a:lnTo>
                  <a:lnTo>
                    <a:pt x="1519" y="752"/>
                  </a:lnTo>
                  <a:lnTo>
                    <a:pt x="1507" y="754"/>
                  </a:lnTo>
                  <a:lnTo>
                    <a:pt x="1496" y="754"/>
                  </a:lnTo>
                  <a:lnTo>
                    <a:pt x="127" y="754"/>
                  </a:lnTo>
                  <a:lnTo>
                    <a:pt x="114" y="754"/>
                  </a:lnTo>
                  <a:lnTo>
                    <a:pt x="103" y="752"/>
                  </a:lnTo>
                  <a:lnTo>
                    <a:pt x="91" y="749"/>
                  </a:lnTo>
                  <a:lnTo>
                    <a:pt x="80" y="746"/>
                  </a:lnTo>
                  <a:lnTo>
                    <a:pt x="69" y="743"/>
                  </a:lnTo>
                  <a:lnTo>
                    <a:pt x="59" y="740"/>
                  </a:lnTo>
                  <a:lnTo>
                    <a:pt x="49" y="736"/>
                  </a:lnTo>
                  <a:lnTo>
                    <a:pt x="41" y="730"/>
                  </a:lnTo>
                  <a:lnTo>
                    <a:pt x="32" y="727"/>
                  </a:lnTo>
                  <a:lnTo>
                    <a:pt x="25" y="721"/>
                  </a:lnTo>
                  <a:lnTo>
                    <a:pt x="18" y="715"/>
                  </a:lnTo>
                  <a:lnTo>
                    <a:pt x="13" y="709"/>
                  </a:lnTo>
                  <a:lnTo>
                    <a:pt x="7" y="703"/>
                  </a:lnTo>
                  <a:lnTo>
                    <a:pt x="4" y="696"/>
                  </a:lnTo>
                  <a:lnTo>
                    <a:pt x="1" y="690"/>
                  </a:lnTo>
                  <a:lnTo>
                    <a:pt x="0" y="682"/>
                  </a:lnTo>
                  <a:lnTo>
                    <a:pt x="0" y="167"/>
                  </a:lnTo>
                  <a:lnTo>
                    <a:pt x="1" y="161"/>
                  </a:lnTo>
                  <a:lnTo>
                    <a:pt x="4" y="155"/>
                  </a:lnTo>
                  <a:lnTo>
                    <a:pt x="7" y="149"/>
                  </a:lnTo>
                  <a:lnTo>
                    <a:pt x="13" y="142"/>
                  </a:lnTo>
                  <a:lnTo>
                    <a:pt x="18" y="137"/>
                  </a:lnTo>
                  <a:lnTo>
                    <a:pt x="25" y="131"/>
                  </a:lnTo>
                  <a:lnTo>
                    <a:pt x="32" y="126"/>
                  </a:lnTo>
                  <a:lnTo>
                    <a:pt x="41" y="120"/>
                  </a:lnTo>
                  <a:lnTo>
                    <a:pt x="49" y="116"/>
                  </a:lnTo>
                  <a:lnTo>
                    <a:pt x="59" y="111"/>
                  </a:lnTo>
                  <a:lnTo>
                    <a:pt x="69" y="108"/>
                  </a:lnTo>
                  <a:lnTo>
                    <a:pt x="80" y="104"/>
                  </a:lnTo>
                  <a:lnTo>
                    <a:pt x="91" y="102"/>
                  </a:lnTo>
                  <a:lnTo>
                    <a:pt x="103" y="99"/>
                  </a:lnTo>
                  <a:lnTo>
                    <a:pt x="114" y="98"/>
                  </a:lnTo>
                  <a:lnTo>
                    <a:pt x="127" y="96"/>
                  </a:lnTo>
                  <a:lnTo>
                    <a:pt x="246" y="96"/>
                  </a:lnTo>
                  <a:lnTo>
                    <a:pt x="131" y="0"/>
                  </a:lnTo>
                  <a:lnTo>
                    <a:pt x="407" y="96"/>
                  </a:lnTo>
                  <a:lnTo>
                    <a:pt x="1496" y="96"/>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39950" name="Text Box 246"/>
            <p:cNvSpPr txBox="1">
              <a:spLocks noChangeArrowheads="1"/>
            </p:cNvSpPr>
            <p:nvPr/>
          </p:nvSpPr>
          <p:spPr bwMode="auto">
            <a:xfrm>
              <a:off x="2523" y="2394"/>
              <a:ext cx="1385"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What’s the IP address of www.nominum.com?</a:t>
              </a:r>
              <a:endParaRPr lang="en-US" altLang="zh-CN" sz="2200" kern="0">
                <a:ea typeface="SimSun" panose="02010600030101010101" pitchFamily="2" charset="-122"/>
              </a:endParaRPr>
            </a:p>
          </p:txBody>
        </p:sp>
      </p:grpSp>
      <p:sp>
        <p:nvSpPr>
          <p:cNvPr id="247" name="Rectangle 24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421600533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707"/>
                                        </p:tgtEl>
                                        <p:attrNameLst>
                                          <p:attrName>style.visibility</p:attrName>
                                        </p:attrNameLst>
                                      </p:cBhvr>
                                      <p:to>
                                        <p:strVal val="visible"/>
                                      </p:to>
                                    </p:set>
                                    <p:animEffect transition="in" filter="wipe(left)">
                                      <p:cBhvr>
                                        <p:cTn id="12" dur="500"/>
                                        <p:tgtEl>
                                          <p:spTgt spid="6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62" name="Group 2"/>
          <p:cNvGrpSpPr>
            <a:grpSpLocks/>
          </p:cNvGrpSpPr>
          <p:nvPr/>
        </p:nvGrpSpPr>
        <p:grpSpPr bwMode="auto">
          <a:xfrm>
            <a:off x="2700338" y="4594225"/>
            <a:ext cx="849312" cy="992188"/>
            <a:chOff x="815" y="3280"/>
            <a:chExt cx="589" cy="708"/>
          </a:xfrm>
        </p:grpSpPr>
        <p:sp>
          <p:nvSpPr>
            <p:cNvPr id="41181"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82"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1183"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1184"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1185"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1186"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1187"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88"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89"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90"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91"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92"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93"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94"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95"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96"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1197"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1198"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1199"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1200"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1201"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1202"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1203"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204"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205"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206"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sp>
        <p:nvSpPr>
          <p:cNvPr id="40963" name="Rectangle 29"/>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40964" name="Rectangle 30"/>
          <p:cNvSpPr>
            <a:spLocks noGrp="1" noChangeArrowheads="1"/>
          </p:cNvSpPr>
          <p:nvPr>
            <p:ph type="body" idx="1"/>
          </p:nvPr>
        </p:nvSpPr>
        <p:spPr>
          <a:xfrm>
            <a:off x="2209800" y="1524000"/>
            <a:ext cx="7772400" cy="4114800"/>
          </a:xfrm>
        </p:spPr>
        <p:txBody>
          <a:bodyPr/>
          <a:lstStyle/>
          <a:p>
            <a:pPr eaLnBrk="1" hangingPunct="1"/>
            <a:r>
              <a:rPr lang="en-US" altLang="zh-CN" sz="2400">
                <a:ea typeface="SimSun" panose="02010600030101010101" pitchFamily="2" charset="-122"/>
              </a:rPr>
              <a:t>The root server </a:t>
            </a:r>
            <a:r>
              <a:rPr lang="en-US" altLang="zh-CN" sz="2400" i="1">
                <a:ea typeface="SimSun" panose="02010600030101010101" pitchFamily="2" charset="-122"/>
              </a:rPr>
              <a:t>m</a:t>
            </a:r>
            <a:r>
              <a:rPr lang="en-US" altLang="zh-CN" sz="2400">
                <a:ea typeface="SimSun" panose="02010600030101010101" pitchFamily="2" charset="-122"/>
              </a:rPr>
              <a:t> refers </a:t>
            </a:r>
            <a:r>
              <a:rPr lang="en-US" altLang="zh-CN" sz="2400" i="1">
                <a:ea typeface="SimSun" panose="02010600030101010101" pitchFamily="2" charset="-122"/>
              </a:rPr>
              <a:t>dakota</a:t>
            </a:r>
            <a:r>
              <a:rPr lang="en-US" altLang="zh-CN" sz="2400">
                <a:ea typeface="SimSun" panose="02010600030101010101" pitchFamily="2" charset="-122"/>
              </a:rPr>
              <a:t> to the </a:t>
            </a:r>
            <a:r>
              <a:rPr lang="en-US" altLang="zh-CN" sz="2400" i="1">
                <a:ea typeface="SimSun" panose="02010600030101010101" pitchFamily="2" charset="-122"/>
              </a:rPr>
              <a:t>com</a:t>
            </a:r>
            <a:r>
              <a:rPr lang="en-US" altLang="zh-CN" sz="2400">
                <a:ea typeface="SimSun" panose="02010600030101010101" pitchFamily="2" charset="-122"/>
              </a:rPr>
              <a:t> name servers</a:t>
            </a:r>
          </a:p>
          <a:p>
            <a:pPr eaLnBrk="1" hangingPunct="1"/>
            <a:r>
              <a:rPr lang="en-US" altLang="zh-CN" sz="2400">
                <a:ea typeface="SimSun" panose="02010600030101010101" pitchFamily="2" charset="-122"/>
              </a:rPr>
              <a:t>This type of response is called a “referral”</a:t>
            </a:r>
            <a:endParaRPr lang="en-US" altLang="zh-CN" sz="2800">
              <a:ea typeface="SimSun" panose="02010600030101010101" pitchFamily="2" charset="-122"/>
            </a:endParaRPr>
          </a:p>
        </p:txBody>
      </p:sp>
      <p:sp>
        <p:nvSpPr>
          <p:cNvPr id="40965" name="Text Box 31"/>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40966" name="Text Box 32"/>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grpSp>
        <p:nvGrpSpPr>
          <p:cNvPr id="40967" name="Group 33"/>
          <p:cNvGrpSpPr>
            <a:grpSpLocks/>
          </p:cNvGrpSpPr>
          <p:nvPr/>
        </p:nvGrpSpPr>
        <p:grpSpPr bwMode="auto">
          <a:xfrm>
            <a:off x="7510464" y="2457451"/>
            <a:ext cx="631825" cy="1076325"/>
            <a:chOff x="4148" y="1616"/>
            <a:chExt cx="438" cy="768"/>
          </a:xfrm>
        </p:grpSpPr>
        <p:sp>
          <p:nvSpPr>
            <p:cNvPr id="41078" name="AutoShape 34"/>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79" name="AutoShape 35"/>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80" name="Line 36"/>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81" name="Freeform 37"/>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1082" name="Freeform 38"/>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1083" name="Freeform 39"/>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1084" name="Line 40"/>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85" name="AutoShape 41"/>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86" name="AutoShape 42"/>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87" name="AutoShape 43"/>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88" name="AutoShape 44"/>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89" name="AutoShape 45"/>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0" name="AutoShape 46"/>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1" name="AutoShape 47"/>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2" name="AutoShape 48"/>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3" name="AutoShape 49"/>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4" name="AutoShape 50"/>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5" name="Oval 51"/>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6" name="Oval 52"/>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7" name="Freeform 53"/>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1098" name="AutoShape 54"/>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99" name="AutoShape 55"/>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0" name="AutoShape 56"/>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1" name="AutoShape 57"/>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2" name="AutoShape 58"/>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3" name="AutoShape 59"/>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1104" name="Group 60"/>
            <p:cNvGrpSpPr>
              <a:grpSpLocks/>
            </p:cNvGrpSpPr>
            <p:nvPr/>
          </p:nvGrpSpPr>
          <p:grpSpPr bwMode="auto">
            <a:xfrm>
              <a:off x="4298" y="1674"/>
              <a:ext cx="238" cy="152"/>
              <a:chOff x="4298" y="1674"/>
              <a:chExt cx="238" cy="152"/>
            </a:xfrm>
          </p:grpSpPr>
          <p:sp>
            <p:nvSpPr>
              <p:cNvPr id="41161" name="Line 61"/>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2" name="Line 62"/>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3" name="Line 63"/>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4" name="Line 64"/>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5" name="Line 65"/>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6" name="Line 66"/>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7" name="Line 67"/>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8" name="Line 68"/>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9" name="Line 69"/>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0" name="Line 70"/>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1" name="Line 71"/>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2" name="Line 72"/>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3" name="Line 73"/>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4" name="Line 74"/>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5" name="Line 75"/>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6" name="Line 76"/>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7" name="Line 77"/>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8" name="Line 78"/>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79" name="Line 79"/>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80" name="Line 80"/>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1105" name="AutoShape 81"/>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6" name="AutoShape 82"/>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7" name="AutoShape 83"/>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8" name="AutoShape 84"/>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09" name="AutoShape 85"/>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1110" name="Group 86"/>
            <p:cNvGrpSpPr>
              <a:grpSpLocks/>
            </p:cNvGrpSpPr>
            <p:nvPr/>
          </p:nvGrpSpPr>
          <p:grpSpPr bwMode="auto">
            <a:xfrm>
              <a:off x="4298" y="1933"/>
              <a:ext cx="238" cy="151"/>
              <a:chOff x="4298" y="1933"/>
              <a:chExt cx="238" cy="151"/>
            </a:xfrm>
          </p:grpSpPr>
          <p:sp>
            <p:nvSpPr>
              <p:cNvPr id="41141" name="Line 87"/>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2" name="Line 88"/>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3" name="Line 89"/>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4" name="Line 90"/>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5" name="Line 91"/>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6" name="Line 92"/>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7" name="Line 93"/>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8" name="Line 94"/>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9" name="Line 95"/>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0" name="Line 96"/>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1" name="Line 97"/>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2" name="Line 98"/>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3" name="Line 99"/>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4" name="Line 100"/>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5" name="Line 101"/>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6" name="Line 102"/>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7" name="Line 103"/>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8" name="Line 104"/>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59" name="Line 105"/>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60" name="Line 106"/>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1111" name="AutoShape 107"/>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12" name="AutoShape 108"/>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13" name="AutoShape 109"/>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14" name="AutoShape 110"/>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15" name="AutoShape 111"/>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1116" name="Group 112"/>
            <p:cNvGrpSpPr>
              <a:grpSpLocks/>
            </p:cNvGrpSpPr>
            <p:nvPr/>
          </p:nvGrpSpPr>
          <p:grpSpPr bwMode="auto">
            <a:xfrm>
              <a:off x="4298" y="2180"/>
              <a:ext cx="238" cy="152"/>
              <a:chOff x="4298" y="2180"/>
              <a:chExt cx="238" cy="152"/>
            </a:xfrm>
          </p:grpSpPr>
          <p:sp>
            <p:nvSpPr>
              <p:cNvPr id="41121" name="Line 113"/>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2" name="Line 114"/>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3" name="Line 115"/>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4" name="Line 116"/>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5" name="Line 117"/>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6" name="Line 118"/>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7" name="Line 119"/>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8" name="Line 120"/>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29" name="Line 121"/>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0" name="Line 122"/>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1" name="Line 123"/>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2" name="Line 124"/>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3" name="Line 125"/>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4" name="Line 126"/>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5" name="Line 127"/>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6" name="Line 128"/>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7" name="Line 129"/>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8" name="Line 130"/>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39" name="Line 131"/>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140" name="Line 132"/>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1117" name="AutoShape 133"/>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18" name="Freeform 134"/>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1119" name="AutoShape 135"/>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120" name="Freeform 136"/>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0968" name="Text Box 137"/>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0969" name="Group 138"/>
          <p:cNvGrpSpPr>
            <a:grpSpLocks/>
          </p:cNvGrpSpPr>
          <p:nvPr/>
        </p:nvGrpSpPr>
        <p:grpSpPr bwMode="auto">
          <a:xfrm>
            <a:off x="4087814" y="2538414"/>
            <a:ext cx="631825" cy="1074737"/>
            <a:chOff x="1777" y="1812"/>
            <a:chExt cx="437" cy="767"/>
          </a:xfrm>
        </p:grpSpPr>
        <p:sp>
          <p:nvSpPr>
            <p:cNvPr id="40975" name="AutoShape 139"/>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76" name="AutoShape 140"/>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77" name="Line 141"/>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978" name="Freeform 142"/>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979" name="Freeform 143"/>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980" name="Freeform 144"/>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981" name="Line 145"/>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0982" name="AutoShape 146"/>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83" name="AutoShape 147"/>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84" name="AutoShape 148"/>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85" name="AutoShape 149"/>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86" name="AutoShape 150"/>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87" name="AutoShape 151"/>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88" name="AutoShape 152"/>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89" name="AutoShape 153"/>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0" name="AutoShape 154"/>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1" name="AutoShape 155"/>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2" name="Oval 156"/>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3" name="Oval 157"/>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4" name="Freeform 158"/>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0995" name="AutoShape 159"/>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6" name="AutoShape 160"/>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7" name="AutoShape 161"/>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8" name="AutoShape 162"/>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0999" name="AutoShape 163"/>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00" name="AutoShape 164"/>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1001" name="Group 165"/>
            <p:cNvGrpSpPr>
              <a:grpSpLocks/>
            </p:cNvGrpSpPr>
            <p:nvPr/>
          </p:nvGrpSpPr>
          <p:grpSpPr bwMode="auto">
            <a:xfrm>
              <a:off x="1927" y="1870"/>
              <a:ext cx="238" cy="152"/>
              <a:chOff x="1927" y="1870"/>
              <a:chExt cx="238" cy="152"/>
            </a:xfrm>
          </p:grpSpPr>
          <p:sp>
            <p:nvSpPr>
              <p:cNvPr id="41058" name="Line 166"/>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9" name="Line 167"/>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0" name="Line 168"/>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1" name="Line 169"/>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2" name="Line 170"/>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3" name="Line 171"/>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4" name="Line 172"/>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5" name="Line 173"/>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6" name="Line 174"/>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7" name="Line 175"/>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8" name="Line 176"/>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69" name="Line 177"/>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0" name="Line 178"/>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1" name="Line 179"/>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2" name="Line 180"/>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3" name="Line 181"/>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4" name="Line 182"/>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5" name="Line 183"/>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6" name="Line 184"/>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77" name="Line 185"/>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1002" name="AutoShape 186"/>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03" name="AutoShape 187"/>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04" name="AutoShape 188"/>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05" name="AutoShape 189"/>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06" name="AutoShape 190"/>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1007" name="Group 191"/>
            <p:cNvGrpSpPr>
              <a:grpSpLocks/>
            </p:cNvGrpSpPr>
            <p:nvPr/>
          </p:nvGrpSpPr>
          <p:grpSpPr bwMode="auto">
            <a:xfrm>
              <a:off x="1927" y="2129"/>
              <a:ext cx="238" cy="152"/>
              <a:chOff x="1927" y="2129"/>
              <a:chExt cx="238" cy="152"/>
            </a:xfrm>
          </p:grpSpPr>
          <p:sp>
            <p:nvSpPr>
              <p:cNvPr id="41038" name="Line 192"/>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9" name="Line 193"/>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0" name="Line 194"/>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1" name="Line 195"/>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2" name="Line 196"/>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3" name="Line 197"/>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4" name="Line 198"/>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5" name="Line 199"/>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6" name="Line 200"/>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7" name="Line 201"/>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8" name="Line 202"/>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49" name="Line 203"/>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0" name="Line 204"/>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1" name="Line 205"/>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2" name="Line 206"/>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3" name="Line 207"/>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4" name="Line 208"/>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5" name="Line 209"/>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6" name="Line 210"/>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57" name="Line 211"/>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1008" name="AutoShape 212"/>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09" name="AutoShape 213"/>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10" name="AutoShape 214"/>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11" name="AutoShape 215"/>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12" name="AutoShape 216"/>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1013" name="Group 217"/>
            <p:cNvGrpSpPr>
              <a:grpSpLocks/>
            </p:cNvGrpSpPr>
            <p:nvPr/>
          </p:nvGrpSpPr>
          <p:grpSpPr bwMode="auto">
            <a:xfrm>
              <a:off x="1927" y="2376"/>
              <a:ext cx="238" cy="152"/>
              <a:chOff x="1927" y="2376"/>
              <a:chExt cx="238" cy="152"/>
            </a:xfrm>
          </p:grpSpPr>
          <p:sp>
            <p:nvSpPr>
              <p:cNvPr id="41018" name="Line 218"/>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19" name="Line 219"/>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0" name="Line 220"/>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1" name="Line 221"/>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2" name="Line 222"/>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3" name="Line 223"/>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4" name="Line 224"/>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5" name="Line 225"/>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6" name="Line 226"/>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7" name="Line 227"/>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8" name="Line 228"/>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29" name="Line 229"/>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0" name="Line 230"/>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1" name="Line 231"/>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2" name="Line 232"/>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3" name="Line 233"/>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4" name="Line 234"/>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5" name="Line 235"/>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6" name="Line 236"/>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1037" name="Line 237"/>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1014" name="AutoShape 238"/>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15" name="Freeform 239"/>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1016" name="AutoShape 240"/>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1017" name="Freeform 241"/>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0970" name="Text Box 242"/>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grpSp>
        <p:nvGrpSpPr>
          <p:cNvPr id="11" name="Group 243"/>
          <p:cNvGrpSpPr>
            <a:grpSpLocks/>
          </p:cNvGrpSpPr>
          <p:nvPr/>
        </p:nvGrpSpPr>
        <p:grpSpPr bwMode="auto">
          <a:xfrm>
            <a:off x="8305801" y="3581400"/>
            <a:ext cx="2149475" cy="1055688"/>
            <a:chOff x="4703" y="2059"/>
            <a:chExt cx="1623" cy="754"/>
          </a:xfrm>
        </p:grpSpPr>
        <p:sp>
          <p:nvSpPr>
            <p:cNvPr id="40973" name="Freeform 244"/>
            <p:cNvSpPr>
              <a:spLocks/>
            </p:cNvSpPr>
            <p:nvPr/>
          </p:nvSpPr>
          <p:spPr bwMode="auto">
            <a:xfrm>
              <a:off x="4703" y="2059"/>
              <a:ext cx="1623" cy="754"/>
            </a:xfrm>
            <a:custGeom>
              <a:avLst/>
              <a:gdLst>
                <a:gd name="T0" fmla="*/ 1507 w 1623"/>
                <a:gd name="T1" fmla="*/ 97 h 754"/>
                <a:gd name="T2" fmla="*/ 1530 w 1623"/>
                <a:gd name="T3" fmla="*/ 102 h 754"/>
                <a:gd name="T4" fmla="*/ 1552 w 1623"/>
                <a:gd name="T5" fmla="*/ 107 h 754"/>
                <a:gd name="T6" fmla="*/ 1571 w 1623"/>
                <a:gd name="T7" fmla="*/ 115 h 754"/>
                <a:gd name="T8" fmla="*/ 1588 w 1623"/>
                <a:gd name="T9" fmla="*/ 125 h 754"/>
                <a:gd name="T10" fmla="*/ 1602 w 1623"/>
                <a:gd name="T11" fmla="*/ 136 h 754"/>
                <a:gd name="T12" fmla="*/ 1613 w 1623"/>
                <a:gd name="T13" fmla="*/ 148 h 754"/>
                <a:gd name="T14" fmla="*/ 1619 w 1623"/>
                <a:gd name="T15" fmla="*/ 161 h 754"/>
                <a:gd name="T16" fmla="*/ 1622 w 1623"/>
                <a:gd name="T17" fmla="*/ 682 h 754"/>
                <a:gd name="T18" fmla="*/ 1616 w 1623"/>
                <a:gd name="T19" fmla="*/ 696 h 754"/>
                <a:gd name="T20" fmla="*/ 1609 w 1623"/>
                <a:gd name="T21" fmla="*/ 709 h 754"/>
                <a:gd name="T22" fmla="*/ 1596 w 1623"/>
                <a:gd name="T23" fmla="*/ 721 h 754"/>
                <a:gd name="T24" fmla="*/ 1581 w 1623"/>
                <a:gd name="T25" fmla="*/ 730 h 754"/>
                <a:gd name="T26" fmla="*/ 1562 w 1623"/>
                <a:gd name="T27" fmla="*/ 739 h 754"/>
                <a:gd name="T28" fmla="*/ 1542 w 1623"/>
                <a:gd name="T29" fmla="*/ 746 h 754"/>
                <a:gd name="T30" fmla="*/ 1519 w 1623"/>
                <a:gd name="T31" fmla="*/ 751 h 754"/>
                <a:gd name="T32" fmla="*/ 1496 w 1623"/>
                <a:gd name="T33" fmla="*/ 753 h 754"/>
                <a:gd name="T34" fmla="*/ 114 w 1623"/>
                <a:gd name="T35" fmla="*/ 753 h 754"/>
                <a:gd name="T36" fmla="*/ 90 w 1623"/>
                <a:gd name="T37" fmla="*/ 749 h 754"/>
                <a:gd name="T38" fmla="*/ 68 w 1623"/>
                <a:gd name="T39" fmla="*/ 743 h 754"/>
                <a:gd name="T40" fmla="*/ 48 w 1623"/>
                <a:gd name="T41" fmla="*/ 735 h 754"/>
                <a:gd name="T42" fmla="*/ 32 w 1623"/>
                <a:gd name="T43" fmla="*/ 726 h 754"/>
                <a:gd name="T44" fmla="*/ 18 w 1623"/>
                <a:gd name="T45" fmla="*/ 715 h 754"/>
                <a:gd name="T46" fmla="*/ 7 w 1623"/>
                <a:gd name="T47" fmla="*/ 703 h 754"/>
                <a:gd name="T48" fmla="*/ 1 w 1623"/>
                <a:gd name="T49" fmla="*/ 690 h 754"/>
                <a:gd name="T50" fmla="*/ 0 w 1623"/>
                <a:gd name="T51" fmla="*/ 167 h 754"/>
                <a:gd name="T52" fmla="*/ 4 w 1623"/>
                <a:gd name="T53" fmla="*/ 154 h 754"/>
                <a:gd name="T54" fmla="*/ 12 w 1623"/>
                <a:gd name="T55" fmla="*/ 141 h 754"/>
                <a:gd name="T56" fmla="*/ 24 w 1623"/>
                <a:gd name="T57" fmla="*/ 130 h 754"/>
                <a:gd name="T58" fmla="*/ 41 w 1623"/>
                <a:gd name="T59" fmla="*/ 119 h 754"/>
                <a:gd name="T60" fmla="*/ 59 w 1623"/>
                <a:gd name="T61" fmla="*/ 111 h 754"/>
                <a:gd name="T62" fmla="*/ 80 w 1623"/>
                <a:gd name="T63" fmla="*/ 103 h 754"/>
                <a:gd name="T64" fmla="*/ 102 w 1623"/>
                <a:gd name="T65" fmla="*/ 99 h 754"/>
                <a:gd name="T66" fmla="*/ 126 w 1623"/>
                <a:gd name="T67" fmla="*/ 96 h 754"/>
                <a:gd name="T68" fmla="*/ 131 w 1623"/>
                <a:gd name="T69" fmla="*/ 0 h 754"/>
                <a:gd name="T70" fmla="*/ 1496 w 1623"/>
                <a:gd name="T71" fmla="*/ 96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96"/>
                  </a:moveTo>
                  <a:lnTo>
                    <a:pt x="1507" y="97"/>
                  </a:lnTo>
                  <a:lnTo>
                    <a:pt x="1519" y="99"/>
                  </a:lnTo>
                  <a:lnTo>
                    <a:pt x="1530" y="102"/>
                  </a:lnTo>
                  <a:lnTo>
                    <a:pt x="1542" y="103"/>
                  </a:lnTo>
                  <a:lnTo>
                    <a:pt x="1552" y="107"/>
                  </a:lnTo>
                  <a:lnTo>
                    <a:pt x="1562" y="111"/>
                  </a:lnTo>
                  <a:lnTo>
                    <a:pt x="1571" y="115"/>
                  </a:lnTo>
                  <a:lnTo>
                    <a:pt x="1581" y="119"/>
                  </a:lnTo>
                  <a:lnTo>
                    <a:pt x="1588" y="125"/>
                  </a:lnTo>
                  <a:lnTo>
                    <a:pt x="1596" y="130"/>
                  </a:lnTo>
                  <a:lnTo>
                    <a:pt x="1602" y="136"/>
                  </a:lnTo>
                  <a:lnTo>
                    <a:pt x="1609" y="141"/>
                  </a:lnTo>
                  <a:lnTo>
                    <a:pt x="1613" y="148"/>
                  </a:lnTo>
                  <a:lnTo>
                    <a:pt x="1616" y="154"/>
                  </a:lnTo>
                  <a:lnTo>
                    <a:pt x="1619" y="161"/>
                  </a:lnTo>
                  <a:lnTo>
                    <a:pt x="1622" y="167"/>
                  </a:lnTo>
                  <a:lnTo>
                    <a:pt x="1622" y="682"/>
                  </a:lnTo>
                  <a:lnTo>
                    <a:pt x="1619" y="690"/>
                  </a:lnTo>
                  <a:lnTo>
                    <a:pt x="1616" y="696"/>
                  </a:lnTo>
                  <a:lnTo>
                    <a:pt x="1613" y="703"/>
                  </a:lnTo>
                  <a:lnTo>
                    <a:pt x="1609" y="709"/>
                  </a:lnTo>
                  <a:lnTo>
                    <a:pt x="1602" y="715"/>
                  </a:lnTo>
                  <a:lnTo>
                    <a:pt x="1596" y="721"/>
                  </a:lnTo>
                  <a:lnTo>
                    <a:pt x="1588" y="726"/>
                  </a:lnTo>
                  <a:lnTo>
                    <a:pt x="1581" y="730"/>
                  </a:lnTo>
                  <a:lnTo>
                    <a:pt x="1571" y="735"/>
                  </a:lnTo>
                  <a:lnTo>
                    <a:pt x="1562" y="739"/>
                  </a:lnTo>
                  <a:lnTo>
                    <a:pt x="1552" y="743"/>
                  </a:lnTo>
                  <a:lnTo>
                    <a:pt x="1542" y="746"/>
                  </a:lnTo>
                  <a:lnTo>
                    <a:pt x="1530" y="749"/>
                  </a:lnTo>
                  <a:lnTo>
                    <a:pt x="1519" y="751"/>
                  </a:lnTo>
                  <a:lnTo>
                    <a:pt x="1507" y="753"/>
                  </a:lnTo>
                  <a:lnTo>
                    <a:pt x="1496" y="753"/>
                  </a:lnTo>
                  <a:lnTo>
                    <a:pt x="126" y="753"/>
                  </a:lnTo>
                  <a:lnTo>
                    <a:pt x="114" y="753"/>
                  </a:lnTo>
                  <a:lnTo>
                    <a:pt x="102" y="751"/>
                  </a:lnTo>
                  <a:lnTo>
                    <a:pt x="90" y="749"/>
                  </a:lnTo>
                  <a:lnTo>
                    <a:pt x="80" y="746"/>
                  </a:lnTo>
                  <a:lnTo>
                    <a:pt x="68" y="743"/>
                  </a:lnTo>
                  <a:lnTo>
                    <a:pt x="59" y="739"/>
                  </a:lnTo>
                  <a:lnTo>
                    <a:pt x="48" y="735"/>
                  </a:lnTo>
                  <a:lnTo>
                    <a:pt x="41" y="730"/>
                  </a:lnTo>
                  <a:lnTo>
                    <a:pt x="32" y="726"/>
                  </a:lnTo>
                  <a:lnTo>
                    <a:pt x="24" y="721"/>
                  </a:lnTo>
                  <a:lnTo>
                    <a:pt x="18" y="715"/>
                  </a:lnTo>
                  <a:lnTo>
                    <a:pt x="12" y="709"/>
                  </a:lnTo>
                  <a:lnTo>
                    <a:pt x="7" y="703"/>
                  </a:lnTo>
                  <a:lnTo>
                    <a:pt x="4" y="696"/>
                  </a:lnTo>
                  <a:lnTo>
                    <a:pt x="1" y="690"/>
                  </a:lnTo>
                  <a:lnTo>
                    <a:pt x="0" y="682"/>
                  </a:lnTo>
                  <a:lnTo>
                    <a:pt x="0" y="167"/>
                  </a:lnTo>
                  <a:lnTo>
                    <a:pt x="1" y="161"/>
                  </a:lnTo>
                  <a:lnTo>
                    <a:pt x="4" y="154"/>
                  </a:lnTo>
                  <a:lnTo>
                    <a:pt x="7" y="148"/>
                  </a:lnTo>
                  <a:lnTo>
                    <a:pt x="12" y="141"/>
                  </a:lnTo>
                  <a:lnTo>
                    <a:pt x="18" y="136"/>
                  </a:lnTo>
                  <a:lnTo>
                    <a:pt x="24" y="130"/>
                  </a:lnTo>
                  <a:lnTo>
                    <a:pt x="32" y="125"/>
                  </a:lnTo>
                  <a:lnTo>
                    <a:pt x="41" y="119"/>
                  </a:lnTo>
                  <a:lnTo>
                    <a:pt x="48" y="115"/>
                  </a:lnTo>
                  <a:lnTo>
                    <a:pt x="59" y="111"/>
                  </a:lnTo>
                  <a:lnTo>
                    <a:pt x="68" y="107"/>
                  </a:lnTo>
                  <a:lnTo>
                    <a:pt x="80" y="103"/>
                  </a:lnTo>
                  <a:lnTo>
                    <a:pt x="90" y="102"/>
                  </a:lnTo>
                  <a:lnTo>
                    <a:pt x="102" y="99"/>
                  </a:lnTo>
                  <a:lnTo>
                    <a:pt x="114" y="97"/>
                  </a:lnTo>
                  <a:lnTo>
                    <a:pt x="126" y="96"/>
                  </a:lnTo>
                  <a:lnTo>
                    <a:pt x="245" y="96"/>
                  </a:lnTo>
                  <a:lnTo>
                    <a:pt x="131" y="0"/>
                  </a:lnTo>
                  <a:lnTo>
                    <a:pt x="407" y="96"/>
                  </a:lnTo>
                  <a:lnTo>
                    <a:pt x="1496" y="96"/>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0974" name="Text Box 245"/>
            <p:cNvSpPr txBox="1">
              <a:spLocks noChangeArrowheads="1"/>
            </p:cNvSpPr>
            <p:nvPr/>
          </p:nvSpPr>
          <p:spPr bwMode="auto">
            <a:xfrm>
              <a:off x="4873" y="2209"/>
              <a:ext cx="1385"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Here’s a list of the com name servers.  Ask one of them</a:t>
              </a:r>
              <a:r>
                <a:rPr lang="en-US" altLang="zh-CN" sz="1600" i="1" kern="0">
                  <a:solidFill>
                    <a:srgbClr val="000000"/>
                  </a:solidFill>
                  <a:latin typeface="Arial" panose="020B0604020202020204" pitchFamily="34" charset="0"/>
                  <a:ea typeface="SimSun" panose="02010600030101010101" pitchFamily="2" charset="-122"/>
                </a:rPr>
                <a:t>.</a:t>
              </a:r>
              <a:endParaRPr lang="en-US" altLang="zh-CN" sz="2200" kern="0">
                <a:ea typeface="SimSun" panose="02010600030101010101" pitchFamily="2" charset="-122"/>
              </a:endParaRPr>
            </a:p>
          </p:txBody>
        </p:sp>
      </p:grpSp>
      <p:sp>
        <p:nvSpPr>
          <p:cNvPr id="63734" name="Line 246"/>
          <p:cNvSpPr>
            <a:spLocks noChangeShapeType="1"/>
          </p:cNvSpPr>
          <p:nvPr/>
        </p:nvSpPr>
        <p:spPr bwMode="auto">
          <a:xfrm flipV="1">
            <a:off x="4933950" y="2589214"/>
            <a:ext cx="2452688" cy="306387"/>
          </a:xfrm>
          <a:prstGeom prst="line">
            <a:avLst/>
          </a:prstGeom>
          <a:noFill/>
          <a:ln w="31591">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247" name="Rectangle 24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419165160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3734"/>
                                        </p:tgtEl>
                                        <p:attrNameLst>
                                          <p:attrName>style.visibility</p:attrName>
                                        </p:attrNameLst>
                                      </p:cBhvr>
                                      <p:to>
                                        <p:strVal val="visible"/>
                                      </p:to>
                                    </p:set>
                                    <p:animEffect transition="in" filter="wipe(right)">
                                      <p:cBhvr>
                                        <p:cTn id="12" dur="500"/>
                                        <p:tgtEl>
                                          <p:spTgt spid="6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986" name="Group 2"/>
          <p:cNvGrpSpPr>
            <a:grpSpLocks/>
          </p:cNvGrpSpPr>
          <p:nvPr/>
        </p:nvGrpSpPr>
        <p:grpSpPr bwMode="auto">
          <a:xfrm>
            <a:off x="2700338" y="4594225"/>
            <a:ext cx="849312" cy="992188"/>
            <a:chOff x="815" y="3280"/>
            <a:chExt cx="589" cy="708"/>
          </a:xfrm>
        </p:grpSpPr>
        <p:sp>
          <p:nvSpPr>
            <p:cNvPr id="42310"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11"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2312"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2313"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2314"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2315"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2316"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17"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18"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19"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20"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21"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22"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23"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24"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25"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2326"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2327"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2328"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2329"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2330"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2331"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2332"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33"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34"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335"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sp>
        <p:nvSpPr>
          <p:cNvPr id="41987" name="Rectangle 29"/>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41988" name="Rectangle 30"/>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name server </a:t>
            </a:r>
            <a:r>
              <a:rPr lang="en-US" altLang="zh-CN" sz="2800" i="1">
                <a:ea typeface="SimSun" panose="02010600030101010101" pitchFamily="2" charset="-122"/>
              </a:rPr>
              <a:t>dakota</a:t>
            </a:r>
            <a:r>
              <a:rPr lang="en-US" altLang="zh-CN" sz="2800">
                <a:ea typeface="SimSun" panose="02010600030101010101" pitchFamily="2" charset="-122"/>
              </a:rPr>
              <a:t> asks a </a:t>
            </a:r>
            <a:r>
              <a:rPr lang="en-US" altLang="zh-CN" sz="2800" i="1">
                <a:ea typeface="SimSun" panose="02010600030101010101" pitchFamily="2" charset="-122"/>
              </a:rPr>
              <a:t>com</a:t>
            </a:r>
            <a:r>
              <a:rPr lang="en-US" altLang="zh-CN" sz="2800">
                <a:ea typeface="SimSun" panose="02010600030101010101" pitchFamily="2" charset="-122"/>
              </a:rPr>
              <a:t> name server, </a:t>
            </a:r>
            <a:r>
              <a:rPr lang="en-US" altLang="zh-CN" sz="2800" i="1">
                <a:ea typeface="SimSun" panose="02010600030101010101" pitchFamily="2" charset="-122"/>
              </a:rPr>
              <a:t>f</a:t>
            </a:r>
            <a:r>
              <a:rPr lang="en-US" altLang="zh-CN" sz="2800">
                <a:ea typeface="SimSun" panose="02010600030101010101" pitchFamily="2" charset="-122"/>
              </a:rPr>
              <a:t>, for </a:t>
            </a:r>
            <a:r>
              <a:rPr lang="en-US" altLang="zh-CN" sz="2800" i="1">
                <a:ea typeface="SimSun" panose="02010600030101010101" pitchFamily="2" charset="-122"/>
              </a:rPr>
              <a:t>www.nominum.com’s</a:t>
            </a:r>
            <a:r>
              <a:rPr lang="en-US" altLang="zh-CN" sz="2800">
                <a:ea typeface="SimSun" panose="02010600030101010101" pitchFamily="2" charset="-122"/>
              </a:rPr>
              <a:t> address</a:t>
            </a:r>
          </a:p>
        </p:txBody>
      </p:sp>
      <p:sp>
        <p:nvSpPr>
          <p:cNvPr id="41989" name="Text Box 31"/>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41990" name="Text Box 32"/>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grpSp>
        <p:nvGrpSpPr>
          <p:cNvPr id="41991" name="Group 33"/>
          <p:cNvGrpSpPr>
            <a:grpSpLocks/>
          </p:cNvGrpSpPr>
          <p:nvPr/>
        </p:nvGrpSpPr>
        <p:grpSpPr bwMode="auto">
          <a:xfrm>
            <a:off x="7510464" y="2457451"/>
            <a:ext cx="631825" cy="1076325"/>
            <a:chOff x="4148" y="1616"/>
            <a:chExt cx="438" cy="768"/>
          </a:xfrm>
        </p:grpSpPr>
        <p:sp>
          <p:nvSpPr>
            <p:cNvPr id="42207" name="AutoShape 34"/>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08" name="AutoShape 35"/>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09" name="Line 36"/>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10" name="Freeform 37"/>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211" name="Freeform 38"/>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212" name="Freeform 39"/>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213" name="Line 40"/>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14" name="AutoShape 41"/>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15" name="AutoShape 42"/>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16" name="AutoShape 43"/>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17" name="AutoShape 44"/>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18" name="AutoShape 45"/>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19" name="AutoShape 46"/>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0" name="AutoShape 47"/>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1" name="AutoShape 48"/>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2" name="AutoShape 49"/>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3" name="AutoShape 50"/>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4" name="Oval 51"/>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5" name="Oval 52"/>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6" name="Freeform 53"/>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227" name="AutoShape 54"/>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8" name="AutoShape 55"/>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29" name="AutoShape 56"/>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30" name="AutoShape 57"/>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31" name="AutoShape 58"/>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32" name="AutoShape 59"/>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233" name="Group 60"/>
            <p:cNvGrpSpPr>
              <a:grpSpLocks/>
            </p:cNvGrpSpPr>
            <p:nvPr/>
          </p:nvGrpSpPr>
          <p:grpSpPr bwMode="auto">
            <a:xfrm>
              <a:off x="4298" y="1674"/>
              <a:ext cx="238" cy="152"/>
              <a:chOff x="4298" y="1674"/>
              <a:chExt cx="238" cy="152"/>
            </a:xfrm>
          </p:grpSpPr>
          <p:sp>
            <p:nvSpPr>
              <p:cNvPr id="42290" name="Line 61"/>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1" name="Line 62"/>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2" name="Line 63"/>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3" name="Line 64"/>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4" name="Line 65"/>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5" name="Line 66"/>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6" name="Line 67"/>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7" name="Line 68"/>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8" name="Line 69"/>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99" name="Line 70"/>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0" name="Line 71"/>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1" name="Line 72"/>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2" name="Line 73"/>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3" name="Line 74"/>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4" name="Line 75"/>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5" name="Line 76"/>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6" name="Line 77"/>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7" name="Line 78"/>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8" name="Line 79"/>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309" name="Line 80"/>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234" name="AutoShape 81"/>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35" name="AutoShape 82"/>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36" name="AutoShape 83"/>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37" name="AutoShape 84"/>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38" name="AutoShape 85"/>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239" name="Group 86"/>
            <p:cNvGrpSpPr>
              <a:grpSpLocks/>
            </p:cNvGrpSpPr>
            <p:nvPr/>
          </p:nvGrpSpPr>
          <p:grpSpPr bwMode="auto">
            <a:xfrm>
              <a:off x="4298" y="1933"/>
              <a:ext cx="238" cy="151"/>
              <a:chOff x="4298" y="1933"/>
              <a:chExt cx="238" cy="151"/>
            </a:xfrm>
          </p:grpSpPr>
          <p:sp>
            <p:nvSpPr>
              <p:cNvPr id="42270" name="Line 87"/>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1" name="Line 88"/>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2" name="Line 89"/>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3" name="Line 90"/>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4" name="Line 91"/>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5" name="Line 92"/>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6" name="Line 93"/>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7" name="Line 94"/>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8" name="Line 95"/>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79" name="Line 96"/>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0" name="Line 97"/>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1" name="Line 98"/>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2" name="Line 99"/>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3" name="Line 100"/>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4" name="Line 101"/>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5" name="Line 102"/>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6" name="Line 103"/>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7" name="Line 104"/>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8" name="Line 105"/>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89" name="Line 106"/>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240" name="AutoShape 107"/>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41" name="AutoShape 108"/>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42" name="AutoShape 109"/>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43" name="AutoShape 110"/>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44" name="AutoShape 111"/>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245" name="Group 112"/>
            <p:cNvGrpSpPr>
              <a:grpSpLocks/>
            </p:cNvGrpSpPr>
            <p:nvPr/>
          </p:nvGrpSpPr>
          <p:grpSpPr bwMode="auto">
            <a:xfrm>
              <a:off x="4298" y="2180"/>
              <a:ext cx="238" cy="152"/>
              <a:chOff x="4298" y="2180"/>
              <a:chExt cx="238" cy="152"/>
            </a:xfrm>
          </p:grpSpPr>
          <p:sp>
            <p:nvSpPr>
              <p:cNvPr id="42250" name="Line 113"/>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1" name="Line 114"/>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2" name="Line 115"/>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3" name="Line 116"/>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4" name="Line 117"/>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5" name="Line 118"/>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6" name="Line 119"/>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7" name="Line 120"/>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8" name="Line 121"/>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59" name="Line 122"/>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0" name="Line 123"/>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1" name="Line 124"/>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2" name="Line 125"/>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3" name="Line 126"/>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4" name="Line 127"/>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5" name="Line 128"/>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6" name="Line 129"/>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7" name="Line 130"/>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8" name="Line 131"/>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69" name="Line 132"/>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246" name="AutoShape 133"/>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47" name="Freeform 134"/>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248" name="AutoShape 135"/>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249" name="Freeform 136"/>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1992" name="Text Box 137"/>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1993" name="Group 138"/>
          <p:cNvGrpSpPr>
            <a:grpSpLocks/>
          </p:cNvGrpSpPr>
          <p:nvPr/>
        </p:nvGrpSpPr>
        <p:grpSpPr bwMode="auto">
          <a:xfrm>
            <a:off x="4087814" y="2538414"/>
            <a:ext cx="631825" cy="1074737"/>
            <a:chOff x="1777" y="1812"/>
            <a:chExt cx="437" cy="767"/>
          </a:xfrm>
        </p:grpSpPr>
        <p:sp>
          <p:nvSpPr>
            <p:cNvPr id="42104" name="AutoShape 139"/>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05" name="AutoShape 140"/>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06" name="Line 141"/>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07" name="Freeform 142"/>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108" name="Freeform 143"/>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109" name="Freeform 144"/>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110" name="Line 145"/>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11" name="AutoShape 146"/>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2" name="AutoShape 147"/>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3" name="AutoShape 148"/>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4" name="AutoShape 149"/>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5" name="AutoShape 150"/>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6" name="AutoShape 151"/>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7" name="AutoShape 152"/>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8" name="AutoShape 153"/>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19" name="AutoShape 154"/>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0" name="AutoShape 155"/>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1" name="Oval 156"/>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2" name="Oval 157"/>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3" name="Freeform 158"/>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124" name="AutoShape 159"/>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5" name="AutoShape 160"/>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6" name="AutoShape 161"/>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7" name="AutoShape 162"/>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8" name="AutoShape 163"/>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29" name="AutoShape 164"/>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130" name="Group 165"/>
            <p:cNvGrpSpPr>
              <a:grpSpLocks/>
            </p:cNvGrpSpPr>
            <p:nvPr/>
          </p:nvGrpSpPr>
          <p:grpSpPr bwMode="auto">
            <a:xfrm>
              <a:off x="1927" y="1870"/>
              <a:ext cx="238" cy="152"/>
              <a:chOff x="1927" y="1870"/>
              <a:chExt cx="238" cy="152"/>
            </a:xfrm>
          </p:grpSpPr>
          <p:sp>
            <p:nvSpPr>
              <p:cNvPr id="42187" name="Line 166"/>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8" name="Line 167"/>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9" name="Line 168"/>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0" name="Line 169"/>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1" name="Line 170"/>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2" name="Line 171"/>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3" name="Line 172"/>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4" name="Line 173"/>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5" name="Line 174"/>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6" name="Line 175"/>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7" name="Line 176"/>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8" name="Line 177"/>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99" name="Line 178"/>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00" name="Line 179"/>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01" name="Line 180"/>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02" name="Line 181"/>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03" name="Line 182"/>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04" name="Line 183"/>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05" name="Line 184"/>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206" name="Line 185"/>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131" name="AutoShape 186"/>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32" name="AutoShape 187"/>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33" name="AutoShape 188"/>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34" name="AutoShape 189"/>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35" name="AutoShape 190"/>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136" name="Group 191"/>
            <p:cNvGrpSpPr>
              <a:grpSpLocks/>
            </p:cNvGrpSpPr>
            <p:nvPr/>
          </p:nvGrpSpPr>
          <p:grpSpPr bwMode="auto">
            <a:xfrm>
              <a:off x="1927" y="2129"/>
              <a:ext cx="238" cy="152"/>
              <a:chOff x="1927" y="2129"/>
              <a:chExt cx="238" cy="152"/>
            </a:xfrm>
          </p:grpSpPr>
          <p:sp>
            <p:nvSpPr>
              <p:cNvPr id="42167" name="Line 192"/>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8" name="Line 193"/>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9" name="Line 194"/>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0" name="Line 195"/>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1" name="Line 196"/>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2" name="Line 197"/>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3" name="Line 198"/>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4" name="Line 199"/>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5" name="Line 200"/>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6" name="Line 201"/>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7" name="Line 202"/>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8" name="Line 203"/>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79" name="Line 204"/>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0" name="Line 205"/>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1" name="Line 206"/>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2" name="Line 207"/>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3" name="Line 208"/>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4" name="Line 209"/>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5" name="Line 210"/>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86" name="Line 211"/>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137" name="AutoShape 212"/>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38" name="AutoShape 213"/>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39" name="AutoShape 214"/>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40" name="AutoShape 215"/>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41" name="AutoShape 216"/>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142" name="Group 217"/>
            <p:cNvGrpSpPr>
              <a:grpSpLocks/>
            </p:cNvGrpSpPr>
            <p:nvPr/>
          </p:nvGrpSpPr>
          <p:grpSpPr bwMode="auto">
            <a:xfrm>
              <a:off x="1927" y="2376"/>
              <a:ext cx="238" cy="152"/>
              <a:chOff x="1927" y="2376"/>
              <a:chExt cx="238" cy="152"/>
            </a:xfrm>
          </p:grpSpPr>
          <p:sp>
            <p:nvSpPr>
              <p:cNvPr id="42147" name="Line 218"/>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48" name="Line 219"/>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49" name="Line 220"/>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0" name="Line 221"/>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1" name="Line 222"/>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2" name="Line 223"/>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3" name="Line 224"/>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4" name="Line 225"/>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5" name="Line 226"/>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6" name="Line 227"/>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7" name="Line 228"/>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8" name="Line 229"/>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59" name="Line 230"/>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0" name="Line 231"/>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1" name="Line 232"/>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2" name="Line 233"/>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3" name="Line 234"/>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4" name="Line 235"/>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5" name="Line 236"/>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66" name="Line 237"/>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143" name="AutoShape 238"/>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44" name="Freeform 239"/>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145" name="AutoShape 240"/>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146" name="Freeform 241"/>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1994" name="Text Box 242"/>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64755" name="Line 243"/>
          <p:cNvSpPr>
            <a:spLocks noChangeShapeType="1"/>
          </p:cNvSpPr>
          <p:nvPr/>
        </p:nvSpPr>
        <p:spPr bwMode="auto">
          <a:xfrm>
            <a:off x="4846639" y="3422650"/>
            <a:ext cx="2744787" cy="901700"/>
          </a:xfrm>
          <a:prstGeom prst="line">
            <a:avLst/>
          </a:prstGeom>
          <a:noFill/>
          <a:ln w="31591">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nvGrpSpPr>
          <p:cNvPr id="11" name="Group 244"/>
          <p:cNvGrpSpPr>
            <a:grpSpLocks/>
          </p:cNvGrpSpPr>
          <p:nvPr/>
        </p:nvGrpSpPr>
        <p:grpSpPr bwMode="auto">
          <a:xfrm>
            <a:off x="4930775" y="2420939"/>
            <a:ext cx="2343150" cy="1055687"/>
            <a:chOff x="2310" y="1639"/>
            <a:chExt cx="1623" cy="754"/>
          </a:xfrm>
        </p:grpSpPr>
        <p:sp>
          <p:nvSpPr>
            <p:cNvPr id="42102" name="Freeform 245"/>
            <p:cNvSpPr>
              <a:spLocks/>
            </p:cNvSpPr>
            <p:nvPr/>
          </p:nvSpPr>
          <p:spPr bwMode="auto">
            <a:xfrm>
              <a:off x="2310" y="1639"/>
              <a:ext cx="1623" cy="754"/>
            </a:xfrm>
            <a:custGeom>
              <a:avLst/>
              <a:gdLst>
                <a:gd name="T0" fmla="*/ 1507 w 1623"/>
                <a:gd name="T1" fmla="*/ 657 h 754"/>
                <a:gd name="T2" fmla="*/ 1530 w 1623"/>
                <a:gd name="T3" fmla="*/ 654 h 754"/>
                <a:gd name="T4" fmla="*/ 1551 w 1623"/>
                <a:gd name="T5" fmla="*/ 648 h 754"/>
                <a:gd name="T6" fmla="*/ 1571 w 1623"/>
                <a:gd name="T7" fmla="*/ 640 h 754"/>
                <a:gd name="T8" fmla="*/ 1588 w 1623"/>
                <a:gd name="T9" fmla="*/ 630 h 754"/>
                <a:gd name="T10" fmla="*/ 1602 w 1623"/>
                <a:gd name="T11" fmla="*/ 619 h 754"/>
                <a:gd name="T12" fmla="*/ 1612 w 1623"/>
                <a:gd name="T13" fmla="*/ 607 h 754"/>
                <a:gd name="T14" fmla="*/ 1619 w 1623"/>
                <a:gd name="T15" fmla="*/ 594 h 754"/>
                <a:gd name="T16" fmla="*/ 1622 w 1623"/>
                <a:gd name="T17" fmla="*/ 71 h 754"/>
                <a:gd name="T18" fmla="*/ 1616 w 1623"/>
                <a:gd name="T19" fmla="*/ 59 h 754"/>
                <a:gd name="T20" fmla="*/ 1609 w 1623"/>
                <a:gd name="T21" fmla="*/ 45 h 754"/>
                <a:gd name="T22" fmla="*/ 1596 w 1623"/>
                <a:gd name="T23" fmla="*/ 35 h 754"/>
                <a:gd name="T24" fmla="*/ 1581 w 1623"/>
                <a:gd name="T25" fmla="*/ 23 h 754"/>
                <a:gd name="T26" fmla="*/ 1562 w 1623"/>
                <a:gd name="T27" fmla="*/ 15 h 754"/>
                <a:gd name="T28" fmla="*/ 1542 w 1623"/>
                <a:gd name="T29" fmla="*/ 8 h 754"/>
                <a:gd name="T30" fmla="*/ 1518 w 1623"/>
                <a:gd name="T31" fmla="*/ 3 h 754"/>
                <a:gd name="T32" fmla="*/ 1496 w 1623"/>
                <a:gd name="T33" fmla="*/ 0 h 754"/>
                <a:gd name="T34" fmla="*/ 114 w 1623"/>
                <a:gd name="T35" fmla="*/ 2 h 754"/>
                <a:gd name="T36" fmla="*/ 90 w 1623"/>
                <a:gd name="T37" fmla="*/ 6 h 754"/>
                <a:gd name="T38" fmla="*/ 68 w 1623"/>
                <a:gd name="T39" fmla="*/ 12 h 754"/>
                <a:gd name="T40" fmla="*/ 48 w 1623"/>
                <a:gd name="T41" fmla="*/ 20 h 754"/>
                <a:gd name="T42" fmla="*/ 32 w 1623"/>
                <a:gd name="T43" fmla="*/ 30 h 754"/>
                <a:gd name="T44" fmla="*/ 17 w 1623"/>
                <a:gd name="T45" fmla="*/ 41 h 754"/>
                <a:gd name="T46" fmla="*/ 7 w 1623"/>
                <a:gd name="T47" fmla="*/ 53 h 754"/>
                <a:gd name="T48" fmla="*/ 1 w 1623"/>
                <a:gd name="T49" fmla="*/ 65 h 754"/>
                <a:gd name="T50" fmla="*/ 0 w 1623"/>
                <a:gd name="T51" fmla="*/ 586 h 754"/>
                <a:gd name="T52" fmla="*/ 3 w 1623"/>
                <a:gd name="T53" fmla="*/ 600 h 754"/>
                <a:gd name="T54" fmla="*/ 12 w 1623"/>
                <a:gd name="T55" fmla="*/ 613 h 754"/>
                <a:gd name="T56" fmla="*/ 24 w 1623"/>
                <a:gd name="T57" fmla="*/ 625 h 754"/>
                <a:gd name="T58" fmla="*/ 41 w 1623"/>
                <a:gd name="T59" fmla="*/ 634 h 754"/>
                <a:gd name="T60" fmla="*/ 58 w 1623"/>
                <a:gd name="T61" fmla="*/ 643 h 754"/>
                <a:gd name="T62" fmla="*/ 79 w 1623"/>
                <a:gd name="T63" fmla="*/ 650 h 754"/>
                <a:gd name="T64" fmla="*/ 102 w 1623"/>
                <a:gd name="T65" fmla="*/ 655 h 754"/>
                <a:gd name="T66" fmla="*/ 126 w 1623"/>
                <a:gd name="T67" fmla="*/ 657 h 754"/>
                <a:gd name="T68" fmla="*/ 130 w 1623"/>
                <a:gd name="T69" fmla="*/ 753 h 754"/>
                <a:gd name="T70" fmla="*/ 1496 w 1623"/>
                <a:gd name="T71" fmla="*/ 657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657"/>
                  </a:moveTo>
                  <a:lnTo>
                    <a:pt x="1507" y="657"/>
                  </a:lnTo>
                  <a:lnTo>
                    <a:pt x="1518" y="655"/>
                  </a:lnTo>
                  <a:lnTo>
                    <a:pt x="1530" y="654"/>
                  </a:lnTo>
                  <a:lnTo>
                    <a:pt x="1542" y="650"/>
                  </a:lnTo>
                  <a:lnTo>
                    <a:pt x="1551" y="648"/>
                  </a:lnTo>
                  <a:lnTo>
                    <a:pt x="1562" y="643"/>
                  </a:lnTo>
                  <a:lnTo>
                    <a:pt x="1571" y="640"/>
                  </a:lnTo>
                  <a:lnTo>
                    <a:pt x="1581" y="634"/>
                  </a:lnTo>
                  <a:lnTo>
                    <a:pt x="1588" y="630"/>
                  </a:lnTo>
                  <a:lnTo>
                    <a:pt x="1596" y="625"/>
                  </a:lnTo>
                  <a:lnTo>
                    <a:pt x="1602" y="619"/>
                  </a:lnTo>
                  <a:lnTo>
                    <a:pt x="1609" y="613"/>
                  </a:lnTo>
                  <a:lnTo>
                    <a:pt x="1612" y="607"/>
                  </a:lnTo>
                  <a:lnTo>
                    <a:pt x="1616" y="600"/>
                  </a:lnTo>
                  <a:lnTo>
                    <a:pt x="1619" y="594"/>
                  </a:lnTo>
                  <a:lnTo>
                    <a:pt x="1622" y="586"/>
                  </a:lnTo>
                  <a:lnTo>
                    <a:pt x="1622" y="71"/>
                  </a:lnTo>
                  <a:lnTo>
                    <a:pt x="1619" y="65"/>
                  </a:lnTo>
                  <a:lnTo>
                    <a:pt x="1616" y="59"/>
                  </a:lnTo>
                  <a:lnTo>
                    <a:pt x="1612" y="53"/>
                  </a:lnTo>
                  <a:lnTo>
                    <a:pt x="1609" y="45"/>
                  </a:lnTo>
                  <a:lnTo>
                    <a:pt x="1602" y="41"/>
                  </a:lnTo>
                  <a:lnTo>
                    <a:pt x="1596" y="35"/>
                  </a:lnTo>
                  <a:lnTo>
                    <a:pt x="1588" y="30"/>
                  </a:lnTo>
                  <a:lnTo>
                    <a:pt x="1581" y="23"/>
                  </a:lnTo>
                  <a:lnTo>
                    <a:pt x="1571" y="20"/>
                  </a:lnTo>
                  <a:lnTo>
                    <a:pt x="1562" y="15"/>
                  </a:lnTo>
                  <a:lnTo>
                    <a:pt x="1551" y="12"/>
                  </a:lnTo>
                  <a:lnTo>
                    <a:pt x="1542" y="8"/>
                  </a:lnTo>
                  <a:lnTo>
                    <a:pt x="1530" y="6"/>
                  </a:lnTo>
                  <a:lnTo>
                    <a:pt x="1518" y="3"/>
                  </a:lnTo>
                  <a:lnTo>
                    <a:pt x="1507" y="2"/>
                  </a:lnTo>
                  <a:lnTo>
                    <a:pt x="1496" y="0"/>
                  </a:lnTo>
                  <a:lnTo>
                    <a:pt x="126" y="0"/>
                  </a:lnTo>
                  <a:lnTo>
                    <a:pt x="114" y="2"/>
                  </a:lnTo>
                  <a:lnTo>
                    <a:pt x="102" y="3"/>
                  </a:lnTo>
                  <a:lnTo>
                    <a:pt x="90" y="6"/>
                  </a:lnTo>
                  <a:lnTo>
                    <a:pt x="79" y="8"/>
                  </a:lnTo>
                  <a:lnTo>
                    <a:pt x="68" y="12"/>
                  </a:lnTo>
                  <a:lnTo>
                    <a:pt x="58" y="15"/>
                  </a:lnTo>
                  <a:lnTo>
                    <a:pt x="48" y="20"/>
                  </a:lnTo>
                  <a:lnTo>
                    <a:pt x="41" y="23"/>
                  </a:lnTo>
                  <a:lnTo>
                    <a:pt x="32" y="30"/>
                  </a:lnTo>
                  <a:lnTo>
                    <a:pt x="24" y="35"/>
                  </a:lnTo>
                  <a:lnTo>
                    <a:pt x="17" y="41"/>
                  </a:lnTo>
                  <a:lnTo>
                    <a:pt x="12" y="45"/>
                  </a:lnTo>
                  <a:lnTo>
                    <a:pt x="7" y="53"/>
                  </a:lnTo>
                  <a:lnTo>
                    <a:pt x="3" y="59"/>
                  </a:lnTo>
                  <a:lnTo>
                    <a:pt x="1" y="65"/>
                  </a:lnTo>
                  <a:lnTo>
                    <a:pt x="0" y="71"/>
                  </a:lnTo>
                  <a:lnTo>
                    <a:pt x="0" y="586"/>
                  </a:lnTo>
                  <a:lnTo>
                    <a:pt x="1" y="594"/>
                  </a:lnTo>
                  <a:lnTo>
                    <a:pt x="3" y="600"/>
                  </a:lnTo>
                  <a:lnTo>
                    <a:pt x="7" y="607"/>
                  </a:lnTo>
                  <a:lnTo>
                    <a:pt x="12" y="613"/>
                  </a:lnTo>
                  <a:lnTo>
                    <a:pt x="17" y="619"/>
                  </a:lnTo>
                  <a:lnTo>
                    <a:pt x="24" y="625"/>
                  </a:lnTo>
                  <a:lnTo>
                    <a:pt x="32" y="630"/>
                  </a:lnTo>
                  <a:lnTo>
                    <a:pt x="41" y="634"/>
                  </a:lnTo>
                  <a:lnTo>
                    <a:pt x="48" y="640"/>
                  </a:lnTo>
                  <a:lnTo>
                    <a:pt x="58" y="643"/>
                  </a:lnTo>
                  <a:lnTo>
                    <a:pt x="68" y="648"/>
                  </a:lnTo>
                  <a:lnTo>
                    <a:pt x="79" y="650"/>
                  </a:lnTo>
                  <a:lnTo>
                    <a:pt x="90" y="654"/>
                  </a:lnTo>
                  <a:lnTo>
                    <a:pt x="102" y="655"/>
                  </a:lnTo>
                  <a:lnTo>
                    <a:pt x="114" y="657"/>
                  </a:lnTo>
                  <a:lnTo>
                    <a:pt x="126" y="657"/>
                  </a:lnTo>
                  <a:lnTo>
                    <a:pt x="245" y="657"/>
                  </a:lnTo>
                  <a:lnTo>
                    <a:pt x="130" y="753"/>
                  </a:lnTo>
                  <a:lnTo>
                    <a:pt x="407" y="657"/>
                  </a:lnTo>
                  <a:lnTo>
                    <a:pt x="1496" y="657"/>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2103" name="Text Box 246"/>
            <p:cNvSpPr txBox="1">
              <a:spLocks noChangeArrowheads="1"/>
            </p:cNvSpPr>
            <p:nvPr/>
          </p:nvSpPr>
          <p:spPr bwMode="auto">
            <a:xfrm>
              <a:off x="2480" y="1712"/>
              <a:ext cx="1385"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What’s the IP address of www.nominum.com?</a:t>
              </a:r>
              <a:endParaRPr lang="en-US" altLang="zh-CN" sz="2200" kern="0">
                <a:ea typeface="SimSun" panose="02010600030101010101" pitchFamily="2" charset="-122"/>
              </a:endParaRPr>
            </a:p>
          </p:txBody>
        </p:sp>
      </p:grpSp>
      <p:grpSp>
        <p:nvGrpSpPr>
          <p:cNvPr id="41997" name="Group 247"/>
          <p:cNvGrpSpPr>
            <a:grpSpLocks/>
          </p:cNvGrpSpPr>
          <p:nvPr/>
        </p:nvGrpSpPr>
        <p:grpSpPr bwMode="auto">
          <a:xfrm>
            <a:off x="8305801" y="4114800"/>
            <a:ext cx="631825" cy="1074738"/>
            <a:chOff x="4301" y="2849"/>
            <a:chExt cx="438" cy="768"/>
          </a:xfrm>
        </p:grpSpPr>
        <p:sp>
          <p:nvSpPr>
            <p:cNvPr id="41999" name="AutoShape 248"/>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00" name="AutoShape 249"/>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01" name="Line 250"/>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02" name="Freeform 251"/>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003" name="Freeform 252"/>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004" name="Freeform 253"/>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005" name="Line 254"/>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06" name="AutoShape 255"/>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07" name="AutoShape 256"/>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08" name="AutoShape 257"/>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09" name="AutoShape 258"/>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0" name="AutoShape 259"/>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1" name="AutoShape 260"/>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2" name="AutoShape 261"/>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3" name="AutoShape 262"/>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4" name="AutoShape 263"/>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5" name="AutoShape 264"/>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6" name="Oval 265"/>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7" name="Oval 266"/>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18" name="Freeform 267"/>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019" name="AutoShape 268"/>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0" name="AutoShape 269"/>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1" name="AutoShape 270"/>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2" name="AutoShape 271"/>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3" name="AutoShape 272"/>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4" name="AutoShape 273"/>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025" name="Group 274"/>
            <p:cNvGrpSpPr>
              <a:grpSpLocks/>
            </p:cNvGrpSpPr>
            <p:nvPr/>
          </p:nvGrpSpPr>
          <p:grpSpPr bwMode="auto">
            <a:xfrm>
              <a:off x="4451" y="2907"/>
              <a:ext cx="239" cy="152"/>
              <a:chOff x="4451" y="2907"/>
              <a:chExt cx="239" cy="152"/>
            </a:xfrm>
          </p:grpSpPr>
          <p:sp>
            <p:nvSpPr>
              <p:cNvPr id="42082" name="Line 275"/>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3" name="Line 276"/>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4" name="Line 277"/>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5" name="Line 278"/>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6" name="Line 279"/>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7" name="Line 280"/>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8" name="Line 281"/>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9" name="Line 282"/>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0" name="Line 283"/>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1" name="Line 284"/>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2" name="Line 285"/>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3" name="Line 286"/>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4" name="Line 287"/>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5" name="Line 288"/>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6" name="Line 289"/>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7" name="Line 290"/>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8" name="Line 291"/>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99" name="Line 292"/>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00" name="Line 293"/>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101" name="Line 294"/>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026" name="AutoShape 295"/>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7" name="AutoShape 296"/>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8" name="AutoShape 297"/>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29" name="AutoShape 298"/>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30" name="AutoShape 299"/>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031" name="Group 300"/>
            <p:cNvGrpSpPr>
              <a:grpSpLocks/>
            </p:cNvGrpSpPr>
            <p:nvPr/>
          </p:nvGrpSpPr>
          <p:grpSpPr bwMode="auto">
            <a:xfrm>
              <a:off x="4451" y="3166"/>
              <a:ext cx="239" cy="152"/>
              <a:chOff x="4451" y="3166"/>
              <a:chExt cx="239" cy="152"/>
            </a:xfrm>
          </p:grpSpPr>
          <p:sp>
            <p:nvSpPr>
              <p:cNvPr id="42062" name="Line 301"/>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3" name="Line 302"/>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4" name="Line 303"/>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5" name="Line 304"/>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6" name="Line 305"/>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7" name="Line 306"/>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8" name="Line 307"/>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9" name="Line 308"/>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0" name="Line 309"/>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1" name="Line 310"/>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2" name="Line 311"/>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3" name="Line 312"/>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4" name="Line 313"/>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5" name="Line 314"/>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6" name="Line 315"/>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7" name="Line 316"/>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8" name="Line 317"/>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79" name="Line 318"/>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0" name="Line 319"/>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81" name="Line 320"/>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032" name="AutoShape 321"/>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33" name="AutoShape 322"/>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34" name="AutoShape 323"/>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35" name="AutoShape 324"/>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36" name="AutoShape 325"/>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2037" name="Group 326"/>
            <p:cNvGrpSpPr>
              <a:grpSpLocks/>
            </p:cNvGrpSpPr>
            <p:nvPr/>
          </p:nvGrpSpPr>
          <p:grpSpPr bwMode="auto">
            <a:xfrm>
              <a:off x="4451" y="3414"/>
              <a:ext cx="239" cy="151"/>
              <a:chOff x="4451" y="3414"/>
              <a:chExt cx="239" cy="151"/>
            </a:xfrm>
          </p:grpSpPr>
          <p:sp>
            <p:nvSpPr>
              <p:cNvPr id="42042" name="Line 327"/>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43" name="Line 328"/>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44" name="Line 329"/>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45" name="Line 330"/>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46" name="Line 331"/>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47" name="Line 332"/>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48" name="Line 333"/>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49" name="Line 334"/>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0" name="Line 335"/>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1" name="Line 336"/>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2" name="Line 337"/>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3" name="Line 338"/>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4" name="Line 339"/>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5" name="Line 340"/>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6" name="Line 341"/>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7" name="Line 342"/>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8" name="Line 343"/>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59" name="Line 344"/>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0" name="Line 345"/>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2061" name="Line 346"/>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2038" name="AutoShape 347"/>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39" name="Freeform 348"/>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2040" name="AutoShape 349"/>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2041" name="Freeform 350"/>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1998" name="Text Box 351"/>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sp>
        <p:nvSpPr>
          <p:cNvPr id="352" name="Rectangle 351"/>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344833870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755"/>
                                        </p:tgtEl>
                                        <p:attrNameLst>
                                          <p:attrName>style.visibility</p:attrName>
                                        </p:attrNameLst>
                                      </p:cBhvr>
                                      <p:to>
                                        <p:strVal val="visible"/>
                                      </p:to>
                                    </p:set>
                                    <p:animEffect transition="in" filter="wipe(left)">
                                      <p:cBhvr>
                                        <p:cTn id="12" dur="500"/>
                                        <p:tgtEl>
                                          <p:spTgt spid="6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010" name="Group 2"/>
          <p:cNvGrpSpPr>
            <a:grpSpLocks/>
          </p:cNvGrpSpPr>
          <p:nvPr/>
        </p:nvGrpSpPr>
        <p:grpSpPr bwMode="auto">
          <a:xfrm>
            <a:off x="2700338" y="4594225"/>
            <a:ext cx="849312" cy="992188"/>
            <a:chOff x="815" y="3280"/>
            <a:chExt cx="589" cy="708"/>
          </a:xfrm>
        </p:grpSpPr>
        <p:sp>
          <p:nvSpPr>
            <p:cNvPr id="43334"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35"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3336"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3337"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3338"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3339"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3340"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41"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42"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43"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44"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45"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46"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47"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48"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49"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3350"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3351"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3352"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3353"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3354"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3355"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3356"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57"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58"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359"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43011" name="Group 29"/>
          <p:cNvGrpSpPr>
            <a:grpSpLocks/>
          </p:cNvGrpSpPr>
          <p:nvPr/>
        </p:nvGrpSpPr>
        <p:grpSpPr bwMode="auto">
          <a:xfrm>
            <a:off x="8305801" y="4114800"/>
            <a:ext cx="631825" cy="1074738"/>
            <a:chOff x="4301" y="2849"/>
            <a:chExt cx="438" cy="768"/>
          </a:xfrm>
        </p:grpSpPr>
        <p:sp>
          <p:nvSpPr>
            <p:cNvPr id="43231"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32"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33" name="Line 32"/>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34"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235"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236"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237" name="Line 36"/>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38" name="AutoShape 37"/>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39"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0"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1"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2"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3"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4"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5"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6"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7"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8"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49"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50"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251"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52"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53"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54"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55"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56"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257" name="Group 56"/>
            <p:cNvGrpSpPr>
              <a:grpSpLocks/>
            </p:cNvGrpSpPr>
            <p:nvPr/>
          </p:nvGrpSpPr>
          <p:grpSpPr bwMode="auto">
            <a:xfrm>
              <a:off x="4451" y="2907"/>
              <a:ext cx="239" cy="152"/>
              <a:chOff x="4451" y="2907"/>
              <a:chExt cx="239" cy="152"/>
            </a:xfrm>
          </p:grpSpPr>
          <p:sp>
            <p:nvSpPr>
              <p:cNvPr id="43314" name="Line 57"/>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5" name="Line 58"/>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6" name="Line 59"/>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7" name="Line 60"/>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8" name="Line 61"/>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9" name="Line 62"/>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0" name="Line 63"/>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1" name="Line 64"/>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2" name="Line 65"/>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3" name="Line 66"/>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4" name="Line 67"/>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5" name="Line 68"/>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6" name="Line 69"/>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7" name="Line 70"/>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8" name="Line 71"/>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29" name="Line 72"/>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30" name="Line 73"/>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31" name="Line 74"/>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32" name="Line 75"/>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33" name="Line 76"/>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258"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59"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60"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61"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62"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263" name="Group 82"/>
            <p:cNvGrpSpPr>
              <a:grpSpLocks/>
            </p:cNvGrpSpPr>
            <p:nvPr/>
          </p:nvGrpSpPr>
          <p:grpSpPr bwMode="auto">
            <a:xfrm>
              <a:off x="4451" y="3166"/>
              <a:ext cx="239" cy="152"/>
              <a:chOff x="4451" y="3166"/>
              <a:chExt cx="239" cy="152"/>
            </a:xfrm>
          </p:grpSpPr>
          <p:sp>
            <p:nvSpPr>
              <p:cNvPr id="43294" name="Line 83"/>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5" name="Line 84"/>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6" name="Line 85"/>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7" name="Line 86"/>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8" name="Line 87"/>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9" name="Line 88"/>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0" name="Line 89"/>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1" name="Line 90"/>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2" name="Line 91"/>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3" name="Line 92"/>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4" name="Line 93"/>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5" name="Line 94"/>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6" name="Line 95"/>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7" name="Line 96"/>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8" name="Line 97"/>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09" name="Line 98"/>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0" name="Line 99"/>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1" name="Line 100"/>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2" name="Line 101"/>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313" name="Line 102"/>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264"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65"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66"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67"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68"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269" name="Group 108"/>
            <p:cNvGrpSpPr>
              <a:grpSpLocks/>
            </p:cNvGrpSpPr>
            <p:nvPr/>
          </p:nvGrpSpPr>
          <p:grpSpPr bwMode="auto">
            <a:xfrm>
              <a:off x="4451" y="3414"/>
              <a:ext cx="239" cy="151"/>
              <a:chOff x="4451" y="3414"/>
              <a:chExt cx="239" cy="151"/>
            </a:xfrm>
          </p:grpSpPr>
          <p:sp>
            <p:nvSpPr>
              <p:cNvPr id="43274" name="Line 109"/>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75" name="Line 110"/>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76" name="Line 111"/>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77" name="Line 112"/>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78" name="Line 113"/>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79" name="Line 114"/>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0" name="Line 115"/>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1" name="Line 116"/>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2" name="Line 117"/>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3" name="Line 118"/>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4" name="Line 119"/>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5" name="Line 120"/>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6" name="Line 121"/>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7" name="Line 122"/>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8" name="Line 123"/>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89" name="Line 124"/>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0" name="Line 125"/>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1" name="Line 126"/>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2" name="Line 127"/>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93" name="Line 128"/>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270"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71"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272"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273"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3012" name="Rectangle 133"/>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43013" name="Rectangle 134"/>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a:t>
            </a:r>
            <a:r>
              <a:rPr lang="en-US" altLang="zh-CN" sz="2800" i="1">
                <a:ea typeface="SimSun" panose="02010600030101010101" pitchFamily="2" charset="-122"/>
              </a:rPr>
              <a:t>com</a:t>
            </a:r>
            <a:r>
              <a:rPr lang="en-US" altLang="zh-CN" sz="2800">
                <a:ea typeface="SimSun" panose="02010600030101010101" pitchFamily="2" charset="-122"/>
              </a:rPr>
              <a:t> name server </a:t>
            </a:r>
            <a:r>
              <a:rPr lang="en-US" altLang="zh-CN" sz="2800" i="1">
                <a:ea typeface="SimSun" panose="02010600030101010101" pitchFamily="2" charset="-122"/>
              </a:rPr>
              <a:t>f</a:t>
            </a:r>
            <a:r>
              <a:rPr lang="en-US" altLang="zh-CN" sz="2800">
                <a:ea typeface="SimSun" panose="02010600030101010101" pitchFamily="2" charset="-122"/>
              </a:rPr>
              <a:t> refers </a:t>
            </a:r>
            <a:r>
              <a:rPr lang="en-US" altLang="zh-CN" sz="2800" i="1">
                <a:ea typeface="SimSun" panose="02010600030101010101" pitchFamily="2" charset="-122"/>
              </a:rPr>
              <a:t>dakota </a:t>
            </a:r>
            <a:r>
              <a:rPr lang="en-US" altLang="zh-CN" sz="2800">
                <a:ea typeface="SimSun" panose="02010600030101010101" pitchFamily="2" charset="-122"/>
              </a:rPr>
              <a:t>to the </a:t>
            </a:r>
            <a:r>
              <a:rPr lang="en-US" altLang="zh-CN" sz="2800" i="1">
                <a:ea typeface="SimSun" panose="02010600030101010101" pitchFamily="2" charset="-122"/>
              </a:rPr>
              <a:t>nominum.com</a:t>
            </a:r>
            <a:r>
              <a:rPr lang="en-US" altLang="zh-CN" sz="2800">
                <a:ea typeface="SimSun" panose="02010600030101010101" pitchFamily="2" charset="-122"/>
              </a:rPr>
              <a:t> name servers</a:t>
            </a:r>
          </a:p>
        </p:txBody>
      </p:sp>
      <p:sp>
        <p:nvSpPr>
          <p:cNvPr id="43014" name="Text Box 135"/>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43015" name="Text Box 136"/>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43016" name="Text Box 137"/>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43017" name="Group 138"/>
          <p:cNvGrpSpPr>
            <a:grpSpLocks/>
          </p:cNvGrpSpPr>
          <p:nvPr/>
        </p:nvGrpSpPr>
        <p:grpSpPr bwMode="auto">
          <a:xfrm>
            <a:off x="7510464" y="2457451"/>
            <a:ext cx="631825" cy="1076325"/>
            <a:chOff x="4148" y="1616"/>
            <a:chExt cx="438" cy="768"/>
          </a:xfrm>
        </p:grpSpPr>
        <p:sp>
          <p:nvSpPr>
            <p:cNvPr id="43128" name="AutoShape 139"/>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29" name="AutoShape 140"/>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30" name="Line 141"/>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31" name="Freeform 142"/>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132" name="Freeform 143"/>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133" name="Freeform 144"/>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134" name="Line 145"/>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35" name="AutoShape 146"/>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36" name="AutoShape 147"/>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37" name="AutoShape 148"/>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38" name="AutoShape 149"/>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39" name="AutoShape 150"/>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0" name="AutoShape 151"/>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1" name="AutoShape 152"/>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2" name="AutoShape 153"/>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3" name="AutoShape 154"/>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4" name="AutoShape 155"/>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5" name="Oval 156"/>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6" name="Oval 157"/>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7" name="Freeform 158"/>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148" name="AutoShape 159"/>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49" name="AutoShape 160"/>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0" name="AutoShape 161"/>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1" name="AutoShape 162"/>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2" name="AutoShape 163"/>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3" name="AutoShape 164"/>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154" name="Group 165"/>
            <p:cNvGrpSpPr>
              <a:grpSpLocks/>
            </p:cNvGrpSpPr>
            <p:nvPr/>
          </p:nvGrpSpPr>
          <p:grpSpPr bwMode="auto">
            <a:xfrm>
              <a:off x="4298" y="1674"/>
              <a:ext cx="238" cy="152"/>
              <a:chOff x="4298" y="1674"/>
              <a:chExt cx="238" cy="152"/>
            </a:xfrm>
          </p:grpSpPr>
          <p:sp>
            <p:nvSpPr>
              <p:cNvPr id="43211" name="Line 166"/>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2" name="Line 167"/>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3" name="Line 168"/>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4" name="Line 169"/>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5" name="Line 170"/>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6" name="Line 171"/>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7" name="Line 172"/>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8" name="Line 173"/>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9" name="Line 174"/>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0" name="Line 175"/>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1" name="Line 176"/>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2" name="Line 177"/>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3" name="Line 178"/>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4" name="Line 179"/>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5" name="Line 180"/>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6" name="Line 181"/>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7" name="Line 182"/>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8" name="Line 183"/>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29" name="Line 184"/>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30" name="Line 185"/>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155" name="AutoShape 186"/>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6" name="AutoShape 187"/>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7" name="AutoShape 188"/>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8" name="AutoShape 189"/>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59" name="AutoShape 190"/>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160" name="Group 191"/>
            <p:cNvGrpSpPr>
              <a:grpSpLocks/>
            </p:cNvGrpSpPr>
            <p:nvPr/>
          </p:nvGrpSpPr>
          <p:grpSpPr bwMode="auto">
            <a:xfrm>
              <a:off x="4298" y="1933"/>
              <a:ext cx="238" cy="151"/>
              <a:chOff x="4298" y="1933"/>
              <a:chExt cx="238" cy="151"/>
            </a:xfrm>
          </p:grpSpPr>
          <p:sp>
            <p:nvSpPr>
              <p:cNvPr id="43191" name="Line 192"/>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2" name="Line 193"/>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3" name="Line 194"/>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4" name="Line 195"/>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5" name="Line 196"/>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6" name="Line 197"/>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7" name="Line 198"/>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8" name="Line 199"/>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9" name="Line 200"/>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0" name="Line 201"/>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1" name="Line 202"/>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2" name="Line 203"/>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3" name="Line 204"/>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4" name="Line 205"/>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5" name="Line 206"/>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6" name="Line 207"/>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7" name="Line 208"/>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8" name="Line 209"/>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09" name="Line 210"/>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210" name="Line 211"/>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161" name="AutoShape 212"/>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62" name="AutoShape 213"/>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63" name="AutoShape 214"/>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64" name="AutoShape 215"/>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65" name="AutoShape 216"/>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166" name="Group 217"/>
            <p:cNvGrpSpPr>
              <a:grpSpLocks/>
            </p:cNvGrpSpPr>
            <p:nvPr/>
          </p:nvGrpSpPr>
          <p:grpSpPr bwMode="auto">
            <a:xfrm>
              <a:off x="4298" y="2180"/>
              <a:ext cx="238" cy="152"/>
              <a:chOff x="4298" y="2180"/>
              <a:chExt cx="238" cy="152"/>
            </a:xfrm>
          </p:grpSpPr>
          <p:sp>
            <p:nvSpPr>
              <p:cNvPr id="43171" name="Line 218"/>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2" name="Line 219"/>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3" name="Line 220"/>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4" name="Line 221"/>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5" name="Line 222"/>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6" name="Line 223"/>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7" name="Line 224"/>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8" name="Line 225"/>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79" name="Line 226"/>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0" name="Line 227"/>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1" name="Line 228"/>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2" name="Line 229"/>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3" name="Line 230"/>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4" name="Line 231"/>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5" name="Line 232"/>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6" name="Line 233"/>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7" name="Line 234"/>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8" name="Line 235"/>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89" name="Line 236"/>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90" name="Line 237"/>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167" name="AutoShape 238"/>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68" name="Freeform 239"/>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169" name="AutoShape 240"/>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170" name="Freeform 241"/>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3018" name="Text Box 242"/>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3019" name="Group 243"/>
          <p:cNvGrpSpPr>
            <a:grpSpLocks/>
          </p:cNvGrpSpPr>
          <p:nvPr/>
        </p:nvGrpSpPr>
        <p:grpSpPr bwMode="auto">
          <a:xfrm>
            <a:off x="4087814" y="2538414"/>
            <a:ext cx="631825" cy="1074737"/>
            <a:chOff x="1777" y="1812"/>
            <a:chExt cx="437" cy="767"/>
          </a:xfrm>
        </p:grpSpPr>
        <p:sp>
          <p:nvSpPr>
            <p:cNvPr id="43025" name="AutoShape 244"/>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26" name="AutoShape 245"/>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27" name="Line 246"/>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28" name="Freeform 247"/>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029" name="Freeform 248"/>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030" name="Freeform 249"/>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031" name="Line 250"/>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32" name="AutoShape 251"/>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33" name="AutoShape 252"/>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34" name="AutoShape 253"/>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35" name="AutoShape 254"/>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36" name="AutoShape 255"/>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37" name="AutoShape 256"/>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38" name="AutoShape 257"/>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39" name="AutoShape 258"/>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0" name="AutoShape 259"/>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1" name="AutoShape 260"/>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2" name="Oval 261"/>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3" name="Oval 262"/>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4" name="Freeform 263"/>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045" name="AutoShape 264"/>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6" name="AutoShape 265"/>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7" name="AutoShape 266"/>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8" name="AutoShape 267"/>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49" name="AutoShape 268"/>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50" name="AutoShape 269"/>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051" name="Group 270"/>
            <p:cNvGrpSpPr>
              <a:grpSpLocks/>
            </p:cNvGrpSpPr>
            <p:nvPr/>
          </p:nvGrpSpPr>
          <p:grpSpPr bwMode="auto">
            <a:xfrm>
              <a:off x="1927" y="1870"/>
              <a:ext cx="238" cy="152"/>
              <a:chOff x="1927" y="1870"/>
              <a:chExt cx="238" cy="152"/>
            </a:xfrm>
          </p:grpSpPr>
          <p:sp>
            <p:nvSpPr>
              <p:cNvPr id="43108" name="Line 271"/>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9" name="Line 272"/>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0" name="Line 273"/>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1" name="Line 274"/>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2" name="Line 275"/>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3" name="Line 276"/>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4" name="Line 277"/>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5" name="Line 278"/>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6" name="Line 279"/>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7" name="Line 280"/>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8" name="Line 281"/>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19" name="Line 282"/>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0" name="Line 283"/>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1" name="Line 284"/>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2" name="Line 285"/>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3" name="Line 286"/>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4" name="Line 287"/>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5" name="Line 288"/>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6" name="Line 289"/>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27" name="Line 290"/>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052" name="AutoShape 291"/>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53" name="AutoShape 292"/>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54" name="AutoShape 293"/>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55" name="AutoShape 294"/>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56" name="AutoShape 295"/>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057" name="Group 296"/>
            <p:cNvGrpSpPr>
              <a:grpSpLocks/>
            </p:cNvGrpSpPr>
            <p:nvPr/>
          </p:nvGrpSpPr>
          <p:grpSpPr bwMode="auto">
            <a:xfrm>
              <a:off x="1927" y="2129"/>
              <a:ext cx="238" cy="152"/>
              <a:chOff x="1927" y="2129"/>
              <a:chExt cx="238" cy="152"/>
            </a:xfrm>
          </p:grpSpPr>
          <p:sp>
            <p:nvSpPr>
              <p:cNvPr id="43088" name="Line 297"/>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9" name="Line 298"/>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0" name="Line 299"/>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1" name="Line 300"/>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2" name="Line 301"/>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3" name="Line 302"/>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4" name="Line 303"/>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5" name="Line 304"/>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6" name="Line 305"/>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7" name="Line 306"/>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8" name="Line 307"/>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99" name="Line 308"/>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0" name="Line 309"/>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1" name="Line 310"/>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2" name="Line 311"/>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3" name="Line 312"/>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4" name="Line 313"/>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5" name="Line 314"/>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6" name="Line 315"/>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107" name="Line 316"/>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058" name="AutoShape 317"/>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59" name="AutoShape 318"/>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60" name="AutoShape 319"/>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61" name="AutoShape 320"/>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62" name="AutoShape 321"/>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3063" name="Group 322"/>
            <p:cNvGrpSpPr>
              <a:grpSpLocks/>
            </p:cNvGrpSpPr>
            <p:nvPr/>
          </p:nvGrpSpPr>
          <p:grpSpPr bwMode="auto">
            <a:xfrm>
              <a:off x="1927" y="2376"/>
              <a:ext cx="238" cy="152"/>
              <a:chOff x="1927" y="2376"/>
              <a:chExt cx="238" cy="152"/>
            </a:xfrm>
          </p:grpSpPr>
          <p:sp>
            <p:nvSpPr>
              <p:cNvPr id="43068" name="Line 323"/>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69" name="Line 324"/>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0" name="Line 325"/>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1" name="Line 326"/>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2" name="Line 327"/>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3" name="Line 328"/>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4" name="Line 329"/>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5" name="Line 330"/>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6" name="Line 331"/>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7" name="Line 332"/>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8" name="Line 333"/>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79" name="Line 334"/>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0" name="Line 335"/>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1" name="Line 336"/>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2" name="Line 337"/>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3" name="Line 338"/>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4" name="Line 339"/>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5" name="Line 340"/>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6" name="Line 341"/>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3087" name="Line 342"/>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3064" name="AutoShape 343"/>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65" name="Freeform 344"/>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3066" name="AutoShape 345"/>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3067" name="Freeform 346"/>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3020" name="Text Box 347"/>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65884" name="Line 348"/>
          <p:cNvSpPr>
            <a:spLocks noChangeShapeType="1"/>
          </p:cNvSpPr>
          <p:nvPr/>
        </p:nvSpPr>
        <p:spPr bwMode="auto">
          <a:xfrm>
            <a:off x="4846639" y="3422650"/>
            <a:ext cx="2744787" cy="901700"/>
          </a:xfrm>
          <a:prstGeom prst="line">
            <a:avLst/>
          </a:prstGeom>
          <a:noFill/>
          <a:ln w="31591">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nvGrpSpPr>
          <p:cNvPr id="15" name="Group 349"/>
          <p:cNvGrpSpPr>
            <a:grpSpLocks/>
          </p:cNvGrpSpPr>
          <p:nvPr/>
        </p:nvGrpSpPr>
        <p:grpSpPr bwMode="auto">
          <a:xfrm>
            <a:off x="8458200" y="2439988"/>
            <a:ext cx="1981200" cy="1522412"/>
            <a:chOff x="2310" y="1639"/>
            <a:chExt cx="1623" cy="754"/>
          </a:xfrm>
        </p:grpSpPr>
        <p:sp>
          <p:nvSpPr>
            <p:cNvPr id="43023" name="Freeform 350"/>
            <p:cNvSpPr>
              <a:spLocks/>
            </p:cNvSpPr>
            <p:nvPr/>
          </p:nvSpPr>
          <p:spPr bwMode="auto">
            <a:xfrm>
              <a:off x="2310" y="1639"/>
              <a:ext cx="1623" cy="754"/>
            </a:xfrm>
            <a:custGeom>
              <a:avLst/>
              <a:gdLst>
                <a:gd name="T0" fmla="*/ 1507 w 1623"/>
                <a:gd name="T1" fmla="*/ 657 h 754"/>
                <a:gd name="T2" fmla="*/ 1530 w 1623"/>
                <a:gd name="T3" fmla="*/ 654 h 754"/>
                <a:gd name="T4" fmla="*/ 1551 w 1623"/>
                <a:gd name="T5" fmla="*/ 648 h 754"/>
                <a:gd name="T6" fmla="*/ 1571 w 1623"/>
                <a:gd name="T7" fmla="*/ 640 h 754"/>
                <a:gd name="T8" fmla="*/ 1588 w 1623"/>
                <a:gd name="T9" fmla="*/ 630 h 754"/>
                <a:gd name="T10" fmla="*/ 1602 w 1623"/>
                <a:gd name="T11" fmla="*/ 619 h 754"/>
                <a:gd name="T12" fmla="*/ 1612 w 1623"/>
                <a:gd name="T13" fmla="*/ 607 h 754"/>
                <a:gd name="T14" fmla="*/ 1619 w 1623"/>
                <a:gd name="T15" fmla="*/ 594 h 754"/>
                <a:gd name="T16" fmla="*/ 1622 w 1623"/>
                <a:gd name="T17" fmla="*/ 71 h 754"/>
                <a:gd name="T18" fmla="*/ 1616 w 1623"/>
                <a:gd name="T19" fmla="*/ 59 h 754"/>
                <a:gd name="T20" fmla="*/ 1609 w 1623"/>
                <a:gd name="T21" fmla="*/ 45 h 754"/>
                <a:gd name="T22" fmla="*/ 1596 w 1623"/>
                <a:gd name="T23" fmla="*/ 35 h 754"/>
                <a:gd name="T24" fmla="*/ 1581 w 1623"/>
                <a:gd name="T25" fmla="*/ 23 h 754"/>
                <a:gd name="T26" fmla="*/ 1562 w 1623"/>
                <a:gd name="T27" fmla="*/ 15 h 754"/>
                <a:gd name="T28" fmla="*/ 1542 w 1623"/>
                <a:gd name="T29" fmla="*/ 8 h 754"/>
                <a:gd name="T30" fmla="*/ 1518 w 1623"/>
                <a:gd name="T31" fmla="*/ 3 h 754"/>
                <a:gd name="T32" fmla="*/ 1496 w 1623"/>
                <a:gd name="T33" fmla="*/ 0 h 754"/>
                <a:gd name="T34" fmla="*/ 114 w 1623"/>
                <a:gd name="T35" fmla="*/ 2 h 754"/>
                <a:gd name="T36" fmla="*/ 90 w 1623"/>
                <a:gd name="T37" fmla="*/ 6 h 754"/>
                <a:gd name="T38" fmla="*/ 68 w 1623"/>
                <a:gd name="T39" fmla="*/ 12 h 754"/>
                <a:gd name="T40" fmla="*/ 48 w 1623"/>
                <a:gd name="T41" fmla="*/ 20 h 754"/>
                <a:gd name="T42" fmla="*/ 32 w 1623"/>
                <a:gd name="T43" fmla="*/ 30 h 754"/>
                <a:gd name="T44" fmla="*/ 17 w 1623"/>
                <a:gd name="T45" fmla="*/ 41 h 754"/>
                <a:gd name="T46" fmla="*/ 7 w 1623"/>
                <a:gd name="T47" fmla="*/ 53 h 754"/>
                <a:gd name="T48" fmla="*/ 1 w 1623"/>
                <a:gd name="T49" fmla="*/ 65 h 754"/>
                <a:gd name="T50" fmla="*/ 0 w 1623"/>
                <a:gd name="T51" fmla="*/ 586 h 754"/>
                <a:gd name="T52" fmla="*/ 3 w 1623"/>
                <a:gd name="T53" fmla="*/ 600 h 754"/>
                <a:gd name="T54" fmla="*/ 12 w 1623"/>
                <a:gd name="T55" fmla="*/ 613 h 754"/>
                <a:gd name="T56" fmla="*/ 24 w 1623"/>
                <a:gd name="T57" fmla="*/ 625 h 754"/>
                <a:gd name="T58" fmla="*/ 41 w 1623"/>
                <a:gd name="T59" fmla="*/ 634 h 754"/>
                <a:gd name="T60" fmla="*/ 58 w 1623"/>
                <a:gd name="T61" fmla="*/ 643 h 754"/>
                <a:gd name="T62" fmla="*/ 79 w 1623"/>
                <a:gd name="T63" fmla="*/ 650 h 754"/>
                <a:gd name="T64" fmla="*/ 102 w 1623"/>
                <a:gd name="T65" fmla="*/ 655 h 754"/>
                <a:gd name="T66" fmla="*/ 126 w 1623"/>
                <a:gd name="T67" fmla="*/ 657 h 754"/>
                <a:gd name="T68" fmla="*/ 130 w 1623"/>
                <a:gd name="T69" fmla="*/ 753 h 754"/>
                <a:gd name="T70" fmla="*/ 1496 w 1623"/>
                <a:gd name="T71" fmla="*/ 657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657"/>
                  </a:moveTo>
                  <a:lnTo>
                    <a:pt x="1507" y="657"/>
                  </a:lnTo>
                  <a:lnTo>
                    <a:pt x="1518" y="655"/>
                  </a:lnTo>
                  <a:lnTo>
                    <a:pt x="1530" y="654"/>
                  </a:lnTo>
                  <a:lnTo>
                    <a:pt x="1542" y="650"/>
                  </a:lnTo>
                  <a:lnTo>
                    <a:pt x="1551" y="648"/>
                  </a:lnTo>
                  <a:lnTo>
                    <a:pt x="1562" y="643"/>
                  </a:lnTo>
                  <a:lnTo>
                    <a:pt x="1571" y="640"/>
                  </a:lnTo>
                  <a:lnTo>
                    <a:pt x="1581" y="634"/>
                  </a:lnTo>
                  <a:lnTo>
                    <a:pt x="1588" y="630"/>
                  </a:lnTo>
                  <a:lnTo>
                    <a:pt x="1596" y="625"/>
                  </a:lnTo>
                  <a:lnTo>
                    <a:pt x="1602" y="619"/>
                  </a:lnTo>
                  <a:lnTo>
                    <a:pt x="1609" y="613"/>
                  </a:lnTo>
                  <a:lnTo>
                    <a:pt x="1612" y="607"/>
                  </a:lnTo>
                  <a:lnTo>
                    <a:pt x="1616" y="600"/>
                  </a:lnTo>
                  <a:lnTo>
                    <a:pt x="1619" y="594"/>
                  </a:lnTo>
                  <a:lnTo>
                    <a:pt x="1622" y="586"/>
                  </a:lnTo>
                  <a:lnTo>
                    <a:pt x="1622" y="71"/>
                  </a:lnTo>
                  <a:lnTo>
                    <a:pt x="1619" y="65"/>
                  </a:lnTo>
                  <a:lnTo>
                    <a:pt x="1616" y="59"/>
                  </a:lnTo>
                  <a:lnTo>
                    <a:pt x="1612" y="53"/>
                  </a:lnTo>
                  <a:lnTo>
                    <a:pt x="1609" y="45"/>
                  </a:lnTo>
                  <a:lnTo>
                    <a:pt x="1602" y="41"/>
                  </a:lnTo>
                  <a:lnTo>
                    <a:pt x="1596" y="35"/>
                  </a:lnTo>
                  <a:lnTo>
                    <a:pt x="1588" y="30"/>
                  </a:lnTo>
                  <a:lnTo>
                    <a:pt x="1581" y="23"/>
                  </a:lnTo>
                  <a:lnTo>
                    <a:pt x="1571" y="20"/>
                  </a:lnTo>
                  <a:lnTo>
                    <a:pt x="1562" y="15"/>
                  </a:lnTo>
                  <a:lnTo>
                    <a:pt x="1551" y="12"/>
                  </a:lnTo>
                  <a:lnTo>
                    <a:pt x="1542" y="8"/>
                  </a:lnTo>
                  <a:lnTo>
                    <a:pt x="1530" y="6"/>
                  </a:lnTo>
                  <a:lnTo>
                    <a:pt x="1518" y="3"/>
                  </a:lnTo>
                  <a:lnTo>
                    <a:pt x="1507" y="2"/>
                  </a:lnTo>
                  <a:lnTo>
                    <a:pt x="1496" y="0"/>
                  </a:lnTo>
                  <a:lnTo>
                    <a:pt x="126" y="0"/>
                  </a:lnTo>
                  <a:lnTo>
                    <a:pt x="114" y="2"/>
                  </a:lnTo>
                  <a:lnTo>
                    <a:pt x="102" y="3"/>
                  </a:lnTo>
                  <a:lnTo>
                    <a:pt x="90" y="6"/>
                  </a:lnTo>
                  <a:lnTo>
                    <a:pt x="79" y="8"/>
                  </a:lnTo>
                  <a:lnTo>
                    <a:pt x="68" y="12"/>
                  </a:lnTo>
                  <a:lnTo>
                    <a:pt x="58" y="15"/>
                  </a:lnTo>
                  <a:lnTo>
                    <a:pt x="48" y="20"/>
                  </a:lnTo>
                  <a:lnTo>
                    <a:pt x="41" y="23"/>
                  </a:lnTo>
                  <a:lnTo>
                    <a:pt x="32" y="30"/>
                  </a:lnTo>
                  <a:lnTo>
                    <a:pt x="24" y="35"/>
                  </a:lnTo>
                  <a:lnTo>
                    <a:pt x="17" y="41"/>
                  </a:lnTo>
                  <a:lnTo>
                    <a:pt x="12" y="45"/>
                  </a:lnTo>
                  <a:lnTo>
                    <a:pt x="7" y="53"/>
                  </a:lnTo>
                  <a:lnTo>
                    <a:pt x="3" y="59"/>
                  </a:lnTo>
                  <a:lnTo>
                    <a:pt x="1" y="65"/>
                  </a:lnTo>
                  <a:lnTo>
                    <a:pt x="0" y="71"/>
                  </a:lnTo>
                  <a:lnTo>
                    <a:pt x="0" y="586"/>
                  </a:lnTo>
                  <a:lnTo>
                    <a:pt x="1" y="594"/>
                  </a:lnTo>
                  <a:lnTo>
                    <a:pt x="3" y="600"/>
                  </a:lnTo>
                  <a:lnTo>
                    <a:pt x="7" y="607"/>
                  </a:lnTo>
                  <a:lnTo>
                    <a:pt x="12" y="613"/>
                  </a:lnTo>
                  <a:lnTo>
                    <a:pt x="17" y="619"/>
                  </a:lnTo>
                  <a:lnTo>
                    <a:pt x="24" y="625"/>
                  </a:lnTo>
                  <a:lnTo>
                    <a:pt x="32" y="630"/>
                  </a:lnTo>
                  <a:lnTo>
                    <a:pt x="41" y="634"/>
                  </a:lnTo>
                  <a:lnTo>
                    <a:pt x="48" y="640"/>
                  </a:lnTo>
                  <a:lnTo>
                    <a:pt x="58" y="643"/>
                  </a:lnTo>
                  <a:lnTo>
                    <a:pt x="68" y="648"/>
                  </a:lnTo>
                  <a:lnTo>
                    <a:pt x="79" y="650"/>
                  </a:lnTo>
                  <a:lnTo>
                    <a:pt x="90" y="654"/>
                  </a:lnTo>
                  <a:lnTo>
                    <a:pt x="102" y="655"/>
                  </a:lnTo>
                  <a:lnTo>
                    <a:pt x="114" y="657"/>
                  </a:lnTo>
                  <a:lnTo>
                    <a:pt x="126" y="657"/>
                  </a:lnTo>
                  <a:lnTo>
                    <a:pt x="245" y="657"/>
                  </a:lnTo>
                  <a:lnTo>
                    <a:pt x="130" y="753"/>
                  </a:lnTo>
                  <a:lnTo>
                    <a:pt x="407" y="657"/>
                  </a:lnTo>
                  <a:lnTo>
                    <a:pt x="1496" y="657"/>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3024" name="Text Box 351"/>
            <p:cNvSpPr txBox="1">
              <a:spLocks noChangeArrowheads="1"/>
            </p:cNvSpPr>
            <p:nvPr/>
          </p:nvSpPr>
          <p:spPr bwMode="auto">
            <a:xfrm>
              <a:off x="2480" y="1712"/>
              <a:ext cx="1385"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Here’s a list of the nominum.com name servers.  Ask one of them</a:t>
              </a:r>
              <a:r>
                <a:rPr lang="en-US" altLang="zh-CN" sz="1600" i="1" kern="0">
                  <a:solidFill>
                    <a:srgbClr val="000000"/>
                  </a:solidFill>
                  <a:latin typeface="Arial" panose="020B0604020202020204" pitchFamily="34" charset="0"/>
                  <a:ea typeface="SimSun" panose="02010600030101010101" pitchFamily="2" charset="-122"/>
                </a:rPr>
                <a:t>.</a:t>
              </a:r>
            </a:p>
          </p:txBody>
        </p:sp>
      </p:grpSp>
      <p:sp>
        <p:nvSpPr>
          <p:cNvPr id="352" name="Rectangle 351"/>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69195657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5884"/>
                                        </p:tgtEl>
                                        <p:attrNameLst>
                                          <p:attrName>style.visibility</p:attrName>
                                        </p:attrNameLst>
                                      </p:cBhvr>
                                      <p:to>
                                        <p:strVal val="visible"/>
                                      </p:to>
                                    </p:set>
                                    <p:animEffect transition="in" filter="wipe(right)">
                                      <p:cBhvr>
                                        <p:cTn id="12" dur="500"/>
                                        <p:tgtEl>
                                          <p:spTgt spid="65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034" name="Group 2"/>
          <p:cNvGrpSpPr>
            <a:grpSpLocks/>
          </p:cNvGrpSpPr>
          <p:nvPr/>
        </p:nvGrpSpPr>
        <p:grpSpPr bwMode="auto">
          <a:xfrm>
            <a:off x="2700338" y="4594225"/>
            <a:ext cx="849312" cy="992188"/>
            <a:chOff x="815" y="3280"/>
            <a:chExt cx="589" cy="708"/>
          </a:xfrm>
        </p:grpSpPr>
        <p:sp>
          <p:nvSpPr>
            <p:cNvPr id="44463"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64"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4465"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4466"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4467"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4468"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4469"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70"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71"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72"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73"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74"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75"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76"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77"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78"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4479"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4480"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4481"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4482"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4483"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4484"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4485"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86"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87"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88"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44035" name="Group 29"/>
          <p:cNvGrpSpPr>
            <a:grpSpLocks/>
          </p:cNvGrpSpPr>
          <p:nvPr/>
        </p:nvGrpSpPr>
        <p:grpSpPr bwMode="auto">
          <a:xfrm>
            <a:off x="8305801" y="4114800"/>
            <a:ext cx="631825" cy="1074738"/>
            <a:chOff x="4301" y="2849"/>
            <a:chExt cx="438" cy="768"/>
          </a:xfrm>
        </p:grpSpPr>
        <p:sp>
          <p:nvSpPr>
            <p:cNvPr id="44360"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61"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62" name="Line 32"/>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63"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364"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365"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366" name="Line 36"/>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67" name="AutoShape 37"/>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68"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69"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0"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1"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2"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3"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4"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5"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6"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7"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8"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79"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380"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81"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82"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83"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84"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85"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386" name="Group 56"/>
            <p:cNvGrpSpPr>
              <a:grpSpLocks/>
            </p:cNvGrpSpPr>
            <p:nvPr/>
          </p:nvGrpSpPr>
          <p:grpSpPr bwMode="auto">
            <a:xfrm>
              <a:off x="4451" y="2907"/>
              <a:ext cx="239" cy="152"/>
              <a:chOff x="4451" y="2907"/>
              <a:chExt cx="239" cy="152"/>
            </a:xfrm>
          </p:grpSpPr>
          <p:sp>
            <p:nvSpPr>
              <p:cNvPr id="44443" name="Line 57"/>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4" name="Line 58"/>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5" name="Line 59"/>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6" name="Line 60"/>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7" name="Line 61"/>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8" name="Line 62"/>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9" name="Line 63"/>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0" name="Line 64"/>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1" name="Line 65"/>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2" name="Line 66"/>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3" name="Line 67"/>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4" name="Line 68"/>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5" name="Line 69"/>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6" name="Line 70"/>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7" name="Line 71"/>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8" name="Line 72"/>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59" name="Line 73"/>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60" name="Line 74"/>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61" name="Line 75"/>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62" name="Line 76"/>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387"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88"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89"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90"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91"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392" name="Group 82"/>
            <p:cNvGrpSpPr>
              <a:grpSpLocks/>
            </p:cNvGrpSpPr>
            <p:nvPr/>
          </p:nvGrpSpPr>
          <p:grpSpPr bwMode="auto">
            <a:xfrm>
              <a:off x="4451" y="3166"/>
              <a:ext cx="239" cy="152"/>
              <a:chOff x="4451" y="3166"/>
              <a:chExt cx="239" cy="152"/>
            </a:xfrm>
          </p:grpSpPr>
          <p:sp>
            <p:nvSpPr>
              <p:cNvPr id="44423" name="Line 83"/>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4" name="Line 84"/>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5" name="Line 85"/>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6" name="Line 86"/>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7" name="Line 87"/>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8" name="Line 88"/>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9" name="Line 89"/>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0" name="Line 90"/>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1" name="Line 91"/>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2" name="Line 92"/>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3" name="Line 93"/>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4" name="Line 94"/>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5" name="Line 95"/>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6" name="Line 96"/>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7" name="Line 97"/>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8" name="Line 98"/>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39" name="Line 99"/>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0" name="Line 100"/>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1" name="Line 101"/>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42" name="Line 102"/>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393"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94"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95"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96"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397"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398" name="Group 108"/>
            <p:cNvGrpSpPr>
              <a:grpSpLocks/>
            </p:cNvGrpSpPr>
            <p:nvPr/>
          </p:nvGrpSpPr>
          <p:grpSpPr bwMode="auto">
            <a:xfrm>
              <a:off x="4451" y="3414"/>
              <a:ext cx="239" cy="151"/>
              <a:chOff x="4451" y="3414"/>
              <a:chExt cx="239" cy="151"/>
            </a:xfrm>
          </p:grpSpPr>
          <p:sp>
            <p:nvSpPr>
              <p:cNvPr id="44403" name="Line 109"/>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04" name="Line 110"/>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05" name="Line 111"/>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06" name="Line 112"/>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07" name="Line 113"/>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08" name="Line 114"/>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09" name="Line 115"/>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0" name="Line 116"/>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1" name="Line 117"/>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2" name="Line 118"/>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3" name="Line 119"/>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4" name="Line 120"/>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5" name="Line 121"/>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6" name="Line 122"/>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7" name="Line 123"/>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8" name="Line 124"/>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19" name="Line 125"/>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0" name="Line 126"/>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1" name="Line 127"/>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422" name="Line 128"/>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399"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00"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401"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402"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44036" name="Group 133"/>
          <p:cNvGrpSpPr>
            <a:grpSpLocks/>
          </p:cNvGrpSpPr>
          <p:nvPr/>
        </p:nvGrpSpPr>
        <p:grpSpPr bwMode="auto">
          <a:xfrm>
            <a:off x="6076950" y="3698876"/>
            <a:ext cx="630238" cy="1076325"/>
            <a:chOff x="3155" y="2641"/>
            <a:chExt cx="437" cy="768"/>
          </a:xfrm>
        </p:grpSpPr>
        <p:sp>
          <p:nvSpPr>
            <p:cNvPr id="44257" name="AutoShape 134"/>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58" name="AutoShape 135"/>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59" name="Line 136"/>
            <p:cNvSpPr>
              <a:spLocks noChangeShapeType="1"/>
            </p:cNvSpPr>
            <p:nvPr/>
          </p:nvSpPr>
          <p:spPr bwMode="auto">
            <a:xfrm>
              <a:off x="3177" y="2641"/>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60" name="Freeform 137"/>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261" name="Freeform 138"/>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262" name="Freeform 139"/>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263" name="Line 140"/>
            <p:cNvSpPr>
              <a:spLocks noChangeShapeType="1"/>
            </p:cNvSpPr>
            <p:nvPr/>
          </p:nvSpPr>
          <p:spPr bwMode="auto">
            <a:xfrm>
              <a:off x="3571" y="2641"/>
              <a:ext cx="0" cy="738"/>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64" name="AutoShape 141"/>
            <p:cNvSpPr>
              <a:spLocks noChangeArrowheads="1"/>
            </p:cNvSpPr>
            <p:nvPr/>
          </p:nvSpPr>
          <p:spPr bwMode="auto">
            <a:xfrm flipV="1">
              <a:off x="3192" y="2693"/>
              <a:ext cx="76"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65" name="AutoShape 142"/>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66" name="AutoShape 143"/>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67" name="AutoShape 144"/>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68" name="AutoShape 145"/>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69" name="AutoShape 146"/>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0" name="AutoShape 147"/>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1" name="AutoShape 148"/>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2" name="AutoShape 149"/>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3" name="AutoShape 150"/>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4" name="Oval 151"/>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5" name="Oval 152"/>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6" name="Freeform 153"/>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277" name="AutoShape 154"/>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8" name="AutoShape 155"/>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79" name="AutoShape 156"/>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80" name="AutoShape 157"/>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81" name="AutoShape 158"/>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82" name="AutoShape 159"/>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283" name="Group 160"/>
            <p:cNvGrpSpPr>
              <a:grpSpLocks/>
            </p:cNvGrpSpPr>
            <p:nvPr/>
          </p:nvGrpSpPr>
          <p:grpSpPr bwMode="auto">
            <a:xfrm>
              <a:off x="3305" y="2699"/>
              <a:ext cx="238" cy="152"/>
              <a:chOff x="3305" y="2699"/>
              <a:chExt cx="238" cy="152"/>
            </a:xfrm>
          </p:grpSpPr>
          <p:sp>
            <p:nvSpPr>
              <p:cNvPr id="44340" name="Line 161"/>
              <p:cNvSpPr>
                <a:spLocks noChangeShapeType="1"/>
              </p:cNvSpPr>
              <p:nvPr/>
            </p:nvSpPr>
            <p:spPr bwMode="auto">
              <a:xfrm>
                <a:off x="33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1" name="Line 162"/>
              <p:cNvSpPr>
                <a:spLocks noChangeShapeType="1"/>
              </p:cNvSpPr>
              <p:nvPr/>
            </p:nvSpPr>
            <p:spPr bwMode="auto">
              <a:xfrm>
                <a:off x="3318"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2" name="Line 163"/>
              <p:cNvSpPr>
                <a:spLocks noChangeShapeType="1"/>
              </p:cNvSpPr>
              <p:nvPr/>
            </p:nvSpPr>
            <p:spPr bwMode="auto">
              <a:xfrm>
                <a:off x="33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3" name="Line 164"/>
              <p:cNvSpPr>
                <a:spLocks noChangeShapeType="1"/>
              </p:cNvSpPr>
              <p:nvPr/>
            </p:nvSpPr>
            <p:spPr bwMode="auto">
              <a:xfrm>
                <a:off x="3341"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4" name="Line 165"/>
              <p:cNvSpPr>
                <a:spLocks noChangeShapeType="1"/>
              </p:cNvSpPr>
              <p:nvPr/>
            </p:nvSpPr>
            <p:spPr bwMode="auto">
              <a:xfrm>
                <a:off x="33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5" name="Line 166"/>
              <p:cNvSpPr>
                <a:spLocks noChangeShapeType="1"/>
              </p:cNvSpPr>
              <p:nvPr/>
            </p:nvSpPr>
            <p:spPr bwMode="auto">
              <a:xfrm>
                <a:off x="336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6" name="Line 167"/>
              <p:cNvSpPr>
                <a:spLocks noChangeShapeType="1"/>
              </p:cNvSpPr>
              <p:nvPr/>
            </p:nvSpPr>
            <p:spPr bwMode="auto">
              <a:xfrm>
                <a:off x="337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7" name="Line 168"/>
              <p:cNvSpPr>
                <a:spLocks noChangeShapeType="1"/>
              </p:cNvSpPr>
              <p:nvPr/>
            </p:nvSpPr>
            <p:spPr bwMode="auto">
              <a:xfrm>
                <a:off x="33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8" name="Line 169"/>
              <p:cNvSpPr>
                <a:spLocks noChangeShapeType="1"/>
              </p:cNvSpPr>
              <p:nvPr/>
            </p:nvSpPr>
            <p:spPr bwMode="auto">
              <a:xfrm>
                <a:off x="340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49" name="Line 170"/>
              <p:cNvSpPr>
                <a:spLocks noChangeShapeType="1"/>
              </p:cNvSpPr>
              <p:nvPr/>
            </p:nvSpPr>
            <p:spPr bwMode="auto">
              <a:xfrm>
                <a:off x="34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0" name="Line 171"/>
              <p:cNvSpPr>
                <a:spLocks noChangeShapeType="1"/>
              </p:cNvSpPr>
              <p:nvPr/>
            </p:nvSpPr>
            <p:spPr bwMode="auto">
              <a:xfrm>
                <a:off x="34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1" name="Line 172"/>
              <p:cNvSpPr>
                <a:spLocks noChangeShapeType="1"/>
              </p:cNvSpPr>
              <p:nvPr/>
            </p:nvSpPr>
            <p:spPr bwMode="auto">
              <a:xfrm>
                <a:off x="344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2" name="Line 173"/>
              <p:cNvSpPr>
                <a:spLocks noChangeShapeType="1"/>
              </p:cNvSpPr>
              <p:nvPr/>
            </p:nvSpPr>
            <p:spPr bwMode="auto">
              <a:xfrm>
                <a:off x="34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3" name="Line 174"/>
              <p:cNvSpPr>
                <a:spLocks noChangeShapeType="1"/>
              </p:cNvSpPr>
              <p:nvPr/>
            </p:nvSpPr>
            <p:spPr bwMode="auto">
              <a:xfrm>
                <a:off x="346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4" name="Line 175"/>
              <p:cNvSpPr>
                <a:spLocks noChangeShapeType="1"/>
              </p:cNvSpPr>
              <p:nvPr/>
            </p:nvSpPr>
            <p:spPr bwMode="auto">
              <a:xfrm>
                <a:off x="348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5" name="Line 176"/>
              <p:cNvSpPr>
                <a:spLocks noChangeShapeType="1"/>
              </p:cNvSpPr>
              <p:nvPr/>
            </p:nvSpPr>
            <p:spPr bwMode="auto">
              <a:xfrm>
                <a:off x="34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6" name="Line 177"/>
              <p:cNvSpPr>
                <a:spLocks noChangeShapeType="1"/>
              </p:cNvSpPr>
              <p:nvPr/>
            </p:nvSpPr>
            <p:spPr bwMode="auto">
              <a:xfrm>
                <a:off x="35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7" name="Line 178"/>
              <p:cNvSpPr>
                <a:spLocks noChangeShapeType="1"/>
              </p:cNvSpPr>
              <p:nvPr/>
            </p:nvSpPr>
            <p:spPr bwMode="auto">
              <a:xfrm>
                <a:off x="35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8" name="Line 179"/>
              <p:cNvSpPr>
                <a:spLocks noChangeShapeType="1"/>
              </p:cNvSpPr>
              <p:nvPr/>
            </p:nvSpPr>
            <p:spPr bwMode="auto">
              <a:xfrm>
                <a:off x="353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59" name="Line 180"/>
              <p:cNvSpPr>
                <a:spLocks noChangeShapeType="1"/>
              </p:cNvSpPr>
              <p:nvPr/>
            </p:nvSpPr>
            <p:spPr bwMode="auto">
              <a:xfrm>
                <a:off x="3543"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284" name="AutoShape 181"/>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85" name="AutoShape 182"/>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86" name="AutoShape 183"/>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87" name="AutoShape 184"/>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88" name="AutoShape 185"/>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289" name="Group 186"/>
            <p:cNvGrpSpPr>
              <a:grpSpLocks/>
            </p:cNvGrpSpPr>
            <p:nvPr/>
          </p:nvGrpSpPr>
          <p:grpSpPr bwMode="auto">
            <a:xfrm>
              <a:off x="3305" y="2958"/>
              <a:ext cx="238" cy="152"/>
              <a:chOff x="3305" y="2958"/>
              <a:chExt cx="238" cy="152"/>
            </a:xfrm>
          </p:grpSpPr>
          <p:sp>
            <p:nvSpPr>
              <p:cNvPr id="44320" name="Line 187"/>
              <p:cNvSpPr>
                <a:spLocks noChangeShapeType="1"/>
              </p:cNvSpPr>
              <p:nvPr/>
            </p:nvSpPr>
            <p:spPr bwMode="auto">
              <a:xfrm>
                <a:off x="33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1" name="Line 188"/>
              <p:cNvSpPr>
                <a:spLocks noChangeShapeType="1"/>
              </p:cNvSpPr>
              <p:nvPr/>
            </p:nvSpPr>
            <p:spPr bwMode="auto">
              <a:xfrm>
                <a:off x="3318"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2" name="Line 189"/>
              <p:cNvSpPr>
                <a:spLocks noChangeShapeType="1"/>
              </p:cNvSpPr>
              <p:nvPr/>
            </p:nvSpPr>
            <p:spPr bwMode="auto">
              <a:xfrm>
                <a:off x="33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3" name="Line 190"/>
              <p:cNvSpPr>
                <a:spLocks noChangeShapeType="1"/>
              </p:cNvSpPr>
              <p:nvPr/>
            </p:nvSpPr>
            <p:spPr bwMode="auto">
              <a:xfrm>
                <a:off x="3341"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4" name="Line 191"/>
              <p:cNvSpPr>
                <a:spLocks noChangeShapeType="1"/>
              </p:cNvSpPr>
              <p:nvPr/>
            </p:nvSpPr>
            <p:spPr bwMode="auto">
              <a:xfrm>
                <a:off x="33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5" name="Line 192"/>
              <p:cNvSpPr>
                <a:spLocks noChangeShapeType="1"/>
              </p:cNvSpPr>
              <p:nvPr/>
            </p:nvSpPr>
            <p:spPr bwMode="auto">
              <a:xfrm>
                <a:off x="336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6" name="Line 193"/>
              <p:cNvSpPr>
                <a:spLocks noChangeShapeType="1"/>
              </p:cNvSpPr>
              <p:nvPr/>
            </p:nvSpPr>
            <p:spPr bwMode="auto">
              <a:xfrm>
                <a:off x="337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7" name="Line 194"/>
              <p:cNvSpPr>
                <a:spLocks noChangeShapeType="1"/>
              </p:cNvSpPr>
              <p:nvPr/>
            </p:nvSpPr>
            <p:spPr bwMode="auto">
              <a:xfrm>
                <a:off x="33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8" name="Line 195"/>
              <p:cNvSpPr>
                <a:spLocks noChangeShapeType="1"/>
              </p:cNvSpPr>
              <p:nvPr/>
            </p:nvSpPr>
            <p:spPr bwMode="auto">
              <a:xfrm>
                <a:off x="340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29" name="Line 196"/>
              <p:cNvSpPr>
                <a:spLocks noChangeShapeType="1"/>
              </p:cNvSpPr>
              <p:nvPr/>
            </p:nvSpPr>
            <p:spPr bwMode="auto">
              <a:xfrm>
                <a:off x="34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0" name="Line 197"/>
              <p:cNvSpPr>
                <a:spLocks noChangeShapeType="1"/>
              </p:cNvSpPr>
              <p:nvPr/>
            </p:nvSpPr>
            <p:spPr bwMode="auto">
              <a:xfrm>
                <a:off x="34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1" name="Line 198"/>
              <p:cNvSpPr>
                <a:spLocks noChangeShapeType="1"/>
              </p:cNvSpPr>
              <p:nvPr/>
            </p:nvSpPr>
            <p:spPr bwMode="auto">
              <a:xfrm>
                <a:off x="344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2" name="Line 199"/>
              <p:cNvSpPr>
                <a:spLocks noChangeShapeType="1"/>
              </p:cNvSpPr>
              <p:nvPr/>
            </p:nvSpPr>
            <p:spPr bwMode="auto">
              <a:xfrm>
                <a:off x="34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3" name="Line 200"/>
              <p:cNvSpPr>
                <a:spLocks noChangeShapeType="1"/>
              </p:cNvSpPr>
              <p:nvPr/>
            </p:nvSpPr>
            <p:spPr bwMode="auto">
              <a:xfrm>
                <a:off x="346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4" name="Line 201"/>
              <p:cNvSpPr>
                <a:spLocks noChangeShapeType="1"/>
              </p:cNvSpPr>
              <p:nvPr/>
            </p:nvSpPr>
            <p:spPr bwMode="auto">
              <a:xfrm>
                <a:off x="348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5" name="Line 202"/>
              <p:cNvSpPr>
                <a:spLocks noChangeShapeType="1"/>
              </p:cNvSpPr>
              <p:nvPr/>
            </p:nvSpPr>
            <p:spPr bwMode="auto">
              <a:xfrm>
                <a:off x="34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6" name="Line 203"/>
              <p:cNvSpPr>
                <a:spLocks noChangeShapeType="1"/>
              </p:cNvSpPr>
              <p:nvPr/>
            </p:nvSpPr>
            <p:spPr bwMode="auto">
              <a:xfrm>
                <a:off x="35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7" name="Line 204"/>
              <p:cNvSpPr>
                <a:spLocks noChangeShapeType="1"/>
              </p:cNvSpPr>
              <p:nvPr/>
            </p:nvSpPr>
            <p:spPr bwMode="auto">
              <a:xfrm>
                <a:off x="35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8" name="Line 205"/>
              <p:cNvSpPr>
                <a:spLocks noChangeShapeType="1"/>
              </p:cNvSpPr>
              <p:nvPr/>
            </p:nvSpPr>
            <p:spPr bwMode="auto">
              <a:xfrm>
                <a:off x="353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39" name="Line 206"/>
              <p:cNvSpPr>
                <a:spLocks noChangeShapeType="1"/>
              </p:cNvSpPr>
              <p:nvPr/>
            </p:nvSpPr>
            <p:spPr bwMode="auto">
              <a:xfrm>
                <a:off x="3543"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290" name="AutoShape 207"/>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91" name="AutoShape 208"/>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92" name="AutoShape 209"/>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93" name="AutoShape 210"/>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94" name="AutoShape 211"/>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295" name="Group 212"/>
            <p:cNvGrpSpPr>
              <a:grpSpLocks/>
            </p:cNvGrpSpPr>
            <p:nvPr/>
          </p:nvGrpSpPr>
          <p:grpSpPr bwMode="auto">
            <a:xfrm>
              <a:off x="3305" y="3205"/>
              <a:ext cx="238" cy="152"/>
              <a:chOff x="3305" y="3205"/>
              <a:chExt cx="238" cy="152"/>
            </a:xfrm>
          </p:grpSpPr>
          <p:sp>
            <p:nvSpPr>
              <p:cNvPr id="44300" name="Line 213"/>
              <p:cNvSpPr>
                <a:spLocks noChangeShapeType="1"/>
              </p:cNvSpPr>
              <p:nvPr/>
            </p:nvSpPr>
            <p:spPr bwMode="auto">
              <a:xfrm>
                <a:off x="33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1" name="Line 214"/>
              <p:cNvSpPr>
                <a:spLocks noChangeShapeType="1"/>
              </p:cNvSpPr>
              <p:nvPr/>
            </p:nvSpPr>
            <p:spPr bwMode="auto">
              <a:xfrm>
                <a:off x="3318"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2" name="Line 215"/>
              <p:cNvSpPr>
                <a:spLocks noChangeShapeType="1"/>
              </p:cNvSpPr>
              <p:nvPr/>
            </p:nvSpPr>
            <p:spPr bwMode="auto">
              <a:xfrm>
                <a:off x="33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3" name="Line 216"/>
              <p:cNvSpPr>
                <a:spLocks noChangeShapeType="1"/>
              </p:cNvSpPr>
              <p:nvPr/>
            </p:nvSpPr>
            <p:spPr bwMode="auto">
              <a:xfrm>
                <a:off x="3341"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4" name="Line 217"/>
              <p:cNvSpPr>
                <a:spLocks noChangeShapeType="1"/>
              </p:cNvSpPr>
              <p:nvPr/>
            </p:nvSpPr>
            <p:spPr bwMode="auto">
              <a:xfrm>
                <a:off x="33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5" name="Line 218"/>
              <p:cNvSpPr>
                <a:spLocks noChangeShapeType="1"/>
              </p:cNvSpPr>
              <p:nvPr/>
            </p:nvSpPr>
            <p:spPr bwMode="auto">
              <a:xfrm>
                <a:off x="336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6" name="Line 219"/>
              <p:cNvSpPr>
                <a:spLocks noChangeShapeType="1"/>
              </p:cNvSpPr>
              <p:nvPr/>
            </p:nvSpPr>
            <p:spPr bwMode="auto">
              <a:xfrm>
                <a:off x="337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7" name="Line 220"/>
              <p:cNvSpPr>
                <a:spLocks noChangeShapeType="1"/>
              </p:cNvSpPr>
              <p:nvPr/>
            </p:nvSpPr>
            <p:spPr bwMode="auto">
              <a:xfrm>
                <a:off x="33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8" name="Line 221"/>
              <p:cNvSpPr>
                <a:spLocks noChangeShapeType="1"/>
              </p:cNvSpPr>
              <p:nvPr/>
            </p:nvSpPr>
            <p:spPr bwMode="auto">
              <a:xfrm>
                <a:off x="340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09" name="Line 222"/>
              <p:cNvSpPr>
                <a:spLocks noChangeShapeType="1"/>
              </p:cNvSpPr>
              <p:nvPr/>
            </p:nvSpPr>
            <p:spPr bwMode="auto">
              <a:xfrm>
                <a:off x="34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0" name="Line 223"/>
              <p:cNvSpPr>
                <a:spLocks noChangeShapeType="1"/>
              </p:cNvSpPr>
              <p:nvPr/>
            </p:nvSpPr>
            <p:spPr bwMode="auto">
              <a:xfrm>
                <a:off x="34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1" name="Line 224"/>
              <p:cNvSpPr>
                <a:spLocks noChangeShapeType="1"/>
              </p:cNvSpPr>
              <p:nvPr/>
            </p:nvSpPr>
            <p:spPr bwMode="auto">
              <a:xfrm>
                <a:off x="344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2" name="Line 225"/>
              <p:cNvSpPr>
                <a:spLocks noChangeShapeType="1"/>
              </p:cNvSpPr>
              <p:nvPr/>
            </p:nvSpPr>
            <p:spPr bwMode="auto">
              <a:xfrm>
                <a:off x="34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3" name="Line 226"/>
              <p:cNvSpPr>
                <a:spLocks noChangeShapeType="1"/>
              </p:cNvSpPr>
              <p:nvPr/>
            </p:nvSpPr>
            <p:spPr bwMode="auto">
              <a:xfrm>
                <a:off x="346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4" name="Line 227"/>
              <p:cNvSpPr>
                <a:spLocks noChangeShapeType="1"/>
              </p:cNvSpPr>
              <p:nvPr/>
            </p:nvSpPr>
            <p:spPr bwMode="auto">
              <a:xfrm>
                <a:off x="348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5" name="Line 228"/>
              <p:cNvSpPr>
                <a:spLocks noChangeShapeType="1"/>
              </p:cNvSpPr>
              <p:nvPr/>
            </p:nvSpPr>
            <p:spPr bwMode="auto">
              <a:xfrm>
                <a:off x="34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6" name="Line 229"/>
              <p:cNvSpPr>
                <a:spLocks noChangeShapeType="1"/>
              </p:cNvSpPr>
              <p:nvPr/>
            </p:nvSpPr>
            <p:spPr bwMode="auto">
              <a:xfrm>
                <a:off x="35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7" name="Line 230"/>
              <p:cNvSpPr>
                <a:spLocks noChangeShapeType="1"/>
              </p:cNvSpPr>
              <p:nvPr/>
            </p:nvSpPr>
            <p:spPr bwMode="auto">
              <a:xfrm>
                <a:off x="35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8" name="Line 231"/>
              <p:cNvSpPr>
                <a:spLocks noChangeShapeType="1"/>
              </p:cNvSpPr>
              <p:nvPr/>
            </p:nvSpPr>
            <p:spPr bwMode="auto">
              <a:xfrm>
                <a:off x="353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319" name="Line 232"/>
              <p:cNvSpPr>
                <a:spLocks noChangeShapeType="1"/>
              </p:cNvSpPr>
              <p:nvPr/>
            </p:nvSpPr>
            <p:spPr bwMode="auto">
              <a:xfrm>
                <a:off x="3543"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296" name="AutoShape 233"/>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97" name="Freeform 234"/>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298" name="AutoShape 235"/>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299" name="Freeform 236"/>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4037" name="Rectangle 237"/>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44038" name="Rectangle 238"/>
          <p:cNvSpPr>
            <a:spLocks noGrp="1" noChangeArrowheads="1"/>
          </p:cNvSpPr>
          <p:nvPr>
            <p:ph type="body" idx="1"/>
          </p:nvPr>
        </p:nvSpPr>
        <p:spPr>
          <a:xfrm>
            <a:off x="2209800" y="1524000"/>
            <a:ext cx="7772400" cy="4114800"/>
          </a:xfrm>
        </p:spPr>
        <p:txBody>
          <a:bodyPr/>
          <a:lstStyle/>
          <a:p>
            <a:pPr eaLnBrk="1" hangingPunct="1"/>
            <a:r>
              <a:rPr lang="en-US" altLang="zh-CN" sz="2400">
                <a:ea typeface="SimSun" panose="02010600030101010101" pitchFamily="2" charset="-122"/>
              </a:rPr>
              <a:t>The name server </a:t>
            </a:r>
            <a:r>
              <a:rPr lang="en-US" altLang="zh-CN" sz="2400" i="1">
                <a:ea typeface="SimSun" panose="02010600030101010101" pitchFamily="2" charset="-122"/>
              </a:rPr>
              <a:t>dakota</a:t>
            </a:r>
            <a:r>
              <a:rPr lang="en-US" altLang="zh-CN" sz="2400">
                <a:ea typeface="SimSun" panose="02010600030101010101" pitchFamily="2" charset="-122"/>
              </a:rPr>
              <a:t> asks a </a:t>
            </a:r>
            <a:r>
              <a:rPr lang="en-US" altLang="zh-CN" sz="2400" i="1">
                <a:ea typeface="SimSun" panose="02010600030101010101" pitchFamily="2" charset="-122"/>
              </a:rPr>
              <a:t>nominum.com</a:t>
            </a:r>
            <a:r>
              <a:rPr lang="en-US" altLang="zh-CN" sz="2400">
                <a:ea typeface="SimSun" panose="02010600030101010101" pitchFamily="2" charset="-122"/>
              </a:rPr>
              <a:t> name server, </a:t>
            </a:r>
            <a:r>
              <a:rPr lang="en-US" altLang="zh-CN" sz="2400" i="1">
                <a:ea typeface="SimSun" panose="02010600030101010101" pitchFamily="2" charset="-122"/>
              </a:rPr>
              <a:t>ns1.sanjose</a:t>
            </a:r>
            <a:r>
              <a:rPr lang="en-US" altLang="zh-CN" sz="2400">
                <a:ea typeface="SimSun" panose="02010600030101010101" pitchFamily="2" charset="-122"/>
              </a:rPr>
              <a:t>, for </a:t>
            </a:r>
            <a:r>
              <a:rPr lang="en-US" altLang="zh-CN" sz="2400" i="1">
                <a:ea typeface="SimSun" panose="02010600030101010101" pitchFamily="2" charset="-122"/>
              </a:rPr>
              <a:t>www.nominum.com’s</a:t>
            </a:r>
            <a:r>
              <a:rPr lang="en-US" altLang="zh-CN" sz="2400">
                <a:ea typeface="SimSun" panose="02010600030101010101" pitchFamily="2" charset="-122"/>
              </a:rPr>
              <a:t> address</a:t>
            </a:r>
          </a:p>
        </p:txBody>
      </p:sp>
      <p:sp>
        <p:nvSpPr>
          <p:cNvPr id="44039" name="Text Box 239"/>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44040" name="Text Box 240"/>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44041" name="Text Box 241"/>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44042" name="Group 242"/>
          <p:cNvGrpSpPr>
            <a:grpSpLocks/>
          </p:cNvGrpSpPr>
          <p:nvPr/>
        </p:nvGrpSpPr>
        <p:grpSpPr bwMode="auto">
          <a:xfrm>
            <a:off x="7510464" y="2457451"/>
            <a:ext cx="631825" cy="1076325"/>
            <a:chOff x="4148" y="1616"/>
            <a:chExt cx="438" cy="768"/>
          </a:xfrm>
        </p:grpSpPr>
        <p:sp>
          <p:nvSpPr>
            <p:cNvPr id="44154" name="AutoShape 243"/>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55" name="AutoShape 244"/>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56" name="Line 245"/>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57" name="Freeform 246"/>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158" name="Freeform 247"/>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159" name="Freeform 248"/>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160" name="Line 249"/>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61" name="AutoShape 250"/>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2" name="AutoShape 251"/>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3" name="AutoShape 252"/>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4" name="AutoShape 253"/>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5" name="AutoShape 254"/>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6" name="AutoShape 255"/>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7" name="AutoShape 256"/>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8" name="AutoShape 257"/>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69" name="AutoShape 258"/>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0" name="AutoShape 259"/>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1" name="Oval 260"/>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2" name="Oval 261"/>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3" name="Freeform 262"/>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174" name="AutoShape 263"/>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5" name="AutoShape 264"/>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6" name="AutoShape 265"/>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7" name="AutoShape 266"/>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8" name="AutoShape 267"/>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79" name="AutoShape 268"/>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180" name="Group 269"/>
            <p:cNvGrpSpPr>
              <a:grpSpLocks/>
            </p:cNvGrpSpPr>
            <p:nvPr/>
          </p:nvGrpSpPr>
          <p:grpSpPr bwMode="auto">
            <a:xfrm>
              <a:off x="4298" y="1674"/>
              <a:ext cx="238" cy="152"/>
              <a:chOff x="4298" y="1674"/>
              <a:chExt cx="238" cy="152"/>
            </a:xfrm>
          </p:grpSpPr>
          <p:sp>
            <p:nvSpPr>
              <p:cNvPr id="44237" name="Line 270"/>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8" name="Line 271"/>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9" name="Line 272"/>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0" name="Line 273"/>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1" name="Line 274"/>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2" name="Line 275"/>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3" name="Line 276"/>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4" name="Line 277"/>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5" name="Line 278"/>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6" name="Line 279"/>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7" name="Line 280"/>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8" name="Line 281"/>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49" name="Line 282"/>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50" name="Line 283"/>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51" name="Line 284"/>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52" name="Line 285"/>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53" name="Line 286"/>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54" name="Line 287"/>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55" name="Line 288"/>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56" name="Line 289"/>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181" name="AutoShape 290"/>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82" name="AutoShape 291"/>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83" name="AutoShape 292"/>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84" name="AutoShape 293"/>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85" name="AutoShape 294"/>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186" name="Group 295"/>
            <p:cNvGrpSpPr>
              <a:grpSpLocks/>
            </p:cNvGrpSpPr>
            <p:nvPr/>
          </p:nvGrpSpPr>
          <p:grpSpPr bwMode="auto">
            <a:xfrm>
              <a:off x="4298" y="1933"/>
              <a:ext cx="238" cy="151"/>
              <a:chOff x="4298" y="1933"/>
              <a:chExt cx="238" cy="151"/>
            </a:xfrm>
          </p:grpSpPr>
          <p:sp>
            <p:nvSpPr>
              <p:cNvPr id="44217" name="Line 296"/>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8" name="Line 297"/>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9" name="Line 298"/>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0" name="Line 299"/>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1" name="Line 300"/>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2" name="Line 301"/>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3" name="Line 302"/>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4" name="Line 303"/>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5" name="Line 304"/>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6" name="Line 305"/>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7" name="Line 306"/>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8" name="Line 307"/>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29" name="Line 308"/>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0" name="Line 309"/>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1" name="Line 310"/>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2" name="Line 311"/>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3" name="Line 312"/>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4" name="Line 313"/>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5" name="Line 314"/>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36" name="Line 315"/>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187" name="AutoShape 316"/>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88" name="AutoShape 317"/>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89" name="AutoShape 318"/>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90" name="AutoShape 319"/>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91" name="AutoShape 320"/>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192" name="Group 321"/>
            <p:cNvGrpSpPr>
              <a:grpSpLocks/>
            </p:cNvGrpSpPr>
            <p:nvPr/>
          </p:nvGrpSpPr>
          <p:grpSpPr bwMode="auto">
            <a:xfrm>
              <a:off x="4298" y="2180"/>
              <a:ext cx="238" cy="152"/>
              <a:chOff x="4298" y="2180"/>
              <a:chExt cx="238" cy="152"/>
            </a:xfrm>
          </p:grpSpPr>
          <p:sp>
            <p:nvSpPr>
              <p:cNvPr id="44197" name="Line 322"/>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98" name="Line 323"/>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99" name="Line 324"/>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0" name="Line 325"/>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1" name="Line 326"/>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2" name="Line 327"/>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3" name="Line 328"/>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4" name="Line 329"/>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5" name="Line 330"/>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6" name="Line 331"/>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7" name="Line 332"/>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8" name="Line 333"/>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09" name="Line 334"/>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0" name="Line 335"/>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1" name="Line 336"/>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2" name="Line 337"/>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3" name="Line 338"/>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4" name="Line 339"/>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5" name="Line 340"/>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216" name="Line 341"/>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193" name="AutoShape 342"/>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94" name="Freeform 343"/>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195" name="AutoShape 344"/>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196" name="Freeform 345"/>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4043" name="Text Box 346"/>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4044" name="Group 347"/>
          <p:cNvGrpSpPr>
            <a:grpSpLocks/>
          </p:cNvGrpSpPr>
          <p:nvPr/>
        </p:nvGrpSpPr>
        <p:grpSpPr bwMode="auto">
          <a:xfrm>
            <a:off x="4087814" y="2538414"/>
            <a:ext cx="631825" cy="1074737"/>
            <a:chOff x="1777" y="1812"/>
            <a:chExt cx="437" cy="767"/>
          </a:xfrm>
        </p:grpSpPr>
        <p:sp>
          <p:nvSpPr>
            <p:cNvPr id="44051" name="AutoShape 348"/>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52" name="AutoShape 349"/>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53" name="Line 350"/>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054" name="Freeform 351"/>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055" name="Freeform 352"/>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056" name="Freeform 353"/>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057" name="Line 354"/>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058" name="AutoShape 355"/>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59" name="AutoShape 356"/>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0" name="AutoShape 357"/>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1" name="AutoShape 358"/>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2" name="AutoShape 359"/>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3" name="AutoShape 360"/>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4" name="AutoShape 361"/>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5" name="AutoShape 362"/>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6" name="AutoShape 363"/>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7" name="AutoShape 364"/>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8" name="Oval 365"/>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69" name="Oval 366"/>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70" name="Freeform 367"/>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071" name="AutoShape 368"/>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72" name="AutoShape 369"/>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73" name="AutoShape 370"/>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74" name="AutoShape 371"/>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75" name="AutoShape 372"/>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76" name="AutoShape 373"/>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077" name="Group 374"/>
            <p:cNvGrpSpPr>
              <a:grpSpLocks/>
            </p:cNvGrpSpPr>
            <p:nvPr/>
          </p:nvGrpSpPr>
          <p:grpSpPr bwMode="auto">
            <a:xfrm>
              <a:off x="1927" y="1870"/>
              <a:ext cx="238" cy="152"/>
              <a:chOff x="1927" y="1870"/>
              <a:chExt cx="238" cy="152"/>
            </a:xfrm>
          </p:grpSpPr>
          <p:sp>
            <p:nvSpPr>
              <p:cNvPr id="44134" name="Line 375"/>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5" name="Line 376"/>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6" name="Line 377"/>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7" name="Line 378"/>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8" name="Line 379"/>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9" name="Line 380"/>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0" name="Line 381"/>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1" name="Line 382"/>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2" name="Line 383"/>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3" name="Line 384"/>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4" name="Line 385"/>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5" name="Line 386"/>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6" name="Line 387"/>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7" name="Line 388"/>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8" name="Line 389"/>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49" name="Line 390"/>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50" name="Line 391"/>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51" name="Line 392"/>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52" name="Line 393"/>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53" name="Line 394"/>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078" name="AutoShape 395"/>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79" name="AutoShape 396"/>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80" name="AutoShape 397"/>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81" name="AutoShape 398"/>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82" name="AutoShape 399"/>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083" name="Group 400"/>
            <p:cNvGrpSpPr>
              <a:grpSpLocks/>
            </p:cNvGrpSpPr>
            <p:nvPr/>
          </p:nvGrpSpPr>
          <p:grpSpPr bwMode="auto">
            <a:xfrm>
              <a:off x="1927" y="2129"/>
              <a:ext cx="238" cy="152"/>
              <a:chOff x="1927" y="2129"/>
              <a:chExt cx="238" cy="152"/>
            </a:xfrm>
          </p:grpSpPr>
          <p:sp>
            <p:nvSpPr>
              <p:cNvPr id="44114" name="Line 401"/>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5" name="Line 402"/>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6" name="Line 403"/>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7" name="Line 404"/>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8" name="Line 405"/>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9" name="Line 406"/>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0" name="Line 407"/>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1" name="Line 408"/>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2" name="Line 409"/>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3" name="Line 410"/>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4" name="Line 411"/>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5" name="Line 412"/>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6" name="Line 413"/>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7" name="Line 414"/>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8" name="Line 415"/>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29" name="Line 416"/>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0" name="Line 417"/>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1" name="Line 418"/>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2" name="Line 419"/>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33" name="Line 420"/>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084" name="AutoShape 421"/>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85" name="AutoShape 422"/>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86" name="AutoShape 423"/>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87" name="AutoShape 424"/>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88" name="AutoShape 425"/>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4089" name="Group 426"/>
            <p:cNvGrpSpPr>
              <a:grpSpLocks/>
            </p:cNvGrpSpPr>
            <p:nvPr/>
          </p:nvGrpSpPr>
          <p:grpSpPr bwMode="auto">
            <a:xfrm>
              <a:off x="1927" y="2376"/>
              <a:ext cx="238" cy="152"/>
              <a:chOff x="1927" y="2376"/>
              <a:chExt cx="238" cy="152"/>
            </a:xfrm>
          </p:grpSpPr>
          <p:sp>
            <p:nvSpPr>
              <p:cNvPr id="44094" name="Line 427"/>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095" name="Line 428"/>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096" name="Line 429"/>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097" name="Line 430"/>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098" name="Line 431"/>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099" name="Line 432"/>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0" name="Line 433"/>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1" name="Line 434"/>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2" name="Line 435"/>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3" name="Line 436"/>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4" name="Line 437"/>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5" name="Line 438"/>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6" name="Line 439"/>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7" name="Line 440"/>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8" name="Line 441"/>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09" name="Line 442"/>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0" name="Line 443"/>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1" name="Line 444"/>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2" name="Line 445"/>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4113" name="Line 446"/>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4090" name="AutoShape 447"/>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91" name="Freeform 448"/>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4092" name="AutoShape 449"/>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4093" name="Freeform 450"/>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4045" name="Text Box 451"/>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44046" name="Text Box 452"/>
          <p:cNvSpPr txBox="1">
            <a:spLocks noChangeArrowheads="1"/>
          </p:cNvSpPr>
          <p:nvPr/>
        </p:nvSpPr>
        <p:spPr bwMode="auto">
          <a:xfrm>
            <a:off x="5921376" y="4768850"/>
            <a:ext cx="1774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ns1.sanjose.nominum.net</a:t>
            </a:r>
            <a:endParaRPr lang="en-US" altLang="zh-CN" kern="0">
              <a:latin typeface="Arial" panose="020B0604020202020204" pitchFamily="34" charset="0"/>
              <a:ea typeface="SimSun" panose="02010600030101010101" pitchFamily="2" charset="-122"/>
            </a:endParaRPr>
          </a:p>
        </p:txBody>
      </p:sp>
      <p:grpSp>
        <p:nvGrpSpPr>
          <p:cNvPr id="19" name="Group 453"/>
          <p:cNvGrpSpPr>
            <a:grpSpLocks/>
          </p:cNvGrpSpPr>
          <p:nvPr/>
        </p:nvGrpSpPr>
        <p:grpSpPr bwMode="auto">
          <a:xfrm>
            <a:off x="4857751" y="2439989"/>
            <a:ext cx="2341563" cy="1055687"/>
            <a:chOff x="2310" y="1639"/>
            <a:chExt cx="1623" cy="754"/>
          </a:xfrm>
        </p:grpSpPr>
        <p:sp>
          <p:nvSpPr>
            <p:cNvPr id="44049" name="Freeform 454"/>
            <p:cNvSpPr>
              <a:spLocks/>
            </p:cNvSpPr>
            <p:nvPr/>
          </p:nvSpPr>
          <p:spPr bwMode="auto">
            <a:xfrm>
              <a:off x="2310" y="1639"/>
              <a:ext cx="1623" cy="754"/>
            </a:xfrm>
            <a:custGeom>
              <a:avLst/>
              <a:gdLst>
                <a:gd name="T0" fmla="*/ 1507 w 1623"/>
                <a:gd name="T1" fmla="*/ 657 h 754"/>
                <a:gd name="T2" fmla="*/ 1530 w 1623"/>
                <a:gd name="T3" fmla="*/ 654 h 754"/>
                <a:gd name="T4" fmla="*/ 1551 w 1623"/>
                <a:gd name="T5" fmla="*/ 648 h 754"/>
                <a:gd name="T6" fmla="*/ 1571 w 1623"/>
                <a:gd name="T7" fmla="*/ 640 h 754"/>
                <a:gd name="T8" fmla="*/ 1588 w 1623"/>
                <a:gd name="T9" fmla="*/ 630 h 754"/>
                <a:gd name="T10" fmla="*/ 1602 w 1623"/>
                <a:gd name="T11" fmla="*/ 619 h 754"/>
                <a:gd name="T12" fmla="*/ 1612 w 1623"/>
                <a:gd name="T13" fmla="*/ 607 h 754"/>
                <a:gd name="T14" fmla="*/ 1619 w 1623"/>
                <a:gd name="T15" fmla="*/ 594 h 754"/>
                <a:gd name="T16" fmla="*/ 1622 w 1623"/>
                <a:gd name="T17" fmla="*/ 71 h 754"/>
                <a:gd name="T18" fmla="*/ 1616 w 1623"/>
                <a:gd name="T19" fmla="*/ 59 h 754"/>
                <a:gd name="T20" fmla="*/ 1609 w 1623"/>
                <a:gd name="T21" fmla="*/ 45 h 754"/>
                <a:gd name="T22" fmla="*/ 1596 w 1623"/>
                <a:gd name="T23" fmla="*/ 35 h 754"/>
                <a:gd name="T24" fmla="*/ 1581 w 1623"/>
                <a:gd name="T25" fmla="*/ 23 h 754"/>
                <a:gd name="T26" fmla="*/ 1562 w 1623"/>
                <a:gd name="T27" fmla="*/ 15 h 754"/>
                <a:gd name="T28" fmla="*/ 1542 w 1623"/>
                <a:gd name="T29" fmla="*/ 8 h 754"/>
                <a:gd name="T30" fmla="*/ 1518 w 1623"/>
                <a:gd name="T31" fmla="*/ 3 h 754"/>
                <a:gd name="T32" fmla="*/ 1496 w 1623"/>
                <a:gd name="T33" fmla="*/ 0 h 754"/>
                <a:gd name="T34" fmla="*/ 114 w 1623"/>
                <a:gd name="T35" fmla="*/ 2 h 754"/>
                <a:gd name="T36" fmla="*/ 90 w 1623"/>
                <a:gd name="T37" fmla="*/ 6 h 754"/>
                <a:gd name="T38" fmla="*/ 68 w 1623"/>
                <a:gd name="T39" fmla="*/ 12 h 754"/>
                <a:gd name="T40" fmla="*/ 48 w 1623"/>
                <a:gd name="T41" fmla="*/ 20 h 754"/>
                <a:gd name="T42" fmla="*/ 32 w 1623"/>
                <a:gd name="T43" fmla="*/ 30 h 754"/>
                <a:gd name="T44" fmla="*/ 17 w 1623"/>
                <a:gd name="T45" fmla="*/ 41 h 754"/>
                <a:gd name="T46" fmla="*/ 7 w 1623"/>
                <a:gd name="T47" fmla="*/ 53 h 754"/>
                <a:gd name="T48" fmla="*/ 1 w 1623"/>
                <a:gd name="T49" fmla="*/ 65 h 754"/>
                <a:gd name="T50" fmla="*/ 0 w 1623"/>
                <a:gd name="T51" fmla="*/ 586 h 754"/>
                <a:gd name="T52" fmla="*/ 3 w 1623"/>
                <a:gd name="T53" fmla="*/ 600 h 754"/>
                <a:gd name="T54" fmla="*/ 12 w 1623"/>
                <a:gd name="T55" fmla="*/ 613 h 754"/>
                <a:gd name="T56" fmla="*/ 24 w 1623"/>
                <a:gd name="T57" fmla="*/ 625 h 754"/>
                <a:gd name="T58" fmla="*/ 41 w 1623"/>
                <a:gd name="T59" fmla="*/ 634 h 754"/>
                <a:gd name="T60" fmla="*/ 58 w 1623"/>
                <a:gd name="T61" fmla="*/ 643 h 754"/>
                <a:gd name="T62" fmla="*/ 79 w 1623"/>
                <a:gd name="T63" fmla="*/ 650 h 754"/>
                <a:gd name="T64" fmla="*/ 102 w 1623"/>
                <a:gd name="T65" fmla="*/ 655 h 754"/>
                <a:gd name="T66" fmla="*/ 126 w 1623"/>
                <a:gd name="T67" fmla="*/ 657 h 754"/>
                <a:gd name="T68" fmla="*/ 130 w 1623"/>
                <a:gd name="T69" fmla="*/ 753 h 754"/>
                <a:gd name="T70" fmla="*/ 1496 w 1623"/>
                <a:gd name="T71" fmla="*/ 657 h 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3"/>
                <a:gd name="T109" fmla="*/ 0 h 754"/>
                <a:gd name="T110" fmla="*/ 1623 w 1623"/>
                <a:gd name="T111" fmla="*/ 754 h 7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3" h="754">
                  <a:moveTo>
                    <a:pt x="1496" y="657"/>
                  </a:moveTo>
                  <a:lnTo>
                    <a:pt x="1507" y="657"/>
                  </a:lnTo>
                  <a:lnTo>
                    <a:pt x="1518" y="655"/>
                  </a:lnTo>
                  <a:lnTo>
                    <a:pt x="1530" y="654"/>
                  </a:lnTo>
                  <a:lnTo>
                    <a:pt x="1542" y="650"/>
                  </a:lnTo>
                  <a:lnTo>
                    <a:pt x="1551" y="648"/>
                  </a:lnTo>
                  <a:lnTo>
                    <a:pt x="1562" y="643"/>
                  </a:lnTo>
                  <a:lnTo>
                    <a:pt x="1571" y="640"/>
                  </a:lnTo>
                  <a:lnTo>
                    <a:pt x="1581" y="634"/>
                  </a:lnTo>
                  <a:lnTo>
                    <a:pt x="1588" y="630"/>
                  </a:lnTo>
                  <a:lnTo>
                    <a:pt x="1596" y="625"/>
                  </a:lnTo>
                  <a:lnTo>
                    <a:pt x="1602" y="619"/>
                  </a:lnTo>
                  <a:lnTo>
                    <a:pt x="1609" y="613"/>
                  </a:lnTo>
                  <a:lnTo>
                    <a:pt x="1612" y="607"/>
                  </a:lnTo>
                  <a:lnTo>
                    <a:pt x="1616" y="600"/>
                  </a:lnTo>
                  <a:lnTo>
                    <a:pt x="1619" y="594"/>
                  </a:lnTo>
                  <a:lnTo>
                    <a:pt x="1622" y="586"/>
                  </a:lnTo>
                  <a:lnTo>
                    <a:pt x="1622" y="71"/>
                  </a:lnTo>
                  <a:lnTo>
                    <a:pt x="1619" y="65"/>
                  </a:lnTo>
                  <a:lnTo>
                    <a:pt x="1616" y="59"/>
                  </a:lnTo>
                  <a:lnTo>
                    <a:pt x="1612" y="53"/>
                  </a:lnTo>
                  <a:lnTo>
                    <a:pt x="1609" y="45"/>
                  </a:lnTo>
                  <a:lnTo>
                    <a:pt x="1602" y="41"/>
                  </a:lnTo>
                  <a:lnTo>
                    <a:pt x="1596" y="35"/>
                  </a:lnTo>
                  <a:lnTo>
                    <a:pt x="1588" y="30"/>
                  </a:lnTo>
                  <a:lnTo>
                    <a:pt x="1581" y="23"/>
                  </a:lnTo>
                  <a:lnTo>
                    <a:pt x="1571" y="20"/>
                  </a:lnTo>
                  <a:lnTo>
                    <a:pt x="1562" y="15"/>
                  </a:lnTo>
                  <a:lnTo>
                    <a:pt x="1551" y="12"/>
                  </a:lnTo>
                  <a:lnTo>
                    <a:pt x="1542" y="8"/>
                  </a:lnTo>
                  <a:lnTo>
                    <a:pt x="1530" y="6"/>
                  </a:lnTo>
                  <a:lnTo>
                    <a:pt x="1518" y="3"/>
                  </a:lnTo>
                  <a:lnTo>
                    <a:pt x="1507" y="2"/>
                  </a:lnTo>
                  <a:lnTo>
                    <a:pt x="1496" y="0"/>
                  </a:lnTo>
                  <a:lnTo>
                    <a:pt x="126" y="0"/>
                  </a:lnTo>
                  <a:lnTo>
                    <a:pt x="114" y="2"/>
                  </a:lnTo>
                  <a:lnTo>
                    <a:pt x="102" y="3"/>
                  </a:lnTo>
                  <a:lnTo>
                    <a:pt x="90" y="6"/>
                  </a:lnTo>
                  <a:lnTo>
                    <a:pt x="79" y="8"/>
                  </a:lnTo>
                  <a:lnTo>
                    <a:pt x="68" y="12"/>
                  </a:lnTo>
                  <a:lnTo>
                    <a:pt x="58" y="15"/>
                  </a:lnTo>
                  <a:lnTo>
                    <a:pt x="48" y="20"/>
                  </a:lnTo>
                  <a:lnTo>
                    <a:pt x="41" y="23"/>
                  </a:lnTo>
                  <a:lnTo>
                    <a:pt x="32" y="30"/>
                  </a:lnTo>
                  <a:lnTo>
                    <a:pt x="24" y="35"/>
                  </a:lnTo>
                  <a:lnTo>
                    <a:pt x="17" y="41"/>
                  </a:lnTo>
                  <a:lnTo>
                    <a:pt x="12" y="45"/>
                  </a:lnTo>
                  <a:lnTo>
                    <a:pt x="7" y="53"/>
                  </a:lnTo>
                  <a:lnTo>
                    <a:pt x="3" y="59"/>
                  </a:lnTo>
                  <a:lnTo>
                    <a:pt x="1" y="65"/>
                  </a:lnTo>
                  <a:lnTo>
                    <a:pt x="0" y="71"/>
                  </a:lnTo>
                  <a:lnTo>
                    <a:pt x="0" y="586"/>
                  </a:lnTo>
                  <a:lnTo>
                    <a:pt x="1" y="594"/>
                  </a:lnTo>
                  <a:lnTo>
                    <a:pt x="3" y="600"/>
                  </a:lnTo>
                  <a:lnTo>
                    <a:pt x="7" y="607"/>
                  </a:lnTo>
                  <a:lnTo>
                    <a:pt x="12" y="613"/>
                  </a:lnTo>
                  <a:lnTo>
                    <a:pt x="17" y="619"/>
                  </a:lnTo>
                  <a:lnTo>
                    <a:pt x="24" y="625"/>
                  </a:lnTo>
                  <a:lnTo>
                    <a:pt x="32" y="630"/>
                  </a:lnTo>
                  <a:lnTo>
                    <a:pt x="41" y="634"/>
                  </a:lnTo>
                  <a:lnTo>
                    <a:pt x="48" y="640"/>
                  </a:lnTo>
                  <a:lnTo>
                    <a:pt x="58" y="643"/>
                  </a:lnTo>
                  <a:lnTo>
                    <a:pt x="68" y="648"/>
                  </a:lnTo>
                  <a:lnTo>
                    <a:pt x="79" y="650"/>
                  </a:lnTo>
                  <a:lnTo>
                    <a:pt x="90" y="654"/>
                  </a:lnTo>
                  <a:lnTo>
                    <a:pt x="102" y="655"/>
                  </a:lnTo>
                  <a:lnTo>
                    <a:pt x="114" y="657"/>
                  </a:lnTo>
                  <a:lnTo>
                    <a:pt x="126" y="657"/>
                  </a:lnTo>
                  <a:lnTo>
                    <a:pt x="245" y="657"/>
                  </a:lnTo>
                  <a:lnTo>
                    <a:pt x="130" y="753"/>
                  </a:lnTo>
                  <a:lnTo>
                    <a:pt x="407" y="657"/>
                  </a:lnTo>
                  <a:lnTo>
                    <a:pt x="1496" y="657"/>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4050" name="Text Box 455"/>
            <p:cNvSpPr txBox="1">
              <a:spLocks noChangeArrowheads="1"/>
            </p:cNvSpPr>
            <p:nvPr/>
          </p:nvSpPr>
          <p:spPr bwMode="auto">
            <a:xfrm>
              <a:off x="2480" y="1712"/>
              <a:ext cx="1385"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What’s the IP address of www.nominum.com?</a:t>
              </a:r>
              <a:endParaRPr lang="en-US" altLang="zh-CN" sz="2200" kern="0">
                <a:ea typeface="SimSun" panose="02010600030101010101" pitchFamily="2" charset="-122"/>
              </a:endParaRPr>
            </a:p>
          </p:txBody>
        </p:sp>
      </p:grpSp>
      <p:sp>
        <p:nvSpPr>
          <p:cNvPr id="67016" name="Line 456"/>
          <p:cNvSpPr>
            <a:spLocks noChangeShapeType="1"/>
          </p:cNvSpPr>
          <p:nvPr/>
        </p:nvSpPr>
        <p:spPr bwMode="auto">
          <a:xfrm>
            <a:off x="4800600" y="3541713"/>
            <a:ext cx="1163638" cy="317500"/>
          </a:xfrm>
          <a:prstGeom prst="line">
            <a:avLst/>
          </a:prstGeom>
          <a:noFill/>
          <a:ln w="31591">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7" name="Rectangle 45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404860302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016"/>
                                        </p:tgtEl>
                                        <p:attrNameLst>
                                          <p:attrName>style.visibility</p:attrName>
                                        </p:attrNameLst>
                                      </p:cBhvr>
                                      <p:to>
                                        <p:strVal val="visible"/>
                                      </p:to>
                                    </p:set>
                                    <p:animEffect transition="in" filter="wipe(left)">
                                      <p:cBhvr>
                                        <p:cTn id="12" dur="500"/>
                                        <p:tgtEl>
                                          <p:spTgt spid="6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058" name="Group 2"/>
          <p:cNvGrpSpPr>
            <a:grpSpLocks/>
          </p:cNvGrpSpPr>
          <p:nvPr/>
        </p:nvGrpSpPr>
        <p:grpSpPr bwMode="auto">
          <a:xfrm>
            <a:off x="2700338" y="4594225"/>
            <a:ext cx="849312" cy="992188"/>
            <a:chOff x="815" y="3280"/>
            <a:chExt cx="589" cy="708"/>
          </a:xfrm>
        </p:grpSpPr>
        <p:sp>
          <p:nvSpPr>
            <p:cNvPr id="45487"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88"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5489"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5490"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5491"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5492"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5493"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94"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95"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96"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97"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98"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99"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500"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501"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502"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5503"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5504"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5505"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5506"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5507"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5508"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5509"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510"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511"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512"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45059" name="Group 29"/>
          <p:cNvGrpSpPr>
            <a:grpSpLocks/>
          </p:cNvGrpSpPr>
          <p:nvPr/>
        </p:nvGrpSpPr>
        <p:grpSpPr bwMode="auto">
          <a:xfrm>
            <a:off x="8305801" y="4114800"/>
            <a:ext cx="631825" cy="1074738"/>
            <a:chOff x="4301" y="2849"/>
            <a:chExt cx="438" cy="768"/>
          </a:xfrm>
        </p:grpSpPr>
        <p:sp>
          <p:nvSpPr>
            <p:cNvPr id="45384"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85"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86" name="Line 32"/>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87"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388"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389"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390" name="Line 36"/>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91" name="AutoShape 37"/>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2"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3"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4"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5"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6"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7"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8"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99"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0"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1"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2"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3"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404"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5"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6"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7"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8"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09"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410" name="Group 56"/>
            <p:cNvGrpSpPr>
              <a:grpSpLocks/>
            </p:cNvGrpSpPr>
            <p:nvPr/>
          </p:nvGrpSpPr>
          <p:grpSpPr bwMode="auto">
            <a:xfrm>
              <a:off x="4451" y="2907"/>
              <a:ext cx="239" cy="152"/>
              <a:chOff x="4451" y="2907"/>
              <a:chExt cx="239" cy="152"/>
            </a:xfrm>
          </p:grpSpPr>
          <p:sp>
            <p:nvSpPr>
              <p:cNvPr id="45467" name="Line 57"/>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8" name="Line 58"/>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9" name="Line 59"/>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0" name="Line 60"/>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1" name="Line 61"/>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2" name="Line 62"/>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3" name="Line 63"/>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4" name="Line 64"/>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5" name="Line 65"/>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6" name="Line 66"/>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7" name="Line 67"/>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8" name="Line 68"/>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79" name="Line 69"/>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80" name="Line 70"/>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81" name="Line 71"/>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82" name="Line 72"/>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83" name="Line 73"/>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84" name="Line 74"/>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85" name="Line 75"/>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86" name="Line 76"/>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411"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12"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13"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14"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15"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416" name="Group 82"/>
            <p:cNvGrpSpPr>
              <a:grpSpLocks/>
            </p:cNvGrpSpPr>
            <p:nvPr/>
          </p:nvGrpSpPr>
          <p:grpSpPr bwMode="auto">
            <a:xfrm>
              <a:off x="4451" y="3166"/>
              <a:ext cx="239" cy="152"/>
              <a:chOff x="4451" y="3166"/>
              <a:chExt cx="239" cy="152"/>
            </a:xfrm>
          </p:grpSpPr>
          <p:sp>
            <p:nvSpPr>
              <p:cNvPr id="45447" name="Line 83"/>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8" name="Line 84"/>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9" name="Line 85"/>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0" name="Line 86"/>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1" name="Line 87"/>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2" name="Line 88"/>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3" name="Line 89"/>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4" name="Line 90"/>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5" name="Line 91"/>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6" name="Line 92"/>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7" name="Line 93"/>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8" name="Line 94"/>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59" name="Line 95"/>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0" name="Line 96"/>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1" name="Line 97"/>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2" name="Line 98"/>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3" name="Line 99"/>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4" name="Line 100"/>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5" name="Line 101"/>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66" name="Line 102"/>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417"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18"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19"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20"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21"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422" name="Group 108"/>
            <p:cNvGrpSpPr>
              <a:grpSpLocks/>
            </p:cNvGrpSpPr>
            <p:nvPr/>
          </p:nvGrpSpPr>
          <p:grpSpPr bwMode="auto">
            <a:xfrm>
              <a:off x="4451" y="3414"/>
              <a:ext cx="239" cy="151"/>
              <a:chOff x="4451" y="3414"/>
              <a:chExt cx="239" cy="151"/>
            </a:xfrm>
          </p:grpSpPr>
          <p:sp>
            <p:nvSpPr>
              <p:cNvPr id="45427" name="Line 109"/>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28" name="Line 110"/>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29" name="Line 111"/>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0" name="Line 112"/>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1" name="Line 113"/>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2" name="Line 114"/>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3" name="Line 115"/>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4" name="Line 116"/>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5" name="Line 117"/>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6" name="Line 118"/>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7" name="Line 119"/>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8" name="Line 120"/>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39" name="Line 121"/>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0" name="Line 122"/>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1" name="Line 123"/>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2" name="Line 124"/>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3" name="Line 125"/>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4" name="Line 126"/>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5" name="Line 127"/>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446" name="Line 128"/>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423"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24"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425"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426"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45060" name="Group 133"/>
          <p:cNvGrpSpPr>
            <a:grpSpLocks/>
          </p:cNvGrpSpPr>
          <p:nvPr/>
        </p:nvGrpSpPr>
        <p:grpSpPr bwMode="auto">
          <a:xfrm>
            <a:off x="6076950" y="3698876"/>
            <a:ext cx="630238" cy="1076325"/>
            <a:chOff x="3155" y="2641"/>
            <a:chExt cx="437" cy="768"/>
          </a:xfrm>
        </p:grpSpPr>
        <p:sp>
          <p:nvSpPr>
            <p:cNvPr id="45281" name="AutoShape 134"/>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82" name="AutoShape 135"/>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83" name="Line 136"/>
            <p:cNvSpPr>
              <a:spLocks noChangeShapeType="1"/>
            </p:cNvSpPr>
            <p:nvPr/>
          </p:nvSpPr>
          <p:spPr bwMode="auto">
            <a:xfrm>
              <a:off x="3177" y="2641"/>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84" name="Freeform 137"/>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285" name="Freeform 138"/>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286" name="Freeform 139"/>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287" name="Line 140"/>
            <p:cNvSpPr>
              <a:spLocks noChangeShapeType="1"/>
            </p:cNvSpPr>
            <p:nvPr/>
          </p:nvSpPr>
          <p:spPr bwMode="auto">
            <a:xfrm>
              <a:off x="3571" y="2641"/>
              <a:ext cx="0" cy="738"/>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88" name="AutoShape 141"/>
            <p:cNvSpPr>
              <a:spLocks noChangeArrowheads="1"/>
            </p:cNvSpPr>
            <p:nvPr/>
          </p:nvSpPr>
          <p:spPr bwMode="auto">
            <a:xfrm flipV="1">
              <a:off x="3192" y="2693"/>
              <a:ext cx="76"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89" name="AutoShape 142"/>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0" name="AutoShape 143"/>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1" name="AutoShape 144"/>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2" name="AutoShape 145"/>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3" name="AutoShape 146"/>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4" name="AutoShape 147"/>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5" name="AutoShape 148"/>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6" name="AutoShape 149"/>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7" name="AutoShape 150"/>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8" name="Oval 151"/>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99" name="Oval 152"/>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00" name="Freeform 153"/>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301" name="AutoShape 154"/>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02" name="AutoShape 155"/>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03" name="AutoShape 156"/>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04" name="AutoShape 157"/>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05" name="AutoShape 158"/>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06" name="AutoShape 159"/>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307" name="Group 160"/>
            <p:cNvGrpSpPr>
              <a:grpSpLocks/>
            </p:cNvGrpSpPr>
            <p:nvPr/>
          </p:nvGrpSpPr>
          <p:grpSpPr bwMode="auto">
            <a:xfrm>
              <a:off x="3305" y="2699"/>
              <a:ext cx="238" cy="152"/>
              <a:chOff x="3305" y="2699"/>
              <a:chExt cx="238" cy="152"/>
            </a:xfrm>
          </p:grpSpPr>
          <p:sp>
            <p:nvSpPr>
              <p:cNvPr id="45364" name="Line 161"/>
              <p:cNvSpPr>
                <a:spLocks noChangeShapeType="1"/>
              </p:cNvSpPr>
              <p:nvPr/>
            </p:nvSpPr>
            <p:spPr bwMode="auto">
              <a:xfrm>
                <a:off x="33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5" name="Line 162"/>
              <p:cNvSpPr>
                <a:spLocks noChangeShapeType="1"/>
              </p:cNvSpPr>
              <p:nvPr/>
            </p:nvSpPr>
            <p:spPr bwMode="auto">
              <a:xfrm>
                <a:off x="3318"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6" name="Line 163"/>
              <p:cNvSpPr>
                <a:spLocks noChangeShapeType="1"/>
              </p:cNvSpPr>
              <p:nvPr/>
            </p:nvSpPr>
            <p:spPr bwMode="auto">
              <a:xfrm>
                <a:off x="33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7" name="Line 164"/>
              <p:cNvSpPr>
                <a:spLocks noChangeShapeType="1"/>
              </p:cNvSpPr>
              <p:nvPr/>
            </p:nvSpPr>
            <p:spPr bwMode="auto">
              <a:xfrm>
                <a:off x="3341"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8" name="Line 165"/>
              <p:cNvSpPr>
                <a:spLocks noChangeShapeType="1"/>
              </p:cNvSpPr>
              <p:nvPr/>
            </p:nvSpPr>
            <p:spPr bwMode="auto">
              <a:xfrm>
                <a:off x="33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9" name="Line 166"/>
              <p:cNvSpPr>
                <a:spLocks noChangeShapeType="1"/>
              </p:cNvSpPr>
              <p:nvPr/>
            </p:nvSpPr>
            <p:spPr bwMode="auto">
              <a:xfrm>
                <a:off x="336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0" name="Line 167"/>
              <p:cNvSpPr>
                <a:spLocks noChangeShapeType="1"/>
              </p:cNvSpPr>
              <p:nvPr/>
            </p:nvSpPr>
            <p:spPr bwMode="auto">
              <a:xfrm>
                <a:off x="337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1" name="Line 168"/>
              <p:cNvSpPr>
                <a:spLocks noChangeShapeType="1"/>
              </p:cNvSpPr>
              <p:nvPr/>
            </p:nvSpPr>
            <p:spPr bwMode="auto">
              <a:xfrm>
                <a:off x="33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2" name="Line 169"/>
              <p:cNvSpPr>
                <a:spLocks noChangeShapeType="1"/>
              </p:cNvSpPr>
              <p:nvPr/>
            </p:nvSpPr>
            <p:spPr bwMode="auto">
              <a:xfrm>
                <a:off x="340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3" name="Line 170"/>
              <p:cNvSpPr>
                <a:spLocks noChangeShapeType="1"/>
              </p:cNvSpPr>
              <p:nvPr/>
            </p:nvSpPr>
            <p:spPr bwMode="auto">
              <a:xfrm>
                <a:off x="34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4" name="Line 171"/>
              <p:cNvSpPr>
                <a:spLocks noChangeShapeType="1"/>
              </p:cNvSpPr>
              <p:nvPr/>
            </p:nvSpPr>
            <p:spPr bwMode="auto">
              <a:xfrm>
                <a:off x="34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5" name="Line 172"/>
              <p:cNvSpPr>
                <a:spLocks noChangeShapeType="1"/>
              </p:cNvSpPr>
              <p:nvPr/>
            </p:nvSpPr>
            <p:spPr bwMode="auto">
              <a:xfrm>
                <a:off x="344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6" name="Line 173"/>
              <p:cNvSpPr>
                <a:spLocks noChangeShapeType="1"/>
              </p:cNvSpPr>
              <p:nvPr/>
            </p:nvSpPr>
            <p:spPr bwMode="auto">
              <a:xfrm>
                <a:off x="34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7" name="Line 174"/>
              <p:cNvSpPr>
                <a:spLocks noChangeShapeType="1"/>
              </p:cNvSpPr>
              <p:nvPr/>
            </p:nvSpPr>
            <p:spPr bwMode="auto">
              <a:xfrm>
                <a:off x="346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8" name="Line 175"/>
              <p:cNvSpPr>
                <a:spLocks noChangeShapeType="1"/>
              </p:cNvSpPr>
              <p:nvPr/>
            </p:nvSpPr>
            <p:spPr bwMode="auto">
              <a:xfrm>
                <a:off x="348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79" name="Line 176"/>
              <p:cNvSpPr>
                <a:spLocks noChangeShapeType="1"/>
              </p:cNvSpPr>
              <p:nvPr/>
            </p:nvSpPr>
            <p:spPr bwMode="auto">
              <a:xfrm>
                <a:off x="34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80" name="Line 177"/>
              <p:cNvSpPr>
                <a:spLocks noChangeShapeType="1"/>
              </p:cNvSpPr>
              <p:nvPr/>
            </p:nvSpPr>
            <p:spPr bwMode="auto">
              <a:xfrm>
                <a:off x="35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81" name="Line 178"/>
              <p:cNvSpPr>
                <a:spLocks noChangeShapeType="1"/>
              </p:cNvSpPr>
              <p:nvPr/>
            </p:nvSpPr>
            <p:spPr bwMode="auto">
              <a:xfrm>
                <a:off x="35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82" name="Line 179"/>
              <p:cNvSpPr>
                <a:spLocks noChangeShapeType="1"/>
              </p:cNvSpPr>
              <p:nvPr/>
            </p:nvSpPr>
            <p:spPr bwMode="auto">
              <a:xfrm>
                <a:off x="353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83" name="Line 180"/>
              <p:cNvSpPr>
                <a:spLocks noChangeShapeType="1"/>
              </p:cNvSpPr>
              <p:nvPr/>
            </p:nvSpPr>
            <p:spPr bwMode="auto">
              <a:xfrm>
                <a:off x="3543"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308" name="AutoShape 181"/>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09" name="AutoShape 182"/>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10" name="AutoShape 183"/>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11" name="AutoShape 184"/>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12" name="AutoShape 185"/>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313" name="Group 186"/>
            <p:cNvGrpSpPr>
              <a:grpSpLocks/>
            </p:cNvGrpSpPr>
            <p:nvPr/>
          </p:nvGrpSpPr>
          <p:grpSpPr bwMode="auto">
            <a:xfrm>
              <a:off x="3305" y="2958"/>
              <a:ext cx="238" cy="152"/>
              <a:chOff x="3305" y="2958"/>
              <a:chExt cx="238" cy="152"/>
            </a:xfrm>
          </p:grpSpPr>
          <p:sp>
            <p:nvSpPr>
              <p:cNvPr id="45344" name="Line 187"/>
              <p:cNvSpPr>
                <a:spLocks noChangeShapeType="1"/>
              </p:cNvSpPr>
              <p:nvPr/>
            </p:nvSpPr>
            <p:spPr bwMode="auto">
              <a:xfrm>
                <a:off x="33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5" name="Line 188"/>
              <p:cNvSpPr>
                <a:spLocks noChangeShapeType="1"/>
              </p:cNvSpPr>
              <p:nvPr/>
            </p:nvSpPr>
            <p:spPr bwMode="auto">
              <a:xfrm>
                <a:off x="3318"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6" name="Line 189"/>
              <p:cNvSpPr>
                <a:spLocks noChangeShapeType="1"/>
              </p:cNvSpPr>
              <p:nvPr/>
            </p:nvSpPr>
            <p:spPr bwMode="auto">
              <a:xfrm>
                <a:off x="33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7" name="Line 190"/>
              <p:cNvSpPr>
                <a:spLocks noChangeShapeType="1"/>
              </p:cNvSpPr>
              <p:nvPr/>
            </p:nvSpPr>
            <p:spPr bwMode="auto">
              <a:xfrm>
                <a:off x="3341"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8" name="Line 191"/>
              <p:cNvSpPr>
                <a:spLocks noChangeShapeType="1"/>
              </p:cNvSpPr>
              <p:nvPr/>
            </p:nvSpPr>
            <p:spPr bwMode="auto">
              <a:xfrm>
                <a:off x="33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9" name="Line 192"/>
              <p:cNvSpPr>
                <a:spLocks noChangeShapeType="1"/>
              </p:cNvSpPr>
              <p:nvPr/>
            </p:nvSpPr>
            <p:spPr bwMode="auto">
              <a:xfrm>
                <a:off x="336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0" name="Line 193"/>
              <p:cNvSpPr>
                <a:spLocks noChangeShapeType="1"/>
              </p:cNvSpPr>
              <p:nvPr/>
            </p:nvSpPr>
            <p:spPr bwMode="auto">
              <a:xfrm>
                <a:off x="337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1" name="Line 194"/>
              <p:cNvSpPr>
                <a:spLocks noChangeShapeType="1"/>
              </p:cNvSpPr>
              <p:nvPr/>
            </p:nvSpPr>
            <p:spPr bwMode="auto">
              <a:xfrm>
                <a:off x="33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2" name="Line 195"/>
              <p:cNvSpPr>
                <a:spLocks noChangeShapeType="1"/>
              </p:cNvSpPr>
              <p:nvPr/>
            </p:nvSpPr>
            <p:spPr bwMode="auto">
              <a:xfrm>
                <a:off x="340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3" name="Line 196"/>
              <p:cNvSpPr>
                <a:spLocks noChangeShapeType="1"/>
              </p:cNvSpPr>
              <p:nvPr/>
            </p:nvSpPr>
            <p:spPr bwMode="auto">
              <a:xfrm>
                <a:off x="34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4" name="Line 197"/>
              <p:cNvSpPr>
                <a:spLocks noChangeShapeType="1"/>
              </p:cNvSpPr>
              <p:nvPr/>
            </p:nvSpPr>
            <p:spPr bwMode="auto">
              <a:xfrm>
                <a:off x="34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5" name="Line 198"/>
              <p:cNvSpPr>
                <a:spLocks noChangeShapeType="1"/>
              </p:cNvSpPr>
              <p:nvPr/>
            </p:nvSpPr>
            <p:spPr bwMode="auto">
              <a:xfrm>
                <a:off x="344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6" name="Line 199"/>
              <p:cNvSpPr>
                <a:spLocks noChangeShapeType="1"/>
              </p:cNvSpPr>
              <p:nvPr/>
            </p:nvSpPr>
            <p:spPr bwMode="auto">
              <a:xfrm>
                <a:off x="34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7" name="Line 200"/>
              <p:cNvSpPr>
                <a:spLocks noChangeShapeType="1"/>
              </p:cNvSpPr>
              <p:nvPr/>
            </p:nvSpPr>
            <p:spPr bwMode="auto">
              <a:xfrm>
                <a:off x="346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8" name="Line 201"/>
              <p:cNvSpPr>
                <a:spLocks noChangeShapeType="1"/>
              </p:cNvSpPr>
              <p:nvPr/>
            </p:nvSpPr>
            <p:spPr bwMode="auto">
              <a:xfrm>
                <a:off x="348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59" name="Line 202"/>
              <p:cNvSpPr>
                <a:spLocks noChangeShapeType="1"/>
              </p:cNvSpPr>
              <p:nvPr/>
            </p:nvSpPr>
            <p:spPr bwMode="auto">
              <a:xfrm>
                <a:off x="34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0" name="Line 203"/>
              <p:cNvSpPr>
                <a:spLocks noChangeShapeType="1"/>
              </p:cNvSpPr>
              <p:nvPr/>
            </p:nvSpPr>
            <p:spPr bwMode="auto">
              <a:xfrm>
                <a:off x="35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1" name="Line 204"/>
              <p:cNvSpPr>
                <a:spLocks noChangeShapeType="1"/>
              </p:cNvSpPr>
              <p:nvPr/>
            </p:nvSpPr>
            <p:spPr bwMode="auto">
              <a:xfrm>
                <a:off x="35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2" name="Line 205"/>
              <p:cNvSpPr>
                <a:spLocks noChangeShapeType="1"/>
              </p:cNvSpPr>
              <p:nvPr/>
            </p:nvSpPr>
            <p:spPr bwMode="auto">
              <a:xfrm>
                <a:off x="353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63" name="Line 206"/>
              <p:cNvSpPr>
                <a:spLocks noChangeShapeType="1"/>
              </p:cNvSpPr>
              <p:nvPr/>
            </p:nvSpPr>
            <p:spPr bwMode="auto">
              <a:xfrm>
                <a:off x="3543"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314" name="AutoShape 207"/>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15" name="AutoShape 208"/>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16" name="AutoShape 209"/>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17" name="AutoShape 210"/>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18" name="AutoShape 211"/>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319" name="Group 212"/>
            <p:cNvGrpSpPr>
              <a:grpSpLocks/>
            </p:cNvGrpSpPr>
            <p:nvPr/>
          </p:nvGrpSpPr>
          <p:grpSpPr bwMode="auto">
            <a:xfrm>
              <a:off x="3305" y="3205"/>
              <a:ext cx="238" cy="152"/>
              <a:chOff x="3305" y="3205"/>
              <a:chExt cx="238" cy="152"/>
            </a:xfrm>
          </p:grpSpPr>
          <p:sp>
            <p:nvSpPr>
              <p:cNvPr id="45324" name="Line 213"/>
              <p:cNvSpPr>
                <a:spLocks noChangeShapeType="1"/>
              </p:cNvSpPr>
              <p:nvPr/>
            </p:nvSpPr>
            <p:spPr bwMode="auto">
              <a:xfrm>
                <a:off x="33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25" name="Line 214"/>
              <p:cNvSpPr>
                <a:spLocks noChangeShapeType="1"/>
              </p:cNvSpPr>
              <p:nvPr/>
            </p:nvSpPr>
            <p:spPr bwMode="auto">
              <a:xfrm>
                <a:off x="3318"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26" name="Line 215"/>
              <p:cNvSpPr>
                <a:spLocks noChangeShapeType="1"/>
              </p:cNvSpPr>
              <p:nvPr/>
            </p:nvSpPr>
            <p:spPr bwMode="auto">
              <a:xfrm>
                <a:off x="33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27" name="Line 216"/>
              <p:cNvSpPr>
                <a:spLocks noChangeShapeType="1"/>
              </p:cNvSpPr>
              <p:nvPr/>
            </p:nvSpPr>
            <p:spPr bwMode="auto">
              <a:xfrm>
                <a:off x="3341"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28" name="Line 217"/>
              <p:cNvSpPr>
                <a:spLocks noChangeShapeType="1"/>
              </p:cNvSpPr>
              <p:nvPr/>
            </p:nvSpPr>
            <p:spPr bwMode="auto">
              <a:xfrm>
                <a:off x="33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29" name="Line 218"/>
              <p:cNvSpPr>
                <a:spLocks noChangeShapeType="1"/>
              </p:cNvSpPr>
              <p:nvPr/>
            </p:nvSpPr>
            <p:spPr bwMode="auto">
              <a:xfrm>
                <a:off x="336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0" name="Line 219"/>
              <p:cNvSpPr>
                <a:spLocks noChangeShapeType="1"/>
              </p:cNvSpPr>
              <p:nvPr/>
            </p:nvSpPr>
            <p:spPr bwMode="auto">
              <a:xfrm>
                <a:off x="337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1" name="Line 220"/>
              <p:cNvSpPr>
                <a:spLocks noChangeShapeType="1"/>
              </p:cNvSpPr>
              <p:nvPr/>
            </p:nvSpPr>
            <p:spPr bwMode="auto">
              <a:xfrm>
                <a:off x="33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2" name="Line 221"/>
              <p:cNvSpPr>
                <a:spLocks noChangeShapeType="1"/>
              </p:cNvSpPr>
              <p:nvPr/>
            </p:nvSpPr>
            <p:spPr bwMode="auto">
              <a:xfrm>
                <a:off x="340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3" name="Line 222"/>
              <p:cNvSpPr>
                <a:spLocks noChangeShapeType="1"/>
              </p:cNvSpPr>
              <p:nvPr/>
            </p:nvSpPr>
            <p:spPr bwMode="auto">
              <a:xfrm>
                <a:off x="34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4" name="Line 223"/>
              <p:cNvSpPr>
                <a:spLocks noChangeShapeType="1"/>
              </p:cNvSpPr>
              <p:nvPr/>
            </p:nvSpPr>
            <p:spPr bwMode="auto">
              <a:xfrm>
                <a:off x="34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5" name="Line 224"/>
              <p:cNvSpPr>
                <a:spLocks noChangeShapeType="1"/>
              </p:cNvSpPr>
              <p:nvPr/>
            </p:nvSpPr>
            <p:spPr bwMode="auto">
              <a:xfrm>
                <a:off x="344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6" name="Line 225"/>
              <p:cNvSpPr>
                <a:spLocks noChangeShapeType="1"/>
              </p:cNvSpPr>
              <p:nvPr/>
            </p:nvSpPr>
            <p:spPr bwMode="auto">
              <a:xfrm>
                <a:off x="34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7" name="Line 226"/>
              <p:cNvSpPr>
                <a:spLocks noChangeShapeType="1"/>
              </p:cNvSpPr>
              <p:nvPr/>
            </p:nvSpPr>
            <p:spPr bwMode="auto">
              <a:xfrm>
                <a:off x="346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8" name="Line 227"/>
              <p:cNvSpPr>
                <a:spLocks noChangeShapeType="1"/>
              </p:cNvSpPr>
              <p:nvPr/>
            </p:nvSpPr>
            <p:spPr bwMode="auto">
              <a:xfrm>
                <a:off x="348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39" name="Line 228"/>
              <p:cNvSpPr>
                <a:spLocks noChangeShapeType="1"/>
              </p:cNvSpPr>
              <p:nvPr/>
            </p:nvSpPr>
            <p:spPr bwMode="auto">
              <a:xfrm>
                <a:off x="34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0" name="Line 229"/>
              <p:cNvSpPr>
                <a:spLocks noChangeShapeType="1"/>
              </p:cNvSpPr>
              <p:nvPr/>
            </p:nvSpPr>
            <p:spPr bwMode="auto">
              <a:xfrm>
                <a:off x="35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1" name="Line 230"/>
              <p:cNvSpPr>
                <a:spLocks noChangeShapeType="1"/>
              </p:cNvSpPr>
              <p:nvPr/>
            </p:nvSpPr>
            <p:spPr bwMode="auto">
              <a:xfrm>
                <a:off x="35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2" name="Line 231"/>
              <p:cNvSpPr>
                <a:spLocks noChangeShapeType="1"/>
              </p:cNvSpPr>
              <p:nvPr/>
            </p:nvSpPr>
            <p:spPr bwMode="auto">
              <a:xfrm>
                <a:off x="353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343" name="Line 232"/>
              <p:cNvSpPr>
                <a:spLocks noChangeShapeType="1"/>
              </p:cNvSpPr>
              <p:nvPr/>
            </p:nvSpPr>
            <p:spPr bwMode="auto">
              <a:xfrm>
                <a:off x="3543"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320" name="AutoShape 233"/>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21" name="Freeform 234"/>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322" name="AutoShape 235"/>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323" name="Freeform 236"/>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5061" name="Rectangle 237"/>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45062" name="Rectangle 238"/>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a:t>
            </a:r>
            <a:r>
              <a:rPr lang="en-US" altLang="zh-CN" sz="2800" i="1">
                <a:ea typeface="SimSun" panose="02010600030101010101" pitchFamily="2" charset="-122"/>
              </a:rPr>
              <a:t>nominum.com</a:t>
            </a:r>
            <a:r>
              <a:rPr lang="en-US" altLang="zh-CN" sz="2800">
                <a:ea typeface="SimSun" panose="02010600030101010101" pitchFamily="2" charset="-122"/>
              </a:rPr>
              <a:t> name server </a:t>
            </a:r>
            <a:r>
              <a:rPr lang="en-US" altLang="zh-CN" sz="2800" i="1">
                <a:ea typeface="SimSun" panose="02010600030101010101" pitchFamily="2" charset="-122"/>
              </a:rPr>
              <a:t>ns1.sanjose</a:t>
            </a:r>
            <a:r>
              <a:rPr lang="en-US" altLang="zh-CN" sz="2800">
                <a:ea typeface="SimSun" panose="02010600030101010101" pitchFamily="2" charset="-122"/>
              </a:rPr>
              <a:t> responds with </a:t>
            </a:r>
            <a:r>
              <a:rPr lang="en-US" altLang="zh-CN" sz="2800" i="1">
                <a:ea typeface="SimSun" panose="02010600030101010101" pitchFamily="2" charset="-122"/>
              </a:rPr>
              <a:t>www.nominum.com’s</a:t>
            </a:r>
            <a:r>
              <a:rPr lang="en-US" altLang="zh-CN" sz="2800">
                <a:ea typeface="SimSun" panose="02010600030101010101" pitchFamily="2" charset="-122"/>
              </a:rPr>
              <a:t> address</a:t>
            </a:r>
          </a:p>
        </p:txBody>
      </p:sp>
      <p:sp>
        <p:nvSpPr>
          <p:cNvPr id="45063" name="Text Box 239"/>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45064" name="Text Box 240"/>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45065" name="Text Box 241"/>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45066" name="Group 242"/>
          <p:cNvGrpSpPr>
            <a:grpSpLocks/>
          </p:cNvGrpSpPr>
          <p:nvPr/>
        </p:nvGrpSpPr>
        <p:grpSpPr bwMode="auto">
          <a:xfrm>
            <a:off x="7510464" y="2457451"/>
            <a:ext cx="631825" cy="1076325"/>
            <a:chOff x="4148" y="1616"/>
            <a:chExt cx="438" cy="768"/>
          </a:xfrm>
        </p:grpSpPr>
        <p:sp>
          <p:nvSpPr>
            <p:cNvPr id="45178" name="AutoShape 243"/>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79" name="AutoShape 244"/>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80" name="Line 245"/>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81" name="Freeform 246"/>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182" name="Freeform 247"/>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183" name="Freeform 248"/>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184" name="Line 249"/>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85" name="AutoShape 250"/>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86" name="AutoShape 251"/>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87" name="AutoShape 252"/>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88" name="AutoShape 253"/>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89" name="AutoShape 254"/>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0" name="AutoShape 255"/>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1" name="AutoShape 256"/>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2" name="AutoShape 257"/>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3" name="AutoShape 258"/>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4" name="AutoShape 259"/>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5" name="Oval 260"/>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6" name="Oval 261"/>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7" name="Freeform 262"/>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198" name="AutoShape 263"/>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99" name="AutoShape 264"/>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0" name="AutoShape 265"/>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1" name="AutoShape 266"/>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2" name="AutoShape 267"/>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3" name="AutoShape 268"/>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204" name="Group 269"/>
            <p:cNvGrpSpPr>
              <a:grpSpLocks/>
            </p:cNvGrpSpPr>
            <p:nvPr/>
          </p:nvGrpSpPr>
          <p:grpSpPr bwMode="auto">
            <a:xfrm>
              <a:off x="4298" y="1674"/>
              <a:ext cx="238" cy="152"/>
              <a:chOff x="4298" y="1674"/>
              <a:chExt cx="238" cy="152"/>
            </a:xfrm>
          </p:grpSpPr>
          <p:sp>
            <p:nvSpPr>
              <p:cNvPr id="45261" name="Line 270"/>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2" name="Line 271"/>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3" name="Line 272"/>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4" name="Line 273"/>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5" name="Line 274"/>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6" name="Line 275"/>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7" name="Line 276"/>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8" name="Line 277"/>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9" name="Line 278"/>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0" name="Line 279"/>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1" name="Line 280"/>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2" name="Line 281"/>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3" name="Line 282"/>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4" name="Line 283"/>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5" name="Line 284"/>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6" name="Line 285"/>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7" name="Line 286"/>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8" name="Line 287"/>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79" name="Line 288"/>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80" name="Line 289"/>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205" name="AutoShape 290"/>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6" name="AutoShape 291"/>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7" name="AutoShape 292"/>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8" name="AutoShape 293"/>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09" name="AutoShape 294"/>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210" name="Group 295"/>
            <p:cNvGrpSpPr>
              <a:grpSpLocks/>
            </p:cNvGrpSpPr>
            <p:nvPr/>
          </p:nvGrpSpPr>
          <p:grpSpPr bwMode="auto">
            <a:xfrm>
              <a:off x="4298" y="1933"/>
              <a:ext cx="238" cy="151"/>
              <a:chOff x="4298" y="1933"/>
              <a:chExt cx="238" cy="151"/>
            </a:xfrm>
          </p:grpSpPr>
          <p:sp>
            <p:nvSpPr>
              <p:cNvPr id="45241" name="Line 296"/>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2" name="Line 297"/>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3" name="Line 298"/>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4" name="Line 299"/>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5" name="Line 300"/>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6" name="Line 301"/>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7" name="Line 302"/>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8" name="Line 303"/>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9" name="Line 304"/>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0" name="Line 305"/>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1" name="Line 306"/>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2" name="Line 307"/>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3" name="Line 308"/>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4" name="Line 309"/>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5" name="Line 310"/>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6" name="Line 311"/>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7" name="Line 312"/>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8" name="Line 313"/>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59" name="Line 314"/>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60" name="Line 315"/>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211" name="AutoShape 316"/>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12" name="AutoShape 317"/>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13" name="AutoShape 318"/>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14" name="AutoShape 319"/>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15" name="AutoShape 320"/>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216" name="Group 321"/>
            <p:cNvGrpSpPr>
              <a:grpSpLocks/>
            </p:cNvGrpSpPr>
            <p:nvPr/>
          </p:nvGrpSpPr>
          <p:grpSpPr bwMode="auto">
            <a:xfrm>
              <a:off x="4298" y="2180"/>
              <a:ext cx="238" cy="152"/>
              <a:chOff x="4298" y="2180"/>
              <a:chExt cx="238" cy="152"/>
            </a:xfrm>
          </p:grpSpPr>
          <p:sp>
            <p:nvSpPr>
              <p:cNvPr id="45221" name="Line 322"/>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2" name="Line 323"/>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3" name="Line 324"/>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4" name="Line 325"/>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5" name="Line 326"/>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6" name="Line 327"/>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7" name="Line 328"/>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8" name="Line 329"/>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29" name="Line 330"/>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0" name="Line 331"/>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1" name="Line 332"/>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2" name="Line 333"/>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3" name="Line 334"/>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4" name="Line 335"/>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5" name="Line 336"/>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6" name="Line 337"/>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7" name="Line 338"/>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8" name="Line 339"/>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39" name="Line 340"/>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240" name="Line 341"/>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217" name="AutoShape 342"/>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18" name="Freeform 343"/>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219" name="AutoShape 344"/>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220" name="Freeform 345"/>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5067" name="Text Box 346"/>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5068" name="Group 347"/>
          <p:cNvGrpSpPr>
            <a:grpSpLocks/>
          </p:cNvGrpSpPr>
          <p:nvPr/>
        </p:nvGrpSpPr>
        <p:grpSpPr bwMode="auto">
          <a:xfrm>
            <a:off x="4087814" y="2538414"/>
            <a:ext cx="631825" cy="1074737"/>
            <a:chOff x="1777" y="1812"/>
            <a:chExt cx="437" cy="767"/>
          </a:xfrm>
        </p:grpSpPr>
        <p:sp>
          <p:nvSpPr>
            <p:cNvPr id="45075" name="AutoShape 348"/>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76" name="AutoShape 349"/>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77" name="Line 350"/>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078" name="Freeform 351"/>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079" name="Freeform 352"/>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080" name="Freeform 353"/>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081" name="Line 354"/>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082" name="AutoShape 355"/>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83" name="AutoShape 356"/>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84" name="AutoShape 357"/>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85" name="AutoShape 358"/>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86" name="AutoShape 359"/>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87" name="AutoShape 360"/>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88" name="AutoShape 361"/>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89" name="AutoShape 362"/>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0" name="AutoShape 363"/>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1" name="AutoShape 364"/>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2" name="Oval 365"/>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3" name="Oval 366"/>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4" name="Freeform 367"/>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095" name="AutoShape 368"/>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6" name="AutoShape 369"/>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7" name="AutoShape 370"/>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8" name="AutoShape 371"/>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099" name="AutoShape 372"/>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00" name="AutoShape 373"/>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101" name="Group 374"/>
            <p:cNvGrpSpPr>
              <a:grpSpLocks/>
            </p:cNvGrpSpPr>
            <p:nvPr/>
          </p:nvGrpSpPr>
          <p:grpSpPr bwMode="auto">
            <a:xfrm>
              <a:off x="1927" y="1870"/>
              <a:ext cx="238" cy="152"/>
              <a:chOff x="1927" y="1870"/>
              <a:chExt cx="238" cy="152"/>
            </a:xfrm>
          </p:grpSpPr>
          <p:sp>
            <p:nvSpPr>
              <p:cNvPr id="45158" name="Line 375"/>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9" name="Line 376"/>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0" name="Line 377"/>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1" name="Line 378"/>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2" name="Line 379"/>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3" name="Line 380"/>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4" name="Line 381"/>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5" name="Line 382"/>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6" name="Line 383"/>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7" name="Line 384"/>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8" name="Line 385"/>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69" name="Line 386"/>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0" name="Line 387"/>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1" name="Line 388"/>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2" name="Line 389"/>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3" name="Line 390"/>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4" name="Line 391"/>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5" name="Line 392"/>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6" name="Line 393"/>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77" name="Line 394"/>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102" name="AutoShape 395"/>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03" name="AutoShape 396"/>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04" name="AutoShape 397"/>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05" name="AutoShape 398"/>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06" name="AutoShape 399"/>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107" name="Group 400"/>
            <p:cNvGrpSpPr>
              <a:grpSpLocks/>
            </p:cNvGrpSpPr>
            <p:nvPr/>
          </p:nvGrpSpPr>
          <p:grpSpPr bwMode="auto">
            <a:xfrm>
              <a:off x="1927" y="2129"/>
              <a:ext cx="238" cy="152"/>
              <a:chOff x="1927" y="2129"/>
              <a:chExt cx="238" cy="152"/>
            </a:xfrm>
          </p:grpSpPr>
          <p:sp>
            <p:nvSpPr>
              <p:cNvPr id="45138" name="Line 401"/>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9" name="Line 402"/>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0" name="Line 403"/>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1" name="Line 404"/>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2" name="Line 405"/>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3" name="Line 406"/>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4" name="Line 407"/>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5" name="Line 408"/>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6" name="Line 409"/>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7" name="Line 410"/>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8" name="Line 411"/>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49" name="Line 412"/>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0" name="Line 413"/>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1" name="Line 414"/>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2" name="Line 415"/>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3" name="Line 416"/>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4" name="Line 417"/>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5" name="Line 418"/>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6" name="Line 419"/>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57" name="Line 420"/>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108" name="AutoShape 421"/>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09" name="AutoShape 422"/>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10" name="AutoShape 423"/>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11" name="AutoShape 424"/>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12" name="AutoShape 425"/>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5113" name="Group 426"/>
            <p:cNvGrpSpPr>
              <a:grpSpLocks/>
            </p:cNvGrpSpPr>
            <p:nvPr/>
          </p:nvGrpSpPr>
          <p:grpSpPr bwMode="auto">
            <a:xfrm>
              <a:off x="1927" y="2376"/>
              <a:ext cx="238" cy="152"/>
              <a:chOff x="1927" y="2376"/>
              <a:chExt cx="238" cy="152"/>
            </a:xfrm>
          </p:grpSpPr>
          <p:sp>
            <p:nvSpPr>
              <p:cNvPr id="45118" name="Line 427"/>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19" name="Line 428"/>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0" name="Line 429"/>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1" name="Line 430"/>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2" name="Line 431"/>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3" name="Line 432"/>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4" name="Line 433"/>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5" name="Line 434"/>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6" name="Line 435"/>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7" name="Line 436"/>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8" name="Line 437"/>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29" name="Line 438"/>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0" name="Line 439"/>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1" name="Line 440"/>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2" name="Line 441"/>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3" name="Line 442"/>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4" name="Line 443"/>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5" name="Line 444"/>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6" name="Line 445"/>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137" name="Line 446"/>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5114" name="AutoShape 447"/>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15" name="Freeform 448"/>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5116" name="AutoShape 449"/>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5117" name="Freeform 450"/>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5069" name="Text Box 451"/>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45070" name="Text Box 452"/>
          <p:cNvSpPr txBox="1">
            <a:spLocks noChangeArrowheads="1"/>
          </p:cNvSpPr>
          <p:nvPr/>
        </p:nvSpPr>
        <p:spPr bwMode="auto">
          <a:xfrm>
            <a:off x="5921376" y="4768850"/>
            <a:ext cx="1774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ns1.sanjose.nominum.net</a:t>
            </a:r>
            <a:endParaRPr lang="en-US" altLang="zh-CN" kern="0">
              <a:latin typeface="Arial" panose="020B0604020202020204" pitchFamily="34" charset="0"/>
              <a:ea typeface="SimSun" panose="02010600030101010101" pitchFamily="2" charset="-122"/>
            </a:endParaRPr>
          </a:p>
        </p:txBody>
      </p:sp>
      <p:grpSp>
        <p:nvGrpSpPr>
          <p:cNvPr id="19" name="Group 453"/>
          <p:cNvGrpSpPr>
            <a:grpSpLocks/>
          </p:cNvGrpSpPr>
          <p:nvPr/>
        </p:nvGrpSpPr>
        <p:grpSpPr bwMode="auto">
          <a:xfrm>
            <a:off x="3733800" y="4495800"/>
            <a:ext cx="2198688" cy="1011238"/>
            <a:chOff x="1548" y="3082"/>
            <a:chExt cx="1523" cy="721"/>
          </a:xfrm>
        </p:grpSpPr>
        <p:sp>
          <p:nvSpPr>
            <p:cNvPr id="45073" name="Freeform 454"/>
            <p:cNvSpPr>
              <a:spLocks/>
            </p:cNvSpPr>
            <p:nvPr/>
          </p:nvSpPr>
          <p:spPr bwMode="auto">
            <a:xfrm>
              <a:off x="1548" y="3082"/>
              <a:ext cx="1523" cy="721"/>
            </a:xfrm>
            <a:custGeom>
              <a:avLst/>
              <a:gdLst>
                <a:gd name="T0" fmla="*/ 107 w 1523"/>
                <a:gd name="T1" fmla="*/ 94 h 721"/>
                <a:gd name="T2" fmla="*/ 84 w 1523"/>
                <a:gd name="T3" fmla="*/ 98 h 721"/>
                <a:gd name="T4" fmla="*/ 64 w 1523"/>
                <a:gd name="T5" fmla="*/ 104 h 721"/>
                <a:gd name="T6" fmla="*/ 46 w 1523"/>
                <a:gd name="T7" fmla="*/ 111 h 721"/>
                <a:gd name="T8" fmla="*/ 30 w 1523"/>
                <a:gd name="T9" fmla="*/ 121 h 721"/>
                <a:gd name="T10" fmla="*/ 17 w 1523"/>
                <a:gd name="T11" fmla="*/ 131 h 721"/>
                <a:gd name="T12" fmla="*/ 7 w 1523"/>
                <a:gd name="T13" fmla="*/ 142 h 721"/>
                <a:gd name="T14" fmla="*/ 1 w 1523"/>
                <a:gd name="T15" fmla="*/ 154 h 721"/>
                <a:gd name="T16" fmla="*/ 0 w 1523"/>
                <a:gd name="T17" fmla="*/ 652 h 721"/>
                <a:gd name="T18" fmla="*/ 4 w 1523"/>
                <a:gd name="T19" fmla="*/ 666 h 721"/>
                <a:gd name="T20" fmla="*/ 12 w 1523"/>
                <a:gd name="T21" fmla="*/ 677 h 721"/>
                <a:gd name="T22" fmla="*/ 23 w 1523"/>
                <a:gd name="T23" fmla="*/ 689 h 721"/>
                <a:gd name="T24" fmla="*/ 38 w 1523"/>
                <a:gd name="T25" fmla="*/ 699 h 721"/>
                <a:gd name="T26" fmla="*/ 54 w 1523"/>
                <a:gd name="T27" fmla="*/ 707 h 721"/>
                <a:gd name="T28" fmla="*/ 74 w 1523"/>
                <a:gd name="T29" fmla="*/ 714 h 721"/>
                <a:gd name="T30" fmla="*/ 95 w 1523"/>
                <a:gd name="T31" fmla="*/ 718 h 721"/>
                <a:gd name="T32" fmla="*/ 119 w 1523"/>
                <a:gd name="T33" fmla="*/ 720 h 721"/>
                <a:gd name="T34" fmla="*/ 1413 w 1523"/>
                <a:gd name="T35" fmla="*/ 720 h 721"/>
                <a:gd name="T36" fmla="*/ 1435 w 1523"/>
                <a:gd name="T37" fmla="*/ 716 h 721"/>
                <a:gd name="T38" fmla="*/ 1455 w 1523"/>
                <a:gd name="T39" fmla="*/ 711 h 721"/>
                <a:gd name="T40" fmla="*/ 1474 w 1523"/>
                <a:gd name="T41" fmla="*/ 703 h 721"/>
                <a:gd name="T42" fmla="*/ 1490 w 1523"/>
                <a:gd name="T43" fmla="*/ 695 h 721"/>
                <a:gd name="T44" fmla="*/ 1503 w 1523"/>
                <a:gd name="T45" fmla="*/ 683 h 721"/>
                <a:gd name="T46" fmla="*/ 1513 w 1523"/>
                <a:gd name="T47" fmla="*/ 672 h 721"/>
                <a:gd name="T48" fmla="*/ 1519 w 1523"/>
                <a:gd name="T49" fmla="*/ 660 h 721"/>
                <a:gd name="T50" fmla="*/ 1522 w 1523"/>
                <a:gd name="T51" fmla="*/ 160 h 721"/>
                <a:gd name="T52" fmla="*/ 1517 w 1523"/>
                <a:gd name="T53" fmla="*/ 148 h 721"/>
                <a:gd name="T54" fmla="*/ 1509 w 1523"/>
                <a:gd name="T55" fmla="*/ 136 h 721"/>
                <a:gd name="T56" fmla="*/ 1497 w 1523"/>
                <a:gd name="T57" fmla="*/ 126 h 721"/>
                <a:gd name="T58" fmla="*/ 1483 w 1523"/>
                <a:gd name="T59" fmla="*/ 115 h 721"/>
                <a:gd name="T60" fmla="*/ 1465 w 1523"/>
                <a:gd name="T61" fmla="*/ 107 h 721"/>
                <a:gd name="T62" fmla="*/ 1446 w 1523"/>
                <a:gd name="T63" fmla="*/ 100 h 721"/>
                <a:gd name="T64" fmla="*/ 1425 w 1523"/>
                <a:gd name="T65" fmla="*/ 95 h 721"/>
                <a:gd name="T66" fmla="*/ 1403 w 1523"/>
                <a:gd name="T67" fmla="*/ 92 h 721"/>
                <a:gd name="T68" fmla="*/ 1399 w 1523"/>
                <a:gd name="T69" fmla="*/ 0 h 721"/>
                <a:gd name="T70" fmla="*/ 119 w 1523"/>
                <a:gd name="T71" fmla="*/ 92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3"/>
                <a:gd name="T109" fmla="*/ 0 h 721"/>
                <a:gd name="T110" fmla="*/ 1523 w 1523"/>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3" h="721">
                  <a:moveTo>
                    <a:pt x="119" y="92"/>
                  </a:moveTo>
                  <a:lnTo>
                    <a:pt x="107" y="94"/>
                  </a:lnTo>
                  <a:lnTo>
                    <a:pt x="95" y="95"/>
                  </a:lnTo>
                  <a:lnTo>
                    <a:pt x="84" y="98"/>
                  </a:lnTo>
                  <a:lnTo>
                    <a:pt x="74" y="100"/>
                  </a:lnTo>
                  <a:lnTo>
                    <a:pt x="64" y="104"/>
                  </a:lnTo>
                  <a:lnTo>
                    <a:pt x="54" y="107"/>
                  </a:lnTo>
                  <a:lnTo>
                    <a:pt x="46" y="111"/>
                  </a:lnTo>
                  <a:lnTo>
                    <a:pt x="38" y="115"/>
                  </a:lnTo>
                  <a:lnTo>
                    <a:pt x="30" y="121"/>
                  </a:lnTo>
                  <a:lnTo>
                    <a:pt x="23" y="126"/>
                  </a:lnTo>
                  <a:lnTo>
                    <a:pt x="17" y="131"/>
                  </a:lnTo>
                  <a:lnTo>
                    <a:pt x="12" y="136"/>
                  </a:lnTo>
                  <a:lnTo>
                    <a:pt x="7" y="142"/>
                  </a:lnTo>
                  <a:lnTo>
                    <a:pt x="4" y="148"/>
                  </a:lnTo>
                  <a:lnTo>
                    <a:pt x="1" y="154"/>
                  </a:lnTo>
                  <a:lnTo>
                    <a:pt x="0" y="160"/>
                  </a:lnTo>
                  <a:lnTo>
                    <a:pt x="0" y="652"/>
                  </a:lnTo>
                  <a:lnTo>
                    <a:pt x="1" y="660"/>
                  </a:lnTo>
                  <a:lnTo>
                    <a:pt x="4" y="666"/>
                  </a:lnTo>
                  <a:lnTo>
                    <a:pt x="7" y="672"/>
                  </a:lnTo>
                  <a:lnTo>
                    <a:pt x="12" y="677"/>
                  </a:lnTo>
                  <a:lnTo>
                    <a:pt x="17" y="683"/>
                  </a:lnTo>
                  <a:lnTo>
                    <a:pt x="23" y="689"/>
                  </a:lnTo>
                  <a:lnTo>
                    <a:pt x="30" y="695"/>
                  </a:lnTo>
                  <a:lnTo>
                    <a:pt x="38" y="699"/>
                  </a:lnTo>
                  <a:lnTo>
                    <a:pt x="46" y="703"/>
                  </a:lnTo>
                  <a:lnTo>
                    <a:pt x="54" y="707"/>
                  </a:lnTo>
                  <a:lnTo>
                    <a:pt x="64" y="711"/>
                  </a:lnTo>
                  <a:lnTo>
                    <a:pt x="74" y="714"/>
                  </a:lnTo>
                  <a:lnTo>
                    <a:pt x="84" y="716"/>
                  </a:lnTo>
                  <a:lnTo>
                    <a:pt x="95" y="718"/>
                  </a:lnTo>
                  <a:lnTo>
                    <a:pt x="107" y="720"/>
                  </a:lnTo>
                  <a:lnTo>
                    <a:pt x="119" y="720"/>
                  </a:lnTo>
                  <a:lnTo>
                    <a:pt x="1403" y="720"/>
                  </a:lnTo>
                  <a:lnTo>
                    <a:pt x="1413" y="720"/>
                  </a:lnTo>
                  <a:lnTo>
                    <a:pt x="1425" y="718"/>
                  </a:lnTo>
                  <a:lnTo>
                    <a:pt x="1435" y="716"/>
                  </a:lnTo>
                  <a:lnTo>
                    <a:pt x="1446" y="714"/>
                  </a:lnTo>
                  <a:lnTo>
                    <a:pt x="1455" y="711"/>
                  </a:lnTo>
                  <a:lnTo>
                    <a:pt x="1465" y="707"/>
                  </a:lnTo>
                  <a:lnTo>
                    <a:pt x="1474" y="703"/>
                  </a:lnTo>
                  <a:lnTo>
                    <a:pt x="1483" y="699"/>
                  </a:lnTo>
                  <a:lnTo>
                    <a:pt x="1490" y="695"/>
                  </a:lnTo>
                  <a:lnTo>
                    <a:pt x="1497" y="689"/>
                  </a:lnTo>
                  <a:lnTo>
                    <a:pt x="1503" y="683"/>
                  </a:lnTo>
                  <a:lnTo>
                    <a:pt x="1509" y="677"/>
                  </a:lnTo>
                  <a:lnTo>
                    <a:pt x="1513" y="672"/>
                  </a:lnTo>
                  <a:lnTo>
                    <a:pt x="1517" y="666"/>
                  </a:lnTo>
                  <a:lnTo>
                    <a:pt x="1519" y="660"/>
                  </a:lnTo>
                  <a:lnTo>
                    <a:pt x="1522" y="652"/>
                  </a:lnTo>
                  <a:lnTo>
                    <a:pt x="1522" y="160"/>
                  </a:lnTo>
                  <a:lnTo>
                    <a:pt x="1519" y="154"/>
                  </a:lnTo>
                  <a:lnTo>
                    <a:pt x="1517" y="148"/>
                  </a:lnTo>
                  <a:lnTo>
                    <a:pt x="1513" y="142"/>
                  </a:lnTo>
                  <a:lnTo>
                    <a:pt x="1509" y="136"/>
                  </a:lnTo>
                  <a:lnTo>
                    <a:pt x="1503" y="131"/>
                  </a:lnTo>
                  <a:lnTo>
                    <a:pt x="1497" y="126"/>
                  </a:lnTo>
                  <a:lnTo>
                    <a:pt x="1490" y="121"/>
                  </a:lnTo>
                  <a:lnTo>
                    <a:pt x="1483" y="115"/>
                  </a:lnTo>
                  <a:lnTo>
                    <a:pt x="1474" y="111"/>
                  </a:lnTo>
                  <a:lnTo>
                    <a:pt x="1465" y="107"/>
                  </a:lnTo>
                  <a:lnTo>
                    <a:pt x="1455" y="104"/>
                  </a:lnTo>
                  <a:lnTo>
                    <a:pt x="1446" y="100"/>
                  </a:lnTo>
                  <a:lnTo>
                    <a:pt x="1435" y="98"/>
                  </a:lnTo>
                  <a:lnTo>
                    <a:pt x="1425" y="95"/>
                  </a:lnTo>
                  <a:lnTo>
                    <a:pt x="1413" y="94"/>
                  </a:lnTo>
                  <a:lnTo>
                    <a:pt x="1403" y="92"/>
                  </a:lnTo>
                  <a:lnTo>
                    <a:pt x="1292" y="92"/>
                  </a:lnTo>
                  <a:lnTo>
                    <a:pt x="1399" y="0"/>
                  </a:lnTo>
                  <a:lnTo>
                    <a:pt x="1140" y="92"/>
                  </a:lnTo>
                  <a:lnTo>
                    <a:pt x="119" y="92"/>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5074" name="Text Box 455"/>
            <p:cNvSpPr txBox="1">
              <a:spLocks noChangeArrowheads="1"/>
            </p:cNvSpPr>
            <p:nvPr/>
          </p:nvSpPr>
          <p:spPr bwMode="auto">
            <a:xfrm>
              <a:off x="1673" y="3225"/>
              <a:ext cx="129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Here’s the IP address for www.nominum.com</a:t>
              </a:r>
              <a:endParaRPr lang="en-US" altLang="zh-CN" sz="2200" kern="0">
                <a:ea typeface="SimSun" panose="02010600030101010101" pitchFamily="2" charset="-122"/>
              </a:endParaRPr>
            </a:p>
          </p:txBody>
        </p:sp>
      </p:grpSp>
      <p:sp>
        <p:nvSpPr>
          <p:cNvPr id="68040" name="Line 456"/>
          <p:cNvSpPr>
            <a:spLocks noChangeShapeType="1"/>
          </p:cNvSpPr>
          <p:nvPr/>
        </p:nvSpPr>
        <p:spPr bwMode="auto">
          <a:xfrm>
            <a:off x="4932364" y="3590925"/>
            <a:ext cx="1036637" cy="273050"/>
          </a:xfrm>
          <a:prstGeom prst="line">
            <a:avLst/>
          </a:prstGeom>
          <a:noFill/>
          <a:ln w="31591">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57" name="Rectangle 45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270097746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8040"/>
                                        </p:tgtEl>
                                        <p:attrNameLst>
                                          <p:attrName>style.visibility</p:attrName>
                                        </p:attrNameLst>
                                      </p:cBhvr>
                                      <p:to>
                                        <p:strVal val="visible"/>
                                      </p:to>
                                    </p:set>
                                    <p:animEffect transition="in" filter="wipe(right)">
                                      <p:cBhvr>
                                        <p:cTn id="12" dur="500"/>
                                        <p:tgtEl>
                                          <p:spTgt spid="68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2"/>
          <p:cNvGrpSpPr>
            <a:grpSpLocks/>
          </p:cNvGrpSpPr>
          <p:nvPr/>
        </p:nvGrpSpPr>
        <p:grpSpPr bwMode="auto">
          <a:xfrm>
            <a:off x="2700338" y="4594225"/>
            <a:ext cx="849312" cy="992188"/>
            <a:chOff x="815" y="3280"/>
            <a:chExt cx="589" cy="708"/>
          </a:xfrm>
        </p:grpSpPr>
        <p:sp>
          <p:nvSpPr>
            <p:cNvPr id="46511" name="AutoShape 3"/>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12" name="Freeform 4"/>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6513" name="Freeform 5"/>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6514" name="Freeform 6"/>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6515" name="Freeform 7"/>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6516" name="Freeform 8"/>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6517" name="AutoShape 9"/>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18" name="AutoShape 10"/>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19" name="AutoShape 11"/>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20" name="AutoShape 12"/>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21" name="AutoShape 13"/>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22" name="AutoShape 14"/>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23" name="Line 1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24" name="Line 1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25" name="AutoShape 17"/>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26" name="Freeform 18"/>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6527" name="Freeform 19"/>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6528" name="Freeform 20"/>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6529" name="Freeform 21"/>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6530" name="Freeform 22"/>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6531" name="Freeform 23"/>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6532" name="Freeform 24"/>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6533" name="AutoShape 25"/>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34" name="AutoShape 26"/>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35" name="AutoShape 27"/>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536" name="AutoShape 28"/>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46083" name="Group 29"/>
          <p:cNvGrpSpPr>
            <a:grpSpLocks/>
          </p:cNvGrpSpPr>
          <p:nvPr/>
        </p:nvGrpSpPr>
        <p:grpSpPr bwMode="auto">
          <a:xfrm>
            <a:off x="8305801" y="4114800"/>
            <a:ext cx="631825" cy="1074738"/>
            <a:chOff x="4301" y="2849"/>
            <a:chExt cx="438" cy="768"/>
          </a:xfrm>
        </p:grpSpPr>
        <p:sp>
          <p:nvSpPr>
            <p:cNvPr id="46408" name="AutoShape 30"/>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09" name="AutoShape 31"/>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10" name="Line 32"/>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11" name="Freeform 33"/>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412" name="Freeform 34"/>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413" name="Freeform 35"/>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414" name="Line 36"/>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15" name="AutoShape 37"/>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16" name="AutoShape 38"/>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17" name="AutoShape 39"/>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18" name="AutoShape 40"/>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19" name="AutoShape 41"/>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0" name="AutoShape 42"/>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1" name="AutoShape 43"/>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2" name="AutoShape 44"/>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3" name="AutoShape 45"/>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4" name="AutoShape 46"/>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5" name="Oval 47"/>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6" name="Oval 48"/>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7" name="Freeform 49"/>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428" name="AutoShape 50"/>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29" name="AutoShape 51"/>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0" name="AutoShape 52"/>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1" name="AutoShape 53"/>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2" name="AutoShape 54"/>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3" name="AutoShape 55"/>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434" name="Group 56"/>
            <p:cNvGrpSpPr>
              <a:grpSpLocks/>
            </p:cNvGrpSpPr>
            <p:nvPr/>
          </p:nvGrpSpPr>
          <p:grpSpPr bwMode="auto">
            <a:xfrm>
              <a:off x="4451" y="2907"/>
              <a:ext cx="239" cy="152"/>
              <a:chOff x="4451" y="2907"/>
              <a:chExt cx="239" cy="152"/>
            </a:xfrm>
          </p:grpSpPr>
          <p:sp>
            <p:nvSpPr>
              <p:cNvPr id="46491" name="Line 57"/>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2" name="Line 58"/>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3" name="Line 59"/>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4" name="Line 60"/>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5" name="Line 61"/>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6" name="Line 62"/>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7" name="Line 63"/>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8" name="Line 64"/>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9" name="Line 65"/>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0" name="Line 66"/>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1" name="Line 67"/>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2" name="Line 68"/>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3" name="Line 69"/>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4" name="Line 70"/>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5" name="Line 71"/>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6" name="Line 72"/>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7" name="Line 73"/>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8" name="Line 74"/>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09" name="Line 75"/>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510" name="Line 76"/>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435" name="AutoShape 77"/>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6" name="AutoShape 78"/>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7" name="AutoShape 79"/>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8" name="AutoShape 80"/>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39" name="AutoShape 81"/>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440" name="Group 82"/>
            <p:cNvGrpSpPr>
              <a:grpSpLocks/>
            </p:cNvGrpSpPr>
            <p:nvPr/>
          </p:nvGrpSpPr>
          <p:grpSpPr bwMode="auto">
            <a:xfrm>
              <a:off x="4451" y="3166"/>
              <a:ext cx="239" cy="152"/>
              <a:chOff x="4451" y="3166"/>
              <a:chExt cx="239" cy="152"/>
            </a:xfrm>
          </p:grpSpPr>
          <p:sp>
            <p:nvSpPr>
              <p:cNvPr id="46471" name="Line 83"/>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2" name="Line 84"/>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3" name="Line 85"/>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4" name="Line 86"/>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5" name="Line 87"/>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6" name="Line 88"/>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7" name="Line 89"/>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8" name="Line 90"/>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9" name="Line 91"/>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0" name="Line 92"/>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1" name="Line 93"/>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2" name="Line 94"/>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3" name="Line 95"/>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4" name="Line 96"/>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5" name="Line 97"/>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6" name="Line 98"/>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7" name="Line 99"/>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8" name="Line 100"/>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89" name="Line 101"/>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90" name="Line 102"/>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441" name="AutoShape 103"/>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42" name="AutoShape 104"/>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43" name="AutoShape 105"/>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44" name="AutoShape 106"/>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45" name="AutoShape 107"/>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446" name="Group 108"/>
            <p:cNvGrpSpPr>
              <a:grpSpLocks/>
            </p:cNvGrpSpPr>
            <p:nvPr/>
          </p:nvGrpSpPr>
          <p:grpSpPr bwMode="auto">
            <a:xfrm>
              <a:off x="4451" y="3414"/>
              <a:ext cx="239" cy="151"/>
              <a:chOff x="4451" y="3414"/>
              <a:chExt cx="239" cy="151"/>
            </a:xfrm>
          </p:grpSpPr>
          <p:sp>
            <p:nvSpPr>
              <p:cNvPr id="46451" name="Line 109"/>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2" name="Line 110"/>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3" name="Line 111"/>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4" name="Line 112"/>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5" name="Line 113"/>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6" name="Line 114"/>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7" name="Line 115"/>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8" name="Line 116"/>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59" name="Line 117"/>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0" name="Line 118"/>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1" name="Line 119"/>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2" name="Line 120"/>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3" name="Line 121"/>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4" name="Line 122"/>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5" name="Line 123"/>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6" name="Line 124"/>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7" name="Line 125"/>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8" name="Line 126"/>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69" name="Line 127"/>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70" name="Line 128"/>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447" name="AutoShape 129"/>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48" name="Freeform 130"/>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449" name="AutoShape 131"/>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450" name="Freeform 132"/>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46084" name="Group 133"/>
          <p:cNvGrpSpPr>
            <a:grpSpLocks/>
          </p:cNvGrpSpPr>
          <p:nvPr/>
        </p:nvGrpSpPr>
        <p:grpSpPr bwMode="auto">
          <a:xfrm>
            <a:off x="6076950" y="3698876"/>
            <a:ext cx="630238" cy="1076325"/>
            <a:chOff x="3155" y="2641"/>
            <a:chExt cx="437" cy="768"/>
          </a:xfrm>
        </p:grpSpPr>
        <p:sp>
          <p:nvSpPr>
            <p:cNvPr id="46305" name="AutoShape 134"/>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06" name="AutoShape 135"/>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07" name="Line 136"/>
            <p:cNvSpPr>
              <a:spLocks noChangeShapeType="1"/>
            </p:cNvSpPr>
            <p:nvPr/>
          </p:nvSpPr>
          <p:spPr bwMode="auto">
            <a:xfrm>
              <a:off x="3177" y="2641"/>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08" name="Freeform 137"/>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309" name="Freeform 138"/>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310" name="Freeform 139"/>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311" name="Line 140"/>
            <p:cNvSpPr>
              <a:spLocks noChangeShapeType="1"/>
            </p:cNvSpPr>
            <p:nvPr/>
          </p:nvSpPr>
          <p:spPr bwMode="auto">
            <a:xfrm>
              <a:off x="3571" y="2641"/>
              <a:ext cx="0" cy="738"/>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12" name="AutoShape 141"/>
            <p:cNvSpPr>
              <a:spLocks noChangeArrowheads="1"/>
            </p:cNvSpPr>
            <p:nvPr/>
          </p:nvSpPr>
          <p:spPr bwMode="auto">
            <a:xfrm flipV="1">
              <a:off x="3192" y="2693"/>
              <a:ext cx="76"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13" name="AutoShape 142"/>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14" name="AutoShape 143"/>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15" name="AutoShape 144"/>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16" name="AutoShape 145"/>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17" name="AutoShape 146"/>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18" name="AutoShape 147"/>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19" name="AutoShape 148"/>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0" name="AutoShape 149"/>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1" name="AutoShape 150"/>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2" name="Oval 151"/>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3" name="Oval 152"/>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4" name="Freeform 153"/>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325" name="AutoShape 154"/>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6" name="AutoShape 155"/>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7" name="AutoShape 156"/>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8" name="AutoShape 157"/>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29" name="AutoShape 158"/>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30" name="AutoShape 159"/>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331" name="Group 160"/>
            <p:cNvGrpSpPr>
              <a:grpSpLocks/>
            </p:cNvGrpSpPr>
            <p:nvPr/>
          </p:nvGrpSpPr>
          <p:grpSpPr bwMode="auto">
            <a:xfrm>
              <a:off x="3305" y="2699"/>
              <a:ext cx="238" cy="152"/>
              <a:chOff x="3305" y="2699"/>
              <a:chExt cx="238" cy="152"/>
            </a:xfrm>
          </p:grpSpPr>
          <p:sp>
            <p:nvSpPr>
              <p:cNvPr id="46388" name="Line 161"/>
              <p:cNvSpPr>
                <a:spLocks noChangeShapeType="1"/>
              </p:cNvSpPr>
              <p:nvPr/>
            </p:nvSpPr>
            <p:spPr bwMode="auto">
              <a:xfrm>
                <a:off x="33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9" name="Line 162"/>
              <p:cNvSpPr>
                <a:spLocks noChangeShapeType="1"/>
              </p:cNvSpPr>
              <p:nvPr/>
            </p:nvSpPr>
            <p:spPr bwMode="auto">
              <a:xfrm>
                <a:off x="3318"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0" name="Line 163"/>
              <p:cNvSpPr>
                <a:spLocks noChangeShapeType="1"/>
              </p:cNvSpPr>
              <p:nvPr/>
            </p:nvSpPr>
            <p:spPr bwMode="auto">
              <a:xfrm>
                <a:off x="33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1" name="Line 164"/>
              <p:cNvSpPr>
                <a:spLocks noChangeShapeType="1"/>
              </p:cNvSpPr>
              <p:nvPr/>
            </p:nvSpPr>
            <p:spPr bwMode="auto">
              <a:xfrm>
                <a:off x="3341"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2" name="Line 165"/>
              <p:cNvSpPr>
                <a:spLocks noChangeShapeType="1"/>
              </p:cNvSpPr>
              <p:nvPr/>
            </p:nvSpPr>
            <p:spPr bwMode="auto">
              <a:xfrm>
                <a:off x="33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3" name="Line 166"/>
              <p:cNvSpPr>
                <a:spLocks noChangeShapeType="1"/>
              </p:cNvSpPr>
              <p:nvPr/>
            </p:nvSpPr>
            <p:spPr bwMode="auto">
              <a:xfrm>
                <a:off x="336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4" name="Line 167"/>
              <p:cNvSpPr>
                <a:spLocks noChangeShapeType="1"/>
              </p:cNvSpPr>
              <p:nvPr/>
            </p:nvSpPr>
            <p:spPr bwMode="auto">
              <a:xfrm>
                <a:off x="337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5" name="Line 168"/>
              <p:cNvSpPr>
                <a:spLocks noChangeShapeType="1"/>
              </p:cNvSpPr>
              <p:nvPr/>
            </p:nvSpPr>
            <p:spPr bwMode="auto">
              <a:xfrm>
                <a:off x="33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6" name="Line 169"/>
              <p:cNvSpPr>
                <a:spLocks noChangeShapeType="1"/>
              </p:cNvSpPr>
              <p:nvPr/>
            </p:nvSpPr>
            <p:spPr bwMode="auto">
              <a:xfrm>
                <a:off x="340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7" name="Line 170"/>
              <p:cNvSpPr>
                <a:spLocks noChangeShapeType="1"/>
              </p:cNvSpPr>
              <p:nvPr/>
            </p:nvSpPr>
            <p:spPr bwMode="auto">
              <a:xfrm>
                <a:off x="34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8" name="Line 171"/>
              <p:cNvSpPr>
                <a:spLocks noChangeShapeType="1"/>
              </p:cNvSpPr>
              <p:nvPr/>
            </p:nvSpPr>
            <p:spPr bwMode="auto">
              <a:xfrm>
                <a:off x="34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99" name="Line 172"/>
              <p:cNvSpPr>
                <a:spLocks noChangeShapeType="1"/>
              </p:cNvSpPr>
              <p:nvPr/>
            </p:nvSpPr>
            <p:spPr bwMode="auto">
              <a:xfrm>
                <a:off x="344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0" name="Line 173"/>
              <p:cNvSpPr>
                <a:spLocks noChangeShapeType="1"/>
              </p:cNvSpPr>
              <p:nvPr/>
            </p:nvSpPr>
            <p:spPr bwMode="auto">
              <a:xfrm>
                <a:off x="34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1" name="Line 174"/>
              <p:cNvSpPr>
                <a:spLocks noChangeShapeType="1"/>
              </p:cNvSpPr>
              <p:nvPr/>
            </p:nvSpPr>
            <p:spPr bwMode="auto">
              <a:xfrm>
                <a:off x="346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2" name="Line 175"/>
              <p:cNvSpPr>
                <a:spLocks noChangeShapeType="1"/>
              </p:cNvSpPr>
              <p:nvPr/>
            </p:nvSpPr>
            <p:spPr bwMode="auto">
              <a:xfrm>
                <a:off x="348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3" name="Line 176"/>
              <p:cNvSpPr>
                <a:spLocks noChangeShapeType="1"/>
              </p:cNvSpPr>
              <p:nvPr/>
            </p:nvSpPr>
            <p:spPr bwMode="auto">
              <a:xfrm>
                <a:off x="34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4" name="Line 177"/>
              <p:cNvSpPr>
                <a:spLocks noChangeShapeType="1"/>
              </p:cNvSpPr>
              <p:nvPr/>
            </p:nvSpPr>
            <p:spPr bwMode="auto">
              <a:xfrm>
                <a:off x="35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5" name="Line 178"/>
              <p:cNvSpPr>
                <a:spLocks noChangeShapeType="1"/>
              </p:cNvSpPr>
              <p:nvPr/>
            </p:nvSpPr>
            <p:spPr bwMode="auto">
              <a:xfrm>
                <a:off x="35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6" name="Line 179"/>
              <p:cNvSpPr>
                <a:spLocks noChangeShapeType="1"/>
              </p:cNvSpPr>
              <p:nvPr/>
            </p:nvSpPr>
            <p:spPr bwMode="auto">
              <a:xfrm>
                <a:off x="353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407" name="Line 180"/>
              <p:cNvSpPr>
                <a:spLocks noChangeShapeType="1"/>
              </p:cNvSpPr>
              <p:nvPr/>
            </p:nvSpPr>
            <p:spPr bwMode="auto">
              <a:xfrm>
                <a:off x="3543"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332" name="AutoShape 181"/>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33" name="AutoShape 182"/>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34" name="AutoShape 183"/>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35" name="AutoShape 184"/>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36" name="AutoShape 185"/>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337" name="Group 186"/>
            <p:cNvGrpSpPr>
              <a:grpSpLocks/>
            </p:cNvGrpSpPr>
            <p:nvPr/>
          </p:nvGrpSpPr>
          <p:grpSpPr bwMode="auto">
            <a:xfrm>
              <a:off x="3305" y="2958"/>
              <a:ext cx="238" cy="152"/>
              <a:chOff x="3305" y="2958"/>
              <a:chExt cx="238" cy="152"/>
            </a:xfrm>
          </p:grpSpPr>
          <p:sp>
            <p:nvSpPr>
              <p:cNvPr id="46368" name="Line 187"/>
              <p:cNvSpPr>
                <a:spLocks noChangeShapeType="1"/>
              </p:cNvSpPr>
              <p:nvPr/>
            </p:nvSpPr>
            <p:spPr bwMode="auto">
              <a:xfrm>
                <a:off x="33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9" name="Line 188"/>
              <p:cNvSpPr>
                <a:spLocks noChangeShapeType="1"/>
              </p:cNvSpPr>
              <p:nvPr/>
            </p:nvSpPr>
            <p:spPr bwMode="auto">
              <a:xfrm>
                <a:off x="3318"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0" name="Line 189"/>
              <p:cNvSpPr>
                <a:spLocks noChangeShapeType="1"/>
              </p:cNvSpPr>
              <p:nvPr/>
            </p:nvSpPr>
            <p:spPr bwMode="auto">
              <a:xfrm>
                <a:off x="33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1" name="Line 190"/>
              <p:cNvSpPr>
                <a:spLocks noChangeShapeType="1"/>
              </p:cNvSpPr>
              <p:nvPr/>
            </p:nvSpPr>
            <p:spPr bwMode="auto">
              <a:xfrm>
                <a:off x="3341"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2" name="Line 191"/>
              <p:cNvSpPr>
                <a:spLocks noChangeShapeType="1"/>
              </p:cNvSpPr>
              <p:nvPr/>
            </p:nvSpPr>
            <p:spPr bwMode="auto">
              <a:xfrm>
                <a:off x="33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3" name="Line 192"/>
              <p:cNvSpPr>
                <a:spLocks noChangeShapeType="1"/>
              </p:cNvSpPr>
              <p:nvPr/>
            </p:nvSpPr>
            <p:spPr bwMode="auto">
              <a:xfrm>
                <a:off x="336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4" name="Line 193"/>
              <p:cNvSpPr>
                <a:spLocks noChangeShapeType="1"/>
              </p:cNvSpPr>
              <p:nvPr/>
            </p:nvSpPr>
            <p:spPr bwMode="auto">
              <a:xfrm>
                <a:off x="337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5" name="Line 194"/>
              <p:cNvSpPr>
                <a:spLocks noChangeShapeType="1"/>
              </p:cNvSpPr>
              <p:nvPr/>
            </p:nvSpPr>
            <p:spPr bwMode="auto">
              <a:xfrm>
                <a:off x="33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6" name="Line 195"/>
              <p:cNvSpPr>
                <a:spLocks noChangeShapeType="1"/>
              </p:cNvSpPr>
              <p:nvPr/>
            </p:nvSpPr>
            <p:spPr bwMode="auto">
              <a:xfrm>
                <a:off x="340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7" name="Line 196"/>
              <p:cNvSpPr>
                <a:spLocks noChangeShapeType="1"/>
              </p:cNvSpPr>
              <p:nvPr/>
            </p:nvSpPr>
            <p:spPr bwMode="auto">
              <a:xfrm>
                <a:off x="34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8" name="Line 197"/>
              <p:cNvSpPr>
                <a:spLocks noChangeShapeType="1"/>
              </p:cNvSpPr>
              <p:nvPr/>
            </p:nvSpPr>
            <p:spPr bwMode="auto">
              <a:xfrm>
                <a:off x="34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79" name="Line 198"/>
              <p:cNvSpPr>
                <a:spLocks noChangeShapeType="1"/>
              </p:cNvSpPr>
              <p:nvPr/>
            </p:nvSpPr>
            <p:spPr bwMode="auto">
              <a:xfrm>
                <a:off x="344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0" name="Line 199"/>
              <p:cNvSpPr>
                <a:spLocks noChangeShapeType="1"/>
              </p:cNvSpPr>
              <p:nvPr/>
            </p:nvSpPr>
            <p:spPr bwMode="auto">
              <a:xfrm>
                <a:off x="34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1" name="Line 200"/>
              <p:cNvSpPr>
                <a:spLocks noChangeShapeType="1"/>
              </p:cNvSpPr>
              <p:nvPr/>
            </p:nvSpPr>
            <p:spPr bwMode="auto">
              <a:xfrm>
                <a:off x="346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2" name="Line 201"/>
              <p:cNvSpPr>
                <a:spLocks noChangeShapeType="1"/>
              </p:cNvSpPr>
              <p:nvPr/>
            </p:nvSpPr>
            <p:spPr bwMode="auto">
              <a:xfrm>
                <a:off x="348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3" name="Line 202"/>
              <p:cNvSpPr>
                <a:spLocks noChangeShapeType="1"/>
              </p:cNvSpPr>
              <p:nvPr/>
            </p:nvSpPr>
            <p:spPr bwMode="auto">
              <a:xfrm>
                <a:off x="34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4" name="Line 203"/>
              <p:cNvSpPr>
                <a:spLocks noChangeShapeType="1"/>
              </p:cNvSpPr>
              <p:nvPr/>
            </p:nvSpPr>
            <p:spPr bwMode="auto">
              <a:xfrm>
                <a:off x="35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5" name="Line 204"/>
              <p:cNvSpPr>
                <a:spLocks noChangeShapeType="1"/>
              </p:cNvSpPr>
              <p:nvPr/>
            </p:nvSpPr>
            <p:spPr bwMode="auto">
              <a:xfrm>
                <a:off x="35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6" name="Line 205"/>
              <p:cNvSpPr>
                <a:spLocks noChangeShapeType="1"/>
              </p:cNvSpPr>
              <p:nvPr/>
            </p:nvSpPr>
            <p:spPr bwMode="auto">
              <a:xfrm>
                <a:off x="353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87" name="Line 206"/>
              <p:cNvSpPr>
                <a:spLocks noChangeShapeType="1"/>
              </p:cNvSpPr>
              <p:nvPr/>
            </p:nvSpPr>
            <p:spPr bwMode="auto">
              <a:xfrm>
                <a:off x="3543"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338" name="AutoShape 207"/>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39" name="AutoShape 208"/>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40" name="AutoShape 209"/>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41" name="AutoShape 210"/>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42" name="AutoShape 211"/>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343" name="Group 212"/>
            <p:cNvGrpSpPr>
              <a:grpSpLocks/>
            </p:cNvGrpSpPr>
            <p:nvPr/>
          </p:nvGrpSpPr>
          <p:grpSpPr bwMode="auto">
            <a:xfrm>
              <a:off x="3305" y="3205"/>
              <a:ext cx="238" cy="152"/>
              <a:chOff x="3305" y="3205"/>
              <a:chExt cx="238" cy="152"/>
            </a:xfrm>
          </p:grpSpPr>
          <p:sp>
            <p:nvSpPr>
              <p:cNvPr id="46348" name="Line 213"/>
              <p:cNvSpPr>
                <a:spLocks noChangeShapeType="1"/>
              </p:cNvSpPr>
              <p:nvPr/>
            </p:nvSpPr>
            <p:spPr bwMode="auto">
              <a:xfrm>
                <a:off x="33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49" name="Line 214"/>
              <p:cNvSpPr>
                <a:spLocks noChangeShapeType="1"/>
              </p:cNvSpPr>
              <p:nvPr/>
            </p:nvSpPr>
            <p:spPr bwMode="auto">
              <a:xfrm>
                <a:off x="3318"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0" name="Line 215"/>
              <p:cNvSpPr>
                <a:spLocks noChangeShapeType="1"/>
              </p:cNvSpPr>
              <p:nvPr/>
            </p:nvSpPr>
            <p:spPr bwMode="auto">
              <a:xfrm>
                <a:off x="33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1" name="Line 216"/>
              <p:cNvSpPr>
                <a:spLocks noChangeShapeType="1"/>
              </p:cNvSpPr>
              <p:nvPr/>
            </p:nvSpPr>
            <p:spPr bwMode="auto">
              <a:xfrm>
                <a:off x="3341"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2" name="Line 217"/>
              <p:cNvSpPr>
                <a:spLocks noChangeShapeType="1"/>
              </p:cNvSpPr>
              <p:nvPr/>
            </p:nvSpPr>
            <p:spPr bwMode="auto">
              <a:xfrm>
                <a:off x="33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3" name="Line 218"/>
              <p:cNvSpPr>
                <a:spLocks noChangeShapeType="1"/>
              </p:cNvSpPr>
              <p:nvPr/>
            </p:nvSpPr>
            <p:spPr bwMode="auto">
              <a:xfrm>
                <a:off x="336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4" name="Line 219"/>
              <p:cNvSpPr>
                <a:spLocks noChangeShapeType="1"/>
              </p:cNvSpPr>
              <p:nvPr/>
            </p:nvSpPr>
            <p:spPr bwMode="auto">
              <a:xfrm>
                <a:off x="337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5" name="Line 220"/>
              <p:cNvSpPr>
                <a:spLocks noChangeShapeType="1"/>
              </p:cNvSpPr>
              <p:nvPr/>
            </p:nvSpPr>
            <p:spPr bwMode="auto">
              <a:xfrm>
                <a:off x="33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6" name="Line 221"/>
              <p:cNvSpPr>
                <a:spLocks noChangeShapeType="1"/>
              </p:cNvSpPr>
              <p:nvPr/>
            </p:nvSpPr>
            <p:spPr bwMode="auto">
              <a:xfrm>
                <a:off x="340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7" name="Line 222"/>
              <p:cNvSpPr>
                <a:spLocks noChangeShapeType="1"/>
              </p:cNvSpPr>
              <p:nvPr/>
            </p:nvSpPr>
            <p:spPr bwMode="auto">
              <a:xfrm>
                <a:off x="34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8" name="Line 223"/>
              <p:cNvSpPr>
                <a:spLocks noChangeShapeType="1"/>
              </p:cNvSpPr>
              <p:nvPr/>
            </p:nvSpPr>
            <p:spPr bwMode="auto">
              <a:xfrm>
                <a:off x="34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59" name="Line 224"/>
              <p:cNvSpPr>
                <a:spLocks noChangeShapeType="1"/>
              </p:cNvSpPr>
              <p:nvPr/>
            </p:nvSpPr>
            <p:spPr bwMode="auto">
              <a:xfrm>
                <a:off x="344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0" name="Line 225"/>
              <p:cNvSpPr>
                <a:spLocks noChangeShapeType="1"/>
              </p:cNvSpPr>
              <p:nvPr/>
            </p:nvSpPr>
            <p:spPr bwMode="auto">
              <a:xfrm>
                <a:off x="34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1" name="Line 226"/>
              <p:cNvSpPr>
                <a:spLocks noChangeShapeType="1"/>
              </p:cNvSpPr>
              <p:nvPr/>
            </p:nvSpPr>
            <p:spPr bwMode="auto">
              <a:xfrm>
                <a:off x="346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2" name="Line 227"/>
              <p:cNvSpPr>
                <a:spLocks noChangeShapeType="1"/>
              </p:cNvSpPr>
              <p:nvPr/>
            </p:nvSpPr>
            <p:spPr bwMode="auto">
              <a:xfrm>
                <a:off x="348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3" name="Line 228"/>
              <p:cNvSpPr>
                <a:spLocks noChangeShapeType="1"/>
              </p:cNvSpPr>
              <p:nvPr/>
            </p:nvSpPr>
            <p:spPr bwMode="auto">
              <a:xfrm>
                <a:off x="34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4" name="Line 229"/>
              <p:cNvSpPr>
                <a:spLocks noChangeShapeType="1"/>
              </p:cNvSpPr>
              <p:nvPr/>
            </p:nvSpPr>
            <p:spPr bwMode="auto">
              <a:xfrm>
                <a:off x="35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5" name="Line 230"/>
              <p:cNvSpPr>
                <a:spLocks noChangeShapeType="1"/>
              </p:cNvSpPr>
              <p:nvPr/>
            </p:nvSpPr>
            <p:spPr bwMode="auto">
              <a:xfrm>
                <a:off x="35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6" name="Line 231"/>
              <p:cNvSpPr>
                <a:spLocks noChangeShapeType="1"/>
              </p:cNvSpPr>
              <p:nvPr/>
            </p:nvSpPr>
            <p:spPr bwMode="auto">
              <a:xfrm>
                <a:off x="353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67" name="Line 232"/>
              <p:cNvSpPr>
                <a:spLocks noChangeShapeType="1"/>
              </p:cNvSpPr>
              <p:nvPr/>
            </p:nvSpPr>
            <p:spPr bwMode="auto">
              <a:xfrm>
                <a:off x="3543"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344" name="AutoShape 233"/>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45" name="Freeform 234"/>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346" name="AutoShape 235"/>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347" name="Freeform 236"/>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11" name="Group 237"/>
          <p:cNvGrpSpPr>
            <a:grpSpLocks/>
          </p:cNvGrpSpPr>
          <p:nvPr/>
        </p:nvGrpSpPr>
        <p:grpSpPr bwMode="auto">
          <a:xfrm>
            <a:off x="4894263" y="2486025"/>
            <a:ext cx="2197100" cy="1009650"/>
            <a:chOff x="2335" y="1582"/>
            <a:chExt cx="1523" cy="721"/>
          </a:xfrm>
        </p:grpSpPr>
        <p:sp>
          <p:nvSpPr>
            <p:cNvPr id="46303" name="Freeform 238"/>
            <p:cNvSpPr>
              <a:spLocks/>
            </p:cNvSpPr>
            <p:nvPr/>
          </p:nvSpPr>
          <p:spPr bwMode="auto">
            <a:xfrm>
              <a:off x="2335" y="1582"/>
              <a:ext cx="1523" cy="721"/>
            </a:xfrm>
            <a:custGeom>
              <a:avLst/>
              <a:gdLst>
                <a:gd name="T0" fmla="*/ 1413 w 1523"/>
                <a:gd name="T1" fmla="*/ 628 h 721"/>
                <a:gd name="T2" fmla="*/ 1435 w 1523"/>
                <a:gd name="T3" fmla="*/ 625 h 721"/>
                <a:gd name="T4" fmla="*/ 1455 w 1523"/>
                <a:gd name="T5" fmla="*/ 619 h 721"/>
                <a:gd name="T6" fmla="*/ 1474 w 1523"/>
                <a:gd name="T7" fmla="*/ 612 h 721"/>
                <a:gd name="T8" fmla="*/ 1490 w 1523"/>
                <a:gd name="T9" fmla="*/ 603 h 721"/>
                <a:gd name="T10" fmla="*/ 1503 w 1523"/>
                <a:gd name="T11" fmla="*/ 592 h 721"/>
                <a:gd name="T12" fmla="*/ 1513 w 1523"/>
                <a:gd name="T13" fmla="*/ 580 h 721"/>
                <a:gd name="T14" fmla="*/ 1519 w 1523"/>
                <a:gd name="T15" fmla="*/ 568 h 721"/>
                <a:gd name="T16" fmla="*/ 1522 w 1523"/>
                <a:gd name="T17" fmla="*/ 68 h 721"/>
                <a:gd name="T18" fmla="*/ 1517 w 1523"/>
                <a:gd name="T19" fmla="*/ 56 h 721"/>
                <a:gd name="T20" fmla="*/ 1509 w 1523"/>
                <a:gd name="T21" fmla="*/ 44 h 721"/>
                <a:gd name="T22" fmla="*/ 1497 w 1523"/>
                <a:gd name="T23" fmla="*/ 34 h 721"/>
                <a:gd name="T24" fmla="*/ 1483 w 1523"/>
                <a:gd name="T25" fmla="*/ 23 h 721"/>
                <a:gd name="T26" fmla="*/ 1465 w 1523"/>
                <a:gd name="T27" fmla="*/ 15 h 721"/>
                <a:gd name="T28" fmla="*/ 1446 w 1523"/>
                <a:gd name="T29" fmla="*/ 8 h 721"/>
                <a:gd name="T30" fmla="*/ 1425 w 1523"/>
                <a:gd name="T31" fmla="*/ 3 h 721"/>
                <a:gd name="T32" fmla="*/ 1403 w 1523"/>
                <a:gd name="T33" fmla="*/ 0 h 721"/>
                <a:gd name="T34" fmla="*/ 107 w 1523"/>
                <a:gd name="T35" fmla="*/ 2 h 721"/>
                <a:gd name="T36" fmla="*/ 84 w 1523"/>
                <a:gd name="T37" fmla="*/ 6 h 721"/>
                <a:gd name="T38" fmla="*/ 64 w 1523"/>
                <a:gd name="T39" fmla="*/ 12 h 721"/>
                <a:gd name="T40" fmla="*/ 46 w 1523"/>
                <a:gd name="T41" fmla="*/ 19 h 721"/>
                <a:gd name="T42" fmla="*/ 30 w 1523"/>
                <a:gd name="T43" fmla="*/ 29 h 721"/>
                <a:gd name="T44" fmla="*/ 17 w 1523"/>
                <a:gd name="T45" fmla="*/ 40 h 721"/>
                <a:gd name="T46" fmla="*/ 7 w 1523"/>
                <a:gd name="T47" fmla="*/ 50 h 721"/>
                <a:gd name="T48" fmla="*/ 2 w 1523"/>
                <a:gd name="T49" fmla="*/ 62 h 721"/>
                <a:gd name="T50" fmla="*/ 0 w 1523"/>
                <a:gd name="T51" fmla="*/ 560 h 721"/>
                <a:gd name="T52" fmla="*/ 4 w 1523"/>
                <a:gd name="T53" fmla="*/ 574 h 721"/>
                <a:gd name="T54" fmla="*/ 11 w 1523"/>
                <a:gd name="T55" fmla="*/ 586 h 721"/>
                <a:gd name="T56" fmla="*/ 23 w 1523"/>
                <a:gd name="T57" fmla="*/ 598 h 721"/>
                <a:gd name="T58" fmla="*/ 38 w 1523"/>
                <a:gd name="T59" fmla="*/ 607 h 721"/>
                <a:gd name="T60" fmla="*/ 54 w 1523"/>
                <a:gd name="T61" fmla="*/ 615 h 721"/>
                <a:gd name="T62" fmla="*/ 74 w 1523"/>
                <a:gd name="T63" fmla="*/ 622 h 721"/>
                <a:gd name="T64" fmla="*/ 95 w 1523"/>
                <a:gd name="T65" fmla="*/ 627 h 721"/>
                <a:gd name="T66" fmla="*/ 119 w 1523"/>
                <a:gd name="T67" fmla="*/ 628 h 721"/>
                <a:gd name="T68" fmla="*/ 123 w 1523"/>
                <a:gd name="T69" fmla="*/ 720 h 721"/>
                <a:gd name="T70" fmla="*/ 1403 w 1523"/>
                <a:gd name="T71" fmla="*/ 628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3"/>
                <a:gd name="T109" fmla="*/ 0 h 721"/>
                <a:gd name="T110" fmla="*/ 1523 w 1523"/>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3" h="721">
                  <a:moveTo>
                    <a:pt x="1403" y="628"/>
                  </a:moveTo>
                  <a:lnTo>
                    <a:pt x="1413" y="628"/>
                  </a:lnTo>
                  <a:lnTo>
                    <a:pt x="1425" y="627"/>
                  </a:lnTo>
                  <a:lnTo>
                    <a:pt x="1435" y="625"/>
                  </a:lnTo>
                  <a:lnTo>
                    <a:pt x="1446" y="622"/>
                  </a:lnTo>
                  <a:lnTo>
                    <a:pt x="1455" y="619"/>
                  </a:lnTo>
                  <a:lnTo>
                    <a:pt x="1465" y="615"/>
                  </a:lnTo>
                  <a:lnTo>
                    <a:pt x="1474" y="612"/>
                  </a:lnTo>
                  <a:lnTo>
                    <a:pt x="1483" y="607"/>
                  </a:lnTo>
                  <a:lnTo>
                    <a:pt x="1490" y="603"/>
                  </a:lnTo>
                  <a:lnTo>
                    <a:pt x="1497" y="598"/>
                  </a:lnTo>
                  <a:lnTo>
                    <a:pt x="1503" y="592"/>
                  </a:lnTo>
                  <a:lnTo>
                    <a:pt x="1509" y="586"/>
                  </a:lnTo>
                  <a:lnTo>
                    <a:pt x="1513" y="580"/>
                  </a:lnTo>
                  <a:lnTo>
                    <a:pt x="1517" y="574"/>
                  </a:lnTo>
                  <a:lnTo>
                    <a:pt x="1519" y="568"/>
                  </a:lnTo>
                  <a:lnTo>
                    <a:pt x="1522" y="560"/>
                  </a:lnTo>
                  <a:lnTo>
                    <a:pt x="1522" y="68"/>
                  </a:lnTo>
                  <a:lnTo>
                    <a:pt x="1519" y="62"/>
                  </a:lnTo>
                  <a:lnTo>
                    <a:pt x="1517" y="56"/>
                  </a:lnTo>
                  <a:lnTo>
                    <a:pt x="1513" y="50"/>
                  </a:lnTo>
                  <a:lnTo>
                    <a:pt x="1509" y="44"/>
                  </a:lnTo>
                  <a:lnTo>
                    <a:pt x="1503" y="40"/>
                  </a:lnTo>
                  <a:lnTo>
                    <a:pt x="1497" y="34"/>
                  </a:lnTo>
                  <a:lnTo>
                    <a:pt x="1490" y="29"/>
                  </a:lnTo>
                  <a:lnTo>
                    <a:pt x="1483" y="23"/>
                  </a:lnTo>
                  <a:lnTo>
                    <a:pt x="1474" y="19"/>
                  </a:lnTo>
                  <a:lnTo>
                    <a:pt x="1465" y="15"/>
                  </a:lnTo>
                  <a:lnTo>
                    <a:pt x="1455" y="12"/>
                  </a:lnTo>
                  <a:lnTo>
                    <a:pt x="1446" y="8"/>
                  </a:lnTo>
                  <a:lnTo>
                    <a:pt x="1435" y="6"/>
                  </a:lnTo>
                  <a:lnTo>
                    <a:pt x="1425" y="3"/>
                  </a:lnTo>
                  <a:lnTo>
                    <a:pt x="1413" y="2"/>
                  </a:lnTo>
                  <a:lnTo>
                    <a:pt x="1403" y="0"/>
                  </a:lnTo>
                  <a:lnTo>
                    <a:pt x="119" y="0"/>
                  </a:lnTo>
                  <a:lnTo>
                    <a:pt x="107" y="2"/>
                  </a:lnTo>
                  <a:lnTo>
                    <a:pt x="95" y="3"/>
                  </a:lnTo>
                  <a:lnTo>
                    <a:pt x="84" y="6"/>
                  </a:lnTo>
                  <a:lnTo>
                    <a:pt x="74" y="8"/>
                  </a:lnTo>
                  <a:lnTo>
                    <a:pt x="64" y="12"/>
                  </a:lnTo>
                  <a:lnTo>
                    <a:pt x="54" y="15"/>
                  </a:lnTo>
                  <a:lnTo>
                    <a:pt x="46" y="19"/>
                  </a:lnTo>
                  <a:lnTo>
                    <a:pt x="38" y="23"/>
                  </a:lnTo>
                  <a:lnTo>
                    <a:pt x="30" y="29"/>
                  </a:lnTo>
                  <a:lnTo>
                    <a:pt x="23" y="34"/>
                  </a:lnTo>
                  <a:lnTo>
                    <a:pt x="17" y="40"/>
                  </a:lnTo>
                  <a:lnTo>
                    <a:pt x="11" y="44"/>
                  </a:lnTo>
                  <a:lnTo>
                    <a:pt x="7" y="50"/>
                  </a:lnTo>
                  <a:lnTo>
                    <a:pt x="4" y="56"/>
                  </a:lnTo>
                  <a:lnTo>
                    <a:pt x="2" y="62"/>
                  </a:lnTo>
                  <a:lnTo>
                    <a:pt x="0" y="68"/>
                  </a:lnTo>
                  <a:lnTo>
                    <a:pt x="0" y="560"/>
                  </a:lnTo>
                  <a:lnTo>
                    <a:pt x="2" y="568"/>
                  </a:lnTo>
                  <a:lnTo>
                    <a:pt x="4" y="574"/>
                  </a:lnTo>
                  <a:lnTo>
                    <a:pt x="7" y="580"/>
                  </a:lnTo>
                  <a:lnTo>
                    <a:pt x="11" y="586"/>
                  </a:lnTo>
                  <a:lnTo>
                    <a:pt x="17" y="592"/>
                  </a:lnTo>
                  <a:lnTo>
                    <a:pt x="23" y="598"/>
                  </a:lnTo>
                  <a:lnTo>
                    <a:pt x="30" y="603"/>
                  </a:lnTo>
                  <a:lnTo>
                    <a:pt x="38" y="607"/>
                  </a:lnTo>
                  <a:lnTo>
                    <a:pt x="46" y="612"/>
                  </a:lnTo>
                  <a:lnTo>
                    <a:pt x="54" y="615"/>
                  </a:lnTo>
                  <a:lnTo>
                    <a:pt x="64" y="619"/>
                  </a:lnTo>
                  <a:lnTo>
                    <a:pt x="74" y="622"/>
                  </a:lnTo>
                  <a:lnTo>
                    <a:pt x="84" y="625"/>
                  </a:lnTo>
                  <a:lnTo>
                    <a:pt x="95" y="627"/>
                  </a:lnTo>
                  <a:lnTo>
                    <a:pt x="107" y="628"/>
                  </a:lnTo>
                  <a:lnTo>
                    <a:pt x="119" y="628"/>
                  </a:lnTo>
                  <a:lnTo>
                    <a:pt x="231" y="628"/>
                  </a:lnTo>
                  <a:lnTo>
                    <a:pt x="123" y="720"/>
                  </a:lnTo>
                  <a:lnTo>
                    <a:pt x="382" y="628"/>
                  </a:lnTo>
                  <a:lnTo>
                    <a:pt x="1403" y="628"/>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6304" name="Text Box 239"/>
            <p:cNvSpPr txBox="1">
              <a:spLocks noChangeArrowheads="1"/>
            </p:cNvSpPr>
            <p:nvPr/>
          </p:nvSpPr>
          <p:spPr bwMode="auto">
            <a:xfrm>
              <a:off x="2495" y="1651"/>
              <a:ext cx="129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Here’s the IP address for www.nominum.com</a:t>
              </a:r>
              <a:endParaRPr lang="en-US" altLang="zh-CN" sz="2200" kern="0">
                <a:ea typeface="SimSun" panose="02010600030101010101" pitchFamily="2" charset="-122"/>
              </a:endParaRPr>
            </a:p>
          </p:txBody>
        </p:sp>
      </p:grpSp>
      <p:sp>
        <p:nvSpPr>
          <p:cNvPr id="68848" name="Line 240"/>
          <p:cNvSpPr>
            <a:spLocks noChangeShapeType="1"/>
          </p:cNvSpPr>
          <p:nvPr/>
        </p:nvSpPr>
        <p:spPr bwMode="auto">
          <a:xfrm flipV="1">
            <a:off x="3341688" y="3671888"/>
            <a:ext cx="571500" cy="774700"/>
          </a:xfrm>
          <a:prstGeom prst="line">
            <a:avLst/>
          </a:prstGeom>
          <a:noFill/>
          <a:ln w="31591">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087" name="Rectangle 241"/>
          <p:cNvSpPr>
            <a:spLocks noGrp="1" noChangeArrowheads="1"/>
          </p:cNvSpPr>
          <p:nvPr>
            <p:ph type="title"/>
          </p:nvPr>
        </p:nvSpPr>
        <p:spPr/>
        <p:txBody>
          <a:bodyPr/>
          <a:lstStyle/>
          <a:p>
            <a:pPr eaLnBrk="1" hangingPunct="1"/>
            <a:r>
              <a:rPr lang="en-US" altLang="zh-CN">
                <a:ea typeface="SimSun" panose="02010600030101010101" pitchFamily="2" charset="-122"/>
              </a:rPr>
              <a:t>The Resolution Process</a:t>
            </a:r>
          </a:p>
        </p:txBody>
      </p:sp>
      <p:sp>
        <p:nvSpPr>
          <p:cNvPr id="46088" name="Rectangle 242"/>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name server </a:t>
            </a:r>
            <a:r>
              <a:rPr lang="en-US" altLang="zh-CN" sz="2800" i="1">
                <a:ea typeface="SimSun" panose="02010600030101010101" pitchFamily="2" charset="-122"/>
              </a:rPr>
              <a:t>dakota</a:t>
            </a:r>
            <a:r>
              <a:rPr lang="en-US" altLang="zh-CN" sz="2800">
                <a:ea typeface="SimSun" panose="02010600030101010101" pitchFamily="2" charset="-122"/>
              </a:rPr>
              <a:t> responds to </a:t>
            </a:r>
            <a:r>
              <a:rPr lang="en-US" altLang="zh-CN" sz="2800" i="1">
                <a:ea typeface="SimSun" panose="02010600030101010101" pitchFamily="2" charset="-122"/>
              </a:rPr>
              <a:t>annie</a:t>
            </a:r>
            <a:r>
              <a:rPr lang="en-US" altLang="zh-CN" sz="2800">
                <a:ea typeface="SimSun" panose="02010600030101010101" pitchFamily="2" charset="-122"/>
              </a:rPr>
              <a:t> with </a:t>
            </a:r>
            <a:r>
              <a:rPr lang="en-US" altLang="zh-CN" sz="2800" i="1">
                <a:ea typeface="SimSun" panose="02010600030101010101" pitchFamily="2" charset="-122"/>
              </a:rPr>
              <a:t>www.nominum.com’s</a:t>
            </a:r>
            <a:r>
              <a:rPr lang="en-US" altLang="zh-CN" sz="2800">
                <a:ea typeface="SimSun" panose="02010600030101010101" pitchFamily="2" charset="-122"/>
              </a:rPr>
              <a:t> address</a:t>
            </a:r>
          </a:p>
        </p:txBody>
      </p:sp>
      <p:sp>
        <p:nvSpPr>
          <p:cNvPr id="46089" name="Text Box 243"/>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www.nominum.com.</a:t>
            </a:r>
            <a:endParaRPr lang="en-US" altLang="zh-CN" sz="2200" kern="0">
              <a:ea typeface="SimSun" panose="02010600030101010101" pitchFamily="2" charset="-122"/>
            </a:endParaRPr>
          </a:p>
        </p:txBody>
      </p:sp>
      <p:sp>
        <p:nvSpPr>
          <p:cNvPr id="46090" name="Text Box 244"/>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46091" name="Text Box 245"/>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46092" name="Group 246"/>
          <p:cNvGrpSpPr>
            <a:grpSpLocks/>
          </p:cNvGrpSpPr>
          <p:nvPr/>
        </p:nvGrpSpPr>
        <p:grpSpPr bwMode="auto">
          <a:xfrm>
            <a:off x="7510464" y="2457451"/>
            <a:ext cx="631825" cy="1076325"/>
            <a:chOff x="4148" y="1616"/>
            <a:chExt cx="438" cy="768"/>
          </a:xfrm>
        </p:grpSpPr>
        <p:sp>
          <p:nvSpPr>
            <p:cNvPr id="46200"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01"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02" name="Line 249"/>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03"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204"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205"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206" name="Line 253"/>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07" name="AutoShape 254"/>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08"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09"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0"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1"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2"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3"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4"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5"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6"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7"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8"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19"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220"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21"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22"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23"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24"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25"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226" name="Group 273"/>
            <p:cNvGrpSpPr>
              <a:grpSpLocks/>
            </p:cNvGrpSpPr>
            <p:nvPr/>
          </p:nvGrpSpPr>
          <p:grpSpPr bwMode="auto">
            <a:xfrm>
              <a:off x="4298" y="1674"/>
              <a:ext cx="238" cy="152"/>
              <a:chOff x="4298" y="1674"/>
              <a:chExt cx="238" cy="152"/>
            </a:xfrm>
          </p:grpSpPr>
          <p:sp>
            <p:nvSpPr>
              <p:cNvPr id="46283" name="Line 274"/>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4" name="Line 275"/>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5" name="Line 276"/>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6" name="Line 277"/>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7" name="Line 278"/>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8" name="Line 279"/>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9" name="Line 280"/>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0" name="Line 281"/>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1" name="Line 282"/>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2" name="Line 283"/>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3" name="Line 284"/>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4" name="Line 285"/>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5" name="Line 286"/>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6" name="Line 287"/>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7" name="Line 288"/>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8" name="Line 289"/>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99" name="Line 290"/>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00" name="Line 291"/>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01" name="Line 292"/>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302" name="Line 293"/>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227"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28"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29"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30"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31"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232" name="Group 299"/>
            <p:cNvGrpSpPr>
              <a:grpSpLocks/>
            </p:cNvGrpSpPr>
            <p:nvPr/>
          </p:nvGrpSpPr>
          <p:grpSpPr bwMode="auto">
            <a:xfrm>
              <a:off x="4298" y="1933"/>
              <a:ext cx="238" cy="151"/>
              <a:chOff x="4298" y="1933"/>
              <a:chExt cx="238" cy="151"/>
            </a:xfrm>
          </p:grpSpPr>
          <p:sp>
            <p:nvSpPr>
              <p:cNvPr id="46263" name="Line 300"/>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4" name="Line 301"/>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5" name="Line 302"/>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6" name="Line 303"/>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7" name="Line 304"/>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8" name="Line 305"/>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9" name="Line 306"/>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0" name="Line 307"/>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1" name="Line 308"/>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2" name="Line 309"/>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3" name="Line 310"/>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4" name="Line 311"/>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5" name="Line 312"/>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6" name="Line 313"/>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7" name="Line 314"/>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8" name="Line 315"/>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79" name="Line 316"/>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0" name="Line 317"/>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1" name="Line 318"/>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82" name="Line 319"/>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233"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34"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35"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36"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37"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238" name="Group 325"/>
            <p:cNvGrpSpPr>
              <a:grpSpLocks/>
            </p:cNvGrpSpPr>
            <p:nvPr/>
          </p:nvGrpSpPr>
          <p:grpSpPr bwMode="auto">
            <a:xfrm>
              <a:off x="4298" y="2180"/>
              <a:ext cx="238" cy="152"/>
              <a:chOff x="4298" y="2180"/>
              <a:chExt cx="238" cy="152"/>
            </a:xfrm>
          </p:grpSpPr>
          <p:sp>
            <p:nvSpPr>
              <p:cNvPr id="46243" name="Line 326"/>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44" name="Line 327"/>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45" name="Line 328"/>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46" name="Line 329"/>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47" name="Line 330"/>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48" name="Line 331"/>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49" name="Line 332"/>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0" name="Line 333"/>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1" name="Line 334"/>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2" name="Line 335"/>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3" name="Line 336"/>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4" name="Line 337"/>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5" name="Line 338"/>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6" name="Line 339"/>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7" name="Line 340"/>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8" name="Line 341"/>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59" name="Line 342"/>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0" name="Line 343"/>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1" name="Line 344"/>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262" name="Line 345"/>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239"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40"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241"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242"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6093" name="Text Box 350"/>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6094" name="Group 351"/>
          <p:cNvGrpSpPr>
            <a:grpSpLocks/>
          </p:cNvGrpSpPr>
          <p:nvPr/>
        </p:nvGrpSpPr>
        <p:grpSpPr bwMode="auto">
          <a:xfrm>
            <a:off x="4087814" y="2538414"/>
            <a:ext cx="631825" cy="1074737"/>
            <a:chOff x="1777" y="1812"/>
            <a:chExt cx="437" cy="767"/>
          </a:xfrm>
        </p:grpSpPr>
        <p:sp>
          <p:nvSpPr>
            <p:cNvPr id="46097"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098"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099" name="Line 354"/>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00"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101"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102"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103" name="Line 358"/>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04" name="AutoShape 359"/>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05"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06"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07"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08"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09"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0"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1"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2"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3"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4"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5"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6"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117"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8"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19"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20"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21"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22"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123" name="Group 378"/>
            <p:cNvGrpSpPr>
              <a:grpSpLocks/>
            </p:cNvGrpSpPr>
            <p:nvPr/>
          </p:nvGrpSpPr>
          <p:grpSpPr bwMode="auto">
            <a:xfrm>
              <a:off x="1927" y="1870"/>
              <a:ext cx="238" cy="152"/>
              <a:chOff x="1927" y="1870"/>
              <a:chExt cx="238" cy="152"/>
            </a:xfrm>
          </p:grpSpPr>
          <p:sp>
            <p:nvSpPr>
              <p:cNvPr id="46180" name="Line 379"/>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1" name="Line 380"/>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2" name="Line 381"/>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3" name="Line 382"/>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4" name="Line 383"/>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5" name="Line 384"/>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6" name="Line 385"/>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7" name="Line 386"/>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8" name="Line 387"/>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89" name="Line 388"/>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0" name="Line 389"/>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1" name="Line 390"/>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2" name="Line 391"/>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3" name="Line 392"/>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4" name="Line 393"/>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5" name="Line 394"/>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6" name="Line 395"/>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7" name="Line 396"/>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8" name="Line 397"/>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99" name="Line 398"/>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124"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25"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26"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27"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28"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129" name="Group 404"/>
            <p:cNvGrpSpPr>
              <a:grpSpLocks/>
            </p:cNvGrpSpPr>
            <p:nvPr/>
          </p:nvGrpSpPr>
          <p:grpSpPr bwMode="auto">
            <a:xfrm>
              <a:off x="1927" y="2129"/>
              <a:ext cx="238" cy="152"/>
              <a:chOff x="1927" y="2129"/>
              <a:chExt cx="238" cy="152"/>
            </a:xfrm>
          </p:grpSpPr>
          <p:sp>
            <p:nvSpPr>
              <p:cNvPr id="46160" name="Line 405"/>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1" name="Line 406"/>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2" name="Line 407"/>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3" name="Line 408"/>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4" name="Line 409"/>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5" name="Line 410"/>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6" name="Line 411"/>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7" name="Line 412"/>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8" name="Line 413"/>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69" name="Line 414"/>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0" name="Line 415"/>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1" name="Line 416"/>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2" name="Line 417"/>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3" name="Line 418"/>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4" name="Line 419"/>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5" name="Line 420"/>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6" name="Line 421"/>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7" name="Line 422"/>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8" name="Line 423"/>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79" name="Line 424"/>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130"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31"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32"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33"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34"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6135" name="Group 430"/>
            <p:cNvGrpSpPr>
              <a:grpSpLocks/>
            </p:cNvGrpSpPr>
            <p:nvPr/>
          </p:nvGrpSpPr>
          <p:grpSpPr bwMode="auto">
            <a:xfrm>
              <a:off x="1927" y="2376"/>
              <a:ext cx="238" cy="152"/>
              <a:chOff x="1927" y="2376"/>
              <a:chExt cx="238" cy="152"/>
            </a:xfrm>
          </p:grpSpPr>
          <p:sp>
            <p:nvSpPr>
              <p:cNvPr id="46140" name="Line 431"/>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1" name="Line 432"/>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2" name="Line 433"/>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3" name="Line 434"/>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4" name="Line 435"/>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5" name="Line 436"/>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6" name="Line 437"/>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7" name="Line 438"/>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8" name="Line 439"/>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49" name="Line 440"/>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0" name="Line 441"/>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1" name="Line 442"/>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2" name="Line 443"/>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3" name="Line 444"/>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4" name="Line 445"/>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5" name="Line 446"/>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6" name="Line 447"/>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7" name="Line 448"/>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8" name="Line 449"/>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6159" name="Line 450"/>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6136"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37"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6138"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6139"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6095" name="Text Box 455"/>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46096" name="Text Box 456"/>
          <p:cNvSpPr txBox="1">
            <a:spLocks noChangeArrowheads="1"/>
          </p:cNvSpPr>
          <p:nvPr/>
        </p:nvSpPr>
        <p:spPr bwMode="auto">
          <a:xfrm>
            <a:off x="5518151" y="4768850"/>
            <a:ext cx="1774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ns1.sanjose.nominum.net</a:t>
            </a:r>
            <a:endParaRPr lang="en-US" altLang="zh-CN" kern="0">
              <a:latin typeface="Arial" panose="020B0604020202020204" pitchFamily="34" charset="0"/>
              <a:ea typeface="SimSun" panose="02010600030101010101" pitchFamily="2" charset="-122"/>
            </a:endParaRPr>
          </a:p>
        </p:txBody>
      </p:sp>
      <p:sp>
        <p:nvSpPr>
          <p:cNvPr id="457" name="Rectangle 45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130600418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8848"/>
                                        </p:tgtEl>
                                        <p:attrNameLst>
                                          <p:attrName>style.visibility</p:attrName>
                                        </p:attrNameLst>
                                      </p:cBhvr>
                                      <p:to>
                                        <p:strVal val="visible"/>
                                      </p:to>
                                    </p:set>
                                    <p:animEffect transition="in" filter="wipe(up)">
                                      <p:cBhvr>
                                        <p:cTn id="12" dur="500"/>
                                        <p:tgtEl>
                                          <p:spTgt spid="68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04" y="204295"/>
            <a:ext cx="10696574" cy="735541"/>
          </a:xfrm>
        </p:spPr>
        <p:txBody>
          <a:bodyPr/>
          <a:lstStyle/>
          <a:p>
            <a:r>
              <a:rPr lang="en-US" dirty="0"/>
              <a:t>BUS Topology</a:t>
            </a:r>
          </a:p>
        </p:txBody>
      </p:sp>
      <p:sp>
        <p:nvSpPr>
          <p:cNvPr id="3" name="Content Placeholder 2"/>
          <p:cNvSpPr>
            <a:spLocks noGrp="1"/>
          </p:cNvSpPr>
          <p:nvPr>
            <p:ph idx="4294967295"/>
          </p:nvPr>
        </p:nvSpPr>
        <p:spPr>
          <a:xfrm>
            <a:off x="433633" y="939837"/>
            <a:ext cx="10972800" cy="5743768"/>
          </a:xfrm>
        </p:spPr>
        <p:txBody>
          <a:bodyPr>
            <a:normAutofit fontScale="92500" lnSpcReduction="20000"/>
          </a:bodyPr>
          <a:lstStyle/>
          <a:p>
            <a:pPr>
              <a:lnSpc>
                <a:spcPct val="100000"/>
              </a:lnSpc>
            </a:pPr>
            <a:r>
              <a:rPr lang="en-IN" dirty="0"/>
              <a:t>Every computer and network device is connected to single cable</a:t>
            </a:r>
          </a:p>
          <a:p>
            <a:pPr>
              <a:lnSpc>
                <a:spcPct val="100000"/>
              </a:lnSpc>
            </a:pPr>
            <a:r>
              <a:rPr lang="en-IN" dirty="0"/>
              <a:t>When it has exactly two endpoints, then it is called </a:t>
            </a:r>
            <a:r>
              <a:rPr lang="en-IN" b="1" dirty="0"/>
              <a:t>Linear Bus topology</a:t>
            </a:r>
            <a:r>
              <a:rPr lang="en-IN" dirty="0"/>
              <a:t>.</a:t>
            </a:r>
          </a:p>
          <a:p>
            <a:pPr lvl="1">
              <a:lnSpc>
                <a:spcPct val="100000"/>
              </a:lnSpc>
            </a:pPr>
            <a:r>
              <a:rPr lang="en-IN" dirty="0"/>
              <a:t>Single cable with nodes attached</a:t>
            </a:r>
          </a:p>
          <a:p>
            <a:pPr>
              <a:lnSpc>
                <a:spcPct val="100000"/>
              </a:lnSpc>
            </a:pPr>
            <a:r>
              <a:rPr lang="en-IN" dirty="0"/>
              <a:t>When there are branches from the single cable, it is called </a:t>
            </a:r>
            <a:r>
              <a:rPr lang="en-IN" b="1" dirty="0"/>
              <a:t>Tree topology</a:t>
            </a:r>
          </a:p>
          <a:p>
            <a:pPr>
              <a:lnSpc>
                <a:spcPct val="100000"/>
              </a:lnSpc>
            </a:pPr>
            <a:r>
              <a:rPr lang="en-IN" dirty="0"/>
              <a:t>It transmits data only in one direction</a:t>
            </a:r>
          </a:p>
          <a:p>
            <a:pPr>
              <a:lnSpc>
                <a:spcPct val="100000"/>
              </a:lnSpc>
            </a:pPr>
            <a:r>
              <a:rPr lang="en-IN" dirty="0"/>
              <a:t>Every device is connected to a single cable</a:t>
            </a:r>
            <a:endParaRPr lang="en-US" dirty="0">
              <a:latin typeface="Arial Rounded MT Bold" panose="020F0704030504030204" pitchFamily="34" charset="0"/>
            </a:endParaRPr>
          </a:p>
          <a:p>
            <a:pPr>
              <a:lnSpc>
                <a:spcPct val="100000"/>
              </a:lnSpc>
            </a:pPr>
            <a:r>
              <a:rPr lang="en-US" dirty="0"/>
              <a:t>Advantages</a:t>
            </a:r>
          </a:p>
          <a:p>
            <a:pPr lvl="1">
              <a:lnSpc>
                <a:spcPct val="100000"/>
              </a:lnSpc>
            </a:pPr>
            <a:r>
              <a:rPr lang="en-IN" dirty="0"/>
              <a:t>cost effective / easy to understand / Used in small networks.</a:t>
            </a:r>
          </a:p>
          <a:p>
            <a:pPr lvl="1">
              <a:lnSpc>
                <a:spcPct val="100000"/>
              </a:lnSpc>
            </a:pPr>
            <a:r>
              <a:rPr lang="en-IN" dirty="0"/>
              <a:t>Easy to expand joining two cables together / Cable required is least compared to other network topology</a:t>
            </a:r>
          </a:p>
          <a:p>
            <a:pPr>
              <a:lnSpc>
                <a:spcPct val="100000"/>
              </a:lnSpc>
            </a:pPr>
            <a:r>
              <a:rPr lang="en-US" dirty="0"/>
              <a:t>Disadvantages</a:t>
            </a:r>
          </a:p>
          <a:p>
            <a:pPr lvl="1">
              <a:lnSpc>
                <a:spcPct val="100000"/>
              </a:lnSpc>
            </a:pPr>
            <a:r>
              <a:rPr lang="en-IN" dirty="0"/>
              <a:t>Cables fails then whole network fails</a:t>
            </a:r>
          </a:p>
          <a:p>
            <a:pPr lvl="1">
              <a:lnSpc>
                <a:spcPct val="100000"/>
              </a:lnSpc>
            </a:pPr>
            <a:r>
              <a:rPr lang="en-IN" dirty="0"/>
              <a:t>If network traffic is heavy or nodes are more the performance of the network decreases.</a:t>
            </a:r>
          </a:p>
          <a:p>
            <a:pPr lvl="1">
              <a:lnSpc>
                <a:spcPct val="100000"/>
              </a:lnSpc>
            </a:pPr>
            <a:r>
              <a:rPr lang="en-IN" dirty="0"/>
              <a:t>Cable has a limited length</a:t>
            </a:r>
          </a:p>
          <a:p>
            <a:pPr lvl="1">
              <a:lnSpc>
                <a:spcPct val="100000"/>
              </a:lnSpc>
            </a:pPr>
            <a:r>
              <a:rPr lang="en-IN" dirty="0"/>
              <a:t>It is slower than the ring topology</a:t>
            </a:r>
            <a:endParaRPr lang="en-US" dirty="0"/>
          </a:p>
          <a:p>
            <a:pPr lvl="1">
              <a:lnSpc>
                <a:spcPct val="100000"/>
              </a:lnSpc>
            </a:pPr>
            <a:endParaRPr lang="en-IN" dirty="0"/>
          </a:p>
        </p:txBody>
      </p:sp>
    </p:spTree>
    <p:extLst>
      <p:ext uri="{BB962C8B-B14F-4D97-AF65-F5344CB8AC3E}">
        <p14:creationId xmlns:p14="http://schemas.microsoft.com/office/powerpoint/2010/main" val="106245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a:t>
            </a:r>
            <a:r>
              <a:rPr lang="en-US" altLang="zh-CN" sz="2200" b="1" kern="0">
                <a:solidFill>
                  <a:srgbClr val="000000"/>
                </a:solidFill>
                <a:latin typeface="Courier New" panose="02070309020205020404" pitchFamily="49" charset="0"/>
                <a:ea typeface="SimSun" panose="02010600030101010101" pitchFamily="2" charset="-122"/>
              </a:rPr>
              <a:t>ftp</a:t>
            </a:r>
            <a:r>
              <a:rPr lang="en-US" altLang="zh-CN" sz="2200" kern="0">
                <a:solidFill>
                  <a:srgbClr val="000000"/>
                </a:solidFill>
                <a:latin typeface="Courier New" panose="02070309020205020404" pitchFamily="49" charset="0"/>
                <a:ea typeface="SimSun" panose="02010600030101010101" pitchFamily="2" charset="-122"/>
              </a:rPr>
              <a:t>.nominum.com.</a:t>
            </a:r>
            <a:endParaRPr lang="en-US" altLang="zh-CN" sz="2200" kern="0">
              <a:ea typeface="SimSun" panose="02010600030101010101" pitchFamily="2" charset="-122"/>
            </a:endParaRPr>
          </a:p>
        </p:txBody>
      </p:sp>
      <p:sp>
        <p:nvSpPr>
          <p:cNvPr id="47107" name="Rectangle 3"/>
          <p:cNvSpPr>
            <a:spLocks noGrp="1" noChangeArrowheads="1"/>
          </p:cNvSpPr>
          <p:nvPr>
            <p:ph type="title"/>
          </p:nvPr>
        </p:nvSpPr>
        <p:spPr/>
        <p:txBody>
          <a:bodyPr/>
          <a:lstStyle/>
          <a:p>
            <a:pPr eaLnBrk="1" hangingPunct="1"/>
            <a:r>
              <a:rPr lang="en-US" altLang="zh-CN">
                <a:ea typeface="SimSun" panose="02010600030101010101" pitchFamily="2" charset="-122"/>
              </a:rPr>
              <a:t>Resolution Process (Caching)</a:t>
            </a:r>
          </a:p>
        </p:txBody>
      </p:sp>
      <p:sp>
        <p:nvSpPr>
          <p:cNvPr id="47108" name="Rectangle 4"/>
          <p:cNvSpPr>
            <a:spLocks noGrp="1" noChangeArrowheads="1"/>
          </p:cNvSpPr>
          <p:nvPr>
            <p:ph type="body" idx="1"/>
          </p:nvPr>
        </p:nvSpPr>
        <p:spPr>
          <a:xfrm>
            <a:off x="1828800" y="1752600"/>
            <a:ext cx="8686800" cy="4800600"/>
          </a:xfrm>
        </p:spPr>
        <p:txBody>
          <a:bodyPr/>
          <a:lstStyle/>
          <a:p>
            <a:pPr eaLnBrk="1" hangingPunct="1"/>
            <a:r>
              <a:rPr lang="en-US" altLang="zh-CN" sz="2400">
                <a:ea typeface="SimSun" panose="02010600030101010101" pitchFamily="2" charset="-122"/>
              </a:rPr>
              <a:t>After the previous query, the name server </a:t>
            </a:r>
            <a:r>
              <a:rPr lang="en-US" altLang="zh-CN" sz="2400" i="1">
                <a:ea typeface="SimSun" panose="02010600030101010101" pitchFamily="2" charset="-122"/>
              </a:rPr>
              <a:t>dakota</a:t>
            </a:r>
            <a:r>
              <a:rPr lang="en-US" altLang="zh-CN" sz="2400">
                <a:ea typeface="SimSun" panose="02010600030101010101" pitchFamily="2" charset="-122"/>
              </a:rPr>
              <a:t> now knows:</a:t>
            </a:r>
          </a:p>
          <a:p>
            <a:pPr lvl="1" eaLnBrk="1" hangingPunct="1"/>
            <a:r>
              <a:rPr lang="en-US" altLang="zh-CN" sz="2400">
                <a:ea typeface="SimSun" panose="02010600030101010101" pitchFamily="2" charset="-122"/>
              </a:rPr>
              <a:t>The names and IP addresses of the </a:t>
            </a:r>
            <a:r>
              <a:rPr lang="en-US" altLang="zh-CN" sz="2400" i="1">
                <a:ea typeface="SimSun" panose="02010600030101010101" pitchFamily="2" charset="-122"/>
              </a:rPr>
              <a:t>com</a:t>
            </a:r>
            <a:r>
              <a:rPr lang="en-US" altLang="zh-CN" sz="2400">
                <a:ea typeface="SimSun" panose="02010600030101010101" pitchFamily="2" charset="-122"/>
              </a:rPr>
              <a:t> name servers</a:t>
            </a:r>
          </a:p>
          <a:p>
            <a:pPr lvl="1" eaLnBrk="1" hangingPunct="1"/>
            <a:r>
              <a:rPr lang="en-US" altLang="zh-CN" sz="2400">
                <a:ea typeface="SimSun" panose="02010600030101010101" pitchFamily="2" charset="-122"/>
              </a:rPr>
              <a:t>The names and IP addresses of the </a:t>
            </a:r>
            <a:r>
              <a:rPr lang="en-US" altLang="zh-CN" sz="2400" i="1">
                <a:ea typeface="SimSun" panose="02010600030101010101" pitchFamily="2" charset="-122"/>
              </a:rPr>
              <a:t>nominum.com</a:t>
            </a:r>
            <a:r>
              <a:rPr lang="en-US" altLang="zh-CN" sz="2400">
                <a:ea typeface="SimSun" panose="02010600030101010101" pitchFamily="2" charset="-122"/>
              </a:rPr>
              <a:t> name servers</a:t>
            </a:r>
          </a:p>
          <a:p>
            <a:pPr lvl="1" eaLnBrk="1" hangingPunct="1"/>
            <a:r>
              <a:rPr lang="en-US" altLang="zh-CN" sz="2400">
                <a:ea typeface="SimSun" panose="02010600030101010101" pitchFamily="2" charset="-122"/>
              </a:rPr>
              <a:t>The IP address of </a:t>
            </a:r>
            <a:r>
              <a:rPr lang="en-US" altLang="zh-CN" sz="2400" i="1">
                <a:ea typeface="SimSun" panose="02010600030101010101" pitchFamily="2" charset="-122"/>
              </a:rPr>
              <a:t>www.nominum.com</a:t>
            </a:r>
            <a:endParaRPr lang="en-US" altLang="zh-CN" sz="2400">
              <a:ea typeface="SimSun" panose="02010600030101010101" pitchFamily="2" charset="-122"/>
            </a:endParaRPr>
          </a:p>
          <a:p>
            <a:pPr eaLnBrk="1" hangingPunct="1"/>
            <a:r>
              <a:rPr lang="en-US" altLang="zh-CN" sz="2400">
                <a:ea typeface="SimSun" panose="02010600030101010101" pitchFamily="2" charset="-122"/>
              </a:rPr>
              <a:t>Let’s look at the resolution process again</a:t>
            </a:r>
          </a:p>
        </p:txBody>
      </p:sp>
      <p:grpSp>
        <p:nvGrpSpPr>
          <p:cNvPr id="47109" name="Group 5"/>
          <p:cNvGrpSpPr>
            <a:grpSpLocks/>
          </p:cNvGrpSpPr>
          <p:nvPr/>
        </p:nvGrpSpPr>
        <p:grpSpPr bwMode="auto">
          <a:xfrm>
            <a:off x="2700338" y="4594225"/>
            <a:ext cx="849312" cy="992188"/>
            <a:chOff x="815" y="3280"/>
            <a:chExt cx="589" cy="708"/>
          </a:xfrm>
        </p:grpSpPr>
        <p:sp>
          <p:nvSpPr>
            <p:cNvPr id="47111" name="AutoShape 6"/>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12" name="Freeform 7"/>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7113" name="Freeform 8"/>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7114" name="Freeform 9"/>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7115" name="Freeform 10"/>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7116" name="Freeform 11"/>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7117" name="AutoShape 12"/>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18" name="AutoShape 13"/>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19" name="AutoShape 14"/>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20" name="AutoShape 15"/>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21" name="AutoShape 16"/>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22" name="AutoShape 17"/>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23" name="Line 18"/>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7124" name="Line 19"/>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7125" name="AutoShape 20"/>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26" name="Freeform 21"/>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7127" name="Freeform 22"/>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7128" name="Freeform 23"/>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7129" name="Freeform 24"/>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7130" name="Freeform 25"/>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7131" name="Freeform 26"/>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7132" name="Freeform 27"/>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7133" name="AutoShape 28"/>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34" name="AutoShape 29"/>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35" name="AutoShape 30"/>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7136" name="AutoShape 31"/>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sp>
        <p:nvSpPr>
          <p:cNvPr id="47110" name="Text Box 32"/>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33" name="Rectangle 32"/>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2090141151"/>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657601" y="5867401"/>
            <a:ext cx="3635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ftp.nominum.com.</a:t>
            </a:r>
            <a:endParaRPr lang="en-US" altLang="zh-CN" sz="2200" kern="0">
              <a:ea typeface="SimSun" panose="02010600030101010101" pitchFamily="2" charset="-122"/>
            </a:endParaRPr>
          </a:p>
        </p:txBody>
      </p:sp>
      <p:sp>
        <p:nvSpPr>
          <p:cNvPr id="74755" name="Line 3"/>
          <p:cNvSpPr>
            <a:spLocks noChangeShapeType="1"/>
          </p:cNvSpPr>
          <p:nvPr/>
        </p:nvSpPr>
        <p:spPr bwMode="auto">
          <a:xfrm flipV="1">
            <a:off x="3275013" y="3673476"/>
            <a:ext cx="635000" cy="841375"/>
          </a:xfrm>
          <a:prstGeom prst="line">
            <a:avLst/>
          </a:prstGeom>
          <a:noFill/>
          <a:ln w="31591">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nvGrpSpPr>
          <p:cNvPr id="2" name="Group 4"/>
          <p:cNvGrpSpPr>
            <a:grpSpLocks/>
          </p:cNvGrpSpPr>
          <p:nvPr/>
        </p:nvGrpSpPr>
        <p:grpSpPr bwMode="auto">
          <a:xfrm>
            <a:off x="3581400" y="4343400"/>
            <a:ext cx="2344738" cy="1011238"/>
            <a:chOff x="1543" y="3507"/>
            <a:chExt cx="1625" cy="721"/>
          </a:xfrm>
        </p:grpSpPr>
        <p:sp>
          <p:nvSpPr>
            <p:cNvPr id="48583" name="Freeform 5"/>
            <p:cNvSpPr>
              <a:spLocks/>
            </p:cNvSpPr>
            <p:nvPr/>
          </p:nvSpPr>
          <p:spPr bwMode="auto">
            <a:xfrm>
              <a:off x="1543" y="3507"/>
              <a:ext cx="1625" cy="721"/>
            </a:xfrm>
            <a:custGeom>
              <a:avLst/>
              <a:gdLst>
                <a:gd name="T0" fmla="*/ 1508 w 1625"/>
                <a:gd name="T1" fmla="*/ 94 h 721"/>
                <a:gd name="T2" fmla="*/ 1531 w 1625"/>
                <a:gd name="T3" fmla="*/ 98 h 721"/>
                <a:gd name="T4" fmla="*/ 1553 w 1625"/>
                <a:gd name="T5" fmla="*/ 104 h 721"/>
                <a:gd name="T6" fmla="*/ 1572 w 1625"/>
                <a:gd name="T7" fmla="*/ 111 h 721"/>
                <a:gd name="T8" fmla="*/ 1589 w 1625"/>
                <a:gd name="T9" fmla="*/ 121 h 721"/>
                <a:gd name="T10" fmla="*/ 1603 w 1625"/>
                <a:gd name="T11" fmla="*/ 132 h 721"/>
                <a:gd name="T12" fmla="*/ 1613 w 1625"/>
                <a:gd name="T13" fmla="*/ 142 h 721"/>
                <a:gd name="T14" fmla="*/ 1620 w 1625"/>
                <a:gd name="T15" fmla="*/ 154 h 721"/>
                <a:gd name="T16" fmla="*/ 1624 w 1625"/>
                <a:gd name="T17" fmla="*/ 652 h 721"/>
                <a:gd name="T18" fmla="*/ 1618 w 1625"/>
                <a:gd name="T19" fmla="*/ 666 h 721"/>
                <a:gd name="T20" fmla="*/ 1610 w 1625"/>
                <a:gd name="T21" fmla="*/ 678 h 721"/>
                <a:gd name="T22" fmla="*/ 1597 w 1625"/>
                <a:gd name="T23" fmla="*/ 690 h 721"/>
                <a:gd name="T24" fmla="*/ 1582 w 1625"/>
                <a:gd name="T25" fmla="*/ 699 h 721"/>
                <a:gd name="T26" fmla="*/ 1563 w 1625"/>
                <a:gd name="T27" fmla="*/ 707 h 721"/>
                <a:gd name="T28" fmla="*/ 1543 w 1625"/>
                <a:gd name="T29" fmla="*/ 714 h 721"/>
                <a:gd name="T30" fmla="*/ 1520 w 1625"/>
                <a:gd name="T31" fmla="*/ 718 h 721"/>
                <a:gd name="T32" fmla="*/ 1497 w 1625"/>
                <a:gd name="T33" fmla="*/ 720 h 721"/>
                <a:gd name="T34" fmla="*/ 115 w 1625"/>
                <a:gd name="T35" fmla="*/ 720 h 721"/>
                <a:gd name="T36" fmla="*/ 91 w 1625"/>
                <a:gd name="T37" fmla="*/ 717 h 721"/>
                <a:gd name="T38" fmla="*/ 69 w 1625"/>
                <a:gd name="T39" fmla="*/ 711 h 721"/>
                <a:gd name="T40" fmla="*/ 50 w 1625"/>
                <a:gd name="T41" fmla="*/ 704 h 721"/>
                <a:gd name="T42" fmla="*/ 33 w 1625"/>
                <a:gd name="T43" fmla="*/ 695 h 721"/>
                <a:gd name="T44" fmla="*/ 18 w 1625"/>
                <a:gd name="T45" fmla="*/ 684 h 721"/>
                <a:gd name="T46" fmla="*/ 8 w 1625"/>
                <a:gd name="T47" fmla="*/ 672 h 721"/>
                <a:gd name="T48" fmla="*/ 2 w 1625"/>
                <a:gd name="T49" fmla="*/ 660 h 721"/>
                <a:gd name="T50" fmla="*/ 0 w 1625"/>
                <a:gd name="T51" fmla="*/ 160 h 721"/>
                <a:gd name="T52" fmla="*/ 5 w 1625"/>
                <a:gd name="T53" fmla="*/ 148 h 721"/>
                <a:gd name="T54" fmla="*/ 13 w 1625"/>
                <a:gd name="T55" fmla="*/ 136 h 721"/>
                <a:gd name="T56" fmla="*/ 25 w 1625"/>
                <a:gd name="T57" fmla="*/ 126 h 721"/>
                <a:gd name="T58" fmla="*/ 42 w 1625"/>
                <a:gd name="T59" fmla="*/ 115 h 721"/>
                <a:gd name="T60" fmla="*/ 59 w 1625"/>
                <a:gd name="T61" fmla="*/ 107 h 721"/>
                <a:gd name="T62" fmla="*/ 80 w 1625"/>
                <a:gd name="T63" fmla="*/ 100 h 721"/>
                <a:gd name="T64" fmla="*/ 103 w 1625"/>
                <a:gd name="T65" fmla="*/ 95 h 721"/>
                <a:gd name="T66" fmla="*/ 127 w 1625"/>
                <a:gd name="T67" fmla="*/ 92 h 721"/>
                <a:gd name="T68" fmla="*/ 131 w 1625"/>
                <a:gd name="T69" fmla="*/ 0 h 721"/>
                <a:gd name="T70" fmla="*/ 1497 w 1625"/>
                <a:gd name="T71" fmla="*/ 92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5"/>
                <a:gd name="T109" fmla="*/ 0 h 721"/>
                <a:gd name="T110" fmla="*/ 1625 w 1625"/>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5" h="721">
                  <a:moveTo>
                    <a:pt x="1497" y="92"/>
                  </a:moveTo>
                  <a:lnTo>
                    <a:pt x="1508" y="94"/>
                  </a:lnTo>
                  <a:lnTo>
                    <a:pt x="1520" y="95"/>
                  </a:lnTo>
                  <a:lnTo>
                    <a:pt x="1531" y="98"/>
                  </a:lnTo>
                  <a:lnTo>
                    <a:pt x="1543" y="100"/>
                  </a:lnTo>
                  <a:lnTo>
                    <a:pt x="1553" y="104"/>
                  </a:lnTo>
                  <a:lnTo>
                    <a:pt x="1563" y="107"/>
                  </a:lnTo>
                  <a:lnTo>
                    <a:pt x="1572" y="111"/>
                  </a:lnTo>
                  <a:lnTo>
                    <a:pt x="1582" y="115"/>
                  </a:lnTo>
                  <a:lnTo>
                    <a:pt x="1589" y="121"/>
                  </a:lnTo>
                  <a:lnTo>
                    <a:pt x="1597" y="126"/>
                  </a:lnTo>
                  <a:lnTo>
                    <a:pt x="1603" y="132"/>
                  </a:lnTo>
                  <a:lnTo>
                    <a:pt x="1610" y="136"/>
                  </a:lnTo>
                  <a:lnTo>
                    <a:pt x="1613" y="142"/>
                  </a:lnTo>
                  <a:lnTo>
                    <a:pt x="1618" y="148"/>
                  </a:lnTo>
                  <a:lnTo>
                    <a:pt x="1620" y="154"/>
                  </a:lnTo>
                  <a:lnTo>
                    <a:pt x="1624" y="160"/>
                  </a:lnTo>
                  <a:lnTo>
                    <a:pt x="1624" y="652"/>
                  </a:lnTo>
                  <a:lnTo>
                    <a:pt x="1620" y="660"/>
                  </a:lnTo>
                  <a:lnTo>
                    <a:pt x="1618" y="666"/>
                  </a:lnTo>
                  <a:lnTo>
                    <a:pt x="1613" y="672"/>
                  </a:lnTo>
                  <a:lnTo>
                    <a:pt x="1610" y="678"/>
                  </a:lnTo>
                  <a:lnTo>
                    <a:pt x="1603" y="684"/>
                  </a:lnTo>
                  <a:lnTo>
                    <a:pt x="1597" y="690"/>
                  </a:lnTo>
                  <a:lnTo>
                    <a:pt x="1589" y="695"/>
                  </a:lnTo>
                  <a:lnTo>
                    <a:pt x="1582" y="699"/>
                  </a:lnTo>
                  <a:lnTo>
                    <a:pt x="1572" y="704"/>
                  </a:lnTo>
                  <a:lnTo>
                    <a:pt x="1563" y="707"/>
                  </a:lnTo>
                  <a:lnTo>
                    <a:pt x="1553" y="711"/>
                  </a:lnTo>
                  <a:lnTo>
                    <a:pt x="1543" y="714"/>
                  </a:lnTo>
                  <a:lnTo>
                    <a:pt x="1531" y="717"/>
                  </a:lnTo>
                  <a:lnTo>
                    <a:pt x="1520" y="718"/>
                  </a:lnTo>
                  <a:lnTo>
                    <a:pt x="1508" y="720"/>
                  </a:lnTo>
                  <a:lnTo>
                    <a:pt x="1497" y="720"/>
                  </a:lnTo>
                  <a:lnTo>
                    <a:pt x="127" y="720"/>
                  </a:lnTo>
                  <a:lnTo>
                    <a:pt x="115" y="720"/>
                  </a:lnTo>
                  <a:lnTo>
                    <a:pt x="103" y="718"/>
                  </a:lnTo>
                  <a:lnTo>
                    <a:pt x="91" y="717"/>
                  </a:lnTo>
                  <a:lnTo>
                    <a:pt x="80" y="714"/>
                  </a:lnTo>
                  <a:lnTo>
                    <a:pt x="69" y="711"/>
                  </a:lnTo>
                  <a:lnTo>
                    <a:pt x="59" y="707"/>
                  </a:lnTo>
                  <a:lnTo>
                    <a:pt x="50" y="704"/>
                  </a:lnTo>
                  <a:lnTo>
                    <a:pt x="42" y="699"/>
                  </a:lnTo>
                  <a:lnTo>
                    <a:pt x="33" y="695"/>
                  </a:lnTo>
                  <a:lnTo>
                    <a:pt x="25" y="690"/>
                  </a:lnTo>
                  <a:lnTo>
                    <a:pt x="18" y="684"/>
                  </a:lnTo>
                  <a:lnTo>
                    <a:pt x="13" y="678"/>
                  </a:lnTo>
                  <a:lnTo>
                    <a:pt x="8" y="672"/>
                  </a:lnTo>
                  <a:lnTo>
                    <a:pt x="5" y="666"/>
                  </a:lnTo>
                  <a:lnTo>
                    <a:pt x="2" y="660"/>
                  </a:lnTo>
                  <a:lnTo>
                    <a:pt x="0" y="652"/>
                  </a:lnTo>
                  <a:lnTo>
                    <a:pt x="0" y="160"/>
                  </a:lnTo>
                  <a:lnTo>
                    <a:pt x="2" y="154"/>
                  </a:lnTo>
                  <a:lnTo>
                    <a:pt x="5" y="148"/>
                  </a:lnTo>
                  <a:lnTo>
                    <a:pt x="8" y="142"/>
                  </a:lnTo>
                  <a:lnTo>
                    <a:pt x="13" y="136"/>
                  </a:lnTo>
                  <a:lnTo>
                    <a:pt x="18" y="132"/>
                  </a:lnTo>
                  <a:lnTo>
                    <a:pt x="25" y="126"/>
                  </a:lnTo>
                  <a:lnTo>
                    <a:pt x="33" y="121"/>
                  </a:lnTo>
                  <a:lnTo>
                    <a:pt x="42" y="115"/>
                  </a:lnTo>
                  <a:lnTo>
                    <a:pt x="50" y="111"/>
                  </a:lnTo>
                  <a:lnTo>
                    <a:pt x="59" y="107"/>
                  </a:lnTo>
                  <a:lnTo>
                    <a:pt x="69" y="104"/>
                  </a:lnTo>
                  <a:lnTo>
                    <a:pt x="80" y="100"/>
                  </a:lnTo>
                  <a:lnTo>
                    <a:pt x="91" y="98"/>
                  </a:lnTo>
                  <a:lnTo>
                    <a:pt x="103" y="95"/>
                  </a:lnTo>
                  <a:lnTo>
                    <a:pt x="115" y="94"/>
                  </a:lnTo>
                  <a:lnTo>
                    <a:pt x="127" y="92"/>
                  </a:lnTo>
                  <a:lnTo>
                    <a:pt x="246" y="92"/>
                  </a:lnTo>
                  <a:lnTo>
                    <a:pt x="131" y="0"/>
                  </a:lnTo>
                  <a:lnTo>
                    <a:pt x="408" y="92"/>
                  </a:lnTo>
                  <a:lnTo>
                    <a:pt x="1497" y="92"/>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8584" name="Text Box 6"/>
            <p:cNvSpPr txBox="1">
              <a:spLocks noChangeArrowheads="1"/>
            </p:cNvSpPr>
            <p:nvPr/>
          </p:nvSpPr>
          <p:spPr bwMode="auto">
            <a:xfrm>
              <a:off x="1714" y="3651"/>
              <a:ext cx="1385"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What’s the IP address of ftp.nominum.com?</a:t>
              </a:r>
              <a:endParaRPr lang="en-US" altLang="zh-CN" sz="2200" kern="0">
                <a:ea typeface="SimSun" panose="02010600030101010101" pitchFamily="2" charset="-122"/>
              </a:endParaRPr>
            </a:p>
          </p:txBody>
        </p:sp>
      </p:grpSp>
      <p:sp>
        <p:nvSpPr>
          <p:cNvPr id="48133" name="Rectangle 7"/>
          <p:cNvSpPr>
            <a:spLocks noGrp="1" noChangeArrowheads="1"/>
          </p:cNvSpPr>
          <p:nvPr>
            <p:ph type="title"/>
          </p:nvPr>
        </p:nvSpPr>
        <p:spPr/>
        <p:txBody>
          <a:bodyPr/>
          <a:lstStyle/>
          <a:p>
            <a:pPr eaLnBrk="1" hangingPunct="1"/>
            <a:r>
              <a:rPr lang="en-US" altLang="zh-CN">
                <a:ea typeface="SimSun" panose="02010600030101010101" pitchFamily="2" charset="-122"/>
              </a:rPr>
              <a:t>Resolution Process (Caching)</a:t>
            </a:r>
          </a:p>
        </p:txBody>
      </p:sp>
      <p:sp>
        <p:nvSpPr>
          <p:cNvPr id="48134" name="Rectangle 8"/>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workstation </a:t>
            </a:r>
            <a:r>
              <a:rPr lang="en-US" altLang="zh-CN" sz="2800" i="1">
                <a:ea typeface="SimSun" panose="02010600030101010101" pitchFamily="2" charset="-122"/>
              </a:rPr>
              <a:t>annie</a:t>
            </a:r>
            <a:r>
              <a:rPr lang="en-US" altLang="zh-CN" sz="2800">
                <a:ea typeface="SimSun" panose="02010600030101010101" pitchFamily="2" charset="-122"/>
              </a:rPr>
              <a:t> asks its configured name server, </a:t>
            </a:r>
            <a:r>
              <a:rPr lang="en-US" altLang="zh-CN" sz="2800" i="1">
                <a:ea typeface="SimSun" panose="02010600030101010101" pitchFamily="2" charset="-122"/>
              </a:rPr>
              <a:t>dakota,</a:t>
            </a:r>
            <a:r>
              <a:rPr lang="en-US" altLang="zh-CN" sz="2800">
                <a:ea typeface="SimSun" panose="02010600030101010101" pitchFamily="2" charset="-122"/>
              </a:rPr>
              <a:t> for </a:t>
            </a:r>
            <a:r>
              <a:rPr lang="en-US" altLang="zh-CN" sz="2800" i="1">
                <a:ea typeface="SimSun" panose="02010600030101010101" pitchFamily="2" charset="-122"/>
              </a:rPr>
              <a:t>ftp.nominum.com’s</a:t>
            </a:r>
            <a:r>
              <a:rPr lang="en-US" altLang="zh-CN" sz="2800">
                <a:ea typeface="SimSun" panose="02010600030101010101" pitchFamily="2" charset="-122"/>
              </a:rPr>
              <a:t> address</a:t>
            </a:r>
          </a:p>
        </p:txBody>
      </p:sp>
      <p:grpSp>
        <p:nvGrpSpPr>
          <p:cNvPr id="48135" name="Group 9"/>
          <p:cNvGrpSpPr>
            <a:grpSpLocks/>
          </p:cNvGrpSpPr>
          <p:nvPr/>
        </p:nvGrpSpPr>
        <p:grpSpPr bwMode="auto">
          <a:xfrm>
            <a:off x="2700338" y="4594225"/>
            <a:ext cx="849312" cy="992188"/>
            <a:chOff x="815" y="3280"/>
            <a:chExt cx="589" cy="708"/>
          </a:xfrm>
        </p:grpSpPr>
        <p:sp>
          <p:nvSpPr>
            <p:cNvPr id="48557"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58"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8559"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8560"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8561"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8562"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8563"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64"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65"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66"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67"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68"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69" name="Line 22"/>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70" name="Line 23"/>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71"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72"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8573"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8574"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8575"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8576"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8577"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8578"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8579"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80"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81" name="AutoShape 34"/>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582"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48136" name="Group 36"/>
          <p:cNvGrpSpPr>
            <a:grpSpLocks/>
          </p:cNvGrpSpPr>
          <p:nvPr/>
        </p:nvGrpSpPr>
        <p:grpSpPr bwMode="auto">
          <a:xfrm>
            <a:off x="8305801" y="4114800"/>
            <a:ext cx="631825" cy="1074738"/>
            <a:chOff x="4301" y="2849"/>
            <a:chExt cx="438" cy="768"/>
          </a:xfrm>
        </p:grpSpPr>
        <p:sp>
          <p:nvSpPr>
            <p:cNvPr id="48454"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55"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56" name="Line 39"/>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57"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458"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459"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460" name="Line 43"/>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61" name="AutoShape 44"/>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2"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3"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4"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5"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6"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7"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8"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69"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0"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1"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2"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3"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474"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5"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6"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7"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8"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79"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480" name="Group 63"/>
            <p:cNvGrpSpPr>
              <a:grpSpLocks/>
            </p:cNvGrpSpPr>
            <p:nvPr/>
          </p:nvGrpSpPr>
          <p:grpSpPr bwMode="auto">
            <a:xfrm>
              <a:off x="4451" y="2907"/>
              <a:ext cx="239" cy="152"/>
              <a:chOff x="4451" y="2907"/>
              <a:chExt cx="239" cy="152"/>
            </a:xfrm>
          </p:grpSpPr>
          <p:sp>
            <p:nvSpPr>
              <p:cNvPr id="48537" name="Line 64"/>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8" name="Line 65"/>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9" name="Line 66"/>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0" name="Line 67"/>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1" name="Line 68"/>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2" name="Line 69"/>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3" name="Line 70"/>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4" name="Line 71"/>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5" name="Line 72"/>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6" name="Line 73"/>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7" name="Line 74"/>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8" name="Line 75"/>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49" name="Line 76"/>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50" name="Line 77"/>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51" name="Line 78"/>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52" name="Line 79"/>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53" name="Line 80"/>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54" name="Line 81"/>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55" name="Line 82"/>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56" name="Line 83"/>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481"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82"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83"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84"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85"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486" name="Group 89"/>
            <p:cNvGrpSpPr>
              <a:grpSpLocks/>
            </p:cNvGrpSpPr>
            <p:nvPr/>
          </p:nvGrpSpPr>
          <p:grpSpPr bwMode="auto">
            <a:xfrm>
              <a:off x="4451" y="3166"/>
              <a:ext cx="239" cy="152"/>
              <a:chOff x="4451" y="3166"/>
              <a:chExt cx="239" cy="152"/>
            </a:xfrm>
          </p:grpSpPr>
          <p:sp>
            <p:nvSpPr>
              <p:cNvPr id="48517" name="Line 90"/>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8" name="Line 91"/>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9" name="Line 92"/>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0" name="Line 93"/>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1" name="Line 94"/>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2" name="Line 95"/>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3" name="Line 96"/>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4" name="Line 97"/>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5" name="Line 98"/>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6" name="Line 99"/>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7" name="Line 100"/>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8" name="Line 101"/>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29" name="Line 102"/>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0" name="Line 103"/>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1" name="Line 104"/>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2" name="Line 105"/>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3" name="Line 106"/>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4" name="Line 107"/>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5" name="Line 108"/>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36" name="Line 109"/>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487"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88"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89"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90"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91"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492" name="Group 115"/>
            <p:cNvGrpSpPr>
              <a:grpSpLocks/>
            </p:cNvGrpSpPr>
            <p:nvPr/>
          </p:nvGrpSpPr>
          <p:grpSpPr bwMode="auto">
            <a:xfrm>
              <a:off x="4451" y="3414"/>
              <a:ext cx="239" cy="151"/>
              <a:chOff x="4451" y="3414"/>
              <a:chExt cx="239" cy="151"/>
            </a:xfrm>
          </p:grpSpPr>
          <p:sp>
            <p:nvSpPr>
              <p:cNvPr id="48497" name="Line 116"/>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98" name="Line 117"/>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99" name="Line 118"/>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0" name="Line 119"/>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1" name="Line 120"/>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2" name="Line 121"/>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3" name="Line 122"/>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4" name="Line 123"/>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5" name="Line 124"/>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6" name="Line 125"/>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7" name="Line 126"/>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8" name="Line 127"/>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09" name="Line 128"/>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0" name="Line 129"/>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1" name="Line 130"/>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2" name="Line 131"/>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3" name="Line 132"/>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4" name="Line 133"/>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5" name="Line 134"/>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516" name="Line 135"/>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493"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94"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495"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496"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48137" name="Group 140"/>
          <p:cNvGrpSpPr>
            <a:grpSpLocks/>
          </p:cNvGrpSpPr>
          <p:nvPr/>
        </p:nvGrpSpPr>
        <p:grpSpPr bwMode="auto">
          <a:xfrm>
            <a:off x="6076950" y="3698876"/>
            <a:ext cx="630238" cy="1076325"/>
            <a:chOff x="3155" y="2641"/>
            <a:chExt cx="437" cy="768"/>
          </a:xfrm>
        </p:grpSpPr>
        <p:sp>
          <p:nvSpPr>
            <p:cNvPr id="48351"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52"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53" name="Line 143"/>
            <p:cNvSpPr>
              <a:spLocks noChangeShapeType="1"/>
            </p:cNvSpPr>
            <p:nvPr/>
          </p:nvSpPr>
          <p:spPr bwMode="auto">
            <a:xfrm>
              <a:off x="3177" y="2641"/>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54"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355"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356"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357" name="Line 147"/>
            <p:cNvSpPr>
              <a:spLocks noChangeShapeType="1"/>
            </p:cNvSpPr>
            <p:nvPr/>
          </p:nvSpPr>
          <p:spPr bwMode="auto">
            <a:xfrm>
              <a:off x="3571" y="2641"/>
              <a:ext cx="0" cy="738"/>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58" name="AutoShape 148"/>
            <p:cNvSpPr>
              <a:spLocks noChangeArrowheads="1"/>
            </p:cNvSpPr>
            <p:nvPr/>
          </p:nvSpPr>
          <p:spPr bwMode="auto">
            <a:xfrm flipV="1">
              <a:off x="3192" y="2693"/>
              <a:ext cx="76"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59"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0"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1"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2"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3"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4"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5"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6"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7"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8"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69"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70"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371"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72"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73"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74"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75"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76"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377" name="Group 167"/>
            <p:cNvGrpSpPr>
              <a:grpSpLocks/>
            </p:cNvGrpSpPr>
            <p:nvPr/>
          </p:nvGrpSpPr>
          <p:grpSpPr bwMode="auto">
            <a:xfrm>
              <a:off x="3305" y="2699"/>
              <a:ext cx="238" cy="152"/>
              <a:chOff x="3305" y="2699"/>
              <a:chExt cx="238" cy="152"/>
            </a:xfrm>
          </p:grpSpPr>
          <p:sp>
            <p:nvSpPr>
              <p:cNvPr id="48434" name="Line 168"/>
              <p:cNvSpPr>
                <a:spLocks noChangeShapeType="1"/>
              </p:cNvSpPr>
              <p:nvPr/>
            </p:nvSpPr>
            <p:spPr bwMode="auto">
              <a:xfrm>
                <a:off x="33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5" name="Line 169"/>
              <p:cNvSpPr>
                <a:spLocks noChangeShapeType="1"/>
              </p:cNvSpPr>
              <p:nvPr/>
            </p:nvSpPr>
            <p:spPr bwMode="auto">
              <a:xfrm>
                <a:off x="3318"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6" name="Line 170"/>
              <p:cNvSpPr>
                <a:spLocks noChangeShapeType="1"/>
              </p:cNvSpPr>
              <p:nvPr/>
            </p:nvSpPr>
            <p:spPr bwMode="auto">
              <a:xfrm>
                <a:off x="33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7" name="Line 171"/>
              <p:cNvSpPr>
                <a:spLocks noChangeShapeType="1"/>
              </p:cNvSpPr>
              <p:nvPr/>
            </p:nvSpPr>
            <p:spPr bwMode="auto">
              <a:xfrm>
                <a:off x="3341"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8" name="Line 172"/>
              <p:cNvSpPr>
                <a:spLocks noChangeShapeType="1"/>
              </p:cNvSpPr>
              <p:nvPr/>
            </p:nvSpPr>
            <p:spPr bwMode="auto">
              <a:xfrm>
                <a:off x="33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9" name="Line 173"/>
              <p:cNvSpPr>
                <a:spLocks noChangeShapeType="1"/>
              </p:cNvSpPr>
              <p:nvPr/>
            </p:nvSpPr>
            <p:spPr bwMode="auto">
              <a:xfrm>
                <a:off x="336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0" name="Line 174"/>
              <p:cNvSpPr>
                <a:spLocks noChangeShapeType="1"/>
              </p:cNvSpPr>
              <p:nvPr/>
            </p:nvSpPr>
            <p:spPr bwMode="auto">
              <a:xfrm>
                <a:off x="337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1" name="Line 175"/>
              <p:cNvSpPr>
                <a:spLocks noChangeShapeType="1"/>
              </p:cNvSpPr>
              <p:nvPr/>
            </p:nvSpPr>
            <p:spPr bwMode="auto">
              <a:xfrm>
                <a:off x="33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2" name="Line 176"/>
              <p:cNvSpPr>
                <a:spLocks noChangeShapeType="1"/>
              </p:cNvSpPr>
              <p:nvPr/>
            </p:nvSpPr>
            <p:spPr bwMode="auto">
              <a:xfrm>
                <a:off x="340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3" name="Line 177"/>
              <p:cNvSpPr>
                <a:spLocks noChangeShapeType="1"/>
              </p:cNvSpPr>
              <p:nvPr/>
            </p:nvSpPr>
            <p:spPr bwMode="auto">
              <a:xfrm>
                <a:off x="34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4" name="Line 178"/>
              <p:cNvSpPr>
                <a:spLocks noChangeShapeType="1"/>
              </p:cNvSpPr>
              <p:nvPr/>
            </p:nvSpPr>
            <p:spPr bwMode="auto">
              <a:xfrm>
                <a:off x="34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5" name="Line 179"/>
              <p:cNvSpPr>
                <a:spLocks noChangeShapeType="1"/>
              </p:cNvSpPr>
              <p:nvPr/>
            </p:nvSpPr>
            <p:spPr bwMode="auto">
              <a:xfrm>
                <a:off x="344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6" name="Line 180"/>
              <p:cNvSpPr>
                <a:spLocks noChangeShapeType="1"/>
              </p:cNvSpPr>
              <p:nvPr/>
            </p:nvSpPr>
            <p:spPr bwMode="auto">
              <a:xfrm>
                <a:off x="34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7" name="Line 181"/>
              <p:cNvSpPr>
                <a:spLocks noChangeShapeType="1"/>
              </p:cNvSpPr>
              <p:nvPr/>
            </p:nvSpPr>
            <p:spPr bwMode="auto">
              <a:xfrm>
                <a:off x="346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8" name="Line 182"/>
              <p:cNvSpPr>
                <a:spLocks noChangeShapeType="1"/>
              </p:cNvSpPr>
              <p:nvPr/>
            </p:nvSpPr>
            <p:spPr bwMode="auto">
              <a:xfrm>
                <a:off x="348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49" name="Line 183"/>
              <p:cNvSpPr>
                <a:spLocks noChangeShapeType="1"/>
              </p:cNvSpPr>
              <p:nvPr/>
            </p:nvSpPr>
            <p:spPr bwMode="auto">
              <a:xfrm>
                <a:off x="34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50" name="Line 184"/>
              <p:cNvSpPr>
                <a:spLocks noChangeShapeType="1"/>
              </p:cNvSpPr>
              <p:nvPr/>
            </p:nvSpPr>
            <p:spPr bwMode="auto">
              <a:xfrm>
                <a:off x="35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51" name="Line 185"/>
              <p:cNvSpPr>
                <a:spLocks noChangeShapeType="1"/>
              </p:cNvSpPr>
              <p:nvPr/>
            </p:nvSpPr>
            <p:spPr bwMode="auto">
              <a:xfrm>
                <a:off x="35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52" name="Line 186"/>
              <p:cNvSpPr>
                <a:spLocks noChangeShapeType="1"/>
              </p:cNvSpPr>
              <p:nvPr/>
            </p:nvSpPr>
            <p:spPr bwMode="auto">
              <a:xfrm>
                <a:off x="353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53" name="Line 187"/>
              <p:cNvSpPr>
                <a:spLocks noChangeShapeType="1"/>
              </p:cNvSpPr>
              <p:nvPr/>
            </p:nvSpPr>
            <p:spPr bwMode="auto">
              <a:xfrm>
                <a:off x="3543"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378"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79"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80"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81"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82"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383" name="Group 193"/>
            <p:cNvGrpSpPr>
              <a:grpSpLocks/>
            </p:cNvGrpSpPr>
            <p:nvPr/>
          </p:nvGrpSpPr>
          <p:grpSpPr bwMode="auto">
            <a:xfrm>
              <a:off x="3305" y="2958"/>
              <a:ext cx="238" cy="152"/>
              <a:chOff x="3305" y="2958"/>
              <a:chExt cx="238" cy="152"/>
            </a:xfrm>
          </p:grpSpPr>
          <p:sp>
            <p:nvSpPr>
              <p:cNvPr id="48414" name="Line 194"/>
              <p:cNvSpPr>
                <a:spLocks noChangeShapeType="1"/>
              </p:cNvSpPr>
              <p:nvPr/>
            </p:nvSpPr>
            <p:spPr bwMode="auto">
              <a:xfrm>
                <a:off x="33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5" name="Line 195"/>
              <p:cNvSpPr>
                <a:spLocks noChangeShapeType="1"/>
              </p:cNvSpPr>
              <p:nvPr/>
            </p:nvSpPr>
            <p:spPr bwMode="auto">
              <a:xfrm>
                <a:off x="3318"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6" name="Line 196"/>
              <p:cNvSpPr>
                <a:spLocks noChangeShapeType="1"/>
              </p:cNvSpPr>
              <p:nvPr/>
            </p:nvSpPr>
            <p:spPr bwMode="auto">
              <a:xfrm>
                <a:off x="33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7" name="Line 197"/>
              <p:cNvSpPr>
                <a:spLocks noChangeShapeType="1"/>
              </p:cNvSpPr>
              <p:nvPr/>
            </p:nvSpPr>
            <p:spPr bwMode="auto">
              <a:xfrm>
                <a:off x="3341"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8" name="Line 198"/>
              <p:cNvSpPr>
                <a:spLocks noChangeShapeType="1"/>
              </p:cNvSpPr>
              <p:nvPr/>
            </p:nvSpPr>
            <p:spPr bwMode="auto">
              <a:xfrm>
                <a:off x="33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9" name="Line 199"/>
              <p:cNvSpPr>
                <a:spLocks noChangeShapeType="1"/>
              </p:cNvSpPr>
              <p:nvPr/>
            </p:nvSpPr>
            <p:spPr bwMode="auto">
              <a:xfrm>
                <a:off x="336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0" name="Line 200"/>
              <p:cNvSpPr>
                <a:spLocks noChangeShapeType="1"/>
              </p:cNvSpPr>
              <p:nvPr/>
            </p:nvSpPr>
            <p:spPr bwMode="auto">
              <a:xfrm>
                <a:off x="337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1" name="Line 201"/>
              <p:cNvSpPr>
                <a:spLocks noChangeShapeType="1"/>
              </p:cNvSpPr>
              <p:nvPr/>
            </p:nvSpPr>
            <p:spPr bwMode="auto">
              <a:xfrm>
                <a:off x="33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2" name="Line 202"/>
              <p:cNvSpPr>
                <a:spLocks noChangeShapeType="1"/>
              </p:cNvSpPr>
              <p:nvPr/>
            </p:nvSpPr>
            <p:spPr bwMode="auto">
              <a:xfrm>
                <a:off x="340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3" name="Line 203"/>
              <p:cNvSpPr>
                <a:spLocks noChangeShapeType="1"/>
              </p:cNvSpPr>
              <p:nvPr/>
            </p:nvSpPr>
            <p:spPr bwMode="auto">
              <a:xfrm>
                <a:off x="34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4" name="Line 204"/>
              <p:cNvSpPr>
                <a:spLocks noChangeShapeType="1"/>
              </p:cNvSpPr>
              <p:nvPr/>
            </p:nvSpPr>
            <p:spPr bwMode="auto">
              <a:xfrm>
                <a:off x="34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5" name="Line 205"/>
              <p:cNvSpPr>
                <a:spLocks noChangeShapeType="1"/>
              </p:cNvSpPr>
              <p:nvPr/>
            </p:nvSpPr>
            <p:spPr bwMode="auto">
              <a:xfrm>
                <a:off x="344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6" name="Line 206"/>
              <p:cNvSpPr>
                <a:spLocks noChangeShapeType="1"/>
              </p:cNvSpPr>
              <p:nvPr/>
            </p:nvSpPr>
            <p:spPr bwMode="auto">
              <a:xfrm>
                <a:off x="34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7" name="Line 207"/>
              <p:cNvSpPr>
                <a:spLocks noChangeShapeType="1"/>
              </p:cNvSpPr>
              <p:nvPr/>
            </p:nvSpPr>
            <p:spPr bwMode="auto">
              <a:xfrm>
                <a:off x="346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8" name="Line 208"/>
              <p:cNvSpPr>
                <a:spLocks noChangeShapeType="1"/>
              </p:cNvSpPr>
              <p:nvPr/>
            </p:nvSpPr>
            <p:spPr bwMode="auto">
              <a:xfrm>
                <a:off x="348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29" name="Line 209"/>
              <p:cNvSpPr>
                <a:spLocks noChangeShapeType="1"/>
              </p:cNvSpPr>
              <p:nvPr/>
            </p:nvSpPr>
            <p:spPr bwMode="auto">
              <a:xfrm>
                <a:off x="34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0" name="Line 210"/>
              <p:cNvSpPr>
                <a:spLocks noChangeShapeType="1"/>
              </p:cNvSpPr>
              <p:nvPr/>
            </p:nvSpPr>
            <p:spPr bwMode="auto">
              <a:xfrm>
                <a:off x="35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1" name="Line 211"/>
              <p:cNvSpPr>
                <a:spLocks noChangeShapeType="1"/>
              </p:cNvSpPr>
              <p:nvPr/>
            </p:nvSpPr>
            <p:spPr bwMode="auto">
              <a:xfrm>
                <a:off x="35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2" name="Line 212"/>
              <p:cNvSpPr>
                <a:spLocks noChangeShapeType="1"/>
              </p:cNvSpPr>
              <p:nvPr/>
            </p:nvSpPr>
            <p:spPr bwMode="auto">
              <a:xfrm>
                <a:off x="353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33" name="Line 213"/>
              <p:cNvSpPr>
                <a:spLocks noChangeShapeType="1"/>
              </p:cNvSpPr>
              <p:nvPr/>
            </p:nvSpPr>
            <p:spPr bwMode="auto">
              <a:xfrm>
                <a:off x="3543"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384"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85"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86"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87"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88"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389" name="Group 219"/>
            <p:cNvGrpSpPr>
              <a:grpSpLocks/>
            </p:cNvGrpSpPr>
            <p:nvPr/>
          </p:nvGrpSpPr>
          <p:grpSpPr bwMode="auto">
            <a:xfrm>
              <a:off x="3305" y="3205"/>
              <a:ext cx="238" cy="152"/>
              <a:chOff x="3305" y="3205"/>
              <a:chExt cx="238" cy="152"/>
            </a:xfrm>
          </p:grpSpPr>
          <p:sp>
            <p:nvSpPr>
              <p:cNvPr id="48394" name="Line 220"/>
              <p:cNvSpPr>
                <a:spLocks noChangeShapeType="1"/>
              </p:cNvSpPr>
              <p:nvPr/>
            </p:nvSpPr>
            <p:spPr bwMode="auto">
              <a:xfrm>
                <a:off x="33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95" name="Line 221"/>
              <p:cNvSpPr>
                <a:spLocks noChangeShapeType="1"/>
              </p:cNvSpPr>
              <p:nvPr/>
            </p:nvSpPr>
            <p:spPr bwMode="auto">
              <a:xfrm>
                <a:off x="3318"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96" name="Line 222"/>
              <p:cNvSpPr>
                <a:spLocks noChangeShapeType="1"/>
              </p:cNvSpPr>
              <p:nvPr/>
            </p:nvSpPr>
            <p:spPr bwMode="auto">
              <a:xfrm>
                <a:off x="33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97" name="Line 223"/>
              <p:cNvSpPr>
                <a:spLocks noChangeShapeType="1"/>
              </p:cNvSpPr>
              <p:nvPr/>
            </p:nvSpPr>
            <p:spPr bwMode="auto">
              <a:xfrm>
                <a:off x="3341"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98" name="Line 224"/>
              <p:cNvSpPr>
                <a:spLocks noChangeShapeType="1"/>
              </p:cNvSpPr>
              <p:nvPr/>
            </p:nvSpPr>
            <p:spPr bwMode="auto">
              <a:xfrm>
                <a:off x="33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99" name="Line 225"/>
              <p:cNvSpPr>
                <a:spLocks noChangeShapeType="1"/>
              </p:cNvSpPr>
              <p:nvPr/>
            </p:nvSpPr>
            <p:spPr bwMode="auto">
              <a:xfrm>
                <a:off x="336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0" name="Line 226"/>
              <p:cNvSpPr>
                <a:spLocks noChangeShapeType="1"/>
              </p:cNvSpPr>
              <p:nvPr/>
            </p:nvSpPr>
            <p:spPr bwMode="auto">
              <a:xfrm>
                <a:off x="337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1" name="Line 227"/>
              <p:cNvSpPr>
                <a:spLocks noChangeShapeType="1"/>
              </p:cNvSpPr>
              <p:nvPr/>
            </p:nvSpPr>
            <p:spPr bwMode="auto">
              <a:xfrm>
                <a:off x="33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2" name="Line 228"/>
              <p:cNvSpPr>
                <a:spLocks noChangeShapeType="1"/>
              </p:cNvSpPr>
              <p:nvPr/>
            </p:nvSpPr>
            <p:spPr bwMode="auto">
              <a:xfrm>
                <a:off x="340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3" name="Line 229"/>
              <p:cNvSpPr>
                <a:spLocks noChangeShapeType="1"/>
              </p:cNvSpPr>
              <p:nvPr/>
            </p:nvSpPr>
            <p:spPr bwMode="auto">
              <a:xfrm>
                <a:off x="34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4" name="Line 230"/>
              <p:cNvSpPr>
                <a:spLocks noChangeShapeType="1"/>
              </p:cNvSpPr>
              <p:nvPr/>
            </p:nvSpPr>
            <p:spPr bwMode="auto">
              <a:xfrm>
                <a:off x="34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5" name="Line 231"/>
              <p:cNvSpPr>
                <a:spLocks noChangeShapeType="1"/>
              </p:cNvSpPr>
              <p:nvPr/>
            </p:nvSpPr>
            <p:spPr bwMode="auto">
              <a:xfrm>
                <a:off x="344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6" name="Line 232"/>
              <p:cNvSpPr>
                <a:spLocks noChangeShapeType="1"/>
              </p:cNvSpPr>
              <p:nvPr/>
            </p:nvSpPr>
            <p:spPr bwMode="auto">
              <a:xfrm>
                <a:off x="34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7" name="Line 233"/>
              <p:cNvSpPr>
                <a:spLocks noChangeShapeType="1"/>
              </p:cNvSpPr>
              <p:nvPr/>
            </p:nvSpPr>
            <p:spPr bwMode="auto">
              <a:xfrm>
                <a:off x="346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8" name="Line 234"/>
              <p:cNvSpPr>
                <a:spLocks noChangeShapeType="1"/>
              </p:cNvSpPr>
              <p:nvPr/>
            </p:nvSpPr>
            <p:spPr bwMode="auto">
              <a:xfrm>
                <a:off x="348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09" name="Line 235"/>
              <p:cNvSpPr>
                <a:spLocks noChangeShapeType="1"/>
              </p:cNvSpPr>
              <p:nvPr/>
            </p:nvSpPr>
            <p:spPr bwMode="auto">
              <a:xfrm>
                <a:off x="34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0" name="Line 236"/>
              <p:cNvSpPr>
                <a:spLocks noChangeShapeType="1"/>
              </p:cNvSpPr>
              <p:nvPr/>
            </p:nvSpPr>
            <p:spPr bwMode="auto">
              <a:xfrm>
                <a:off x="35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1" name="Line 237"/>
              <p:cNvSpPr>
                <a:spLocks noChangeShapeType="1"/>
              </p:cNvSpPr>
              <p:nvPr/>
            </p:nvSpPr>
            <p:spPr bwMode="auto">
              <a:xfrm>
                <a:off x="35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2" name="Line 238"/>
              <p:cNvSpPr>
                <a:spLocks noChangeShapeType="1"/>
              </p:cNvSpPr>
              <p:nvPr/>
            </p:nvSpPr>
            <p:spPr bwMode="auto">
              <a:xfrm>
                <a:off x="353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413" name="Line 239"/>
              <p:cNvSpPr>
                <a:spLocks noChangeShapeType="1"/>
              </p:cNvSpPr>
              <p:nvPr/>
            </p:nvSpPr>
            <p:spPr bwMode="auto">
              <a:xfrm>
                <a:off x="3543"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390"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91"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392"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393"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8138" name="Text Box 244"/>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48139" name="Text Box 245"/>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48140" name="Group 246"/>
          <p:cNvGrpSpPr>
            <a:grpSpLocks/>
          </p:cNvGrpSpPr>
          <p:nvPr/>
        </p:nvGrpSpPr>
        <p:grpSpPr bwMode="auto">
          <a:xfrm>
            <a:off x="7510464" y="2457451"/>
            <a:ext cx="631825" cy="1076325"/>
            <a:chOff x="4148" y="1616"/>
            <a:chExt cx="438" cy="768"/>
          </a:xfrm>
        </p:grpSpPr>
        <p:sp>
          <p:nvSpPr>
            <p:cNvPr id="48248"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49"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50" name="Line 249"/>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51"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252"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253"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254" name="Line 253"/>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55" name="AutoShape 254"/>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56"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57"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58"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59"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0"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1"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2"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3"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4"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5"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6"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7"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268"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69"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0"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1"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2"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3"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274" name="Group 273"/>
            <p:cNvGrpSpPr>
              <a:grpSpLocks/>
            </p:cNvGrpSpPr>
            <p:nvPr/>
          </p:nvGrpSpPr>
          <p:grpSpPr bwMode="auto">
            <a:xfrm>
              <a:off x="4298" y="1674"/>
              <a:ext cx="238" cy="152"/>
              <a:chOff x="4298" y="1674"/>
              <a:chExt cx="238" cy="152"/>
            </a:xfrm>
          </p:grpSpPr>
          <p:sp>
            <p:nvSpPr>
              <p:cNvPr id="48331" name="Line 274"/>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2" name="Line 275"/>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3" name="Line 276"/>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4" name="Line 277"/>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5" name="Line 278"/>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6" name="Line 279"/>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7" name="Line 280"/>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8" name="Line 281"/>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9" name="Line 282"/>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0" name="Line 283"/>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1" name="Line 284"/>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2" name="Line 285"/>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3" name="Line 286"/>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4" name="Line 287"/>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5" name="Line 288"/>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6" name="Line 289"/>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7" name="Line 290"/>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8" name="Line 291"/>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49" name="Line 292"/>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50" name="Line 293"/>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275"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6"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7"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8"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79"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280" name="Group 299"/>
            <p:cNvGrpSpPr>
              <a:grpSpLocks/>
            </p:cNvGrpSpPr>
            <p:nvPr/>
          </p:nvGrpSpPr>
          <p:grpSpPr bwMode="auto">
            <a:xfrm>
              <a:off x="4298" y="1933"/>
              <a:ext cx="238" cy="151"/>
              <a:chOff x="4298" y="1933"/>
              <a:chExt cx="238" cy="151"/>
            </a:xfrm>
          </p:grpSpPr>
          <p:sp>
            <p:nvSpPr>
              <p:cNvPr id="48311" name="Line 300"/>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2" name="Line 301"/>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3" name="Line 302"/>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4" name="Line 303"/>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5" name="Line 304"/>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6" name="Line 305"/>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7" name="Line 306"/>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8" name="Line 307"/>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9" name="Line 308"/>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0" name="Line 309"/>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1" name="Line 310"/>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2" name="Line 311"/>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3" name="Line 312"/>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4" name="Line 313"/>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5" name="Line 314"/>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6" name="Line 315"/>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7" name="Line 316"/>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8" name="Line 317"/>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29" name="Line 318"/>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30" name="Line 319"/>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281"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82"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83"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84"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85"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286" name="Group 325"/>
            <p:cNvGrpSpPr>
              <a:grpSpLocks/>
            </p:cNvGrpSpPr>
            <p:nvPr/>
          </p:nvGrpSpPr>
          <p:grpSpPr bwMode="auto">
            <a:xfrm>
              <a:off x="4298" y="2180"/>
              <a:ext cx="238" cy="152"/>
              <a:chOff x="4298" y="2180"/>
              <a:chExt cx="238" cy="152"/>
            </a:xfrm>
          </p:grpSpPr>
          <p:sp>
            <p:nvSpPr>
              <p:cNvPr id="48291" name="Line 326"/>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2" name="Line 327"/>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3" name="Line 328"/>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4" name="Line 329"/>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5" name="Line 330"/>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6" name="Line 331"/>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7" name="Line 332"/>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8" name="Line 333"/>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99" name="Line 334"/>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0" name="Line 335"/>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1" name="Line 336"/>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2" name="Line 337"/>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3" name="Line 338"/>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4" name="Line 339"/>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5" name="Line 340"/>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6" name="Line 341"/>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7" name="Line 342"/>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8" name="Line 343"/>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09" name="Line 344"/>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310" name="Line 345"/>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287"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88"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289"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290"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8141" name="Text Box 350"/>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8142" name="Group 351"/>
          <p:cNvGrpSpPr>
            <a:grpSpLocks/>
          </p:cNvGrpSpPr>
          <p:nvPr/>
        </p:nvGrpSpPr>
        <p:grpSpPr bwMode="auto">
          <a:xfrm>
            <a:off x="4087814" y="2538414"/>
            <a:ext cx="631825" cy="1074737"/>
            <a:chOff x="1777" y="1812"/>
            <a:chExt cx="437" cy="767"/>
          </a:xfrm>
        </p:grpSpPr>
        <p:sp>
          <p:nvSpPr>
            <p:cNvPr id="48145"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46"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47" name="Line 354"/>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48"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149"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150"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151" name="Line 358"/>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52" name="AutoShape 359"/>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53"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54"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55"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56"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57"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58"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59"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0"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1"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2"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3"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4"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165"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6"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7"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8"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69"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70"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171" name="Group 378"/>
            <p:cNvGrpSpPr>
              <a:grpSpLocks/>
            </p:cNvGrpSpPr>
            <p:nvPr/>
          </p:nvGrpSpPr>
          <p:grpSpPr bwMode="auto">
            <a:xfrm>
              <a:off x="1927" y="1870"/>
              <a:ext cx="238" cy="152"/>
              <a:chOff x="1927" y="1870"/>
              <a:chExt cx="238" cy="152"/>
            </a:xfrm>
          </p:grpSpPr>
          <p:sp>
            <p:nvSpPr>
              <p:cNvPr id="48228" name="Line 379"/>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9" name="Line 380"/>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0" name="Line 381"/>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1" name="Line 382"/>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2" name="Line 383"/>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3" name="Line 384"/>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4" name="Line 385"/>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5" name="Line 386"/>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6" name="Line 387"/>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7" name="Line 388"/>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8" name="Line 389"/>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39" name="Line 390"/>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0" name="Line 391"/>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1" name="Line 392"/>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2" name="Line 393"/>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3" name="Line 394"/>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4" name="Line 395"/>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5" name="Line 396"/>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6" name="Line 397"/>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47" name="Line 398"/>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172"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73"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74"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75"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76"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177" name="Group 404"/>
            <p:cNvGrpSpPr>
              <a:grpSpLocks/>
            </p:cNvGrpSpPr>
            <p:nvPr/>
          </p:nvGrpSpPr>
          <p:grpSpPr bwMode="auto">
            <a:xfrm>
              <a:off x="1927" y="2129"/>
              <a:ext cx="238" cy="152"/>
              <a:chOff x="1927" y="2129"/>
              <a:chExt cx="238" cy="152"/>
            </a:xfrm>
          </p:grpSpPr>
          <p:sp>
            <p:nvSpPr>
              <p:cNvPr id="48208" name="Line 405"/>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9" name="Line 406"/>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0" name="Line 407"/>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1" name="Line 408"/>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2" name="Line 409"/>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3" name="Line 410"/>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4" name="Line 411"/>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5" name="Line 412"/>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6" name="Line 413"/>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7" name="Line 414"/>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8" name="Line 415"/>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19" name="Line 416"/>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0" name="Line 417"/>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1" name="Line 418"/>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2" name="Line 419"/>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3" name="Line 420"/>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4" name="Line 421"/>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5" name="Line 422"/>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6" name="Line 423"/>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27" name="Line 424"/>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178"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79"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80"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81"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82"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8183" name="Group 430"/>
            <p:cNvGrpSpPr>
              <a:grpSpLocks/>
            </p:cNvGrpSpPr>
            <p:nvPr/>
          </p:nvGrpSpPr>
          <p:grpSpPr bwMode="auto">
            <a:xfrm>
              <a:off x="1927" y="2376"/>
              <a:ext cx="238" cy="152"/>
              <a:chOff x="1927" y="2376"/>
              <a:chExt cx="238" cy="152"/>
            </a:xfrm>
          </p:grpSpPr>
          <p:sp>
            <p:nvSpPr>
              <p:cNvPr id="48188" name="Line 431"/>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89" name="Line 432"/>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0" name="Line 433"/>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1" name="Line 434"/>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2" name="Line 435"/>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3" name="Line 436"/>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4" name="Line 437"/>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5" name="Line 438"/>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6" name="Line 439"/>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7" name="Line 440"/>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8" name="Line 441"/>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199" name="Line 442"/>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0" name="Line 443"/>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1" name="Line 444"/>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2" name="Line 445"/>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3" name="Line 446"/>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4" name="Line 447"/>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5" name="Line 448"/>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6" name="Line 449"/>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8207" name="Line 450"/>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8184"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85"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8186"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8187"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8143" name="Text Box 455"/>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48144" name="Text Box 456"/>
          <p:cNvSpPr txBox="1">
            <a:spLocks noChangeArrowheads="1"/>
          </p:cNvSpPr>
          <p:nvPr/>
        </p:nvSpPr>
        <p:spPr bwMode="auto">
          <a:xfrm>
            <a:off x="5997576" y="4768850"/>
            <a:ext cx="1774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ns1.sanjose.nominum.net</a:t>
            </a:r>
            <a:endParaRPr lang="en-US" altLang="zh-CN" kern="0">
              <a:latin typeface="Arial" panose="020B0604020202020204" pitchFamily="34" charset="0"/>
              <a:ea typeface="SimSun" panose="02010600030101010101" pitchFamily="2" charset="-122"/>
            </a:endParaRPr>
          </a:p>
        </p:txBody>
      </p:sp>
      <p:sp>
        <p:nvSpPr>
          <p:cNvPr id="457" name="Rectangle 45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413818507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wipe(down)">
                                      <p:cBhvr>
                                        <p:cTn id="12"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657601" y="5867400"/>
            <a:ext cx="36353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ftp.nominum.com.</a:t>
            </a:r>
            <a:endParaRPr lang="en-US" altLang="zh-CN" sz="2200" kern="0">
              <a:ea typeface="SimSun" panose="02010600030101010101" pitchFamily="2" charset="-122"/>
            </a:endParaRPr>
          </a:p>
        </p:txBody>
      </p:sp>
      <p:grpSp>
        <p:nvGrpSpPr>
          <p:cNvPr id="2" name="Group 3"/>
          <p:cNvGrpSpPr>
            <a:grpSpLocks/>
          </p:cNvGrpSpPr>
          <p:nvPr/>
        </p:nvGrpSpPr>
        <p:grpSpPr bwMode="auto">
          <a:xfrm>
            <a:off x="4881563" y="2486025"/>
            <a:ext cx="2343150" cy="1009650"/>
            <a:chOff x="2326" y="1755"/>
            <a:chExt cx="1624" cy="721"/>
          </a:xfrm>
        </p:grpSpPr>
        <p:sp>
          <p:nvSpPr>
            <p:cNvPr id="49607" name="Freeform 4"/>
            <p:cNvSpPr>
              <a:spLocks/>
            </p:cNvSpPr>
            <p:nvPr/>
          </p:nvSpPr>
          <p:spPr bwMode="auto">
            <a:xfrm>
              <a:off x="2326" y="1755"/>
              <a:ext cx="1624" cy="721"/>
            </a:xfrm>
            <a:custGeom>
              <a:avLst/>
              <a:gdLst>
                <a:gd name="T0" fmla="*/ 1507 w 1624"/>
                <a:gd name="T1" fmla="*/ 628 h 721"/>
                <a:gd name="T2" fmla="*/ 1530 w 1624"/>
                <a:gd name="T3" fmla="*/ 625 h 721"/>
                <a:gd name="T4" fmla="*/ 1552 w 1624"/>
                <a:gd name="T5" fmla="*/ 619 h 721"/>
                <a:gd name="T6" fmla="*/ 1571 w 1624"/>
                <a:gd name="T7" fmla="*/ 611 h 721"/>
                <a:gd name="T8" fmla="*/ 1588 w 1624"/>
                <a:gd name="T9" fmla="*/ 603 h 721"/>
                <a:gd name="T10" fmla="*/ 1602 w 1624"/>
                <a:gd name="T11" fmla="*/ 592 h 721"/>
                <a:gd name="T12" fmla="*/ 1613 w 1624"/>
                <a:gd name="T13" fmla="*/ 580 h 721"/>
                <a:gd name="T14" fmla="*/ 1620 w 1624"/>
                <a:gd name="T15" fmla="*/ 568 h 721"/>
                <a:gd name="T16" fmla="*/ 1623 w 1624"/>
                <a:gd name="T17" fmla="*/ 68 h 721"/>
                <a:gd name="T18" fmla="*/ 1617 w 1624"/>
                <a:gd name="T19" fmla="*/ 56 h 721"/>
                <a:gd name="T20" fmla="*/ 1609 w 1624"/>
                <a:gd name="T21" fmla="*/ 44 h 721"/>
                <a:gd name="T22" fmla="*/ 1596 w 1624"/>
                <a:gd name="T23" fmla="*/ 34 h 721"/>
                <a:gd name="T24" fmla="*/ 1581 w 1624"/>
                <a:gd name="T25" fmla="*/ 23 h 721"/>
                <a:gd name="T26" fmla="*/ 1563 w 1624"/>
                <a:gd name="T27" fmla="*/ 15 h 721"/>
                <a:gd name="T28" fmla="*/ 1542 w 1624"/>
                <a:gd name="T29" fmla="*/ 8 h 721"/>
                <a:gd name="T30" fmla="*/ 1519 w 1624"/>
                <a:gd name="T31" fmla="*/ 3 h 721"/>
                <a:gd name="T32" fmla="*/ 1496 w 1624"/>
                <a:gd name="T33" fmla="*/ 0 h 721"/>
                <a:gd name="T34" fmla="*/ 114 w 1624"/>
                <a:gd name="T35" fmla="*/ 2 h 721"/>
                <a:gd name="T36" fmla="*/ 91 w 1624"/>
                <a:gd name="T37" fmla="*/ 6 h 721"/>
                <a:gd name="T38" fmla="*/ 69 w 1624"/>
                <a:gd name="T39" fmla="*/ 12 h 721"/>
                <a:gd name="T40" fmla="*/ 49 w 1624"/>
                <a:gd name="T41" fmla="*/ 19 h 721"/>
                <a:gd name="T42" fmla="*/ 32 w 1624"/>
                <a:gd name="T43" fmla="*/ 29 h 721"/>
                <a:gd name="T44" fmla="*/ 18 w 1624"/>
                <a:gd name="T45" fmla="*/ 39 h 721"/>
                <a:gd name="T46" fmla="*/ 7 w 1624"/>
                <a:gd name="T47" fmla="*/ 50 h 721"/>
                <a:gd name="T48" fmla="*/ 1 w 1624"/>
                <a:gd name="T49" fmla="*/ 62 h 721"/>
                <a:gd name="T50" fmla="*/ 0 w 1624"/>
                <a:gd name="T51" fmla="*/ 560 h 721"/>
                <a:gd name="T52" fmla="*/ 4 w 1624"/>
                <a:gd name="T53" fmla="*/ 574 h 721"/>
                <a:gd name="T54" fmla="*/ 13 w 1624"/>
                <a:gd name="T55" fmla="*/ 586 h 721"/>
                <a:gd name="T56" fmla="*/ 25 w 1624"/>
                <a:gd name="T57" fmla="*/ 598 h 721"/>
                <a:gd name="T58" fmla="*/ 41 w 1624"/>
                <a:gd name="T59" fmla="*/ 607 h 721"/>
                <a:gd name="T60" fmla="*/ 59 w 1624"/>
                <a:gd name="T61" fmla="*/ 615 h 721"/>
                <a:gd name="T62" fmla="*/ 80 w 1624"/>
                <a:gd name="T63" fmla="*/ 622 h 721"/>
                <a:gd name="T64" fmla="*/ 102 w 1624"/>
                <a:gd name="T65" fmla="*/ 626 h 721"/>
                <a:gd name="T66" fmla="*/ 127 w 1624"/>
                <a:gd name="T67" fmla="*/ 628 h 721"/>
                <a:gd name="T68" fmla="*/ 131 w 1624"/>
                <a:gd name="T69" fmla="*/ 720 h 721"/>
                <a:gd name="T70" fmla="*/ 1496 w 1624"/>
                <a:gd name="T71" fmla="*/ 628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4"/>
                <a:gd name="T109" fmla="*/ 0 h 721"/>
                <a:gd name="T110" fmla="*/ 1624 w 1624"/>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4" h="721">
                  <a:moveTo>
                    <a:pt x="1496" y="628"/>
                  </a:moveTo>
                  <a:lnTo>
                    <a:pt x="1507" y="628"/>
                  </a:lnTo>
                  <a:lnTo>
                    <a:pt x="1519" y="626"/>
                  </a:lnTo>
                  <a:lnTo>
                    <a:pt x="1530" y="625"/>
                  </a:lnTo>
                  <a:lnTo>
                    <a:pt x="1542" y="622"/>
                  </a:lnTo>
                  <a:lnTo>
                    <a:pt x="1552" y="619"/>
                  </a:lnTo>
                  <a:lnTo>
                    <a:pt x="1563" y="615"/>
                  </a:lnTo>
                  <a:lnTo>
                    <a:pt x="1571" y="611"/>
                  </a:lnTo>
                  <a:lnTo>
                    <a:pt x="1581" y="607"/>
                  </a:lnTo>
                  <a:lnTo>
                    <a:pt x="1588" y="603"/>
                  </a:lnTo>
                  <a:lnTo>
                    <a:pt x="1596" y="598"/>
                  </a:lnTo>
                  <a:lnTo>
                    <a:pt x="1602" y="592"/>
                  </a:lnTo>
                  <a:lnTo>
                    <a:pt x="1609" y="586"/>
                  </a:lnTo>
                  <a:lnTo>
                    <a:pt x="1613" y="580"/>
                  </a:lnTo>
                  <a:lnTo>
                    <a:pt x="1617" y="574"/>
                  </a:lnTo>
                  <a:lnTo>
                    <a:pt x="1620" y="568"/>
                  </a:lnTo>
                  <a:lnTo>
                    <a:pt x="1623" y="560"/>
                  </a:lnTo>
                  <a:lnTo>
                    <a:pt x="1623" y="68"/>
                  </a:lnTo>
                  <a:lnTo>
                    <a:pt x="1620" y="62"/>
                  </a:lnTo>
                  <a:lnTo>
                    <a:pt x="1617" y="56"/>
                  </a:lnTo>
                  <a:lnTo>
                    <a:pt x="1613" y="50"/>
                  </a:lnTo>
                  <a:lnTo>
                    <a:pt x="1609" y="44"/>
                  </a:lnTo>
                  <a:lnTo>
                    <a:pt x="1602" y="39"/>
                  </a:lnTo>
                  <a:lnTo>
                    <a:pt x="1596" y="34"/>
                  </a:lnTo>
                  <a:lnTo>
                    <a:pt x="1588" y="29"/>
                  </a:lnTo>
                  <a:lnTo>
                    <a:pt x="1581" y="23"/>
                  </a:lnTo>
                  <a:lnTo>
                    <a:pt x="1571" y="19"/>
                  </a:lnTo>
                  <a:lnTo>
                    <a:pt x="1563" y="15"/>
                  </a:lnTo>
                  <a:lnTo>
                    <a:pt x="1552" y="12"/>
                  </a:lnTo>
                  <a:lnTo>
                    <a:pt x="1542" y="8"/>
                  </a:lnTo>
                  <a:lnTo>
                    <a:pt x="1530" y="6"/>
                  </a:lnTo>
                  <a:lnTo>
                    <a:pt x="1519" y="3"/>
                  </a:lnTo>
                  <a:lnTo>
                    <a:pt x="1507" y="2"/>
                  </a:lnTo>
                  <a:lnTo>
                    <a:pt x="1496" y="0"/>
                  </a:lnTo>
                  <a:lnTo>
                    <a:pt x="127" y="0"/>
                  </a:lnTo>
                  <a:lnTo>
                    <a:pt x="114" y="2"/>
                  </a:lnTo>
                  <a:lnTo>
                    <a:pt x="102" y="3"/>
                  </a:lnTo>
                  <a:lnTo>
                    <a:pt x="91" y="6"/>
                  </a:lnTo>
                  <a:lnTo>
                    <a:pt x="80" y="8"/>
                  </a:lnTo>
                  <a:lnTo>
                    <a:pt x="69" y="12"/>
                  </a:lnTo>
                  <a:lnTo>
                    <a:pt x="59" y="15"/>
                  </a:lnTo>
                  <a:lnTo>
                    <a:pt x="49" y="19"/>
                  </a:lnTo>
                  <a:lnTo>
                    <a:pt x="41" y="23"/>
                  </a:lnTo>
                  <a:lnTo>
                    <a:pt x="32" y="29"/>
                  </a:lnTo>
                  <a:lnTo>
                    <a:pt x="25" y="34"/>
                  </a:lnTo>
                  <a:lnTo>
                    <a:pt x="18" y="39"/>
                  </a:lnTo>
                  <a:lnTo>
                    <a:pt x="13" y="44"/>
                  </a:lnTo>
                  <a:lnTo>
                    <a:pt x="7" y="50"/>
                  </a:lnTo>
                  <a:lnTo>
                    <a:pt x="4" y="56"/>
                  </a:lnTo>
                  <a:lnTo>
                    <a:pt x="1" y="62"/>
                  </a:lnTo>
                  <a:lnTo>
                    <a:pt x="0" y="68"/>
                  </a:lnTo>
                  <a:lnTo>
                    <a:pt x="0" y="560"/>
                  </a:lnTo>
                  <a:lnTo>
                    <a:pt x="1" y="568"/>
                  </a:lnTo>
                  <a:lnTo>
                    <a:pt x="4" y="574"/>
                  </a:lnTo>
                  <a:lnTo>
                    <a:pt x="7" y="580"/>
                  </a:lnTo>
                  <a:lnTo>
                    <a:pt x="13" y="586"/>
                  </a:lnTo>
                  <a:lnTo>
                    <a:pt x="18" y="592"/>
                  </a:lnTo>
                  <a:lnTo>
                    <a:pt x="25" y="598"/>
                  </a:lnTo>
                  <a:lnTo>
                    <a:pt x="32" y="603"/>
                  </a:lnTo>
                  <a:lnTo>
                    <a:pt x="41" y="607"/>
                  </a:lnTo>
                  <a:lnTo>
                    <a:pt x="49" y="611"/>
                  </a:lnTo>
                  <a:lnTo>
                    <a:pt x="59" y="615"/>
                  </a:lnTo>
                  <a:lnTo>
                    <a:pt x="69" y="619"/>
                  </a:lnTo>
                  <a:lnTo>
                    <a:pt x="80" y="622"/>
                  </a:lnTo>
                  <a:lnTo>
                    <a:pt x="91" y="625"/>
                  </a:lnTo>
                  <a:lnTo>
                    <a:pt x="102" y="626"/>
                  </a:lnTo>
                  <a:lnTo>
                    <a:pt x="114" y="628"/>
                  </a:lnTo>
                  <a:lnTo>
                    <a:pt x="127" y="628"/>
                  </a:lnTo>
                  <a:lnTo>
                    <a:pt x="245" y="628"/>
                  </a:lnTo>
                  <a:lnTo>
                    <a:pt x="131" y="720"/>
                  </a:lnTo>
                  <a:lnTo>
                    <a:pt x="407" y="628"/>
                  </a:lnTo>
                  <a:lnTo>
                    <a:pt x="1496" y="628"/>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49608" name="Text Box 5"/>
            <p:cNvSpPr txBox="1">
              <a:spLocks noChangeArrowheads="1"/>
            </p:cNvSpPr>
            <p:nvPr/>
          </p:nvSpPr>
          <p:spPr bwMode="auto">
            <a:xfrm>
              <a:off x="2496" y="1825"/>
              <a:ext cx="1385"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What’s the IP address of ftp.nominum.com?</a:t>
              </a:r>
              <a:endParaRPr lang="en-US" altLang="zh-CN" sz="2200" kern="0">
                <a:ea typeface="SimSun" panose="02010600030101010101" pitchFamily="2" charset="-122"/>
              </a:endParaRPr>
            </a:p>
          </p:txBody>
        </p:sp>
      </p:grpSp>
      <p:sp>
        <p:nvSpPr>
          <p:cNvPr id="75782" name="Line 6"/>
          <p:cNvSpPr>
            <a:spLocks noChangeShapeType="1"/>
          </p:cNvSpPr>
          <p:nvPr/>
        </p:nvSpPr>
        <p:spPr bwMode="auto">
          <a:xfrm>
            <a:off x="4800600" y="3541713"/>
            <a:ext cx="1163638" cy="317500"/>
          </a:xfrm>
          <a:prstGeom prst="line">
            <a:avLst/>
          </a:prstGeom>
          <a:noFill/>
          <a:ln w="31591">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157" name="Rectangle 7"/>
          <p:cNvSpPr>
            <a:spLocks noGrp="1" noChangeArrowheads="1"/>
          </p:cNvSpPr>
          <p:nvPr>
            <p:ph type="title"/>
          </p:nvPr>
        </p:nvSpPr>
        <p:spPr/>
        <p:txBody>
          <a:bodyPr/>
          <a:lstStyle/>
          <a:p>
            <a:pPr eaLnBrk="1" hangingPunct="1"/>
            <a:r>
              <a:rPr lang="en-US" altLang="zh-CN">
                <a:ea typeface="SimSun" panose="02010600030101010101" pitchFamily="2" charset="-122"/>
              </a:rPr>
              <a:t>Resolution Process (Caching)</a:t>
            </a:r>
          </a:p>
        </p:txBody>
      </p:sp>
      <p:sp>
        <p:nvSpPr>
          <p:cNvPr id="49158" name="Rectangle 8"/>
          <p:cNvSpPr>
            <a:spLocks noGrp="1" noChangeArrowheads="1"/>
          </p:cNvSpPr>
          <p:nvPr>
            <p:ph type="body" idx="1"/>
          </p:nvPr>
        </p:nvSpPr>
        <p:spPr>
          <a:xfrm>
            <a:off x="2209800" y="1371600"/>
            <a:ext cx="7772400" cy="4114800"/>
          </a:xfrm>
        </p:spPr>
        <p:txBody>
          <a:bodyPr/>
          <a:lstStyle/>
          <a:p>
            <a:pPr eaLnBrk="1" hangingPunct="1"/>
            <a:r>
              <a:rPr lang="en-US" altLang="zh-CN" sz="2400" i="1">
                <a:ea typeface="SimSun" panose="02010600030101010101" pitchFamily="2" charset="-122"/>
              </a:rPr>
              <a:t>dakota</a:t>
            </a:r>
            <a:r>
              <a:rPr lang="en-US" altLang="zh-CN" sz="2400">
                <a:ea typeface="SimSun" panose="02010600030101010101" pitchFamily="2" charset="-122"/>
              </a:rPr>
              <a:t> has cached a NS record indicating </a:t>
            </a:r>
            <a:r>
              <a:rPr lang="en-US" altLang="zh-CN" sz="2400" i="1">
                <a:ea typeface="SimSun" panose="02010600030101010101" pitchFamily="2" charset="-122"/>
              </a:rPr>
              <a:t>ns1.sanjose</a:t>
            </a:r>
            <a:r>
              <a:rPr lang="en-US" altLang="zh-CN" sz="2400">
                <a:ea typeface="SimSun" panose="02010600030101010101" pitchFamily="2" charset="-122"/>
              </a:rPr>
              <a:t> is an </a:t>
            </a:r>
            <a:r>
              <a:rPr lang="en-US" altLang="zh-CN" sz="2400" i="1">
                <a:ea typeface="SimSun" panose="02010600030101010101" pitchFamily="2" charset="-122"/>
              </a:rPr>
              <a:t>nominum.com</a:t>
            </a:r>
            <a:r>
              <a:rPr lang="en-US" altLang="zh-CN" sz="2400">
                <a:ea typeface="SimSun" panose="02010600030101010101" pitchFamily="2" charset="-122"/>
              </a:rPr>
              <a:t> name server, so it asks it for </a:t>
            </a:r>
            <a:r>
              <a:rPr lang="en-US" altLang="zh-CN" sz="2400" i="1">
                <a:ea typeface="SimSun" panose="02010600030101010101" pitchFamily="2" charset="-122"/>
              </a:rPr>
              <a:t>ftp.nominum.com’s</a:t>
            </a:r>
            <a:r>
              <a:rPr lang="en-US" altLang="zh-CN" sz="2400">
                <a:ea typeface="SimSun" panose="02010600030101010101" pitchFamily="2" charset="-122"/>
              </a:rPr>
              <a:t> address</a:t>
            </a:r>
          </a:p>
        </p:txBody>
      </p:sp>
      <p:grpSp>
        <p:nvGrpSpPr>
          <p:cNvPr id="49159" name="Group 9"/>
          <p:cNvGrpSpPr>
            <a:grpSpLocks/>
          </p:cNvGrpSpPr>
          <p:nvPr/>
        </p:nvGrpSpPr>
        <p:grpSpPr bwMode="auto">
          <a:xfrm>
            <a:off x="2700338" y="4594225"/>
            <a:ext cx="849312" cy="992188"/>
            <a:chOff x="815" y="3280"/>
            <a:chExt cx="589" cy="708"/>
          </a:xfrm>
        </p:grpSpPr>
        <p:sp>
          <p:nvSpPr>
            <p:cNvPr id="49581"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82"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9583"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9584"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9585"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9586"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9587"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88"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89"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90"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91"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92"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93" name="Line 22"/>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94" name="Line 23"/>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95"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96"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49597"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49598"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9599"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9600"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9601"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9602"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49603"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604"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605" name="AutoShape 34"/>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606"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49160" name="Group 36"/>
          <p:cNvGrpSpPr>
            <a:grpSpLocks/>
          </p:cNvGrpSpPr>
          <p:nvPr/>
        </p:nvGrpSpPr>
        <p:grpSpPr bwMode="auto">
          <a:xfrm>
            <a:off x="8305801" y="4114800"/>
            <a:ext cx="631825" cy="1074738"/>
            <a:chOff x="4301" y="2849"/>
            <a:chExt cx="438" cy="768"/>
          </a:xfrm>
        </p:grpSpPr>
        <p:sp>
          <p:nvSpPr>
            <p:cNvPr id="49478"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79"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80" name="Line 39"/>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81"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482"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483"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484" name="Line 43"/>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85" name="AutoShape 44"/>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86"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87"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88"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89"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0"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1"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2"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3"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4"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5"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6"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7"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498"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99"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0"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1"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2"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3"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504" name="Group 63"/>
            <p:cNvGrpSpPr>
              <a:grpSpLocks/>
            </p:cNvGrpSpPr>
            <p:nvPr/>
          </p:nvGrpSpPr>
          <p:grpSpPr bwMode="auto">
            <a:xfrm>
              <a:off x="4451" y="2907"/>
              <a:ext cx="239" cy="152"/>
              <a:chOff x="4451" y="2907"/>
              <a:chExt cx="239" cy="152"/>
            </a:xfrm>
          </p:grpSpPr>
          <p:sp>
            <p:nvSpPr>
              <p:cNvPr id="49561" name="Line 64"/>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2" name="Line 65"/>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3" name="Line 66"/>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4" name="Line 67"/>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5" name="Line 68"/>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6" name="Line 69"/>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7" name="Line 70"/>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8" name="Line 71"/>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9" name="Line 72"/>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0" name="Line 73"/>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1" name="Line 74"/>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2" name="Line 75"/>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3" name="Line 76"/>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4" name="Line 77"/>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5" name="Line 78"/>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6" name="Line 79"/>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7" name="Line 80"/>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8" name="Line 81"/>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79" name="Line 82"/>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80" name="Line 83"/>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505"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6"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7"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8"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09"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510" name="Group 89"/>
            <p:cNvGrpSpPr>
              <a:grpSpLocks/>
            </p:cNvGrpSpPr>
            <p:nvPr/>
          </p:nvGrpSpPr>
          <p:grpSpPr bwMode="auto">
            <a:xfrm>
              <a:off x="4451" y="3166"/>
              <a:ext cx="239" cy="152"/>
              <a:chOff x="4451" y="3166"/>
              <a:chExt cx="239" cy="152"/>
            </a:xfrm>
          </p:grpSpPr>
          <p:sp>
            <p:nvSpPr>
              <p:cNvPr id="49541" name="Line 90"/>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2" name="Line 91"/>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3" name="Line 92"/>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4" name="Line 93"/>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5" name="Line 94"/>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6" name="Line 95"/>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7" name="Line 96"/>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8" name="Line 97"/>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9" name="Line 98"/>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0" name="Line 99"/>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1" name="Line 100"/>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2" name="Line 101"/>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3" name="Line 102"/>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4" name="Line 103"/>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5" name="Line 104"/>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6" name="Line 105"/>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7" name="Line 106"/>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8" name="Line 107"/>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59" name="Line 108"/>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60" name="Line 109"/>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511"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12"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13"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14"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15"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516" name="Group 115"/>
            <p:cNvGrpSpPr>
              <a:grpSpLocks/>
            </p:cNvGrpSpPr>
            <p:nvPr/>
          </p:nvGrpSpPr>
          <p:grpSpPr bwMode="auto">
            <a:xfrm>
              <a:off x="4451" y="3414"/>
              <a:ext cx="239" cy="151"/>
              <a:chOff x="4451" y="3414"/>
              <a:chExt cx="239" cy="151"/>
            </a:xfrm>
          </p:grpSpPr>
          <p:sp>
            <p:nvSpPr>
              <p:cNvPr id="49521" name="Line 116"/>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2" name="Line 117"/>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3" name="Line 118"/>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4" name="Line 119"/>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5" name="Line 120"/>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6" name="Line 121"/>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7" name="Line 122"/>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8" name="Line 123"/>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29" name="Line 124"/>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0" name="Line 125"/>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1" name="Line 126"/>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2" name="Line 127"/>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3" name="Line 128"/>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4" name="Line 129"/>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5" name="Line 130"/>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6" name="Line 131"/>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7" name="Line 132"/>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8" name="Line 133"/>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39" name="Line 134"/>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540" name="Line 135"/>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517"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18"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519"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520"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49161" name="Group 140"/>
          <p:cNvGrpSpPr>
            <a:grpSpLocks/>
          </p:cNvGrpSpPr>
          <p:nvPr/>
        </p:nvGrpSpPr>
        <p:grpSpPr bwMode="auto">
          <a:xfrm>
            <a:off x="6076950" y="3698876"/>
            <a:ext cx="630238" cy="1076325"/>
            <a:chOff x="3155" y="2641"/>
            <a:chExt cx="437" cy="768"/>
          </a:xfrm>
        </p:grpSpPr>
        <p:sp>
          <p:nvSpPr>
            <p:cNvPr id="49375"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76"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77" name="Line 143"/>
            <p:cNvSpPr>
              <a:spLocks noChangeShapeType="1"/>
            </p:cNvSpPr>
            <p:nvPr/>
          </p:nvSpPr>
          <p:spPr bwMode="auto">
            <a:xfrm>
              <a:off x="3177" y="2641"/>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78"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379"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380"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381" name="Line 147"/>
            <p:cNvSpPr>
              <a:spLocks noChangeShapeType="1"/>
            </p:cNvSpPr>
            <p:nvPr/>
          </p:nvSpPr>
          <p:spPr bwMode="auto">
            <a:xfrm>
              <a:off x="3571" y="2641"/>
              <a:ext cx="0" cy="738"/>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82" name="AutoShape 148"/>
            <p:cNvSpPr>
              <a:spLocks noChangeArrowheads="1"/>
            </p:cNvSpPr>
            <p:nvPr/>
          </p:nvSpPr>
          <p:spPr bwMode="auto">
            <a:xfrm flipV="1">
              <a:off x="3192" y="2693"/>
              <a:ext cx="76"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83"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84"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85"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86"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87"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88"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89"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0"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1"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2"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3"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4"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395"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6"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7"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8"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99"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00"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401" name="Group 167"/>
            <p:cNvGrpSpPr>
              <a:grpSpLocks/>
            </p:cNvGrpSpPr>
            <p:nvPr/>
          </p:nvGrpSpPr>
          <p:grpSpPr bwMode="auto">
            <a:xfrm>
              <a:off x="3305" y="2699"/>
              <a:ext cx="238" cy="152"/>
              <a:chOff x="3305" y="2699"/>
              <a:chExt cx="238" cy="152"/>
            </a:xfrm>
          </p:grpSpPr>
          <p:sp>
            <p:nvSpPr>
              <p:cNvPr id="49458" name="Line 168"/>
              <p:cNvSpPr>
                <a:spLocks noChangeShapeType="1"/>
              </p:cNvSpPr>
              <p:nvPr/>
            </p:nvSpPr>
            <p:spPr bwMode="auto">
              <a:xfrm>
                <a:off x="33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9" name="Line 169"/>
              <p:cNvSpPr>
                <a:spLocks noChangeShapeType="1"/>
              </p:cNvSpPr>
              <p:nvPr/>
            </p:nvSpPr>
            <p:spPr bwMode="auto">
              <a:xfrm>
                <a:off x="3318"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0" name="Line 170"/>
              <p:cNvSpPr>
                <a:spLocks noChangeShapeType="1"/>
              </p:cNvSpPr>
              <p:nvPr/>
            </p:nvSpPr>
            <p:spPr bwMode="auto">
              <a:xfrm>
                <a:off x="33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1" name="Line 171"/>
              <p:cNvSpPr>
                <a:spLocks noChangeShapeType="1"/>
              </p:cNvSpPr>
              <p:nvPr/>
            </p:nvSpPr>
            <p:spPr bwMode="auto">
              <a:xfrm>
                <a:off x="3341"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2" name="Line 172"/>
              <p:cNvSpPr>
                <a:spLocks noChangeShapeType="1"/>
              </p:cNvSpPr>
              <p:nvPr/>
            </p:nvSpPr>
            <p:spPr bwMode="auto">
              <a:xfrm>
                <a:off x="33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3" name="Line 173"/>
              <p:cNvSpPr>
                <a:spLocks noChangeShapeType="1"/>
              </p:cNvSpPr>
              <p:nvPr/>
            </p:nvSpPr>
            <p:spPr bwMode="auto">
              <a:xfrm>
                <a:off x="336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4" name="Line 174"/>
              <p:cNvSpPr>
                <a:spLocks noChangeShapeType="1"/>
              </p:cNvSpPr>
              <p:nvPr/>
            </p:nvSpPr>
            <p:spPr bwMode="auto">
              <a:xfrm>
                <a:off x="337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5" name="Line 175"/>
              <p:cNvSpPr>
                <a:spLocks noChangeShapeType="1"/>
              </p:cNvSpPr>
              <p:nvPr/>
            </p:nvSpPr>
            <p:spPr bwMode="auto">
              <a:xfrm>
                <a:off x="33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6" name="Line 176"/>
              <p:cNvSpPr>
                <a:spLocks noChangeShapeType="1"/>
              </p:cNvSpPr>
              <p:nvPr/>
            </p:nvSpPr>
            <p:spPr bwMode="auto">
              <a:xfrm>
                <a:off x="340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7" name="Line 177"/>
              <p:cNvSpPr>
                <a:spLocks noChangeShapeType="1"/>
              </p:cNvSpPr>
              <p:nvPr/>
            </p:nvSpPr>
            <p:spPr bwMode="auto">
              <a:xfrm>
                <a:off x="34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8" name="Line 178"/>
              <p:cNvSpPr>
                <a:spLocks noChangeShapeType="1"/>
              </p:cNvSpPr>
              <p:nvPr/>
            </p:nvSpPr>
            <p:spPr bwMode="auto">
              <a:xfrm>
                <a:off x="34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69" name="Line 179"/>
              <p:cNvSpPr>
                <a:spLocks noChangeShapeType="1"/>
              </p:cNvSpPr>
              <p:nvPr/>
            </p:nvSpPr>
            <p:spPr bwMode="auto">
              <a:xfrm>
                <a:off x="344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0" name="Line 180"/>
              <p:cNvSpPr>
                <a:spLocks noChangeShapeType="1"/>
              </p:cNvSpPr>
              <p:nvPr/>
            </p:nvSpPr>
            <p:spPr bwMode="auto">
              <a:xfrm>
                <a:off x="34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1" name="Line 181"/>
              <p:cNvSpPr>
                <a:spLocks noChangeShapeType="1"/>
              </p:cNvSpPr>
              <p:nvPr/>
            </p:nvSpPr>
            <p:spPr bwMode="auto">
              <a:xfrm>
                <a:off x="346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2" name="Line 182"/>
              <p:cNvSpPr>
                <a:spLocks noChangeShapeType="1"/>
              </p:cNvSpPr>
              <p:nvPr/>
            </p:nvSpPr>
            <p:spPr bwMode="auto">
              <a:xfrm>
                <a:off x="348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3" name="Line 183"/>
              <p:cNvSpPr>
                <a:spLocks noChangeShapeType="1"/>
              </p:cNvSpPr>
              <p:nvPr/>
            </p:nvSpPr>
            <p:spPr bwMode="auto">
              <a:xfrm>
                <a:off x="34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4" name="Line 184"/>
              <p:cNvSpPr>
                <a:spLocks noChangeShapeType="1"/>
              </p:cNvSpPr>
              <p:nvPr/>
            </p:nvSpPr>
            <p:spPr bwMode="auto">
              <a:xfrm>
                <a:off x="35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5" name="Line 185"/>
              <p:cNvSpPr>
                <a:spLocks noChangeShapeType="1"/>
              </p:cNvSpPr>
              <p:nvPr/>
            </p:nvSpPr>
            <p:spPr bwMode="auto">
              <a:xfrm>
                <a:off x="35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6" name="Line 186"/>
              <p:cNvSpPr>
                <a:spLocks noChangeShapeType="1"/>
              </p:cNvSpPr>
              <p:nvPr/>
            </p:nvSpPr>
            <p:spPr bwMode="auto">
              <a:xfrm>
                <a:off x="353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77" name="Line 187"/>
              <p:cNvSpPr>
                <a:spLocks noChangeShapeType="1"/>
              </p:cNvSpPr>
              <p:nvPr/>
            </p:nvSpPr>
            <p:spPr bwMode="auto">
              <a:xfrm>
                <a:off x="3543"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402"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03"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04"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05"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06"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407" name="Group 193"/>
            <p:cNvGrpSpPr>
              <a:grpSpLocks/>
            </p:cNvGrpSpPr>
            <p:nvPr/>
          </p:nvGrpSpPr>
          <p:grpSpPr bwMode="auto">
            <a:xfrm>
              <a:off x="3305" y="2958"/>
              <a:ext cx="238" cy="152"/>
              <a:chOff x="3305" y="2958"/>
              <a:chExt cx="238" cy="152"/>
            </a:xfrm>
          </p:grpSpPr>
          <p:sp>
            <p:nvSpPr>
              <p:cNvPr id="49438" name="Line 194"/>
              <p:cNvSpPr>
                <a:spLocks noChangeShapeType="1"/>
              </p:cNvSpPr>
              <p:nvPr/>
            </p:nvSpPr>
            <p:spPr bwMode="auto">
              <a:xfrm>
                <a:off x="33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9" name="Line 195"/>
              <p:cNvSpPr>
                <a:spLocks noChangeShapeType="1"/>
              </p:cNvSpPr>
              <p:nvPr/>
            </p:nvSpPr>
            <p:spPr bwMode="auto">
              <a:xfrm>
                <a:off x="3318"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0" name="Line 196"/>
              <p:cNvSpPr>
                <a:spLocks noChangeShapeType="1"/>
              </p:cNvSpPr>
              <p:nvPr/>
            </p:nvSpPr>
            <p:spPr bwMode="auto">
              <a:xfrm>
                <a:off x="33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1" name="Line 197"/>
              <p:cNvSpPr>
                <a:spLocks noChangeShapeType="1"/>
              </p:cNvSpPr>
              <p:nvPr/>
            </p:nvSpPr>
            <p:spPr bwMode="auto">
              <a:xfrm>
                <a:off x="3341"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2" name="Line 198"/>
              <p:cNvSpPr>
                <a:spLocks noChangeShapeType="1"/>
              </p:cNvSpPr>
              <p:nvPr/>
            </p:nvSpPr>
            <p:spPr bwMode="auto">
              <a:xfrm>
                <a:off x="33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3" name="Line 199"/>
              <p:cNvSpPr>
                <a:spLocks noChangeShapeType="1"/>
              </p:cNvSpPr>
              <p:nvPr/>
            </p:nvSpPr>
            <p:spPr bwMode="auto">
              <a:xfrm>
                <a:off x="336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4" name="Line 200"/>
              <p:cNvSpPr>
                <a:spLocks noChangeShapeType="1"/>
              </p:cNvSpPr>
              <p:nvPr/>
            </p:nvSpPr>
            <p:spPr bwMode="auto">
              <a:xfrm>
                <a:off x="337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5" name="Line 201"/>
              <p:cNvSpPr>
                <a:spLocks noChangeShapeType="1"/>
              </p:cNvSpPr>
              <p:nvPr/>
            </p:nvSpPr>
            <p:spPr bwMode="auto">
              <a:xfrm>
                <a:off x="33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6" name="Line 202"/>
              <p:cNvSpPr>
                <a:spLocks noChangeShapeType="1"/>
              </p:cNvSpPr>
              <p:nvPr/>
            </p:nvSpPr>
            <p:spPr bwMode="auto">
              <a:xfrm>
                <a:off x="340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7" name="Line 203"/>
              <p:cNvSpPr>
                <a:spLocks noChangeShapeType="1"/>
              </p:cNvSpPr>
              <p:nvPr/>
            </p:nvSpPr>
            <p:spPr bwMode="auto">
              <a:xfrm>
                <a:off x="34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8" name="Line 204"/>
              <p:cNvSpPr>
                <a:spLocks noChangeShapeType="1"/>
              </p:cNvSpPr>
              <p:nvPr/>
            </p:nvSpPr>
            <p:spPr bwMode="auto">
              <a:xfrm>
                <a:off x="34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49" name="Line 205"/>
              <p:cNvSpPr>
                <a:spLocks noChangeShapeType="1"/>
              </p:cNvSpPr>
              <p:nvPr/>
            </p:nvSpPr>
            <p:spPr bwMode="auto">
              <a:xfrm>
                <a:off x="344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0" name="Line 206"/>
              <p:cNvSpPr>
                <a:spLocks noChangeShapeType="1"/>
              </p:cNvSpPr>
              <p:nvPr/>
            </p:nvSpPr>
            <p:spPr bwMode="auto">
              <a:xfrm>
                <a:off x="34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1" name="Line 207"/>
              <p:cNvSpPr>
                <a:spLocks noChangeShapeType="1"/>
              </p:cNvSpPr>
              <p:nvPr/>
            </p:nvSpPr>
            <p:spPr bwMode="auto">
              <a:xfrm>
                <a:off x="346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2" name="Line 208"/>
              <p:cNvSpPr>
                <a:spLocks noChangeShapeType="1"/>
              </p:cNvSpPr>
              <p:nvPr/>
            </p:nvSpPr>
            <p:spPr bwMode="auto">
              <a:xfrm>
                <a:off x="348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3" name="Line 209"/>
              <p:cNvSpPr>
                <a:spLocks noChangeShapeType="1"/>
              </p:cNvSpPr>
              <p:nvPr/>
            </p:nvSpPr>
            <p:spPr bwMode="auto">
              <a:xfrm>
                <a:off x="34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4" name="Line 210"/>
              <p:cNvSpPr>
                <a:spLocks noChangeShapeType="1"/>
              </p:cNvSpPr>
              <p:nvPr/>
            </p:nvSpPr>
            <p:spPr bwMode="auto">
              <a:xfrm>
                <a:off x="35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5" name="Line 211"/>
              <p:cNvSpPr>
                <a:spLocks noChangeShapeType="1"/>
              </p:cNvSpPr>
              <p:nvPr/>
            </p:nvSpPr>
            <p:spPr bwMode="auto">
              <a:xfrm>
                <a:off x="35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6" name="Line 212"/>
              <p:cNvSpPr>
                <a:spLocks noChangeShapeType="1"/>
              </p:cNvSpPr>
              <p:nvPr/>
            </p:nvSpPr>
            <p:spPr bwMode="auto">
              <a:xfrm>
                <a:off x="353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57" name="Line 213"/>
              <p:cNvSpPr>
                <a:spLocks noChangeShapeType="1"/>
              </p:cNvSpPr>
              <p:nvPr/>
            </p:nvSpPr>
            <p:spPr bwMode="auto">
              <a:xfrm>
                <a:off x="3543"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408"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09"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10"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11"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12"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413" name="Group 219"/>
            <p:cNvGrpSpPr>
              <a:grpSpLocks/>
            </p:cNvGrpSpPr>
            <p:nvPr/>
          </p:nvGrpSpPr>
          <p:grpSpPr bwMode="auto">
            <a:xfrm>
              <a:off x="3305" y="3205"/>
              <a:ext cx="238" cy="152"/>
              <a:chOff x="3305" y="3205"/>
              <a:chExt cx="238" cy="152"/>
            </a:xfrm>
          </p:grpSpPr>
          <p:sp>
            <p:nvSpPr>
              <p:cNvPr id="49418" name="Line 220"/>
              <p:cNvSpPr>
                <a:spLocks noChangeShapeType="1"/>
              </p:cNvSpPr>
              <p:nvPr/>
            </p:nvSpPr>
            <p:spPr bwMode="auto">
              <a:xfrm>
                <a:off x="33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19" name="Line 221"/>
              <p:cNvSpPr>
                <a:spLocks noChangeShapeType="1"/>
              </p:cNvSpPr>
              <p:nvPr/>
            </p:nvSpPr>
            <p:spPr bwMode="auto">
              <a:xfrm>
                <a:off x="3318"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0" name="Line 222"/>
              <p:cNvSpPr>
                <a:spLocks noChangeShapeType="1"/>
              </p:cNvSpPr>
              <p:nvPr/>
            </p:nvSpPr>
            <p:spPr bwMode="auto">
              <a:xfrm>
                <a:off x="33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1" name="Line 223"/>
              <p:cNvSpPr>
                <a:spLocks noChangeShapeType="1"/>
              </p:cNvSpPr>
              <p:nvPr/>
            </p:nvSpPr>
            <p:spPr bwMode="auto">
              <a:xfrm>
                <a:off x="3341"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2" name="Line 224"/>
              <p:cNvSpPr>
                <a:spLocks noChangeShapeType="1"/>
              </p:cNvSpPr>
              <p:nvPr/>
            </p:nvSpPr>
            <p:spPr bwMode="auto">
              <a:xfrm>
                <a:off x="33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3" name="Line 225"/>
              <p:cNvSpPr>
                <a:spLocks noChangeShapeType="1"/>
              </p:cNvSpPr>
              <p:nvPr/>
            </p:nvSpPr>
            <p:spPr bwMode="auto">
              <a:xfrm>
                <a:off x="336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4" name="Line 226"/>
              <p:cNvSpPr>
                <a:spLocks noChangeShapeType="1"/>
              </p:cNvSpPr>
              <p:nvPr/>
            </p:nvSpPr>
            <p:spPr bwMode="auto">
              <a:xfrm>
                <a:off x="337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5" name="Line 227"/>
              <p:cNvSpPr>
                <a:spLocks noChangeShapeType="1"/>
              </p:cNvSpPr>
              <p:nvPr/>
            </p:nvSpPr>
            <p:spPr bwMode="auto">
              <a:xfrm>
                <a:off x="33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6" name="Line 228"/>
              <p:cNvSpPr>
                <a:spLocks noChangeShapeType="1"/>
              </p:cNvSpPr>
              <p:nvPr/>
            </p:nvSpPr>
            <p:spPr bwMode="auto">
              <a:xfrm>
                <a:off x="340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7" name="Line 229"/>
              <p:cNvSpPr>
                <a:spLocks noChangeShapeType="1"/>
              </p:cNvSpPr>
              <p:nvPr/>
            </p:nvSpPr>
            <p:spPr bwMode="auto">
              <a:xfrm>
                <a:off x="34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8" name="Line 230"/>
              <p:cNvSpPr>
                <a:spLocks noChangeShapeType="1"/>
              </p:cNvSpPr>
              <p:nvPr/>
            </p:nvSpPr>
            <p:spPr bwMode="auto">
              <a:xfrm>
                <a:off x="34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29" name="Line 231"/>
              <p:cNvSpPr>
                <a:spLocks noChangeShapeType="1"/>
              </p:cNvSpPr>
              <p:nvPr/>
            </p:nvSpPr>
            <p:spPr bwMode="auto">
              <a:xfrm>
                <a:off x="344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0" name="Line 232"/>
              <p:cNvSpPr>
                <a:spLocks noChangeShapeType="1"/>
              </p:cNvSpPr>
              <p:nvPr/>
            </p:nvSpPr>
            <p:spPr bwMode="auto">
              <a:xfrm>
                <a:off x="34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1" name="Line 233"/>
              <p:cNvSpPr>
                <a:spLocks noChangeShapeType="1"/>
              </p:cNvSpPr>
              <p:nvPr/>
            </p:nvSpPr>
            <p:spPr bwMode="auto">
              <a:xfrm>
                <a:off x="346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2" name="Line 234"/>
              <p:cNvSpPr>
                <a:spLocks noChangeShapeType="1"/>
              </p:cNvSpPr>
              <p:nvPr/>
            </p:nvSpPr>
            <p:spPr bwMode="auto">
              <a:xfrm>
                <a:off x="348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3" name="Line 235"/>
              <p:cNvSpPr>
                <a:spLocks noChangeShapeType="1"/>
              </p:cNvSpPr>
              <p:nvPr/>
            </p:nvSpPr>
            <p:spPr bwMode="auto">
              <a:xfrm>
                <a:off x="34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4" name="Line 236"/>
              <p:cNvSpPr>
                <a:spLocks noChangeShapeType="1"/>
              </p:cNvSpPr>
              <p:nvPr/>
            </p:nvSpPr>
            <p:spPr bwMode="auto">
              <a:xfrm>
                <a:off x="35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5" name="Line 237"/>
              <p:cNvSpPr>
                <a:spLocks noChangeShapeType="1"/>
              </p:cNvSpPr>
              <p:nvPr/>
            </p:nvSpPr>
            <p:spPr bwMode="auto">
              <a:xfrm>
                <a:off x="35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6" name="Line 238"/>
              <p:cNvSpPr>
                <a:spLocks noChangeShapeType="1"/>
              </p:cNvSpPr>
              <p:nvPr/>
            </p:nvSpPr>
            <p:spPr bwMode="auto">
              <a:xfrm>
                <a:off x="353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437" name="Line 239"/>
              <p:cNvSpPr>
                <a:spLocks noChangeShapeType="1"/>
              </p:cNvSpPr>
              <p:nvPr/>
            </p:nvSpPr>
            <p:spPr bwMode="auto">
              <a:xfrm>
                <a:off x="3543"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414"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15"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416"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417"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9162" name="Text Box 244"/>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49163" name="Text Box 245"/>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49164" name="Group 246"/>
          <p:cNvGrpSpPr>
            <a:grpSpLocks/>
          </p:cNvGrpSpPr>
          <p:nvPr/>
        </p:nvGrpSpPr>
        <p:grpSpPr bwMode="auto">
          <a:xfrm>
            <a:off x="7510464" y="2457451"/>
            <a:ext cx="631825" cy="1076325"/>
            <a:chOff x="4148" y="1616"/>
            <a:chExt cx="438" cy="768"/>
          </a:xfrm>
        </p:grpSpPr>
        <p:sp>
          <p:nvSpPr>
            <p:cNvPr id="49272"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73"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74" name="Line 249"/>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75"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276"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277"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278" name="Line 253"/>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79" name="AutoShape 254"/>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0"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1"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2"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3"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4"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5"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6"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7"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8"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89"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90"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91"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292"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93"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94"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95"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96"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97"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298" name="Group 273"/>
            <p:cNvGrpSpPr>
              <a:grpSpLocks/>
            </p:cNvGrpSpPr>
            <p:nvPr/>
          </p:nvGrpSpPr>
          <p:grpSpPr bwMode="auto">
            <a:xfrm>
              <a:off x="4298" y="1674"/>
              <a:ext cx="238" cy="152"/>
              <a:chOff x="4298" y="1674"/>
              <a:chExt cx="238" cy="152"/>
            </a:xfrm>
          </p:grpSpPr>
          <p:sp>
            <p:nvSpPr>
              <p:cNvPr id="49355" name="Line 274"/>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6" name="Line 275"/>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7" name="Line 276"/>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8" name="Line 277"/>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9" name="Line 278"/>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0" name="Line 279"/>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1" name="Line 280"/>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2" name="Line 281"/>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3" name="Line 282"/>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4" name="Line 283"/>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5" name="Line 284"/>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6" name="Line 285"/>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7" name="Line 286"/>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8" name="Line 287"/>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69" name="Line 288"/>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70" name="Line 289"/>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71" name="Line 290"/>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72" name="Line 291"/>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73" name="Line 292"/>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74" name="Line 293"/>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299"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0"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1"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2"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3"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304" name="Group 299"/>
            <p:cNvGrpSpPr>
              <a:grpSpLocks/>
            </p:cNvGrpSpPr>
            <p:nvPr/>
          </p:nvGrpSpPr>
          <p:grpSpPr bwMode="auto">
            <a:xfrm>
              <a:off x="4298" y="1933"/>
              <a:ext cx="238" cy="151"/>
              <a:chOff x="4298" y="1933"/>
              <a:chExt cx="238" cy="151"/>
            </a:xfrm>
          </p:grpSpPr>
          <p:sp>
            <p:nvSpPr>
              <p:cNvPr id="49335" name="Line 300"/>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6" name="Line 301"/>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7" name="Line 302"/>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8" name="Line 303"/>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9" name="Line 304"/>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0" name="Line 305"/>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1" name="Line 306"/>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2" name="Line 307"/>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3" name="Line 308"/>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4" name="Line 309"/>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5" name="Line 310"/>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6" name="Line 311"/>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7" name="Line 312"/>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8" name="Line 313"/>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49" name="Line 314"/>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0" name="Line 315"/>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1" name="Line 316"/>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2" name="Line 317"/>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3" name="Line 318"/>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54" name="Line 319"/>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305"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6"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7"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8"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09"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310" name="Group 325"/>
            <p:cNvGrpSpPr>
              <a:grpSpLocks/>
            </p:cNvGrpSpPr>
            <p:nvPr/>
          </p:nvGrpSpPr>
          <p:grpSpPr bwMode="auto">
            <a:xfrm>
              <a:off x="4298" y="2180"/>
              <a:ext cx="238" cy="152"/>
              <a:chOff x="4298" y="2180"/>
              <a:chExt cx="238" cy="152"/>
            </a:xfrm>
          </p:grpSpPr>
          <p:sp>
            <p:nvSpPr>
              <p:cNvPr id="49315" name="Line 326"/>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16" name="Line 327"/>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17" name="Line 328"/>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18" name="Line 329"/>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19" name="Line 330"/>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0" name="Line 331"/>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1" name="Line 332"/>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2" name="Line 333"/>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3" name="Line 334"/>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4" name="Line 335"/>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5" name="Line 336"/>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6" name="Line 337"/>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7" name="Line 338"/>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8" name="Line 339"/>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29" name="Line 340"/>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0" name="Line 341"/>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1" name="Line 342"/>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2" name="Line 343"/>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3" name="Line 344"/>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334" name="Line 345"/>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311"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12"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313"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314"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9165" name="Text Box 350"/>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49166" name="Group 351"/>
          <p:cNvGrpSpPr>
            <a:grpSpLocks/>
          </p:cNvGrpSpPr>
          <p:nvPr/>
        </p:nvGrpSpPr>
        <p:grpSpPr bwMode="auto">
          <a:xfrm>
            <a:off x="4087814" y="2538414"/>
            <a:ext cx="631825" cy="1074737"/>
            <a:chOff x="1777" y="1812"/>
            <a:chExt cx="437" cy="767"/>
          </a:xfrm>
        </p:grpSpPr>
        <p:sp>
          <p:nvSpPr>
            <p:cNvPr id="49169"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70"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71" name="Line 354"/>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172"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173"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174"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175" name="Line 358"/>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176" name="AutoShape 359"/>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77"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78"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79"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0"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1"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2"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3"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4"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5"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6"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7"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88"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189"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0"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1"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2"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3"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4"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195" name="Group 378"/>
            <p:cNvGrpSpPr>
              <a:grpSpLocks/>
            </p:cNvGrpSpPr>
            <p:nvPr/>
          </p:nvGrpSpPr>
          <p:grpSpPr bwMode="auto">
            <a:xfrm>
              <a:off x="1927" y="1870"/>
              <a:ext cx="238" cy="152"/>
              <a:chOff x="1927" y="1870"/>
              <a:chExt cx="238" cy="152"/>
            </a:xfrm>
          </p:grpSpPr>
          <p:sp>
            <p:nvSpPr>
              <p:cNvPr id="49252" name="Line 379"/>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3" name="Line 380"/>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4" name="Line 381"/>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5" name="Line 382"/>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6" name="Line 383"/>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7" name="Line 384"/>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8" name="Line 385"/>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9" name="Line 386"/>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0" name="Line 387"/>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1" name="Line 388"/>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2" name="Line 389"/>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3" name="Line 390"/>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4" name="Line 391"/>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5" name="Line 392"/>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6" name="Line 393"/>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7" name="Line 394"/>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8" name="Line 395"/>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69" name="Line 396"/>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70" name="Line 397"/>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71" name="Line 398"/>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196"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7"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8"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199"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00"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201" name="Group 404"/>
            <p:cNvGrpSpPr>
              <a:grpSpLocks/>
            </p:cNvGrpSpPr>
            <p:nvPr/>
          </p:nvGrpSpPr>
          <p:grpSpPr bwMode="auto">
            <a:xfrm>
              <a:off x="1927" y="2129"/>
              <a:ext cx="238" cy="152"/>
              <a:chOff x="1927" y="2129"/>
              <a:chExt cx="238" cy="152"/>
            </a:xfrm>
          </p:grpSpPr>
          <p:sp>
            <p:nvSpPr>
              <p:cNvPr id="49232" name="Line 405"/>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3" name="Line 406"/>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4" name="Line 407"/>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5" name="Line 408"/>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6" name="Line 409"/>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7" name="Line 410"/>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8" name="Line 411"/>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9" name="Line 412"/>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0" name="Line 413"/>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1" name="Line 414"/>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2" name="Line 415"/>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3" name="Line 416"/>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4" name="Line 417"/>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5" name="Line 418"/>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6" name="Line 419"/>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7" name="Line 420"/>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8" name="Line 421"/>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49" name="Line 422"/>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0" name="Line 423"/>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51" name="Line 424"/>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202"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03"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04"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05"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06"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49207" name="Group 430"/>
            <p:cNvGrpSpPr>
              <a:grpSpLocks/>
            </p:cNvGrpSpPr>
            <p:nvPr/>
          </p:nvGrpSpPr>
          <p:grpSpPr bwMode="auto">
            <a:xfrm>
              <a:off x="1927" y="2376"/>
              <a:ext cx="238" cy="152"/>
              <a:chOff x="1927" y="2376"/>
              <a:chExt cx="238" cy="152"/>
            </a:xfrm>
          </p:grpSpPr>
          <p:sp>
            <p:nvSpPr>
              <p:cNvPr id="49212" name="Line 431"/>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13" name="Line 432"/>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14" name="Line 433"/>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15" name="Line 434"/>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16" name="Line 435"/>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17" name="Line 436"/>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18" name="Line 437"/>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19" name="Line 438"/>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0" name="Line 439"/>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1" name="Line 440"/>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2" name="Line 441"/>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3" name="Line 442"/>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4" name="Line 443"/>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5" name="Line 444"/>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6" name="Line 445"/>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7" name="Line 446"/>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8" name="Line 447"/>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29" name="Line 448"/>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0" name="Line 449"/>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49231" name="Line 450"/>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49208"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09"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49210"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49211"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49167" name="Text Box 455"/>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49168" name="Text Box 456"/>
          <p:cNvSpPr txBox="1">
            <a:spLocks noChangeArrowheads="1"/>
          </p:cNvSpPr>
          <p:nvPr/>
        </p:nvSpPr>
        <p:spPr bwMode="auto">
          <a:xfrm>
            <a:off x="5518151" y="4768850"/>
            <a:ext cx="1774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ns1.sanjose.nominum.net</a:t>
            </a:r>
            <a:endParaRPr lang="en-US" altLang="zh-CN" kern="0">
              <a:latin typeface="Arial" panose="020B0604020202020204" pitchFamily="34" charset="0"/>
              <a:ea typeface="SimSun" panose="02010600030101010101" pitchFamily="2" charset="-122"/>
            </a:endParaRPr>
          </a:p>
        </p:txBody>
      </p:sp>
      <p:sp>
        <p:nvSpPr>
          <p:cNvPr id="457" name="Rectangle 45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20713261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82"/>
                                        </p:tgtEl>
                                        <p:attrNameLst>
                                          <p:attrName>style.visibility</p:attrName>
                                        </p:attrNameLst>
                                      </p:cBhvr>
                                      <p:to>
                                        <p:strVal val="visible"/>
                                      </p:to>
                                    </p:set>
                                    <p:animEffect transition="in" filter="wipe(left)">
                                      <p:cBhvr>
                                        <p:cTn id="12"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657601" y="5867400"/>
            <a:ext cx="36353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ftp.nominum.com.</a:t>
            </a:r>
            <a:endParaRPr lang="en-US" altLang="zh-CN" sz="2200" kern="0">
              <a:ea typeface="SimSun" panose="02010600030101010101" pitchFamily="2" charset="-122"/>
            </a:endParaRPr>
          </a:p>
        </p:txBody>
      </p:sp>
      <p:sp>
        <p:nvSpPr>
          <p:cNvPr id="76803" name="Line 3"/>
          <p:cNvSpPr>
            <a:spLocks noChangeShapeType="1"/>
          </p:cNvSpPr>
          <p:nvPr/>
        </p:nvSpPr>
        <p:spPr bwMode="auto">
          <a:xfrm>
            <a:off x="4932364" y="3590925"/>
            <a:ext cx="1036637" cy="273050"/>
          </a:xfrm>
          <a:prstGeom prst="line">
            <a:avLst/>
          </a:prstGeom>
          <a:noFill/>
          <a:ln w="31591">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nvGrpSpPr>
          <p:cNvPr id="2" name="Group 4"/>
          <p:cNvGrpSpPr>
            <a:grpSpLocks/>
          </p:cNvGrpSpPr>
          <p:nvPr/>
        </p:nvGrpSpPr>
        <p:grpSpPr bwMode="auto">
          <a:xfrm>
            <a:off x="3602039" y="4316414"/>
            <a:ext cx="2154237" cy="1011237"/>
            <a:chOff x="1551" y="3082"/>
            <a:chExt cx="1493" cy="721"/>
          </a:xfrm>
        </p:grpSpPr>
        <p:sp>
          <p:nvSpPr>
            <p:cNvPr id="50631" name="Freeform 5"/>
            <p:cNvSpPr>
              <a:spLocks/>
            </p:cNvSpPr>
            <p:nvPr/>
          </p:nvSpPr>
          <p:spPr bwMode="auto">
            <a:xfrm>
              <a:off x="1551" y="3082"/>
              <a:ext cx="1493" cy="721"/>
            </a:xfrm>
            <a:custGeom>
              <a:avLst/>
              <a:gdLst>
                <a:gd name="T0" fmla="*/ 104 w 1493"/>
                <a:gd name="T1" fmla="*/ 94 h 721"/>
                <a:gd name="T2" fmla="*/ 82 w 1493"/>
                <a:gd name="T3" fmla="*/ 98 h 721"/>
                <a:gd name="T4" fmla="*/ 63 w 1493"/>
                <a:gd name="T5" fmla="*/ 104 h 721"/>
                <a:gd name="T6" fmla="*/ 45 w 1493"/>
                <a:gd name="T7" fmla="*/ 111 h 721"/>
                <a:gd name="T8" fmla="*/ 29 w 1493"/>
                <a:gd name="T9" fmla="*/ 121 h 721"/>
                <a:gd name="T10" fmla="*/ 16 w 1493"/>
                <a:gd name="T11" fmla="*/ 131 h 721"/>
                <a:gd name="T12" fmla="*/ 6 w 1493"/>
                <a:gd name="T13" fmla="*/ 142 h 721"/>
                <a:gd name="T14" fmla="*/ 1 w 1493"/>
                <a:gd name="T15" fmla="*/ 154 h 721"/>
                <a:gd name="T16" fmla="*/ 0 w 1493"/>
                <a:gd name="T17" fmla="*/ 652 h 721"/>
                <a:gd name="T18" fmla="*/ 3 w 1493"/>
                <a:gd name="T19" fmla="*/ 666 h 721"/>
                <a:gd name="T20" fmla="*/ 11 w 1493"/>
                <a:gd name="T21" fmla="*/ 677 h 721"/>
                <a:gd name="T22" fmla="*/ 22 w 1493"/>
                <a:gd name="T23" fmla="*/ 689 h 721"/>
                <a:gd name="T24" fmla="*/ 37 w 1493"/>
                <a:gd name="T25" fmla="*/ 699 h 721"/>
                <a:gd name="T26" fmla="*/ 53 w 1493"/>
                <a:gd name="T27" fmla="*/ 707 h 721"/>
                <a:gd name="T28" fmla="*/ 72 w 1493"/>
                <a:gd name="T29" fmla="*/ 714 h 721"/>
                <a:gd name="T30" fmla="*/ 94 w 1493"/>
                <a:gd name="T31" fmla="*/ 718 h 721"/>
                <a:gd name="T32" fmla="*/ 116 w 1493"/>
                <a:gd name="T33" fmla="*/ 720 h 721"/>
                <a:gd name="T34" fmla="*/ 1385 w 1493"/>
                <a:gd name="T35" fmla="*/ 720 h 721"/>
                <a:gd name="T36" fmla="*/ 1406 w 1493"/>
                <a:gd name="T37" fmla="*/ 716 h 721"/>
                <a:gd name="T38" fmla="*/ 1426 w 1493"/>
                <a:gd name="T39" fmla="*/ 711 h 721"/>
                <a:gd name="T40" fmla="*/ 1444 w 1493"/>
                <a:gd name="T41" fmla="*/ 703 h 721"/>
                <a:gd name="T42" fmla="*/ 1460 w 1493"/>
                <a:gd name="T43" fmla="*/ 695 h 721"/>
                <a:gd name="T44" fmla="*/ 1472 w 1493"/>
                <a:gd name="T45" fmla="*/ 683 h 721"/>
                <a:gd name="T46" fmla="*/ 1482 w 1493"/>
                <a:gd name="T47" fmla="*/ 672 h 721"/>
                <a:gd name="T48" fmla="*/ 1488 w 1493"/>
                <a:gd name="T49" fmla="*/ 660 h 721"/>
                <a:gd name="T50" fmla="*/ 1492 w 1493"/>
                <a:gd name="T51" fmla="*/ 160 h 721"/>
                <a:gd name="T52" fmla="*/ 1486 w 1493"/>
                <a:gd name="T53" fmla="*/ 148 h 721"/>
                <a:gd name="T54" fmla="*/ 1478 w 1493"/>
                <a:gd name="T55" fmla="*/ 136 h 721"/>
                <a:gd name="T56" fmla="*/ 1467 w 1493"/>
                <a:gd name="T57" fmla="*/ 126 h 721"/>
                <a:gd name="T58" fmla="*/ 1453 w 1493"/>
                <a:gd name="T59" fmla="*/ 115 h 721"/>
                <a:gd name="T60" fmla="*/ 1436 w 1493"/>
                <a:gd name="T61" fmla="*/ 107 h 721"/>
                <a:gd name="T62" fmla="*/ 1417 w 1493"/>
                <a:gd name="T63" fmla="*/ 100 h 721"/>
                <a:gd name="T64" fmla="*/ 1396 w 1493"/>
                <a:gd name="T65" fmla="*/ 95 h 721"/>
                <a:gd name="T66" fmla="*/ 1375 w 1493"/>
                <a:gd name="T67" fmla="*/ 92 h 721"/>
                <a:gd name="T68" fmla="*/ 1371 w 1493"/>
                <a:gd name="T69" fmla="*/ 0 h 721"/>
                <a:gd name="T70" fmla="*/ 116 w 1493"/>
                <a:gd name="T71" fmla="*/ 92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93"/>
                <a:gd name="T109" fmla="*/ 0 h 721"/>
                <a:gd name="T110" fmla="*/ 1493 w 1493"/>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93" h="721">
                  <a:moveTo>
                    <a:pt x="116" y="92"/>
                  </a:moveTo>
                  <a:lnTo>
                    <a:pt x="104" y="94"/>
                  </a:lnTo>
                  <a:lnTo>
                    <a:pt x="94" y="95"/>
                  </a:lnTo>
                  <a:lnTo>
                    <a:pt x="82" y="98"/>
                  </a:lnTo>
                  <a:lnTo>
                    <a:pt x="72" y="100"/>
                  </a:lnTo>
                  <a:lnTo>
                    <a:pt x="63" y="104"/>
                  </a:lnTo>
                  <a:lnTo>
                    <a:pt x="53" y="107"/>
                  </a:lnTo>
                  <a:lnTo>
                    <a:pt x="45" y="111"/>
                  </a:lnTo>
                  <a:lnTo>
                    <a:pt x="37" y="115"/>
                  </a:lnTo>
                  <a:lnTo>
                    <a:pt x="29" y="121"/>
                  </a:lnTo>
                  <a:lnTo>
                    <a:pt x="22" y="126"/>
                  </a:lnTo>
                  <a:lnTo>
                    <a:pt x="16" y="131"/>
                  </a:lnTo>
                  <a:lnTo>
                    <a:pt x="11" y="136"/>
                  </a:lnTo>
                  <a:lnTo>
                    <a:pt x="6" y="142"/>
                  </a:lnTo>
                  <a:lnTo>
                    <a:pt x="3" y="148"/>
                  </a:lnTo>
                  <a:lnTo>
                    <a:pt x="1" y="154"/>
                  </a:lnTo>
                  <a:lnTo>
                    <a:pt x="0" y="160"/>
                  </a:lnTo>
                  <a:lnTo>
                    <a:pt x="0" y="652"/>
                  </a:lnTo>
                  <a:lnTo>
                    <a:pt x="1" y="660"/>
                  </a:lnTo>
                  <a:lnTo>
                    <a:pt x="3" y="666"/>
                  </a:lnTo>
                  <a:lnTo>
                    <a:pt x="6" y="672"/>
                  </a:lnTo>
                  <a:lnTo>
                    <a:pt x="11" y="677"/>
                  </a:lnTo>
                  <a:lnTo>
                    <a:pt x="16" y="683"/>
                  </a:lnTo>
                  <a:lnTo>
                    <a:pt x="22" y="689"/>
                  </a:lnTo>
                  <a:lnTo>
                    <a:pt x="29" y="695"/>
                  </a:lnTo>
                  <a:lnTo>
                    <a:pt x="37" y="699"/>
                  </a:lnTo>
                  <a:lnTo>
                    <a:pt x="45" y="703"/>
                  </a:lnTo>
                  <a:lnTo>
                    <a:pt x="53" y="707"/>
                  </a:lnTo>
                  <a:lnTo>
                    <a:pt x="63" y="711"/>
                  </a:lnTo>
                  <a:lnTo>
                    <a:pt x="72" y="714"/>
                  </a:lnTo>
                  <a:lnTo>
                    <a:pt x="82" y="716"/>
                  </a:lnTo>
                  <a:lnTo>
                    <a:pt x="94" y="718"/>
                  </a:lnTo>
                  <a:lnTo>
                    <a:pt x="104" y="720"/>
                  </a:lnTo>
                  <a:lnTo>
                    <a:pt x="116" y="720"/>
                  </a:lnTo>
                  <a:lnTo>
                    <a:pt x="1375" y="720"/>
                  </a:lnTo>
                  <a:lnTo>
                    <a:pt x="1385" y="720"/>
                  </a:lnTo>
                  <a:lnTo>
                    <a:pt x="1396" y="718"/>
                  </a:lnTo>
                  <a:lnTo>
                    <a:pt x="1406" y="716"/>
                  </a:lnTo>
                  <a:lnTo>
                    <a:pt x="1417" y="714"/>
                  </a:lnTo>
                  <a:lnTo>
                    <a:pt x="1426" y="711"/>
                  </a:lnTo>
                  <a:lnTo>
                    <a:pt x="1436" y="707"/>
                  </a:lnTo>
                  <a:lnTo>
                    <a:pt x="1444" y="703"/>
                  </a:lnTo>
                  <a:lnTo>
                    <a:pt x="1453" y="699"/>
                  </a:lnTo>
                  <a:lnTo>
                    <a:pt x="1460" y="695"/>
                  </a:lnTo>
                  <a:lnTo>
                    <a:pt x="1467" y="689"/>
                  </a:lnTo>
                  <a:lnTo>
                    <a:pt x="1472" y="683"/>
                  </a:lnTo>
                  <a:lnTo>
                    <a:pt x="1478" y="677"/>
                  </a:lnTo>
                  <a:lnTo>
                    <a:pt x="1482" y="672"/>
                  </a:lnTo>
                  <a:lnTo>
                    <a:pt x="1486" y="666"/>
                  </a:lnTo>
                  <a:lnTo>
                    <a:pt x="1488" y="660"/>
                  </a:lnTo>
                  <a:lnTo>
                    <a:pt x="1492" y="652"/>
                  </a:lnTo>
                  <a:lnTo>
                    <a:pt x="1492" y="160"/>
                  </a:lnTo>
                  <a:lnTo>
                    <a:pt x="1488" y="154"/>
                  </a:lnTo>
                  <a:lnTo>
                    <a:pt x="1486" y="148"/>
                  </a:lnTo>
                  <a:lnTo>
                    <a:pt x="1482" y="142"/>
                  </a:lnTo>
                  <a:lnTo>
                    <a:pt x="1478" y="136"/>
                  </a:lnTo>
                  <a:lnTo>
                    <a:pt x="1472" y="131"/>
                  </a:lnTo>
                  <a:lnTo>
                    <a:pt x="1467" y="126"/>
                  </a:lnTo>
                  <a:lnTo>
                    <a:pt x="1460" y="121"/>
                  </a:lnTo>
                  <a:lnTo>
                    <a:pt x="1453" y="115"/>
                  </a:lnTo>
                  <a:lnTo>
                    <a:pt x="1444" y="111"/>
                  </a:lnTo>
                  <a:lnTo>
                    <a:pt x="1436" y="107"/>
                  </a:lnTo>
                  <a:lnTo>
                    <a:pt x="1426" y="104"/>
                  </a:lnTo>
                  <a:lnTo>
                    <a:pt x="1417" y="100"/>
                  </a:lnTo>
                  <a:lnTo>
                    <a:pt x="1406" y="98"/>
                  </a:lnTo>
                  <a:lnTo>
                    <a:pt x="1396" y="95"/>
                  </a:lnTo>
                  <a:lnTo>
                    <a:pt x="1385" y="94"/>
                  </a:lnTo>
                  <a:lnTo>
                    <a:pt x="1375" y="92"/>
                  </a:lnTo>
                  <a:lnTo>
                    <a:pt x="1266" y="92"/>
                  </a:lnTo>
                  <a:lnTo>
                    <a:pt x="1371" y="0"/>
                  </a:lnTo>
                  <a:lnTo>
                    <a:pt x="1117" y="92"/>
                  </a:lnTo>
                  <a:lnTo>
                    <a:pt x="116" y="92"/>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50632" name="Text Box 6"/>
            <p:cNvSpPr txBox="1">
              <a:spLocks noChangeArrowheads="1"/>
            </p:cNvSpPr>
            <p:nvPr/>
          </p:nvSpPr>
          <p:spPr bwMode="auto">
            <a:xfrm>
              <a:off x="1673" y="3225"/>
              <a:ext cx="127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Here’s the IP address for ftp.nominum.com</a:t>
              </a:r>
              <a:endParaRPr lang="en-US" altLang="zh-CN" sz="2200" kern="0">
                <a:ea typeface="SimSun" panose="02010600030101010101" pitchFamily="2" charset="-122"/>
              </a:endParaRPr>
            </a:p>
          </p:txBody>
        </p:sp>
      </p:grpSp>
      <p:sp>
        <p:nvSpPr>
          <p:cNvPr id="50181" name="Rectangle 7"/>
          <p:cNvSpPr>
            <a:spLocks noGrp="1" noChangeArrowheads="1"/>
          </p:cNvSpPr>
          <p:nvPr>
            <p:ph type="title"/>
          </p:nvPr>
        </p:nvSpPr>
        <p:spPr/>
        <p:txBody>
          <a:bodyPr/>
          <a:lstStyle/>
          <a:p>
            <a:pPr eaLnBrk="1" hangingPunct="1"/>
            <a:r>
              <a:rPr lang="en-US" altLang="zh-CN">
                <a:ea typeface="SimSun" panose="02010600030101010101" pitchFamily="2" charset="-122"/>
              </a:rPr>
              <a:t>Resolution Process (Caching)</a:t>
            </a:r>
          </a:p>
        </p:txBody>
      </p:sp>
      <p:sp>
        <p:nvSpPr>
          <p:cNvPr id="50182" name="Rectangle 8"/>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a:t>
            </a:r>
            <a:r>
              <a:rPr lang="en-US" altLang="zh-CN" sz="2800" i="1">
                <a:ea typeface="SimSun" panose="02010600030101010101" pitchFamily="2" charset="-122"/>
              </a:rPr>
              <a:t>nominum.com</a:t>
            </a:r>
            <a:r>
              <a:rPr lang="en-US" altLang="zh-CN" sz="2800">
                <a:ea typeface="SimSun" panose="02010600030101010101" pitchFamily="2" charset="-122"/>
              </a:rPr>
              <a:t> name server </a:t>
            </a:r>
            <a:r>
              <a:rPr lang="en-US" altLang="zh-CN" sz="2800" i="1">
                <a:ea typeface="SimSun" panose="02010600030101010101" pitchFamily="2" charset="-122"/>
              </a:rPr>
              <a:t>ns1.sanjose</a:t>
            </a:r>
            <a:r>
              <a:rPr lang="en-US" altLang="zh-CN" sz="2800">
                <a:ea typeface="SimSun" panose="02010600030101010101" pitchFamily="2" charset="-122"/>
              </a:rPr>
              <a:t> responds with </a:t>
            </a:r>
            <a:r>
              <a:rPr lang="en-US" altLang="zh-CN" sz="2800" i="1">
                <a:ea typeface="SimSun" panose="02010600030101010101" pitchFamily="2" charset="-122"/>
              </a:rPr>
              <a:t>ftp.nominum.com’s</a:t>
            </a:r>
            <a:r>
              <a:rPr lang="en-US" altLang="zh-CN" sz="2800">
                <a:ea typeface="SimSun" panose="02010600030101010101" pitchFamily="2" charset="-122"/>
              </a:rPr>
              <a:t> address</a:t>
            </a:r>
          </a:p>
        </p:txBody>
      </p:sp>
      <p:grpSp>
        <p:nvGrpSpPr>
          <p:cNvPr id="50183" name="Group 9"/>
          <p:cNvGrpSpPr>
            <a:grpSpLocks/>
          </p:cNvGrpSpPr>
          <p:nvPr/>
        </p:nvGrpSpPr>
        <p:grpSpPr bwMode="auto">
          <a:xfrm>
            <a:off x="2700338" y="4594225"/>
            <a:ext cx="849312" cy="992188"/>
            <a:chOff x="815" y="3280"/>
            <a:chExt cx="589" cy="708"/>
          </a:xfrm>
        </p:grpSpPr>
        <p:sp>
          <p:nvSpPr>
            <p:cNvPr id="50605"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06"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0607"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0608"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0609"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0610"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0611"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12"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13"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14"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15"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16"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17" name="Line 22"/>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618" name="Line 23"/>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619"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20"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50621"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0622"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0623"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0624"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0625"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0626"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0627"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28"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29" name="AutoShape 34"/>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630"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50184" name="Group 36"/>
          <p:cNvGrpSpPr>
            <a:grpSpLocks/>
          </p:cNvGrpSpPr>
          <p:nvPr/>
        </p:nvGrpSpPr>
        <p:grpSpPr bwMode="auto">
          <a:xfrm>
            <a:off x="8305801" y="4114800"/>
            <a:ext cx="631825" cy="1074738"/>
            <a:chOff x="4301" y="2849"/>
            <a:chExt cx="438" cy="768"/>
          </a:xfrm>
        </p:grpSpPr>
        <p:sp>
          <p:nvSpPr>
            <p:cNvPr id="50502"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03"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04" name="Line 39"/>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05"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506"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507"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508" name="Line 43"/>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09" name="AutoShape 44"/>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0"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1"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2"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3"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4"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5"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6"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7"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8"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19"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20"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21"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522"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23"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24"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25"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26"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27"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528" name="Group 63"/>
            <p:cNvGrpSpPr>
              <a:grpSpLocks/>
            </p:cNvGrpSpPr>
            <p:nvPr/>
          </p:nvGrpSpPr>
          <p:grpSpPr bwMode="auto">
            <a:xfrm>
              <a:off x="4451" y="2907"/>
              <a:ext cx="239" cy="152"/>
              <a:chOff x="4451" y="2907"/>
              <a:chExt cx="239" cy="152"/>
            </a:xfrm>
          </p:grpSpPr>
          <p:sp>
            <p:nvSpPr>
              <p:cNvPr id="50585" name="Line 64"/>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6" name="Line 65"/>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7" name="Line 66"/>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8" name="Line 67"/>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9" name="Line 68"/>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0" name="Line 69"/>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1" name="Line 70"/>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2" name="Line 71"/>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3" name="Line 72"/>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4" name="Line 73"/>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5" name="Line 74"/>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6" name="Line 75"/>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7" name="Line 76"/>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8" name="Line 77"/>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99" name="Line 78"/>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600" name="Line 79"/>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601" name="Line 80"/>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602" name="Line 81"/>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603" name="Line 82"/>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604" name="Line 83"/>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529"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0"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1"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2"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3"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534" name="Group 89"/>
            <p:cNvGrpSpPr>
              <a:grpSpLocks/>
            </p:cNvGrpSpPr>
            <p:nvPr/>
          </p:nvGrpSpPr>
          <p:grpSpPr bwMode="auto">
            <a:xfrm>
              <a:off x="4451" y="3166"/>
              <a:ext cx="239" cy="152"/>
              <a:chOff x="4451" y="3166"/>
              <a:chExt cx="239" cy="152"/>
            </a:xfrm>
          </p:grpSpPr>
          <p:sp>
            <p:nvSpPr>
              <p:cNvPr id="50565" name="Line 90"/>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6" name="Line 91"/>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7" name="Line 92"/>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8" name="Line 93"/>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9" name="Line 94"/>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0" name="Line 95"/>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1" name="Line 96"/>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2" name="Line 97"/>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3" name="Line 98"/>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4" name="Line 99"/>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5" name="Line 100"/>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6" name="Line 101"/>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7" name="Line 102"/>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8" name="Line 103"/>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79" name="Line 104"/>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0" name="Line 105"/>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1" name="Line 106"/>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2" name="Line 107"/>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3" name="Line 108"/>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84" name="Line 109"/>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535"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6"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7"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8"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39"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540" name="Group 115"/>
            <p:cNvGrpSpPr>
              <a:grpSpLocks/>
            </p:cNvGrpSpPr>
            <p:nvPr/>
          </p:nvGrpSpPr>
          <p:grpSpPr bwMode="auto">
            <a:xfrm>
              <a:off x="4451" y="3414"/>
              <a:ext cx="239" cy="151"/>
              <a:chOff x="4451" y="3414"/>
              <a:chExt cx="239" cy="151"/>
            </a:xfrm>
          </p:grpSpPr>
          <p:sp>
            <p:nvSpPr>
              <p:cNvPr id="50545" name="Line 116"/>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46" name="Line 117"/>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47" name="Line 118"/>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48" name="Line 119"/>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49" name="Line 120"/>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0" name="Line 121"/>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1" name="Line 122"/>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2" name="Line 123"/>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3" name="Line 124"/>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4" name="Line 125"/>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5" name="Line 126"/>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6" name="Line 127"/>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7" name="Line 128"/>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8" name="Line 129"/>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59" name="Line 130"/>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0" name="Line 131"/>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1" name="Line 132"/>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2" name="Line 133"/>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3" name="Line 134"/>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64" name="Line 135"/>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541"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42"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543"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544"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50185" name="Group 140"/>
          <p:cNvGrpSpPr>
            <a:grpSpLocks/>
          </p:cNvGrpSpPr>
          <p:nvPr/>
        </p:nvGrpSpPr>
        <p:grpSpPr bwMode="auto">
          <a:xfrm>
            <a:off x="6076950" y="3698876"/>
            <a:ext cx="630238" cy="1076325"/>
            <a:chOff x="3155" y="2641"/>
            <a:chExt cx="437" cy="768"/>
          </a:xfrm>
        </p:grpSpPr>
        <p:sp>
          <p:nvSpPr>
            <p:cNvPr id="50399"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00"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01" name="Line 143"/>
            <p:cNvSpPr>
              <a:spLocks noChangeShapeType="1"/>
            </p:cNvSpPr>
            <p:nvPr/>
          </p:nvSpPr>
          <p:spPr bwMode="auto">
            <a:xfrm>
              <a:off x="3177" y="2641"/>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02"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403"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404"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405" name="Line 147"/>
            <p:cNvSpPr>
              <a:spLocks noChangeShapeType="1"/>
            </p:cNvSpPr>
            <p:nvPr/>
          </p:nvSpPr>
          <p:spPr bwMode="auto">
            <a:xfrm>
              <a:off x="3571" y="2641"/>
              <a:ext cx="0" cy="738"/>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06" name="AutoShape 148"/>
            <p:cNvSpPr>
              <a:spLocks noChangeArrowheads="1"/>
            </p:cNvSpPr>
            <p:nvPr/>
          </p:nvSpPr>
          <p:spPr bwMode="auto">
            <a:xfrm flipV="1">
              <a:off x="3192" y="2693"/>
              <a:ext cx="76"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07"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08"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09"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0"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1"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2"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3"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4"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5"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6"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7"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18"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419"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0"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1"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2"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3"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4"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425" name="Group 167"/>
            <p:cNvGrpSpPr>
              <a:grpSpLocks/>
            </p:cNvGrpSpPr>
            <p:nvPr/>
          </p:nvGrpSpPr>
          <p:grpSpPr bwMode="auto">
            <a:xfrm>
              <a:off x="3305" y="2699"/>
              <a:ext cx="238" cy="152"/>
              <a:chOff x="3305" y="2699"/>
              <a:chExt cx="238" cy="152"/>
            </a:xfrm>
          </p:grpSpPr>
          <p:sp>
            <p:nvSpPr>
              <p:cNvPr id="50482" name="Line 168"/>
              <p:cNvSpPr>
                <a:spLocks noChangeShapeType="1"/>
              </p:cNvSpPr>
              <p:nvPr/>
            </p:nvSpPr>
            <p:spPr bwMode="auto">
              <a:xfrm>
                <a:off x="33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3" name="Line 169"/>
              <p:cNvSpPr>
                <a:spLocks noChangeShapeType="1"/>
              </p:cNvSpPr>
              <p:nvPr/>
            </p:nvSpPr>
            <p:spPr bwMode="auto">
              <a:xfrm>
                <a:off x="3318"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4" name="Line 170"/>
              <p:cNvSpPr>
                <a:spLocks noChangeShapeType="1"/>
              </p:cNvSpPr>
              <p:nvPr/>
            </p:nvSpPr>
            <p:spPr bwMode="auto">
              <a:xfrm>
                <a:off x="33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5" name="Line 171"/>
              <p:cNvSpPr>
                <a:spLocks noChangeShapeType="1"/>
              </p:cNvSpPr>
              <p:nvPr/>
            </p:nvSpPr>
            <p:spPr bwMode="auto">
              <a:xfrm>
                <a:off x="3341"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6" name="Line 172"/>
              <p:cNvSpPr>
                <a:spLocks noChangeShapeType="1"/>
              </p:cNvSpPr>
              <p:nvPr/>
            </p:nvSpPr>
            <p:spPr bwMode="auto">
              <a:xfrm>
                <a:off x="33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7" name="Line 173"/>
              <p:cNvSpPr>
                <a:spLocks noChangeShapeType="1"/>
              </p:cNvSpPr>
              <p:nvPr/>
            </p:nvSpPr>
            <p:spPr bwMode="auto">
              <a:xfrm>
                <a:off x="336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8" name="Line 174"/>
              <p:cNvSpPr>
                <a:spLocks noChangeShapeType="1"/>
              </p:cNvSpPr>
              <p:nvPr/>
            </p:nvSpPr>
            <p:spPr bwMode="auto">
              <a:xfrm>
                <a:off x="337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9" name="Line 175"/>
              <p:cNvSpPr>
                <a:spLocks noChangeShapeType="1"/>
              </p:cNvSpPr>
              <p:nvPr/>
            </p:nvSpPr>
            <p:spPr bwMode="auto">
              <a:xfrm>
                <a:off x="33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0" name="Line 176"/>
              <p:cNvSpPr>
                <a:spLocks noChangeShapeType="1"/>
              </p:cNvSpPr>
              <p:nvPr/>
            </p:nvSpPr>
            <p:spPr bwMode="auto">
              <a:xfrm>
                <a:off x="340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1" name="Line 177"/>
              <p:cNvSpPr>
                <a:spLocks noChangeShapeType="1"/>
              </p:cNvSpPr>
              <p:nvPr/>
            </p:nvSpPr>
            <p:spPr bwMode="auto">
              <a:xfrm>
                <a:off x="34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2" name="Line 178"/>
              <p:cNvSpPr>
                <a:spLocks noChangeShapeType="1"/>
              </p:cNvSpPr>
              <p:nvPr/>
            </p:nvSpPr>
            <p:spPr bwMode="auto">
              <a:xfrm>
                <a:off x="34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3" name="Line 179"/>
              <p:cNvSpPr>
                <a:spLocks noChangeShapeType="1"/>
              </p:cNvSpPr>
              <p:nvPr/>
            </p:nvSpPr>
            <p:spPr bwMode="auto">
              <a:xfrm>
                <a:off x="344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4" name="Line 180"/>
              <p:cNvSpPr>
                <a:spLocks noChangeShapeType="1"/>
              </p:cNvSpPr>
              <p:nvPr/>
            </p:nvSpPr>
            <p:spPr bwMode="auto">
              <a:xfrm>
                <a:off x="34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5" name="Line 181"/>
              <p:cNvSpPr>
                <a:spLocks noChangeShapeType="1"/>
              </p:cNvSpPr>
              <p:nvPr/>
            </p:nvSpPr>
            <p:spPr bwMode="auto">
              <a:xfrm>
                <a:off x="346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6" name="Line 182"/>
              <p:cNvSpPr>
                <a:spLocks noChangeShapeType="1"/>
              </p:cNvSpPr>
              <p:nvPr/>
            </p:nvSpPr>
            <p:spPr bwMode="auto">
              <a:xfrm>
                <a:off x="348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7" name="Line 183"/>
              <p:cNvSpPr>
                <a:spLocks noChangeShapeType="1"/>
              </p:cNvSpPr>
              <p:nvPr/>
            </p:nvSpPr>
            <p:spPr bwMode="auto">
              <a:xfrm>
                <a:off x="34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8" name="Line 184"/>
              <p:cNvSpPr>
                <a:spLocks noChangeShapeType="1"/>
              </p:cNvSpPr>
              <p:nvPr/>
            </p:nvSpPr>
            <p:spPr bwMode="auto">
              <a:xfrm>
                <a:off x="35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99" name="Line 185"/>
              <p:cNvSpPr>
                <a:spLocks noChangeShapeType="1"/>
              </p:cNvSpPr>
              <p:nvPr/>
            </p:nvSpPr>
            <p:spPr bwMode="auto">
              <a:xfrm>
                <a:off x="35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00" name="Line 186"/>
              <p:cNvSpPr>
                <a:spLocks noChangeShapeType="1"/>
              </p:cNvSpPr>
              <p:nvPr/>
            </p:nvSpPr>
            <p:spPr bwMode="auto">
              <a:xfrm>
                <a:off x="353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501" name="Line 187"/>
              <p:cNvSpPr>
                <a:spLocks noChangeShapeType="1"/>
              </p:cNvSpPr>
              <p:nvPr/>
            </p:nvSpPr>
            <p:spPr bwMode="auto">
              <a:xfrm>
                <a:off x="3543"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426"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7"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8"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29"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30"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431" name="Group 193"/>
            <p:cNvGrpSpPr>
              <a:grpSpLocks/>
            </p:cNvGrpSpPr>
            <p:nvPr/>
          </p:nvGrpSpPr>
          <p:grpSpPr bwMode="auto">
            <a:xfrm>
              <a:off x="3305" y="2958"/>
              <a:ext cx="238" cy="152"/>
              <a:chOff x="3305" y="2958"/>
              <a:chExt cx="238" cy="152"/>
            </a:xfrm>
          </p:grpSpPr>
          <p:sp>
            <p:nvSpPr>
              <p:cNvPr id="50462" name="Line 194"/>
              <p:cNvSpPr>
                <a:spLocks noChangeShapeType="1"/>
              </p:cNvSpPr>
              <p:nvPr/>
            </p:nvSpPr>
            <p:spPr bwMode="auto">
              <a:xfrm>
                <a:off x="33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3" name="Line 195"/>
              <p:cNvSpPr>
                <a:spLocks noChangeShapeType="1"/>
              </p:cNvSpPr>
              <p:nvPr/>
            </p:nvSpPr>
            <p:spPr bwMode="auto">
              <a:xfrm>
                <a:off x="3318"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4" name="Line 196"/>
              <p:cNvSpPr>
                <a:spLocks noChangeShapeType="1"/>
              </p:cNvSpPr>
              <p:nvPr/>
            </p:nvSpPr>
            <p:spPr bwMode="auto">
              <a:xfrm>
                <a:off x="33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5" name="Line 197"/>
              <p:cNvSpPr>
                <a:spLocks noChangeShapeType="1"/>
              </p:cNvSpPr>
              <p:nvPr/>
            </p:nvSpPr>
            <p:spPr bwMode="auto">
              <a:xfrm>
                <a:off x="3341"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6" name="Line 198"/>
              <p:cNvSpPr>
                <a:spLocks noChangeShapeType="1"/>
              </p:cNvSpPr>
              <p:nvPr/>
            </p:nvSpPr>
            <p:spPr bwMode="auto">
              <a:xfrm>
                <a:off x="33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7" name="Line 199"/>
              <p:cNvSpPr>
                <a:spLocks noChangeShapeType="1"/>
              </p:cNvSpPr>
              <p:nvPr/>
            </p:nvSpPr>
            <p:spPr bwMode="auto">
              <a:xfrm>
                <a:off x="336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8" name="Line 200"/>
              <p:cNvSpPr>
                <a:spLocks noChangeShapeType="1"/>
              </p:cNvSpPr>
              <p:nvPr/>
            </p:nvSpPr>
            <p:spPr bwMode="auto">
              <a:xfrm>
                <a:off x="337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9" name="Line 201"/>
              <p:cNvSpPr>
                <a:spLocks noChangeShapeType="1"/>
              </p:cNvSpPr>
              <p:nvPr/>
            </p:nvSpPr>
            <p:spPr bwMode="auto">
              <a:xfrm>
                <a:off x="33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0" name="Line 202"/>
              <p:cNvSpPr>
                <a:spLocks noChangeShapeType="1"/>
              </p:cNvSpPr>
              <p:nvPr/>
            </p:nvSpPr>
            <p:spPr bwMode="auto">
              <a:xfrm>
                <a:off x="340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1" name="Line 203"/>
              <p:cNvSpPr>
                <a:spLocks noChangeShapeType="1"/>
              </p:cNvSpPr>
              <p:nvPr/>
            </p:nvSpPr>
            <p:spPr bwMode="auto">
              <a:xfrm>
                <a:off x="34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2" name="Line 204"/>
              <p:cNvSpPr>
                <a:spLocks noChangeShapeType="1"/>
              </p:cNvSpPr>
              <p:nvPr/>
            </p:nvSpPr>
            <p:spPr bwMode="auto">
              <a:xfrm>
                <a:off x="34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3" name="Line 205"/>
              <p:cNvSpPr>
                <a:spLocks noChangeShapeType="1"/>
              </p:cNvSpPr>
              <p:nvPr/>
            </p:nvSpPr>
            <p:spPr bwMode="auto">
              <a:xfrm>
                <a:off x="344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4" name="Line 206"/>
              <p:cNvSpPr>
                <a:spLocks noChangeShapeType="1"/>
              </p:cNvSpPr>
              <p:nvPr/>
            </p:nvSpPr>
            <p:spPr bwMode="auto">
              <a:xfrm>
                <a:off x="34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5" name="Line 207"/>
              <p:cNvSpPr>
                <a:spLocks noChangeShapeType="1"/>
              </p:cNvSpPr>
              <p:nvPr/>
            </p:nvSpPr>
            <p:spPr bwMode="auto">
              <a:xfrm>
                <a:off x="346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6" name="Line 208"/>
              <p:cNvSpPr>
                <a:spLocks noChangeShapeType="1"/>
              </p:cNvSpPr>
              <p:nvPr/>
            </p:nvSpPr>
            <p:spPr bwMode="auto">
              <a:xfrm>
                <a:off x="348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7" name="Line 209"/>
              <p:cNvSpPr>
                <a:spLocks noChangeShapeType="1"/>
              </p:cNvSpPr>
              <p:nvPr/>
            </p:nvSpPr>
            <p:spPr bwMode="auto">
              <a:xfrm>
                <a:off x="34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8" name="Line 210"/>
              <p:cNvSpPr>
                <a:spLocks noChangeShapeType="1"/>
              </p:cNvSpPr>
              <p:nvPr/>
            </p:nvSpPr>
            <p:spPr bwMode="auto">
              <a:xfrm>
                <a:off x="35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79" name="Line 211"/>
              <p:cNvSpPr>
                <a:spLocks noChangeShapeType="1"/>
              </p:cNvSpPr>
              <p:nvPr/>
            </p:nvSpPr>
            <p:spPr bwMode="auto">
              <a:xfrm>
                <a:off x="35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0" name="Line 212"/>
              <p:cNvSpPr>
                <a:spLocks noChangeShapeType="1"/>
              </p:cNvSpPr>
              <p:nvPr/>
            </p:nvSpPr>
            <p:spPr bwMode="auto">
              <a:xfrm>
                <a:off x="353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81" name="Line 213"/>
              <p:cNvSpPr>
                <a:spLocks noChangeShapeType="1"/>
              </p:cNvSpPr>
              <p:nvPr/>
            </p:nvSpPr>
            <p:spPr bwMode="auto">
              <a:xfrm>
                <a:off x="3543"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432"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33"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34"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35"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36"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437" name="Group 219"/>
            <p:cNvGrpSpPr>
              <a:grpSpLocks/>
            </p:cNvGrpSpPr>
            <p:nvPr/>
          </p:nvGrpSpPr>
          <p:grpSpPr bwMode="auto">
            <a:xfrm>
              <a:off x="3305" y="3205"/>
              <a:ext cx="238" cy="152"/>
              <a:chOff x="3305" y="3205"/>
              <a:chExt cx="238" cy="152"/>
            </a:xfrm>
          </p:grpSpPr>
          <p:sp>
            <p:nvSpPr>
              <p:cNvPr id="50442" name="Line 220"/>
              <p:cNvSpPr>
                <a:spLocks noChangeShapeType="1"/>
              </p:cNvSpPr>
              <p:nvPr/>
            </p:nvSpPr>
            <p:spPr bwMode="auto">
              <a:xfrm>
                <a:off x="33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43" name="Line 221"/>
              <p:cNvSpPr>
                <a:spLocks noChangeShapeType="1"/>
              </p:cNvSpPr>
              <p:nvPr/>
            </p:nvSpPr>
            <p:spPr bwMode="auto">
              <a:xfrm>
                <a:off x="3318"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44" name="Line 222"/>
              <p:cNvSpPr>
                <a:spLocks noChangeShapeType="1"/>
              </p:cNvSpPr>
              <p:nvPr/>
            </p:nvSpPr>
            <p:spPr bwMode="auto">
              <a:xfrm>
                <a:off x="33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45" name="Line 223"/>
              <p:cNvSpPr>
                <a:spLocks noChangeShapeType="1"/>
              </p:cNvSpPr>
              <p:nvPr/>
            </p:nvSpPr>
            <p:spPr bwMode="auto">
              <a:xfrm>
                <a:off x="3341"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46" name="Line 224"/>
              <p:cNvSpPr>
                <a:spLocks noChangeShapeType="1"/>
              </p:cNvSpPr>
              <p:nvPr/>
            </p:nvSpPr>
            <p:spPr bwMode="auto">
              <a:xfrm>
                <a:off x="33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47" name="Line 225"/>
              <p:cNvSpPr>
                <a:spLocks noChangeShapeType="1"/>
              </p:cNvSpPr>
              <p:nvPr/>
            </p:nvSpPr>
            <p:spPr bwMode="auto">
              <a:xfrm>
                <a:off x="336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48" name="Line 226"/>
              <p:cNvSpPr>
                <a:spLocks noChangeShapeType="1"/>
              </p:cNvSpPr>
              <p:nvPr/>
            </p:nvSpPr>
            <p:spPr bwMode="auto">
              <a:xfrm>
                <a:off x="337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49" name="Line 227"/>
              <p:cNvSpPr>
                <a:spLocks noChangeShapeType="1"/>
              </p:cNvSpPr>
              <p:nvPr/>
            </p:nvSpPr>
            <p:spPr bwMode="auto">
              <a:xfrm>
                <a:off x="33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0" name="Line 228"/>
              <p:cNvSpPr>
                <a:spLocks noChangeShapeType="1"/>
              </p:cNvSpPr>
              <p:nvPr/>
            </p:nvSpPr>
            <p:spPr bwMode="auto">
              <a:xfrm>
                <a:off x="340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1" name="Line 229"/>
              <p:cNvSpPr>
                <a:spLocks noChangeShapeType="1"/>
              </p:cNvSpPr>
              <p:nvPr/>
            </p:nvSpPr>
            <p:spPr bwMode="auto">
              <a:xfrm>
                <a:off x="34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2" name="Line 230"/>
              <p:cNvSpPr>
                <a:spLocks noChangeShapeType="1"/>
              </p:cNvSpPr>
              <p:nvPr/>
            </p:nvSpPr>
            <p:spPr bwMode="auto">
              <a:xfrm>
                <a:off x="34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3" name="Line 231"/>
              <p:cNvSpPr>
                <a:spLocks noChangeShapeType="1"/>
              </p:cNvSpPr>
              <p:nvPr/>
            </p:nvSpPr>
            <p:spPr bwMode="auto">
              <a:xfrm>
                <a:off x="344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4" name="Line 232"/>
              <p:cNvSpPr>
                <a:spLocks noChangeShapeType="1"/>
              </p:cNvSpPr>
              <p:nvPr/>
            </p:nvSpPr>
            <p:spPr bwMode="auto">
              <a:xfrm>
                <a:off x="34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5" name="Line 233"/>
              <p:cNvSpPr>
                <a:spLocks noChangeShapeType="1"/>
              </p:cNvSpPr>
              <p:nvPr/>
            </p:nvSpPr>
            <p:spPr bwMode="auto">
              <a:xfrm>
                <a:off x="346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6" name="Line 234"/>
              <p:cNvSpPr>
                <a:spLocks noChangeShapeType="1"/>
              </p:cNvSpPr>
              <p:nvPr/>
            </p:nvSpPr>
            <p:spPr bwMode="auto">
              <a:xfrm>
                <a:off x="348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7" name="Line 235"/>
              <p:cNvSpPr>
                <a:spLocks noChangeShapeType="1"/>
              </p:cNvSpPr>
              <p:nvPr/>
            </p:nvSpPr>
            <p:spPr bwMode="auto">
              <a:xfrm>
                <a:off x="34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8" name="Line 236"/>
              <p:cNvSpPr>
                <a:spLocks noChangeShapeType="1"/>
              </p:cNvSpPr>
              <p:nvPr/>
            </p:nvSpPr>
            <p:spPr bwMode="auto">
              <a:xfrm>
                <a:off x="35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59" name="Line 237"/>
              <p:cNvSpPr>
                <a:spLocks noChangeShapeType="1"/>
              </p:cNvSpPr>
              <p:nvPr/>
            </p:nvSpPr>
            <p:spPr bwMode="auto">
              <a:xfrm>
                <a:off x="35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0" name="Line 238"/>
              <p:cNvSpPr>
                <a:spLocks noChangeShapeType="1"/>
              </p:cNvSpPr>
              <p:nvPr/>
            </p:nvSpPr>
            <p:spPr bwMode="auto">
              <a:xfrm>
                <a:off x="353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461" name="Line 239"/>
              <p:cNvSpPr>
                <a:spLocks noChangeShapeType="1"/>
              </p:cNvSpPr>
              <p:nvPr/>
            </p:nvSpPr>
            <p:spPr bwMode="auto">
              <a:xfrm>
                <a:off x="3543"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438"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39"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440"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441"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50186" name="Text Box 244"/>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50187" name="Text Box 245"/>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50188" name="Group 246"/>
          <p:cNvGrpSpPr>
            <a:grpSpLocks/>
          </p:cNvGrpSpPr>
          <p:nvPr/>
        </p:nvGrpSpPr>
        <p:grpSpPr bwMode="auto">
          <a:xfrm>
            <a:off x="7510464" y="2457451"/>
            <a:ext cx="631825" cy="1076325"/>
            <a:chOff x="4148" y="1616"/>
            <a:chExt cx="438" cy="768"/>
          </a:xfrm>
        </p:grpSpPr>
        <p:sp>
          <p:nvSpPr>
            <p:cNvPr id="50296"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97"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98" name="Line 249"/>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99"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300"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301"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302" name="Line 253"/>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03" name="AutoShape 254"/>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04"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05"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06"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07"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08"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09"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0"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1"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2"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3"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4"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5"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316"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7"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8"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19"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20"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21"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322" name="Group 273"/>
            <p:cNvGrpSpPr>
              <a:grpSpLocks/>
            </p:cNvGrpSpPr>
            <p:nvPr/>
          </p:nvGrpSpPr>
          <p:grpSpPr bwMode="auto">
            <a:xfrm>
              <a:off x="4298" y="1674"/>
              <a:ext cx="238" cy="152"/>
              <a:chOff x="4298" y="1674"/>
              <a:chExt cx="238" cy="152"/>
            </a:xfrm>
          </p:grpSpPr>
          <p:sp>
            <p:nvSpPr>
              <p:cNvPr id="50379" name="Line 274"/>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0" name="Line 275"/>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1" name="Line 276"/>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2" name="Line 277"/>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3" name="Line 278"/>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4" name="Line 279"/>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5" name="Line 280"/>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6" name="Line 281"/>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7" name="Line 282"/>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8" name="Line 283"/>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89" name="Line 284"/>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0" name="Line 285"/>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1" name="Line 286"/>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2" name="Line 287"/>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3" name="Line 288"/>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4" name="Line 289"/>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5" name="Line 290"/>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6" name="Line 291"/>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7" name="Line 292"/>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98" name="Line 293"/>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323"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24"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25"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26"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27"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328" name="Group 299"/>
            <p:cNvGrpSpPr>
              <a:grpSpLocks/>
            </p:cNvGrpSpPr>
            <p:nvPr/>
          </p:nvGrpSpPr>
          <p:grpSpPr bwMode="auto">
            <a:xfrm>
              <a:off x="4298" y="1933"/>
              <a:ext cx="238" cy="151"/>
              <a:chOff x="4298" y="1933"/>
              <a:chExt cx="238" cy="151"/>
            </a:xfrm>
          </p:grpSpPr>
          <p:sp>
            <p:nvSpPr>
              <p:cNvPr id="50359" name="Line 300"/>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0" name="Line 301"/>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1" name="Line 302"/>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2" name="Line 303"/>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3" name="Line 304"/>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4" name="Line 305"/>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5" name="Line 306"/>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6" name="Line 307"/>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7" name="Line 308"/>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8" name="Line 309"/>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69" name="Line 310"/>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0" name="Line 311"/>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1" name="Line 312"/>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2" name="Line 313"/>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3" name="Line 314"/>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4" name="Line 315"/>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5" name="Line 316"/>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6" name="Line 317"/>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7" name="Line 318"/>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78" name="Line 319"/>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329"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30"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31"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32"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33"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334" name="Group 325"/>
            <p:cNvGrpSpPr>
              <a:grpSpLocks/>
            </p:cNvGrpSpPr>
            <p:nvPr/>
          </p:nvGrpSpPr>
          <p:grpSpPr bwMode="auto">
            <a:xfrm>
              <a:off x="4298" y="2180"/>
              <a:ext cx="238" cy="152"/>
              <a:chOff x="4298" y="2180"/>
              <a:chExt cx="238" cy="152"/>
            </a:xfrm>
          </p:grpSpPr>
          <p:sp>
            <p:nvSpPr>
              <p:cNvPr id="50339" name="Line 326"/>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0" name="Line 327"/>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1" name="Line 328"/>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2" name="Line 329"/>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3" name="Line 330"/>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4" name="Line 331"/>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5" name="Line 332"/>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6" name="Line 333"/>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7" name="Line 334"/>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8" name="Line 335"/>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49" name="Line 336"/>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0" name="Line 337"/>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1" name="Line 338"/>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2" name="Line 339"/>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3" name="Line 340"/>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4" name="Line 341"/>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5" name="Line 342"/>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6" name="Line 343"/>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7" name="Line 344"/>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358" name="Line 345"/>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335"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36"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337"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338"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50189" name="Text Box 350"/>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50190" name="Group 351"/>
          <p:cNvGrpSpPr>
            <a:grpSpLocks/>
          </p:cNvGrpSpPr>
          <p:nvPr/>
        </p:nvGrpSpPr>
        <p:grpSpPr bwMode="auto">
          <a:xfrm>
            <a:off x="4087814" y="2538414"/>
            <a:ext cx="631825" cy="1074737"/>
            <a:chOff x="1777" y="1812"/>
            <a:chExt cx="437" cy="767"/>
          </a:xfrm>
        </p:grpSpPr>
        <p:sp>
          <p:nvSpPr>
            <p:cNvPr id="50193"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194"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195" name="Line 354"/>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196"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197"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198"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199" name="Line 358"/>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00" name="AutoShape 359"/>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1"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2"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3"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4"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5"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6"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7"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8"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09"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0"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1"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2"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213"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4"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5"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6"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7"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18"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219" name="Group 378"/>
            <p:cNvGrpSpPr>
              <a:grpSpLocks/>
            </p:cNvGrpSpPr>
            <p:nvPr/>
          </p:nvGrpSpPr>
          <p:grpSpPr bwMode="auto">
            <a:xfrm>
              <a:off x="1927" y="1870"/>
              <a:ext cx="238" cy="152"/>
              <a:chOff x="1927" y="1870"/>
              <a:chExt cx="238" cy="152"/>
            </a:xfrm>
          </p:grpSpPr>
          <p:sp>
            <p:nvSpPr>
              <p:cNvPr id="50276" name="Line 379"/>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7" name="Line 380"/>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8" name="Line 381"/>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9" name="Line 382"/>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0" name="Line 383"/>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1" name="Line 384"/>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2" name="Line 385"/>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3" name="Line 386"/>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4" name="Line 387"/>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5" name="Line 388"/>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6" name="Line 389"/>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7" name="Line 390"/>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8" name="Line 391"/>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89" name="Line 392"/>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90" name="Line 393"/>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91" name="Line 394"/>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92" name="Line 395"/>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93" name="Line 396"/>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94" name="Line 397"/>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95" name="Line 398"/>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220"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21"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22"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23"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24"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225" name="Group 404"/>
            <p:cNvGrpSpPr>
              <a:grpSpLocks/>
            </p:cNvGrpSpPr>
            <p:nvPr/>
          </p:nvGrpSpPr>
          <p:grpSpPr bwMode="auto">
            <a:xfrm>
              <a:off x="1927" y="2129"/>
              <a:ext cx="238" cy="152"/>
              <a:chOff x="1927" y="2129"/>
              <a:chExt cx="238" cy="152"/>
            </a:xfrm>
          </p:grpSpPr>
          <p:sp>
            <p:nvSpPr>
              <p:cNvPr id="50256" name="Line 405"/>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7" name="Line 406"/>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8" name="Line 407"/>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9" name="Line 408"/>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0" name="Line 409"/>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1" name="Line 410"/>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2" name="Line 411"/>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3" name="Line 412"/>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4" name="Line 413"/>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5" name="Line 414"/>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6" name="Line 415"/>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7" name="Line 416"/>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8" name="Line 417"/>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69" name="Line 418"/>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0" name="Line 419"/>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1" name="Line 420"/>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2" name="Line 421"/>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3" name="Line 422"/>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4" name="Line 423"/>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75" name="Line 424"/>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226"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27"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28"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29"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30"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0231" name="Group 430"/>
            <p:cNvGrpSpPr>
              <a:grpSpLocks/>
            </p:cNvGrpSpPr>
            <p:nvPr/>
          </p:nvGrpSpPr>
          <p:grpSpPr bwMode="auto">
            <a:xfrm>
              <a:off x="1927" y="2376"/>
              <a:ext cx="238" cy="152"/>
              <a:chOff x="1927" y="2376"/>
              <a:chExt cx="238" cy="152"/>
            </a:xfrm>
          </p:grpSpPr>
          <p:sp>
            <p:nvSpPr>
              <p:cNvPr id="50236" name="Line 431"/>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37" name="Line 432"/>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38" name="Line 433"/>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39" name="Line 434"/>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0" name="Line 435"/>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1" name="Line 436"/>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2" name="Line 437"/>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3" name="Line 438"/>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4" name="Line 439"/>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5" name="Line 440"/>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6" name="Line 441"/>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7" name="Line 442"/>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8" name="Line 443"/>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49" name="Line 444"/>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0" name="Line 445"/>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1" name="Line 446"/>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2" name="Line 447"/>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3" name="Line 448"/>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4" name="Line 449"/>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0255" name="Line 450"/>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0232"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33"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0234"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0235"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50191" name="Text Box 455"/>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50192" name="Text Box 456"/>
          <p:cNvSpPr txBox="1">
            <a:spLocks noChangeArrowheads="1"/>
          </p:cNvSpPr>
          <p:nvPr/>
        </p:nvSpPr>
        <p:spPr bwMode="auto">
          <a:xfrm>
            <a:off x="5845176" y="4768850"/>
            <a:ext cx="1774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ns1.sanjose.nominum.net</a:t>
            </a:r>
            <a:endParaRPr lang="en-US" altLang="zh-CN" kern="0">
              <a:latin typeface="Arial" panose="020B0604020202020204" pitchFamily="34" charset="0"/>
              <a:ea typeface="SimSun" panose="02010600030101010101" pitchFamily="2" charset="-122"/>
            </a:endParaRPr>
          </a:p>
        </p:txBody>
      </p:sp>
      <p:sp>
        <p:nvSpPr>
          <p:cNvPr id="457" name="Rectangle 45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5864981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wipe(right)">
                                      <p:cBhvr>
                                        <p:cTn id="12"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657601" y="5867400"/>
            <a:ext cx="36353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buClr>
                <a:srgbClr val="808080"/>
              </a:buClr>
              <a:buSzPct val="90000"/>
            </a:pPr>
            <a:r>
              <a:rPr lang="en-US" altLang="zh-CN" sz="2200" kern="0">
                <a:solidFill>
                  <a:srgbClr val="000000"/>
                </a:solidFill>
                <a:latin typeface="Courier New" panose="02070309020205020404" pitchFamily="49" charset="0"/>
                <a:ea typeface="SimSun" panose="02010600030101010101" pitchFamily="2" charset="-122"/>
              </a:rPr>
              <a:t>ping ftp.nominum.com.</a:t>
            </a:r>
            <a:endParaRPr lang="en-US" altLang="zh-CN" sz="2200" kern="0">
              <a:ea typeface="SimSun" panose="02010600030101010101" pitchFamily="2" charset="-122"/>
            </a:endParaRPr>
          </a:p>
        </p:txBody>
      </p:sp>
      <p:grpSp>
        <p:nvGrpSpPr>
          <p:cNvPr id="2" name="Group 3"/>
          <p:cNvGrpSpPr>
            <a:grpSpLocks/>
          </p:cNvGrpSpPr>
          <p:nvPr/>
        </p:nvGrpSpPr>
        <p:grpSpPr bwMode="auto">
          <a:xfrm>
            <a:off x="4897439" y="2486025"/>
            <a:ext cx="2154237" cy="1009650"/>
            <a:chOff x="2338" y="1582"/>
            <a:chExt cx="1492" cy="721"/>
          </a:xfrm>
        </p:grpSpPr>
        <p:sp>
          <p:nvSpPr>
            <p:cNvPr id="51655" name="Freeform 4"/>
            <p:cNvSpPr>
              <a:spLocks/>
            </p:cNvSpPr>
            <p:nvPr/>
          </p:nvSpPr>
          <p:spPr bwMode="auto">
            <a:xfrm>
              <a:off x="2338" y="1582"/>
              <a:ext cx="1492" cy="721"/>
            </a:xfrm>
            <a:custGeom>
              <a:avLst/>
              <a:gdLst>
                <a:gd name="T0" fmla="*/ 1385 w 1492"/>
                <a:gd name="T1" fmla="*/ 628 h 721"/>
                <a:gd name="T2" fmla="*/ 1407 w 1492"/>
                <a:gd name="T3" fmla="*/ 625 h 721"/>
                <a:gd name="T4" fmla="*/ 1427 w 1492"/>
                <a:gd name="T5" fmla="*/ 619 h 721"/>
                <a:gd name="T6" fmla="*/ 1444 w 1492"/>
                <a:gd name="T7" fmla="*/ 612 h 721"/>
                <a:gd name="T8" fmla="*/ 1460 w 1492"/>
                <a:gd name="T9" fmla="*/ 603 h 721"/>
                <a:gd name="T10" fmla="*/ 1473 w 1492"/>
                <a:gd name="T11" fmla="*/ 592 h 721"/>
                <a:gd name="T12" fmla="*/ 1483 w 1492"/>
                <a:gd name="T13" fmla="*/ 580 h 721"/>
                <a:gd name="T14" fmla="*/ 1489 w 1492"/>
                <a:gd name="T15" fmla="*/ 568 h 721"/>
                <a:gd name="T16" fmla="*/ 1491 w 1492"/>
                <a:gd name="T17" fmla="*/ 68 h 721"/>
                <a:gd name="T18" fmla="*/ 1487 w 1492"/>
                <a:gd name="T19" fmla="*/ 56 h 721"/>
                <a:gd name="T20" fmla="*/ 1479 w 1492"/>
                <a:gd name="T21" fmla="*/ 44 h 721"/>
                <a:gd name="T22" fmla="*/ 1468 w 1492"/>
                <a:gd name="T23" fmla="*/ 34 h 721"/>
                <a:gd name="T24" fmla="*/ 1454 w 1492"/>
                <a:gd name="T25" fmla="*/ 23 h 721"/>
                <a:gd name="T26" fmla="*/ 1437 w 1492"/>
                <a:gd name="T27" fmla="*/ 15 h 721"/>
                <a:gd name="T28" fmla="*/ 1418 w 1492"/>
                <a:gd name="T29" fmla="*/ 8 h 721"/>
                <a:gd name="T30" fmla="*/ 1397 w 1492"/>
                <a:gd name="T31" fmla="*/ 3 h 721"/>
                <a:gd name="T32" fmla="*/ 1375 w 1492"/>
                <a:gd name="T33" fmla="*/ 0 h 721"/>
                <a:gd name="T34" fmla="*/ 104 w 1492"/>
                <a:gd name="T35" fmla="*/ 2 h 721"/>
                <a:gd name="T36" fmla="*/ 82 w 1492"/>
                <a:gd name="T37" fmla="*/ 6 h 721"/>
                <a:gd name="T38" fmla="*/ 62 w 1492"/>
                <a:gd name="T39" fmla="*/ 12 h 721"/>
                <a:gd name="T40" fmla="*/ 45 w 1492"/>
                <a:gd name="T41" fmla="*/ 19 h 721"/>
                <a:gd name="T42" fmla="*/ 29 w 1492"/>
                <a:gd name="T43" fmla="*/ 29 h 721"/>
                <a:gd name="T44" fmla="*/ 16 w 1492"/>
                <a:gd name="T45" fmla="*/ 40 h 721"/>
                <a:gd name="T46" fmla="*/ 7 w 1492"/>
                <a:gd name="T47" fmla="*/ 50 h 721"/>
                <a:gd name="T48" fmla="*/ 1 w 1492"/>
                <a:gd name="T49" fmla="*/ 62 h 721"/>
                <a:gd name="T50" fmla="*/ 0 w 1492"/>
                <a:gd name="T51" fmla="*/ 560 h 721"/>
                <a:gd name="T52" fmla="*/ 3 w 1492"/>
                <a:gd name="T53" fmla="*/ 574 h 721"/>
                <a:gd name="T54" fmla="*/ 11 w 1492"/>
                <a:gd name="T55" fmla="*/ 586 h 721"/>
                <a:gd name="T56" fmla="*/ 21 w 1492"/>
                <a:gd name="T57" fmla="*/ 598 h 721"/>
                <a:gd name="T58" fmla="*/ 37 w 1492"/>
                <a:gd name="T59" fmla="*/ 607 h 721"/>
                <a:gd name="T60" fmla="*/ 53 w 1492"/>
                <a:gd name="T61" fmla="*/ 615 h 721"/>
                <a:gd name="T62" fmla="*/ 73 w 1492"/>
                <a:gd name="T63" fmla="*/ 622 h 721"/>
                <a:gd name="T64" fmla="*/ 94 w 1492"/>
                <a:gd name="T65" fmla="*/ 627 h 721"/>
                <a:gd name="T66" fmla="*/ 116 w 1492"/>
                <a:gd name="T67" fmla="*/ 628 h 721"/>
                <a:gd name="T68" fmla="*/ 120 w 1492"/>
                <a:gd name="T69" fmla="*/ 720 h 721"/>
                <a:gd name="T70" fmla="*/ 1375 w 1492"/>
                <a:gd name="T71" fmla="*/ 628 h 7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92"/>
                <a:gd name="T109" fmla="*/ 0 h 721"/>
                <a:gd name="T110" fmla="*/ 1492 w 1492"/>
                <a:gd name="T111" fmla="*/ 721 h 7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92" h="721">
                  <a:moveTo>
                    <a:pt x="1375" y="628"/>
                  </a:moveTo>
                  <a:lnTo>
                    <a:pt x="1385" y="628"/>
                  </a:lnTo>
                  <a:lnTo>
                    <a:pt x="1397" y="627"/>
                  </a:lnTo>
                  <a:lnTo>
                    <a:pt x="1407" y="625"/>
                  </a:lnTo>
                  <a:lnTo>
                    <a:pt x="1418" y="622"/>
                  </a:lnTo>
                  <a:lnTo>
                    <a:pt x="1427" y="619"/>
                  </a:lnTo>
                  <a:lnTo>
                    <a:pt x="1437" y="615"/>
                  </a:lnTo>
                  <a:lnTo>
                    <a:pt x="1444" y="612"/>
                  </a:lnTo>
                  <a:lnTo>
                    <a:pt x="1454" y="607"/>
                  </a:lnTo>
                  <a:lnTo>
                    <a:pt x="1460" y="603"/>
                  </a:lnTo>
                  <a:lnTo>
                    <a:pt x="1468" y="598"/>
                  </a:lnTo>
                  <a:lnTo>
                    <a:pt x="1473" y="592"/>
                  </a:lnTo>
                  <a:lnTo>
                    <a:pt x="1479" y="586"/>
                  </a:lnTo>
                  <a:lnTo>
                    <a:pt x="1483" y="580"/>
                  </a:lnTo>
                  <a:lnTo>
                    <a:pt x="1487" y="574"/>
                  </a:lnTo>
                  <a:lnTo>
                    <a:pt x="1489" y="568"/>
                  </a:lnTo>
                  <a:lnTo>
                    <a:pt x="1491" y="560"/>
                  </a:lnTo>
                  <a:lnTo>
                    <a:pt x="1491" y="68"/>
                  </a:lnTo>
                  <a:lnTo>
                    <a:pt x="1489" y="62"/>
                  </a:lnTo>
                  <a:lnTo>
                    <a:pt x="1487" y="56"/>
                  </a:lnTo>
                  <a:lnTo>
                    <a:pt x="1483" y="50"/>
                  </a:lnTo>
                  <a:lnTo>
                    <a:pt x="1479" y="44"/>
                  </a:lnTo>
                  <a:lnTo>
                    <a:pt x="1473" y="40"/>
                  </a:lnTo>
                  <a:lnTo>
                    <a:pt x="1468" y="34"/>
                  </a:lnTo>
                  <a:lnTo>
                    <a:pt x="1460" y="29"/>
                  </a:lnTo>
                  <a:lnTo>
                    <a:pt x="1454" y="23"/>
                  </a:lnTo>
                  <a:lnTo>
                    <a:pt x="1444" y="19"/>
                  </a:lnTo>
                  <a:lnTo>
                    <a:pt x="1437" y="15"/>
                  </a:lnTo>
                  <a:lnTo>
                    <a:pt x="1427" y="12"/>
                  </a:lnTo>
                  <a:lnTo>
                    <a:pt x="1418" y="8"/>
                  </a:lnTo>
                  <a:lnTo>
                    <a:pt x="1407" y="6"/>
                  </a:lnTo>
                  <a:lnTo>
                    <a:pt x="1397" y="3"/>
                  </a:lnTo>
                  <a:lnTo>
                    <a:pt x="1385" y="2"/>
                  </a:lnTo>
                  <a:lnTo>
                    <a:pt x="1375" y="0"/>
                  </a:lnTo>
                  <a:lnTo>
                    <a:pt x="116" y="0"/>
                  </a:lnTo>
                  <a:lnTo>
                    <a:pt x="104" y="2"/>
                  </a:lnTo>
                  <a:lnTo>
                    <a:pt x="94" y="3"/>
                  </a:lnTo>
                  <a:lnTo>
                    <a:pt x="82" y="6"/>
                  </a:lnTo>
                  <a:lnTo>
                    <a:pt x="73" y="8"/>
                  </a:lnTo>
                  <a:lnTo>
                    <a:pt x="62" y="12"/>
                  </a:lnTo>
                  <a:lnTo>
                    <a:pt x="53" y="15"/>
                  </a:lnTo>
                  <a:lnTo>
                    <a:pt x="45" y="19"/>
                  </a:lnTo>
                  <a:lnTo>
                    <a:pt x="37" y="23"/>
                  </a:lnTo>
                  <a:lnTo>
                    <a:pt x="29" y="29"/>
                  </a:lnTo>
                  <a:lnTo>
                    <a:pt x="21" y="34"/>
                  </a:lnTo>
                  <a:lnTo>
                    <a:pt x="16" y="40"/>
                  </a:lnTo>
                  <a:lnTo>
                    <a:pt x="11" y="44"/>
                  </a:lnTo>
                  <a:lnTo>
                    <a:pt x="7" y="50"/>
                  </a:lnTo>
                  <a:lnTo>
                    <a:pt x="3" y="56"/>
                  </a:lnTo>
                  <a:lnTo>
                    <a:pt x="1" y="62"/>
                  </a:lnTo>
                  <a:lnTo>
                    <a:pt x="0" y="68"/>
                  </a:lnTo>
                  <a:lnTo>
                    <a:pt x="0" y="560"/>
                  </a:lnTo>
                  <a:lnTo>
                    <a:pt x="1" y="568"/>
                  </a:lnTo>
                  <a:lnTo>
                    <a:pt x="3" y="574"/>
                  </a:lnTo>
                  <a:lnTo>
                    <a:pt x="7" y="580"/>
                  </a:lnTo>
                  <a:lnTo>
                    <a:pt x="11" y="586"/>
                  </a:lnTo>
                  <a:lnTo>
                    <a:pt x="16" y="592"/>
                  </a:lnTo>
                  <a:lnTo>
                    <a:pt x="21" y="598"/>
                  </a:lnTo>
                  <a:lnTo>
                    <a:pt x="29" y="603"/>
                  </a:lnTo>
                  <a:lnTo>
                    <a:pt x="37" y="607"/>
                  </a:lnTo>
                  <a:lnTo>
                    <a:pt x="45" y="612"/>
                  </a:lnTo>
                  <a:lnTo>
                    <a:pt x="53" y="615"/>
                  </a:lnTo>
                  <a:lnTo>
                    <a:pt x="62" y="619"/>
                  </a:lnTo>
                  <a:lnTo>
                    <a:pt x="73" y="622"/>
                  </a:lnTo>
                  <a:lnTo>
                    <a:pt x="82" y="625"/>
                  </a:lnTo>
                  <a:lnTo>
                    <a:pt x="94" y="627"/>
                  </a:lnTo>
                  <a:lnTo>
                    <a:pt x="104" y="628"/>
                  </a:lnTo>
                  <a:lnTo>
                    <a:pt x="116" y="628"/>
                  </a:lnTo>
                  <a:lnTo>
                    <a:pt x="226" y="628"/>
                  </a:lnTo>
                  <a:lnTo>
                    <a:pt x="120" y="720"/>
                  </a:lnTo>
                  <a:lnTo>
                    <a:pt x="374" y="628"/>
                  </a:lnTo>
                  <a:lnTo>
                    <a:pt x="1375" y="628"/>
                  </a:lnTo>
                </a:path>
              </a:pathLst>
            </a:custGeom>
            <a:solidFill>
              <a:srgbClr val="C0C0C0"/>
            </a:solidFill>
            <a:ln w="18811">
              <a:solidFill>
                <a:srgbClr val="000000"/>
              </a:solidFill>
              <a:round/>
              <a:headEnd/>
              <a:tailEnd/>
            </a:ln>
          </p:spPr>
          <p:txBody>
            <a:bodyPr lIns="0" tIns="0" rIns="0" bIns="0" anchor="ctr"/>
            <a:lstStyle/>
            <a:p>
              <a:endParaRPr lang="en-IN" kern="0">
                <a:solidFill>
                  <a:sysClr val="windowText" lastClr="000000"/>
                </a:solidFill>
              </a:endParaRPr>
            </a:p>
          </p:txBody>
        </p:sp>
        <p:sp>
          <p:nvSpPr>
            <p:cNvPr id="51656" name="Text Box 5"/>
            <p:cNvSpPr txBox="1">
              <a:spLocks noChangeArrowheads="1"/>
            </p:cNvSpPr>
            <p:nvPr/>
          </p:nvSpPr>
          <p:spPr bwMode="auto">
            <a:xfrm>
              <a:off x="2495" y="1651"/>
              <a:ext cx="127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349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4349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4349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4349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4349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4349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buClr>
                  <a:srgbClr val="808080"/>
                </a:buClr>
                <a:buSzPct val="90000"/>
              </a:pPr>
              <a:r>
                <a:rPr lang="en-US" altLang="zh-CN" sz="1600" kern="0">
                  <a:solidFill>
                    <a:srgbClr val="000000"/>
                  </a:solidFill>
                  <a:latin typeface="Arial" panose="020B0604020202020204" pitchFamily="34" charset="0"/>
                  <a:ea typeface="SimSun" panose="02010600030101010101" pitchFamily="2" charset="-122"/>
                </a:rPr>
                <a:t>Here’s the IP address for ftp.nominum.com</a:t>
              </a:r>
              <a:endParaRPr lang="en-US" altLang="zh-CN" sz="2200" kern="0">
                <a:ea typeface="SimSun" panose="02010600030101010101" pitchFamily="2" charset="-122"/>
              </a:endParaRPr>
            </a:p>
          </p:txBody>
        </p:sp>
      </p:grpSp>
      <p:sp>
        <p:nvSpPr>
          <p:cNvPr id="77830" name="Line 6"/>
          <p:cNvSpPr>
            <a:spLocks noChangeShapeType="1"/>
          </p:cNvSpPr>
          <p:nvPr/>
        </p:nvSpPr>
        <p:spPr bwMode="auto">
          <a:xfrm flipV="1">
            <a:off x="3341688" y="3671888"/>
            <a:ext cx="571500" cy="774700"/>
          </a:xfrm>
          <a:prstGeom prst="line">
            <a:avLst/>
          </a:prstGeom>
          <a:noFill/>
          <a:ln w="31591">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05" name="Rectangle 7"/>
          <p:cNvSpPr>
            <a:spLocks noGrp="1" noChangeArrowheads="1"/>
          </p:cNvSpPr>
          <p:nvPr>
            <p:ph type="title"/>
          </p:nvPr>
        </p:nvSpPr>
        <p:spPr/>
        <p:txBody>
          <a:bodyPr/>
          <a:lstStyle/>
          <a:p>
            <a:pPr eaLnBrk="1" hangingPunct="1"/>
            <a:r>
              <a:rPr lang="en-US" altLang="zh-CN">
                <a:ea typeface="SimSun" panose="02010600030101010101" pitchFamily="2" charset="-122"/>
              </a:rPr>
              <a:t>Resolution Process (Caching)</a:t>
            </a:r>
          </a:p>
        </p:txBody>
      </p:sp>
      <p:sp>
        <p:nvSpPr>
          <p:cNvPr id="51206" name="Rectangle 8"/>
          <p:cNvSpPr>
            <a:spLocks noGrp="1" noChangeArrowheads="1"/>
          </p:cNvSpPr>
          <p:nvPr>
            <p:ph type="body" idx="1"/>
          </p:nvPr>
        </p:nvSpPr>
        <p:spPr>
          <a:xfrm>
            <a:off x="2209800" y="1524000"/>
            <a:ext cx="7772400" cy="4114800"/>
          </a:xfrm>
        </p:spPr>
        <p:txBody>
          <a:bodyPr/>
          <a:lstStyle/>
          <a:p>
            <a:pPr eaLnBrk="1" hangingPunct="1"/>
            <a:r>
              <a:rPr lang="en-US" altLang="zh-CN" sz="2800">
                <a:ea typeface="SimSun" panose="02010600030101010101" pitchFamily="2" charset="-122"/>
              </a:rPr>
              <a:t>The name server </a:t>
            </a:r>
            <a:r>
              <a:rPr lang="en-US" altLang="zh-CN" sz="2800" i="1">
                <a:ea typeface="SimSun" panose="02010600030101010101" pitchFamily="2" charset="-122"/>
              </a:rPr>
              <a:t>dakota</a:t>
            </a:r>
            <a:r>
              <a:rPr lang="en-US" altLang="zh-CN" sz="2800">
                <a:ea typeface="SimSun" panose="02010600030101010101" pitchFamily="2" charset="-122"/>
              </a:rPr>
              <a:t> responds to </a:t>
            </a:r>
            <a:r>
              <a:rPr lang="en-US" altLang="zh-CN" sz="2800" i="1">
                <a:ea typeface="SimSun" panose="02010600030101010101" pitchFamily="2" charset="-122"/>
              </a:rPr>
              <a:t>annie</a:t>
            </a:r>
            <a:r>
              <a:rPr lang="en-US" altLang="zh-CN" sz="2800">
                <a:ea typeface="SimSun" panose="02010600030101010101" pitchFamily="2" charset="-122"/>
              </a:rPr>
              <a:t> with </a:t>
            </a:r>
            <a:r>
              <a:rPr lang="en-US" altLang="zh-CN" sz="2800" i="1">
                <a:ea typeface="SimSun" panose="02010600030101010101" pitchFamily="2" charset="-122"/>
              </a:rPr>
              <a:t>ftp.nominum.com’s</a:t>
            </a:r>
            <a:r>
              <a:rPr lang="en-US" altLang="zh-CN" sz="2800">
                <a:ea typeface="SimSun" panose="02010600030101010101" pitchFamily="2" charset="-122"/>
              </a:rPr>
              <a:t> address</a:t>
            </a:r>
          </a:p>
        </p:txBody>
      </p:sp>
      <p:grpSp>
        <p:nvGrpSpPr>
          <p:cNvPr id="51207" name="Group 9"/>
          <p:cNvGrpSpPr>
            <a:grpSpLocks/>
          </p:cNvGrpSpPr>
          <p:nvPr/>
        </p:nvGrpSpPr>
        <p:grpSpPr bwMode="auto">
          <a:xfrm>
            <a:off x="2700338" y="4594225"/>
            <a:ext cx="849312" cy="992188"/>
            <a:chOff x="815" y="3280"/>
            <a:chExt cx="589" cy="708"/>
          </a:xfrm>
        </p:grpSpPr>
        <p:sp>
          <p:nvSpPr>
            <p:cNvPr id="51629" name="AutoShape 10"/>
            <p:cNvSpPr>
              <a:spLocks noChangeArrowheads="1"/>
            </p:cNvSpPr>
            <p:nvPr/>
          </p:nvSpPr>
          <p:spPr bwMode="auto">
            <a:xfrm flipV="1">
              <a:off x="898" y="3691"/>
              <a:ext cx="432" cy="134"/>
            </a:xfrm>
            <a:prstGeom prst="roundRect">
              <a:avLst>
                <a:gd name="adj" fmla="val 0"/>
              </a:avLst>
            </a:prstGeom>
            <a:solidFill>
              <a:srgbClr val="C0C0C0"/>
            </a:solidFill>
            <a:ln w="9405">
              <a:solidFill>
                <a:srgbClr val="C0C0C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30" name="Freeform 11"/>
            <p:cNvSpPr>
              <a:spLocks/>
            </p:cNvSpPr>
            <p:nvPr/>
          </p:nvSpPr>
          <p:spPr bwMode="auto">
            <a:xfrm>
              <a:off x="910" y="3745"/>
              <a:ext cx="66" cy="21"/>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1631" name="Freeform 12"/>
            <p:cNvSpPr>
              <a:spLocks/>
            </p:cNvSpPr>
            <p:nvPr/>
          </p:nvSpPr>
          <p:spPr bwMode="auto">
            <a:xfrm>
              <a:off x="1081" y="3711"/>
              <a:ext cx="160" cy="98"/>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1632" name="Freeform 13"/>
            <p:cNvSpPr>
              <a:spLocks/>
            </p:cNvSpPr>
            <p:nvPr/>
          </p:nvSpPr>
          <p:spPr bwMode="auto">
            <a:xfrm>
              <a:off x="912" y="3280"/>
              <a:ext cx="401" cy="360"/>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1633" name="Freeform 14"/>
            <p:cNvSpPr>
              <a:spLocks/>
            </p:cNvSpPr>
            <p:nvPr/>
          </p:nvSpPr>
          <p:spPr bwMode="auto">
            <a:xfrm>
              <a:off x="942" y="3316"/>
              <a:ext cx="346" cy="277"/>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1634" name="Freeform 15"/>
            <p:cNvSpPr>
              <a:spLocks/>
            </p:cNvSpPr>
            <p:nvPr/>
          </p:nvSpPr>
          <p:spPr bwMode="auto">
            <a:xfrm>
              <a:off x="954" y="3329"/>
              <a:ext cx="324" cy="251"/>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1635" name="AutoShape 16"/>
            <p:cNvSpPr>
              <a:spLocks noChangeArrowheads="1"/>
            </p:cNvSpPr>
            <p:nvPr/>
          </p:nvSpPr>
          <p:spPr bwMode="auto">
            <a:xfrm flipV="1">
              <a:off x="899" y="3716"/>
              <a:ext cx="170"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36" name="AutoShape 17"/>
            <p:cNvSpPr>
              <a:spLocks noChangeArrowheads="1"/>
            </p:cNvSpPr>
            <p:nvPr/>
          </p:nvSpPr>
          <p:spPr bwMode="auto">
            <a:xfrm flipV="1">
              <a:off x="899" y="3801"/>
              <a:ext cx="170"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37" name="AutoShape 18"/>
            <p:cNvSpPr>
              <a:spLocks noChangeArrowheads="1"/>
            </p:cNvSpPr>
            <p:nvPr/>
          </p:nvSpPr>
          <p:spPr bwMode="auto">
            <a:xfrm flipV="1">
              <a:off x="1243" y="3711"/>
              <a:ext cx="88" cy="5"/>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38" name="AutoShape 19"/>
            <p:cNvSpPr>
              <a:spLocks noChangeArrowheads="1"/>
            </p:cNvSpPr>
            <p:nvPr/>
          </p:nvSpPr>
          <p:spPr bwMode="auto">
            <a:xfrm flipV="1">
              <a:off x="1243" y="3801"/>
              <a:ext cx="87" cy="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39" name="AutoShape 20"/>
            <p:cNvSpPr>
              <a:spLocks noChangeArrowheads="1"/>
            </p:cNvSpPr>
            <p:nvPr/>
          </p:nvSpPr>
          <p:spPr bwMode="auto">
            <a:xfrm flipV="1">
              <a:off x="1093" y="3726"/>
              <a:ext cx="136"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40" name="AutoShape 21"/>
            <p:cNvSpPr>
              <a:spLocks noChangeArrowheads="1"/>
            </p:cNvSpPr>
            <p:nvPr/>
          </p:nvSpPr>
          <p:spPr bwMode="auto">
            <a:xfrm flipV="1">
              <a:off x="1111" y="3750"/>
              <a:ext cx="101" cy="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41" name="Line 22"/>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42" name="Line 23"/>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43" name="AutoShape 24"/>
            <p:cNvSpPr>
              <a:spLocks noChangeArrowheads="1"/>
            </p:cNvSpPr>
            <p:nvPr/>
          </p:nvSpPr>
          <p:spPr bwMode="auto">
            <a:xfrm flipV="1">
              <a:off x="1259" y="3738"/>
              <a:ext cx="55" cy="2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44" name="Freeform 25"/>
            <p:cNvSpPr>
              <a:spLocks/>
            </p:cNvSpPr>
            <p:nvPr/>
          </p:nvSpPr>
          <p:spPr bwMode="auto">
            <a:xfrm>
              <a:off x="815" y="3844"/>
              <a:ext cx="589" cy="124"/>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a:lstStyle/>
            <a:p>
              <a:endParaRPr lang="en-IN" kern="0">
                <a:solidFill>
                  <a:sysClr val="windowText" lastClr="000000"/>
                </a:solidFill>
              </a:endParaRPr>
            </a:p>
          </p:txBody>
        </p:sp>
        <p:sp>
          <p:nvSpPr>
            <p:cNvPr id="51645" name="Freeform 26"/>
            <p:cNvSpPr>
              <a:spLocks/>
            </p:cNvSpPr>
            <p:nvPr/>
          </p:nvSpPr>
          <p:spPr bwMode="auto">
            <a:xfrm>
              <a:off x="816" y="3967"/>
              <a:ext cx="588" cy="21"/>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kern="0">
                <a:solidFill>
                  <a:sysClr val="windowText" lastClr="000000"/>
                </a:solidFill>
              </a:endParaRPr>
            </a:p>
          </p:txBody>
        </p:sp>
        <p:sp>
          <p:nvSpPr>
            <p:cNvPr id="51646" name="Freeform 27"/>
            <p:cNvSpPr>
              <a:spLocks/>
            </p:cNvSpPr>
            <p:nvPr/>
          </p:nvSpPr>
          <p:spPr bwMode="auto">
            <a:xfrm>
              <a:off x="885" y="3854"/>
              <a:ext cx="378" cy="12"/>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1647" name="Freeform 28"/>
            <p:cNvSpPr>
              <a:spLocks/>
            </p:cNvSpPr>
            <p:nvPr/>
          </p:nvSpPr>
          <p:spPr bwMode="auto">
            <a:xfrm>
              <a:off x="853" y="3872"/>
              <a:ext cx="346" cy="61"/>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1648" name="Freeform 29"/>
            <p:cNvSpPr>
              <a:spLocks/>
            </p:cNvSpPr>
            <p:nvPr/>
          </p:nvSpPr>
          <p:spPr bwMode="auto">
            <a:xfrm>
              <a:off x="1202" y="3872"/>
              <a:ext cx="71" cy="29"/>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1649" name="Freeform 30"/>
            <p:cNvSpPr>
              <a:spLocks/>
            </p:cNvSpPr>
            <p:nvPr/>
          </p:nvSpPr>
          <p:spPr bwMode="auto">
            <a:xfrm>
              <a:off x="1207" y="3903"/>
              <a:ext cx="73" cy="31"/>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1650" name="Freeform 31"/>
            <p:cNvSpPr>
              <a:spLocks/>
            </p:cNvSpPr>
            <p:nvPr/>
          </p:nvSpPr>
          <p:spPr bwMode="auto">
            <a:xfrm>
              <a:off x="1273" y="3874"/>
              <a:ext cx="106" cy="60"/>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a:lstStyle/>
            <a:p>
              <a:endParaRPr lang="en-IN" kern="0">
                <a:solidFill>
                  <a:sysClr val="windowText" lastClr="000000"/>
                </a:solidFill>
              </a:endParaRPr>
            </a:p>
          </p:txBody>
        </p:sp>
        <p:sp>
          <p:nvSpPr>
            <p:cNvPr id="51651" name="AutoShape 32"/>
            <p:cNvSpPr>
              <a:spLocks noChangeArrowheads="1"/>
            </p:cNvSpPr>
            <p:nvPr/>
          </p:nvSpPr>
          <p:spPr bwMode="auto">
            <a:xfrm flipV="1">
              <a:off x="1015" y="3638"/>
              <a:ext cx="198" cy="36"/>
            </a:xfrm>
            <a:prstGeom prst="roundRect">
              <a:avLst>
                <a:gd name="adj" fmla="val 15912"/>
              </a:avLst>
            </a:prstGeom>
            <a:solidFill>
              <a:srgbClr val="727272"/>
            </a:solidFill>
            <a:ln w="9405">
              <a:solidFill>
                <a:srgbClr val="72727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52" name="AutoShape 33"/>
            <p:cNvSpPr>
              <a:spLocks noChangeArrowheads="1"/>
            </p:cNvSpPr>
            <p:nvPr/>
          </p:nvSpPr>
          <p:spPr bwMode="auto">
            <a:xfrm flipV="1">
              <a:off x="1260" y="3610"/>
              <a:ext cx="27" cy="17"/>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53" name="AutoShape 34"/>
            <p:cNvSpPr>
              <a:spLocks noChangeArrowheads="1"/>
            </p:cNvSpPr>
            <p:nvPr/>
          </p:nvSpPr>
          <p:spPr bwMode="auto">
            <a:xfrm flipV="1">
              <a:off x="967" y="3658"/>
              <a:ext cx="294" cy="27"/>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654" name="AutoShape 35"/>
            <p:cNvSpPr>
              <a:spLocks noChangeArrowheads="1"/>
            </p:cNvSpPr>
            <p:nvPr/>
          </p:nvSpPr>
          <p:spPr bwMode="auto">
            <a:xfrm flipV="1">
              <a:off x="968" y="3683"/>
              <a:ext cx="293" cy="7"/>
            </a:xfrm>
            <a:prstGeom prst="roundRect">
              <a:avLst>
                <a:gd name="adj" fmla="val 0"/>
              </a:avLst>
            </a:prstGeom>
            <a:solidFill>
              <a:srgbClr val="808080"/>
            </a:solidFill>
            <a:ln w="9405">
              <a:solidFill>
                <a:srgbClr val="80808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grpSp>
        <p:nvGrpSpPr>
          <p:cNvPr id="51208" name="Group 36"/>
          <p:cNvGrpSpPr>
            <a:grpSpLocks/>
          </p:cNvGrpSpPr>
          <p:nvPr/>
        </p:nvGrpSpPr>
        <p:grpSpPr bwMode="auto">
          <a:xfrm>
            <a:off x="8305801" y="4114800"/>
            <a:ext cx="631825" cy="1074738"/>
            <a:chOff x="4301" y="2849"/>
            <a:chExt cx="438" cy="768"/>
          </a:xfrm>
        </p:grpSpPr>
        <p:sp>
          <p:nvSpPr>
            <p:cNvPr id="51526" name="AutoShape 37"/>
            <p:cNvSpPr>
              <a:spLocks noChangeArrowheads="1"/>
            </p:cNvSpPr>
            <p:nvPr/>
          </p:nvSpPr>
          <p:spPr bwMode="auto">
            <a:xfrm flipV="1">
              <a:off x="4301" y="2849"/>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27" name="AutoShape 38"/>
            <p:cNvSpPr>
              <a:spLocks noChangeArrowheads="1"/>
            </p:cNvSpPr>
            <p:nvPr/>
          </p:nvSpPr>
          <p:spPr bwMode="auto">
            <a:xfrm flipV="1">
              <a:off x="4310" y="3583"/>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28" name="Line 39"/>
            <p:cNvSpPr>
              <a:spLocks noChangeShapeType="1"/>
            </p:cNvSpPr>
            <p:nvPr/>
          </p:nvSpPr>
          <p:spPr bwMode="auto">
            <a:xfrm>
              <a:off x="4324" y="2849"/>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29" name="Freeform 40"/>
            <p:cNvSpPr>
              <a:spLocks/>
            </p:cNvSpPr>
            <p:nvPr/>
          </p:nvSpPr>
          <p:spPr bwMode="auto">
            <a:xfrm>
              <a:off x="4327" y="2855"/>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530" name="Freeform 41"/>
            <p:cNvSpPr>
              <a:spLocks/>
            </p:cNvSpPr>
            <p:nvPr/>
          </p:nvSpPr>
          <p:spPr bwMode="auto">
            <a:xfrm>
              <a:off x="4303" y="2852"/>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531" name="Freeform 42"/>
            <p:cNvSpPr>
              <a:spLocks/>
            </p:cNvSpPr>
            <p:nvPr/>
          </p:nvSpPr>
          <p:spPr bwMode="auto">
            <a:xfrm>
              <a:off x="4717" y="2852"/>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532" name="Line 43"/>
            <p:cNvSpPr>
              <a:spLocks noChangeShapeType="1"/>
            </p:cNvSpPr>
            <p:nvPr/>
          </p:nvSpPr>
          <p:spPr bwMode="auto">
            <a:xfrm>
              <a:off x="4717" y="2849"/>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33" name="AutoShape 44"/>
            <p:cNvSpPr>
              <a:spLocks noChangeArrowheads="1"/>
            </p:cNvSpPr>
            <p:nvPr/>
          </p:nvSpPr>
          <p:spPr bwMode="auto">
            <a:xfrm flipV="1">
              <a:off x="4338" y="2901"/>
              <a:ext cx="77"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34" name="AutoShape 45"/>
            <p:cNvSpPr>
              <a:spLocks noChangeArrowheads="1"/>
            </p:cNvSpPr>
            <p:nvPr/>
          </p:nvSpPr>
          <p:spPr bwMode="auto">
            <a:xfrm flipV="1">
              <a:off x="4347" y="2910"/>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35" name="AutoShape 46"/>
            <p:cNvSpPr>
              <a:spLocks noChangeArrowheads="1"/>
            </p:cNvSpPr>
            <p:nvPr/>
          </p:nvSpPr>
          <p:spPr bwMode="auto">
            <a:xfrm flipV="1">
              <a:off x="4349" y="3008"/>
              <a:ext cx="56" cy="43"/>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36" name="AutoShape 47"/>
            <p:cNvSpPr>
              <a:spLocks noChangeArrowheads="1"/>
            </p:cNvSpPr>
            <p:nvPr/>
          </p:nvSpPr>
          <p:spPr bwMode="auto">
            <a:xfrm flipV="1">
              <a:off x="4349" y="2914"/>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37" name="AutoShape 48"/>
            <p:cNvSpPr>
              <a:spLocks noChangeArrowheads="1"/>
            </p:cNvSpPr>
            <p:nvPr/>
          </p:nvSpPr>
          <p:spPr bwMode="auto">
            <a:xfrm flipV="1">
              <a:off x="4385" y="2916"/>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38" name="AutoShape 49"/>
            <p:cNvSpPr>
              <a:spLocks noChangeArrowheads="1"/>
            </p:cNvSpPr>
            <p:nvPr/>
          </p:nvSpPr>
          <p:spPr bwMode="auto">
            <a:xfrm flipV="1">
              <a:off x="4354" y="2940"/>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39" name="AutoShape 50"/>
            <p:cNvSpPr>
              <a:spLocks noChangeArrowheads="1"/>
            </p:cNvSpPr>
            <p:nvPr/>
          </p:nvSpPr>
          <p:spPr bwMode="auto">
            <a:xfrm flipV="1">
              <a:off x="4355" y="2939"/>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0" name="AutoShape 51"/>
            <p:cNvSpPr>
              <a:spLocks noChangeArrowheads="1"/>
            </p:cNvSpPr>
            <p:nvPr/>
          </p:nvSpPr>
          <p:spPr bwMode="auto">
            <a:xfrm flipV="1">
              <a:off x="4374" y="2914"/>
              <a:ext cx="3"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1" name="AutoShape 52"/>
            <p:cNvSpPr>
              <a:spLocks noChangeArrowheads="1"/>
            </p:cNvSpPr>
            <p:nvPr/>
          </p:nvSpPr>
          <p:spPr bwMode="auto">
            <a:xfrm flipV="1">
              <a:off x="4382" y="2916"/>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2" name="AutoShape 53"/>
            <p:cNvSpPr>
              <a:spLocks noChangeArrowheads="1"/>
            </p:cNvSpPr>
            <p:nvPr/>
          </p:nvSpPr>
          <p:spPr bwMode="auto">
            <a:xfrm flipV="1">
              <a:off x="4364" y="3013"/>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3" name="Oval 54"/>
            <p:cNvSpPr>
              <a:spLocks noChangeArrowheads="1"/>
            </p:cNvSpPr>
            <p:nvPr/>
          </p:nvSpPr>
          <p:spPr bwMode="auto">
            <a:xfrm>
              <a:off x="4354" y="3018"/>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4" name="Oval 55"/>
            <p:cNvSpPr>
              <a:spLocks noChangeArrowheads="1"/>
            </p:cNvSpPr>
            <p:nvPr/>
          </p:nvSpPr>
          <p:spPr bwMode="auto">
            <a:xfrm>
              <a:off x="4354" y="3032"/>
              <a:ext cx="6" cy="7"/>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5" name="Freeform 56"/>
            <p:cNvSpPr>
              <a:spLocks/>
            </p:cNvSpPr>
            <p:nvPr/>
          </p:nvSpPr>
          <p:spPr bwMode="auto">
            <a:xfrm>
              <a:off x="4338" y="2900"/>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546" name="AutoShape 57"/>
            <p:cNvSpPr>
              <a:spLocks noChangeArrowheads="1"/>
            </p:cNvSpPr>
            <p:nvPr/>
          </p:nvSpPr>
          <p:spPr bwMode="auto">
            <a:xfrm flipV="1">
              <a:off x="4389" y="3014"/>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7" name="AutoShape 58"/>
            <p:cNvSpPr>
              <a:spLocks noChangeArrowheads="1"/>
            </p:cNvSpPr>
            <p:nvPr/>
          </p:nvSpPr>
          <p:spPr bwMode="auto">
            <a:xfrm flipV="1">
              <a:off x="4437" y="2907"/>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8" name="AutoShape 59"/>
            <p:cNvSpPr>
              <a:spLocks noChangeArrowheads="1"/>
            </p:cNvSpPr>
            <p:nvPr/>
          </p:nvSpPr>
          <p:spPr bwMode="auto">
            <a:xfrm flipV="1">
              <a:off x="4438" y="293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49" name="AutoShape 60"/>
            <p:cNvSpPr>
              <a:spLocks noChangeArrowheads="1"/>
            </p:cNvSpPr>
            <p:nvPr/>
          </p:nvSpPr>
          <p:spPr bwMode="auto">
            <a:xfrm flipV="1">
              <a:off x="4438" y="2965"/>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50" name="AutoShape 61"/>
            <p:cNvSpPr>
              <a:spLocks noChangeArrowheads="1"/>
            </p:cNvSpPr>
            <p:nvPr/>
          </p:nvSpPr>
          <p:spPr bwMode="auto">
            <a:xfrm flipV="1">
              <a:off x="4438" y="299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51" name="AutoShape 62"/>
            <p:cNvSpPr>
              <a:spLocks noChangeArrowheads="1"/>
            </p:cNvSpPr>
            <p:nvPr/>
          </p:nvSpPr>
          <p:spPr bwMode="auto">
            <a:xfrm flipV="1">
              <a:off x="4438" y="302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552" name="Group 63"/>
            <p:cNvGrpSpPr>
              <a:grpSpLocks/>
            </p:cNvGrpSpPr>
            <p:nvPr/>
          </p:nvGrpSpPr>
          <p:grpSpPr bwMode="auto">
            <a:xfrm>
              <a:off x="4451" y="2907"/>
              <a:ext cx="239" cy="152"/>
              <a:chOff x="4451" y="2907"/>
              <a:chExt cx="239" cy="152"/>
            </a:xfrm>
          </p:grpSpPr>
          <p:sp>
            <p:nvSpPr>
              <p:cNvPr id="51609" name="Line 64"/>
              <p:cNvSpPr>
                <a:spLocks noChangeShapeType="1"/>
              </p:cNvSpPr>
              <p:nvPr/>
            </p:nvSpPr>
            <p:spPr bwMode="auto">
              <a:xfrm>
                <a:off x="445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0" name="Line 65"/>
              <p:cNvSpPr>
                <a:spLocks noChangeShapeType="1"/>
              </p:cNvSpPr>
              <p:nvPr/>
            </p:nvSpPr>
            <p:spPr bwMode="auto">
              <a:xfrm>
                <a:off x="4465"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1" name="Line 66"/>
              <p:cNvSpPr>
                <a:spLocks noChangeShapeType="1"/>
              </p:cNvSpPr>
              <p:nvPr/>
            </p:nvSpPr>
            <p:spPr bwMode="auto">
              <a:xfrm>
                <a:off x="44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2" name="Line 67"/>
              <p:cNvSpPr>
                <a:spLocks noChangeShapeType="1"/>
              </p:cNvSpPr>
              <p:nvPr/>
            </p:nvSpPr>
            <p:spPr bwMode="auto">
              <a:xfrm>
                <a:off x="4488"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3" name="Line 68"/>
              <p:cNvSpPr>
                <a:spLocks noChangeShapeType="1"/>
              </p:cNvSpPr>
              <p:nvPr/>
            </p:nvSpPr>
            <p:spPr bwMode="auto">
              <a:xfrm>
                <a:off x="45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4" name="Line 69"/>
              <p:cNvSpPr>
                <a:spLocks noChangeShapeType="1"/>
              </p:cNvSpPr>
              <p:nvPr/>
            </p:nvSpPr>
            <p:spPr bwMode="auto">
              <a:xfrm>
                <a:off x="4513"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5" name="Line 70"/>
              <p:cNvSpPr>
                <a:spLocks noChangeShapeType="1"/>
              </p:cNvSpPr>
              <p:nvPr/>
            </p:nvSpPr>
            <p:spPr bwMode="auto">
              <a:xfrm>
                <a:off x="452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6" name="Line 71"/>
              <p:cNvSpPr>
                <a:spLocks noChangeShapeType="1"/>
              </p:cNvSpPr>
              <p:nvPr/>
            </p:nvSpPr>
            <p:spPr bwMode="auto">
              <a:xfrm>
                <a:off x="45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7" name="Line 72"/>
              <p:cNvSpPr>
                <a:spLocks noChangeShapeType="1"/>
              </p:cNvSpPr>
              <p:nvPr/>
            </p:nvSpPr>
            <p:spPr bwMode="auto">
              <a:xfrm>
                <a:off x="45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8" name="Line 73"/>
              <p:cNvSpPr>
                <a:spLocks noChangeShapeType="1"/>
              </p:cNvSpPr>
              <p:nvPr/>
            </p:nvSpPr>
            <p:spPr bwMode="auto">
              <a:xfrm>
                <a:off x="45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19" name="Line 74"/>
              <p:cNvSpPr>
                <a:spLocks noChangeShapeType="1"/>
              </p:cNvSpPr>
              <p:nvPr/>
            </p:nvSpPr>
            <p:spPr bwMode="auto">
              <a:xfrm>
                <a:off x="4576"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0" name="Line 75"/>
              <p:cNvSpPr>
                <a:spLocks noChangeShapeType="1"/>
              </p:cNvSpPr>
              <p:nvPr/>
            </p:nvSpPr>
            <p:spPr bwMode="auto">
              <a:xfrm>
                <a:off x="458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1" name="Line 76"/>
              <p:cNvSpPr>
                <a:spLocks noChangeShapeType="1"/>
              </p:cNvSpPr>
              <p:nvPr/>
            </p:nvSpPr>
            <p:spPr bwMode="auto">
              <a:xfrm>
                <a:off x="4601"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2" name="Line 77"/>
              <p:cNvSpPr>
                <a:spLocks noChangeShapeType="1"/>
              </p:cNvSpPr>
              <p:nvPr/>
            </p:nvSpPr>
            <p:spPr bwMode="auto">
              <a:xfrm>
                <a:off x="461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3" name="Line 78"/>
              <p:cNvSpPr>
                <a:spLocks noChangeShapeType="1"/>
              </p:cNvSpPr>
              <p:nvPr/>
            </p:nvSpPr>
            <p:spPr bwMode="auto">
              <a:xfrm>
                <a:off x="462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4" name="Line 79"/>
              <p:cNvSpPr>
                <a:spLocks noChangeShapeType="1"/>
              </p:cNvSpPr>
              <p:nvPr/>
            </p:nvSpPr>
            <p:spPr bwMode="auto">
              <a:xfrm>
                <a:off x="4639"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5" name="Line 80"/>
              <p:cNvSpPr>
                <a:spLocks noChangeShapeType="1"/>
              </p:cNvSpPr>
              <p:nvPr/>
            </p:nvSpPr>
            <p:spPr bwMode="auto">
              <a:xfrm>
                <a:off x="4652"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6" name="Line 81"/>
              <p:cNvSpPr>
                <a:spLocks noChangeShapeType="1"/>
              </p:cNvSpPr>
              <p:nvPr/>
            </p:nvSpPr>
            <p:spPr bwMode="auto">
              <a:xfrm>
                <a:off x="4664"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7" name="Line 82"/>
              <p:cNvSpPr>
                <a:spLocks noChangeShapeType="1"/>
              </p:cNvSpPr>
              <p:nvPr/>
            </p:nvSpPr>
            <p:spPr bwMode="auto">
              <a:xfrm>
                <a:off x="4677"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28" name="Line 83"/>
              <p:cNvSpPr>
                <a:spLocks noChangeShapeType="1"/>
              </p:cNvSpPr>
              <p:nvPr/>
            </p:nvSpPr>
            <p:spPr bwMode="auto">
              <a:xfrm>
                <a:off x="4690" y="2907"/>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553" name="AutoShape 84"/>
            <p:cNvSpPr>
              <a:spLocks noChangeArrowheads="1"/>
            </p:cNvSpPr>
            <p:nvPr/>
          </p:nvSpPr>
          <p:spPr bwMode="auto">
            <a:xfrm flipV="1">
              <a:off x="4437" y="3166"/>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54" name="AutoShape 85"/>
            <p:cNvSpPr>
              <a:spLocks noChangeArrowheads="1"/>
            </p:cNvSpPr>
            <p:nvPr/>
          </p:nvSpPr>
          <p:spPr bwMode="auto">
            <a:xfrm flipV="1">
              <a:off x="4438" y="319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55" name="AutoShape 86"/>
            <p:cNvSpPr>
              <a:spLocks noChangeArrowheads="1"/>
            </p:cNvSpPr>
            <p:nvPr/>
          </p:nvSpPr>
          <p:spPr bwMode="auto">
            <a:xfrm flipV="1">
              <a:off x="4438" y="322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56" name="AutoShape 87"/>
            <p:cNvSpPr>
              <a:spLocks noChangeArrowheads="1"/>
            </p:cNvSpPr>
            <p:nvPr/>
          </p:nvSpPr>
          <p:spPr bwMode="auto">
            <a:xfrm flipV="1">
              <a:off x="4438" y="3255"/>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57" name="AutoShape 88"/>
            <p:cNvSpPr>
              <a:spLocks noChangeArrowheads="1"/>
            </p:cNvSpPr>
            <p:nvPr/>
          </p:nvSpPr>
          <p:spPr bwMode="auto">
            <a:xfrm flipV="1">
              <a:off x="4438" y="32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558" name="Group 89"/>
            <p:cNvGrpSpPr>
              <a:grpSpLocks/>
            </p:cNvGrpSpPr>
            <p:nvPr/>
          </p:nvGrpSpPr>
          <p:grpSpPr bwMode="auto">
            <a:xfrm>
              <a:off x="4451" y="3166"/>
              <a:ext cx="239" cy="152"/>
              <a:chOff x="4451" y="3166"/>
              <a:chExt cx="239" cy="152"/>
            </a:xfrm>
          </p:grpSpPr>
          <p:sp>
            <p:nvSpPr>
              <p:cNvPr id="51589" name="Line 90"/>
              <p:cNvSpPr>
                <a:spLocks noChangeShapeType="1"/>
              </p:cNvSpPr>
              <p:nvPr/>
            </p:nvSpPr>
            <p:spPr bwMode="auto">
              <a:xfrm>
                <a:off x="445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0" name="Line 91"/>
              <p:cNvSpPr>
                <a:spLocks noChangeShapeType="1"/>
              </p:cNvSpPr>
              <p:nvPr/>
            </p:nvSpPr>
            <p:spPr bwMode="auto">
              <a:xfrm>
                <a:off x="4465"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1" name="Line 92"/>
              <p:cNvSpPr>
                <a:spLocks noChangeShapeType="1"/>
              </p:cNvSpPr>
              <p:nvPr/>
            </p:nvSpPr>
            <p:spPr bwMode="auto">
              <a:xfrm>
                <a:off x="44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2" name="Line 93"/>
              <p:cNvSpPr>
                <a:spLocks noChangeShapeType="1"/>
              </p:cNvSpPr>
              <p:nvPr/>
            </p:nvSpPr>
            <p:spPr bwMode="auto">
              <a:xfrm>
                <a:off x="4488"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3" name="Line 94"/>
              <p:cNvSpPr>
                <a:spLocks noChangeShapeType="1"/>
              </p:cNvSpPr>
              <p:nvPr/>
            </p:nvSpPr>
            <p:spPr bwMode="auto">
              <a:xfrm>
                <a:off x="45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4" name="Line 95"/>
              <p:cNvSpPr>
                <a:spLocks noChangeShapeType="1"/>
              </p:cNvSpPr>
              <p:nvPr/>
            </p:nvSpPr>
            <p:spPr bwMode="auto">
              <a:xfrm>
                <a:off x="4513"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5" name="Line 96"/>
              <p:cNvSpPr>
                <a:spLocks noChangeShapeType="1"/>
              </p:cNvSpPr>
              <p:nvPr/>
            </p:nvSpPr>
            <p:spPr bwMode="auto">
              <a:xfrm>
                <a:off x="452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6" name="Line 97"/>
              <p:cNvSpPr>
                <a:spLocks noChangeShapeType="1"/>
              </p:cNvSpPr>
              <p:nvPr/>
            </p:nvSpPr>
            <p:spPr bwMode="auto">
              <a:xfrm>
                <a:off x="45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7" name="Line 98"/>
              <p:cNvSpPr>
                <a:spLocks noChangeShapeType="1"/>
              </p:cNvSpPr>
              <p:nvPr/>
            </p:nvSpPr>
            <p:spPr bwMode="auto">
              <a:xfrm>
                <a:off x="45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8" name="Line 99"/>
              <p:cNvSpPr>
                <a:spLocks noChangeShapeType="1"/>
              </p:cNvSpPr>
              <p:nvPr/>
            </p:nvSpPr>
            <p:spPr bwMode="auto">
              <a:xfrm>
                <a:off x="45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99" name="Line 100"/>
              <p:cNvSpPr>
                <a:spLocks noChangeShapeType="1"/>
              </p:cNvSpPr>
              <p:nvPr/>
            </p:nvSpPr>
            <p:spPr bwMode="auto">
              <a:xfrm>
                <a:off x="4576"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0" name="Line 101"/>
              <p:cNvSpPr>
                <a:spLocks noChangeShapeType="1"/>
              </p:cNvSpPr>
              <p:nvPr/>
            </p:nvSpPr>
            <p:spPr bwMode="auto">
              <a:xfrm>
                <a:off x="458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1" name="Line 102"/>
              <p:cNvSpPr>
                <a:spLocks noChangeShapeType="1"/>
              </p:cNvSpPr>
              <p:nvPr/>
            </p:nvSpPr>
            <p:spPr bwMode="auto">
              <a:xfrm>
                <a:off x="4601"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2" name="Line 103"/>
              <p:cNvSpPr>
                <a:spLocks noChangeShapeType="1"/>
              </p:cNvSpPr>
              <p:nvPr/>
            </p:nvSpPr>
            <p:spPr bwMode="auto">
              <a:xfrm>
                <a:off x="461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3" name="Line 104"/>
              <p:cNvSpPr>
                <a:spLocks noChangeShapeType="1"/>
              </p:cNvSpPr>
              <p:nvPr/>
            </p:nvSpPr>
            <p:spPr bwMode="auto">
              <a:xfrm>
                <a:off x="462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4" name="Line 105"/>
              <p:cNvSpPr>
                <a:spLocks noChangeShapeType="1"/>
              </p:cNvSpPr>
              <p:nvPr/>
            </p:nvSpPr>
            <p:spPr bwMode="auto">
              <a:xfrm>
                <a:off x="4639"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5" name="Line 106"/>
              <p:cNvSpPr>
                <a:spLocks noChangeShapeType="1"/>
              </p:cNvSpPr>
              <p:nvPr/>
            </p:nvSpPr>
            <p:spPr bwMode="auto">
              <a:xfrm>
                <a:off x="4652"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6" name="Line 107"/>
              <p:cNvSpPr>
                <a:spLocks noChangeShapeType="1"/>
              </p:cNvSpPr>
              <p:nvPr/>
            </p:nvSpPr>
            <p:spPr bwMode="auto">
              <a:xfrm>
                <a:off x="4664"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7" name="Line 108"/>
              <p:cNvSpPr>
                <a:spLocks noChangeShapeType="1"/>
              </p:cNvSpPr>
              <p:nvPr/>
            </p:nvSpPr>
            <p:spPr bwMode="auto">
              <a:xfrm>
                <a:off x="4677"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608" name="Line 109"/>
              <p:cNvSpPr>
                <a:spLocks noChangeShapeType="1"/>
              </p:cNvSpPr>
              <p:nvPr/>
            </p:nvSpPr>
            <p:spPr bwMode="auto">
              <a:xfrm>
                <a:off x="4690" y="316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559" name="AutoShape 110"/>
            <p:cNvSpPr>
              <a:spLocks noChangeArrowheads="1"/>
            </p:cNvSpPr>
            <p:nvPr/>
          </p:nvSpPr>
          <p:spPr bwMode="auto">
            <a:xfrm flipV="1">
              <a:off x="4437" y="3413"/>
              <a:ext cx="265"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60" name="AutoShape 111"/>
            <p:cNvSpPr>
              <a:spLocks noChangeArrowheads="1"/>
            </p:cNvSpPr>
            <p:nvPr/>
          </p:nvSpPr>
          <p:spPr bwMode="auto">
            <a:xfrm flipV="1">
              <a:off x="4438" y="344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61" name="AutoShape 112"/>
            <p:cNvSpPr>
              <a:spLocks noChangeArrowheads="1"/>
            </p:cNvSpPr>
            <p:nvPr/>
          </p:nvSpPr>
          <p:spPr bwMode="auto">
            <a:xfrm flipV="1">
              <a:off x="4438" y="347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62" name="AutoShape 113"/>
            <p:cNvSpPr>
              <a:spLocks noChangeArrowheads="1"/>
            </p:cNvSpPr>
            <p:nvPr/>
          </p:nvSpPr>
          <p:spPr bwMode="auto">
            <a:xfrm flipV="1">
              <a:off x="4438" y="350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63" name="AutoShape 114"/>
            <p:cNvSpPr>
              <a:spLocks noChangeArrowheads="1"/>
            </p:cNvSpPr>
            <p:nvPr/>
          </p:nvSpPr>
          <p:spPr bwMode="auto">
            <a:xfrm flipV="1">
              <a:off x="4438" y="353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564" name="Group 115"/>
            <p:cNvGrpSpPr>
              <a:grpSpLocks/>
            </p:cNvGrpSpPr>
            <p:nvPr/>
          </p:nvGrpSpPr>
          <p:grpSpPr bwMode="auto">
            <a:xfrm>
              <a:off x="4451" y="3414"/>
              <a:ext cx="239" cy="151"/>
              <a:chOff x="4451" y="3414"/>
              <a:chExt cx="239" cy="151"/>
            </a:xfrm>
          </p:grpSpPr>
          <p:sp>
            <p:nvSpPr>
              <p:cNvPr id="51569" name="Line 116"/>
              <p:cNvSpPr>
                <a:spLocks noChangeShapeType="1"/>
              </p:cNvSpPr>
              <p:nvPr/>
            </p:nvSpPr>
            <p:spPr bwMode="auto">
              <a:xfrm>
                <a:off x="445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0" name="Line 117"/>
              <p:cNvSpPr>
                <a:spLocks noChangeShapeType="1"/>
              </p:cNvSpPr>
              <p:nvPr/>
            </p:nvSpPr>
            <p:spPr bwMode="auto">
              <a:xfrm>
                <a:off x="4465"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1" name="Line 118"/>
              <p:cNvSpPr>
                <a:spLocks noChangeShapeType="1"/>
              </p:cNvSpPr>
              <p:nvPr/>
            </p:nvSpPr>
            <p:spPr bwMode="auto">
              <a:xfrm>
                <a:off x="44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2" name="Line 119"/>
              <p:cNvSpPr>
                <a:spLocks noChangeShapeType="1"/>
              </p:cNvSpPr>
              <p:nvPr/>
            </p:nvSpPr>
            <p:spPr bwMode="auto">
              <a:xfrm>
                <a:off x="4488"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3" name="Line 120"/>
              <p:cNvSpPr>
                <a:spLocks noChangeShapeType="1"/>
              </p:cNvSpPr>
              <p:nvPr/>
            </p:nvSpPr>
            <p:spPr bwMode="auto">
              <a:xfrm>
                <a:off x="45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4" name="Line 121"/>
              <p:cNvSpPr>
                <a:spLocks noChangeShapeType="1"/>
              </p:cNvSpPr>
              <p:nvPr/>
            </p:nvSpPr>
            <p:spPr bwMode="auto">
              <a:xfrm>
                <a:off x="4513"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5" name="Line 122"/>
              <p:cNvSpPr>
                <a:spLocks noChangeShapeType="1"/>
              </p:cNvSpPr>
              <p:nvPr/>
            </p:nvSpPr>
            <p:spPr bwMode="auto">
              <a:xfrm>
                <a:off x="452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6" name="Line 123"/>
              <p:cNvSpPr>
                <a:spLocks noChangeShapeType="1"/>
              </p:cNvSpPr>
              <p:nvPr/>
            </p:nvSpPr>
            <p:spPr bwMode="auto">
              <a:xfrm>
                <a:off x="45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7" name="Line 124"/>
              <p:cNvSpPr>
                <a:spLocks noChangeShapeType="1"/>
              </p:cNvSpPr>
              <p:nvPr/>
            </p:nvSpPr>
            <p:spPr bwMode="auto">
              <a:xfrm>
                <a:off x="45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8" name="Line 125"/>
              <p:cNvSpPr>
                <a:spLocks noChangeShapeType="1"/>
              </p:cNvSpPr>
              <p:nvPr/>
            </p:nvSpPr>
            <p:spPr bwMode="auto">
              <a:xfrm>
                <a:off x="45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79" name="Line 126"/>
              <p:cNvSpPr>
                <a:spLocks noChangeShapeType="1"/>
              </p:cNvSpPr>
              <p:nvPr/>
            </p:nvSpPr>
            <p:spPr bwMode="auto">
              <a:xfrm>
                <a:off x="4576"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0" name="Line 127"/>
              <p:cNvSpPr>
                <a:spLocks noChangeShapeType="1"/>
              </p:cNvSpPr>
              <p:nvPr/>
            </p:nvSpPr>
            <p:spPr bwMode="auto">
              <a:xfrm>
                <a:off x="458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1" name="Line 128"/>
              <p:cNvSpPr>
                <a:spLocks noChangeShapeType="1"/>
              </p:cNvSpPr>
              <p:nvPr/>
            </p:nvSpPr>
            <p:spPr bwMode="auto">
              <a:xfrm>
                <a:off x="4601"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2" name="Line 129"/>
              <p:cNvSpPr>
                <a:spLocks noChangeShapeType="1"/>
              </p:cNvSpPr>
              <p:nvPr/>
            </p:nvSpPr>
            <p:spPr bwMode="auto">
              <a:xfrm>
                <a:off x="461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3" name="Line 130"/>
              <p:cNvSpPr>
                <a:spLocks noChangeShapeType="1"/>
              </p:cNvSpPr>
              <p:nvPr/>
            </p:nvSpPr>
            <p:spPr bwMode="auto">
              <a:xfrm>
                <a:off x="462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4" name="Line 131"/>
              <p:cNvSpPr>
                <a:spLocks noChangeShapeType="1"/>
              </p:cNvSpPr>
              <p:nvPr/>
            </p:nvSpPr>
            <p:spPr bwMode="auto">
              <a:xfrm>
                <a:off x="4639"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5" name="Line 132"/>
              <p:cNvSpPr>
                <a:spLocks noChangeShapeType="1"/>
              </p:cNvSpPr>
              <p:nvPr/>
            </p:nvSpPr>
            <p:spPr bwMode="auto">
              <a:xfrm>
                <a:off x="4652"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6" name="Line 133"/>
              <p:cNvSpPr>
                <a:spLocks noChangeShapeType="1"/>
              </p:cNvSpPr>
              <p:nvPr/>
            </p:nvSpPr>
            <p:spPr bwMode="auto">
              <a:xfrm>
                <a:off x="4664"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7" name="Line 134"/>
              <p:cNvSpPr>
                <a:spLocks noChangeShapeType="1"/>
              </p:cNvSpPr>
              <p:nvPr/>
            </p:nvSpPr>
            <p:spPr bwMode="auto">
              <a:xfrm>
                <a:off x="4677"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88" name="Line 135"/>
              <p:cNvSpPr>
                <a:spLocks noChangeShapeType="1"/>
              </p:cNvSpPr>
              <p:nvPr/>
            </p:nvSpPr>
            <p:spPr bwMode="auto">
              <a:xfrm>
                <a:off x="4690" y="3414"/>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565" name="AutoShape 136"/>
            <p:cNvSpPr>
              <a:spLocks noChangeArrowheads="1"/>
            </p:cNvSpPr>
            <p:nvPr/>
          </p:nvSpPr>
          <p:spPr bwMode="auto">
            <a:xfrm flipV="1">
              <a:off x="4338" y="3090"/>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66" name="Freeform 137"/>
            <p:cNvSpPr>
              <a:spLocks/>
            </p:cNvSpPr>
            <p:nvPr/>
          </p:nvSpPr>
          <p:spPr bwMode="auto">
            <a:xfrm>
              <a:off x="4338" y="3090"/>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567" name="AutoShape 138"/>
            <p:cNvSpPr>
              <a:spLocks noChangeArrowheads="1"/>
            </p:cNvSpPr>
            <p:nvPr/>
          </p:nvSpPr>
          <p:spPr bwMode="auto">
            <a:xfrm flipV="1">
              <a:off x="4338" y="3121"/>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568" name="Freeform 139"/>
            <p:cNvSpPr>
              <a:spLocks/>
            </p:cNvSpPr>
            <p:nvPr/>
          </p:nvSpPr>
          <p:spPr bwMode="auto">
            <a:xfrm>
              <a:off x="4338" y="3121"/>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grpSp>
        <p:nvGrpSpPr>
          <p:cNvPr id="51209" name="Group 140"/>
          <p:cNvGrpSpPr>
            <a:grpSpLocks/>
          </p:cNvGrpSpPr>
          <p:nvPr/>
        </p:nvGrpSpPr>
        <p:grpSpPr bwMode="auto">
          <a:xfrm>
            <a:off x="6076950" y="3698876"/>
            <a:ext cx="630238" cy="1076325"/>
            <a:chOff x="3155" y="2641"/>
            <a:chExt cx="437" cy="768"/>
          </a:xfrm>
        </p:grpSpPr>
        <p:sp>
          <p:nvSpPr>
            <p:cNvPr id="51423" name="AutoShape 141"/>
            <p:cNvSpPr>
              <a:spLocks noChangeArrowheads="1"/>
            </p:cNvSpPr>
            <p:nvPr/>
          </p:nvSpPr>
          <p:spPr bwMode="auto">
            <a:xfrm flipV="1">
              <a:off x="3155" y="2641"/>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24" name="AutoShape 142"/>
            <p:cNvSpPr>
              <a:spLocks noChangeArrowheads="1"/>
            </p:cNvSpPr>
            <p:nvPr/>
          </p:nvSpPr>
          <p:spPr bwMode="auto">
            <a:xfrm flipV="1">
              <a:off x="3164" y="3375"/>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25" name="Line 143"/>
            <p:cNvSpPr>
              <a:spLocks noChangeShapeType="1"/>
            </p:cNvSpPr>
            <p:nvPr/>
          </p:nvSpPr>
          <p:spPr bwMode="auto">
            <a:xfrm>
              <a:off x="3177" y="2641"/>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26" name="Freeform 144"/>
            <p:cNvSpPr>
              <a:spLocks/>
            </p:cNvSpPr>
            <p:nvPr/>
          </p:nvSpPr>
          <p:spPr bwMode="auto">
            <a:xfrm>
              <a:off x="3180" y="2647"/>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427" name="Freeform 145"/>
            <p:cNvSpPr>
              <a:spLocks/>
            </p:cNvSpPr>
            <p:nvPr/>
          </p:nvSpPr>
          <p:spPr bwMode="auto">
            <a:xfrm>
              <a:off x="3156" y="2644"/>
              <a:ext cx="18" cy="727"/>
            </a:xfrm>
            <a:custGeom>
              <a:avLst/>
              <a:gdLst>
                <a:gd name="T0" fmla="*/ 0 w 18"/>
                <a:gd name="T1" fmla="*/ 726 h 727"/>
                <a:gd name="T2" fmla="*/ 0 w 18"/>
                <a:gd name="T3" fmla="*/ 0 h 727"/>
                <a:gd name="T4" fmla="*/ 17 w 18"/>
                <a:gd name="T5" fmla="*/ 0 h 727"/>
                <a:gd name="T6" fmla="*/ 0 60000 65536"/>
                <a:gd name="T7" fmla="*/ 0 60000 65536"/>
                <a:gd name="T8" fmla="*/ 0 60000 65536"/>
                <a:gd name="T9" fmla="*/ 0 w 18"/>
                <a:gd name="T10" fmla="*/ 0 h 727"/>
                <a:gd name="T11" fmla="*/ 18 w 18"/>
                <a:gd name="T12" fmla="*/ 727 h 727"/>
              </a:gdLst>
              <a:ahLst/>
              <a:cxnLst>
                <a:cxn ang="T6">
                  <a:pos x="T0" y="T1"/>
                </a:cxn>
                <a:cxn ang="T7">
                  <a:pos x="T2" y="T3"/>
                </a:cxn>
                <a:cxn ang="T8">
                  <a:pos x="T4" y="T5"/>
                </a:cxn>
              </a:cxnLst>
              <a:rect l="T9" t="T10" r="T11" b="T12"/>
              <a:pathLst>
                <a:path w="18" h="727">
                  <a:moveTo>
                    <a:pt x="0" y="726"/>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428" name="Freeform 146"/>
            <p:cNvSpPr>
              <a:spLocks/>
            </p:cNvSpPr>
            <p:nvPr/>
          </p:nvSpPr>
          <p:spPr bwMode="auto">
            <a:xfrm>
              <a:off x="3571" y="2644"/>
              <a:ext cx="20" cy="727"/>
            </a:xfrm>
            <a:custGeom>
              <a:avLst/>
              <a:gdLst>
                <a:gd name="T0" fmla="*/ 0 w 20"/>
                <a:gd name="T1" fmla="*/ 0 h 727"/>
                <a:gd name="T2" fmla="*/ 19 w 20"/>
                <a:gd name="T3" fmla="*/ 0 h 727"/>
                <a:gd name="T4" fmla="*/ 19 w 20"/>
                <a:gd name="T5" fmla="*/ 726 h 727"/>
                <a:gd name="T6" fmla="*/ 0 60000 65536"/>
                <a:gd name="T7" fmla="*/ 0 60000 65536"/>
                <a:gd name="T8" fmla="*/ 0 60000 65536"/>
                <a:gd name="T9" fmla="*/ 0 w 20"/>
                <a:gd name="T10" fmla="*/ 0 h 727"/>
                <a:gd name="T11" fmla="*/ 20 w 20"/>
                <a:gd name="T12" fmla="*/ 727 h 727"/>
              </a:gdLst>
              <a:ahLst/>
              <a:cxnLst>
                <a:cxn ang="T6">
                  <a:pos x="T0" y="T1"/>
                </a:cxn>
                <a:cxn ang="T7">
                  <a:pos x="T2" y="T3"/>
                </a:cxn>
                <a:cxn ang="T8">
                  <a:pos x="T4" y="T5"/>
                </a:cxn>
              </a:cxnLst>
              <a:rect l="T9" t="T10" r="T11" b="T12"/>
              <a:pathLst>
                <a:path w="20" h="727">
                  <a:moveTo>
                    <a:pt x="0" y="0"/>
                  </a:moveTo>
                  <a:lnTo>
                    <a:pt x="19" y="0"/>
                  </a:lnTo>
                  <a:lnTo>
                    <a:pt x="19" y="726"/>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429" name="Line 147"/>
            <p:cNvSpPr>
              <a:spLocks noChangeShapeType="1"/>
            </p:cNvSpPr>
            <p:nvPr/>
          </p:nvSpPr>
          <p:spPr bwMode="auto">
            <a:xfrm>
              <a:off x="3571" y="2641"/>
              <a:ext cx="0" cy="738"/>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30" name="AutoShape 148"/>
            <p:cNvSpPr>
              <a:spLocks noChangeArrowheads="1"/>
            </p:cNvSpPr>
            <p:nvPr/>
          </p:nvSpPr>
          <p:spPr bwMode="auto">
            <a:xfrm flipV="1">
              <a:off x="3192" y="2693"/>
              <a:ext cx="76" cy="161"/>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1" name="AutoShape 149"/>
            <p:cNvSpPr>
              <a:spLocks noChangeArrowheads="1"/>
            </p:cNvSpPr>
            <p:nvPr/>
          </p:nvSpPr>
          <p:spPr bwMode="auto">
            <a:xfrm flipV="1">
              <a:off x="3200" y="2702"/>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2" name="AutoShape 150"/>
            <p:cNvSpPr>
              <a:spLocks noChangeArrowheads="1"/>
            </p:cNvSpPr>
            <p:nvPr/>
          </p:nvSpPr>
          <p:spPr bwMode="auto">
            <a:xfrm flipV="1">
              <a:off x="3202" y="2800"/>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3" name="AutoShape 151"/>
            <p:cNvSpPr>
              <a:spLocks noChangeArrowheads="1"/>
            </p:cNvSpPr>
            <p:nvPr/>
          </p:nvSpPr>
          <p:spPr bwMode="auto">
            <a:xfrm flipV="1">
              <a:off x="3202" y="2706"/>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4" name="AutoShape 152"/>
            <p:cNvSpPr>
              <a:spLocks noChangeArrowheads="1"/>
            </p:cNvSpPr>
            <p:nvPr/>
          </p:nvSpPr>
          <p:spPr bwMode="auto">
            <a:xfrm flipV="1">
              <a:off x="3238" y="2709"/>
              <a:ext cx="17"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5" name="AutoShape 153"/>
            <p:cNvSpPr>
              <a:spLocks noChangeArrowheads="1"/>
            </p:cNvSpPr>
            <p:nvPr/>
          </p:nvSpPr>
          <p:spPr bwMode="auto">
            <a:xfrm flipV="1">
              <a:off x="3208" y="2731"/>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6" name="AutoShape 154"/>
            <p:cNvSpPr>
              <a:spLocks noChangeArrowheads="1"/>
            </p:cNvSpPr>
            <p:nvPr/>
          </p:nvSpPr>
          <p:spPr bwMode="auto">
            <a:xfrm flipV="1">
              <a:off x="3208" y="2731"/>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7" name="AutoShape 155"/>
            <p:cNvSpPr>
              <a:spLocks noChangeArrowheads="1"/>
            </p:cNvSpPr>
            <p:nvPr/>
          </p:nvSpPr>
          <p:spPr bwMode="auto">
            <a:xfrm flipV="1">
              <a:off x="3227" y="2706"/>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8" name="AutoShape 156"/>
            <p:cNvSpPr>
              <a:spLocks noChangeArrowheads="1"/>
            </p:cNvSpPr>
            <p:nvPr/>
          </p:nvSpPr>
          <p:spPr bwMode="auto">
            <a:xfrm flipV="1">
              <a:off x="3235" y="270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39" name="AutoShape 157"/>
            <p:cNvSpPr>
              <a:spLocks noChangeArrowheads="1"/>
            </p:cNvSpPr>
            <p:nvPr/>
          </p:nvSpPr>
          <p:spPr bwMode="auto">
            <a:xfrm flipV="1">
              <a:off x="3217" y="280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0" name="Oval 158"/>
            <p:cNvSpPr>
              <a:spLocks noChangeArrowheads="1"/>
            </p:cNvSpPr>
            <p:nvPr/>
          </p:nvSpPr>
          <p:spPr bwMode="auto">
            <a:xfrm>
              <a:off x="3208" y="280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1" name="Oval 159"/>
            <p:cNvSpPr>
              <a:spLocks noChangeArrowheads="1"/>
            </p:cNvSpPr>
            <p:nvPr/>
          </p:nvSpPr>
          <p:spPr bwMode="auto">
            <a:xfrm>
              <a:off x="3208" y="2825"/>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2" name="Freeform 160"/>
            <p:cNvSpPr>
              <a:spLocks/>
            </p:cNvSpPr>
            <p:nvPr/>
          </p:nvSpPr>
          <p:spPr bwMode="auto">
            <a:xfrm>
              <a:off x="3191" y="2693"/>
              <a:ext cx="81" cy="163"/>
            </a:xfrm>
            <a:custGeom>
              <a:avLst/>
              <a:gdLst>
                <a:gd name="T0" fmla="*/ 78 w 81"/>
                <a:gd name="T1" fmla="*/ 0 h 163"/>
                <a:gd name="T2" fmla="*/ 80 w 81"/>
                <a:gd name="T3" fmla="*/ 162 h 163"/>
                <a:gd name="T4" fmla="*/ 0 w 81"/>
                <a:gd name="T5" fmla="*/ 162 h 163"/>
                <a:gd name="T6" fmla="*/ 0 60000 65536"/>
                <a:gd name="T7" fmla="*/ 0 60000 65536"/>
                <a:gd name="T8" fmla="*/ 0 60000 65536"/>
                <a:gd name="T9" fmla="*/ 0 w 81"/>
                <a:gd name="T10" fmla="*/ 0 h 163"/>
                <a:gd name="T11" fmla="*/ 81 w 81"/>
                <a:gd name="T12" fmla="*/ 163 h 163"/>
              </a:gdLst>
              <a:ahLst/>
              <a:cxnLst>
                <a:cxn ang="T6">
                  <a:pos x="T0" y="T1"/>
                </a:cxn>
                <a:cxn ang="T7">
                  <a:pos x="T2" y="T3"/>
                </a:cxn>
                <a:cxn ang="T8">
                  <a:pos x="T4" y="T5"/>
                </a:cxn>
              </a:cxnLst>
              <a:rect l="T9" t="T10" r="T11" b="T12"/>
              <a:pathLst>
                <a:path w="81" h="163">
                  <a:moveTo>
                    <a:pt x="78" y="0"/>
                  </a:moveTo>
                  <a:lnTo>
                    <a:pt x="80" y="162"/>
                  </a:lnTo>
                  <a:lnTo>
                    <a:pt x="0" y="162"/>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443" name="AutoShape 161"/>
            <p:cNvSpPr>
              <a:spLocks noChangeArrowheads="1"/>
            </p:cNvSpPr>
            <p:nvPr/>
          </p:nvSpPr>
          <p:spPr bwMode="auto">
            <a:xfrm flipV="1">
              <a:off x="3242" y="2806"/>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4" name="AutoShape 162"/>
            <p:cNvSpPr>
              <a:spLocks noChangeArrowheads="1"/>
            </p:cNvSpPr>
            <p:nvPr/>
          </p:nvSpPr>
          <p:spPr bwMode="auto">
            <a:xfrm flipV="1">
              <a:off x="3291" y="2698"/>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5" name="AutoShape 163"/>
            <p:cNvSpPr>
              <a:spLocks noChangeArrowheads="1"/>
            </p:cNvSpPr>
            <p:nvPr/>
          </p:nvSpPr>
          <p:spPr bwMode="auto">
            <a:xfrm flipV="1">
              <a:off x="3291" y="272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6" name="AutoShape 164"/>
            <p:cNvSpPr>
              <a:spLocks noChangeArrowheads="1"/>
            </p:cNvSpPr>
            <p:nvPr/>
          </p:nvSpPr>
          <p:spPr bwMode="auto">
            <a:xfrm flipV="1">
              <a:off x="3291" y="275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7" name="AutoShape 165"/>
            <p:cNvSpPr>
              <a:spLocks noChangeArrowheads="1"/>
            </p:cNvSpPr>
            <p:nvPr/>
          </p:nvSpPr>
          <p:spPr bwMode="auto">
            <a:xfrm flipV="1">
              <a:off x="3291" y="2789"/>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48" name="AutoShape 166"/>
            <p:cNvSpPr>
              <a:spLocks noChangeArrowheads="1"/>
            </p:cNvSpPr>
            <p:nvPr/>
          </p:nvSpPr>
          <p:spPr bwMode="auto">
            <a:xfrm flipV="1">
              <a:off x="3291" y="281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449" name="Group 167"/>
            <p:cNvGrpSpPr>
              <a:grpSpLocks/>
            </p:cNvGrpSpPr>
            <p:nvPr/>
          </p:nvGrpSpPr>
          <p:grpSpPr bwMode="auto">
            <a:xfrm>
              <a:off x="3305" y="2699"/>
              <a:ext cx="238" cy="152"/>
              <a:chOff x="3305" y="2699"/>
              <a:chExt cx="238" cy="152"/>
            </a:xfrm>
          </p:grpSpPr>
          <p:sp>
            <p:nvSpPr>
              <p:cNvPr id="51506" name="Line 168"/>
              <p:cNvSpPr>
                <a:spLocks noChangeShapeType="1"/>
              </p:cNvSpPr>
              <p:nvPr/>
            </p:nvSpPr>
            <p:spPr bwMode="auto">
              <a:xfrm>
                <a:off x="33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7" name="Line 169"/>
              <p:cNvSpPr>
                <a:spLocks noChangeShapeType="1"/>
              </p:cNvSpPr>
              <p:nvPr/>
            </p:nvSpPr>
            <p:spPr bwMode="auto">
              <a:xfrm>
                <a:off x="3318"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8" name="Line 170"/>
              <p:cNvSpPr>
                <a:spLocks noChangeShapeType="1"/>
              </p:cNvSpPr>
              <p:nvPr/>
            </p:nvSpPr>
            <p:spPr bwMode="auto">
              <a:xfrm>
                <a:off x="33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9" name="Line 171"/>
              <p:cNvSpPr>
                <a:spLocks noChangeShapeType="1"/>
              </p:cNvSpPr>
              <p:nvPr/>
            </p:nvSpPr>
            <p:spPr bwMode="auto">
              <a:xfrm>
                <a:off x="3341"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0" name="Line 172"/>
              <p:cNvSpPr>
                <a:spLocks noChangeShapeType="1"/>
              </p:cNvSpPr>
              <p:nvPr/>
            </p:nvSpPr>
            <p:spPr bwMode="auto">
              <a:xfrm>
                <a:off x="33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1" name="Line 173"/>
              <p:cNvSpPr>
                <a:spLocks noChangeShapeType="1"/>
              </p:cNvSpPr>
              <p:nvPr/>
            </p:nvSpPr>
            <p:spPr bwMode="auto">
              <a:xfrm>
                <a:off x="336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2" name="Line 174"/>
              <p:cNvSpPr>
                <a:spLocks noChangeShapeType="1"/>
              </p:cNvSpPr>
              <p:nvPr/>
            </p:nvSpPr>
            <p:spPr bwMode="auto">
              <a:xfrm>
                <a:off x="337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3" name="Line 175"/>
              <p:cNvSpPr>
                <a:spLocks noChangeShapeType="1"/>
              </p:cNvSpPr>
              <p:nvPr/>
            </p:nvSpPr>
            <p:spPr bwMode="auto">
              <a:xfrm>
                <a:off x="33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4" name="Line 176"/>
              <p:cNvSpPr>
                <a:spLocks noChangeShapeType="1"/>
              </p:cNvSpPr>
              <p:nvPr/>
            </p:nvSpPr>
            <p:spPr bwMode="auto">
              <a:xfrm>
                <a:off x="3406"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5" name="Line 177"/>
              <p:cNvSpPr>
                <a:spLocks noChangeShapeType="1"/>
              </p:cNvSpPr>
              <p:nvPr/>
            </p:nvSpPr>
            <p:spPr bwMode="auto">
              <a:xfrm>
                <a:off x="34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6" name="Line 178"/>
              <p:cNvSpPr>
                <a:spLocks noChangeShapeType="1"/>
              </p:cNvSpPr>
              <p:nvPr/>
            </p:nvSpPr>
            <p:spPr bwMode="auto">
              <a:xfrm>
                <a:off x="3429"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7" name="Line 179"/>
              <p:cNvSpPr>
                <a:spLocks noChangeShapeType="1"/>
              </p:cNvSpPr>
              <p:nvPr/>
            </p:nvSpPr>
            <p:spPr bwMode="auto">
              <a:xfrm>
                <a:off x="344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8" name="Line 180"/>
              <p:cNvSpPr>
                <a:spLocks noChangeShapeType="1"/>
              </p:cNvSpPr>
              <p:nvPr/>
            </p:nvSpPr>
            <p:spPr bwMode="auto">
              <a:xfrm>
                <a:off x="3454"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19" name="Line 181"/>
              <p:cNvSpPr>
                <a:spLocks noChangeShapeType="1"/>
              </p:cNvSpPr>
              <p:nvPr/>
            </p:nvSpPr>
            <p:spPr bwMode="auto">
              <a:xfrm>
                <a:off x="346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20" name="Line 182"/>
              <p:cNvSpPr>
                <a:spLocks noChangeShapeType="1"/>
              </p:cNvSpPr>
              <p:nvPr/>
            </p:nvSpPr>
            <p:spPr bwMode="auto">
              <a:xfrm>
                <a:off x="348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21" name="Line 183"/>
              <p:cNvSpPr>
                <a:spLocks noChangeShapeType="1"/>
              </p:cNvSpPr>
              <p:nvPr/>
            </p:nvSpPr>
            <p:spPr bwMode="auto">
              <a:xfrm>
                <a:off x="3492"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22" name="Line 184"/>
              <p:cNvSpPr>
                <a:spLocks noChangeShapeType="1"/>
              </p:cNvSpPr>
              <p:nvPr/>
            </p:nvSpPr>
            <p:spPr bwMode="auto">
              <a:xfrm>
                <a:off x="3505"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23" name="Line 185"/>
              <p:cNvSpPr>
                <a:spLocks noChangeShapeType="1"/>
              </p:cNvSpPr>
              <p:nvPr/>
            </p:nvSpPr>
            <p:spPr bwMode="auto">
              <a:xfrm>
                <a:off x="3517"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24" name="Line 186"/>
              <p:cNvSpPr>
                <a:spLocks noChangeShapeType="1"/>
              </p:cNvSpPr>
              <p:nvPr/>
            </p:nvSpPr>
            <p:spPr bwMode="auto">
              <a:xfrm>
                <a:off x="3530"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25" name="Line 187"/>
              <p:cNvSpPr>
                <a:spLocks noChangeShapeType="1"/>
              </p:cNvSpPr>
              <p:nvPr/>
            </p:nvSpPr>
            <p:spPr bwMode="auto">
              <a:xfrm>
                <a:off x="3543" y="269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450" name="AutoShape 188"/>
            <p:cNvSpPr>
              <a:spLocks noChangeArrowheads="1"/>
            </p:cNvSpPr>
            <p:nvPr/>
          </p:nvSpPr>
          <p:spPr bwMode="auto">
            <a:xfrm flipV="1">
              <a:off x="3291" y="2958"/>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51" name="AutoShape 189"/>
            <p:cNvSpPr>
              <a:spLocks noChangeArrowheads="1"/>
            </p:cNvSpPr>
            <p:nvPr/>
          </p:nvSpPr>
          <p:spPr bwMode="auto">
            <a:xfrm flipV="1">
              <a:off x="3291" y="2985"/>
              <a:ext cx="262"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52" name="AutoShape 190"/>
            <p:cNvSpPr>
              <a:spLocks noChangeArrowheads="1"/>
            </p:cNvSpPr>
            <p:nvPr/>
          </p:nvSpPr>
          <p:spPr bwMode="auto">
            <a:xfrm flipV="1">
              <a:off x="3291" y="301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53" name="AutoShape 191"/>
            <p:cNvSpPr>
              <a:spLocks noChangeArrowheads="1"/>
            </p:cNvSpPr>
            <p:nvPr/>
          </p:nvSpPr>
          <p:spPr bwMode="auto">
            <a:xfrm flipV="1">
              <a:off x="3291" y="304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54" name="AutoShape 192"/>
            <p:cNvSpPr>
              <a:spLocks noChangeArrowheads="1"/>
            </p:cNvSpPr>
            <p:nvPr/>
          </p:nvSpPr>
          <p:spPr bwMode="auto">
            <a:xfrm flipV="1">
              <a:off x="3291" y="3078"/>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455" name="Group 193"/>
            <p:cNvGrpSpPr>
              <a:grpSpLocks/>
            </p:cNvGrpSpPr>
            <p:nvPr/>
          </p:nvGrpSpPr>
          <p:grpSpPr bwMode="auto">
            <a:xfrm>
              <a:off x="3305" y="2958"/>
              <a:ext cx="238" cy="152"/>
              <a:chOff x="3305" y="2958"/>
              <a:chExt cx="238" cy="152"/>
            </a:xfrm>
          </p:grpSpPr>
          <p:sp>
            <p:nvSpPr>
              <p:cNvPr id="51486" name="Line 194"/>
              <p:cNvSpPr>
                <a:spLocks noChangeShapeType="1"/>
              </p:cNvSpPr>
              <p:nvPr/>
            </p:nvSpPr>
            <p:spPr bwMode="auto">
              <a:xfrm>
                <a:off x="33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7" name="Line 195"/>
              <p:cNvSpPr>
                <a:spLocks noChangeShapeType="1"/>
              </p:cNvSpPr>
              <p:nvPr/>
            </p:nvSpPr>
            <p:spPr bwMode="auto">
              <a:xfrm>
                <a:off x="3318"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8" name="Line 196"/>
              <p:cNvSpPr>
                <a:spLocks noChangeShapeType="1"/>
              </p:cNvSpPr>
              <p:nvPr/>
            </p:nvSpPr>
            <p:spPr bwMode="auto">
              <a:xfrm>
                <a:off x="33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9" name="Line 197"/>
              <p:cNvSpPr>
                <a:spLocks noChangeShapeType="1"/>
              </p:cNvSpPr>
              <p:nvPr/>
            </p:nvSpPr>
            <p:spPr bwMode="auto">
              <a:xfrm>
                <a:off x="3341"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0" name="Line 198"/>
              <p:cNvSpPr>
                <a:spLocks noChangeShapeType="1"/>
              </p:cNvSpPr>
              <p:nvPr/>
            </p:nvSpPr>
            <p:spPr bwMode="auto">
              <a:xfrm>
                <a:off x="33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1" name="Line 199"/>
              <p:cNvSpPr>
                <a:spLocks noChangeShapeType="1"/>
              </p:cNvSpPr>
              <p:nvPr/>
            </p:nvSpPr>
            <p:spPr bwMode="auto">
              <a:xfrm>
                <a:off x="336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2" name="Line 200"/>
              <p:cNvSpPr>
                <a:spLocks noChangeShapeType="1"/>
              </p:cNvSpPr>
              <p:nvPr/>
            </p:nvSpPr>
            <p:spPr bwMode="auto">
              <a:xfrm>
                <a:off x="337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3" name="Line 201"/>
              <p:cNvSpPr>
                <a:spLocks noChangeShapeType="1"/>
              </p:cNvSpPr>
              <p:nvPr/>
            </p:nvSpPr>
            <p:spPr bwMode="auto">
              <a:xfrm>
                <a:off x="33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4" name="Line 202"/>
              <p:cNvSpPr>
                <a:spLocks noChangeShapeType="1"/>
              </p:cNvSpPr>
              <p:nvPr/>
            </p:nvSpPr>
            <p:spPr bwMode="auto">
              <a:xfrm>
                <a:off x="3406"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5" name="Line 203"/>
              <p:cNvSpPr>
                <a:spLocks noChangeShapeType="1"/>
              </p:cNvSpPr>
              <p:nvPr/>
            </p:nvSpPr>
            <p:spPr bwMode="auto">
              <a:xfrm>
                <a:off x="34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6" name="Line 204"/>
              <p:cNvSpPr>
                <a:spLocks noChangeShapeType="1"/>
              </p:cNvSpPr>
              <p:nvPr/>
            </p:nvSpPr>
            <p:spPr bwMode="auto">
              <a:xfrm>
                <a:off x="3429"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7" name="Line 205"/>
              <p:cNvSpPr>
                <a:spLocks noChangeShapeType="1"/>
              </p:cNvSpPr>
              <p:nvPr/>
            </p:nvSpPr>
            <p:spPr bwMode="auto">
              <a:xfrm>
                <a:off x="344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8" name="Line 206"/>
              <p:cNvSpPr>
                <a:spLocks noChangeShapeType="1"/>
              </p:cNvSpPr>
              <p:nvPr/>
            </p:nvSpPr>
            <p:spPr bwMode="auto">
              <a:xfrm>
                <a:off x="3454"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99" name="Line 207"/>
              <p:cNvSpPr>
                <a:spLocks noChangeShapeType="1"/>
              </p:cNvSpPr>
              <p:nvPr/>
            </p:nvSpPr>
            <p:spPr bwMode="auto">
              <a:xfrm>
                <a:off x="346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0" name="Line 208"/>
              <p:cNvSpPr>
                <a:spLocks noChangeShapeType="1"/>
              </p:cNvSpPr>
              <p:nvPr/>
            </p:nvSpPr>
            <p:spPr bwMode="auto">
              <a:xfrm>
                <a:off x="348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1" name="Line 209"/>
              <p:cNvSpPr>
                <a:spLocks noChangeShapeType="1"/>
              </p:cNvSpPr>
              <p:nvPr/>
            </p:nvSpPr>
            <p:spPr bwMode="auto">
              <a:xfrm>
                <a:off x="3492"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2" name="Line 210"/>
              <p:cNvSpPr>
                <a:spLocks noChangeShapeType="1"/>
              </p:cNvSpPr>
              <p:nvPr/>
            </p:nvSpPr>
            <p:spPr bwMode="auto">
              <a:xfrm>
                <a:off x="3505"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3" name="Line 211"/>
              <p:cNvSpPr>
                <a:spLocks noChangeShapeType="1"/>
              </p:cNvSpPr>
              <p:nvPr/>
            </p:nvSpPr>
            <p:spPr bwMode="auto">
              <a:xfrm>
                <a:off x="3517"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4" name="Line 212"/>
              <p:cNvSpPr>
                <a:spLocks noChangeShapeType="1"/>
              </p:cNvSpPr>
              <p:nvPr/>
            </p:nvSpPr>
            <p:spPr bwMode="auto">
              <a:xfrm>
                <a:off x="3530"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505" name="Line 213"/>
              <p:cNvSpPr>
                <a:spLocks noChangeShapeType="1"/>
              </p:cNvSpPr>
              <p:nvPr/>
            </p:nvSpPr>
            <p:spPr bwMode="auto">
              <a:xfrm>
                <a:off x="3543" y="2958"/>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456" name="AutoShape 214"/>
            <p:cNvSpPr>
              <a:spLocks noChangeArrowheads="1"/>
            </p:cNvSpPr>
            <p:nvPr/>
          </p:nvSpPr>
          <p:spPr bwMode="auto">
            <a:xfrm flipV="1">
              <a:off x="3291" y="3205"/>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57" name="AutoShape 215"/>
            <p:cNvSpPr>
              <a:spLocks noChangeArrowheads="1"/>
            </p:cNvSpPr>
            <p:nvPr/>
          </p:nvSpPr>
          <p:spPr bwMode="auto">
            <a:xfrm flipV="1">
              <a:off x="3291" y="3232"/>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58" name="AutoShape 216"/>
            <p:cNvSpPr>
              <a:spLocks noChangeArrowheads="1"/>
            </p:cNvSpPr>
            <p:nvPr/>
          </p:nvSpPr>
          <p:spPr bwMode="auto">
            <a:xfrm flipV="1">
              <a:off x="3291" y="3262"/>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59" name="AutoShape 217"/>
            <p:cNvSpPr>
              <a:spLocks noChangeArrowheads="1"/>
            </p:cNvSpPr>
            <p:nvPr/>
          </p:nvSpPr>
          <p:spPr bwMode="auto">
            <a:xfrm flipV="1">
              <a:off x="3291" y="329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60" name="AutoShape 218"/>
            <p:cNvSpPr>
              <a:spLocks noChangeArrowheads="1"/>
            </p:cNvSpPr>
            <p:nvPr/>
          </p:nvSpPr>
          <p:spPr bwMode="auto">
            <a:xfrm flipV="1">
              <a:off x="3291" y="332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461" name="Group 219"/>
            <p:cNvGrpSpPr>
              <a:grpSpLocks/>
            </p:cNvGrpSpPr>
            <p:nvPr/>
          </p:nvGrpSpPr>
          <p:grpSpPr bwMode="auto">
            <a:xfrm>
              <a:off x="3305" y="3205"/>
              <a:ext cx="238" cy="152"/>
              <a:chOff x="3305" y="3205"/>
              <a:chExt cx="238" cy="152"/>
            </a:xfrm>
          </p:grpSpPr>
          <p:sp>
            <p:nvSpPr>
              <p:cNvPr id="51466" name="Line 220"/>
              <p:cNvSpPr>
                <a:spLocks noChangeShapeType="1"/>
              </p:cNvSpPr>
              <p:nvPr/>
            </p:nvSpPr>
            <p:spPr bwMode="auto">
              <a:xfrm>
                <a:off x="33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67" name="Line 221"/>
              <p:cNvSpPr>
                <a:spLocks noChangeShapeType="1"/>
              </p:cNvSpPr>
              <p:nvPr/>
            </p:nvSpPr>
            <p:spPr bwMode="auto">
              <a:xfrm>
                <a:off x="3318"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68" name="Line 222"/>
              <p:cNvSpPr>
                <a:spLocks noChangeShapeType="1"/>
              </p:cNvSpPr>
              <p:nvPr/>
            </p:nvSpPr>
            <p:spPr bwMode="auto">
              <a:xfrm>
                <a:off x="33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69" name="Line 223"/>
              <p:cNvSpPr>
                <a:spLocks noChangeShapeType="1"/>
              </p:cNvSpPr>
              <p:nvPr/>
            </p:nvSpPr>
            <p:spPr bwMode="auto">
              <a:xfrm>
                <a:off x="3341"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0" name="Line 224"/>
              <p:cNvSpPr>
                <a:spLocks noChangeShapeType="1"/>
              </p:cNvSpPr>
              <p:nvPr/>
            </p:nvSpPr>
            <p:spPr bwMode="auto">
              <a:xfrm>
                <a:off x="33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1" name="Line 225"/>
              <p:cNvSpPr>
                <a:spLocks noChangeShapeType="1"/>
              </p:cNvSpPr>
              <p:nvPr/>
            </p:nvSpPr>
            <p:spPr bwMode="auto">
              <a:xfrm>
                <a:off x="336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2" name="Line 226"/>
              <p:cNvSpPr>
                <a:spLocks noChangeShapeType="1"/>
              </p:cNvSpPr>
              <p:nvPr/>
            </p:nvSpPr>
            <p:spPr bwMode="auto">
              <a:xfrm>
                <a:off x="337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3" name="Line 227"/>
              <p:cNvSpPr>
                <a:spLocks noChangeShapeType="1"/>
              </p:cNvSpPr>
              <p:nvPr/>
            </p:nvSpPr>
            <p:spPr bwMode="auto">
              <a:xfrm>
                <a:off x="33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4" name="Line 228"/>
              <p:cNvSpPr>
                <a:spLocks noChangeShapeType="1"/>
              </p:cNvSpPr>
              <p:nvPr/>
            </p:nvSpPr>
            <p:spPr bwMode="auto">
              <a:xfrm>
                <a:off x="3406"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5" name="Line 229"/>
              <p:cNvSpPr>
                <a:spLocks noChangeShapeType="1"/>
              </p:cNvSpPr>
              <p:nvPr/>
            </p:nvSpPr>
            <p:spPr bwMode="auto">
              <a:xfrm>
                <a:off x="34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6" name="Line 230"/>
              <p:cNvSpPr>
                <a:spLocks noChangeShapeType="1"/>
              </p:cNvSpPr>
              <p:nvPr/>
            </p:nvSpPr>
            <p:spPr bwMode="auto">
              <a:xfrm>
                <a:off x="3429"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7" name="Line 231"/>
              <p:cNvSpPr>
                <a:spLocks noChangeShapeType="1"/>
              </p:cNvSpPr>
              <p:nvPr/>
            </p:nvSpPr>
            <p:spPr bwMode="auto">
              <a:xfrm>
                <a:off x="344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8" name="Line 232"/>
              <p:cNvSpPr>
                <a:spLocks noChangeShapeType="1"/>
              </p:cNvSpPr>
              <p:nvPr/>
            </p:nvSpPr>
            <p:spPr bwMode="auto">
              <a:xfrm>
                <a:off x="3454"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79" name="Line 233"/>
              <p:cNvSpPr>
                <a:spLocks noChangeShapeType="1"/>
              </p:cNvSpPr>
              <p:nvPr/>
            </p:nvSpPr>
            <p:spPr bwMode="auto">
              <a:xfrm>
                <a:off x="346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0" name="Line 234"/>
              <p:cNvSpPr>
                <a:spLocks noChangeShapeType="1"/>
              </p:cNvSpPr>
              <p:nvPr/>
            </p:nvSpPr>
            <p:spPr bwMode="auto">
              <a:xfrm>
                <a:off x="348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1" name="Line 235"/>
              <p:cNvSpPr>
                <a:spLocks noChangeShapeType="1"/>
              </p:cNvSpPr>
              <p:nvPr/>
            </p:nvSpPr>
            <p:spPr bwMode="auto">
              <a:xfrm>
                <a:off x="3492"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2" name="Line 236"/>
              <p:cNvSpPr>
                <a:spLocks noChangeShapeType="1"/>
              </p:cNvSpPr>
              <p:nvPr/>
            </p:nvSpPr>
            <p:spPr bwMode="auto">
              <a:xfrm>
                <a:off x="3505"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3" name="Line 237"/>
              <p:cNvSpPr>
                <a:spLocks noChangeShapeType="1"/>
              </p:cNvSpPr>
              <p:nvPr/>
            </p:nvSpPr>
            <p:spPr bwMode="auto">
              <a:xfrm>
                <a:off x="3517"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4" name="Line 238"/>
              <p:cNvSpPr>
                <a:spLocks noChangeShapeType="1"/>
              </p:cNvSpPr>
              <p:nvPr/>
            </p:nvSpPr>
            <p:spPr bwMode="auto">
              <a:xfrm>
                <a:off x="3530"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85" name="Line 239"/>
              <p:cNvSpPr>
                <a:spLocks noChangeShapeType="1"/>
              </p:cNvSpPr>
              <p:nvPr/>
            </p:nvSpPr>
            <p:spPr bwMode="auto">
              <a:xfrm>
                <a:off x="3543" y="3205"/>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462" name="AutoShape 240"/>
            <p:cNvSpPr>
              <a:spLocks noChangeArrowheads="1"/>
            </p:cNvSpPr>
            <p:nvPr/>
          </p:nvSpPr>
          <p:spPr bwMode="auto">
            <a:xfrm flipV="1">
              <a:off x="3192" y="2882"/>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63" name="Freeform 241"/>
            <p:cNvSpPr>
              <a:spLocks/>
            </p:cNvSpPr>
            <p:nvPr/>
          </p:nvSpPr>
          <p:spPr bwMode="auto">
            <a:xfrm>
              <a:off x="3191" y="2882"/>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464" name="AutoShape 242"/>
            <p:cNvSpPr>
              <a:spLocks noChangeArrowheads="1"/>
            </p:cNvSpPr>
            <p:nvPr/>
          </p:nvSpPr>
          <p:spPr bwMode="auto">
            <a:xfrm flipV="1">
              <a:off x="3192" y="2913"/>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465" name="Freeform 243"/>
            <p:cNvSpPr>
              <a:spLocks/>
            </p:cNvSpPr>
            <p:nvPr/>
          </p:nvSpPr>
          <p:spPr bwMode="auto">
            <a:xfrm>
              <a:off x="3191" y="2913"/>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51210" name="Text Box 244"/>
          <p:cNvSpPr txBox="1">
            <a:spLocks noChangeArrowheads="1"/>
          </p:cNvSpPr>
          <p:nvPr/>
        </p:nvSpPr>
        <p:spPr bwMode="auto">
          <a:xfrm>
            <a:off x="2249488" y="5676900"/>
            <a:ext cx="1789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annie.west.sprockets.com</a:t>
            </a:r>
            <a:endParaRPr lang="en-US" altLang="zh-CN" kern="0">
              <a:latin typeface="Arial" panose="020B0604020202020204" pitchFamily="34" charset="0"/>
              <a:ea typeface="SimSun" panose="02010600030101010101" pitchFamily="2" charset="-122"/>
            </a:endParaRPr>
          </a:p>
        </p:txBody>
      </p:sp>
      <p:sp>
        <p:nvSpPr>
          <p:cNvPr id="51211" name="Text Box 245"/>
          <p:cNvSpPr txBox="1">
            <a:spLocks noChangeArrowheads="1"/>
          </p:cNvSpPr>
          <p:nvPr/>
        </p:nvSpPr>
        <p:spPr bwMode="auto">
          <a:xfrm>
            <a:off x="7924800" y="5334000"/>
            <a:ext cx="12207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f.gtld-servers.net</a:t>
            </a:r>
            <a:endParaRPr lang="en-US" altLang="zh-CN" kern="0">
              <a:latin typeface="Arial" panose="020B0604020202020204" pitchFamily="34" charset="0"/>
              <a:ea typeface="SimSun" panose="02010600030101010101" pitchFamily="2" charset="-122"/>
            </a:endParaRPr>
          </a:p>
        </p:txBody>
      </p:sp>
      <p:grpSp>
        <p:nvGrpSpPr>
          <p:cNvPr id="51212" name="Group 246"/>
          <p:cNvGrpSpPr>
            <a:grpSpLocks/>
          </p:cNvGrpSpPr>
          <p:nvPr/>
        </p:nvGrpSpPr>
        <p:grpSpPr bwMode="auto">
          <a:xfrm>
            <a:off x="7510464" y="2457451"/>
            <a:ext cx="631825" cy="1076325"/>
            <a:chOff x="4148" y="1616"/>
            <a:chExt cx="438" cy="768"/>
          </a:xfrm>
        </p:grpSpPr>
        <p:sp>
          <p:nvSpPr>
            <p:cNvPr id="51320" name="AutoShape 247"/>
            <p:cNvSpPr>
              <a:spLocks noChangeArrowheads="1"/>
            </p:cNvSpPr>
            <p:nvPr/>
          </p:nvSpPr>
          <p:spPr bwMode="auto">
            <a:xfrm flipV="1">
              <a:off x="4148" y="1616"/>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21" name="AutoShape 248"/>
            <p:cNvSpPr>
              <a:spLocks noChangeArrowheads="1"/>
            </p:cNvSpPr>
            <p:nvPr/>
          </p:nvSpPr>
          <p:spPr bwMode="auto">
            <a:xfrm flipV="1">
              <a:off x="4157" y="2350"/>
              <a:ext cx="423"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22" name="Line 249"/>
            <p:cNvSpPr>
              <a:spLocks noChangeShapeType="1"/>
            </p:cNvSpPr>
            <p:nvPr/>
          </p:nvSpPr>
          <p:spPr bwMode="auto">
            <a:xfrm>
              <a:off x="4171" y="1616"/>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23" name="Freeform 250"/>
            <p:cNvSpPr>
              <a:spLocks/>
            </p:cNvSpPr>
            <p:nvPr/>
          </p:nvSpPr>
          <p:spPr bwMode="auto">
            <a:xfrm>
              <a:off x="4174" y="1622"/>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324" name="Freeform 251"/>
            <p:cNvSpPr>
              <a:spLocks/>
            </p:cNvSpPr>
            <p:nvPr/>
          </p:nvSpPr>
          <p:spPr bwMode="auto">
            <a:xfrm>
              <a:off x="4150" y="161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325" name="Freeform 252"/>
            <p:cNvSpPr>
              <a:spLocks/>
            </p:cNvSpPr>
            <p:nvPr/>
          </p:nvSpPr>
          <p:spPr bwMode="auto">
            <a:xfrm>
              <a:off x="4564" y="161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326" name="Line 253"/>
            <p:cNvSpPr>
              <a:spLocks noChangeShapeType="1"/>
            </p:cNvSpPr>
            <p:nvPr/>
          </p:nvSpPr>
          <p:spPr bwMode="auto">
            <a:xfrm>
              <a:off x="4564" y="1616"/>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27" name="AutoShape 254"/>
            <p:cNvSpPr>
              <a:spLocks noChangeArrowheads="1"/>
            </p:cNvSpPr>
            <p:nvPr/>
          </p:nvSpPr>
          <p:spPr bwMode="auto">
            <a:xfrm flipV="1">
              <a:off x="4185" y="1668"/>
              <a:ext cx="77"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28" name="AutoShape 255"/>
            <p:cNvSpPr>
              <a:spLocks noChangeArrowheads="1"/>
            </p:cNvSpPr>
            <p:nvPr/>
          </p:nvSpPr>
          <p:spPr bwMode="auto">
            <a:xfrm flipV="1">
              <a:off x="4194" y="1676"/>
              <a:ext cx="60" cy="144"/>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29" name="AutoShape 256"/>
            <p:cNvSpPr>
              <a:spLocks noChangeArrowheads="1"/>
            </p:cNvSpPr>
            <p:nvPr/>
          </p:nvSpPr>
          <p:spPr bwMode="auto">
            <a:xfrm flipV="1">
              <a:off x="4196" y="1775"/>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0" name="AutoShape 257"/>
            <p:cNvSpPr>
              <a:spLocks noChangeArrowheads="1"/>
            </p:cNvSpPr>
            <p:nvPr/>
          </p:nvSpPr>
          <p:spPr bwMode="auto">
            <a:xfrm flipV="1">
              <a:off x="4196" y="1681"/>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1" name="AutoShape 258"/>
            <p:cNvSpPr>
              <a:spLocks noChangeArrowheads="1"/>
            </p:cNvSpPr>
            <p:nvPr/>
          </p:nvSpPr>
          <p:spPr bwMode="auto">
            <a:xfrm flipV="1">
              <a:off x="4232" y="1683"/>
              <a:ext cx="17" cy="8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2" name="AutoShape 259"/>
            <p:cNvSpPr>
              <a:spLocks noChangeArrowheads="1"/>
            </p:cNvSpPr>
            <p:nvPr/>
          </p:nvSpPr>
          <p:spPr bwMode="auto">
            <a:xfrm flipV="1">
              <a:off x="4201" y="1706"/>
              <a:ext cx="15"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3" name="AutoShape 260"/>
            <p:cNvSpPr>
              <a:spLocks noChangeArrowheads="1"/>
            </p:cNvSpPr>
            <p:nvPr/>
          </p:nvSpPr>
          <p:spPr bwMode="auto">
            <a:xfrm flipV="1">
              <a:off x="4202" y="1706"/>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4" name="AutoShape 261"/>
            <p:cNvSpPr>
              <a:spLocks noChangeArrowheads="1"/>
            </p:cNvSpPr>
            <p:nvPr/>
          </p:nvSpPr>
          <p:spPr bwMode="auto">
            <a:xfrm flipV="1">
              <a:off x="4221" y="1681"/>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5" name="AutoShape 262"/>
            <p:cNvSpPr>
              <a:spLocks noChangeArrowheads="1"/>
            </p:cNvSpPr>
            <p:nvPr/>
          </p:nvSpPr>
          <p:spPr bwMode="auto">
            <a:xfrm flipV="1">
              <a:off x="4229" y="1683"/>
              <a:ext cx="6" cy="81"/>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6" name="AutoShape 263"/>
            <p:cNvSpPr>
              <a:spLocks noChangeArrowheads="1"/>
            </p:cNvSpPr>
            <p:nvPr/>
          </p:nvSpPr>
          <p:spPr bwMode="auto">
            <a:xfrm flipV="1">
              <a:off x="4211" y="1780"/>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7" name="Oval 264"/>
            <p:cNvSpPr>
              <a:spLocks noChangeArrowheads="1"/>
            </p:cNvSpPr>
            <p:nvPr/>
          </p:nvSpPr>
          <p:spPr bwMode="auto">
            <a:xfrm>
              <a:off x="4201" y="1784"/>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8" name="Oval 265"/>
            <p:cNvSpPr>
              <a:spLocks noChangeArrowheads="1"/>
            </p:cNvSpPr>
            <p:nvPr/>
          </p:nvSpPr>
          <p:spPr bwMode="auto">
            <a:xfrm>
              <a:off x="4201" y="1799"/>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39" name="Freeform 266"/>
            <p:cNvSpPr>
              <a:spLocks/>
            </p:cNvSpPr>
            <p:nvPr/>
          </p:nvSpPr>
          <p:spPr bwMode="auto">
            <a:xfrm>
              <a:off x="4185" y="1667"/>
              <a:ext cx="80" cy="164"/>
            </a:xfrm>
            <a:custGeom>
              <a:avLst/>
              <a:gdLst>
                <a:gd name="T0" fmla="*/ 78 w 80"/>
                <a:gd name="T1" fmla="*/ 0 h 164"/>
                <a:gd name="T2" fmla="*/ 79 w 80"/>
                <a:gd name="T3" fmla="*/ 163 h 164"/>
                <a:gd name="T4" fmla="*/ 0 w 80"/>
                <a:gd name="T5" fmla="*/ 163 h 164"/>
                <a:gd name="T6" fmla="*/ 0 60000 65536"/>
                <a:gd name="T7" fmla="*/ 0 60000 65536"/>
                <a:gd name="T8" fmla="*/ 0 60000 65536"/>
                <a:gd name="T9" fmla="*/ 0 w 80"/>
                <a:gd name="T10" fmla="*/ 0 h 164"/>
                <a:gd name="T11" fmla="*/ 80 w 80"/>
                <a:gd name="T12" fmla="*/ 164 h 164"/>
              </a:gdLst>
              <a:ahLst/>
              <a:cxnLst>
                <a:cxn ang="T6">
                  <a:pos x="T0" y="T1"/>
                </a:cxn>
                <a:cxn ang="T7">
                  <a:pos x="T2" y="T3"/>
                </a:cxn>
                <a:cxn ang="T8">
                  <a:pos x="T4" y="T5"/>
                </a:cxn>
              </a:cxnLst>
              <a:rect l="T9" t="T10" r="T11" b="T12"/>
              <a:pathLst>
                <a:path w="80" h="164">
                  <a:moveTo>
                    <a:pt x="78" y="0"/>
                  </a:moveTo>
                  <a:lnTo>
                    <a:pt x="79"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340" name="AutoShape 267"/>
            <p:cNvSpPr>
              <a:spLocks noChangeArrowheads="1"/>
            </p:cNvSpPr>
            <p:nvPr/>
          </p:nvSpPr>
          <p:spPr bwMode="auto">
            <a:xfrm flipV="1">
              <a:off x="4236" y="178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41" name="AutoShape 268"/>
            <p:cNvSpPr>
              <a:spLocks noChangeArrowheads="1"/>
            </p:cNvSpPr>
            <p:nvPr/>
          </p:nvSpPr>
          <p:spPr bwMode="auto">
            <a:xfrm flipV="1">
              <a:off x="4284" y="167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42" name="AutoShape 269"/>
            <p:cNvSpPr>
              <a:spLocks noChangeArrowheads="1"/>
            </p:cNvSpPr>
            <p:nvPr/>
          </p:nvSpPr>
          <p:spPr bwMode="auto">
            <a:xfrm flipV="1">
              <a:off x="4285" y="170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43" name="AutoShape 270"/>
            <p:cNvSpPr>
              <a:spLocks noChangeArrowheads="1"/>
            </p:cNvSpPr>
            <p:nvPr/>
          </p:nvSpPr>
          <p:spPr bwMode="auto">
            <a:xfrm flipV="1">
              <a:off x="4285" y="1731"/>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44" name="AutoShape 271"/>
            <p:cNvSpPr>
              <a:spLocks noChangeArrowheads="1"/>
            </p:cNvSpPr>
            <p:nvPr/>
          </p:nvSpPr>
          <p:spPr bwMode="auto">
            <a:xfrm flipV="1">
              <a:off x="4285" y="1764"/>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45" name="AutoShape 272"/>
            <p:cNvSpPr>
              <a:spLocks noChangeArrowheads="1"/>
            </p:cNvSpPr>
            <p:nvPr/>
          </p:nvSpPr>
          <p:spPr bwMode="auto">
            <a:xfrm flipV="1">
              <a:off x="4285" y="179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346" name="Group 273"/>
            <p:cNvGrpSpPr>
              <a:grpSpLocks/>
            </p:cNvGrpSpPr>
            <p:nvPr/>
          </p:nvGrpSpPr>
          <p:grpSpPr bwMode="auto">
            <a:xfrm>
              <a:off x="4298" y="1674"/>
              <a:ext cx="238" cy="152"/>
              <a:chOff x="4298" y="1674"/>
              <a:chExt cx="238" cy="152"/>
            </a:xfrm>
          </p:grpSpPr>
          <p:sp>
            <p:nvSpPr>
              <p:cNvPr id="51403" name="Line 274"/>
              <p:cNvSpPr>
                <a:spLocks noChangeShapeType="1"/>
              </p:cNvSpPr>
              <p:nvPr/>
            </p:nvSpPr>
            <p:spPr bwMode="auto">
              <a:xfrm>
                <a:off x="429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4" name="Line 275"/>
              <p:cNvSpPr>
                <a:spLocks noChangeShapeType="1"/>
              </p:cNvSpPr>
              <p:nvPr/>
            </p:nvSpPr>
            <p:spPr bwMode="auto">
              <a:xfrm>
                <a:off x="43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5" name="Line 276"/>
              <p:cNvSpPr>
                <a:spLocks noChangeShapeType="1"/>
              </p:cNvSpPr>
              <p:nvPr/>
            </p:nvSpPr>
            <p:spPr bwMode="auto">
              <a:xfrm>
                <a:off x="43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6" name="Line 277"/>
              <p:cNvSpPr>
                <a:spLocks noChangeShapeType="1"/>
              </p:cNvSpPr>
              <p:nvPr/>
            </p:nvSpPr>
            <p:spPr bwMode="auto">
              <a:xfrm>
                <a:off x="4335"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7" name="Line 278"/>
              <p:cNvSpPr>
                <a:spLocks noChangeShapeType="1"/>
              </p:cNvSpPr>
              <p:nvPr/>
            </p:nvSpPr>
            <p:spPr bwMode="auto">
              <a:xfrm>
                <a:off x="43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8" name="Line 279"/>
              <p:cNvSpPr>
                <a:spLocks noChangeShapeType="1"/>
              </p:cNvSpPr>
              <p:nvPr/>
            </p:nvSpPr>
            <p:spPr bwMode="auto">
              <a:xfrm>
                <a:off x="43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9" name="Line 280"/>
              <p:cNvSpPr>
                <a:spLocks noChangeShapeType="1"/>
              </p:cNvSpPr>
              <p:nvPr/>
            </p:nvSpPr>
            <p:spPr bwMode="auto">
              <a:xfrm>
                <a:off x="437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0" name="Line 281"/>
              <p:cNvSpPr>
                <a:spLocks noChangeShapeType="1"/>
              </p:cNvSpPr>
              <p:nvPr/>
            </p:nvSpPr>
            <p:spPr bwMode="auto">
              <a:xfrm>
                <a:off x="43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1" name="Line 282"/>
              <p:cNvSpPr>
                <a:spLocks noChangeShapeType="1"/>
              </p:cNvSpPr>
              <p:nvPr/>
            </p:nvSpPr>
            <p:spPr bwMode="auto">
              <a:xfrm>
                <a:off x="43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2" name="Line 283"/>
              <p:cNvSpPr>
                <a:spLocks noChangeShapeType="1"/>
              </p:cNvSpPr>
              <p:nvPr/>
            </p:nvSpPr>
            <p:spPr bwMode="auto">
              <a:xfrm>
                <a:off x="44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3" name="Line 284"/>
              <p:cNvSpPr>
                <a:spLocks noChangeShapeType="1"/>
              </p:cNvSpPr>
              <p:nvPr/>
            </p:nvSpPr>
            <p:spPr bwMode="auto">
              <a:xfrm>
                <a:off x="44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4" name="Line 285"/>
              <p:cNvSpPr>
                <a:spLocks noChangeShapeType="1"/>
              </p:cNvSpPr>
              <p:nvPr/>
            </p:nvSpPr>
            <p:spPr bwMode="auto">
              <a:xfrm>
                <a:off x="44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5" name="Line 286"/>
              <p:cNvSpPr>
                <a:spLocks noChangeShapeType="1"/>
              </p:cNvSpPr>
              <p:nvPr/>
            </p:nvSpPr>
            <p:spPr bwMode="auto">
              <a:xfrm>
                <a:off x="4448"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6" name="Line 287"/>
              <p:cNvSpPr>
                <a:spLocks noChangeShapeType="1"/>
              </p:cNvSpPr>
              <p:nvPr/>
            </p:nvSpPr>
            <p:spPr bwMode="auto">
              <a:xfrm>
                <a:off x="4460"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7" name="Line 288"/>
              <p:cNvSpPr>
                <a:spLocks noChangeShapeType="1"/>
              </p:cNvSpPr>
              <p:nvPr/>
            </p:nvSpPr>
            <p:spPr bwMode="auto">
              <a:xfrm>
                <a:off x="4474"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8" name="Line 289"/>
              <p:cNvSpPr>
                <a:spLocks noChangeShapeType="1"/>
              </p:cNvSpPr>
              <p:nvPr/>
            </p:nvSpPr>
            <p:spPr bwMode="auto">
              <a:xfrm>
                <a:off x="448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19" name="Line 290"/>
              <p:cNvSpPr>
                <a:spLocks noChangeShapeType="1"/>
              </p:cNvSpPr>
              <p:nvPr/>
            </p:nvSpPr>
            <p:spPr bwMode="auto">
              <a:xfrm>
                <a:off x="4499"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20" name="Line 291"/>
              <p:cNvSpPr>
                <a:spLocks noChangeShapeType="1"/>
              </p:cNvSpPr>
              <p:nvPr/>
            </p:nvSpPr>
            <p:spPr bwMode="auto">
              <a:xfrm>
                <a:off x="4511"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21" name="Line 292"/>
              <p:cNvSpPr>
                <a:spLocks noChangeShapeType="1"/>
              </p:cNvSpPr>
              <p:nvPr/>
            </p:nvSpPr>
            <p:spPr bwMode="auto">
              <a:xfrm>
                <a:off x="4523"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22" name="Line 293"/>
              <p:cNvSpPr>
                <a:spLocks noChangeShapeType="1"/>
              </p:cNvSpPr>
              <p:nvPr/>
            </p:nvSpPr>
            <p:spPr bwMode="auto">
              <a:xfrm>
                <a:off x="4536" y="167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347" name="AutoShape 294"/>
            <p:cNvSpPr>
              <a:spLocks noChangeArrowheads="1"/>
            </p:cNvSpPr>
            <p:nvPr/>
          </p:nvSpPr>
          <p:spPr bwMode="auto">
            <a:xfrm flipV="1">
              <a:off x="4284" y="1933"/>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48" name="AutoShape 295"/>
            <p:cNvSpPr>
              <a:spLocks noChangeArrowheads="1"/>
            </p:cNvSpPr>
            <p:nvPr/>
          </p:nvSpPr>
          <p:spPr bwMode="auto">
            <a:xfrm flipV="1">
              <a:off x="4285" y="1959"/>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49" name="AutoShape 296"/>
            <p:cNvSpPr>
              <a:spLocks noChangeArrowheads="1"/>
            </p:cNvSpPr>
            <p:nvPr/>
          </p:nvSpPr>
          <p:spPr bwMode="auto">
            <a:xfrm flipV="1">
              <a:off x="4285" y="1990"/>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50" name="AutoShape 297"/>
            <p:cNvSpPr>
              <a:spLocks noChangeArrowheads="1"/>
            </p:cNvSpPr>
            <p:nvPr/>
          </p:nvSpPr>
          <p:spPr bwMode="auto">
            <a:xfrm flipV="1">
              <a:off x="4285" y="202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51" name="AutoShape 298"/>
            <p:cNvSpPr>
              <a:spLocks noChangeArrowheads="1"/>
            </p:cNvSpPr>
            <p:nvPr/>
          </p:nvSpPr>
          <p:spPr bwMode="auto">
            <a:xfrm flipV="1">
              <a:off x="4285" y="2053"/>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352" name="Group 299"/>
            <p:cNvGrpSpPr>
              <a:grpSpLocks/>
            </p:cNvGrpSpPr>
            <p:nvPr/>
          </p:nvGrpSpPr>
          <p:grpSpPr bwMode="auto">
            <a:xfrm>
              <a:off x="4298" y="1933"/>
              <a:ext cx="238" cy="151"/>
              <a:chOff x="4298" y="1933"/>
              <a:chExt cx="238" cy="151"/>
            </a:xfrm>
          </p:grpSpPr>
          <p:sp>
            <p:nvSpPr>
              <p:cNvPr id="51383" name="Line 300"/>
              <p:cNvSpPr>
                <a:spLocks noChangeShapeType="1"/>
              </p:cNvSpPr>
              <p:nvPr/>
            </p:nvSpPr>
            <p:spPr bwMode="auto">
              <a:xfrm>
                <a:off x="429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4" name="Line 301"/>
              <p:cNvSpPr>
                <a:spLocks noChangeShapeType="1"/>
              </p:cNvSpPr>
              <p:nvPr/>
            </p:nvSpPr>
            <p:spPr bwMode="auto">
              <a:xfrm>
                <a:off x="43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5" name="Line 302"/>
              <p:cNvSpPr>
                <a:spLocks noChangeShapeType="1"/>
              </p:cNvSpPr>
              <p:nvPr/>
            </p:nvSpPr>
            <p:spPr bwMode="auto">
              <a:xfrm>
                <a:off x="43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6" name="Line 303"/>
              <p:cNvSpPr>
                <a:spLocks noChangeShapeType="1"/>
              </p:cNvSpPr>
              <p:nvPr/>
            </p:nvSpPr>
            <p:spPr bwMode="auto">
              <a:xfrm>
                <a:off x="4335"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7" name="Line 304"/>
              <p:cNvSpPr>
                <a:spLocks noChangeShapeType="1"/>
              </p:cNvSpPr>
              <p:nvPr/>
            </p:nvSpPr>
            <p:spPr bwMode="auto">
              <a:xfrm>
                <a:off x="43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8" name="Line 305"/>
              <p:cNvSpPr>
                <a:spLocks noChangeShapeType="1"/>
              </p:cNvSpPr>
              <p:nvPr/>
            </p:nvSpPr>
            <p:spPr bwMode="auto">
              <a:xfrm>
                <a:off x="43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9" name="Line 306"/>
              <p:cNvSpPr>
                <a:spLocks noChangeShapeType="1"/>
              </p:cNvSpPr>
              <p:nvPr/>
            </p:nvSpPr>
            <p:spPr bwMode="auto">
              <a:xfrm>
                <a:off x="437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0" name="Line 307"/>
              <p:cNvSpPr>
                <a:spLocks noChangeShapeType="1"/>
              </p:cNvSpPr>
              <p:nvPr/>
            </p:nvSpPr>
            <p:spPr bwMode="auto">
              <a:xfrm>
                <a:off x="43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1" name="Line 308"/>
              <p:cNvSpPr>
                <a:spLocks noChangeShapeType="1"/>
              </p:cNvSpPr>
              <p:nvPr/>
            </p:nvSpPr>
            <p:spPr bwMode="auto">
              <a:xfrm>
                <a:off x="43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2" name="Line 309"/>
              <p:cNvSpPr>
                <a:spLocks noChangeShapeType="1"/>
              </p:cNvSpPr>
              <p:nvPr/>
            </p:nvSpPr>
            <p:spPr bwMode="auto">
              <a:xfrm>
                <a:off x="44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3" name="Line 310"/>
              <p:cNvSpPr>
                <a:spLocks noChangeShapeType="1"/>
              </p:cNvSpPr>
              <p:nvPr/>
            </p:nvSpPr>
            <p:spPr bwMode="auto">
              <a:xfrm>
                <a:off x="44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4" name="Line 311"/>
              <p:cNvSpPr>
                <a:spLocks noChangeShapeType="1"/>
              </p:cNvSpPr>
              <p:nvPr/>
            </p:nvSpPr>
            <p:spPr bwMode="auto">
              <a:xfrm>
                <a:off x="44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5" name="Line 312"/>
              <p:cNvSpPr>
                <a:spLocks noChangeShapeType="1"/>
              </p:cNvSpPr>
              <p:nvPr/>
            </p:nvSpPr>
            <p:spPr bwMode="auto">
              <a:xfrm>
                <a:off x="4448"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6" name="Line 313"/>
              <p:cNvSpPr>
                <a:spLocks noChangeShapeType="1"/>
              </p:cNvSpPr>
              <p:nvPr/>
            </p:nvSpPr>
            <p:spPr bwMode="auto">
              <a:xfrm>
                <a:off x="4460"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7" name="Line 314"/>
              <p:cNvSpPr>
                <a:spLocks noChangeShapeType="1"/>
              </p:cNvSpPr>
              <p:nvPr/>
            </p:nvSpPr>
            <p:spPr bwMode="auto">
              <a:xfrm>
                <a:off x="4474"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8" name="Line 315"/>
              <p:cNvSpPr>
                <a:spLocks noChangeShapeType="1"/>
              </p:cNvSpPr>
              <p:nvPr/>
            </p:nvSpPr>
            <p:spPr bwMode="auto">
              <a:xfrm>
                <a:off x="448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99" name="Line 316"/>
              <p:cNvSpPr>
                <a:spLocks noChangeShapeType="1"/>
              </p:cNvSpPr>
              <p:nvPr/>
            </p:nvSpPr>
            <p:spPr bwMode="auto">
              <a:xfrm>
                <a:off x="4499"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0" name="Line 317"/>
              <p:cNvSpPr>
                <a:spLocks noChangeShapeType="1"/>
              </p:cNvSpPr>
              <p:nvPr/>
            </p:nvSpPr>
            <p:spPr bwMode="auto">
              <a:xfrm>
                <a:off x="4511"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1" name="Line 318"/>
              <p:cNvSpPr>
                <a:spLocks noChangeShapeType="1"/>
              </p:cNvSpPr>
              <p:nvPr/>
            </p:nvSpPr>
            <p:spPr bwMode="auto">
              <a:xfrm>
                <a:off x="4523"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402" name="Line 319"/>
              <p:cNvSpPr>
                <a:spLocks noChangeShapeType="1"/>
              </p:cNvSpPr>
              <p:nvPr/>
            </p:nvSpPr>
            <p:spPr bwMode="auto">
              <a:xfrm>
                <a:off x="4536" y="1933"/>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353" name="AutoShape 320"/>
            <p:cNvSpPr>
              <a:spLocks noChangeArrowheads="1"/>
            </p:cNvSpPr>
            <p:nvPr/>
          </p:nvSpPr>
          <p:spPr bwMode="auto">
            <a:xfrm flipV="1">
              <a:off x="4284" y="2180"/>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54" name="AutoShape 321"/>
            <p:cNvSpPr>
              <a:spLocks noChangeArrowheads="1"/>
            </p:cNvSpPr>
            <p:nvPr/>
          </p:nvSpPr>
          <p:spPr bwMode="auto">
            <a:xfrm flipV="1">
              <a:off x="4285" y="2207"/>
              <a:ext cx="261" cy="3"/>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55" name="AutoShape 322"/>
            <p:cNvSpPr>
              <a:spLocks noChangeArrowheads="1"/>
            </p:cNvSpPr>
            <p:nvPr/>
          </p:nvSpPr>
          <p:spPr bwMode="auto">
            <a:xfrm flipV="1">
              <a:off x="4285" y="2237"/>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56" name="AutoShape 323"/>
            <p:cNvSpPr>
              <a:spLocks noChangeArrowheads="1"/>
            </p:cNvSpPr>
            <p:nvPr/>
          </p:nvSpPr>
          <p:spPr bwMode="auto">
            <a:xfrm flipV="1">
              <a:off x="4285" y="22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57" name="AutoShape 324"/>
            <p:cNvSpPr>
              <a:spLocks noChangeArrowheads="1"/>
            </p:cNvSpPr>
            <p:nvPr/>
          </p:nvSpPr>
          <p:spPr bwMode="auto">
            <a:xfrm flipV="1">
              <a:off x="4285" y="230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358" name="Group 325"/>
            <p:cNvGrpSpPr>
              <a:grpSpLocks/>
            </p:cNvGrpSpPr>
            <p:nvPr/>
          </p:nvGrpSpPr>
          <p:grpSpPr bwMode="auto">
            <a:xfrm>
              <a:off x="4298" y="2180"/>
              <a:ext cx="238" cy="152"/>
              <a:chOff x="4298" y="2180"/>
              <a:chExt cx="238" cy="152"/>
            </a:xfrm>
          </p:grpSpPr>
          <p:sp>
            <p:nvSpPr>
              <p:cNvPr id="51363" name="Line 326"/>
              <p:cNvSpPr>
                <a:spLocks noChangeShapeType="1"/>
              </p:cNvSpPr>
              <p:nvPr/>
            </p:nvSpPr>
            <p:spPr bwMode="auto">
              <a:xfrm>
                <a:off x="429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64" name="Line 327"/>
              <p:cNvSpPr>
                <a:spLocks noChangeShapeType="1"/>
              </p:cNvSpPr>
              <p:nvPr/>
            </p:nvSpPr>
            <p:spPr bwMode="auto">
              <a:xfrm>
                <a:off x="43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65" name="Line 328"/>
              <p:cNvSpPr>
                <a:spLocks noChangeShapeType="1"/>
              </p:cNvSpPr>
              <p:nvPr/>
            </p:nvSpPr>
            <p:spPr bwMode="auto">
              <a:xfrm>
                <a:off x="43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66" name="Line 329"/>
              <p:cNvSpPr>
                <a:spLocks noChangeShapeType="1"/>
              </p:cNvSpPr>
              <p:nvPr/>
            </p:nvSpPr>
            <p:spPr bwMode="auto">
              <a:xfrm>
                <a:off x="4335"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67" name="Line 330"/>
              <p:cNvSpPr>
                <a:spLocks noChangeShapeType="1"/>
              </p:cNvSpPr>
              <p:nvPr/>
            </p:nvSpPr>
            <p:spPr bwMode="auto">
              <a:xfrm>
                <a:off x="43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68" name="Line 331"/>
              <p:cNvSpPr>
                <a:spLocks noChangeShapeType="1"/>
              </p:cNvSpPr>
              <p:nvPr/>
            </p:nvSpPr>
            <p:spPr bwMode="auto">
              <a:xfrm>
                <a:off x="43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69" name="Line 332"/>
              <p:cNvSpPr>
                <a:spLocks noChangeShapeType="1"/>
              </p:cNvSpPr>
              <p:nvPr/>
            </p:nvSpPr>
            <p:spPr bwMode="auto">
              <a:xfrm>
                <a:off x="437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0" name="Line 333"/>
              <p:cNvSpPr>
                <a:spLocks noChangeShapeType="1"/>
              </p:cNvSpPr>
              <p:nvPr/>
            </p:nvSpPr>
            <p:spPr bwMode="auto">
              <a:xfrm>
                <a:off x="43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1" name="Line 334"/>
              <p:cNvSpPr>
                <a:spLocks noChangeShapeType="1"/>
              </p:cNvSpPr>
              <p:nvPr/>
            </p:nvSpPr>
            <p:spPr bwMode="auto">
              <a:xfrm>
                <a:off x="43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2" name="Line 335"/>
              <p:cNvSpPr>
                <a:spLocks noChangeShapeType="1"/>
              </p:cNvSpPr>
              <p:nvPr/>
            </p:nvSpPr>
            <p:spPr bwMode="auto">
              <a:xfrm>
                <a:off x="44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3" name="Line 336"/>
              <p:cNvSpPr>
                <a:spLocks noChangeShapeType="1"/>
              </p:cNvSpPr>
              <p:nvPr/>
            </p:nvSpPr>
            <p:spPr bwMode="auto">
              <a:xfrm>
                <a:off x="44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4" name="Line 337"/>
              <p:cNvSpPr>
                <a:spLocks noChangeShapeType="1"/>
              </p:cNvSpPr>
              <p:nvPr/>
            </p:nvSpPr>
            <p:spPr bwMode="auto">
              <a:xfrm>
                <a:off x="44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5" name="Line 338"/>
              <p:cNvSpPr>
                <a:spLocks noChangeShapeType="1"/>
              </p:cNvSpPr>
              <p:nvPr/>
            </p:nvSpPr>
            <p:spPr bwMode="auto">
              <a:xfrm>
                <a:off x="4448"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6" name="Line 339"/>
              <p:cNvSpPr>
                <a:spLocks noChangeShapeType="1"/>
              </p:cNvSpPr>
              <p:nvPr/>
            </p:nvSpPr>
            <p:spPr bwMode="auto">
              <a:xfrm>
                <a:off x="4460"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7" name="Line 340"/>
              <p:cNvSpPr>
                <a:spLocks noChangeShapeType="1"/>
              </p:cNvSpPr>
              <p:nvPr/>
            </p:nvSpPr>
            <p:spPr bwMode="auto">
              <a:xfrm>
                <a:off x="4474"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8" name="Line 341"/>
              <p:cNvSpPr>
                <a:spLocks noChangeShapeType="1"/>
              </p:cNvSpPr>
              <p:nvPr/>
            </p:nvSpPr>
            <p:spPr bwMode="auto">
              <a:xfrm>
                <a:off x="448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79" name="Line 342"/>
              <p:cNvSpPr>
                <a:spLocks noChangeShapeType="1"/>
              </p:cNvSpPr>
              <p:nvPr/>
            </p:nvSpPr>
            <p:spPr bwMode="auto">
              <a:xfrm>
                <a:off x="4499"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0" name="Line 343"/>
              <p:cNvSpPr>
                <a:spLocks noChangeShapeType="1"/>
              </p:cNvSpPr>
              <p:nvPr/>
            </p:nvSpPr>
            <p:spPr bwMode="auto">
              <a:xfrm>
                <a:off x="4511"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1" name="Line 344"/>
              <p:cNvSpPr>
                <a:spLocks noChangeShapeType="1"/>
              </p:cNvSpPr>
              <p:nvPr/>
            </p:nvSpPr>
            <p:spPr bwMode="auto">
              <a:xfrm>
                <a:off x="4523"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82" name="Line 345"/>
              <p:cNvSpPr>
                <a:spLocks noChangeShapeType="1"/>
              </p:cNvSpPr>
              <p:nvPr/>
            </p:nvSpPr>
            <p:spPr bwMode="auto">
              <a:xfrm>
                <a:off x="4536" y="218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359" name="AutoShape 346"/>
            <p:cNvSpPr>
              <a:spLocks noChangeArrowheads="1"/>
            </p:cNvSpPr>
            <p:nvPr/>
          </p:nvSpPr>
          <p:spPr bwMode="auto">
            <a:xfrm flipV="1">
              <a:off x="4185" y="1857"/>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60" name="Freeform 347"/>
            <p:cNvSpPr>
              <a:spLocks/>
            </p:cNvSpPr>
            <p:nvPr/>
          </p:nvSpPr>
          <p:spPr bwMode="auto">
            <a:xfrm>
              <a:off x="4185" y="1857"/>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361" name="AutoShape 348"/>
            <p:cNvSpPr>
              <a:spLocks noChangeArrowheads="1"/>
            </p:cNvSpPr>
            <p:nvPr/>
          </p:nvSpPr>
          <p:spPr bwMode="auto">
            <a:xfrm flipV="1">
              <a:off x="4185" y="1888"/>
              <a:ext cx="98"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362" name="Freeform 349"/>
            <p:cNvSpPr>
              <a:spLocks/>
            </p:cNvSpPr>
            <p:nvPr/>
          </p:nvSpPr>
          <p:spPr bwMode="auto">
            <a:xfrm>
              <a:off x="4185" y="1888"/>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51213" name="Text Box 350"/>
          <p:cNvSpPr txBox="1">
            <a:spLocks noChangeArrowheads="1"/>
          </p:cNvSpPr>
          <p:nvPr/>
        </p:nvSpPr>
        <p:spPr bwMode="auto">
          <a:xfrm>
            <a:off x="7145338" y="3549650"/>
            <a:ext cx="13128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m.root-servers.net</a:t>
            </a:r>
            <a:endParaRPr lang="en-US" altLang="zh-CN" kern="0">
              <a:latin typeface="Arial" panose="020B0604020202020204" pitchFamily="34" charset="0"/>
              <a:ea typeface="SimSun" panose="02010600030101010101" pitchFamily="2" charset="-122"/>
            </a:endParaRPr>
          </a:p>
        </p:txBody>
      </p:sp>
      <p:grpSp>
        <p:nvGrpSpPr>
          <p:cNvPr id="51214" name="Group 351"/>
          <p:cNvGrpSpPr>
            <a:grpSpLocks/>
          </p:cNvGrpSpPr>
          <p:nvPr/>
        </p:nvGrpSpPr>
        <p:grpSpPr bwMode="auto">
          <a:xfrm>
            <a:off x="4087814" y="2538414"/>
            <a:ext cx="631825" cy="1074737"/>
            <a:chOff x="1777" y="1812"/>
            <a:chExt cx="437" cy="767"/>
          </a:xfrm>
        </p:grpSpPr>
        <p:sp>
          <p:nvSpPr>
            <p:cNvPr id="51217" name="AutoShape 352"/>
            <p:cNvSpPr>
              <a:spLocks noChangeArrowheads="1"/>
            </p:cNvSpPr>
            <p:nvPr/>
          </p:nvSpPr>
          <p:spPr bwMode="auto">
            <a:xfrm flipV="1">
              <a:off x="1777" y="1812"/>
              <a:ext cx="437"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18" name="AutoShape 353"/>
            <p:cNvSpPr>
              <a:spLocks noChangeArrowheads="1"/>
            </p:cNvSpPr>
            <p:nvPr/>
          </p:nvSpPr>
          <p:spPr bwMode="auto">
            <a:xfrm flipV="1">
              <a:off x="1786" y="2546"/>
              <a:ext cx="423" cy="33"/>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19" name="Line 354"/>
            <p:cNvSpPr>
              <a:spLocks noChangeShapeType="1"/>
            </p:cNvSpPr>
            <p:nvPr/>
          </p:nvSpPr>
          <p:spPr bwMode="auto">
            <a:xfrm>
              <a:off x="1799" y="1812"/>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20" name="Freeform 355"/>
            <p:cNvSpPr>
              <a:spLocks/>
            </p:cNvSpPr>
            <p:nvPr/>
          </p:nvSpPr>
          <p:spPr bwMode="auto">
            <a:xfrm>
              <a:off x="1802" y="1818"/>
              <a:ext cx="387" cy="726"/>
            </a:xfrm>
            <a:custGeom>
              <a:avLst/>
              <a:gdLst>
                <a:gd name="T0" fmla="*/ 0 w 387"/>
                <a:gd name="T1" fmla="*/ 725 h 726"/>
                <a:gd name="T2" fmla="*/ 0 w 387"/>
                <a:gd name="T3" fmla="*/ 0 h 726"/>
                <a:gd name="T4" fmla="*/ 386 w 387"/>
                <a:gd name="T5" fmla="*/ 0 h 726"/>
                <a:gd name="T6" fmla="*/ 0 60000 65536"/>
                <a:gd name="T7" fmla="*/ 0 60000 65536"/>
                <a:gd name="T8" fmla="*/ 0 60000 65536"/>
                <a:gd name="T9" fmla="*/ 0 w 387"/>
                <a:gd name="T10" fmla="*/ 0 h 726"/>
                <a:gd name="T11" fmla="*/ 387 w 387"/>
                <a:gd name="T12" fmla="*/ 726 h 726"/>
              </a:gdLst>
              <a:ahLst/>
              <a:cxnLst>
                <a:cxn ang="T6">
                  <a:pos x="T0" y="T1"/>
                </a:cxn>
                <a:cxn ang="T7">
                  <a:pos x="T2" y="T3"/>
                </a:cxn>
                <a:cxn ang="T8">
                  <a:pos x="T4" y="T5"/>
                </a:cxn>
              </a:cxnLst>
              <a:rect l="T9" t="T10" r="T11" b="T12"/>
              <a:pathLst>
                <a:path w="387" h="726">
                  <a:moveTo>
                    <a:pt x="0" y="725"/>
                  </a:moveTo>
                  <a:lnTo>
                    <a:pt x="0" y="0"/>
                  </a:lnTo>
                  <a:lnTo>
                    <a:pt x="386"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221" name="Freeform 356"/>
            <p:cNvSpPr>
              <a:spLocks/>
            </p:cNvSpPr>
            <p:nvPr/>
          </p:nvSpPr>
          <p:spPr bwMode="auto">
            <a:xfrm>
              <a:off x="1778" y="1814"/>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222" name="Freeform 357"/>
            <p:cNvSpPr>
              <a:spLocks/>
            </p:cNvSpPr>
            <p:nvPr/>
          </p:nvSpPr>
          <p:spPr bwMode="auto">
            <a:xfrm>
              <a:off x="2193" y="1814"/>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223" name="Line 358"/>
            <p:cNvSpPr>
              <a:spLocks noChangeShapeType="1"/>
            </p:cNvSpPr>
            <p:nvPr/>
          </p:nvSpPr>
          <p:spPr bwMode="auto">
            <a:xfrm>
              <a:off x="2193" y="1812"/>
              <a:ext cx="0" cy="737"/>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24" name="AutoShape 359"/>
            <p:cNvSpPr>
              <a:spLocks noChangeArrowheads="1"/>
            </p:cNvSpPr>
            <p:nvPr/>
          </p:nvSpPr>
          <p:spPr bwMode="auto">
            <a:xfrm flipV="1">
              <a:off x="1814" y="1864"/>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25" name="AutoShape 360"/>
            <p:cNvSpPr>
              <a:spLocks noChangeArrowheads="1"/>
            </p:cNvSpPr>
            <p:nvPr/>
          </p:nvSpPr>
          <p:spPr bwMode="auto">
            <a:xfrm flipV="1">
              <a:off x="1822" y="1873"/>
              <a:ext cx="60"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26" name="AutoShape 361"/>
            <p:cNvSpPr>
              <a:spLocks noChangeArrowheads="1"/>
            </p:cNvSpPr>
            <p:nvPr/>
          </p:nvSpPr>
          <p:spPr bwMode="auto">
            <a:xfrm flipV="1">
              <a:off x="1824" y="1971"/>
              <a:ext cx="56"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27" name="AutoShape 362"/>
            <p:cNvSpPr>
              <a:spLocks noChangeArrowheads="1"/>
            </p:cNvSpPr>
            <p:nvPr/>
          </p:nvSpPr>
          <p:spPr bwMode="auto">
            <a:xfrm flipV="1">
              <a:off x="1824" y="1877"/>
              <a:ext cx="25" cy="91"/>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28" name="AutoShape 363"/>
            <p:cNvSpPr>
              <a:spLocks noChangeArrowheads="1"/>
            </p:cNvSpPr>
            <p:nvPr/>
          </p:nvSpPr>
          <p:spPr bwMode="auto">
            <a:xfrm flipV="1">
              <a:off x="1860" y="1879"/>
              <a:ext cx="18" cy="80"/>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29" name="AutoShape 364"/>
            <p:cNvSpPr>
              <a:spLocks noChangeArrowheads="1"/>
            </p:cNvSpPr>
            <p:nvPr/>
          </p:nvSpPr>
          <p:spPr bwMode="auto">
            <a:xfrm flipV="1">
              <a:off x="1830" y="1902"/>
              <a:ext cx="14" cy="60"/>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0" name="AutoShape 365"/>
            <p:cNvSpPr>
              <a:spLocks noChangeArrowheads="1"/>
            </p:cNvSpPr>
            <p:nvPr/>
          </p:nvSpPr>
          <p:spPr bwMode="auto">
            <a:xfrm flipV="1">
              <a:off x="1830" y="1902"/>
              <a:ext cx="14" cy="5"/>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1" name="AutoShape 366"/>
            <p:cNvSpPr>
              <a:spLocks noChangeArrowheads="1"/>
            </p:cNvSpPr>
            <p:nvPr/>
          </p:nvSpPr>
          <p:spPr bwMode="auto">
            <a:xfrm flipV="1">
              <a:off x="1849" y="1877"/>
              <a:ext cx="3" cy="91"/>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2" name="AutoShape 367"/>
            <p:cNvSpPr>
              <a:spLocks noChangeArrowheads="1"/>
            </p:cNvSpPr>
            <p:nvPr/>
          </p:nvSpPr>
          <p:spPr bwMode="auto">
            <a:xfrm flipV="1">
              <a:off x="1857" y="1879"/>
              <a:ext cx="7" cy="80"/>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3" name="AutoShape 368"/>
            <p:cNvSpPr>
              <a:spLocks noChangeArrowheads="1"/>
            </p:cNvSpPr>
            <p:nvPr/>
          </p:nvSpPr>
          <p:spPr bwMode="auto">
            <a:xfrm flipV="1">
              <a:off x="1839" y="1976"/>
              <a:ext cx="6" cy="35"/>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4" name="Oval 369"/>
            <p:cNvSpPr>
              <a:spLocks noChangeArrowheads="1"/>
            </p:cNvSpPr>
            <p:nvPr/>
          </p:nvSpPr>
          <p:spPr bwMode="auto">
            <a:xfrm>
              <a:off x="1830" y="1980"/>
              <a:ext cx="5"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5" name="Oval 370"/>
            <p:cNvSpPr>
              <a:spLocks noChangeArrowheads="1"/>
            </p:cNvSpPr>
            <p:nvPr/>
          </p:nvSpPr>
          <p:spPr bwMode="auto">
            <a:xfrm>
              <a:off x="1830" y="1995"/>
              <a:ext cx="5"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6" name="Freeform 371"/>
            <p:cNvSpPr>
              <a:spLocks/>
            </p:cNvSpPr>
            <p:nvPr/>
          </p:nvSpPr>
          <p:spPr bwMode="auto">
            <a:xfrm>
              <a:off x="1813" y="1863"/>
              <a:ext cx="81" cy="164"/>
            </a:xfrm>
            <a:custGeom>
              <a:avLst/>
              <a:gdLst>
                <a:gd name="T0" fmla="*/ 78 w 81"/>
                <a:gd name="T1" fmla="*/ 0 h 164"/>
                <a:gd name="T2" fmla="*/ 80 w 81"/>
                <a:gd name="T3" fmla="*/ 163 h 164"/>
                <a:gd name="T4" fmla="*/ 0 w 81"/>
                <a:gd name="T5" fmla="*/ 163 h 164"/>
                <a:gd name="T6" fmla="*/ 0 60000 65536"/>
                <a:gd name="T7" fmla="*/ 0 60000 65536"/>
                <a:gd name="T8" fmla="*/ 0 60000 65536"/>
                <a:gd name="T9" fmla="*/ 0 w 81"/>
                <a:gd name="T10" fmla="*/ 0 h 164"/>
                <a:gd name="T11" fmla="*/ 81 w 81"/>
                <a:gd name="T12" fmla="*/ 164 h 164"/>
              </a:gdLst>
              <a:ahLst/>
              <a:cxnLst>
                <a:cxn ang="T6">
                  <a:pos x="T0" y="T1"/>
                </a:cxn>
                <a:cxn ang="T7">
                  <a:pos x="T2" y="T3"/>
                </a:cxn>
                <a:cxn ang="T8">
                  <a:pos x="T4" y="T5"/>
                </a:cxn>
              </a:cxnLst>
              <a:rect l="T9" t="T10" r="T11" b="T12"/>
              <a:pathLst>
                <a:path w="81" h="164">
                  <a:moveTo>
                    <a:pt x="78" y="0"/>
                  </a:moveTo>
                  <a:lnTo>
                    <a:pt x="80"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237" name="AutoShape 372"/>
            <p:cNvSpPr>
              <a:spLocks noChangeArrowheads="1"/>
            </p:cNvSpPr>
            <p:nvPr/>
          </p:nvSpPr>
          <p:spPr bwMode="auto">
            <a:xfrm flipV="1">
              <a:off x="1864" y="1977"/>
              <a:ext cx="7"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8" name="AutoShape 373"/>
            <p:cNvSpPr>
              <a:spLocks noChangeArrowheads="1"/>
            </p:cNvSpPr>
            <p:nvPr/>
          </p:nvSpPr>
          <p:spPr bwMode="auto">
            <a:xfrm flipV="1">
              <a:off x="1913" y="1869"/>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39" name="AutoShape 374"/>
            <p:cNvSpPr>
              <a:spLocks noChangeArrowheads="1"/>
            </p:cNvSpPr>
            <p:nvPr/>
          </p:nvSpPr>
          <p:spPr bwMode="auto">
            <a:xfrm flipV="1">
              <a:off x="1913" y="1896"/>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40" name="AutoShape 375"/>
            <p:cNvSpPr>
              <a:spLocks noChangeArrowheads="1"/>
            </p:cNvSpPr>
            <p:nvPr/>
          </p:nvSpPr>
          <p:spPr bwMode="auto">
            <a:xfrm flipV="1">
              <a:off x="1913" y="1927"/>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41" name="AutoShape 376"/>
            <p:cNvSpPr>
              <a:spLocks noChangeArrowheads="1"/>
            </p:cNvSpPr>
            <p:nvPr/>
          </p:nvSpPr>
          <p:spPr bwMode="auto">
            <a:xfrm flipV="1">
              <a:off x="1913" y="1960"/>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42" name="AutoShape 377"/>
            <p:cNvSpPr>
              <a:spLocks noChangeArrowheads="1"/>
            </p:cNvSpPr>
            <p:nvPr/>
          </p:nvSpPr>
          <p:spPr bwMode="auto">
            <a:xfrm flipV="1">
              <a:off x="1913" y="1990"/>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243" name="Group 378"/>
            <p:cNvGrpSpPr>
              <a:grpSpLocks/>
            </p:cNvGrpSpPr>
            <p:nvPr/>
          </p:nvGrpSpPr>
          <p:grpSpPr bwMode="auto">
            <a:xfrm>
              <a:off x="1927" y="1870"/>
              <a:ext cx="238" cy="152"/>
              <a:chOff x="1927" y="1870"/>
              <a:chExt cx="238" cy="152"/>
            </a:xfrm>
          </p:grpSpPr>
          <p:sp>
            <p:nvSpPr>
              <p:cNvPr id="51300" name="Line 379"/>
              <p:cNvSpPr>
                <a:spLocks noChangeShapeType="1"/>
              </p:cNvSpPr>
              <p:nvPr/>
            </p:nvSpPr>
            <p:spPr bwMode="auto">
              <a:xfrm>
                <a:off x="19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1" name="Line 380"/>
              <p:cNvSpPr>
                <a:spLocks noChangeShapeType="1"/>
              </p:cNvSpPr>
              <p:nvPr/>
            </p:nvSpPr>
            <p:spPr bwMode="auto">
              <a:xfrm>
                <a:off x="19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2" name="Line 381"/>
              <p:cNvSpPr>
                <a:spLocks noChangeShapeType="1"/>
              </p:cNvSpPr>
              <p:nvPr/>
            </p:nvSpPr>
            <p:spPr bwMode="auto">
              <a:xfrm>
                <a:off x="19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3" name="Line 382"/>
              <p:cNvSpPr>
                <a:spLocks noChangeShapeType="1"/>
              </p:cNvSpPr>
              <p:nvPr/>
            </p:nvSpPr>
            <p:spPr bwMode="auto">
              <a:xfrm>
                <a:off x="1963"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4" name="Line 383"/>
              <p:cNvSpPr>
                <a:spLocks noChangeShapeType="1"/>
              </p:cNvSpPr>
              <p:nvPr/>
            </p:nvSpPr>
            <p:spPr bwMode="auto">
              <a:xfrm>
                <a:off x="197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5" name="Line 384"/>
              <p:cNvSpPr>
                <a:spLocks noChangeShapeType="1"/>
              </p:cNvSpPr>
              <p:nvPr/>
            </p:nvSpPr>
            <p:spPr bwMode="auto">
              <a:xfrm>
                <a:off x="19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6" name="Line 385"/>
              <p:cNvSpPr>
                <a:spLocks noChangeShapeType="1"/>
              </p:cNvSpPr>
              <p:nvPr/>
            </p:nvSpPr>
            <p:spPr bwMode="auto">
              <a:xfrm>
                <a:off x="200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7" name="Line 386"/>
              <p:cNvSpPr>
                <a:spLocks noChangeShapeType="1"/>
              </p:cNvSpPr>
              <p:nvPr/>
            </p:nvSpPr>
            <p:spPr bwMode="auto">
              <a:xfrm>
                <a:off x="20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8" name="Line 387"/>
              <p:cNvSpPr>
                <a:spLocks noChangeShapeType="1"/>
              </p:cNvSpPr>
              <p:nvPr/>
            </p:nvSpPr>
            <p:spPr bwMode="auto">
              <a:xfrm>
                <a:off x="2028"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09" name="Line 388"/>
              <p:cNvSpPr>
                <a:spLocks noChangeShapeType="1"/>
              </p:cNvSpPr>
              <p:nvPr/>
            </p:nvSpPr>
            <p:spPr bwMode="auto">
              <a:xfrm>
                <a:off x="2040"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0" name="Line 389"/>
              <p:cNvSpPr>
                <a:spLocks noChangeShapeType="1"/>
              </p:cNvSpPr>
              <p:nvPr/>
            </p:nvSpPr>
            <p:spPr bwMode="auto">
              <a:xfrm>
                <a:off x="2051"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1" name="Line 390"/>
              <p:cNvSpPr>
                <a:spLocks noChangeShapeType="1"/>
              </p:cNvSpPr>
              <p:nvPr/>
            </p:nvSpPr>
            <p:spPr bwMode="auto">
              <a:xfrm>
                <a:off x="2064"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2" name="Line 391"/>
              <p:cNvSpPr>
                <a:spLocks noChangeShapeType="1"/>
              </p:cNvSpPr>
              <p:nvPr/>
            </p:nvSpPr>
            <p:spPr bwMode="auto">
              <a:xfrm>
                <a:off x="2076"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3" name="Line 392"/>
              <p:cNvSpPr>
                <a:spLocks noChangeShapeType="1"/>
              </p:cNvSpPr>
              <p:nvPr/>
            </p:nvSpPr>
            <p:spPr bwMode="auto">
              <a:xfrm>
                <a:off x="208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4" name="Line 393"/>
              <p:cNvSpPr>
                <a:spLocks noChangeShapeType="1"/>
              </p:cNvSpPr>
              <p:nvPr/>
            </p:nvSpPr>
            <p:spPr bwMode="auto">
              <a:xfrm>
                <a:off x="210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5" name="Line 394"/>
              <p:cNvSpPr>
                <a:spLocks noChangeShapeType="1"/>
              </p:cNvSpPr>
              <p:nvPr/>
            </p:nvSpPr>
            <p:spPr bwMode="auto">
              <a:xfrm>
                <a:off x="211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6" name="Line 395"/>
              <p:cNvSpPr>
                <a:spLocks noChangeShapeType="1"/>
              </p:cNvSpPr>
              <p:nvPr/>
            </p:nvSpPr>
            <p:spPr bwMode="auto">
              <a:xfrm>
                <a:off x="2127"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7" name="Line 396"/>
              <p:cNvSpPr>
                <a:spLocks noChangeShapeType="1"/>
              </p:cNvSpPr>
              <p:nvPr/>
            </p:nvSpPr>
            <p:spPr bwMode="auto">
              <a:xfrm>
                <a:off x="2139"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8" name="Line 397"/>
              <p:cNvSpPr>
                <a:spLocks noChangeShapeType="1"/>
              </p:cNvSpPr>
              <p:nvPr/>
            </p:nvSpPr>
            <p:spPr bwMode="auto">
              <a:xfrm>
                <a:off x="2152"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319" name="Line 398"/>
              <p:cNvSpPr>
                <a:spLocks noChangeShapeType="1"/>
              </p:cNvSpPr>
              <p:nvPr/>
            </p:nvSpPr>
            <p:spPr bwMode="auto">
              <a:xfrm>
                <a:off x="2165" y="1870"/>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244" name="AutoShape 399"/>
            <p:cNvSpPr>
              <a:spLocks noChangeArrowheads="1"/>
            </p:cNvSpPr>
            <p:nvPr/>
          </p:nvSpPr>
          <p:spPr bwMode="auto">
            <a:xfrm flipV="1">
              <a:off x="1913" y="2129"/>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45" name="AutoShape 400"/>
            <p:cNvSpPr>
              <a:spLocks noChangeArrowheads="1"/>
            </p:cNvSpPr>
            <p:nvPr/>
          </p:nvSpPr>
          <p:spPr bwMode="auto">
            <a:xfrm flipV="1">
              <a:off x="1913" y="2155"/>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46" name="AutoShape 401"/>
            <p:cNvSpPr>
              <a:spLocks noChangeArrowheads="1"/>
            </p:cNvSpPr>
            <p:nvPr/>
          </p:nvSpPr>
          <p:spPr bwMode="auto">
            <a:xfrm flipV="1">
              <a:off x="1913" y="2186"/>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47" name="AutoShape 402"/>
            <p:cNvSpPr>
              <a:spLocks noChangeArrowheads="1"/>
            </p:cNvSpPr>
            <p:nvPr/>
          </p:nvSpPr>
          <p:spPr bwMode="auto">
            <a:xfrm flipV="1">
              <a:off x="1913" y="2218"/>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48" name="AutoShape 403"/>
            <p:cNvSpPr>
              <a:spLocks noChangeArrowheads="1"/>
            </p:cNvSpPr>
            <p:nvPr/>
          </p:nvSpPr>
          <p:spPr bwMode="auto">
            <a:xfrm flipV="1">
              <a:off x="1913" y="2249"/>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249" name="Group 404"/>
            <p:cNvGrpSpPr>
              <a:grpSpLocks/>
            </p:cNvGrpSpPr>
            <p:nvPr/>
          </p:nvGrpSpPr>
          <p:grpSpPr bwMode="auto">
            <a:xfrm>
              <a:off x="1927" y="2129"/>
              <a:ext cx="238" cy="152"/>
              <a:chOff x="1927" y="2129"/>
              <a:chExt cx="238" cy="152"/>
            </a:xfrm>
          </p:grpSpPr>
          <p:sp>
            <p:nvSpPr>
              <p:cNvPr id="51280" name="Line 405"/>
              <p:cNvSpPr>
                <a:spLocks noChangeShapeType="1"/>
              </p:cNvSpPr>
              <p:nvPr/>
            </p:nvSpPr>
            <p:spPr bwMode="auto">
              <a:xfrm>
                <a:off x="19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1" name="Line 406"/>
              <p:cNvSpPr>
                <a:spLocks noChangeShapeType="1"/>
              </p:cNvSpPr>
              <p:nvPr/>
            </p:nvSpPr>
            <p:spPr bwMode="auto">
              <a:xfrm>
                <a:off x="19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2" name="Line 407"/>
              <p:cNvSpPr>
                <a:spLocks noChangeShapeType="1"/>
              </p:cNvSpPr>
              <p:nvPr/>
            </p:nvSpPr>
            <p:spPr bwMode="auto">
              <a:xfrm>
                <a:off x="19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3" name="Line 408"/>
              <p:cNvSpPr>
                <a:spLocks noChangeShapeType="1"/>
              </p:cNvSpPr>
              <p:nvPr/>
            </p:nvSpPr>
            <p:spPr bwMode="auto">
              <a:xfrm>
                <a:off x="1963"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4" name="Line 409"/>
              <p:cNvSpPr>
                <a:spLocks noChangeShapeType="1"/>
              </p:cNvSpPr>
              <p:nvPr/>
            </p:nvSpPr>
            <p:spPr bwMode="auto">
              <a:xfrm>
                <a:off x="197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5" name="Line 410"/>
              <p:cNvSpPr>
                <a:spLocks noChangeShapeType="1"/>
              </p:cNvSpPr>
              <p:nvPr/>
            </p:nvSpPr>
            <p:spPr bwMode="auto">
              <a:xfrm>
                <a:off x="19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6" name="Line 411"/>
              <p:cNvSpPr>
                <a:spLocks noChangeShapeType="1"/>
              </p:cNvSpPr>
              <p:nvPr/>
            </p:nvSpPr>
            <p:spPr bwMode="auto">
              <a:xfrm>
                <a:off x="200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7" name="Line 412"/>
              <p:cNvSpPr>
                <a:spLocks noChangeShapeType="1"/>
              </p:cNvSpPr>
              <p:nvPr/>
            </p:nvSpPr>
            <p:spPr bwMode="auto">
              <a:xfrm>
                <a:off x="20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8" name="Line 413"/>
              <p:cNvSpPr>
                <a:spLocks noChangeShapeType="1"/>
              </p:cNvSpPr>
              <p:nvPr/>
            </p:nvSpPr>
            <p:spPr bwMode="auto">
              <a:xfrm>
                <a:off x="2028"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89" name="Line 414"/>
              <p:cNvSpPr>
                <a:spLocks noChangeShapeType="1"/>
              </p:cNvSpPr>
              <p:nvPr/>
            </p:nvSpPr>
            <p:spPr bwMode="auto">
              <a:xfrm>
                <a:off x="2040"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0" name="Line 415"/>
              <p:cNvSpPr>
                <a:spLocks noChangeShapeType="1"/>
              </p:cNvSpPr>
              <p:nvPr/>
            </p:nvSpPr>
            <p:spPr bwMode="auto">
              <a:xfrm>
                <a:off x="2051"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1" name="Line 416"/>
              <p:cNvSpPr>
                <a:spLocks noChangeShapeType="1"/>
              </p:cNvSpPr>
              <p:nvPr/>
            </p:nvSpPr>
            <p:spPr bwMode="auto">
              <a:xfrm>
                <a:off x="2064"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2" name="Line 417"/>
              <p:cNvSpPr>
                <a:spLocks noChangeShapeType="1"/>
              </p:cNvSpPr>
              <p:nvPr/>
            </p:nvSpPr>
            <p:spPr bwMode="auto">
              <a:xfrm>
                <a:off x="2076"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3" name="Line 418"/>
              <p:cNvSpPr>
                <a:spLocks noChangeShapeType="1"/>
              </p:cNvSpPr>
              <p:nvPr/>
            </p:nvSpPr>
            <p:spPr bwMode="auto">
              <a:xfrm>
                <a:off x="208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4" name="Line 419"/>
              <p:cNvSpPr>
                <a:spLocks noChangeShapeType="1"/>
              </p:cNvSpPr>
              <p:nvPr/>
            </p:nvSpPr>
            <p:spPr bwMode="auto">
              <a:xfrm>
                <a:off x="210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5" name="Line 420"/>
              <p:cNvSpPr>
                <a:spLocks noChangeShapeType="1"/>
              </p:cNvSpPr>
              <p:nvPr/>
            </p:nvSpPr>
            <p:spPr bwMode="auto">
              <a:xfrm>
                <a:off x="211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6" name="Line 421"/>
              <p:cNvSpPr>
                <a:spLocks noChangeShapeType="1"/>
              </p:cNvSpPr>
              <p:nvPr/>
            </p:nvSpPr>
            <p:spPr bwMode="auto">
              <a:xfrm>
                <a:off x="2127"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7" name="Line 422"/>
              <p:cNvSpPr>
                <a:spLocks noChangeShapeType="1"/>
              </p:cNvSpPr>
              <p:nvPr/>
            </p:nvSpPr>
            <p:spPr bwMode="auto">
              <a:xfrm>
                <a:off x="2139"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8" name="Line 423"/>
              <p:cNvSpPr>
                <a:spLocks noChangeShapeType="1"/>
              </p:cNvSpPr>
              <p:nvPr/>
            </p:nvSpPr>
            <p:spPr bwMode="auto">
              <a:xfrm>
                <a:off x="2152"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99" name="Line 424"/>
              <p:cNvSpPr>
                <a:spLocks noChangeShapeType="1"/>
              </p:cNvSpPr>
              <p:nvPr/>
            </p:nvSpPr>
            <p:spPr bwMode="auto">
              <a:xfrm>
                <a:off x="2165" y="2129"/>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250" name="AutoShape 425"/>
            <p:cNvSpPr>
              <a:spLocks noChangeArrowheads="1"/>
            </p:cNvSpPr>
            <p:nvPr/>
          </p:nvSpPr>
          <p:spPr bwMode="auto">
            <a:xfrm flipV="1">
              <a:off x="1913" y="2376"/>
              <a:ext cx="264" cy="152"/>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51" name="AutoShape 426"/>
            <p:cNvSpPr>
              <a:spLocks noChangeArrowheads="1"/>
            </p:cNvSpPr>
            <p:nvPr/>
          </p:nvSpPr>
          <p:spPr bwMode="auto">
            <a:xfrm flipV="1">
              <a:off x="1913" y="2403"/>
              <a:ext cx="262"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52" name="AutoShape 427"/>
            <p:cNvSpPr>
              <a:spLocks noChangeArrowheads="1"/>
            </p:cNvSpPr>
            <p:nvPr/>
          </p:nvSpPr>
          <p:spPr bwMode="auto">
            <a:xfrm flipV="1">
              <a:off x="1913" y="2433"/>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53" name="AutoShape 428"/>
            <p:cNvSpPr>
              <a:spLocks noChangeArrowheads="1"/>
            </p:cNvSpPr>
            <p:nvPr/>
          </p:nvSpPr>
          <p:spPr bwMode="auto">
            <a:xfrm flipV="1">
              <a:off x="1913" y="2465"/>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54" name="AutoShape 429"/>
            <p:cNvSpPr>
              <a:spLocks noChangeArrowheads="1"/>
            </p:cNvSpPr>
            <p:nvPr/>
          </p:nvSpPr>
          <p:spPr bwMode="auto">
            <a:xfrm flipV="1">
              <a:off x="1913" y="2497"/>
              <a:ext cx="262"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grpSp>
          <p:nvGrpSpPr>
            <p:cNvPr id="51255" name="Group 430"/>
            <p:cNvGrpSpPr>
              <a:grpSpLocks/>
            </p:cNvGrpSpPr>
            <p:nvPr/>
          </p:nvGrpSpPr>
          <p:grpSpPr bwMode="auto">
            <a:xfrm>
              <a:off x="1927" y="2376"/>
              <a:ext cx="238" cy="152"/>
              <a:chOff x="1927" y="2376"/>
              <a:chExt cx="238" cy="152"/>
            </a:xfrm>
          </p:grpSpPr>
          <p:sp>
            <p:nvSpPr>
              <p:cNvPr id="51260" name="Line 431"/>
              <p:cNvSpPr>
                <a:spLocks noChangeShapeType="1"/>
              </p:cNvSpPr>
              <p:nvPr/>
            </p:nvSpPr>
            <p:spPr bwMode="auto">
              <a:xfrm>
                <a:off x="19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1" name="Line 432"/>
              <p:cNvSpPr>
                <a:spLocks noChangeShapeType="1"/>
              </p:cNvSpPr>
              <p:nvPr/>
            </p:nvSpPr>
            <p:spPr bwMode="auto">
              <a:xfrm>
                <a:off x="19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2" name="Line 433"/>
              <p:cNvSpPr>
                <a:spLocks noChangeShapeType="1"/>
              </p:cNvSpPr>
              <p:nvPr/>
            </p:nvSpPr>
            <p:spPr bwMode="auto">
              <a:xfrm>
                <a:off x="19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3" name="Line 434"/>
              <p:cNvSpPr>
                <a:spLocks noChangeShapeType="1"/>
              </p:cNvSpPr>
              <p:nvPr/>
            </p:nvSpPr>
            <p:spPr bwMode="auto">
              <a:xfrm>
                <a:off x="1963"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4" name="Line 435"/>
              <p:cNvSpPr>
                <a:spLocks noChangeShapeType="1"/>
              </p:cNvSpPr>
              <p:nvPr/>
            </p:nvSpPr>
            <p:spPr bwMode="auto">
              <a:xfrm>
                <a:off x="197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5" name="Line 436"/>
              <p:cNvSpPr>
                <a:spLocks noChangeShapeType="1"/>
              </p:cNvSpPr>
              <p:nvPr/>
            </p:nvSpPr>
            <p:spPr bwMode="auto">
              <a:xfrm>
                <a:off x="19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6" name="Line 437"/>
              <p:cNvSpPr>
                <a:spLocks noChangeShapeType="1"/>
              </p:cNvSpPr>
              <p:nvPr/>
            </p:nvSpPr>
            <p:spPr bwMode="auto">
              <a:xfrm>
                <a:off x="200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7" name="Line 438"/>
              <p:cNvSpPr>
                <a:spLocks noChangeShapeType="1"/>
              </p:cNvSpPr>
              <p:nvPr/>
            </p:nvSpPr>
            <p:spPr bwMode="auto">
              <a:xfrm>
                <a:off x="20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8" name="Line 439"/>
              <p:cNvSpPr>
                <a:spLocks noChangeShapeType="1"/>
              </p:cNvSpPr>
              <p:nvPr/>
            </p:nvSpPr>
            <p:spPr bwMode="auto">
              <a:xfrm>
                <a:off x="2028"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69" name="Line 440"/>
              <p:cNvSpPr>
                <a:spLocks noChangeShapeType="1"/>
              </p:cNvSpPr>
              <p:nvPr/>
            </p:nvSpPr>
            <p:spPr bwMode="auto">
              <a:xfrm>
                <a:off x="2040"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0" name="Line 441"/>
              <p:cNvSpPr>
                <a:spLocks noChangeShapeType="1"/>
              </p:cNvSpPr>
              <p:nvPr/>
            </p:nvSpPr>
            <p:spPr bwMode="auto">
              <a:xfrm>
                <a:off x="2051"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1" name="Line 442"/>
              <p:cNvSpPr>
                <a:spLocks noChangeShapeType="1"/>
              </p:cNvSpPr>
              <p:nvPr/>
            </p:nvSpPr>
            <p:spPr bwMode="auto">
              <a:xfrm>
                <a:off x="2064"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2" name="Line 443"/>
              <p:cNvSpPr>
                <a:spLocks noChangeShapeType="1"/>
              </p:cNvSpPr>
              <p:nvPr/>
            </p:nvSpPr>
            <p:spPr bwMode="auto">
              <a:xfrm>
                <a:off x="2076"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3" name="Line 444"/>
              <p:cNvSpPr>
                <a:spLocks noChangeShapeType="1"/>
              </p:cNvSpPr>
              <p:nvPr/>
            </p:nvSpPr>
            <p:spPr bwMode="auto">
              <a:xfrm>
                <a:off x="208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4" name="Line 445"/>
              <p:cNvSpPr>
                <a:spLocks noChangeShapeType="1"/>
              </p:cNvSpPr>
              <p:nvPr/>
            </p:nvSpPr>
            <p:spPr bwMode="auto">
              <a:xfrm>
                <a:off x="210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5" name="Line 446"/>
              <p:cNvSpPr>
                <a:spLocks noChangeShapeType="1"/>
              </p:cNvSpPr>
              <p:nvPr/>
            </p:nvSpPr>
            <p:spPr bwMode="auto">
              <a:xfrm>
                <a:off x="211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6" name="Line 447"/>
              <p:cNvSpPr>
                <a:spLocks noChangeShapeType="1"/>
              </p:cNvSpPr>
              <p:nvPr/>
            </p:nvSpPr>
            <p:spPr bwMode="auto">
              <a:xfrm>
                <a:off x="2127"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7" name="Line 448"/>
              <p:cNvSpPr>
                <a:spLocks noChangeShapeType="1"/>
              </p:cNvSpPr>
              <p:nvPr/>
            </p:nvSpPr>
            <p:spPr bwMode="auto">
              <a:xfrm>
                <a:off x="2139"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8" name="Line 449"/>
              <p:cNvSpPr>
                <a:spLocks noChangeShapeType="1"/>
              </p:cNvSpPr>
              <p:nvPr/>
            </p:nvSpPr>
            <p:spPr bwMode="auto">
              <a:xfrm>
                <a:off x="2152"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sp>
            <p:nvSpPr>
              <p:cNvPr id="51279" name="Line 450"/>
              <p:cNvSpPr>
                <a:spLocks noChangeShapeType="1"/>
              </p:cNvSpPr>
              <p:nvPr/>
            </p:nvSpPr>
            <p:spPr bwMode="auto">
              <a:xfrm>
                <a:off x="2165" y="2376"/>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kern="0">
                  <a:solidFill>
                    <a:sysClr val="windowText" lastClr="000000"/>
                  </a:solidFill>
                </a:endParaRPr>
              </a:p>
            </p:txBody>
          </p:sp>
        </p:grpSp>
        <p:sp>
          <p:nvSpPr>
            <p:cNvPr id="51256" name="AutoShape 451"/>
            <p:cNvSpPr>
              <a:spLocks noChangeArrowheads="1"/>
            </p:cNvSpPr>
            <p:nvPr/>
          </p:nvSpPr>
          <p:spPr bwMode="auto">
            <a:xfrm flipV="1">
              <a:off x="1814" y="2053"/>
              <a:ext cx="68" cy="17"/>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57" name="Freeform 452"/>
            <p:cNvSpPr>
              <a:spLocks/>
            </p:cNvSpPr>
            <p:nvPr/>
          </p:nvSpPr>
          <p:spPr bwMode="auto">
            <a:xfrm>
              <a:off x="1813" y="2053"/>
              <a:ext cx="70" cy="20"/>
            </a:xfrm>
            <a:custGeom>
              <a:avLst/>
              <a:gdLst>
                <a:gd name="T0" fmla="*/ 0 w 70"/>
                <a:gd name="T1" fmla="*/ 19 h 20"/>
                <a:gd name="T2" fmla="*/ 69 w 70"/>
                <a:gd name="T3" fmla="*/ 19 h 20"/>
                <a:gd name="T4" fmla="*/ 69 w 70"/>
                <a:gd name="T5" fmla="*/ 0 h 20"/>
                <a:gd name="T6" fmla="*/ 0 60000 65536"/>
                <a:gd name="T7" fmla="*/ 0 60000 65536"/>
                <a:gd name="T8" fmla="*/ 0 60000 65536"/>
                <a:gd name="T9" fmla="*/ 0 w 70"/>
                <a:gd name="T10" fmla="*/ 0 h 20"/>
                <a:gd name="T11" fmla="*/ 70 w 70"/>
                <a:gd name="T12" fmla="*/ 20 h 20"/>
              </a:gdLst>
              <a:ahLst/>
              <a:cxnLst>
                <a:cxn ang="T6">
                  <a:pos x="T0" y="T1"/>
                </a:cxn>
                <a:cxn ang="T7">
                  <a:pos x="T2" y="T3"/>
                </a:cxn>
                <a:cxn ang="T8">
                  <a:pos x="T4" y="T5"/>
                </a:cxn>
              </a:cxnLst>
              <a:rect l="T9" t="T10" r="T11" b="T12"/>
              <a:pathLst>
                <a:path w="70" h="20">
                  <a:moveTo>
                    <a:pt x="0" y="19"/>
                  </a:moveTo>
                  <a:lnTo>
                    <a:pt x="69" y="19"/>
                  </a:lnTo>
                  <a:lnTo>
                    <a:pt x="6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sp>
          <p:nvSpPr>
            <p:cNvPr id="51258" name="AutoShape 453"/>
            <p:cNvSpPr>
              <a:spLocks noChangeArrowheads="1"/>
            </p:cNvSpPr>
            <p:nvPr/>
          </p:nvSpPr>
          <p:spPr bwMode="auto">
            <a:xfrm flipV="1">
              <a:off x="1814" y="2084"/>
              <a:ext cx="97" cy="23"/>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kern="0"/>
            </a:p>
          </p:txBody>
        </p:sp>
        <p:sp>
          <p:nvSpPr>
            <p:cNvPr id="51259" name="Freeform 454"/>
            <p:cNvSpPr>
              <a:spLocks/>
            </p:cNvSpPr>
            <p:nvPr/>
          </p:nvSpPr>
          <p:spPr bwMode="auto">
            <a:xfrm>
              <a:off x="1813" y="2084"/>
              <a:ext cx="101" cy="26"/>
            </a:xfrm>
            <a:custGeom>
              <a:avLst/>
              <a:gdLst>
                <a:gd name="T0" fmla="*/ 0 w 101"/>
                <a:gd name="T1" fmla="*/ 25 h 26"/>
                <a:gd name="T2" fmla="*/ 100 w 101"/>
                <a:gd name="T3" fmla="*/ 25 h 26"/>
                <a:gd name="T4" fmla="*/ 100 w 101"/>
                <a:gd name="T5" fmla="*/ 0 h 26"/>
                <a:gd name="T6" fmla="*/ 0 60000 65536"/>
                <a:gd name="T7" fmla="*/ 0 60000 65536"/>
                <a:gd name="T8" fmla="*/ 0 60000 65536"/>
                <a:gd name="T9" fmla="*/ 0 w 101"/>
                <a:gd name="T10" fmla="*/ 0 h 26"/>
                <a:gd name="T11" fmla="*/ 101 w 101"/>
                <a:gd name="T12" fmla="*/ 26 h 26"/>
              </a:gdLst>
              <a:ahLst/>
              <a:cxnLst>
                <a:cxn ang="T6">
                  <a:pos x="T0" y="T1"/>
                </a:cxn>
                <a:cxn ang="T7">
                  <a:pos x="T2" y="T3"/>
                </a:cxn>
                <a:cxn ang="T8">
                  <a:pos x="T4" y="T5"/>
                </a:cxn>
              </a:cxnLst>
              <a:rect l="T9" t="T10" r="T11" b="T12"/>
              <a:pathLst>
                <a:path w="101" h="26">
                  <a:moveTo>
                    <a:pt x="0" y="25"/>
                  </a:moveTo>
                  <a:lnTo>
                    <a:pt x="100" y="25"/>
                  </a:lnTo>
                  <a:lnTo>
                    <a:pt x="100"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kern="0">
                <a:solidFill>
                  <a:sysClr val="windowText" lastClr="000000"/>
                </a:solidFill>
              </a:endParaRPr>
            </a:p>
          </p:txBody>
        </p:sp>
      </p:grpSp>
      <p:sp>
        <p:nvSpPr>
          <p:cNvPr id="51215" name="Text Box 455"/>
          <p:cNvSpPr txBox="1">
            <a:spLocks noChangeArrowheads="1"/>
          </p:cNvSpPr>
          <p:nvPr/>
        </p:nvSpPr>
        <p:spPr bwMode="auto">
          <a:xfrm>
            <a:off x="3733801" y="3810000"/>
            <a:ext cx="18653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dakota.west.sprockets.com</a:t>
            </a:r>
            <a:endParaRPr lang="en-US" altLang="zh-CN" kern="0">
              <a:latin typeface="Arial" panose="020B0604020202020204" pitchFamily="34" charset="0"/>
              <a:ea typeface="SimSun" panose="02010600030101010101" pitchFamily="2" charset="-122"/>
            </a:endParaRPr>
          </a:p>
        </p:txBody>
      </p:sp>
      <p:sp>
        <p:nvSpPr>
          <p:cNvPr id="51216" name="Text Box 456"/>
          <p:cNvSpPr txBox="1">
            <a:spLocks noChangeArrowheads="1"/>
          </p:cNvSpPr>
          <p:nvPr/>
        </p:nvSpPr>
        <p:spPr bwMode="auto">
          <a:xfrm>
            <a:off x="5518151" y="4768850"/>
            <a:ext cx="1774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sz="1100" kern="0">
                <a:latin typeface="Arial" panose="020B0604020202020204" pitchFamily="34" charset="0"/>
                <a:ea typeface="SimSun" panose="02010600030101010101" pitchFamily="2" charset="-122"/>
              </a:rPr>
              <a:t>ns1.sanjose.nominum.net</a:t>
            </a:r>
            <a:endParaRPr lang="en-US" altLang="zh-CN" kern="0">
              <a:latin typeface="Arial" panose="020B0604020202020204" pitchFamily="34" charset="0"/>
              <a:ea typeface="SimSun" panose="02010600030101010101" pitchFamily="2" charset="-122"/>
            </a:endParaRPr>
          </a:p>
        </p:txBody>
      </p:sp>
      <p:sp>
        <p:nvSpPr>
          <p:cNvPr id="457" name="Rectangle 456"/>
          <p:cNvSpPr/>
          <p:nvPr/>
        </p:nvSpPr>
        <p:spPr>
          <a:xfrm>
            <a:off x="0" y="6495171"/>
            <a:ext cx="2975495" cy="253916"/>
          </a:xfrm>
          <a:prstGeom prst="rect">
            <a:avLst/>
          </a:prstGeom>
        </p:spPr>
        <p:txBody>
          <a:bodyPr wrap="none">
            <a:spAutoFit/>
          </a:bodyPr>
          <a:lstStyle/>
          <a:p>
            <a:r>
              <a:rPr lang="en-US" altLang="zh-CN" sz="1050" dirty="0">
                <a:ea typeface="SimSun" panose="02010600030101010101" pitchFamily="2" charset="-122"/>
              </a:rPr>
              <a:t>Acknowledgement: David Conrad at </a:t>
            </a:r>
            <a:r>
              <a:rPr lang="en-US" altLang="en-US" sz="1050" dirty="0"/>
              <a:t>nominum.com</a:t>
            </a:r>
            <a:endParaRPr lang="en-IN" sz="1050" dirty="0"/>
          </a:p>
        </p:txBody>
      </p:sp>
    </p:spTree>
    <p:extLst>
      <p:ext uri="{BB962C8B-B14F-4D97-AF65-F5344CB8AC3E}">
        <p14:creationId xmlns:p14="http://schemas.microsoft.com/office/powerpoint/2010/main" val="103567757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wipe(up)">
                                      <p:cBhvr>
                                        <p:cTn id="12"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46" y="270283"/>
            <a:ext cx="10696574" cy="735541"/>
          </a:xfrm>
        </p:spPr>
        <p:txBody>
          <a:bodyPr/>
          <a:lstStyle/>
          <a:p>
            <a:r>
              <a:rPr lang="en-IN" dirty="0"/>
              <a:t>DNS Attacks</a:t>
            </a:r>
          </a:p>
        </p:txBody>
      </p:sp>
      <p:sp>
        <p:nvSpPr>
          <p:cNvPr id="3" name="TextBox 2"/>
          <p:cNvSpPr txBox="1"/>
          <p:nvPr/>
        </p:nvSpPr>
        <p:spPr>
          <a:xfrm>
            <a:off x="131975" y="1121790"/>
            <a:ext cx="11887200" cy="5632311"/>
          </a:xfrm>
          <a:prstGeom prst="rect">
            <a:avLst/>
          </a:prstGeom>
          <a:noFill/>
        </p:spPr>
        <p:txBody>
          <a:bodyPr wrap="square" rtlCol="0">
            <a:spAutoFit/>
          </a:bodyPr>
          <a:lstStyle/>
          <a:p>
            <a:pPr marL="285750" indent="-285750">
              <a:buFont typeface="Arial" panose="020B0604020202020204" pitchFamily="34" charset="0"/>
              <a:buChar char="•"/>
            </a:pPr>
            <a:r>
              <a:rPr lang="en-IN" sz="2400" dirty="0"/>
              <a:t>DNS cache poisoning</a:t>
            </a:r>
          </a:p>
          <a:p>
            <a:pPr marL="742950" lvl="1" indent="-285750">
              <a:buFont typeface="Arial" panose="020B0604020202020204" pitchFamily="34" charset="0"/>
              <a:buChar char="•"/>
            </a:pPr>
            <a:r>
              <a:rPr lang="en-IN" sz="2400" dirty="0"/>
              <a:t>These attacks capture and divert queries to another website unknown to users</a:t>
            </a:r>
          </a:p>
          <a:p>
            <a:pPr marL="285750" indent="-285750">
              <a:buFont typeface="Arial" panose="020B0604020202020204" pitchFamily="34" charset="0"/>
              <a:buChar char="•"/>
            </a:pPr>
            <a:r>
              <a:rPr lang="en-IN" sz="2400" dirty="0"/>
              <a:t>Denial of service (</a:t>
            </a:r>
            <a:r>
              <a:rPr lang="en-IN" sz="2400" dirty="0" err="1"/>
              <a:t>DoS</a:t>
            </a:r>
            <a:r>
              <a:rPr lang="en-IN" sz="2400" dirty="0"/>
              <a:t>)</a:t>
            </a:r>
          </a:p>
          <a:p>
            <a:pPr marL="742950" lvl="1" indent="-285750">
              <a:buFont typeface="Arial" panose="020B0604020202020204" pitchFamily="34" charset="0"/>
              <a:buChar char="•"/>
            </a:pPr>
            <a:r>
              <a:rPr lang="en-IN" sz="2400" dirty="0"/>
              <a:t>Attempts to make a given service impossible or very hard to access. Attacks sometimes use brute force (saturating servers by flooding them with simultaneous queries) or go for a more subtle approach by exhausting a rare resource on the server</a:t>
            </a:r>
          </a:p>
          <a:p>
            <a:pPr marL="285750" indent="-285750">
              <a:buFont typeface="Arial" panose="020B0604020202020204" pitchFamily="34" charset="0"/>
              <a:buChar char="•"/>
            </a:pPr>
            <a:r>
              <a:rPr lang="en-IN" sz="2400" dirty="0"/>
              <a:t>Distributed denial of service (DDoS) </a:t>
            </a:r>
          </a:p>
          <a:p>
            <a:pPr marL="742950" lvl="1" indent="-285750">
              <a:buFont typeface="Arial" panose="020B0604020202020204" pitchFamily="34" charset="0"/>
              <a:buChar char="•"/>
            </a:pPr>
            <a:r>
              <a:rPr lang="en-IN" sz="2400" dirty="0"/>
              <a:t>An elaborate form of </a:t>
            </a:r>
            <a:r>
              <a:rPr lang="en-IN" sz="2400" dirty="0" err="1"/>
              <a:t>DoS</a:t>
            </a:r>
            <a:r>
              <a:rPr lang="en-IN" sz="2400" dirty="0"/>
              <a:t> that involve thousands of computers generally as part of a botnet or robot network: a network of zombie computers that the attacker commandeers from their unwitting owners by spreading malware from one machine to another</a:t>
            </a:r>
          </a:p>
          <a:p>
            <a:pPr marL="285750" indent="-285750">
              <a:buFont typeface="Arial" panose="020B0604020202020204" pitchFamily="34" charset="0"/>
              <a:buChar char="•"/>
            </a:pPr>
            <a:r>
              <a:rPr lang="en-IN" sz="2400" dirty="0"/>
              <a:t>Reflected attacks</a:t>
            </a:r>
          </a:p>
          <a:p>
            <a:pPr marL="742950" lvl="1" indent="-285750">
              <a:buFont typeface="Arial" panose="020B0604020202020204" pitchFamily="34" charset="0"/>
              <a:buChar char="•"/>
            </a:pPr>
            <a:r>
              <a:rPr lang="en-IN" sz="2400" dirty="0"/>
              <a:t>send thousands of requests with the victim’s name as the source address. When recipients answer, all replies converge on the official sender, whose infrastructures are then affected.</a:t>
            </a:r>
          </a:p>
        </p:txBody>
      </p:sp>
    </p:spTree>
    <p:extLst>
      <p:ext uri="{BB962C8B-B14F-4D97-AF65-F5344CB8AC3E}">
        <p14:creationId xmlns:p14="http://schemas.microsoft.com/office/powerpoint/2010/main" val="3453143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DNS Attacks</a:t>
            </a:r>
          </a:p>
        </p:txBody>
      </p:sp>
      <p:sp>
        <p:nvSpPr>
          <p:cNvPr id="3" name="TextBox 2"/>
          <p:cNvSpPr txBox="1"/>
          <p:nvPr/>
        </p:nvSpPr>
        <p:spPr>
          <a:xfrm>
            <a:off x="386499" y="1498862"/>
            <a:ext cx="11217897"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t>Reflective amplification </a:t>
            </a:r>
            <a:r>
              <a:rPr lang="en-IN" sz="2400" dirty="0" err="1"/>
              <a:t>DoS</a:t>
            </a:r>
            <a:r>
              <a:rPr lang="en-IN" sz="2400" dirty="0"/>
              <a:t>: </a:t>
            </a:r>
          </a:p>
          <a:p>
            <a:pPr marL="742950" lvl="1" indent="-285750">
              <a:buFont typeface="Arial" panose="020B0604020202020204" pitchFamily="34" charset="0"/>
              <a:buChar char="•"/>
            </a:pPr>
            <a:r>
              <a:rPr lang="en-IN" sz="2400" dirty="0"/>
              <a:t>if the size of the answer is larger than the question, an amplification effect is caused. The same technique as reflected attacks is used, except that the difference in weight between the answer and question amplifies the extent of the attack. A variant can exploit the protective measures in place, which need time to decode the long replies; this may slow down query resolution</a:t>
            </a:r>
          </a:p>
          <a:p>
            <a:pPr marL="285750" indent="-285750">
              <a:buFont typeface="Arial" panose="020B0604020202020204" pitchFamily="34" charset="0"/>
              <a:buChar char="•"/>
            </a:pPr>
            <a:r>
              <a:rPr lang="en-IN" sz="2400" dirty="0"/>
              <a:t>Cybersquatting</a:t>
            </a:r>
          </a:p>
          <a:p>
            <a:pPr marL="742950" lvl="1" indent="-285750">
              <a:buFont typeface="Arial" panose="020B0604020202020204" pitchFamily="34" charset="0"/>
              <a:buChar char="•"/>
            </a:pPr>
            <a:r>
              <a:rPr lang="en-IN" sz="2400" dirty="0"/>
              <a:t>involves registering a domain name with the deliberate intent of undermining and profiting from a third party’s rights or in some way harming that third party. </a:t>
            </a:r>
          </a:p>
          <a:p>
            <a:pPr marL="285750" indent="-285750">
              <a:buFont typeface="Arial" panose="020B0604020202020204" pitchFamily="34" charset="0"/>
              <a:buChar char="•"/>
            </a:pPr>
            <a:r>
              <a:rPr lang="en-IN" sz="2400" dirty="0"/>
              <a:t>"Name-jacking" or theft </a:t>
            </a:r>
          </a:p>
          <a:p>
            <a:pPr marL="742950" lvl="1" indent="-285750">
              <a:buFont typeface="Arial" panose="020B0604020202020204" pitchFamily="34" charset="0"/>
              <a:buChar char="•"/>
            </a:pPr>
            <a:r>
              <a:rPr lang="en-IN" sz="2400" dirty="0"/>
              <a:t>appropriating the domain name (updating the holder’s field and/or contacts) or taking control by technical means to divert traffic, such as by modifying the name servers hosting the site.</a:t>
            </a:r>
          </a:p>
          <a:p>
            <a:endParaRPr lang="en-IN" sz="2400" dirty="0"/>
          </a:p>
        </p:txBody>
      </p:sp>
    </p:spTree>
    <p:extLst>
      <p:ext uri="{BB962C8B-B14F-4D97-AF65-F5344CB8AC3E}">
        <p14:creationId xmlns:p14="http://schemas.microsoft.com/office/powerpoint/2010/main" val="3216843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13" y="289137"/>
            <a:ext cx="10696574" cy="735541"/>
          </a:xfrm>
        </p:spPr>
        <p:txBody>
          <a:bodyPr/>
          <a:lstStyle/>
          <a:p>
            <a:r>
              <a:rPr lang="en-IN" dirty="0"/>
              <a:t>SMTP</a:t>
            </a:r>
          </a:p>
        </p:txBody>
      </p:sp>
      <p:sp>
        <p:nvSpPr>
          <p:cNvPr id="5" name="Rectangle 4"/>
          <p:cNvSpPr>
            <a:spLocks noGrp="1" noChangeArrowheads="1"/>
          </p:cNvSpPr>
          <p:nvPr/>
        </p:nvSpPr>
        <p:spPr bwMode="auto">
          <a:xfrm>
            <a:off x="494907" y="1250921"/>
            <a:ext cx="1108120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a:t>SMTP clients and servers have two main components</a:t>
            </a:r>
          </a:p>
          <a:p>
            <a:pPr>
              <a:lnSpc>
                <a:spcPct val="80000"/>
              </a:lnSpc>
            </a:pPr>
            <a:endParaRPr lang="en-US" altLang="en-US" sz="2400" dirty="0"/>
          </a:p>
          <a:p>
            <a:pPr lvl="1">
              <a:lnSpc>
                <a:spcPct val="80000"/>
              </a:lnSpc>
            </a:pPr>
            <a:r>
              <a:rPr lang="en-US" altLang="en-US" sz="2000" dirty="0"/>
              <a:t>User Agents – Prepares the message, encloses it in an envelope. (ex. Thunderbird, Eudora)</a:t>
            </a:r>
          </a:p>
          <a:p>
            <a:pPr lvl="1">
              <a:lnSpc>
                <a:spcPct val="80000"/>
              </a:lnSpc>
            </a:pPr>
            <a:endParaRPr lang="en-US" altLang="en-US" sz="2000" dirty="0"/>
          </a:p>
          <a:p>
            <a:pPr lvl="1">
              <a:lnSpc>
                <a:spcPct val="80000"/>
              </a:lnSpc>
            </a:pPr>
            <a:r>
              <a:rPr lang="en-US" altLang="en-US" sz="2000" dirty="0"/>
              <a:t>Mail Transfer Agent – Transfers the mail across the internet (ex.  </a:t>
            </a:r>
            <a:r>
              <a:rPr lang="en-US" altLang="en-US" sz="2000" dirty="0" err="1"/>
              <a:t>Sendmail</a:t>
            </a:r>
            <a:r>
              <a:rPr lang="en-US" altLang="en-US" sz="2000" dirty="0"/>
              <a:t>, Exim)</a:t>
            </a:r>
          </a:p>
        </p:txBody>
      </p:sp>
      <p:grpSp>
        <p:nvGrpSpPr>
          <p:cNvPr id="35" name="Group 34"/>
          <p:cNvGrpSpPr/>
          <p:nvPr/>
        </p:nvGrpSpPr>
        <p:grpSpPr>
          <a:xfrm>
            <a:off x="2262433" y="3450210"/>
            <a:ext cx="7338767" cy="3002183"/>
            <a:chOff x="2590800" y="405606"/>
            <a:chExt cx="7010400" cy="6046787"/>
          </a:xfrm>
        </p:grpSpPr>
        <p:pic>
          <p:nvPicPr>
            <p:cNvPr id="6" name="Picture 5" descr="rem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800" y="1423193"/>
              <a:ext cx="1295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Line 4"/>
            <p:cNvSpPr>
              <a:spLocks noChangeShapeType="1"/>
            </p:cNvSpPr>
            <p:nvPr/>
          </p:nvSpPr>
          <p:spPr bwMode="auto">
            <a:xfrm>
              <a:off x="4445000" y="226139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pic>
          <p:nvPicPr>
            <p:cNvPr id="8" name="Picture 7" descr="loca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650" y="2032793"/>
              <a:ext cx="1447800" cy="21336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p:cNvSpPr>
              <a:spLocks noChangeArrowheads="1"/>
            </p:cNvSpPr>
            <p:nvPr/>
          </p:nvSpPr>
          <p:spPr bwMode="auto">
            <a:xfrm>
              <a:off x="8470900" y="1928018"/>
              <a:ext cx="1130300" cy="6096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sz="1200">
                  <a:latin typeface="Times New Roman" panose="02020603050405020304" pitchFamily="18" charset="0"/>
                </a:rPr>
                <a:t>All Messages</a:t>
              </a:r>
            </a:p>
          </p:txBody>
        </p:sp>
        <p:sp>
          <p:nvSpPr>
            <p:cNvPr id="10" name="Line 7"/>
            <p:cNvSpPr>
              <a:spLocks noChangeShapeType="1"/>
            </p:cNvSpPr>
            <p:nvPr/>
          </p:nvSpPr>
          <p:spPr bwMode="auto">
            <a:xfrm>
              <a:off x="5772150" y="2489993"/>
              <a:ext cx="2057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11" name="Text Box 8"/>
            <p:cNvSpPr txBox="1">
              <a:spLocks noChangeArrowheads="1"/>
            </p:cNvSpPr>
            <p:nvPr/>
          </p:nvSpPr>
          <p:spPr bwMode="auto">
            <a:xfrm>
              <a:off x="2590800" y="134699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spcBef>
                  <a:spcPct val="50000"/>
                </a:spcBef>
              </a:pPr>
              <a:r>
                <a:rPr lang="en-US" altLang="en-US" sz="2400">
                  <a:latin typeface="Arial Narrow" panose="020B0606020202030204" pitchFamily="34" charset="0"/>
                </a:rPr>
                <a:t>POP3:</a:t>
              </a:r>
            </a:p>
          </p:txBody>
        </p:sp>
        <p:pic>
          <p:nvPicPr>
            <p:cNvPr id="12" name="Picture 11" descr="rem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4552156"/>
              <a:ext cx="1295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11"/>
            <p:cNvSpPr>
              <a:spLocks noChangeShapeType="1"/>
            </p:cNvSpPr>
            <p:nvPr/>
          </p:nvSpPr>
          <p:spPr bwMode="auto">
            <a:xfrm>
              <a:off x="4171950" y="5390356"/>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950" y="5923756"/>
              <a:ext cx="4572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50" y="5314156"/>
              <a:ext cx="4572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950" y="5923756"/>
              <a:ext cx="4572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150" y="4628356"/>
              <a:ext cx="4572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Line 16"/>
            <p:cNvSpPr>
              <a:spLocks noChangeShapeType="1"/>
            </p:cNvSpPr>
            <p:nvPr/>
          </p:nvSpPr>
          <p:spPr bwMode="auto">
            <a:xfrm>
              <a:off x="5391150" y="5618956"/>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19" name="Line 17"/>
            <p:cNvSpPr>
              <a:spLocks noChangeShapeType="1"/>
            </p:cNvSpPr>
            <p:nvPr/>
          </p:nvSpPr>
          <p:spPr bwMode="auto">
            <a:xfrm>
              <a:off x="5543550" y="5542756"/>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20" name="Line 18"/>
            <p:cNvSpPr>
              <a:spLocks noChangeShapeType="1"/>
            </p:cNvSpPr>
            <p:nvPr/>
          </p:nvSpPr>
          <p:spPr bwMode="auto">
            <a:xfrm>
              <a:off x="5619750" y="5390356"/>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21" name="Line 19"/>
            <p:cNvSpPr>
              <a:spLocks noChangeShapeType="1"/>
            </p:cNvSpPr>
            <p:nvPr/>
          </p:nvSpPr>
          <p:spPr bwMode="auto">
            <a:xfrm flipV="1">
              <a:off x="5543550" y="5009356"/>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22" name="Text Box 20"/>
            <p:cNvSpPr txBox="1">
              <a:spLocks noChangeArrowheads="1"/>
            </p:cNvSpPr>
            <p:nvPr/>
          </p:nvSpPr>
          <p:spPr bwMode="auto">
            <a:xfrm>
              <a:off x="2647950" y="3785393"/>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spcBef>
                  <a:spcPct val="50000"/>
                </a:spcBef>
              </a:pPr>
              <a:r>
                <a:rPr lang="en-US" altLang="en-US" sz="2400">
                  <a:latin typeface="Arial Narrow" panose="020B0606020202030204" pitchFamily="34" charset="0"/>
                </a:rPr>
                <a:t>IMAP:</a:t>
              </a:r>
            </a:p>
          </p:txBody>
        </p:sp>
        <p:sp>
          <p:nvSpPr>
            <p:cNvPr id="23" name="AutoShape 21"/>
            <p:cNvSpPr>
              <a:spLocks noChangeArrowheads="1"/>
            </p:cNvSpPr>
            <p:nvPr/>
          </p:nvSpPr>
          <p:spPr bwMode="auto">
            <a:xfrm>
              <a:off x="4019550" y="4094956"/>
              <a:ext cx="685800" cy="6096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sz="1200">
                  <a:latin typeface="Times New Roman" panose="02020603050405020304" pitchFamily="18" charset="0"/>
                </a:rPr>
                <a:t>Dr.Amer</a:t>
              </a:r>
            </a:p>
          </p:txBody>
        </p:sp>
        <p:sp>
          <p:nvSpPr>
            <p:cNvPr id="24" name="AutoShape 22"/>
            <p:cNvSpPr>
              <a:spLocks noChangeArrowheads="1"/>
            </p:cNvSpPr>
            <p:nvPr/>
          </p:nvSpPr>
          <p:spPr bwMode="auto">
            <a:xfrm>
              <a:off x="4705350" y="4323556"/>
              <a:ext cx="609600" cy="6096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sz="1200">
                  <a:latin typeface="Times New Roman" panose="02020603050405020304" pitchFamily="18" charset="0"/>
                </a:rPr>
                <a:t>Friends</a:t>
              </a:r>
            </a:p>
          </p:txBody>
        </p:sp>
        <p:sp>
          <p:nvSpPr>
            <p:cNvPr id="25" name="Text Box 23"/>
            <p:cNvSpPr txBox="1">
              <a:spLocks noChangeArrowheads="1"/>
            </p:cNvSpPr>
            <p:nvPr/>
          </p:nvSpPr>
          <p:spPr bwMode="auto">
            <a:xfrm>
              <a:off x="5041900" y="4628356"/>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2400">
                  <a:latin typeface="Times New Roman" panose="02020603050405020304" pitchFamily="18" charset="0"/>
                </a:rPr>
                <a:t>….</a:t>
              </a:r>
            </a:p>
          </p:txBody>
        </p:sp>
        <p:sp>
          <p:nvSpPr>
            <p:cNvPr id="26" name="Text Box 24"/>
            <p:cNvSpPr txBox="1">
              <a:spLocks noChangeArrowheads="1"/>
            </p:cNvSpPr>
            <p:nvPr/>
          </p:nvSpPr>
          <p:spPr bwMode="auto">
            <a:xfrm rot="20737505">
              <a:off x="5619750" y="492839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400">
                  <a:latin typeface="Arial Narrow" panose="020B0606020202030204" pitchFamily="34" charset="0"/>
                </a:rPr>
                <a:t>headers</a:t>
              </a:r>
            </a:p>
          </p:txBody>
        </p:sp>
        <p:sp>
          <p:nvSpPr>
            <p:cNvPr id="27" name="Text Box 25"/>
            <p:cNvSpPr txBox="1">
              <a:spLocks noChangeArrowheads="1"/>
            </p:cNvSpPr>
            <p:nvPr/>
          </p:nvSpPr>
          <p:spPr bwMode="auto">
            <a:xfrm rot="696394">
              <a:off x="6365875" y="2423318"/>
              <a:ext cx="1230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1400">
                  <a:latin typeface="Arial Narrow" panose="020B0606020202030204" pitchFamily="34" charset="0"/>
                </a:rPr>
                <a:t>Whole message</a:t>
              </a:r>
            </a:p>
          </p:txBody>
        </p:sp>
        <p:sp>
          <p:nvSpPr>
            <p:cNvPr id="28" name="Rectangle 27"/>
            <p:cNvSpPr>
              <a:spLocks noChangeArrowheads="1"/>
            </p:cNvSpPr>
            <p:nvPr/>
          </p:nvSpPr>
          <p:spPr bwMode="auto">
            <a:xfrm>
              <a:off x="4489450" y="405606"/>
              <a:ext cx="3217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n-US" altLang="en-US" sz="4000">
                  <a:solidFill>
                    <a:schemeClr val="tx2"/>
                  </a:solidFill>
                  <a:latin typeface="Tahoma" panose="020B0604030504040204" pitchFamily="34" charset="0"/>
                </a:rPr>
                <a:t>POP vs. IMAP</a:t>
              </a:r>
            </a:p>
          </p:txBody>
        </p:sp>
        <p:grpSp>
          <p:nvGrpSpPr>
            <p:cNvPr id="29" name="Group 28"/>
            <p:cNvGrpSpPr>
              <a:grpSpLocks/>
            </p:cNvGrpSpPr>
            <p:nvPr/>
          </p:nvGrpSpPr>
          <p:grpSpPr bwMode="auto">
            <a:xfrm>
              <a:off x="4918075" y="2156618"/>
              <a:ext cx="838200" cy="457200"/>
              <a:chOff x="2064" y="1248"/>
              <a:chExt cx="528" cy="288"/>
            </a:xfrm>
          </p:grpSpPr>
          <p:sp>
            <p:nvSpPr>
              <p:cNvPr id="33" name="AutoShape 28"/>
              <p:cNvSpPr>
                <a:spLocks noChangeArrowheads="1"/>
              </p:cNvSpPr>
              <p:nvPr/>
            </p:nvSpPr>
            <p:spPr bwMode="auto">
              <a:xfrm>
                <a:off x="2064" y="1248"/>
                <a:ext cx="528" cy="288"/>
              </a:xfrm>
              <a:prstGeom prst="roundRect">
                <a:avLst>
                  <a:gd name="adj"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34" name="Text Box 29"/>
              <p:cNvSpPr txBox="1">
                <a:spLocks noChangeArrowheads="1"/>
              </p:cNvSpPr>
              <p:nvPr/>
            </p:nvSpPr>
            <p:spPr bwMode="auto">
              <a:xfrm>
                <a:off x="2064" y="1284"/>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altLang="en-US" sz="1400"/>
                  <a:t>Internet</a:t>
                </a:r>
              </a:p>
            </p:txBody>
          </p:sp>
        </p:grpSp>
        <p:grpSp>
          <p:nvGrpSpPr>
            <p:cNvPr id="30" name="Group 29"/>
            <p:cNvGrpSpPr>
              <a:grpSpLocks/>
            </p:cNvGrpSpPr>
            <p:nvPr/>
          </p:nvGrpSpPr>
          <p:grpSpPr bwMode="auto">
            <a:xfrm>
              <a:off x="4679950" y="5128418"/>
              <a:ext cx="838200" cy="457200"/>
              <a:chOff x="2064" y="1248"/>
              <a:chExt cx="528" cy="288"/>
            </a:xfrm>
          </p:grpSpPr>
          <p:sp>
            <p:nvSpPr>
              <p:cNvPr id="31" name="AutoShape 32"/>
              <p:cNvSpPr>
                <a:spLocks noChangeArrowheads="1"/>
              </p:cNvSpPr>
              <p:nvPr/>
            </p:nvSpPr>
            <p:spPr bwMode="auto">
              <a:xfrm>
                <a:off x="2064" y="1248"/>
                <a:ext cx="528" cy="288"/>
              </a:xfrm>
              <a:prstGeom prst="roundRect">
                <a:avLst>
                  <a:gd name="adj"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IN"/>
              </a:p>
            </p:txBody>
          </p:sp>
          <p:sp>
            <p:nvSpPr>
              <p:cNvPr id="32" name="Text Box 33"/>
              <p:cNvSpPr txBox="1">
                <a:spLocks noChangeArrowheads="1"/>
              </p:cNvSpPr>
              <p:nvPr/>
            </p:nvSpPr>
            <p:spPr bwMode="auto">
              <a:xfrm>
                <a:off x="2064" y="1284"/>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altLang="en-US" sz="1400"/>
                  <a:t>Internet</a:t>
                </a:r>
              </a:p>
            </p:txBody>
          </p:sp>
        </p:grpSp>
      </p:grpSp>
    </p:spTree>
    <p:extLst>
      <p:ext uri="{BB962C8B-B14F-4D97-AF65-F5344CB8AC3E}">
        <p14:creationId xmlns:p14="http://schemas.microsoft.com/office/powerpoint/2010/main" val="2986565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0" y="101149"/>
            <a:ext cx="77930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dirty="0"/>
              <a:t>Post Office Protocol v3</a:t>
            </a:r>
          </a:p>
        </p:txBody>
      </p:sp>
      <p:sp>
        <p:nvSpPr>
          <p:cNvPr id="4" name="Rectangle 3"/>
          <p:cNvSpPr>
            <a:spLocks noGrp="1" noChangeArrowheads="1"/>
          </p:cNvSpPr>
          <p:nvPr/>
        </p:nvSpPr>
        <p:spPr bwMode="auto">
          <a:xfrm>
            <a:off x="292231" y="1244338"/>
            <a:ext cx="9976513" cy="502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dirty="0"/>
              <a:t>Simple</a:t>
            </a:r>
          </a:p>
          <a:p>
            <a:pPr>
              <a:lnSpc>
                <a:spcPct val="150000"/>
              </a:lnSpc>
            </a:pPr>
            <a:r>
              <a:rPr lang="en-US" altLang="en-US" dirty="0"/>
              <a:t>Allows the user to obtain a list of their Emails</a:t>
            </a:r>
          </a:p>
          <a:p>
            <a:pPr>
              <a:lnSpc>
                <a:spcPct val="150000"/>
              </a:lnSpc>
            </a:pPr>
            <a:r>
              <a:rPr lang="en-US" altLang="en-US" dirty="0"/>
              <a:t>Users can retrieve their emails</a:t>
            </a:r>
          </a:p>
          <a:p>
            <a:pPr>
              <a:lnSpc>
                <a:spcPct val="150000"/>
              </a:lnSpc>
            </a:pPr>
            <a:r>
              <a:rPr lang="en-US" altLang="en-US" dirty="0"/>
              <a:t>Users can either delete or keep the email on their system</a:t>
            </a:r>
          </a:p>
          <a:p>
            <a:pPr>
              <a:lnSpc>
                <a:spcPct val="150000"/>
              </a:lnSpc>
            </a:pPr>
            <a:r>
              <a:rPr lang="en-US" altLang="en-US" dirty="0"/>
              <a:t>Minimizes server resources</a:t>
            </a:r>
          </a:p>
        </p:txBody>
      </p:sp>
    </p:spTree>
    <p:extLst>
      <p:ext uri="{BB962C8B-B14F-4D97-AF65-F5344CB8AC3E}">
        <p14:creationId xmlns:p14="http://schemas.microsoft.com/office/powerpoint/2010/main" val="3803051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0" y="73262"/>
            <a:ext cx="779303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dirty="0"/>
              <a:t>Internet Mail Access Protocol v4</a:t>
            </a:r>
          </a:p>
        </p:txBody>
      </p:sp>
      <p:sp>
        <p:nvSpPr>
          <p:cNvPr id="4" name="Rectangle 3"/>
          <p:cNvSpPr>
            <a:spLocks noGrp="1" noChangeArrowheads="1"/>
          </p:cNvSpPr>
          <p:nvPr/>
        </p:nvSpPr>
        <p:spPr bwMode="auto">
          <a:xfrm>
            <a:off x="131975" y="1112363"/>
            <a:ext cx="10174869" cy="511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800"/>
              <a:t>Has more features than POP3</a:t>
            </a:r>
          </a:p>
          <a:p>
            <a:pPr>
              <a:lnSpc>
                <a:spcPct val="150000"/>
              </a:lnSpc>
            </a:pPr>
            <a:r>
              <a:rPr lang="en-US" altLang="en-US" sz="2800"/>
              <a:t>User can check the email header before downloading</a:t>
            </a:r>
          </a:p>
          <a:p>
            <a:pPr>
              <a:lnSpc>
                <a:spcPct val="150000"/>
              </a:lnSpc>
            </a:pPr>
            <a:r>
              <a:rPr lang="en-US" altLang="en-US" sz="2800"/>
              <a:t>Emails can be accessed from any location</a:t>
            </a:r>
          </a:p>
          <a:p>
            <a:pPr>
              <a:lnSpc>
                <a:spcPct val="150000"/>
              </a:lnSpc>
            </a:pPr>
            <a:r>
              <a:rPr lang="en-US" altLang="en-US" sz="2800"/>
              <a:t>Can search the email for a specific string of characters before downloading</a:t>
            </a:r>
          </a:p>
          <a:p>
            <a:pPr>
              <a:lnSpc>
                <a:spcPct val="150000"/>
              </a:lnSpc>
            </a:pPr>
            <a:r>
              <a:rPr lang="en-US" altLang="en-US" sz="2800"/>
              <a:t>User can download parts of an email</a:t>
            </a:r>
          </a:p>
          <a:p>
            <a:pPr>
              <a:lnSpc>
                <a:spcPct val="150000"/>
              </a:lnSpc>
            </a:pPr>
            <a:r>
              <a:rPr lang="en-US" altLang="en-US" sz="2800"/>
              <a:t>User can create, delete, or rename mailboxes on a server</a:t>
            </a:r>
          </a:p>
        </p:txBody>
      </p:sp>
    </p:spTree>
    <p:extLst>
      <p:ext uri="{BB962C8B-B14F-4D97-AF65-F5344CB8AC3E}">
        <p14:creationId xmlns:p14="http://schemas.microsoft.com/office/powerpoint/2010/main" val="334370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04" y="204295"/>
            <a:ext cx="10696574" cy="735541"/>
          </a:xfrm>
        </p:spPr>
        <p:txBody>
          <a:bodyPr/>
          <a:lstStyle/>
          <a:p>
            <a:r>
              <a:rPr lang="en-US" dirty="0"/>
              <a:t>STAR Topology</a:t>
            </a:r>
          </a:p>
        </p:txBody>
      </p:sp>
      <p:sp>
        <p:nvSpPr>
          <p:cNvPr id="3" name="Content Placeholder 2"/>
          <p:cNvSpPr>
            <a:spLocks noGrp="1"/>
          </p:cNvSpPr>
          <p:nvPr>
            <p:ph idx="4294967295"/>
          </p:nvPr>
        </p:nvSpPr>
        <p:spPr>
          <a:xfrm>
            <a:off x="433633" y="939837"/>
            <a:ext cx="10972800" cy="5743768"/>
          </a:xfrm>
        </p:spPr>
        <p:txBody>
          <a:bodyPr>
            <a:normAutofit fontScale="92500" lnSpcReduction="10000"/>
          </a:bodyPr>
          <a:lstStyle/>
          <a:p>
            <a:pPr>
              <a:lnSpc>
                <a:spcPct val="100000"/>
              </a:lnSpc>
            </a:pPr>
            <a:r>
              <a:rPr lang="en-IN" dirty="0"/>
              <a:t>All the computers are connected to a central node</a:t>
            </a:r>
          </a:p>
          <a:p>
            <a:pPr>
              <a:lnSpc>
                <a:spcPct val="100000"/>
              </a:lnSpc>
            </a:pPr>
            <a:r>
              <a:rPr lang="en-IN" dirty="0"/>
              <a:t>Every node has its own dedicated connection to the central node</a:t>
            </a:r>
          </a:p>
          <a:p>
            <a:pPr>
              <a:lnSpc>
                <a:spcPct val="100000"/>
              </a:lnSpc>
            </a:pPr>
            <a:r>
              <a:rPr lang="en-IN" dirty="0"/>
              <a:t>The central node acts as a repeater for data flow</a:t>
            </a:r>
          </a:p>
          <a:p>
            <a:pPr>
              <a:lnSpc>
                <a:spcPct val="100000"/>
              </a:lnSpc>
            </a:pPr>
            <a:r>
              <a:rPr lang="en-IN" dirty="0"/>
              <a:t>Can be used with twisted pair, Optical Fibre or coaxial cable</a:t>
            </a:r>
          </a:p>
          <a:p>
            <a:pPr>
              <a:lnSpc>
                <a:spcPct val="100000"/>
              </a:lnSpc>
            </a:pPr>
            <a:r>
              <a:rPr lang="en-IN" dirty="0"/>
              <a:t>Advantages</a:t>
            </a:r>
          </a:p>
          <a:p>
            <a:pPr lvl="1">
              <a:lnSpc>
                <a:spcPct val="100000"/>
              </a:lnSpc>
            </a:pPr>
            <a:r>
              <a:rPr lang="en-IN" dirty="0"/>
              <a:t>Fast performance with few nodes and low network traffic</a:t>
            </a:r>
          </a:p>
          <a:p>
            <a:pPr lvl="1">
              <a:lnSpc>
                <a:spcPct val="100000"/>
              </a:lnSpc>
            </a:pPr>
            <a:r>
              <a:rPr lang="en-IN" dirty="0"/>
              <a:t>Central nodes can be upgraded easily</a:t>
            </a:r>
          </a:p>
          <a:p>
            <a:pPr lvl="1">
              <a:lnSpc>
                <a:spcPct val="100000"/>
              </a:lnSpc>
            </a:pPr>
            <a:r>
              <a:rPr lang="en-IN" dirty="0"/>
              <a:t>Easy to setup, deploy and troubleshoot</a:t>
            </a:r>
          </a:p>
          <a:p>
            <a:pPr lvl="1">
              <a:lnSpc>
                <a:spcPct val="100000"/>
              </a:lnSpc>
            </a:pPr>
            <a:r>
              <a:rPr lang="en-IN" dirty="0"/>
              <a:t>Failure of one system does not negatively impact the network</a:t>
            </a:r>
          </a:p>
          <a:p>
            <a:pPr>
              <a:lnSpc>
                <a:spcPct val="100000"/>
              </a:lnSpc>
            </a:pPr>
            <a:r>
              <a:rPr lang="en-IN" dirty="0"/>
              <a:t>Disadvantages</a:t>
            </a:r>
          </a:p>
          <a:p>
            <a:pPr lvl="1">
              <a:lnSpc>
                <a:spcPct val="100000"/>
              </a:lnSpc>
            </a:pPr>
            <a:r>
              <a:rPr lang="en-IN" dirty="0"/>
              <a:t>Cost of installation is high and expensive to use</a:t>
            </a:r>
          </a:p>
          <a:p>
            <a:pPr lvl="1">
              <a:lnSpc>
                <a:spcPct val="100000"/>
              </a:lnSpc>
            </a:pPr>
            <a:r>
              <a:rPr lang="en-IN" dirty="0"/>
              <a:t>If central node fails then the whole network is stopped</a:t>
            </a:r>
          </a:p>
          <a:p>
            <a:pPr lvl="1">
              <a:lnSpc>
                <a:spcPct val="100000"/>
              </a:lnSpc>
            </a:pPr>
            <a:r>
              <a:rPr lang="en-IN" dirty="0"/>
              <a:t>Performance is based on the central node that is it depends on its capacity</a:t>
            </a:r>
          </a:p>
        </p:txBody>
      </p:sp>
    </p:spTree>
    <p:extLst>
      <p:ext uri="{BB962C8B-B14F-4D97-AF65-F5344CB8AC3E}">
        <p14:creationId xmlns:p14="http://schemas.microsoft.com/office/powerpoint/2010/main" val="255441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881" y="317417"/>
            <a:ext cx="10696574" cy="735541"/>
          </a:xfrm>
        </p:spPr>
        <p:txBody>
          <a:bodyPr/>
          <a:lstStyle/>
          <a:p>
            <a:r>
              <a:rPr lang="en-IN" dirty="0"/>
              <a:t>Email Threats</a:t>
            </a:r>
          </a:p>
        </p:txBody>
      </p:sp>
      <p:sp>
        <p:nvSpPr>
          <p:cNvPr id="3" name="TextBox 2"/>
          <p:cNvSpPr txBox="1"/>
          <p:nvPr/>
        </p:nvSpPr>
        <p:spPr>
          <a:xfrm>
            <a:off x="410751" y="1131217"/>
            <a:ext cx="10727704" cy="5447645"/>
          </a:xfrm>
          <a:prstGeom prst="rect">
            <a:avLst/>
          </a:prstGeom>
          <a:noFill/>
        </p:spPr>
        <p:txBody>
          <a:bodyPr wrap="square" rtlCol="0">
            <a:spAutoFit/>
          </a:bodyPr>
          <a:lstStyle/>
          <a:p>
            <a:pPr marL="285750" indent="-285750">
              <a:buFont typeface="Arial" panose="020B0604020202020204" pitchFamily="34" charset="0"/>
              <a:buChar char="•"/>
            </a:pPr>
            <a:r>
              <a:rPr lang="en-IN" sz="2400" dirty="0"/>
              <a:t>Email Spoofing</a:t>
            </a:r>
          </a:p>
          <a:p>
            <a:pPr marL="742950" lvl="1" indent="-285750">
              <a:buFont typeface="Arial" panose="020B0604020202020204" pitchFamily="34" charset="0"/>
              <a:buChar char="•"/>
            </a:pPr>
            <a:r>
              <a:rPr lang="en-IN" sz="2400" dirty="0"/>
              <a:t>Modifying the fields in the email header so that the email appears to be from a trusted source</a:t>
            </a:r>
          </a:p>
          <a:p>
            <a:pPr marL="742950" lvl="1" indent="-285750">
              <a:buFont typeface="Arial" panose="020B0604020202020204" pitchFamily="34" charset="0"/>
              <a:buChar char="•"/>
            </a:pPr>
            <a:r>
              <a:rPr lang="en-IN" sz="2400" dirty="0"/>
              <a:t>Controls</a:t>
            </a:r>
          </a:p>
          <a:p>
            <a:pPr marL="1200150" lvl="2" indent="-285750">
              <a:buFont typeface="Arial" panose="020B0604020202020204" pitchFamily="34" charset="0"/>
              <a:buChar char="•"/>
            </a:pPr>
            <a:r>
              <a:rPr lang="en-IN" sz="2400" dirty="0"/>
              <a:t>SMTP-AUTH</a:t>
            </a:r>
          </a:p>
          <a:p>
            <a:pPr marL="1657350" lvl="3" indent="-285750">
              <a:buFont typeface="Arial" panose="020B0604020202020204" pitchFamily="34" charset="0"/>
              <a:buChar char="•"/>
            </a:pPr>
            <a:r>
              <a:rPr lang="en-IN" dirty="0"/>
              <a:t>The </a:t>
            </a:r>
            <a:r>
              <a:rPr lang="en-IN" b="1" dirty="0"/>
              <a:t>AUTH</a:t>
            </a:r>
            <a:r>
              <a:rPr lang="en-IN" dirty="0"/>
              <a:t> command is an ESMTP command (SMTP service extension) that is used to authenticate the client to the server. The AUTH command sends the clients username and password to the e-mail server.</a:t>
            </a:r>
            <a:endParaRPr lang="en-IN" sz="2400" dirty="0"/>
          </a:p>
          <a:p>
            <a:pPr marL="1200150" lvl="2" indent="-285750">
              <a:buFont typeface="Arial" panose="020B0604020202020204" pitchFamily="34" charset="0"/>
              <a:buChar char="•"/>
            </a:pPr>
            <a:r>
              <a:rPr lang="en-IN" dirty="0"/>
              <a:t>Sender Policy Framework (SPF)</a:t>
            </a:r>
          </a:p>
          <a:p>
            <a:pPr marL="1657350" lvl="3" indent="-285750">
              <a:buFont typeface="Arial" panose="020B0604020202020204" pitchFamily="34" charset="0"/>
              <a:buChar char="•"/>
            </a:pPr>
            <a:r>
              <a:rPr lang="en-IN" dirty="0"/>
              <a:t>Allows administrators to specify which hosts are allowed to send emails from a given domain. This is done by creating a SPF record in DNS</a:t>
            </a:r>
          </a:p>
          <a:p>
            <a:pPr marL="285750" indent="-285750">
              <a:buFont typeface="Arial" panose="020B0604020202020204" pitchFamily="34" charset="0"/>
              <a:buChar char="•"/>
            </a:pPr>
            <a:r>
              <a:rPr lang="en-IN" sz="2400" dirty="0"/>
              <a:t>Phishing Attack</a:t>
            </a:r>
          </a:p>
          <a:p>
            <a:pPr marL="742950" lvl="1" indent="-285750">
              <a:buFont typeface="Arial" panose="020B0604020202020204" pitchFamily="34" charset="0"/>
              <a:buChar char="•"/>
            </a:pPr>
            <a:r>
              <a:rPr lang="en-IN" sz="2400" dirty="0"/>
              <a:t>Spear Phishing</a:t>
            </a:r>
          </a:p>
          <a:p>
            <a:pPr marL="1200150" lvl="2" indent="-285750">
              <a:buFont typeface="Arial" panose="020B0604020202020204" pitchFamily="34" charset="0"/>
              <a:buChar char="•"/>
            </a:pPr>
            <a:r>
              <a:rPr lang="en-IN" sz="2400" dirty="0"/>
              <a:t>Targets a particular set of population</a:t>
            </a:r>
          </a:p>
          <a:p>
            <a:pPr marL="742950" lvl="1" indent="-285750">
              <a:buFont typeface="Arial" panose="020B0604020202020204" pitchFamily="34" charset="0"/>
              <a:buChar char="•"/>
            </a:pPr>
            <a:r>
              <a:rPr lang="en-IN" sz="2400" dirty="0"/>
              <a:t>Whaling attack</a:t>
            </a:r>
          </a:p>
          <a:p>
            <a:pPr marL="1200150" lvl="2" indent="-285750">
              <a:buFont typeface="Arial" panose="020B0604020202020204" pitchFamily="34" charset="0"/>
              <a:buChar char="•"/>
            </a:pPr>
            <a:r>
              <a:rPr lang="en-IN" sz="2400" dirty="0"/>
              <a:t>Target high profile individuals</a:t>
            </a:r>
          </a:p>
        </p:txBody>
      </p:sp>
    </p:spTree>
    <p:extLst>
      <p:ext uri="{BB962C8B-B14F-4D97-AF65-F5344CB8AC3E}">
        <p14:creationId xmlns:p14="http://schemas.microsoft.com/office/powerpoint/2010/main" val="3422063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Address translation</a:t>
            </a:r>
          </a:p>
        </p:txBody>
      </p:sp>
      <p:sp>
        <p:nvSpPr>
          <p:cNvPr id="3" name="TextBox 2"/>
          <p:cNvSpPr txBox="1"/>
          <p:nvPr/>
        </p:nvSpPr>
        <p:spPr>
          <a:xfrm>
            <a:off x="659876" y="1432874"/>
            <a:ext cx="10836798"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a:t>NAT is a gateway between Internal private network and Internet that performs transparent routing and address translation</a:t>
            </a:r>
          </a:p>
          <a:p>
            <a:pPr marL="285750" indent="-285750">
              <a:buFont typeface="Arial" panose="020B0604020202020204" pitchFamily="34" charset="0"/>
              <a:buChar char="•"/>
            </a:pPr>
            <a:r>
              <a:rPr lang="en-IN" sz="2400" dirty="0"/>
              <a:t>3 Basic types of NAT implementation</a:t>
            </a:r>
          </a:p>
          <a:p>
            <a:pPr marL="742950" lvl="1" indent="-285750">
              <a:buFont typeface="Arial" panose="020B0604020202020204" pitchFamily="34" charset="0"/>
              <a:buChar char="•"/>
            </a:pPr>
            <a:r>
              <a:rPr lang="en-IN" sz="2400" dirty="0"/>
              <a:t>Static NAT</a:t>
            </a:r>
          </a:p>
          <a:p>
            <a:pPr marL="1200150" lvl="2" indent="-285750">
              <a:buFont typeface="Arial" panose="020B0604020202020204" pitchFamily="34" charset="0"/>
              <a:buChar char="•"/>
            </a:pPr>
            <a:r>
              <a:rPr lang="en-IN" sz="2400" dirty="0"/>
              <a:t>Each Private IP is fixed a public IP address</a:t>
            </a:r>
          </a:p>
          <a:p>
            <a:pPr marL="1200150" lvl="2" indent="-285750">
              <a:buFont typeface="Arial" panose="020B0604020202020204" pitchFamily="34" charset="0"/>
              <a:buChar char="•"/>
            </a:pPr>
            <a:r>
              <a:rPr lang="en-IN" sz="2400" dirty="0"/>
              <a:t>Primarily done for Public facing servers and devices that interact with non-IP protocols</a:t>
            </a:r>
          </a:p>
          <a:p>
            <a:pPr marL="742950" lvl="1" indent="-285750">
              <a:buFont typeface="Arial" panose="020B0604020202020204" pitchFamily="34" charset="0"/>
              <a:buChar char="•"/>
            </a:pPr>
            <a:r>
              <a:rPr lang="en-IN" sz="2400" dirty="0"/>
              <a:t>Dynamic NAT</a:t>
            </a:r>
          </a:p>
          <a:p>
            <a:pPr marL="1200150" lvl="2" indent="-285750">
              <a:buFont typeface="Arial" panose="020B0604020202020204" pitchFamily="34" charset="0"/>
              <a:buChar char="•"/>
            </a:pPr>
            <a:r>
              <a:rPr lang="en-IN" sz="2400" dirty="0"/>
              <a:t>A pool of IP is reserved for Translation</a:t>
            </a:r>
          </a:p>
          <a:p>
            <a:pPr marL="1200150" lvl="2" indent="-285750">
              <a:buFont typeface="Arial" panose="020B0604020202020204" pitchFamily="34" charset="0"/>
              <a:buChar char="•"/>
            </a:pPr>
            <a:r>
              <a:rPr lang="en-IN" sz="2400" dirty="0"/>
              <a:t>Private IP connecting to Internet use one IP from the pool on a first-come first-serve basis</a:t>
            </a:r>
          </a:p>
          <a:p>
            <a:pPr marL="742950" lvl="1" indent="-285750">
              <a:buFont typeface="Arial" panose="020B0604020202020204" pitchFamily="34" charset="0"/>
              <a:buChar char="•"/>
            </a:pPr>
            <a:r>
              <a:rPr lang="en-IN" sz="2400" dirty="0"/>
              <a:t>Port address translation (PAT)</a:t>
            </a:r>
          </a:p>
          <a:p>
            <a:pPr marL="1200150" lvl="2" indent="-285750">
              <a:buFont typeface="Arial" panose="020B0604020202020204" pitchFamily="34" charset="0"/>
              <a:buChar char="•"/>
            </a:pPr>
            <a:r>
              <a:rPr lang="en-IN" sz="2400" dirty="0"/>
              <a:t>One IP is used to NAT a group of private IPs</a:t>
            </a:r>
          </a:p>
        </p:txBody>
      </p:sp>
    </p:spTree>
    <p:extLst>
      <p:ext uri="{BB962C8B-B14F-4D97-AF65-F5344CB8AC3E}">
        <p14:creationId xmlns:p14="http://schemas.microsoft.com/office/powerpoint/2010/main" val="413810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44" y="213722"/>
            <a:ext cx="10696574" cy="735541"/>
          </a:xfrm>
        </p:spPr>
        <p:txBody>
          <a:bodyPr/>
          <a:lstStyle/>
          <a:p>
            <a:r>
              <a:rPr lang="en-IN" dirty="0"/>
              <a:t>Routing Protocols</a:t>
            </a:r>
          </a:p>
        </p:txBody>
      </p:sp>
      <p:sp>
        <p:nvSpPr>
          <p:cNvPr id="3" name="TextBox 2"/>
          <p:cNvSpPr txBox="1"/>
          <p:nvPr/>
        </p:nvSpPr>
        <p:spPr>
          <a:xfrm>
            <a:off x="339365" y="836142"/>
            <a:ext cx="11293311" cy="6093976"/>
          </a:xfrm>
          <a:prstGeom prst="rect">
            <a:avLst/>
          </a:prstGeom>
          <a:noFill/>
        </p:spPr>
        <p:txBody>
          <a:bodyPr wrap="square" rtlCol="0">
            <a:spAutoFit/>
          </a:bodyPr>
          <a:lstStyle/>
          <a:p>
            <a:pPr marL="342900" indent="-342900">
              <a:buFont typeface="Arial" panose="020B0604020202020204" pitchFamily="34" charset="0"/>
              <a:buChar char="•"/>
            </a:pPr>
            <a:r>
              <a:rPr lang="en-IN" sz="2400" dirty="0"/>
              <a:t>Autonomous Systems</a:t>
            </a:r>
          </a:p>
          <a:p>
            <a:pPr marL="800100" lvl="1" indent="-342900">
              <a:buFont typeface="Arial" panose="020B0604020202020204" pitchFamily="34" charset="0"/>
              <a:buChar char="•"/>
            </a:pPr>
            <a:r>
              <a:rPr lang="en-IN" dirty="0"/>
              <a:t>An </a:t>
            </a:r>
            <a:r>
              <a:rPr lang="en-IN" b="1" dirty="0"/>
              <a:t>autonomous system</a:t>
            </a:r>
            <a:r>
              <a:rPr lang="en-IN" dirty="0"/>
              <a:t> (AS) is a portion of the internetwork under the same administrative authority.</a:t>
            </a:r>
          </a:p>
          <a:p>
            <a:pPr marL="800100" lvl="1" indent="-342900">
              <a:buFont typeface="Arial" panose="020B0604020202020204" pitchFamily="34" charset="0"/>
              <a:buChar char="•"/>
            </a:pPr>
            <a:r>
              <a:rPr lang="en-IN" dirty="0"/>
              <a:t>A unique </a:t>
            </a:r>
            <a:r>
              <a:rPr lang="en-IN" b="1" dirty="0"/>
              <a:t>ASN</a:t>
            </a:r>
            <a:r>
              <a:rPr lang="en-IN" dirty="0"/>
              <a:t> is allocated to each AS for use in BGP routing.</a:t>
            </a:r>
          </a:p>
          <a:p>
            <a:pPr marL="342900" indent="-342900">
              <a:buFont typeface="Arial" panose="020B0604020202020204" pitchFamily="34" charset="0"/>
              <a:buChar char="•"/>
            </a:pPr>
            <a:r>
              <a:rPr lang="en-IN" sz="2400" dirty="0"/>
              <a:t>Routing Protocols</a:t>
            </a:r>
          </a:p>
          <a:p>
            <a:pPr marL="800100" lvl="1" indent="-342900">
              <a:buFont typeface="Arial" panose="020B0604020202020204" pitchFamily="34" charset="0"/>
              <a:buChar char="•"/>
            </a:pPr>
            <a:r>
              <a:rPr lang="en-IN" dirty="0"/>
              <a:t>Routing protocols were created for routers. These protocols have been designed to allow the exchange of routing tables, or known networks, between routers</a:t>
            </a:r>
          </a:p>
          <a:p>
            <a:pPr marL="342900" indent="-342900">
              <a:buFont typeface="Arial" panose="020B0604020202020204" pitchFamily="34" charset="0"/>
              <a:buChar char="•"/>
            </a:pPr>
            <a:r>
              <a:rPr lang="en-IN" sz="2400" dirty="0"/>
              <a:t>The two main types of routing: Static routing and Dynamic routing</a:t>
            </a:r>
          </a:p>
          <a:p>
            <a:pPr marL="800100" lvl="1" indent="-342900">
              <a:buFont typeface="Arial" panose="020B0604020202020204" pitchFamily="34" charset="0"/>
              <a:buChar char="•"/>
            </a:pPr>
            <a:r>
              <a:rPr lang="en-IN" sz="2400" dirty="0"/>
              <a:t>Dynamic Routing Protocol</a:t>
            </a:r>
          </a:p>
          <a:p>
            <a:pPr marL="1257300" lvl="2" indent="-342900">
              <a:buFont typeface="Arial" panose="020B0604020202020204" pitchFamily="34" charset="0"/>
              <a:buChar char="•"/>
            </a:pPr>
            <a:r>
              <a:rPr lang="en-IN" dirty="0"/>
              <a:t>Dynamically discover and maintain routes</a:t>
            </a:r>
          </a:p>
          <a:p>
            <a:pPr marL="1257300" lvl="2" indent="-342900">
              <a:buFont typeface="Arial" panose="020B0604020202020204" pitchFamily="34" charset="0"/>
              <a:buChar char="•"/>
            </a:pPr>
            <a:r>
              <a:rPr lang="en-IN" dirty="0"/>
              <a:t>Calculate routes, Distribute routing updates to other routers</a:t>
            </a:r>
          </a:p>
          <a:p>
            <a:pPr marL="1257300" lvl="2" indent="-342900">
              <a:buFont typeface="Arial" panose="020B0604020202020204" pitchFamily="34" charset="0"/>
              <a:buChar char="•"/>
            </a:pPr>
            <a:r>
              <a:rPr lang="en-IN" dirty="0"/>
              <a:t>Reach agreement with other routers about the network topology</a:t>
            </a:r>
          </a:p>
          <a:p>
            <a:pPr marL="800100" lvl="1" indent="-342900">
              <a:buFont typeface="Arial" panose="020B0604020202020204" pitchFamily="34" charset="0"/>
              <a:buChar char="•"/>
            </a:pPr>
            <a:r>
              <a:rPr lang="en-IN" sz="2400" dirty="0"/>
              <a:t>Static Routing Protocol</a:t>
            </a:r>
          </a:p>
          <a:p>
            <a:pPr marL="1257300" lvl="2" indent="-342900">
              <a:buFont typeface="Arial" panose="020B0604020202020204" pitchFamily="34" charset="0"/>
              <a:buChar char="•"/>
            </a:pPr>
            <a:r>
              <a:rPr lang="en-IN" dirty="0"/>
              <a:t>Statically programmed routers send data over routes defined by the network Administrator.</a:t>
            </a:r>
          </a:p>
          <a:p>
            <a:pPr marL="342900" indent="-342900">
              <a:buFont typeface="Arial" panose="020B0604020202020204" pitchFamily="34" charset="0"/>
              <a:buChar char="•"/>
            </a:pPr>
            <a:r>
              <a:rPr lang="en-IN" sz="2400" dirty="0"/>
              <a:t>Route Flapping</a:t>
            </a:r>
          </a:p>
          <a:p>
            <a:pPr marL="800100" lvl="1" indent="-342900">
              <a:buFont typeface="Arial" panose="020B0604020202020204" pitchFamily="34" charset="0"/>
              <a:buChar char="•"/>
            </a:pPr>
            <a:r>
              <a:rPr lang="en-IN" dirty="0"/>
              <a:t>Occurs when a router alternately advertises a destination network via one </a:t>
            </a:r>
            <a:r>
              <a:rPr lang="en-IN" b="1" dirty="0"/>
              <a:t>route</a:t>
            </a:r>
            <a:r>
              <a:rPr lang="en-IN" dirty="0"/>
              <a:t> then another (or as unavailable, and then available again) in quick sequence.</a:t>
            </a:r>
          </a:p>
          <a:p>
            <a:pPr marL="342900" indent="-342900">
              <a:buFont typeface="Arial" panose="020B0604020202020204" pitchFamily="34" charset="0"/>
              <a:buChar char="•"/>
            </a:pPr>
            <a:r>
              <a:rPr lang="en-IN" sz="2400" dirty="0"/>
              <a:t>Blackhole</a:t>
            </a:r>
          </a:p>
          <a:p>
            <a:pPr marL="800100" lvl="1" indent="-342900">
              <a:buFont typeface="Arial" panose="020B0604020202020204" pitchFamily="34" charset="0"/>
              <a:buChar char="•"/>
            </a:pPr>
            <a:r>
              <a:rPr lang="en-IN" dirty="0"/>
              <a:t>A null </a:t>
            </a:r>
            <a:r>
              <a:rPr lang="en-IN" b="1" dirty="0"/>
              <a:t>route</a:t>
            </a:r>
            <a:r>
              <a:rPr lang="en-IN" dirty="0"/>
              <a:t> (</a:t>
            </a:r>
            <a:r>
              <a:rPr lang="en-IN" b="1" dirty="0"/>
              <a:t>blackhole route</a:t>
            </a:r>
            <a:r>
              <a:rPr lang="en-IN" dirty="0"/>
              <a:t>) is a network </a:t>
            </a:r>
            <a:r>
              <a:rPr lang="en-IN" b="1" dirty="0"/>
              <a:t>route</a:t>
            </a:r>
            <a:r>
              <a:rPr lang="en-IN" dirty="0"/>
              <a:t> (routing table entry) that goes nowhere.</a:t>
            </a:r>
            <a:endParaRPr lang="en-IN" sz="2400" dirty="0"/>
          </a:p>
          <a:p>
            <a:pPr marL="8001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9243756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92" y="223149"/>
            <a:ext cx="10696574" cy="735541"/>
          </a:xfrm>
        </p:spPr>
        <p:txBody>
          <a:bodyPr/>
          <a:lstStyle/>
          <a:p>
            <a:r>
              <a:rPr lang="en-IN" dirty="0"/>
              <a:t>Dynamic Routing Protocols – Distance Vector </a:t>
            </a:r>
          </a:p>
        </p:txBody>
      </p:sp>
      <p:sp>
        <p:nvSpPr>
          <p:cNvPr id="6" name="TextBox 5"/>
          <p:cNvSpPr txBox="1"/>
          <p:nvPr/>
        </p:nvSpPr>
        <p:spPr>
          <a:xfrm>
            <a:off x="278778" y="958690"/>
            <a:ext cx="7272092" cy="6063198"/>
          </a:xfrm>
          <a:prstGeom prst="rect">
            <a:avLst/>
          </a:prstGeom>
          <a:noFill/>
        </p:spPr>
        <p:txBody>
          <a:bodyPr wrap="square" rtlCol="0">
            <a:spAutoFit/>
          </a:bodyPr>
          <a:lstStyle/>
          <a:p>
            <a:pPr marL="285750" indent="-285750">
              <a:buFont typeface="Arial" panose="020B0604020202020204" pitchFamily="34" charset="0"/>
              <a:buChar char="•"/>
            </a:pPr>
            <a:r>
              <a:rPr lang="en-IN" sz="2400" dirty="0"/>
              <a:t>Routes are advertised as vectors of (distance, direction), where distance is defined in terms of a metric and direction is defined in terms of the next-hop router.</a:t>
            </a:r>
          </a:p>
          <a:p>
            <a:pPr marL="285750" indent="-285750">
              <a:buFont typeface="Arial" panose="020B0604020202020204" pitchFamily="34" charset="0"/>
              <a:buChar char="•"/>
            </a:pPr>
            <a:r>
              <a:rPr lang="en-IN" sz="2400" dirty="0"/>
              <a:t>each router learns routes from its neighbouring routers' perspectives and then advertises the routes from its own perspective.</a:t>
            </a:r>
          </a:p>
          <a:p>
            <a:pPr marL="285750" indent="-285750">
              <a:buFont typeface="Arial" panose="020B0604020202020204" pitchFamily="34" charset="0"/>
              <a:buChar char="•"/>
            </a:pPr>
            <a:r>
              <a:rPr lang="en-IN" sz="2400" dirty="0"/>
              <a:t>Distance vector routing is sometimes referred to as "routing by </a:t>
            </a:r>
            <a:r>
              <a:rPr lang="en-IN" sz="2400" dirty="0" err="1"/>
              <a:t>rumor</a:t>
            </a:r>
            <a:r>
              <a:rPr lang="en-IN" sz="2400" dirty="0"/>
              <a:t>.“</a:t>
            </a:r>
          </a:p>
          <a:p>
            <a:pPr marL="285750" indent="-285750">
              <a:buFont typeface="Arial" panose="020B0604020202020204" pitchFamily="34" charset="0"/>
              <a:buChar char="•"/>
            </a:pPr>
            <a:r>
              <a:rPr lang="en-IN" sz="2400" dirty="0"/>
              <a:t>Distance vector routing protocols include the following:</a:t>
            </a:r>
          </a:p>
          <a:p>
            <a:pPr marL="742950" lvl="1" indent="-285750">
              <a:buFont typeface="Arial" panose="020B0604020202020204" pitchFamily="34" charset="0"/>
              <a:buChar char="•"/>
            </a:pPr>
            <a:r>
              <a:rPr lang="en-IN" sz="2000" dirty="0"/>
              <a:t>Routing Information Protocol (RIP) for IP</a:t>
            </a:r>
          </a:p>
          <a:p>
            <a:pPr marL="742950" lvl="1" indent="-285750">
              <a:buFont typeface="Arial" panose="020B0604020202020204" pitchFamily="34" charset="0"/>
              <a:buChar char="•"/>
            </a:pPr>
            <a:r>
              <a:rPr lang="en-IN" sz="2000" dirty="0"/>
              <a:t>Xerox Networking System's XNS RIP</a:t>
            </a:r>
          </a:p>
          <a:p>
            <a:pPr marL="742950" lvl="1" indent="-285750">
              <a:buFont typeface="Arial" panose="020B0604020202020204" pitchFamily="34" charset="0"/>
              <a:buChar char="•"/>
            </a:pPr>
            <a:r>
              <a:rPr lang="en-IN" sz="2000" dirty="0"/>
              <a:t>Novell's IPX RIP</a:t>
            </a:r>
          </a:p>
          <a:p>
            <a:pPr marL="742950" lvl="1" indent="-285750">
              <a:buFont typeface="Arial" panose="020B0604020202020204" pitchFamily="34" charset="0"/>
              <a:buChar char="•"/>
            </a:pPr>
            <a:r>
              <a:rPr lang="en-IN" sz="2000" dirty="0"/>
              <a:t>Cisco's Internet Gateway Routing Protocol (IGRP)</a:t>
            </a:r>
          </a:p>
          <a:p>
            <a:pPr marL="742950" lvl="1" indent="-285750">
              <a:buFont typeface="Arial" panose="020B0604020202020204" pitchFamily="34" charset="0"/>
              <a:buChar char="•"/>
            </a:pPr>
            <a:r>
              <a:rPr lang="en-IN" sz="2000" dirty="0"/>
              <a:t>AppleTalk's Routing Table Maintenance Protocol (RTMP)</a:t>
            </a:r>
          </a:p>
          <a:p>
            <a:pPr marL="285750" indent="-285750">
              <a:buFont typeface="Arial" panose="020B0604020202020204" pitchFamily="34" charset="0"/>
              <a:buChar char="•"/>
            </a:pPr>
            <a:endParaRPr lang="en-IN" sz="2400" dirty="0"/>
          </a:p>
        </p:txBody>
      </p:sp>
      <p:pic>
        <p:nvPicPr>
          <p:cNvPr id="1026" name="Picture 2" descr="distance-vecto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256" y="3959257"/>
            <a:ext cx="5059679" cy="229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24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39" y="230245"/>
            <a:ext cx="10696574" cy="735541"/>
          </a:xfrm>
        </p:spPr>
        <p:txBody>
          <a:bodyPr/>
          <a:lstStyle/>
          <a:p>
            <a:r>
              <a:rPr lang="en-IN" dirty="0"/>
              <a:t>Link State Routing Protocol</a:t>
            </a:r>
          </a:p>
        </p:txBody>
      </p:sp>
      <p:sp>
        <p:nvSpPr>
          <p:cNvPr id="3" name="TextBox 2"/>
          <p:cNvSpPr txBox="1"/>
          <p:nvPr/>
        </p:nvSpPr>
        <p:spPr>
          <a:xfrm>
            <a:off x="141339" y="825707"/>
            <a:ext cx="11642103" cy="6001643"/>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basic concept of link-state routing is that every node constructs a map of the connectivity to the network, in the form of a graph, showing which nodes are connected to which other nodes.</a:t>
            </a:r>
          </a:p>
          <a:p>
            <a:pPr marL="285750" indent="-285750">
              <a:buFont typeface="Arial" panose="020B0604020202020204" pitchFamily="34" charset="0"/>
              <a:buChar char="•"/>
            </a:pPr>
            <a:r>
              <a:rPr lang="en-IN" sz="2400" dirty="0"/>
              <a:t>Each router in the network keeps a copy of it, without changing it. After obtaining the complete picture of network topology, each router will independently calculate its own best paths to reach the destination networks.</a:t>
            </a:r>
          </a:p>
          <a:p>
            <a:pPr marL="285750" indent="-285750">
              <a:buFont typeface="Arial" panose="020B0604020202020204" pitchFamily="34" charset="0"/>
              <a:buChar char="•"/>
            </a:pPr>
            <a:r>
              <a:rPr lang="en-IN" sz="2400" dirty="0"/>
              <a:t>Link state protocols are based on Shortest Path First (SPF) algorithm to find the best path to a destination. </a:t>
            </a:r>
          </a:p>
          <a:p>
            <a:pPr marL="285750" indent="-285750">
              <a:buFont typeface="Arial" panose="020B0604020202020204" pitchFamily="34" charset="0"/>
              <a:buChar char="•"/>
            </a:pPr>
            <a:r>
              <a:rPr lang="en-IN" sz="2400" dirty="0"/>
              <a:t>Shortest Path First (SPF) algorithm is also known as Dijkstra algorithm.</a:t>
            </a:r>
          </a:p>
          <a:p>
            <a:pPr marL="285750" indent="-285750">
              <a:buFont typeface="Arial" panose="020B0604020202020204" pitchFamily="34" charset="0"/>
              <a:buChar char="•"/>
            </a:pPr>
            <a:r>
              <a:rPr lang="en-IN" sz="2400" dirty="0"/>
              <a:t>Whenever a link's state changes, a routing update called a Link-State Advertisement (LSA) is exchanged between routers</a:t>
            </a:r>
          </a:p>
          <a:p>
            <a:pPr marL="285750" indent="-285750">
              <a:buFont typeface="Arial" panose="020B0604020202020204" pitchFamily="34" charset="0"/>
              <a:buChar char="•"/>
            </a:pPr>
            <a:r>
              <a:rPr lang="en-IN" sz="2400" dirty="0"/>
              <a:t> When a router receives an LSA routing update, the link-state algorithm is used to recalculate the shortest path to affected destinations. </a:t>
            </a:r>
          </a:p>
          <a:p>
            <a:pPr marL="285750" indent="-285750">
              <a:buFont typeface="Arial" panose="020B0604020202020204" pitchFamily="34" charset="0"/>
              <a:buChar char="•"/>
            </a:pPr>
            <a:r>
              <a:rPr lang="en-IN" sz="2400" dirty="0"/>
              <a:t>Examples of link state routing protocols are:</a:t>
            </a:r>
          </a:p>
          <a:p>
            <a:pPr marL="742950" lvl="1" indent="-285750">
              <a:buFont typeface="Arial" panose="020B0604020202020204" pitchFamily="34" charset="0"/>
              <a:buChar char="•"/>
            </a:pPr>
            <a:r>
              <a:rPr lang="en-IN" sz="2400" dirty="0"/>
              <a:t>Open Shortest Path First (OSPF) for IP</a:t>
            </a:r>
          </a:p>
          <a:p>
            <a:pPr marL="742950" lvl="1" indent="-285750">
              <a:buFont typeface="Arial" panose="020B0604020202020204" pitchFamily="34" charset="0"/>
              <a:buChar char="•"/>
            </a:pPr>
            <a:r>
              <a:rPr lang="en-IN" sz="2400" dirty="0"/>
              <a:t>Novell's NetWare Link Services Protocol (NLSP)</a:t>
            </a:r>
          </a:p>
        </p:txBody>
      </p:sp>
    </p:spTree>
    <p:extLst>
      <p:ext uri="{BB962C8B-B14F-4D97-AF65-F5344CB8AC3E}">
        <p14:creationId xmlns:p14="http://schemas.microsoft.com/office/powerpoint/2010/main" val="85902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Distance Vector Vs Link State</a:t>
            </a:r>
          </a:p>
        </p:txBody>
      </p:sp>
      <p:graphicFrame>
        <p:nvGraphicFramePr>
          <p:cNvPr id="3" name="Table 2"/>
          <p:cNvGraphicFramePr>
            <a:graphicFrameLocks noGrp="1"/>
          </p:cNvGraphicFramePr>
          <p:nvPr>
            <p:extLst>
              <p:ext uri="{D42A27DB-BD31-4B8C-83A1-F6EECF244321}">
                <p14:modId xmlns:p14="http://schemas.microsoft.com/office/powerpoint/2010/main" val="2729199007"/>
              </p:ext>
            </p:extLst>
          </p:nvPr>
        </p:nvGraphicFramePr>
        <p:xfrm>
          <a:off x="800100" y="1483237"/>
          <a:ext cx="8128000" cy="35763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4167330315"/>
                    </a:ext>
                  </a:extLst>
                </a:gridCol>
                <a:gridCol w="4064000">
                  <a:extLst>
                    <a:ext uri="{9D8B030D-6E8A-4147-A177-3AD203B41FA5}">
                      <a16:colId xmlns:a16="http://schemas.microsoft.com/office/drawing/2014/main" val="3938274102"/>
                    </a:ext>
                  </a:extLst>
                </a:gridCol>
              </a:tblGrid>
              <a:tr h="370840">
                <a:tc>
                  <a:txBody>
                    <a:bodyPr/>
                    <a:lstStyle/>
                    <a:p>
                      <a:pPr algn="ctr"/>
                      <a:r>
                        <a:rPr lang="en-IN" b="1" dirty="0"/>
                        <a:t>Distance</a:t>
                      </a:r>
                      <a:r>
                        <a:rPr lang="en-IN" b="1" baseline="0" dirty="0"/>
                        <a:t> Vector</a:t>
                      </a:r>
                      <a:endParaRPr lang="en-IN" b="1" dirty="0"/>
                    </a:p>
                  </a:txBody>
                  <a:tcPr>
                    <a:solidFill>
                      <a:schemeClr val="bg2"/>
                    </a:solidFill>
                  </a:tcPr>
                </a:tc>
                <a:tc>
                  <a:txBody>
                    <a:bodyPr/>
                    <a:lstStyle/>
                    <a:p>
                      <a:pPr algn="ctr"/>
                      <a:r>
                        <a:rPr lang="en-IN" b="1" dirty="0"/>
                        <a:t>Link State</a:t>
                      </a:r>
                    </a:p>
                  </a:txBody>
                  <a:tcPr>
                    <a:solidFill>
                      <a:schemeClr val="bg2"/>
                    </a:solidFill>
                  </a:tcPr>
                </a:tc>
                <a:extLst>
                  <a:ext uri="{0D108BD9-81ED-4DB2-BD59-A6C34878D82A}">
                    <a16:rowId xmlns:a16="http://schemas.microsoft.com/office/drawing/2014/main" val="851924821"/>
                  </a:ext>
                </a:extLst>
              </a:tr>
              <a:tr h="640080">
                <a:tc>
                  <a:txBody>
                    <a:bodyPr/>
                    <a:lstStyle/>
                    <a:p>
                      <a:r>
                        <a:rPr lang="en-IN" dirty="0"/>
                        <a:t>Distance Vector router tells ONLY neighbours about ALL routes</a:t>
                      </a:r>
                    </a:p>
                  </a:txBody>
                  <a:tcPr/>
                </a:tc>
                <a:tc>
                  <a:txBody>
                    <a:bodyPr/>
                    <a:lstStyle/>
                    <a:p>
                      <a:r>
                        <a:rPr lang="en-IN" dirty="0"/>
                        <a:t>Link-State router tells ALL other routers about ONLY its </a:t>
                      </a:r>
                      <a:r>
                        <a:rPr lang="en-IN" dirty="0" err="1"/>
                        <a:t>neighbors</a:t>
                      </a:r>
                      <a:r>
                        <a:rPr lang="en-IN" dirty="0"/>
                        <a:t> and links </a:t>
                      </a:r>
                    </a:p>
                  </a:txBody>
                  <a:tcPr/>
                </a:tc>
                <a:extLst>
                  <a:ext uri="{0D108BD9-81ED-4DB2-BD59-A6C34878D82A}">
                    <a16:rowId xmlns:a16="http://schemas.microsoft.com/office/drawing/2014/main" val="1809935790"/>
                  </a:ext>
                </a:extLst>
              </a:tr>
              <a:tr h="914400">
                <a:tc>
                  <a:txBody>
                    <a:bodyPr/>
                    <a:lstStyle/>
                    <a:p>
                      <a:r>
                        <a:rPr lang="en-IN" dirty="0"/>
                        <a:t>With Distance Vector protocols a router can't send out new vectors until it has processed them</a:t>
                      </a:r>
                    </a:p>
                  </a:txBody>
                  <a:tcPr/>
                </a:tc>
                <a:tc>
                  <a:txBody>
                    <a:bodyPr/>
                    <a:lstStyle/>
                    <a:p>
                      <a:r>
                        <a:rPr lang="en-IN" dirty="0"/>
                        <a:t>In Link-State protocols Update and Decision processes are independent</a:t>
                      </a:r>
                    </a:p>
                  </a:txBody>
                  <a:tcPr/>
                </a:tc>
                <a:extLst>
                  <a:ext uri="{0D108BD9-81ED-4DB2-BD59-A6C34878D82A}">
                    <a16:rowId xmlns:a16="http://schemas.microsoft.com/office/drawing/2014/main" val="1323904755"/>
                  </a:ext>
                </a:extLst>
              </a:tr>
              <a:tr h="640080">
                <a:tc>
                  <a:txBody>
                    <a:bodyPr/>
                    <a:lstStyle/>
                    <a:p>
                      <a:endParaRPr lang="en-IN" dirty="0"/>
                    </a:p>
                  </a:txBody>
                  <a:tcPr/>
                </a:tc>
                <a:tc>
                  <a:txBody>
                    <a:bodyPr/>
                    <a:lstStyle/>
                    <a:p>
                      <a:r>
                        <a:rPr lang="en-IN" dirty="0"/>
                        <a:t>Displays faster convergence than distance vector routing protocols</a:t>
                      </a:r>
                    </a:p>
                  </a:txBody>
                  <a:tcPr/>
                </a:tc>
                <a:extLst>
                  <a:ext uri="{0D108BD9-81ED-4DB2-BD59-A6C34878D82A}">
                    <a16:rowId xmlns:a16="http://schemas.microsoft.com/office/drawing/2014/main" val="1104940734"/>
                  </a:ext>
                </a:extLst>
              </a:tr>
              <a:tr h="370840">
                <a:tc>
                  <a:txBody>
                    <a:bodyPr/>
                    <a:lstStyle/>
                    <a:p>
                      <a:endParaRPr lang="en-IN"/>
                    </a:p>
                  </a:txBody>
                  <a:tcPr/>
                </a:tc>
                <a:tc>
                  <a:txBody>
                    <a:bodyPr/>
                    <a:lstStyle/>
                    <a:p>
                      <a:r>
                        <a:rPr lang="en-IN" dirty="0"/>
                        <a:t>More scalable due to hierarchical nature</a:t>
                      </a:r>
                    </a:p>
                  </a:txBody>
                  <a:tcPr/>
                </a:tc>
                <a:extLst>
                  <a:ext uri="{0D108BD9-81ED-4DB2-BD59-A6C34878D82A}">
                    <a16:rowId xmlns:a16="http://schemas.microsoft.com/office/drawing/2014/main" val="3516769966"/>
                  </a:ext>
                </a:extLst>
              </a:tr>
              <a:tr h="640080">
                <a:tc>
                  <a:txBody>
                    <a:bodyPr/>
                    <a:lstStyle/>
                    <a:p>
                      <a:endParaRPr lang="en-IN" dirty="0"/>
                    </a:p>
                  </a:txBody>
                  <a:tcPr/>
                </a:tc>
                <a:tc>
                  <a:txBody>
                    <a:bodyPr/>
                    <a:lstStyle/>
                    <a:p>
                      <a:r>
                        <a:rPr lang="en-IN" dirty="0"/>
                        <a:t>Require more memory to store state information</a:t>
                      </a:r>
                    </a:p>
                  </a:txBody>
                  <a:tcPr/>
                </a:tc>
                <a:extLst>
                  <a:ext uri="{0D108BD9-81ED-4DB2-BD59-A6C34878D82A}">
                    <a16:rowId xmlns:a16="http://schemas.microsoft.com/office/drawing/2014/main" val="2650105250"/>
                  </a:ext>
                </a:extLst>
              </a:tr>
            </a:tbl>
          </a:graphicData>
        </a:graphic>
      </p:graphicFrame>
    </p:spTree>
    <p:extLst>
      <p:ext uri="{BB962C8B-B14F-4D97-AF65-F5344CB8AC3E}">
        <p14:creationId xmlns:p14="http://schemas.microsoft.com/office/powerpoint/2010/main" val="29225536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Interior vs Exterior Routing Protocols</a:t>
            </a:r>
          </a:p>
        </p:txBody>
      </p:sp>
      <p:pic>
        <p:nvPicPr>
          <p:cNvPr id="1026" name="Picture 2" descr="Image result for what is exterior routing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172" y="2166103"/>
            <a:ext cx="55530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31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Interior Routing Protocols</a:t>
            </a:r>
          </a:p>
        </p:txBody>
      </p:sp>
      <p:sp>
        <p:nvSpPr>
          <p:cNvPr id="3" name="TextBox 2"/>
          <p:cNvSpPr txBox="1"/>
          <p:nvPr/>
        </p:nvSpPr>
        <p:spPr>
          <a:xfrm>
            <a:off x="358219" y="1809946"/>
            <a:ext cx="11321591" cy="3539430"/>
          </a:xfrm>
          <a:prstGeom prst="rect">
            <a:avLst/>
          </a:prstGeom>
          <a:noFill/>
        </p:spPr>
        <p:txBody>
          <a:bodyPr wrap="square" rtlCol="0">
            <a:spAutoFit/>
          </a:bodyPr>
          <a:lstStyle/>
          <a:p>
            <a:pPr marL="457200" indent="-457200">
              <a:buFont typeface="Arial" panose="020B0604020202020204" pitchFamily="34" charset="0"/>
              <a:buChar char="•"/>
            </a:pPr>
            <a:r>
              <a:rPr lang="en-IN" sz="2800" b="1" dirty="0"/>
              <a:t>Routing Information Protocol</a:t>
            </a:r>
          </a:p>
          <a:p>
            <a:pPr marL="914400" lvl="1" indent="-457200">
              <a:buFont typeface="Arial" panose="020B0604020202020204" pitchFamily="34" charset="0"/>
              <a:buChar char="•"/>
            </a:pPr>
            <a:r>
              <a:rPr lang="en-IN" sz="2800" dirty="0"/>
              <a:t>It is a distance vector protocol</a:t>
            </a:r>
          </a:p>
          <a:p>
            <a:pPr marL="914400" lvl="1" indent="-457200">
              <a:buFont typeface="Arial" panose="020B0604020202020204" pitchFamily="34" charset="0"/>
              <a:buChar char="•"/>
            </a:pPr>
            <a:r>
              <a:rPr lang="en-IN" sz="2800" dirty="0"/>
              <a:t>Considered a legacy protocol (slow performance and lack of functionality)</a:t>
            </a:r>
          </a:p>
          <a:p>
            <a:pPr marL="914400" lvl="1" indent="-457200">
              <a:buFont typeface="Arial" panose="020B0604020202020204" pitchFamily="34" charset="0"/>
              <a:buChar char="•"/>
            </a:pPr>
            <a:r>
              <a:rPr lang="en-IN" sz="2800" dirty="0"/>
              <a:t>Should be used only within small networks</a:t>
            </a:r>
          </a:p>
          <a:p>
            <a:pPr marL="914400" lvl="1" indent="-457200">
              <a:buFont typeface="Arial" panose="020B0604020202020204" pitchFamily="34" charset="0"/>
              <a:buChar char="•"/>
            </a:pPr>
            <a:r>
              <a:rPr lang="en-IN" sz="2800" dirty="0"/>
              <a:t>V1 has no authentication</a:t>
            </a:r>
          </a:p>
          <a:p>
            <a:pPr marL="914400" lvl="1" indent="-457200">
              <a:buFont typeface="Arial" panose="020B0604020202020204" pitchFamily="34" charset="0"/>
              <a:buChar char="•"/>
            </a:pPr>
            <a:r>
              <a:rPr lang="en-IN" sz="2800" dirty="0"/>
              <a:t>V2 sends passwords in clear text or MD5 Hashed</a:t>
            </a:r>
          </a:p>
          <a:p>
            <a:pPr marL="914400" lvl="1" indent="-457200">
              <a:buFont typeface="Arial" panose="020B0604020202020204" pitchFamily="34" charset="0"/>
              <a:buChar char="•"/>
            </a:pPr>
            <a:r>
              <a:rPr lang="en-IN" sz="2800" dirty="0"/>
              <a:t>V3 supports IPV6</a:t>
            </a:r>
          </a:p>
        </p:txBody>
      </p:sp>
    </p:spTree>
    <p:extLst>
      <p:ext uri="{BB962C8B-B14F-4D97-AF65-F5344CB8AC3E}">
        <p14:creationId xmlns:p14="http://schemas.microsoft.com/office/powerpoint/2010/main" val="2392774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Interior Routing Protocols</a:t>
            </a:r>
          </a:p>
        </p:txBody>
      </p:sp>
      <p:sp>
        <p:nvSpPr>
          <p:cNvPr id="3" name="TextBox 2"/>
          <p:cNvSpPr txBox="1"/>
          <p:nvPr/>
        </p:nvSpPr>
        <p:spPr>
          <a:xfrm>
            <a:off x="358219" y="1809946"/>
            <a:ext cx="11321591" cy="3108543"/>
          </a:xfrm>
          <a:prstGeom prst="rect">
            <a:avLst/>
          </a:prstGeom>
          <a:noFill/>
        </p:spPr>
        <p:txBody>
          <a:bodyPr wrap="square" rtlCol="0">
            <a:spAutoFit/>
          </a:bodyPr>
          <a:lstStyle/>
          <a:p>
            <a:pPr marL="457200" indent="-457200">
              <a:buFont typeface="Arial" panose="020B0604020202020204" pitchFamily="34" charset="0"/>
              <a:buChar char="•"/>
            </a:pPr>
            <a:r>
              <a:rPr lang="en-IN" sz="2800" b="1" dirty="0"/>
              <a:t>Open Shortest Path First (OSPF)</a:t>
            </a:r>
          </a:p>
          <a:p>
            <a:pPr marL="914400" lvl="1" indent="-457200">
              <a:buFont typeface="Arial" panose="020B0604020202020204" pitchFamily="34" charset="0"/>
              <a:buChar char="•"/>
            </a:pPr>
            <a:r>
              <a:rPr lang="en-IN" sz="2800" dirty="0"/>
              <a:t>It is a Link state protocol</a:t>
            </a:r>
          </a:p>
          <a:p>
            <a:pPr marL="914400" lvl="1" indent="-457200">
              <a:buFont typeface="Arial" panose="020B0604020202020204" pitchFamily="34" charset="0"/>
              <a:buChar char="•"/>
            </a:pPr>
            <a:r>
              <a:rPr lang="en-IN" sz="2800" dirty="0"/>
              <a:t>Uses LSA to send out routing table information</a:t>
            </a:r>
          </a:p>
          <a:p>
            <a:pPr marL="914400" lvl="1" indent="-457200">
              <a:buFont typeface="Arial" panose="020B0604020202020204" pitchFamily="34" charset="0"/>
              <a:buChar char="•"/>
            </a:pPr>
            <a:r>
              <a:rPr lang="en-IN" sz="2800" dirty="0"/>
              <a:t>Provides more stable network than RIP</a:t>
            </a:r>
          </a:p>
          <a:p>
            <a:pPr marL="914400" lvl="1" indent="-457200">
              <a:buFont typeface="Arial" panose="020B0604020202020204" pitchFamily="34" charset="0"/>
              <a:buChar char="•"/>
            </a:pPr>
            <a:r>
              <a:rPr lang="en-IN" sz="2800" dirty="0"/>
              <a:t>Requires more memory and CPU resources</a:t>
            </a:r>
          </a:p>
          <a:p>
            <a:pPr marL="914400" lvl="1" indent="-457200">
              <a:buFont typeface="Arial" panose="020B0604020202020204" pitchFamily="34" charset="0"/>
              <a:buChar char="•"/>
            </a:pPr>
            <a:r>
              <a:rPr lang="en-IN" sz="2800" dirty="0"/>
              <a:t>Allows for hierarchical routing network </a:t>
            </a:r>
          </a:p>
          <a:p>
            <a:pPr marL="914400" lvl="1" indent="-457200">
              <a:buFont typeface="Arial" panose="020B0604020202020204" pitchFamily="34" charset="0"/>
              <a:buChar char="•"/>
            </a:pPr>
            <a:r>
              <a:rPr lang="en-IN" sz="2800" dirty="0"/>
              <a:t>OSPF V3 uses </a:t>
            </a:r>
            <a:r>
              <a:rPr lang="en-IN" sz="2800" dirty="0" err="1"/>
              <a:t>IPSec</a:t>
            </a:r>
            <a:r>
              <a:rPr lang="en-IN" sz="2800" dirty="0"/>
              <a:t> for authentication</a:t>
            </a:r>
          </a:p>
        </p:txBody>
      </p:sp>
    </p:spTree>
    <p:extLst>
      <p:ext uri="{BB962C8B-B14F-4D97-AF65-F5344CB8AC3E}">
        <p14:creationId xmlns:p14="http://schemas.microsoft.com/office/powerpoint/2010/main" val="1317339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Interior Routing Protocols</a:t>
            </a:r>
          </a:p>
        </p:txBody>
      </p:sp>
      <p:sp>
        <p:nvSpPr>
          <p:cNvPr id="3" name="TextBox 2"/>
          <p:cNvSpPr txBox="1"/>
          <p:nvPr/>
        </p:nvSpPr>
        <p:spPr>
          <a:xfrm>
            <a:off x="358219" y="1809946"/>
            <a:ext cx="11321591" cy="4001095"/>
          </a:xfrm>
          <a:prstGeom prst="rect">
            <a:avLst/>
          </a:prstGeom>
          <a:noFill/>
        </p:spPr>
        <p:txBody>
          <a:bodyPr wrap="square" rtlCol="0">
            <a:spAutoFit/>
          </a:bodyPr>
          <a:lstStyle/>
          <a:p>
            <a:pPr marL="457200" indent="-457200">
              <a:buFont typeface="Arial" panose="020B0604020202020204" pitchFamily="34" charset="0"/>
              <a:buChar char="•"/>
            </a:pPr>
            <a:r>
              <a:rPr lang="en-IN" sz="2800" b="1" dirty="0"/>
              <a:t>Interior Gateway Routing Protocol (IGRP)</a:t>
            </a:r>
          </a:p>
          <a:p>
            <a:pPr marL="914400" lvl="1" indent="-457200">
              <a:buFont typeface="Arial" panose="020B0604020202020204" pitchFamily="34" charset="0"/>
              <a:buChar char="•"/>
            </a:pPr>
            <a:r>
              <a:rPr lang="en-IN" sz="2800" dirty="0"/>
              <a:t>It is a Distance Vector protocol</a:t>
            </a:r>
          </a:p>
          <a:p>
            <a:pPr marL="914400" lvl="1" indent="-457200">
              <a:buFont typeface="Arial" panose="020B0604020202020204" pitchFamily="34" charset="0"/>
              <a:buChar char="•"/>
            </a:pPr>
            <a:r>
              <a:rPr lang="en-IN" sz="2800" dirty="0"/>
              <a:t>Cisco Proprietary </a:t>
            </a:r>
          </a:p>
          <a:p>
            <a:pPr marL="914400" lvl="1" indent="-457200">
              <a:buFont typeface="Arial" panose="020B0604020202020204" pitchFamily="34" charset="0"/>
              <a:buChar char="•"/>
            </a:pPr>
            <a:r>
              <a:rPr lang="en-IN" sz="2800" dirty="0"/>
              <a:t>IGRP is intended for use in gateways connecting several networks. </a:t>
            </a:r>
          </a:p>
          <a:p>
            <a:pPr marL="914400" lvl="1" indent="-457200">
              <a:buFont typeface="Arial" panose="020B0604020202020204" pitchFamily="34" charset="0"/>
              <a:buChar char="•"/>
            </a:pPr>
            <a:r>
              <a:rPr lang="en-IN" sz="2800" dirty="0"/>
              <a:t>The metrics used by IGRP include the following:</a:t>
            </a:r>
          </a:p>
          <a:p>
            <a:pPr marL="1371600" lvl="2" indent="-457200">
              <a:buFont typeface="Arial" panose="020B0604020202020204" pitchFamily="34" charset="0"/>
              <a:buChar char="•"/>
            </a:pPr>
            <a:r>
              <a:rPr lang="en-IN" sz="2400" dirty="0"/>
              <a:t>Topological delay time - </a:t>
            </a:r>
            <a:r>
              <a:rPr lang="en-IN" dirty="0"/>
              <a:t>the amount of time it would take to get to the destination along that pat</a:t>
            </a:r>
            <a:endParaRPr lang="en-IN" sz="2400" dirty="0"/>
          </a:p>
          <a:p>
            <a:pPr marL="1371600" lvl="2" indent="-457200">
              <a:buFont typeface="Arial" panose="020B0604020202020204" pitchFamily="34" charset="0"/>
              <a:buChar char="•"/>
            </a:pPr>
            <a:r>
              <a:rPr lang="en-IN" sz="2400" dirty="0"/>
              <a:t>Narrowest bandwidth segment of the path - </a:t>
            </a:r>
            <a:r>
              <a:rPr lang="en-IN" dirty="0"/>
              <a:t>the bandwidth in bits per second of the slowest link in the path.</a:t>
            </a:r>
            <a:endParaRPr lang="en-IN" sz="2400" dirty="0"/>
          </a:p>
          <a:p>
            <a:pPr marL="1371600" lvl="2" indent="-457200">
              <a:buFont typeface="Arial" panose="020B0604020202020204" pitchFamily="34" charset="0"/>
              <a:buChar char="•"/>
            </a:pPr>
            <a:r>
              <a:rPr lang="en-IN" sz="2400" dirty="0"/>
              <a:t>Channel occupancy of the path - </a:t>
            </a:r>
            <a:r>
              <a:rPr lang="en-IN" dirty="0"/>
              <a:t>indicates how much of that bandwidth is currently in use</a:t>
            </a:r>
            <a:endParaRPr lang="en-IN" sz="2400" dirty="0"/>
          </a:p>
          <a:p>
            <a:pPr marL="1371600" lvl="2" indent="-457200">
              <a:buFont typeface="Arial" panose="020B0604020202020204" pitchFamily="34" charset="0"/>
              <a:buChar char="•"/>
            </a:pPr>
            <a:r>
              <a:rPr lang="en-IN" sz="2400" dirty="0"/>
              <a:t>Reliability of the path - </a:t>
            </a:r>
            <a:r>
              <a:rPr lang="en-IN" dirty="0"/>
              <a:t>It is the fraction of packets that arrive at the destination undamaged.</a:t>
            </a:r>
            <a:endParaRPr lang="en-IN" sz="2400" dirty="0"/>
          </a:p>
        </p:txBody>
      </p:sp>
    </p:spTree>
    <p:extLst>
      <p:ext uri="{BB962C8B-B14F-4D97-AF65-F5344CB8AC3E}">
        <p14:creationId xmlns:p14="http://schemas.microsoft.com/office/powerpoint/2010/main" val="157080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04" y="204295"/>
            <a:ext cx="10696574" cy="735541"/>
          </a:xfrm>
        </p:spPr>
        <p:txBody>
          <a:bodyPr/>
          <a:lstStyle/>
          <a:p>
            <a:r>
              <a:rPr lang="en-US" dirty="0"/>
              <a:t>MESH Topology</a:t>
            </a:r>
          </a:p>
        </p:txBody>
      </p:sp>
      <p:sp>
        <p:nvSpPr>
          <p:cNvPr id="3" name="Content Placeholder 2"/>
          <p:cNvSpPr>
            <a:spLocks noGrp="1"/>
          </p:cNvSpPr>
          <p:nvPr>
            <p:ph idx="4294967295"/>
          </p:nvPr>
        </p:nvSpPr>
        <p:spPr>
          <a:xfrm>
            <a:off x="433633" y="939837"/>
            <a:ext cx="10972800" cy="5743768"/>
          </a:xfrm>
        </p:spPr>
        <p:txBody>
          <a:bodyPr>
            <a:normAutofit fontScale="85000" lnSpcReduction="10000"/>
          </a:bodyPr>
          <a:lstStyle/>
          <a:p>
            <a:pPr>
              <a:lnSpc>
                <a:spcPct val="100000"/>
              </a:lnSpc>
            </a:pPr>
            <a:r>
              <a:rPr lang="en-IN" dirty="0"/>
              <a:t>It is a point-to-point connection to other nodes or devices. All the network nodes are connected to each other. </a:t>
            </a:r>
          </a:p>
          <a:p>
            <a:r>
              <a:rPr lang="en-IN" dirty="0"/>
              <a:t>There are two techniques to transmit data over the Mesh topology, they are :</a:t>
            </a:r>
          </a:p>
          <a:p>
            <a:pPr lvl="1"/>
            <a:r>
              <a:rPr lang="en-IN" b="1" dirty="0"/>
              <a:t>Routing</a:t>
            </a:r>
            <a:r>
              <a:rPr lang="en-IN" dirty="0"/>
              <a:t>: the nodes have a routing logic, as per the network requirements</a:t>
            </a:r>
          </a:p>
          <a:p>
            <a:pPr lvl="1"/>
            <a:r>
              <a:rPr lang="en-IN" b="1" dirty="0"/>
              <a:t>Flooding</a:t>
            </a:r>
            <a:r>
              <a:rPr lang="en-IN" dirty="0"/>
              <a:t>: the same data is transmitted to all the network nodes, hence no routing logic is required</a:t>
            </a:r>
          </a:p>
          <a:p>
            <a:r>
              <a:rPr lang="en-IN" b="1" dirty="0"/>
              <a:t>Partial Mesh Topology : </a:t>
            </a:r>
            <a:r>
              <a:rPr lang="en-IN" dirty="0"/>
              <a:t>In this topology some of the systems are connected in the same fashion as mesh topology but some devices are only connected to two or three devices.</a:t>
            </a:r>
          </a:p>
          <a:p>
            <a:r>
              <a:rPr lang="en-IN" b="1" dirty="0"/>
              <a:t>Full Mesh Topology : </a:t>
            </a:r>
            <a:r>
              <a:rPr lang="en-IN" dirty="0"/>
              <a:t>Each and every nodes or devices are connected to each other.</a:t>
            </a:r>
          </a:p>
          <a:p>
            <a:pPr>
              <a:lnSpc>
                <a:spcPct val="100000"/>
              </a:lnSpc>
            </a:pPr>
            <a:r>
              <a:rPr lang="en-IN" dirty="0"/>
              <a:t>Advantages</a:t>
            </a:r>
          </a:p>
          <a:p>
            <a:pPr lvl="1">
              <a:lnSpc>
                <a:spcPct val="100000"/>
              </a:lnSpc>
            </a:pPr>
            <a:r>
              <a:rPr lang="en-IN" dirty="0"/>
              <a:t>Each connection can carry its own data load</a:t>
            </a:r>
          </a:p>
          <a:p>
            <a:pPr lvl="1">
              <a:lnSpc>
                <a:spcPct val="100000"/>
              </a:lnSpc>
            </a:pPr>
            <a:r>
              <a:rPr lang="en-IN" dirty="0"/>
              <a:t>Provides security and privacy</a:t>
            </a:r>
          </a:p>
          <a:p>
            <a:pPr>
              <a:lnSpc>
                <a:spcPct val="100000"/>
              </a:lnSpc>
            </a:pPr>
            <a:r>
              <a:rPr lang="en-IN" dirty="0"/>
              <a:t>Disadvantage</a:t>
            </a:r>
          </a:p>
          <a:p>
            <a:pPr lvl="1">
              <a:lnSpc>
                <a:spcPct val="100000"/>
              </a:lnSpc>
            </a:pPr>
            <a:r>
              <a:rPr lang="en-IN" dirty="0"/>
              <a:t>Installation and configuration is difficult</a:t>
            </a:r>
          </a:p>
          <a:p>
            <a:pPr lvl="1">
              <a:lnSpc>
                <a:spcPct val="100000"/>
              </a:lnSpc>
            </a:pPr>
            <a:r>
              <a:rPr lang="en-IN" dirty="0"/>
              <a:t>Bulk wiring is required</a:t>
            </a:r>
          </a:p>
        </p:txBody>
      </p:sp>
    </p:spTree>
    <p:extLst>
      <p:ext uri="{BB962C8B-B14F-4D97-AF65-F5344CB8AC3E}">
        <p14:creationId xmlns:p14="http://schemas.microsoft.com/office/powerpoint/2010/main" val="72214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Interior Routing Protocols</a:t>
            </a:r>
          </a:p>
        </p:txBody>
      </p:sp>
      <p:sp>
        <p:nvSpPr>
          <p:cNvPr id="3" name="TextBox 2"/>
          <p:cNvSpPr txBox="1"/>
          <p:nvPr/>
        </p:nvSpPr>
        <p:spPr>
          <a:xfrm>
            <a:off x="358219" y="1809946"/>
            <a:ext cx="11321591" cy="4401205"/>
          </a:xfrm>
          <a:prstGeom prst="rect">
            <a:avLst/>
          </a:prstGeom>
          <a:noFill/>
        </p:spPr>
        <p:txBody>
          <a:bodyPr wrap="square" rtlCol="0">
            <a:spAutoFit/>
          </a:bodyPr>
          <a:lstStyle/>
          <a:p>
            <a:pPr marL="457200" indent="-457200">
              <a:buFont typeface="Arial" panose="020B0604020202020204" pitchFamily="34" charset="0"/>
              <a:buChar char="•"/>
            </a:pPr>
            <a:r>
              <a:rPr lang="en-IN" sz="2800" b="1" dirty="0"/>
              <a:t>Enhanced Interior Gateway Routing Protocol (EIGRP)</a:t>
            </a:r>
          </a:p>
          <a:p>
            <a:pPr marL="914400" lvl="1" indent="-457200">
              <a:buFont typeface="Arial" panose="020B0604020202020204" pitchFamily="34" charset="0"/>
              <a:buChar char="•"/>
            </a:pPr>
            <a:r>
              <a:rPr lang="en-IN" sz="2800" dirty="0"/>
              <a:t>Cisco-proprietary Hybrid routing protocol, incorporating features of both Distance-Vector and Link-State routing protocols.</a:t>
            </a:r>
          </a:p>
          <a:p>
            <a:pPr marL="914400" lvl="1" indent="-457200">
              <a:buFont typeface="Arial" panose="020B0604020202020204" pitchFamily="34" charset="0"/>
              <a:buChar char="•"/>
            </a:pPr>
            <a:r>
              <a:rPr lang="en-IN" sz="2800" dirty="0"/>
              <a:t>EIGRP will form neighbour relationships with adjacent routers in the same Autonomous System (AS). </a:t>
            </a:r>
          </a:p>
          <a:p>
            <a:pPr marL="914400" lvl="1" indent="-457200">
              <a:buFont typeface="Arial" panose="020B0604020202020204" pitchFamily="34" charset="0"/>
              <a:buChar char="•"/>
            </a:pPr>
            <a:r>
              <a:rPr lang="en-IN" sz="2800" dirty="0"/>
              <a:t>EIGRP traffic is either sent as unicasts, or as multicasts on address 224.0.0.10, depending on the EIGRP packet type. </a:t>
            </a:r>
          </a:p>
          <a:p>
            <a:pPr marL="914400" lvl="1" indent="-457200">
              <a:buFont typeface="Arial" panose="020B0604020202020204" pitchFamily="34" charset="0"/>
              <a:buChar char="•"/>
            </a:pPr>
            <a:r>
              <a:rPr lang="en-IN" sz="2800" dirty="0"/>
              <a:t>EIGRP routers do not send periodic, full-table routing updates. Updates are sent when a change occurs, and include only the change. </a:t>
            </a:r>
          </a:p>
          <a:p>
            <a:pPr marL="914400" lvl="1" indent="-457200">
              <a:buFont typeface="Arial" panose="020B0604020202020204" pitchFamily="34" charset="0"/>
              <a:buChar char="•"/>
            </a:pPr>
            <a:r>
              <a:rPr lang="en-IN" sz="2800" dirty="0"/>
              <a:t>EIGRP supports IP, IPX, and </a:t>
            </a:r>
            <a:r>
              <a:rPr lang="en-IN" sz="2800" dirty="0" err="1"/>
              <a:t>Appletalk</a:t>
            </a:r>
            <a:r>
              <a:rPr lang="en-IN" sz="2800" dirty="0"/>
              <a:t> routing. </a:t>
            </a:r>
          </a:p>
        </p:txBody>
      </p:sp>
    </p:spTree>
    <p:extLst>
      <p:ext uri="{BB962C8B-B14F-4D97-AF65-F5344CB8AC3E}">
        <p14:creationId xmlns:p14="http://schemas.microsoft.com/office/powerpoint/2010/main" val="6434590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Interior Routing Protocols</a:t>
            </a:r>
          </a:p>
        </p:txBody>
      </p:sp>
      <p:sp>
        <p:nvSpPr>
          <p:cNvPr id="3" name="TextBox 2"/>
          <p:cNvSpPr txBox="1"/>
          <p:nvPr/>
        </p:nvSpPr>
        <p:spPr>
          <a:xfrm>
            <a:off x="301658" y="1250921"/>
            <a:ext cx="11321591" cy="2677656"/>
          </a:xfrm>
          <a:prstGeom prst="rect">
            <a:avLst/>
          </a:prstGeom>
          <a:noFill/>
        </p:spPr>
        <p:txBody>
          <a:bodyPr wrap="square" rtlCol="0">
            <a:spAutoFit/>
          </a:bodyPr>
          <a:lstStyle/>
          <a:p>
            <a:pPr marL="457200" indent="-457200">
              <a:buFont typeface="Arial" panose="020B0604020202020204" pitchFamily="34" charset="0"/>
              <a:buChar char="•"/>
            </a:pPr>
            <a:r>
              <a:rPr lang="en-IN" sz="2800" b="1" dirty="0"/>
              <a:t>Virtual Router Redundancy Protocol (VRRP)</a:t>
            </a:r>
          </a:p>
          <a:p>
            <a:pPr marL="914400" lvl="1" indent="-457200">
              <a:buFont typeface="Arial" panose="020B0604020202020204" pitchFamily="34" charset="0"/>
              <a:buChar char="•"/>
            </a:pPr>
            <a:r>
              <a:rPr lang="en-IN" sz="2800" dirty="0"/>
              <a:t>Used in networks that cannot tolerate router single point of failure</a:t>
            </a:r>
          </a:p>
          <a:p>
            <a:pPr marL="914400" lvl="1" indent="-457200">
              <a:buFont typeface="Arial" panose="020B0604020202020204" pitchFamily="34" charset="0"/>
              <a:buChar char="•"/>
            </a:pPr>
            <a:r>
              <a:rPr lang="en-IN" sz="2800" dirty="0"/>
              <a:t>Used in router HA </a:t>
            </a:r>
          </a:p>
          <a:p>
            <a:pPr marL="914400" lvl="1" indent="-457200">
              <a:buFont typeface="Arial" panose="020B0604020202020204" pitchFamily="34" charset="0"/>
              <a:buChar char="•"/>
            </a:pPr>
            <a:r>
              <a:rPr lang="en-IN" sz="2800" dirty="0"/>
              <a:t>Designed to increase the availability of the default gateway</a:t>
            </a:r>
          </a:p>
          <a:p>
            <a:pPr marL="914400" lvl="1" indent="-457200">
              <a:buFont typeface="Arial" panose="020B0604020202020204" pitchFamily="34" charset="0"/>
              <a:buChar char="•"/>
            </a:pPr>
            <a:r>
              <a:rPr lang="en-IN" sz="2800" dirty="0"/>
              <a:t>A virtual router is advertised as default gateway and two routers are mapped to the virtual router, acting as redundant pairs</a:t>
            </a:r>
          </a:p>
        </p:txBody>
      </p:sp>
      <p:sp>
        <p:nvSpPr>
          <p:cNvPr id="4" name="TextBox 3"/>
          <p:cNvSpPr txBox="1"/>
          <p:nvPr/>
        </p:nvSpPr>
        <p:spPr>
          <a:xfrm>
            <a:off x="175083" y="3928577"/>
            <a:ext cx="11321591" cy="2246769"/>
          </a:xfrm>
          <a:prstGeom prst="rect">
            <a:avLst/>
          </a:prstGeom>
          <a:noFill/>
        </p:spPr>
        <p:txBody>
          <a:bodyPr wrap="square" rtlCol="0">
            <a:spAutoFit/>
          </a:bodyPr>
          <a:lstStyle/>
          <a:p>
            <a:pPr marL="457200" indent="-457200">
              <a:buFont typeface="Arial" panose="020B0604020202020204" pitchFamily="34" charset="0"/>
              <a:buChar char="•"/>
            </a:pPr>
            <a:r>
              <a:rPr lang="en-IN" sz="2800" b="1" dirty="0"/>
              <a:t>Intermediate System to Intermediate System (IS-IS)</a:t>
            </a:r>
          </a:p>
          <a:p>
            <a:pPr marL="914400" lvl="1" indent="-457200">
              <a:buFont typeface="Arial" panose="020B0604020202020204" pitchFamily="34" charset="0"/>
              <a:buChar char="•"/>
            </a:pPr>
            <a:r>
              <a:rPr lang="en-IN" sz="2800" dirty="0"/>
              <a:t>Link State protocol</a:t>
            </a:r>
          </a:p>
          <a:p>
            <a:pPr marL="914400" lvl="1" indent="-457200">
              <a:buFont typeface="Arial" panose="020B0604020202020204" pitchFamily="34" charset="0"/>
              <a:buChar char="•"/>
            </a:pPr>
            <a:r>
              <a:rPr lang="en-IN" sz="2800" dirty="0"/>
              <a:t>Similar to OSPF builds database of network topology</a:t>
            </a:r>
          </a:p>
          <a:p>
            <a:pPr marL="914400" lvl="1" indent="-457200">
              <a:buFont typeface="Arial" panose="020B0604020202020204" pitchFamily="34" charset="0"/>
              <a:buChar char="•"/>
            </a:pPr>
            <a:r>
              <a:rPr lang="en-IN" sz="2800" dirty="0"/>
              <a:t>Vendor neutral classless and hierarchical routing protocol</a:t>
            </a:r>
          </a:p>
          <a:p>
            <a:pPr marL="914400" lvl="1" indent="-457200">
              <a:buFont typeface="Arial" panose="020B0604020202020204" pitchFamily="34" charset="0"/>
              <a:buChar char="•"/>
            </a:pPr>
            <a:r>
              <a:rPr lang="en-IN" sz="2800" dirty="0"/>
              <a:t>Does not support IP address</a:t>
            </a:r>
          </a:p>
        </p:txBody>
      </p:sp>
    </p:spTree>
    <p:extLst>
      <p:ext uri="{BB962C8B-B14F-4D97-AF65-F5344CB8AC3E}">
        <p14:creationId xmlns:p14="http://schemas.microsoft.com/office/powerpoint/2010/main" val="2986202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23" y="223149"/>
            <a:ext cx="10696574" cy="735541"/>
          </a:xfrm>
        </p:spPr>
        <p:txBody>
          <a:bodyPr/>
          <a:lstStyle/>
          <a:p>
            <a:r>
              <a:rPr lang="en-IN" dirty="0"/>
              <a:t>Exterior Routing Protocol</a:t>
            </a:r>
          </a:p>
        </p:txBody>
      </p:sp>
      <p:sp>
        <p:nvSpPr>
          <p:cNvPr id="3" name="Rectangle 2"/>
          <p:cNvSpPr/>
          <p:nvPr/>
        </p:nvSpPr>
        <p:spPr>
          <a:xfrm>
            <a:off x="0" y="1314743"/>
            <a:ext cx="6204015" cy="4524315"/>
          </a:xfrm>
          <a:prstGeom prst="rect">
            <a:avLst/>
          </a:prstGeom>
        </p:spPr>
        <p:txBody>
          <a:bodyPr wrap="square">
            <a:spAutoFit/>
          </a:bodyPr>
          <a:lstStyle/>
          <a:p>
            <a:pPr marL="285750" indent="-285750">
              <a:buFont typeface="Arial" panose="020B0604020202020204" pitchFamily="34" charset="0"/>
              <a:buChar char="•"/>
            </a:pPr>
            <a:r>
              <a:rPr lang="en-IN" dirty="0">
                <a:solidFill>
                  <a:srgbClr val="0F1419"/>
                </a:solidFill>
                <a:latin typeface="Verdana" panose="020B0604030504040204" pitchFamily="34" charset="0"/>
              </a:rPr>
              <a:t>Exterior Gateway Protocols handle routing outside an Autonomous System</a:t>
            </a:r>
          </a:p>
          <a:p>
            <a:pPr marL="285750" indent="-285750">
              <a:buFont typeface="Arial" panose="020B0604020202020204" pitchFamily="34" charset="0"/>
              <a:buChar char="•"/>
            </a:pPr>
            <a:r>
              <a:rPr lang="en-IN" dirty="0">
                <a:solidFill>
                  <a:srgbClr val="0F1419"/>
                </a:solidFill>
                <a:latin typeface="Verdana" panose="020B0604030504040204" pitchFamily="34" charset="0"/>
              </a:rPr>
              <a:t>Border Gateway Protocol (</a:t>
            </a:r>
            <a:r>
              <a:rPr lang="en-IN" b="1" dirty="0">
                <a:solidFill>
                  <a:srgbClr val="0F1419"/>
                </a:solidFill>
                <a:latin typeface="Verdana" panose="020B0604030504040204" pitchFamily="34" charset="0"/>
              </a:rPr>
              <a:t>BGP</a:t>
            </a:r>
            <a:r>
              <a:rPr lang="en-IN" dirty="0">
                <a:solidFill>
                  <a:srgbClr val="0F1419"/>
                </a:solidFill>
                <a:latin typeface="Verdana" panose="020B0604030504040204" pitchFamily="34" charset="0"/>
              </a:rPr>
              <a:t>) is a routing protocol used to transfer data and information between different host gateways, the Internet or autonomous systems.</a:t>
            </a:r>
          </a:p>
          <a:p>
            <a:pPr marL="285750" indent="-285750">
              <a:buFont typeface="Arial" panose="020B0604020202020204" pitchFamily="34" charset="0"/>
              <a:buChar char="•"/>
            </a:pPr>
            <a:r>
              <a:rPr lang="en-IN" dirty="0">
                <a:solidFill>
                  <a:srgbClr val="0F1419"/>
                </a:solidFill>
                <a:latin typeface="Verdana" panose="020B0604030504040204" pitchFamily="34" charset="0"/>
              </a:rPr>
              <a:t>BGP is a Path Vector Protocol (PVP), which maintains paths to different hosts, networks and gateway routers and determines the routing decision based on that.</a:t>
            </a:r>
          </a:p>
          <a:p>
            <a:pPr marL="742950" lvl="1" indent="-285750">
              <a:buFont typeface="Arial" panose="020B0604020202020204" pitchFamily="34" charset="0"/>
              <a:buChar char="•"/>
            </a:pPr>
            <a:r>
              <a:rPr lang="en-IN" dirty="0">
                <a:solidFill>
                  <a:srgbClr val="0F1419"/>
                </a:solidFill>
                <a:latin typeface="Verdana" panose="020B0604030504040204" pitchFamily="34" charset="0"/>
              </a:rPr>
              <a:t>It uses both Link state and Distance vector routing </a:t>
            </a:r>
            <a:r>
              <a:rPr lang="en-IN" dirty="0" err="1">
                <a:solidFill>
                  <a:srgbClr val="0F1419"/>
                </a:solidFill>
                <a:latin typeface="Verdana" panose="020B0604030504040204" pitchFamily="34" charset="0"/>
              </a:rPr>
              <a:t>routing</a:t>
            </a:r>
            <a:r>
              <a:rPr lang="en-IN" dirty="0">
                <a:solidFill>
                  <a:srgbClr val="0F1419"/>
                </a:solidFill>
                <a:latin typeface="Verdana" panose="020B0604030504040204" pitchFamily="34" charset="0"/>
              </a:rPr>
              <a:t> algorithms</a:t>
            </a:r>
          </a:p>
          <a:p>
            <a:pPr marL="742950" lvl="1" indent="-285750">
              <a:buFont typeface="Arial" panose="020B0604020202020204" pitchFamily="34" charset="0"/>
              <a:buChar char="•"/>
            </a:pPr>
            <a:r>
              <a:rPr lang="en-IN" dirty="0">
                <a:solidFill>
                  <a:srgbClr val="0F1419"/>
                </a:solidFill>
                <a:latin typeface="Verdana" panose="020B0604030504040204" pitchFamily="34" charset="0"/>
              </a:rPr>
              <a:t>Creates a network topology using Link state functionality</a:t>
            </a:r>
          </a:p>
          <a:p>
            <a:pPr marL="742950" lvl="1" indent="-285750">
              <a:buFont typeface="Arial" panose="020B0604020202020204" pitchFamily="34" charset="0"/>
              <a:buChar char="•"/>
            </a:pPr>
            <a:r>
              <a:rPr lang="en-IN" dirty="0">
                <a:solidFill>
                  <a:srgbClr val="0F1419"/>
                </a:solidFill>
                <a:latin typeface="Verdana" panose="020B0604030504040204" pitchFamily="34" charset="0"/>
              </a:rPr>
              <a:t>Propagates the updates a periodic intervals similar to Distance Vector routing</a:t>
            </a:r>
          </a:p>
        </p:txBody>
      </p:sp>
      <p:pic>
        <p:nvPicPr>
          <p:cNvPr id="2050" name="Picture 2" descr="http://www.tcpipguide.com/free/diagrams/bgptopolo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1540986"/>
            <a:ext cx="59817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96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3432" y="3286861"/>
            <a:ext cx="7828568" cy="735541"/>
          </a:xfrm>
        </p:spPr>
        <p:txBody>
          <a:bodyPr>
            <a:noAutofit/>
          </a:bodyPr>
          <a:lstStyle/>
          <a:p>
            <a:r>
              <a:rPr lang="en-IN" sz="6000" dirty="0"/>
              <a:t>Networking Devices</a:t>
            </a:r>
          </a:p>
        </p:txBody>
      </p:sp>
    </p:spTree>
    <p:extLst>
      <p:ext uri="{BB962C8B-B14F-4D97-AF65-F5344CB8AC3E}">
        <p14:creationId xmlns:p14="http://schemas.microsoft.com/office/powerpoint/2010/main" val="1200928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Repeaters</a:t>
            </a:r>
          </a:p>
        </p:txBody>
      </p:sp>
      <p:sp>
        <p:nvSpPr>
          <p:cNvPr id="4" name="TextBox 3"/>
          <p:cNvSpPr txBox="1"/>
          <p:nvPr/>
        </p:nvSpPr>
        <p:spPr>
          <a:xfrm>
            <a:off x="584462" y="1385740"/>
            <a:ext cx="10228083" cy="50036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Works at the physical layer</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Does not understand IP or MAC address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Helps extend the network connections by extending the signals between cable segments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Helps amplify signals</a:t>
            </a:r>
          </a:p>
          <a:p>
            <a:pPr marL="742950" lvl="1"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Works best for Digital signals than </a:t>
            </a:r>
            <a:r>
              <a:rPr lang="en-IN" sz="2400" dirty="0" err="1">
                <a:latin typeface="Verdana" panose="020B0604030504040204" pitchFamily="34" charset="0"/>
                <a:ea typeface="Verdana" panose="020B0604030504040204" pitchFamily="34" charset="0"/>
                <a:cs typeface="Verdana" panose="020B0604030504040204" pitchFamily="34" charset="0"/>
              </a:rPr>
              <a:t>analog</a:t>
            </a:r>
            <a:r>
              <a:rPr lang="en-IN" sz="2400" dirty="0">
                <a:latin typeface="Verdana" panose="020B0604030504040204" pitchFamily="34" charset="0"/>
                <a:ea typeface="Verdana" panose="020B0604030504040204" pitchFamily="34" charset="0"/>
                <a:cs typeface="Verdana" panose="020B0604030504040204" pitchFamily="34" charset="0"/>
              </a:rPr>
              <a:t> signals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Hub is  a multi-port repeater</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Broadcasts packets to all ports</a:t>
            </a:r>
          </a:p>
          <a:p>
            <a:pPr marL="285750" indent="-285750">
              <a:lnSpc>
                <a:spcPct val="150000"/>
              </a:lnSpc>
              <a:buFont typeface="Arial" panose="020B0604020202020204" pitchFamily="34" charset="0"/>
              <a:buChar char="•"/>
            </a:pPr>
            <a:endParaRPr lang="en-IN"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85908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Bridges</a:t>
            </a:r>
          </a:p>
        </p:txBody>
      </p:sp>
      <p:sp>
        <p:nvSpPr>
          <p:cNvPr id="4" name="TextBox 3"/>
          <p:cNvSpPr txBox="1"/>
          <p:nvPr/>
        </p:nvSpPr>
        <p:spPr>
          <a:xfrm>
            <a:off x="584462" y="1385740"/>
            <a:ext cx="10228083"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Works at the Datalink layer (MAC address)</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Works with frames</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Helps amplify signals</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Segments a large network into smaller networks</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3 main type of bridges</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Local: Connects two LAN segments with a local area</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Remote: Connects two LAN segments over a MAN</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Translation: Connects two LAN segments using different types and standards</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Broadcast Storm:</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Bridges can forward broadcast traffic causing a network or broadcast storm</a:t>
            </a:r>
          </a:p>
        </p:txBody>
      </p:sp>
    </p:spTree>
    <p:extLst>
      <p:ext uri="{BB962C8B-B14F-4D97-AF65-F5344CB8AC3E}">
        <p14:creationId xmlns:p14="http://schemas.microsoft.com/office/powerpoint/2010/main" val="399909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Transparent Bridging</a:t>
            </a:r>
          </a:p>
        </p:txBody>
      </p:sp>
      <p:sp>
        <p:nvSpPr>
          <p:cNvPr id="4" name="TextBox 3"/>
          <p:cNvSpPr txBox="1"/>
          <p:nvPr/>
        </p:nvSpPr>
        <p:spPr>
          <a:xfrm>
            <a:off x="584462" y="1385740"/>
            <a:ext cx="10228083"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A bridge that observes incoming network traffic to identify media access control (MAC) addresses.</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Transparent bridge records MAC addresses in a table that is much like a routing table and evaluates that information whenever a packet is routed toward its location.</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The algorithm has five parts:</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Learning</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Flooding</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Filtering</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Forwarding</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Avoiding loops</a:t>
            </a:r>
          </a:p>
        </p:txBody>
      </p:sp>
    </p:spTree>
    <p:extLst>
      <p:ext uri="{BB962C8B-B14F-4D97-AF65-F5344CB8AC3E}">
        <p14:creationId xmlns:p14="http://schemas.microsoft.com/office/powerpoint/2010/main" val="1961896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Spanning Tree Algorithm</a:t>
            </a:r>
          </a:p>
        </p:txBody>
      </p:sp>
      <p:sp>
        <p:nvSpPr>
          <p:cNvPr id="4" name="TextBox 3"/>
          <p:cNvSpPr txBox="1"/>
          <p:nvPr/>
        </p:nvSpPr>
        <p:spPr>
          <a:xfrm>
            <a:off x="575035" y="1187777"/>
            <a:ext cx="10228083"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Spanning Tree Protocol (STP) is a Layer 2 protocol that runs on bridges and switches.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Implemented on bridges and switches in order to prevent loops in the network</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The algorithm is responsible for a bridge using only the most efficient path when faced with multiple paths.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The spanning tree algorithm determines the network (which computer hosts are in which segment) and this data is exchanged using Bridge Protocol Data Units (BPDUs).</a:t>
            </a:r>
          </a:p>
        </p:txBody>
      </p:sp>
    </p:spTree>
    <p:extLst>
      <p:ext uri="{BB962C8B-B14F-4D97-AF65-F5344CB8AC3E}">
        <p14:creationId xmlns:p14="http://schemas.microsoft.com/office/powerpoint/2010/main" val="4049499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Source Routing</a:t>
            </a:r>
          </a:p>
        </p:txBody>
      </p:sp>
      <p:sp>
        <p:nvSpPr>
          <p:cNvPr id="4" name="TextBox 3"/>
          <p:cNvSpPr txBox="1"/>
          <p:nvPr/>
        </p:nvSpPr>
        <p:spPr>
          <a:xfrm>
            <a:off x="575035" y="1043532"/>
            <a:ext cx="10228083"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Technique whereby the sender of a packet can specify the route that a packet should take through the network.</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It is assumed that the source of the packet knows about the layout of the network and can specify the best path for the packet</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A common form of source routing is called loose source record route (LSRR). When using LSRR the sender will provide one or more hops that the packet must go through.</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This is dangerous because it allows the sender to bypass control points.</a:t>
            </a:r>
          </a:p>
          <a:p>
            <a:pPr marL="742950" lvl="1" indent="-285750">
              <a:lnSpc>
                <a:spcPct val="150000"/>
              </a:lnSpc>
              <a:buFont typeface="Arial" panose="020B0604020202020204" pitchFamily="34" charset="0"/>
              <a:buChar char="•"/>
            </a:pPr>
            <a:endParaRPr lang="en-IN"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672706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Switch</a:t>
            </a:r>
          </a:p>
        </p:txBody>
      </p:sp>
      <p:sp>
        <p:nvSpPr>
          <p:cNvPr id="4" name="TextBox 3"/>
          <p:cNvSpPr txBox="1"/>
          <p:nvPr/>
        </p:nvSpPr>
        <p:spPr>
          <a:xfrm>
            <a:off x="575035" y="1043532"/>
            <a:ext cx="10228083"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Combines the functionality of the repeater and bridge</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It’s a multiport bridge</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Works at Layer 2, but there are switches that can work </a:t>
            </a:r>
            <a:r>
              <a:rPr lang="en-IN" sz="2400" dirty="0" err="1">
                <a:latin typeface="Verdana" panose="020B0604030504040204" pitchFamily="34" charset="0"/>
                <a:ea typeface="Verdana" panose="020B0604030504040204" pitchFamily="34" charset="0"/>
                <a:cs typeface="Verdana" panose="020B0604030504040204" pitchFamily="34" charset="0"/>
              </a:rPr>
              <a:t>upto</a:t>
            </a:r>
            <a:r>
              <a:rPr lang="en-IN" sz="2400" dirty="0">
                <a:latin typeface="Verdana" panose="020B0604030504040204" pitchFamily="34" charset="0"/>
                <a:ea typeface="Verdana" panose="020B0604030504040204" pitchFamily="34" charset="0"/>
                <a:cs typeface="Verdana" panose="020B0604030504040204" pitchFamily="34" charset="0"/>
              </a:rPr>
              <a:t> Layer 4</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Prevents collision domains and reduces broadcast</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Switches that work at layers beyond 2 are called  as multi-layered switches	</a:t>
            </a:r>
          </a:p>
          <a:p>
            <a:pPr marL="742950" lvl="1"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They use hardware-based processing power to offer routing functionality, packet inspection, </a:t>
            </a:r>
            <a:r>
              <a:rPr lang="en-IN" sz="2400" dirty="0" err="1">
                <a:latin typeface="Verdana" panose="020B0604030504040204" pitchFamily="34" charset="0"/>
                <a:ea typeface="Verdana" panose="020B0604030504040204" pitchFamily="34" charset="0"/>
                <a:cs typeface="Verdana" panose="020B0604030504040204" pitchFamily="34" charset="0"/>
              </a:rPr>
              <a:t>QoS</a:t>
            </a:r>
            <a:r>
              <a:rPr lang="en-IN" sz="2400" dirty="0">
                <a:latin typeface="Verdana" panose="020B0604030504040204" pitchFamily="34" charset="0"/>
                <a:ea typeface="Verdana" panose="020B0604030504040204" pitchFamily="34" charset="0"/>
                <a:cs typeface="Verdana" panose="020B0604030504040204" pitchFamily="34" charset="0"/>
              </a:rPr>
              <a:t> etc.</a:t>
            </a:r>
          </a:p>
        </p:txBody>
      </p:sp>
    </p:spTree>
    <p:extLst>
      <p:ext uri="{BB962C8B-B14F-4D97-AF65-F5344CB8AC3E}">
        <p14:creationId xmlns:p14="http://schemas.microsoft.com/office/powerpoint/2010/main" val="288026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04" y="204295"/>
            <a:ext cx="10696574" cy="735541"/>
          </a:xfrm>
        </p:spPr>
        <p:txBody>
          <a:bodyPr/>
          <a:lstStyle/>
          <a:p>
            <a:r>
              <a:rPr lang="en-US" dirty="0"/>
              <a:t>TREE Topology</a:t>
            </a:r>
          </a:p>
        </p:txBody>
      </p:sp>
      <p:sp>
        <p:nvSpPr>
          <p:cNvPr id="3" name="Content Placeholder 2"/>
          <p:cNvSpPr>
            <a:spLocks noGrp="1"/>
          </p:cNvSpPr>
          <p:nvPr>
            <p:ph idx="4294967295"/>
          </p:nvPr>
        </p:nvSpPr>
        <p:spPr>
          <a:xfrm>
            <a:off x="433633" y="939837"/>
            <a:ext cx="10972800" cy="5743768"/>
          </a:xfrm>
        </p:spPr>
        <p:txBody>
          <a:bodyPr>
            <a:normAutofit fontScale="92500" lnSpcReduction="10000"/>
          </a:bodyPr>
          <a:lstStyle/>
          <a:p>
            <a:pPr>
              <a:lnSpc>
                <a:spcPct val="100000"/>
              </a:lnSpc>
            </a:pPr>
            <a:r>
              <a:rPr lang="en-IN" dirty="0"/>
              <a:t>It has a root node and all other nodes are connected to it forming a hierarchy. It is also called </a:t>
            </a:r>
            <a:r>
              <a:rPr lang="en-IN" b="1" dirty="0"/>
              <a:t>hierarchical topology</a:t>
            </a:r>
            <a:r>
              <a:rPr lang="en-IN" dirty="0"/>
              <a:t>.</a:t>
            </a:r>
          </a:p>
          <a:p>
            <a:pPr>
              <a:lnSpc>
                <a:spcPct val="100000"/>
              </a:lnSpc>
            </a:pPr>
            <a:r>
              <a:rPr lang="en-IN" dirty="0"/>
              <a:t>Used in WAN</a:t>
            </a:r>
          </a:p>
          <a:p>
            <a:pPr>
              <a:lnSpc>
                <a:spcPct val="100000"/>
              </a:lnSpc>
            </a:pPr>
            <a:r>
              <a:rPr lang="en-IN" dirty="0"/>
              <a:t>Ideal if workstations are located in groups</a:t>
            </a:r>
          </a:p>
          <a:p>
            <a:pPr>
              <a:lnSpc>
                <a:spcPct val="100000"/>
              </a:lnSpc>
            </a:pPr>
            <a:r>
              <a:rPr lang="en-IN" dirty="0"/>
              <a:t>Advantages</a:t>
            </a:r>
          </a:p>
          <a:p>
            <a:pPr lvl="1"/>
            <a:r>
              <a:rPr lang="en-IN" dirty="0"/>
              <a:t>Extension of bus and star topologies</a:t>
            </a:r>
          </a:p>
          <a:p>
            <a:pPr lvl="1"/>
            <a:r>
              <a:rPr lang="en-IN" dirty="0"/>
              <a:t>Expansion of nodes is possible and easy</a:t>
            </a:r>
          </a:p>
          <a:p>
            <a:pPr lvl="1"/>
            <a:r>
              <a:rPr lang="en-IN" dirty="0"/>
              <a:t>Easily managed and maintained</a:t>
            </a:r>
          </a:p>
          <a:p>
            <a:pPr lvl="1"/>
            <a:r>
              <a:rPr lang="en-IN" dirty="0"/>
              <a:t>Error detection is easily done</a:t>
            </a:r>
          </a:p>
          <a:p>
            <a:pPr>
              <a:lnSpc>
                <a:spcPct val="100000"/>
              </a:lnSpc>
            </a:pPr>
            <a:r>
              <a:rPr lang="en-IN" dirty="0"/>
              <a:t>Disadvantages</a:t>
            </a:r>
          </a:p>
          <a:p>
            <a:pPr lvl="1"/>
            <a:r>
              <a:rPr lang="en-IN" dirty="0"/>
              <a:t>Heavily cabled</a:t>
            </a:r>
          </a:p>
          <a:p>
            <a:pPr lvl="1"/>
            <a:r>
              <a:rPr lang="en-IN" dirty="0"/>
              <a:t>Costly</a:t>
            </a:r>
          </a:p>
          <a:p>
            <a:pPr lvl="1"/>
            <a:r>
              <a:rPr lang="en-IN" dirty="0"/>
              <a:t>If more nodes are added maintenance is difficult</a:t>
            </a:r>
          </a:p>
          <a:p>
            <a:pPr lvl="1"/>
            <a:r>
              <a:rPr lang="en-IN" dirty="0"/>
              <a:t>Central hub fails, network fails</a:t>
            </a:r>
          </a:p>
          <a:p>
            <a:pPr lvl="1">
              <a:lnSpc>
                <a:spcPct val="100000"/>
              </a:lnSpc>
            </a:pPr>
            <a:endParaRPr lang="en-IN" dirty="0"/>
          </a:p>
        </p:txBody>
      </p:sp>
    </p:spTree>
    <p:extLst>
      <p:ext uri="{BB962C8B-B14F-4D97-AF65-F5344CB8AC3E}">
        <p14:creationId xmlns:p14="http://schemas.microsoft.com/office/powerpoint/2010/main" val="421512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Switch – Tags/Label (MPLS)</a:t>
            </a:r>
          </a:p>
        </p:txBody>
      </p:sp>
      <p:sp>
        <p:nvSpPr>
          <p:cNvPr id="4" name="TextBox 3"/>
          <p:cNvSpPr txBox="1"/>
          <p:nvPr/>
        </p:nvSpPr>
        <p:spPr>
          <a:xfrm>
            <a:off x="215638" y="1288629"/>
            <a:ext cx="11274458"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Layer 3 and 4 Switches use a concept called tags to route traffic</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Tags are assigned to each network or subnet and the information is stored in the switches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When a packet reaches the first switch, the destination is verified and the tag is mapped</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From now on, every other switch will just look at the tag and route the traffic instead of analysing the complete header information</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This ensures efficient routing and also helps in setting labels for different priority data</a:t>
            </a:r>
          </a:p>
        </p:txBody>
      </p:sp>
    </p:spTree>
    <p:extLst>
      <p:ext uri="{BB962C8B-B14F-4D97-AF65-F5344CB8AC3E}">
        <p14:creationId xmlns:p14="http://schemas.microsoft.com/office/powerpoint/2010/main" val="2659900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VLAN</a:t>
            </a:r>
          </a:p>
        </p:txBody>
      </p:sp>
      <p:sp>
        <p:nvSpPr>
          <p:cNvPr id="4" name="TextBox 3"/>
          <p:cNvSpPr txBox="1"/>
          <p:nvPr/>
        </p:nvSpPr>
        <p:spPr>
          <a:xfrm>
            <a:off x="215638" y="1288628"/>
            <a:ext cx="11737550"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A VLAN is a group of devices on one or more LANs that are configured to communicate as if they were attached to the same wire</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VLAN controls the broadcast without the use of layer 3 devices.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Switch ports are operate in 2 different modes; Access and Trunks.</a:t>
            </a:r>
          </a:p>
          <a:p>
            <a:pPr marL="742950" lvl="1"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Access ports: are those which carry the traffic of only one VLAN.</a:t>
            </a:r>
          </a:p>
          <a:p>
            <a:pPr marL="742950" lvl="1"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Trunk ports: It carries multiple VLANs at a time. Unlike access ports when the switch forwards a frame out the trunk interface it adds VLAN tagging information. </a:t>
            </a:r>
          </a:p>
        </p:txBody>
      </p:sp>
    </p:spTree>
    <p:extLst>
      <p:ext uri="{BB962C8B-B14F-4D97-AF65-F5344CB8AC3E}">
        <p14:creationId xmlns:p14="http://schemas.microsoft.com/office/powerpoint/2010/main" val="11097707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VLAN Hopping Attacks</a:t>
            </a:r>
          </a:p>
        </p:txBody>
      </p:sp>
      <p:sp>
        <p:nvSpPr>
          <p:cNvPr id="4" name="TextBox 3"/>
          <p:cNvSpPr txBox="1"/>
          <p:nvPr/>
        </p:nvSpPr>
        <p:spPr>
          <a:xfrm>
            <a:off x="215638" y="1288628"/>
            <a:ext cx="11737550" cy="440120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The basic concept behind all VLAN hopping attacks is for an attacking host on a VLAN to gain access to traffic on other VLANs that would normally not be accessible. </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There are two primary methods of VLAN hopping: switch spoofing and double tagging</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cs typeface="Verdana" panose="020B0604030504040204" pitchFamily="34" charset="0"/>
              </a:rPr>
              <a:t>Switch spoofing: An attacking host imitates a trunking switch by speaking the tagging and trunking protocols used in maintaining a VLAN. Switch spoofing can only be exploited when interfaces are set to negotiate a trunk.</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cs typeface="Verdana" panose="020B0604030504040204" pitchFamily="34" charset="0"/>
              </a:rPr>
              <a:t>Double tagging attack: A double tagging attack begins when an attacker sends a frame connected to a switch port using two VLAN tags in the frame header. If the attacker is connected to an 802.1Q trunk port, the first tag matches that of the native VLAN (usually 1). The second tag identifies the VLAN the attacker would like to forward the frame to.</a:t>
            </a:r>
          </a:p>
        </p:txBody>
      </p:sp>
    </p:spTree>
    <p:extLst>
      <p:ext uri="{BB962C8B-B14F-4D97-AF65-F5344CB8AC3E}">
        <p14:creationId xmlns:p14="http://schemas.microsoft.com/office/powerpoint/2010/main" val="2167628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38" y="307991"/>
            <a:ext cx="10696574" cy="735541"/>
          </a:xfrm>
        </p:spPr>
        <p:txBody>
          <a:bodyPr/>
          <a:lstStyle/>
          <a:p>
            <a:r>
              <a:rPr lang="en-IN" dirty="0"/>
              <a:t>Router</a:t>
            </a:r>
          </a:p>
        </p:txBody>
      </p:sp>
      <p:sp>
        <p:nvSpPr>
          <p:cNvPr id="4" name="TextBox 3"/>
          <p:cNvSpPr txBox="1"/>
          <p:nvPr/>
        </p:nvSpPr>
        <p:spPr>
          <a:xfrm>
            <a:off x="215638" y="1288628"/>
            <a:ext cx="11737550"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Layer 3 device</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Works with packets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Helps interconnect different segments, network or VLANs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Controls broadcast as well as collision domains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Controls access between segments via ACLs</a:t>
            </a:r>
          </a:p>
          <a:p>
            <a:pPr marL="285750" indent="-285750">
              <a:lnSpc>
                <a:spcPct val="15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Performs Address Translation</a:t>
            </a:r>
          </a:p>
        </p:txBody>
      </p:sp>
    </p:spTree>
    <p:extLst>
      <p:ext uri="{BB962C8B-B14F-4D97-AF65-F5344CB8AC3E}">
        <p14:creationId xmlns:p14="http://schemas.microsoft.com/office/powerpoint/2010/main" val="16718751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Gateway</a:t>
            </a:r>
          </a:p>
        </p:txBody>
      </p:sp>
      <p:sp>
        <p:nvSpPr>
          <p:cNvPr id="3" name="TextBox 2"/>
          <p:cNvSpPr txBox="1"/>
          <p:nvPr/>
        </p:nvSpPr>
        <p:spPr>
          <a:xfrm>
            <a:off x="800100" y="1527142"/>
            <a:ext cx="10696574" cy="30469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Gateways regulate traffic between two dissimilar networks, while routers regulate traffic between similar networks</a:t>
            </a:r>
          </a:p>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Gateways perform more complex functions than the router</a:t>
            </a:r>
          </a:p>
          <a:p>
            <a:pPr marL="285750" indent="-285750">
              <a:lnSpc>
                <a:spcPct val="200000"/>
              </a:lnSpc>
              <a:buFont typeface="Arial" panose="020B0604020202020204" pitchFamily="34" charset="0"/>
              <a:buChar char="•"/>
            </a:pPr>
            <a:r>
              <a:rPr lang="en-IN" sz="2400" dirty="0" err="1">
                <a:latin typeface="Verdana" panose="020B0604030504040204" pitchFamily="34" charset="0"/>
                <a:ea typeface="Verdana" panose="020B0604030504040204" pitchFamily="34" charset="0"/>
                <a:cs typeface="Verdana" panose="020B0604030504040204" pitchFamily="34" charset="0"/>
              </a:rPr>
              <a:t>Eg</a:t>
            </a:r>
            <a:r>
              <a:rPr lang="en-IN" sz="2400" dirty="0">
                <a:latin typeface="Verdana" panose="020B0604030504040204" pitchFamily="34" charset="0"/>
                <a:ea typeface="Verdana" panose="020B0604030504040204" pitchFamily="34" charset="0"/>
                <a:cs typeface="Verdana" panose="020B0604030504040204" pitchFamily="34" charset="0"/>
              </a:rPr>
              <a:t>: connect voice and data network; connect IPX with IP network </a:t>
            </a:r>
          </a:p>
        </p:txBody>
      </p:sp>
    </p:spTree>
    <p:extLst>
      <p:ext uri="{BB962C8B-B14F-4D97-AF65-F5344CB8AC3E}">
        <p14:creationId xmlns:p14="http://schemas.microsoft.com/office/powerpoint/2010/main" val="40277816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Firewalls</a:t>
            </a:r>
          </a:p>
        </p:txBody>
      </p:sp>
      <p:sp>
        <p:nvSpPr>
          <p:cNvPr id="3" name="TextBox 2"/>
          <p:cNvSpPr txBox="1"/>
          <p:nvPr/>
        </p:nvSpPr>
        <p:spPr>
          <a:xfrm>
            <a:off x="800100" y="1527142"/>
            <a:ext cx="10696574"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Used to restrict access to one network from another network</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Considered chock points in the network</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Work from Layer 3 to Layer 7</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Different types</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Packet filtering</a:t>
            </a:r>
          </a:p>
          <a:p>
            <a:pPr marL="742950" lvl="1" indent="-285750">
              <a:buFont typeface="Arial" panose="020B0604020202020204" pitchFamily="34" charset="0"/>
              <a:buChar char="•"/>
            </a:pPr>
            <a:r>
              <a:rPr lang="en-IN" sz="2400" dirty="0" err="1">
                <a:latin typeface="Verdana" panose="020B0604030504040204" pitchFamily="34" charset="0"/>
                <a:ea typeface="Verdana" panose="020B0604030504040204" pitchFamily="34" charset="0"/>
                <a:cs typeface="Verdana" panose="020B0604030504040204" pitchFamily="34" charset="0"/>
              </a:rPr>
              <a:t>Stateful</a:t>
            </a:r>
            <a:endParaRPr lang="en-IN" sz="24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Proxy</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Dynamic Packet filtering</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Kernel Proxy</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3 different firewall architectures</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Screened host</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Multihomed</a:t>
            </a:r>
          </a:p>
          <a:p>
            <a:pPr marL="742950" lvl="1" indent="-285750">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Screened subnet</a:t>
            </a:r>
          </a:p>
          <a:p>
            <a:pPr marL="742950" lvl="1" indent="-285750">
              <a:buFont typeface="Arial" panose="020B0604020202020204" pitchFamily="34" charset="0"/>
              <a:buChar char="•"/>
            </a:pPr>
            <a:endParaRPr lang="en-IN"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60344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Packet Filtering Firewall</a:t>
            </a:r>
          </a:p>
        </p:txBody>
      </p:sp>
      <p:sp>
        <p:nvSpPr>
          <p:cNvPr id="3" name="TextBox 2"/>
          <p:cNvSpPr txBox="1"/>
          <p:nvPr/>
        </p:nvSpPr>
        <p:spPr>
          <a:xfrm>
            <a:off x="800100" y="1480008"/>
            <a:ext cx="10696574"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Verdana" panose="020B0604030504040204" pitchFamily="34" charset="0"/>
              </a:rPr>
              <a:t>Works in Layer 3 and 4</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Verdana" panose="020B0604030504040204" pitchFamily="34" charset="0"/>
              </a:rPr>
              <a:t>Stateless firewalls</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cs typeface="Verdana" panose="020B0604030504040204" pitchFamily="34" charset="0"/>
              </a:rPr>
              <a:t>Takes decision based on source and destination IP/Port numbers, protocol type and direction</a:t>
            </a:r>
          </a:p>
          <a:p>
            <a:endParaRPr lang="en-IN"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94105221"/>
              </p:ext>
            </p:extLst>
          </p:nvPr>
        </p:nvGraphicFramePr>
        <p:xfrm>
          <a:off x="1221294" y="2887831"/>
          <a:ext cx="9732652" cy="2763520"/>
        </p:xfrm>
        <a:graphic>
          <a:graphicData uri="http://schemas.openxmlformats.org/drawingml/2006/table">
            <a:tbl>
              <a:tblPr firstRow="1" bandRow="1">
                <a:tableStyleId>{D7AC3CCA-C797-4891-BE02-D94E43425B78}</a:tableStyleId>
              </a:tblPr>
              <a:tblGrid>
                <a:gridCol w="4866326">
                  <a:extLst>
                    <a:ext uri="{9D8B030D-6E8A-4147-A177-3AD203B41FA5}">
                      <a16:colId xmlns:a16="http://schemas.microsoft.com/office/drawing/2014/main" val="3981503173"/>
                    </a:ext>
                  </a:extLst>
                </a:gridCol>
                <a:gridCol w="4866326">
                  <a:extLst>
                    <a:ext uri="{9D8B030D-6E8A-4147-A177-3AD203B41FA5}">
                      <a16:colId xmlns:a16="http://schemas.microsoft.com/office/drawing/2014/main" val="3622346007"/>
                    </a:ext>
                  </a:extLst>
                </a:gridCol>
              </a:tblGrid>
              <a:tr h="370840">
                <a:tc>
                  <a:txBody>
                    <a:bodyPr/>
                    <a:lstStyle/>
                    <a:p>
                      <a:r>
                        <a:rPr lang="en-IN" dirty="0">
                          <a:latin typeface="Verdana" panose="020B0604030504040204" pitchFamily="34" charset="0"/>
                          <a:ea typeface="Verdana" panose="020B0604030504040204" pitchFamily="34" charset="0"/>
                          <a:cs typeface="Verdana" panose="020B0604030504040204" pitchFamily="34" charset="0"/>
                        </a:rPr>
                        <a:t>Advantage</a:t>
                      </a:r>
                    </a:p>
                  </a:txBody>
                  <a:tcPr/>
                </a:tc>
                <a:tc>
                  <a:txBody>
                    <a:bodyPr/>
                    <a:lstStyle/>
                    <a:p>
                      <a:r>
                        <a:rPr lang="en-IN" dirty="0">
                          <a:latin typeface="Verdana" panose="020B0604030504040204" pitchFamily="34" charset="0"/>
                          <a:ea typeface="Verdana" panose="020B0604030504040204" pitchFamily="34" charset="0"/>
                          <a:cs typeface="Verdana" panose="020B0604030504040204" pitchFamily="34" charset="0"/>
                        </a:rPr>
                        <a:t>Disadvantage</a:t>
                      </a:r>
                    </a:p>
                  </a:txBody>
                  <a:tcPr/>
                </a:tc>
                <a:extLst>
                  <a:ext uri="{0D108BD9-81ED-4DB2-BD59-A6C34878D82A}">
                    <a16:rowId xmlns:a16="http://schemas.microsoft.com/office/drawing/2014/main" val="3057030570"/>
                  </a:ext>
                </a:extLst>
              </a:tr>
              <a:tr h="370840">
                <a:tc>
                  <a:txBody>
                    <a:bodyPr/>
                    <a:lstStyle/>
                    <a:p>
                      <a:r>
                        <a:rPr lang="en-IN" dirty="0">
                          <a:latin typeface="Verdana" panose="020B0604030504040204" pitchFamily="34" charset="0"/>
                          <a:ea typeface="Verdana" panose="020B0604030504040204" pitchFamily="34" charset="0"/>
                          <a:cs typeface="Verdana" panose="020B0604030504040204" pitchFamily="34" charset="0"/>
                        </a:rPr>
                        <a:t>Not</a:t>
                      </a:r>
                      <a:r>
                        <a:rPr lang="en-IN" baseline="0" dirty="0">
                          <a:latin typeface="Verdana" panose="020B0604030504040204" pitchFamily="34" charset="0"/>
                          <a:ea typeface="Verdana" panose="020B0604030504040204" pitchFamily="34" charset="0"/>
                          <a:cs typeface="Verdana" panose="020B0604030504040204" pitchFamily="34" charset="0"/>
                        </a:rPr>
                        <a:t> application dependent</a:t>
                      </a: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cs typeface="Verdana" panose="020B0604030504040204" pitchFamily="34" charset="0"/>
                        </a:rPr>
                        <a:t>Cannot prevent attacks that</a:t>
                      </a:r>
                      <a:r>
                        <a:rPr lang="en-IN" baseline="0" dirty="0">
                          <a:latin typeface="Verdana" panose="020B0604030504040204" pitchFamily="34" charset="0"/>
                          <a:ea typeface="Verdana" panose="020B0604030504040204" pitchFamily="34" charset="0"/>
                          <a:cs typeface="Verdana" panose="020B0604030504040204" pitchFamily="34" charset="0"/>
                        </a:rPr>
                        <a:t> attack application specific vulnerabilities </a:t>
                      </a:r>
                      <a:endParaRPr lang="en-IN"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779115778"/>
                  </a:ext>
                </a:extLst>
              </a:tr>
              <a:tr h="370840">
                <a:tc>
                  <a:txBody>
                    <a:bodyPr/>
                    <a:lstStyle/>
                    <a:p>
                      <a:r>
                        <a:rPr lang="en-IN" dirty="0">
                          <a:latin typeface="Verdana" panose="020B0604030504040204" pitchFamily="34" charset="0"/>
                          <a:ea typeface="Verdana" panose="020B0604030504040204" pitchFamily="34" charset="0"/>
                          <a:cs typeface="Verdana" panose="020B0604030504040204" pitchFamily="34" charset="0"/>
                        </a:rPr>
                        <a:t>Scalable</a:t>
                      </a:r>
                    </a:p>
                  </a:txBody>
                  <a:tcPr/>
                </a:tc>
                <a:tc>
                  <a:txBody>
                    <a:bodyPr/>
                    <a:lstStyle/>
                    <a:p>
                      <a:r>
                        <a:rPr lang="en-IN" dirty="0">
                          <a:latin typeface="Verdana" panose="020B0604030504040204" pitchFamily="34" charset="0"/>
                          <a:ea typeface="Verdana" panose="020B0604030504040204" pitchFamily="34" charset="0"/>
                          <a:cs typeface="Verdana" panose="020B0604030504040204" pitchFamily="34" charset="0"/>
                        </a:rPr>
                        <a:t>Has limited logging facilities</a:t>
                      </a:r>
                    </a:p>
                  </a:txBody>
                  <a:tcPr/>
                </a:tc>
                <a:extLst>
                  <a:ext uri="{0D108BD9-81ED-4DB2-BD59-A6C34878D82A}">
                    <a16:rowId xmlns:a16="http://schemas.microsoft.com/office/drawing/2014/main" val="4011769615"/>
                  </a:ext>
                </a:extLst>
              </a:tr>
              <a:tr h="370840">
                <a:tc>
                  <a:txBody>
                    <a:bodyPr/>
                    <a:lstStyle/>
                    <a:p>
                      <a:r>
                        <a:rPr lang="en-IN" dirty="0">
                          <a:latin typeface="Verdana" panose="020B0604030504040204" pitchFamily="34" charset="0"/>
                          <a:ea typeface="Verdana" panose="020B0604030504040204" pitchFamily="34" charset="0"/>
                          <a:cs typeface="Verdana" panose="020B0604030504040204" pitchFamily="34" charset="0"/>
                        </a:rPr>
                        <a:t>Have high performance</a:t>
                      </a:r>
                    </a:p>
                  </a:txBody>
                  <a:tcPr/>
                </a:tc>
                <a:tc>
                  <a:txBody>
                    <a:bodyPr/>
                    <a:lstStyle/>
                    <a:p>
                      <a:r>
                        <a:rPr lang="en-IN" dirty="0">
                          <a:latin typeface="Verdana" panose="020B0604030504040204" pitchFamily="34" charset="0"/>
                          <a:ea typeface="Verdana" panose="020B0604030504040204" pitchFamily="34" charset="0"/>
                          <a:cs typeface="Verdana" panose="020B0604030504040204" pitchFamily="34" charset="0"/>
                        </a:rPr>
                        <a:t>Do not support</a:t>
                      </a:r>
                      <a:r>
                        <a:rPr lang="en-IN" baseline="0" dirty="0">
                          <a:latin typeface="Verdana" panose="020B0604030504040204" pitchFamily="34" charset="0"/>
                          <a:ea typeface="Verdana" panose="020B0604030504040204" pitchFamily="34" charset="0"/>
                          <a:cs typeface="Verdana" panose="020B0604030504040204" pitchFamily="34" charset="0"/>
                        </a:rPr>
                        <a:t> identity based access</a:t>
                      </a:r>
                      <a:endParaRPr lang="en-IN"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929940344"/>
                  </a:ext>
                </a:extLst>
              </a:tr>
              <a:tr h="370840">
                <a:tc>
                  <a:txBody>
                    <a:bodyPr/>
                    <a:lstStyle/>
                    <a:p>
                      <a:r>
                        <a:rPr lang="en-IN" dirty="0">
                          <a:latin typeface="Verdana" panose="020B0604030504040204" pitchFamily="34" charset="0"/>
                          <a:ea typeface="Verdana" panose="020B0604030504040204" pitchFamily="34" charset="0"/>
                          <a:cs typeface="Verdana" panose="020B0604030504040204" pitchFamily="34" charset="0"/>
                        </a:rPr>
                        <a:t>Commonly used as first line</a:t>
                      </a:r>
                      <a:r>
                        <a:rPr lang="en-IN" baseline="0" dirty="0">
                          <a:latin typeface="Verdana" panose="020B0604030504040204" pitchFamily="34" charset="0"/>
                          <a:ea typeface="Verdana" panose="020B0604030504040204" pitchFamily="34" charset="0"/>
                          <a:cs typeface="Verdana" panose="020B0604030504040204" pitchFamily="34" charset="0"/>
                        </a:rPr>
                        <a:t> of defence</a:t>
                      </a: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cs typeface="Verdana" panose="020B0604030504040204" pitchFamily="34" charset="0"/>
                        </a:rPr>
                        <a:t>Cannot detect spoofed address</a:t>
                      </a:r>
                    </a:p>
                  </a:txBody>
                  <a:tcPr/>
                </a:tc>
                <a:extLst>
                  <a:ext uri="{0D108BD9-81ED-4DB2-BD59-A6C34878D82A}">
                    <a16:rowId xmlns:a16="http://schemas.microsoft.com/office/drawing/2014/main" val="2622705835"/>
                  </a:ext>
                </a:extLst>
              </a:tr>
              <a:tr h="370840">
                <a:tc>
                  <a:txBody>
                    <a:bodyPr/>
                    <a:lstStyle/>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dirty="0">
                          <a:latin typeface="Verdana" panose="020B0604030504040204" pitchFamily="34" charset="0"/>
                          <a:ea typeface="Verdana" panose="020B0604030504040204" pitchFamily="34" charset="0"/>
                          <a:cs typeface="Verdana" panose="020B0604030504040204" pitchFamily="34" charset="0"/>
                        </a:rPr>
                        <a:t>May not be able to detect fragmentation</a:t>
                      </a:r>
                      <a:r>
                        <a:rPr lang="en-IN" baseline="0" dirty="0">
                          <a:latin typeface="Verdana" panose="020B0604030504040204" pitchFamily="34" charset="0"/>
                          <a:ea typeface="Verdana" panose="020B0604030504040204" pitchFamily="34" charset="0"/>
                          <a:cs typeface="Verdana" panose="020B0604030504040204" pitchFamily="34" charset="0"/>
                        </a:rPr>
                        <a:t> attacks</a:t>
                      </a:r>
                      <a:endParaRPr lang="en-IN"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183665293"/>
                  </a:ext>
                </a:extLst>
              </a:tr>
            </a:tbl>
          </a:graphicData>
        </a:graphic>
      </p:graphicFrame>
    </p:spTree>
    <p:extLst>
      <p:ext uri="{BB962C8B-B14F-4D97-AF65-F5344CB8AC3E}">
        <p14:creationId xmlns:p14="http://schemas.microsoft.com/office/powerpoint/2010/main" val="11692110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Stateful</a:t>
            </a:r>
            <a:r>
              <a:rPr lang="en-IN" dirty="0"/>
              <a:t> firewalls</a:t>
            </a:r>
          </a:p>
        </p:txBody>
      </p:sp>
      <p:sp>
        <p:nvSpPr>
          <p:cNvPr id="3" name="TextBox 2"/>
          <p:cNvSpPr txBox="1"/>
          <p:nvPr/>
        </p:nvSpPr>
        <p:spPr>
          <a:xfrm>
            <a:off x="800100" y="1527142"/>
            <a:ext cx="10696574"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Maintains a state table of all connections; only the first packet is deep inspected, subsequent connections are not inspected</a:t>
            </a:r>
          </a:p>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Provides high degree of security and does not introduce the performance hit</a:t>
            </a:r>
          </a:p>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It is scalable and transparent to the user</a:t>
            </a:r>
          </a:p>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Provides data for tracking connectionless protocols</a:t>
            </a:r>
          </a:p>
        </p:txBody>
      </p:sp>
    </p:spTree>
    <p:extLst>
      <p:ext uri="{BB962C8B-B14F-4D97-AF65-F5344CB8AC3E}">
        <p14:creationId xmlns:p14="http://schemas.microsoft.com/office/powerpoint/2010/main" val="29578588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Proxy Firewalls</a:t>
            </a:r>
          </a:p>
        </p:txBody>
      </p:sp>
      <p:sp>
        <p:nvSpPr>
          <p:cNvPr id="3" name="TextBox 2"/>
          <p:cNvSpPr txBox="1"/>
          <p:nvPr/>
        </p:nvSpPr>
        <p:spPr>
          <a:xfrm>
            <a:off x="800100" y="1527142"/>
            <a:ext cx="10696574"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Intercepts and inspects the packets before it is delivered to the destination</a:t>
            </a:r>
          </a:p>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It breaks the connection between the peers</a:t>
            </a:r>
          </a:p>
          <a:p>
            <a:pPr marL="285750"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Two types of proxies</a:t>
            </a:r>
          </a:p>
          <a:p>
            <a:pPr marL="742950" lvl="1"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Circuit Level Proxy</a:t>
            </a:r>
          </a:p>
          <a:p>
            <a:pPr marL="742950" lvl="1" indent="-285750">
              <a:lnSpc>
                <a:spcPct val="200000"/>
              </a:lnSpc>
              <a:buFont typeface="Arial" panose="020B0604020202020204" pitchFamily="34" charset="0"/>
              <a:buChar char="•"/>
            </a:pPr>
            <a:r>
              <a:rPr lang="en-IN" sz="2400" dirty="0">
                <a:latin typeface="Verdana" panose="020B0604030504040204" pitchFamily="34" charset="0"/>
                <a:ea typeface="Verdana" panose="020B0604030504040204" pitchFamily="34" charset="0"/>
                <a:cs typeface="Verdana" panose="020B0604030504040204" pitchFamily="34" charset="0"/>
              </a:rPr>
              <a:t>Application Layer Proxy</a:t>
            </a:r>
          </a:p>
        </p:txBody>
      </p:sp>
    </p:spTree>
    <p:extLst>
      <p:ext uri="{BB962C8B-B14F-4D97-AF65-F5344CB8AC3E}">
        <p14:creationId xmlns:p14="http://schemas.microsoft.com/office/powerpoint/2010/main" val="1457703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Circuit-level Vs Application Layer Proxy</a:t>
            </a:r>
          </a:p>
        </p:txBody>
      </p:sp>
      <p:graphicFrame>
        <p:nvGraphicFramePr>
          <p:cNvPr id="5" name="Table 4"/>
          <p:cNvGraphicFramePr>
            <a:graphicFrameLocks noGrp="1"/>
          </p:cNvGraphicFramePr>
          <p:nvPr>
            <p:extLst>
              <p:ext uri="{D42A27DB-BD31-4B8C-83A1-F6EECF244321}">
                <p14:modId xmlns:p14="http://schemas.microsoft.com/office/powerpoint/2010/main" val="3382913955"/>
              </p:ext>
            </p:extLst>
          </p:nvPr>
        </p:nvGraphicFramePr>
        <p:xfrm>
          <a:off x="891357" y="1671773"/>
          <a:ext cx="9789212" cy="4054400"/>
        </p:xfrm>
        <a:graphic>
          <a:graphicData uri="http://schemas.openxmlformats.org/drawingml/2006/table">
            <a:tbl>
              <a:tblPr firstRow="1" bandRow="1">
                <a:tableStyleId>{5C22544A-7EE6-4342-B048-85BDC9FD1C3A}</a:tableStyleId>
              </a:tblPr>
              <a:tblGrid>
                <a:gridCol w="4894606">
                  <a:extLst>
                    <a:ext uri="{9D8B030D-6E8A-4147-A177-3AD203B41FA5}">
                      <a16:colId xmlns:a16="http://schemas.microsoft.com/office/drawing/2014/main" val="1170776251"/>
                    </a:ext>
                  </a:extLst>
                </a:gridCol>
                <a:gridCol w="4894606">
                  <a:extLst>
                    <a:ext uri="{9D8B030D-6E8A-4147-A177-3AD203B41FA5}">
                      <a16:colId xmlns:a16="http://schemas.microsoft.com/office/drawing/2014/main" val="43593058"/>
                    </a:ext>
                  </a:extLst>
                </a:gridCol>
              </a:tblGrid>
              <a:tr h="519479">
                <a:tc>
                  <a:txBody>
                    <a:bodyPr/>
                    <a:lstStyle/>
                    <a:p>
                      <a:r>
                        <a:rPr lang="en-IN" dirty="0"/>
                        <a:t>Circuit-level Proxy</a:t>
                      </a:r>
                    </a:p>
                  </a:txBody>
                  <a:tcPr/>
                </a:tc>
                <a:tc>
                  <a:txBody>
                    <a:bodyPr/>
                    <a:lstStyle/>
                    <a:p>
                      <a:r>
                        <a:rPr lang="en-IN" dirty="0"/>
                        <a:t>Application Layer Proxy</a:t>
                      </a:r>
                    </a:p>
                  </a:txBody>
                  <a:tcPr/>
                </a:tc>
                <a:extLst>
                  <a:ext uri="{0D108BD9-81ED-4DB2-BD59-A6C34878D82A}">
                    <a16:rowId xmlns:a16="http://schemas.microsoft.com/office/drawing/2014/main" val="2900271543"/>
                  </a:ext>
                </a:extLst>
              </a:tr>
              <a:tr h="519479">
                <a:tc>
                  <a:txBody>
                    <a:bodyPr/>
                    <a:lstStyle/>
                    <a:p>
                      <a:pPr marL="285750" indent="-285750">
                        <a:buFont typeface="Arial" panose="020B0604020202020204" pitchFamily="34" charset="0"/>
                        <a:buChar char="•"/>
                      </a:pPr>
                      <a:r>
                        <a:rPr lang="en-IN" sz="1800" dirty="0"/>
                        <a:t>Works at the session layer</a:t>
                      </a:r>
                    </a:p>
                  </a:txBody>
                  <a:tcPr/>
                </a:tc>
                <a:tc>
                  <a:txBody>
                    <a:bodyPr/>
                    <a:lstStyle/>
                    <a:p>
                      <a:r>
                        <a:rPr lang="en-IN" dirty="0"/>
                        <a:t>Works at</a:t>
                      </a:r>
                      <a:r>
                        <a:rPr lang="en-IN" baseline="0" dirty="0"/>
                        <a:t> the application layer</a:t>
                      </a:r>
                      <a:endParaRPr lang="en-IN" dirty="0"/>
                    </a:p>
                  </a:txBody>
                  <a:tcPr/>
                </a:tc>
                <a:extLst>
                  <a:ext uri="{0D108BD9-81ED-4DB2-BD59-A6C34878D82A}">
                    <a16:rowId xmlns:a16="http://schemas.microsoft.com/office/drawing/2014/main" val="3092469183"/>
                  </a:ext>
                </a:extLst>
              </a:tr>
              <a:tr h="560370">
                <a:tc>
                  <a:txBody>
                    <a:bodyPr/>
                    <a:lstStyle/>
                    <a:p>
                      <a:pPr marL="285750" indent="-285750">
                        <a:buFont typeface="Arial" panose="020B0604020202020204" pitchFamily="34" charset="0"/>
                        <a:buChar char="•"/>
                      </a:pPr>
                      <a:r>
                        <a:rPr lang="en-IN" sz="1800" dirty="0"/>
                        <a:t>Cannot look into the contents of the packet</a:t>
                      </a:r>
                    </a:p>
                  </a:txBody>
                  <a:tcPr/>
                </a:tc>
                <a:tc>
                  <a:txBody>
                    <a:bodyPr/>
                    <a:lstStyle/>
                    <a:p>
                      <a:r>
                        <a:rPr lang="en-IN" dirty="0"/>
                        <a:t>Has</a:t>
                      </a:r>
                      <a:r>
                        <a:rPr lang="en-IN" baseline="0" dirty="0"/>
                        <a:t> visibility to the entire packet</a:t>
                      </a:r>
                      <a:endParaRPr lang="en-IN" dirty="0"/>
                    </a:p>
                  </a:txBody>
                  <a:tcPr/>
                </a:tc>
                <a:extLst>
                  <a:ext uri="{0D108BD9-81ED-4DB2-BD59-A6C34878D82A}">
                    <a16:rowId xmlns:a16="http://schemas.microsoft.com/office/drawing/2014/main" val="2344551427"/>
                  </a:ext>
                </a:extLst>
              </a:tr>
              <a:tr h="896635">
                <a:tc>
                  <a:txBody>
                    <a:bodyPr/>
                    <a:lstStyle/>
                    <a:p>
                      <a:pPr marL="285750" indent="-285750">
                        <a:buFont typeface="Arial" panose="020B0604020202020204" pitchFamily="34" charset="0"/>
                        <a:buChar char="•"/>
                      </a:pPr>
                      <a:r>
                        <a:rPr lang="en-IN" dirty="0"/>
                        <a:t>Takes decision based on the header information</a:t>
                      </a:r>
                    </a:p>
                  </a:txBody>
                  <a:tcPr/>
                </a:tc>
                <a:tc>
                  <a:txBody>
                    <a:bodyPr/>
                    <a:lstStyle/>
                    <a:p>
                      <a:r>
                        <a:rPr lang="en-IN" baseline="0" dirty="0"/>
                        <a:t>Takes decision based on the content of the packet</a:t>
                      </a:r>
                      <a:endParaRPr lang="en-IN" dirty="0"/>
                    </a:p>
                  </a:txBody>
                  <a:tcPr/>
                </a:tc>
                <a:extLst>
                  <a:ext uri="{0D108BD9-81ED-4DB2-BD59-A6C34878D82A}">
                    <a16:rowId xmlns:a16="http://schemas.microsoft.com/office/drawing/2014/main" val="2389303321"/>
                  </a:ext>
                </a:extLst>
              </a:tr>
              <a:tr h="519479">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It is application independent</a:t>
                      </a:r>
                    </a:p>
                  </a:txBody>
                  <a:tcPr/>
                </a:tc>
                <a:tc>
                  <a:txBody>
                    <a:bodyPr/>
                    <a:lstStyle/>
                    <a:p>
                      <a:r>
                        <a:rPr lang="en-IN" dirty="0"/>
                        <a:t>Has one proxy per protocol</a:t>
                      </a:r>
                    </a:p>
                  </a:txBody>
                  <a:tcPr/>
                </a:tc>
                <a:extLst>
                  <a:ext uri="{0D108BD9-81ED-4DB2-BD59-A6C34878D82A}">
                    <a16:rowId xmlns:a16="http://schemas.microsoft.com/office/drawing/2014/main" val="3195732939"/>
                  </a:ext>
                </a:extLst>
              </a:tr>
              <a:tr h="519479">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SOCKS is a circuit level proxy</a:t>
                      </a:r>
                    </a:p>
                  </a:txBody>
                  <a:tcPr/>
                </a:tc>
                <a:tc>
                  <a:txBody>
                    <a:bodyPr/>
                    <a:lstStyle/>
                    <a:p>
                      <a:r>
                        <a:rPr lang="en-IN" dirty="0"/>
                        <a:t>Capable</a:t>
                      </a:r>
                      <a:r>
                        <a:rPr lang="en-IN" baseline="0" dirty="0"/>
                        <a:t> of authenticating users directly</a:t>
                      </a:r>
                      <a:endParaRPr lang="en-IN" dirty="0"/>
                    </a:p>
                  </a:txBody>
                  <a:tcPr/>
                </a:tc>
                <a:extLst>
                  <a:ext uri="{0D108BD9-81ED-4DB2-BD59-A6C34878D82A}">
                    <a16:rowId xmlns:a16="http://schemas.microsoft.com/office/drawing/2014/main" val="3520616614"/>
                  </a:ext>
                </a:extLst>
              </a:tr>
              <a:tr h="519479">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dirty="0"/>
                    </a:p>
                  </a:txBody>
                  <a:tcPr/>
                </a:tc>
                <a:tc>
                  <a:txBody>
                    <a:bodyPr/>
                    <a:lstStyle/>
                    <a:p>
                      <a:r>
                        <a:rPr lang="en-IN" dirty="0"/>
                        <a:t>Has performance</a:t>
                      </a:r>
                      <a:r>
                        <a:rPr lang="en-IN" baseline="0" dirty="0"/>
                        <a:t> issues due to deep inspection</a:t>
                      </a:r>
                      <a:endParaRPr lang="en-IN" dirty="0"/>
                    </a:p>
                  </a:txBody>
                  <a:tcPr/>
                </a:tc>
                <a:extLst>
                  <a:ext uri="{0D108BD9-81ED-4DB2-BD59-A6C34878D82A}">
                    <a16:rowId xmlns:a16="http://schemas.microsoft.com/office/drawing/2014/main" val="2408023008"/>
                  </a:ext>
                </a:extLst>
              </a:tr>
            </a:tbl>
          </a:graphicData>
        </a:graphic>
      </p:graphicFrame>
    </p:spTree>
    <p:extLst>
      <p:ext uri="{BB962C8B-B14F-4D97-AF65-F5344CB8AC3E}">
        <p14:creationId xmlns:p14="http://schemas.microsoft.com/office/powerpoint/2010/main" val="349914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426" y="3447115"/>
            <a:ext cx="10696574" cy="735541"/>
          </a:xfrm>
        </p:spPr>
        <p:txBody>
          <a:bodyPr>
            <a:noAutofit/>
          </a:bodyPr>
          <a:lstStyle/>
          <a:p>
            <a:r>
              <a:rPr lang="en-IN" sz="6600" b="1" dirty="0"/>
              <a:t>Media Access Technologies</a:t>
            </a:r>
          </a:p>
        </p:txBody>
      </p:sp>
    </p:spTree>
    <p:extLst>
      <p:ext uri="{BB962C8B-B14F-4D97-AF65-F5344CB8AC3E}">
        <p14:creationId xmlns:p14="http://schemas.microsoft.com/office/powerpoint/2010/main" val="4640802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Packet Filtering</a:t>
            </a:r>
          </a:p>
        </p:txBody>
      </p:sp>
      <p:sp>
        <p:nvSpPr>
          <p:cNvPr id="3" name="TextBox 2"/>
          <p:cNvSpPr txBox="1"/>
          <p:nvPr/>
        </p:nvSpPr>
        <p:spPr>
          <a:xfrm>
            <a:off x="876693" y="1593130"/>
            <a:ext cx="10312923" cy="2554545"/>
          </a:xfrm>
          <a:prstGeom prst="rect">
            <a:avLst/>
          </a:prstGeom>
          <a:noFill/>
        </p:spPr>
        <p:txBody>
          <a:bodyPr wrap="square" rtlCol="0">
            <a:spAutoFit/>
          </a:bodyPr>
          <a:lstStyle/>
          <a:p>
            <a:pPr marL="285750" indent="-285750">
              <a:buFont typeface="Arial" panose="020B0604020202020204" pitchFamily="34" charset="0"/>
              <a:buChar char="•"/>
            </a:pPr>
            <a:r>
              <a:rPr lang="en-IN" sz="3200" dirty="0"/>
              <a:t>Helps in creating dynamic ACLs for connections initiated from internal networks</a:t>
            </a:r>
          </a:p>
          <a:p>
            <a:pPr marL="285750" indent="-285750">
              <a:buFont typeface="Arial" panose="020B0604020202020204" pitchFamily="34" charset="0"/>
              <a:buChar char="•"/>
            </a:pPr>
            <a:r>
              <a:rPr lang="en-IN" sz="3200" dirty="0"/>
              <a:t>Return traffic is allowed based on the dynamic source port combinations</a:t>
            </a:r>
          </a:p>
          <a:p>
            <a:pPr marL="285750" indent="-285750">
              <a:buFont typeface="Arial" panose="020B0604020202020204" pitchFamily="34" charset="0"/>
              <a:buChar char="•"/>
            </a:pPr>
            <a:r>
              <a:rPr lang="en-IN" sz="3200" dirty="0"/>
              <a:t>Helps prevent creating multiple ACLs in the firewall</a:t>
            </a:r>
          </a:p>
        </p:txBody>
      </p:sp>
    </p:spTree>
    <p:extLst>
      <p:ext uri="{BB962C8B-B14F-4D97-AF65-F5344CB8AC3E}">
        <p14:creationId xmlns:p14="http://schemas.microsoft.com/office/powerpoint/2010/main" val="34139130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Proxy firewalls</a:t>
            </a:r>
          </a:p>
        </p:txBody>
      </p:sp>
      <p:sp>
        <p:nvSpPr>
          <p:cNvPr id="3" name="TextBox 2"/>
          <p:cNvSpPr txBox="1"/>
          <p:nvPr/>
        </p:nvSpPr>
        <p:spPr>
          <a:xfrm>
            <a:off x="876693" y="1593130"/>
            <a:ext cx="10312923" cy="4031873"/>
          </a:xfrm>
          <a:prstGeom prst="rect">
            <a:avLst/>
          </a:prstGeom>
          <a:noFill/>
        </p:spPr>
        <p:txBody>
          <a:bodyPr wrap="square" rtlCol="0">
            <a:spAutoFit/>
          </a:bodyPr>
          <a:lstStyle/>
          <a:p>
            <a:pPr marL="285750" indent="-285750">
              <a:buFont typeface="Arial" panose="020B0604020202020204" pitchFamily="34" charset="0"/>
              <a:buChar char="•"/>
            </a:pPr>
            <a:r>
              <a:rPr lang="en-IN" sz="3200" dirty="0"/>
              <a:t>5</a:t>
            </a:r>
            <a:r>
              <a:rPr lang="en-IN" sz="3200" baseline="30000" dirty="0"/>
              <a:t>th</a:t>
            </a:r>
            <a:r>
              <a:rPr lang="en-IN" sz="3200" dirty="0"/>
              <a:t> generation firewall</a:t>
            </a:r>
          </a:p>
          <a:p>
            <a:pPr marL="285750" indent="-285750">
              <a:buFont typeface="Arial" panose="020B0604020202020204" pitchFamily="34" charset="0"/>
              <a:buChar char="•"/>
            </a:pPr>
            <a:r>
              <a:rPr lang="en-IN" sz="3200" dirty="0"/>
              <a:t>It creates dynamic, customized network stacks when a packet needs to be evaluated</a:t>
            </a:r>
          </a:p>
          <a:p>
            <a:pPr marL="285750" indent="-285750">
              <a:buFont typeface="Arial" panose="020B0604020202020204" pitchFamily="34" charset="0"/>
              <a:buChar char="•"/>
            </a:pPr>
            <a:r>
              <a:rPr lang="en-IN" sz="3200" dirty="0"/>
              <a:t>The packet is scrutinized at every layer of the protocol stack and action is determined</a:t>
            </a:r>
          </a:p>
          <a:p>
            <a:pPr marL="285750" indent="-285750">
              <a:buFont typeface="Arial" panose="020B0604020202020204" pitchFamily="34" charset="0"/>
              <a:buChar char="•"/>
            </a:pPr>
            <a:r>
              <a:rPr lang="en-IN" sz="3200" dirty="0"/>
              <a:t>It breaks the connection between the peers (proxy)</a:t>
            </a:r>
          </a:p>
          <a:p>
            <a:pPr marL="285750" indent="-285750">
              <a:buFont typeface="Arial" panose="020B0604020202020204" pitchFamily="34" charset="0"/>
              <a:buChar char="•"/>
            </a:pPr>
            <a:r>
              <a:rPr lang="en-IN" sz="3200" dirty="0"/>
              <a:t>Faster than application proxy firewalls </a:t>
            </a:r>
          </a:p>
          <a:p>
            <a:pPr marL="285750" indent="-285750">
              <a:buFont typeface="Arial" panose="020B0604020202020204" pitchFamily="34" charset="0"/>
              <a:buChar char="•"/>
            </a:pPr>
            <a:r>
              <a:rPr lang="en-IN" sz="3200" dirty="0"/>
              <a:t>Can perform NAT functionality</a:t>
            </a:r>
          </a:p>
        </p:txBody>
      </p:sp>
    </p:spTree>
    <p:extLst>
      <p:ext uri="{BB962C8B-B14F-4D97-AF65-F5344CB8AC3E}">
        <p14:creationId xmlns:p14="http://schemas.microsoft.com/office/powerpoint/2010/main" val="9045618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174"/>
            <a:ext cx="10696574" cy="735541"/>
          </a:xfrm>
        </p:spPr>
        <p:txBody>
          <a:bodyPr/>
          <a:lstStyle/>
          <a:p>
            <a:r>
              <a:rPr lang="en-IN" dirty="0"/>
              <a:t>Firewall Architecture </a:t>
            </a:r>
          </a:p>
        </p:txBody>
      </p:sp>
      <p:sp>
        <p:nvSpPr>
          <p:cNvPr id="4" name="TextBox 3"/>
          <p:cNvSpPr txBox="1"/>
          <p:nvPr/>
        </p:nvSpPr>
        <p:spPr>
          <a:xfrm>
            <a:off x="282804" y="923827"/>
            <a:ext cx="11538407" cy="526297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Dual-Homed Firewall</a:t>
            </a:r>
            <a:r>
              <a:rPr lang="en-IN" sz="2400" dirty="0"/>
              <a:t>:</a:t>
            </a:r>
          </a:p>
          <a:p>
            <a:pPr marL="742950" lvl="1" indent="-285750">
              <a:buFont typeface="Arial" panose="020B0604020202020204" pitchFamily="34" charset="0"/>
              <a:buChar char="•"/>
            </a:pPr>
            <a:r>
              <a:rPr lang="en-IN" sz="2400" dirty="0"/>
              <a:t>A device that has two interfaces connecting to two different segments, controlling traffic flow</a:t>
            </a:r>
          </a:p>
          <a:p>
            <a:pPr marL="742950" lvl="1" indent="-285750">
              <a:buFont typeface="Arial" panose="020B0604020202020204" pitchFamily="34" charset="0"/>
              <a:buChar char="•"/>
            </a:pPr>
            <a:r>
              <a:rPr lang="en-IN" sz="2400" dirty="0"/>
              <a:t>The device should not perform packet forwarding and routing functionalities</a:t>
            </a:r>
          </a:p>
          <a:p>
            <a:pPr marL="285750" indent="-285750">
              <a:buFont typeface="Arial" panose="020B0604020202020204" pitchFamily="34" charset="0"/>
              <a:buChar char="•"/>
            </a:pPr>
            <a:r>
              <a:rPr lang="en-IN" sz="2400" b="1" dirty="0"/>
              <a:t>Screened Host</a:t>
            </a:r>
            <a:r>
              <a:rPr lang="en-IN" sz="2400" dirty="0"/>
              <a:t>:</a:t>
            </a:r>
          </a:p>
          <a:p>
            <a:pPr marL="742950" lvl="1" indent="-285750">
              <a:buFont typeface="Arial" panose="020B0604020202020204" pitchFamily="34" charset="0"/>
              <a:buChar char="•"/>
            </a:pPr>
            <a:r>
              <a:rPr lang="en-IN" sz="2400" dirty="0"/>
              <a:t>A device that is connected to the Internet router; segregating the Internal network</a:t>
            </a:r>
          </a:p>
          <a:p>
            <a:pPr marL="742950" lvl="1" indent="-285750">
              <a:buFont typeface="Arial" panose="020B0604020202020204" pitchFamily="34" charset="0"/>
              <a:buChar char="•"/>
            </a:pPr>
            <a:r>
              <a:rPr lang="en-IN" sz="2400" dirty="0"/>
              <a:t>Traffic from the Internet router can only connect to this firewall; after inspection it is passed on to the internal network </a:t>
            </a:r>
          </a:p>
          <a:p>
            <a:pPr marL="285750" indent="-285750">
              <a:buFont typeface="Arial" panose="020B0604020202020204" pitchFamily="34" charset="0"/>
              <a:buChar char="•"/>
            </a:pPr>
            <a:r>
              <a:rPr lang="en-IN" sz="2400" b="1" dirty="0"/>
              <a:t>Screened Subnet</a:t>
            </a:r>
            <a:r>
              <a:rPr lang="en-IN" sz="2400" dirty="0"/>
              <a:t>:</a:t>
            </a:r>
          </a:p>
          <a:p>
            <a:pPr marL="742950" lvl="1" indent="-285750">
              <a:buFont typeface="Arial" panose="020B0604020202020204" pitchFamily="34" charset="0"/>
              <a:buChar char="•"/>
            </a:pPr>
            <a:r>
              <a:rPr lang="en-IN" sz="2400" dirty="0"/>
              <a:t>Adds another layer of protection to the screened-host architecture</a:t>
            </a:r>
          </a:p>
          <a:p>
            <a:pPr marL="742950" lvl="1" indent="-285750">
              <a:buFont typeface="Arial" panose="020B0604020202020204" pitchFamily="34" charset="0"/>
              <a:buChar char="•"/>
            </a:pPr>
            <a:r>
              <a:rPr lang="en-IN" sz="2400" dirty="0"/>
              <a:t>Instead of routing traffic from the internet after screened host firewall, the connection passes through another firewall</a:t>
            </a:r>
          </a:p>
          <a:p>
            <a:pPr marL="742950" lvl="1" indent="-285750">
              <a:buFont typeface="Arial" panose="020B0604020202020204" pitchFamily="34" charset="0"/>
              <a:buChar char="•"/>
            </a:pPr>
            <a:r>
              <a:rPr lang="en-IN" sz="2400" dirty="0"/>
              <a:t>This creates DMZ segment in the network</a:t>
            </a:r>
          </a:p>
          <a:p>
            <a:pPr marL="742950" lvl="1" indent="-285750">
              <a:buFont typeface="Arial" panose="020B0604020202020204" pitchFamily="34" charset="0"/>
              <a:buChar char="•"/>
            </a:pPr>
            <a:r>
              <a:rPr lang="en-IN" sz="2400" dirty="0"/>
              <a:t>Provides multiple layer protection</a:t>
            </a:r>
          </a:p>
        </p:txBody>
      </p:sp>
    </p:spTree>
    <p:extLst>
      <p:ext uri="{BB962C8B-B14F-4D97-AF65-F5344CB8AC3E}">
        <p14:creationId xmlns:p14="http://schemas.microsoft.com/office/powerpoint/2010/main" val="21289743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Firewall best Practices</a:t>
            </a:r>
          </a:p>
        </p:txBody>
      </p:sp>
      <p:sp>
        <p:nvSpPr>
          <p:cNvPr id="3" name="TextBox 2"/>
          <p:cNvSpPr txBox="1"/>
          <p:nvPr/>
        </p:nvSpPr>
        <p:spPr>
          <a:xfrm>
            <a:off x="876693" y="1593130"/>
            <a:ext cx="10312923" cy="4401205"/>
          </a:xfrm>
          <a:prstGeom prst="rect">
            <a:avLst/>
          </a:prstGeom>
          <a:noFill/>
        </p:spPr>
        <p:txBody>
          <a:bodyPr wrap="square" rtlCol="0">
            <a:spAutoFit/>
          </a:bodyPr>
          <a:lstStyle/>
          <a:p>
            <a:pPr marL="285750" indent="-285750">
              <a:buFont typeface="Arial" panose="020B0604020202020204" pitchFamily="34" charset="0"/>
              <a:buChar char="•"/>
            </a:pPr>
            <a:r>
              <a:rPr lang="en-IN" sz="4000" b="1" dirty="0"/>
              <a:t>Silent Rule</a:t>
            </a:r>
            <a:r>
              <a:rPr lang="en-IN" sz="4000" dirty="0"/>
              <a:t>: Drop noisy traffic without logging</a:t>
            </a:r>
          </a:p>
          <a:p>
            <a:pPr marL="285750" indent="-285750">
              <a:buFont typeface="Arial" panose="020B0604020202020204" pitchFamily="34" charset="0"/>
              <a:buChar char="•"/>
            </a:pPr>
            <a:r>
              <a:rPr lang="en-IN" sz="4000" b="1" dirty="0"/>
              <a:t>Stealth Rule</a:t>
            </a:r>
            <a:r>
              <a:rPr lang="en-IN" sz="4000" dirty="0"/>
              <a:t>: Frist rule, block connections targeting the firewall</a:t>
            </a:r>
          </a:p>
          <a:p>
            <a:pPr marL="285750" indent="-285750">
              <a:buFont typeface="Arial" panose="020B0604020202020204" pitchFamily="34" charset="0"/>
              <a:buChar char="•"/>
            </a:pPr>
            <a:r>
              <a:rPr lang="en-IN" sz="4000" b="1" dirty="0" err="1"/>
              <a:t>Cleanup</a:t>
            </a:r>
            <a:r>
              <a:rPr lang="en-IN" sz="4000" b="1" dirty="0"/>
              <a:t> Rule</a:t>
            </a:r>
            <a:r>
              <a:rPr lang="en-IN" sz="4000" dirty="0"/>
              <a:t>: Last rule, drops and logs all traffic that does not meet the preceding rules</a:t>
            </a:r>
          </a:p>
          <a:p>
            <a:pPr marL="285750" indent="-285750">
              <a:buFont typeface="Arial" panose="020B0604020202020204" pitchFamily="34" charset="0"/>
              <a:buChar char="•"/>
            </a:pPr>
            <a:r>
              <a:rPr lang="en-IN" sz="4000" b="1" dirty="0"/>
              <a:t>Negate Rule</a:t>
            </a:r>
            <a:r>
              <a:rPr lang="en-IN" sz="4000" dirty="0"/>
              <a:t>: provide access only to the required needs.</a:t>
            </a:r>
          </a:p>
        </p:txBody>
      </p:sp>
    </p:spTree>
    <p:extLst>
      <p:ext uri="{BB962C8B-B14F-4D97-AF65-F5344CB8AC3E}">
        <p14:creationId xmlns:p14="http://schemas.microsoft.com/office/powerpoint/2010/main" val="32242929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Proxy Servers</a:t>
            </a:r>
          </a:p>
        </p:txBody>
      </p:sp>
      <p:sp>
        <p:nvSpPr>
          <p:cNvPr id="3" name="TextBox 2"/>
          <p:cNvSpPr txBox="1"/>
          <p:nvPr/>
        </p:nvSpPr>
        <p:spPr>
          <a:xfrm>
            <a:off x="876693" y="1357460"/>
            <a:ext cx="10312923" cy="5016758"/>
          </a:xfrm>
          <a:prstGeom prst="rect">
            <a:avLst/>
          </a:prstGeom>
          <a:noFill/>
        </p:spPr>
        <p:txBody>
          <a:bodyPr wrap="square" rtlCol="0">
            <a:spAutoFit/>
          </a:bodyPr>
          <a:lstStyle/>
          <a:p>
            <a:pPr marL="285750" indent="-285750">
              <a:buFont typeface="Arial" panose="020B0604020202020204" pitchFamily="34" charset="0"/>
              <a:buChar char="•"/>
            </a:pPr>
            <a:r>
              <a:rPr lang="en-IN" sz="3200" dirty="0"/>
              <a:t>Acts as intermediary between clients that need to communicate</a:t>
            </a:r>
          </a:p>
          <a:p>
            <a:pPr marL="285750" indent="-285750">
              <a:buFont typeface="Arial" panose="020B0604020202020204" pitchFamily="34" charset="0"/>
              <a:buChar char="•"/>
            </a:pPr>
            <a:r>
              <a:rPr lang="en-IN" sz="3200" dirty="0"/>
              <a:t>Caches the responses it receives so that requests from other clients are served faster</a:t>
            </a:r>
          </a:p>
          <a:p>
            <a:pPr marL="285750" indent="-285750">
              <a:buFont typeface="Arial" panose="020B0604020202020204" pitchFamily="34" charset="0"/>
              <a:buChar char="•"/>
            </a:pPr>
            <a:r>
              <a:rPr lang="en-IN" sz="3200" b="1" dirty="0"/>
              <a:t>Forwarding proxy</a:t>
            </a:r>
            <a:r>
              <a:rPr lang="en-IN" sz="3200" dirty="0"/>
              <a:t>: Forwards connections from the clients to the intended destinations; helps perform URL filtering, malware protection, data loss prevention</a:t>
            </a:r>
          </a:p>
          <a:p>
            <a:pPr marL="285750" indent="-285750">
              <a:buFont typeface="Arial" panose="020B0604020202020204" pitchFamily="34" charset="0"/>
              <a:buChar char="•"/>
            </a:pPr>
            <a:r>
              <a:rPr lang="en-IN" sz="3200" b="1" dirty="0"/>
              <a:t>Reverse Proxy</a:t>
            </a:r>
            <a:r>
              <a:rPr lang="en-IN" sz="3200" dirty="0"/>
              <a:t>: Acts as intended servers the clients try to connect to; can perform load balancing, encryption, caching</a:t>
            </a:r>
          </a:p>
        </p:txBody>
      </p:sp>
    </p:spTree>
    <p:extLst>
      <p:ext uri="{BB962C8B-B14F-4D97-AF65-F5344CB8AC3E}">
        <p14:creationId xmlns:p14="http://schemas.microsoft.com/office/powerpoint/2010/main" val="16841329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Honeypot</a:t>
            </a:r>
          </a:p>
        </p:txBody>
      </p:sp>
      <p:sp>
        <p:nvSpPr>
          <p:cNvPr id="3" name="TextBox 2"/>
          <p:cNvSpPr txBox="1"/>
          <p:nvPr/>
        </p:nvSpPr>
        <p:spPr>
          <a:xfrm>
            <a:off x="942680" y="1461155"/>
            <a:ext cx="10444899" cy="5016758"/>
          </a:xfrm>
          <a:prstGeom prst="rect">
            <a:avLst/>
          </a:prstGeom>
          <a:noFill/>
        </p:spPr>
        <p:txBody>
          <a:bodyPr wrap="square" rtlCol="0">
            <a:spAutoFit/>
          </a:bodyPr>
          <a:lstStyle/>
          <a:p>
            <a:pPr marL="285750" indent="-285750">
              <a:buFont typeface="Arial" panose="020B0604020202020204" pitchFamily="34" charset="0"/>
              <a:buChar char="•"/>
            </a:pPr>
            <a:r>
              <a:rPr lang="en-IN" sz="3200" dirty="0"/>
              <a:t>A computer that is intended to be exploited by attacker</a:t>
            </a:r>
          </a:p>
          <a:p>
            <a:pPr marL="285750" indent="-285750">
              <a:buFont typeface="Arial" panose="020B0604020202020204" pitchFamily="34" charset="0"/>
              <a:buChar char="•"/>
            </a:pPr>
            <a:r>
              <a:rPr lang="en-IN" sz="3200" dirty="0"/>
              <a:t>Usually sits in the screened subnet</a:t>
            </a:r>
          </a:p>
          <a:p>
            <a:pPr marL="285750" indent="-285750">
              <a:buFont typeface="Arial" panose="020B0604020202020204" pitchFamily="34" charset="0"/>
              <a:buChar char="•"/>
            </a:pPr>
            <a:r>
              <a:rPr lang="en-IN" sz="3200" dirty="0"/>
              <a:t>Should not be directly connected or be a jump host to internal network</a:t>
            </a:r>
          </a:p>
          <a:p>
            <a:pPr marL="285750" indent="-285750">
              <a:buFont typeface="Arial" panose="020B0604020202020204" pitchFamily="34" charset="0"/>
              <a:buChar char="•"/>
            </a:pPr>
            <a:r>
              <a:rPr lang="en-IN" sz="3200" dirty="0"/>
              <a:t>Helps understand the strategies targeted by the attacker</a:t>
            </a:r>
          </a:p>
          <a:p>
            <a:pPr marL="285750" indent="-285750">
              <a:buFont typeface="Arial" panose="020B0604020202020204" pitchFamily="34" charset="0"/>
              <a:buChar char="•"/>
            </a:pPr>
            <a:r>
              <a:rPr lang="en-IN" sz="3200" dirty="0"/>
              <a:t>Two or more honeypots combined together to form Honeynet</a:t>
            </a:r>
          </a:p>
          <a:p>
            <a:pPr marL="285750" indent="-285750">
              <a:buFont typeface="Arial" panose="020B0604020202020204" pitchFamily="34" charset="0"/>
              <a:buChar char="•"/>
            </a:pPr>
            <a:r>
              <a:rPr lang="en-IN" sz="3200" dirty="0" err="1"/>
              <a:t>Tarpit</a:t>
            </a:r>
            <a:r>
              <a:rPr lang="en-IN" sz="3200" dirty="0"/>
              <a:t> is a type of honeypot that provides protection against automated scanners by delaying the responses to be timed-out</a:t>
            </a:r>
          </a:p>
        </p:txBody>
      </p:sp>
    </p:spTree>
    <p:extLst>
      <p:ext uri="{BB962C8B-B14F-4D97-AF65-F5344CB8AC3E}">
        <p14:creationId xmlns:p14="http://schemas.microsoft.com/office/powerpoint/2010/main" val="3272003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6434934"/>
            <a:ext cx="4562573"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392922" y="6414863"/>
            <a:ext cx="4799078" cy="20071"/>
          </a:xfrm>
          <a:prstGeom prst="line">
            <a:avLst/>
          </a:prstGeom>
          <a:ln/>
        </p:spPr>
        <p:style>
          <a:lnRef idx="3">
            <a:schemeClr val="accent3"/>
          </a:lnRef>
          <a:fillRef idx="0">
            <a:schemeClr val="accent3"/>
          </a:fillRef>
          <a:effectRef idx="2">
            <a:schemeClr val="accent3"/>
          </a:effectRef>
          <a:fontRef idx="minor">
            <a:schemeClr val="tx1"/>
          </a:fontRef>
        </p:style>
      </p:cxnSp>
      <p:pic>
        <p:nvPicPr>
          <p:cNvPr id="19" name="Picture 18" descr="C:\Users\Venky\AppData\Local\Microsoft\Windows\INetCacheContent.Word\CYI_logo-web (002).png"/>
          <p:cNvPicPr/>
          <p:nvPr/>
        </p:nvPicPr>
        <p:blipFill>
          <a:blip r:embed="rId3">
            <a:extLst>
              <a:ext uri="{28A0092B-C50C-407E-A947-70E740481C1C}">
                <a14:useLocalDpi xmlns:a14="http://schemas.microsoft.com/office/drawing/2010/main" val="0"/>
              </a:ext>
            </a:extLst>
          </a:blip>
          <a:srcRect/>
          <a:stretch>
            <a:fillRect/>
          </a:stretch>
        </p:blipFill>
        <p:spPr bwMode="auto">
          <a:xfrm>
            <a:off x="3684703" y="3419642"/>
            <a:ext cx="4670369" cy="1453375"/>
          </a:xfrm>
          <a:prstGeom prst="rect">
            <a:avLst/>
          </a:prstGeom>
          <a:ln>
            <a:noFill/>
          </a:ln>
          <a:effectLst>
            <a:outerShdw blurRad="292100" dist="139700" dir="2700000" algn="tl" rotWithShape="0">
              <a:srgbClr val="333333">
                <a:alpha val="65000"/>
              </a:srgbClr>
            </a:outerShdw>
          </a:effectLst>
        </p:spPr>
      </p:pic>
      <p:sp>
        <p:nvSpPr>
          <p:cNvPr id="18" name="Rectangle 17"/>
          <p:cNvSpPr/>
          <p:nvPr/>
        </p:nvSpPr>
        <p:spPr>
          <a:xfrm>
            <a:off x="799043" y="1833389"/>
            <a:ext cx="345720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Karthikeyan Dhayalan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MD &amp; Chief Security Partner</a:t>
            </a:r>
          </a:p>
        </p:txBody>
      </p:sp>
      <p:grpSp>
        <p:nvGrpSpPr>
          <p:cNvPr id="22" name="Group 21"/>
          <p:cNvGrpSpPr/>
          <p:nvPr/>
        </p:nvGrpSpPr>
        <p:grpSpPr>
          <a:xfrm>
            <a:off x="5400185" y="1724462"/>
            <a:ext cx="883091" cy="1695180"/>
            <a:chOff x="1615191" y="866274"/>
            <a:chExt cx="883091" cy="1695180"/>
          </a:xfrm>
        </p:grpSpPr>
        <p:cxnSp>
          <p:nvCxnSpPr>
            <p:cNvPr id="24" name="Straight Connector 23"/>
            <p:cNvCxnSpPr/>
            <p:nvPr/>
          </p:nvCxnSpPr>
          <p:spPr>
            <a:xfrm>
              <a:off x="2056736" y="1529993"/>
              <a:ext cx="1" cy="788792"/>
            </a:xfrm>
            <a:prstGeom prst="line">
              <a:avLst/>
            </a:prstGeom>
            <a:ln w="4127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31"/>
            <p:cNvSpPr/>
            <p:nvPr/>
          </p:nvSpPr>
          <p:spPr>
            <a:xfrm rot="10800000">
              <a:off x="1615191" y="866274"/>
              <a:ext cx="883091" cy="971254"/>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1935402" y="2318785"/>
              <a:ext cx="242669" cy="242669"/>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1998985" y="2382368"/>
              <a:ext cx="115503" cy="1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AutoShape 4"/>
          <p:cNvSpPr>
            <a:spLocks/>
          </p:cNvSpPr>
          <p:nvPr/>
        </p:nvSpPr>
        <p:spPr bwMode="auto">
          <a:xfrm>
            <a:off x="5617098" y="1906924"/>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9" name="Rectangle 28"/>
          <p:cNvSpPr/>
          <p:nvPr/>
        </p:nvSpPr>
        <p:spPr>
          <a:xfrm>
            <a:off x="-2" y="0"/>
            <a:ext cx="12192002"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30" name="Group 29"/>
          <p:cNvGrpSpPr/>
          <p:nvPr/>
        </p:nvGrpSpPr>
        <p:grpSpPr>
          <a:xfrm flipH="1">
            <a:off x="28211" y="-285346"/>
            <a:ext cx="3774440" cy="4061964"/>
            <a:chOff x="-522850" y="-108184"/>
            <a:chExt cx="3053640" cy="3292016"/>
          </a:xfrm>
          <a:solidFill>
            <a:schemeClr val="bg1">
              <a:alpha val="10000"/>
            </a:schemeClr>
          </a:solidFill>
        </p:grpSpPr>
        <p:sp>
          <p:nvSpPr>
            <p:cNvPr id="31"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p:cNvGrpSpPr/>
          <p:nvPr/>
        </p:nvGrpSpPr>
        <p:grpSpPr>
          <a:xfrm flipH="1">
            <a:off x="8355072" y="-226051"/>
            <a:ext cx="3774440" cy="4061964"/>
            <a:chOff x="-522850" y="-108184"/>
            <a:chExt cx="3053640" cy="3292016"/>
          </a:xfrm>
          <a:solidFill>
            <a:schemeClr val="bg1">
              <a:alpha val="10000"/>
            </a:schemeClr>
          </a:solidFill>
        </p:grpSpPr>
        <p:sp>
          <p:nvSpPr>
            <p:cNvPr id="35"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9" name="TextBox 38"/>
          <p:cNvSpPr txBox="1"/>
          <p:nvPr/>
        </p:nvSpPr>
        <p:spPr>
          <a:xfrm>
            <a:off x="4562573" y="6212264"/>
            <a:ext cx="28303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www.cyintegriti.com</a:t>
            </a:r>
          </a:p>
        </p:txBody>
      </p:sp>
    </p:spTree>
    <p:extLst>
      <p:ext uri="{BB962C8B-B14F-4D97-AF65-F5344CB8AC3E}">
        <p14:creationId xmlns:p14="http://schemas.microsoft.com/office/powerpoint/2010/main" val="3270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204296"/>
            <a:ext cx="10696574" cy="735541"/>
          </a:xfrm>
        </p:spPr>
        <p:txBody>
          <a:bodyPr/>
          <a:lstStyle/>
          <a:p>
            <a:r>
              <a:rPr lang="en-IN" dirty="0"/>
              <a:t>General Introduction</a:t>
            </a:r>
          </a:p>
        </p:txBody>
      </p:sp>
      <p:sp>
        <p:nvSpPr>
          <p:cNvPr id="3" name="Content Placeholder 2"/>
          <p:cNvSpPr txBox="1">
            <a:spLocks/>
          </p:cNvSpPr>
          <p:nvPr/>
        </p:nvSpPr>
        <p:spPr>
          <a:xfrm>
            <a:off x="433633" y="939837"/>
            <a:ext cx="10972800" cy="5743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t>Deals with how systems communicate over the media</a:t>
            </a:r>
          </a:p>
          <a:p>
            <a:pPr>
              <a:lnSpc>
                <a:spcPct val="100000"/>
              </a:lnSpc>
            </a:pPr>
            <a:r>
              <a:rPr lang="en-IN" dirty="0"/>
              <a:t>It is usually represented in protocols, NIC drivers and interfaces</a:t>
            </a:r>
          </a:p>
          <a:p>
            <a:pPr>
              <a:lnSpc>
                <a:spcPct val="100000"/>
              </a:lnSpc>
            </a:pPr>
            <a:r>
              <a:rPr lang="en-IN" dirty="0"/>
              <a:t>They setup the rules </a:t>
            </a:r>
          </a:p>
          <a:p>
            <a:pPr lvl="1">
              <a:lnSpc>
                <a:spcPct val="100000"/>
              </a:lnSpc>
            </a:pPr>
            <a:r>
              <a:rPr lang="en-IN" dirty="0"/>
              <a:t>on how systems communicate in a network, </a:t>
            </a:r>
          </a:p>
          <a:p>
            <a:pPr lvl="1">
              <a:lnSpc>
                <a:spcPct val="100000"/>
              </a:lnSpc>
            </a:pPr>
            <a:r>
              <a:rPr lang="en-IN" dirty="0"/>
              <a:t>how errors are handled</a:t>
            </a:r>
          </a:p>
          <a:p>
            <a:pPr lvl="1">
              <a:lnSpc>
                <a:spcPct val="100000"/>
              </a:lnSpc>
            </a:pPr>
            <a:r>
              <a:rPr lang="en-IN" dirty="0"/>
              <a:t>The MTU – Maximum transmission unit</a:t>
            </a:r>
          </a:p>
          <a:p>
            <a:pPr lvl="2">
              <a:lnSpc>
                <a:spcPct val="100000"/>
              </a:lnSpc>
            </a:pPr>
            <a:r>
              <a:rPr lang="en-IN" dirty="0"/>
              <a:t>How much data a frame can carry on a specific network</a:t>
            </a:r>
          </a:p>
          <a:p>
            <a:pPr>
              <a:lnSpc>
                <a:spcPct val="100000"/>
              </a:lnSpc>
            </a:pPr>
            <a:r>
              <a:rPr lang="en-IN" dirty="0"/>
              <a:t>Some of the Media Access technologies are</a:t>
            </a:r>
          </a:p>
          <a:p>
            <a:pPr lvl="1">
              <a:lnSpc>
                <a:spcPct val="100000"/>
              </a:lnSpc>
            </a:pPr>
            <a:r>
              <a:rPr lang="en-IN" dirty="0"/>
              <a:t>Ethernet</a:t>
            </a:r>
          </a:p>
          <a:p>
            <a:pPr lvl="1">
              <a:lnSpc>
                <a:spcPct val="100000"/>
              </a:lnSpc>
            </a:pPr>
            <a:r>
              <a:rPr lang="en-IN" dirty="0"/>
              <a:t>Token Ring</a:t>
            </a:r>
          </a:p>
          <a:p>
            <a:pPr lvl="1">
              <a:lnSpc>
                <a:spcPct val="100000"/>
              </a:lnSpc>
            </a:pPr>
            <a:r>
              <a:rPr lang="en-IN" dirty="0"/>
              <a:t>FDDI</a:t>
            </a:r>
          </a:p>
        </p:txBody>
      </p:sp>
    </p:spTree>
    <p:extLst>
      <p:ext uri="{BB962C8B-B14F-4D97-AF65-F5344CB8AC3E}">
        <p14:creationId xmlns:p14="http://schemas.microsoft.com/office/powerpoint/2010/main" val="614945479"/>
      </p:ext>
    </p:extLst>
  </p:cSld>
  <p:clrMapOvr>
    <a:masterClrMapping/>
  </p:clrMapOvr>
</p:sld>
</file>

<file path=ppt/theme/theme1.xml><?xml version="1.0" encoding="utf-8"?>
<a:theme xmlns:a="http://schemas.openxmlformats.org/drawingml/2006/main" name="2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3186</TotalTime>
  <Words>6217</Words>
  <Application>Microsoft Office PowerPoint</Application>
  <PresentationFormat>Widescreen</PresentationFormat>
  <Paragraphs>770</Paragraphs>
  <Slides>86</Slides>
  <Notes>21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86</vt:i4>
      </vt:variant>
    </vt:vector>
  </HeadingPairs>
  <TitlesOfParts>
    <vt:vector size="102" baseType="lpstr">
      <vt:lpstr>MS PGothic</vt:lpstr>
      <vt:lpstr>SimSun</vt:lpstr>
      <vt:lpstr>Arial</vt:lpstr>
      <vt:lpstr>Arial Narrow</vt:lpstr>
      <vt:lpstr>Arial Rounded MT Bold</vt:lpstr>
      <vt:lpstr>Calibri</vt:lpstr>
      <vt:lpstr>Courier New</vt:lpstr>
      <vt:lpstr>Gill Sans</vt:lpstr>
      <vt:lpstr>Source Sans Pro</vt:lpstr>
      <vt:lpstr>Tahoma</vt:lpstr>
      <vt:lpstr>Times New Roman</vt:lpstr>
      <vt:lpstr>Verdana</vt:lpstr>
      <vt:lpstr>Wingdings</vt:lpstr>
      <vt:lpstr>2_Light Version (Colored)</vt:lpstr>
      <vt:lpstr>Default Design</vt:lpstr>
      <vt:lpstr>3_Light Version (Colored)</vt:lpstr>
      <vt:lpstr>PowerPoint Presentation</vt:lpstr>
      <vt:lpstr>Network Topology</vt:lpstr>
      <vt:lpstr>RING Topology</vt:lpstr>
      <vt:lpstr>BUS Topology</vt:lpstr>
      <vt:lpstr>STAR Topology</vt:lpstr>
      <vt:lpstr>MESH Topology</vt:lpstr>
      <vt:lpstr>TREE Topology</vt:lpstr>
      <vt:lpstr>Media Access Technologies</vt:lpstr>
      <vt:lpstr>General Introduction</vt:lpstr>
      <vt:lpstr>Token Passing Access method</vt:lpstr>
      <vt:lpstr>CSMA</vt:lpstr>
      <vt:lpstr>CSMA</vt:lpstr>
      <vt:lpstr>Collision and  Broadcast domain</vt:lpstr>
      <vt:lpstr>Polling</vt:lpstr>
      <vt:lpstr>Ethernet</vt:lpstr>
      <vt:lpstr>Token Ring</vt:lpstr>
      <vt:lpstr>FDDI</vt:lpstr>
      <vt:lpstr>Transmission Methods</vt:lpstr>
      <vt:lpstr>Network Protocols and Services</vt:lpstr>
      <vt:lpstr>Address Resolution Protocol (ARP)</vt:lpstr>
      <vt:lpstr>ARP cache poisoning</vt:lpstr>
      <vt:lpstr>DHCP</vt:lpstr>
      <vt:lpstr>RARP and BOOTP</vt:lpstr>
      <vt:lpstr>ICMP</vt:lpstr>
      <vt:lpstr>SNMP</vt:lpstr>
      <vt:lpstr>DNS</vt:lpstr>
      <vt:lpstr>Subdomain</vt:lpstr>
      <vt:lpstr>Name Servers</vt:lpstr>
      <vt:lpstr>Name Servers</vt:lpstr>
      <vt:lpstr>Name Resolution </vt:lpstr>
      <vt:lpstr>The Resolution Process</vt:lpstr>
      <vt:lpstr>The Resolution Process</vt:lpstr>
      <vt:lpstr>The Resolution Process</vt:lpstr>
      <vt:lpstr>The Resolution Process</vt:lpstr>
      <vt:lpstr>The Resolution Process</vt:lpstr>
      <vt:lpstr>The Resolution Process</vt:lpstr>
      <vt:lpstr>The Resolution Process</vt:lpstr>
      <vt:lpstr>The Resolution Process</vt:lpstr>
      <vt:lpstr>The Resolution Process</vt:lpstr>
      <vt:lpstr>Resolution Process (Caching)</vt:lpstr>
      <vt:lpstr>Resolution Process (Caching)</vt:lpstr>
      <vt:lpstr>Resolution Process (Caching)</vt:lpstr>
      <vt:lpstr>Resolution Process (Caching)</vt:lpstr>
      <vt:lpstr>Resolution Process (Caching)</vt:lpstr>
      <vt:lpstr>DNS Attacks</vt:lpstr>
      <vt:lpstr>DNS Attacks</vt:lpstr>
      <vt:lpstr>SMTP</vt:lpstr>
      <vt:lpstr>PowerPoint Presentation</vt:lpstr>
      <vt:lpstr>PowerPoint Presentation</vt:lpstr>
      <vt:lpstr>Email Threats</vt:lpstr>
      <vt:lpstr>Network Address translation</vt:lpstr>
      <vt:lpstr>Routing Protocols</vt:lpstr>
      <vt:lpstr>Dynamic Routing Protocols – Distance Vector </vt:lpstr>
      <vt:lpstr>Link State Routing Protocol</vt:lpstr>
      <vt:lpstr>Distance Vector Vs Link State</vt:lpstr>
      <vt:lpstr>Interior vs Exterior Routing Protocols</vt:lpstr>
      <vt:lpstr>Interior Routing Protocols</vt:lpstr>
      <vt:lpstr>Interior Routing Protocols</vt:lpstr>
      <vt:lpstr>Interior Routing Protocols</vt:lpstr>
      <vt:lpstr>Interior Routing Protocols</vt:lpstr>
      <vt:lpstr>Interior Routing Protocols</vt:lpstr>
      <vt:lpstr>Exterior Routing Protocol</vt:lpstr>
      <vt:lpstr>Networking Devices</vt:lpstr>
      <vt:lpstr>Repeaters</vt:lpstr>
      <vt:lpstr>Bridges</vt:lpstr>
      <vt:lpstr>Transparent Bridging</vt:lpstr>
      <vt:lpstr>Spanning Tree Algorithm</vt:lpstr>
      <vt:lpstr>Source Routing</vt:lpstr>
      <vt:lpstr>Switch</vt:lpstr>
      <vt:lpstr>Switch – Tags/Label (MPLS)</vt:lpstr>
      <vt:lpstr>VLAN</vt:lpstr>
      <vt:lpstr>VLAN Hopping Attacks</vt:lpstr>
      <vt:lpstr>Router</vt:lpstr>
      <vt:lpstr>Gateway</vt:lpstr>
      <vt:lpstr>Firewalls</vt:lpstr>
      <vt:lpstr>Packet Filtering Firewall</vt:lpstr>
      <vt:lpstr>Stateful firewalls</vt:lpstr>
      <vt:lpstr>Proxy Firewalls</vt:lpstr>
      <vt:lpstr>Circuit-level Vs Application Layer Proxy</vt:lpstr>
      <vt:lpstr>Dynamic Packet Filtering</vt:lpstr>
      <vt:lpstr>Kernel Proxy firewalls</vt:lpstr>
      <vt:lpstr>Firewall Architecture </vt:lpstr>
      <vt:lpstr>Firewall best Practices</vt:lpstr>
      <vt:lpstr>Proxy Servers</vt:lpstr>
      <vt:lpstr>Honeypot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dc:title>
  <dc:creator>Karthikeyan Dhayalan</dc:creator>
  <cp:keywords>CISSP</cp:keywords>
  <cp:lastModifiedBy>Karthikeyan Dhayalan</cp:lastModifiedBy>
  <cp:revision>334</cp:revision>
  <dcterms:created xsi:type="dcterms:W3CDTF">2016-09-14T06:49:20Z</dcterms:created>
  <dcterms:modified xsi:type="dcterms:W3CDTF">2016-12-04T16:24:45Z</dcterms:modified>
</cp:coreProperties>
</file>