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8" r:id="rId2"/>
  </p:sldMasterIdLst>
  <p:notesMasterIdLst>
    <p:notesMasterId r:id="rId114"/>
  </p:notesMasterIdLst>
  <p:handoutMasterIdLst>
    <p:handoutMasterId r:id="rId115"/>
  </p:handoutMasterIdLst>
  <p:sldIdLst>
    <p:sldId id="409" r:id="rId3"/>
    <p:sldId id="443" r:id="rId4"/>
    <p:sldId id="445" r:id="rId5"/>
    <p:sldId id="556" r:id="rId6"/>
    <p:sldId id="554" r:id="rId7"/>
    <p:sldId id="446" r:id="rId8"/>
    <p:sldId id="553" r:id="rId9"/>
    <p:sldId id="447" r:id="rId10"/>
    <p:sldId id="448" r:id="rId11"/>
    <p:sldId id="449" r:id="rId12"/>
    <p:sldId id="450" r:id="rId13"/>
    <p:sldId id="451" r:id="rId14"/>
    <p:sldId id="452" r:id="rId15"/>
    <p:sldId id="557" r:id="rId16"/>
    <p:sldId id="453" r:id="rId17"/>
    <p:sldId id="456" r:id="rId18"/>
    <p:sldId id="457" r:id="rId19"/>
    <p:sldId id="458" r:id="rId20"/>
    <p:sldId id="459" r:id="rId21"/>
    <p:sldId id="460" r:id="rId22"/>
    <p:sldId id="461" r:id="rId23"/>
    <p:sldId id="462" r:id="rId24"/>
    <p:sldId id="463" r:id="rId25"/>
    <p:sldId id="464" r:id="rId26"/>
    <p:sldId id="539" r:id="rId27"/>
    <p:sldId id="540" r:id="rId28"/>
    <p:sldId id="465" r:id="rId29"/>
    <p:sldId id="466" r:id="rId30"/>
    <p:sldId id="541" r:id="rId31"/>
    <p:sldId id="560" r:id="rId32"/>
    <p:sldId id="467" r:id="rId33"/>
    <p:sldId id="469" r:id="rId34"/>
    <p:sldId id="470" r:id="rId35"/>
    <p:sldId id="542" r:id="rId36"/>
    <p:sldId id="473" r:id="rId37"/>
    <p:sldId id="474" r:id="rId38"/>
    <p:sldId id="475" r:id="rId39"/>
    <p:sldId id="476" r:id="rId40"/>
    <p:sldId id="477" r:id="rId41"/>
    <p:sldId id="478" r:id="rId42"/>
    <p:sldId id="479" r:id="rId43"/>
    <p:sldId id="480" r:id="rId44"/>
    <p:sldId id="481" r:id="rId45"/>
    <p:sldId id="482" r:id="rId46"/>
    <p:sldId id="543" r:id="rId47"/>
    <p:sldId id="483" r:id="rId48"/>
    <p:sldId id="484" r:id="rId49"/>
    <p:sldId id="485" r:id="rId50"/>
    <p:sldId id="486" r:id="rId51"/>
    <p:sldId id="487" r:id="rId52"/>
    <p:sldId id="488" r:id="rId53"/>
    <p:sldId id="489" r:id="rId54"/>
    <p:sldId id="558" r:id="rId55"/>
    <p:sldId id="490" r:id="rId56"/>
    <p:sldId id="491" r:id="rId57"/>
    <p:sldId id="492" r:id="rId58"/>
    <p:sldId id="493" r:id="rId59"/>
    <p:sldId id="494" r:id="rId60"/>
    <p:sldId id="544" r:id="rId61"/>
    <p:sldId id="559" r:id="rId62"/>
    <p:sldId id="545" r:id="rId63"/>
    <p:sldId id="495" r:id="rId64"/>
    <p:sldId id="496" r:id="rId65"/>
    <p:sldId id="497" r:id="rId66"/>
    <p:sldId id="546" r:id="rId67"/>
    <p:sldId id="536" r:id="rId68"/>
    <p:sldId id="537" r:id="rId69"/>
    <p:sldId id="538" r:id="rId70"/>
    <p:sldId id="498" r:id="rId71"/>
    <p:sldId id="499" r:id="rId72"/>
    <p:sldId id="500" r:id="rId73"/>
    <p:sldId id="501" r:id="rId74"/>
    <p:sldId id="502" r:id="rId75"/>
    <p:sldId id="548" r:id="rId76"/>
    <p:sldId id="503" r:id="rId77"/>
    <p:sldId id="504" r:id="rId78"/>
    <p:sldId id="505" r:id="rId79"/>
    <p:sldId id="508" r:id="rId80"/>
    <p:sldId id="506" r:id="rId81"/>
    <p:sldId id="547" r:id="rId82"/>
    <p:sldId id="509" r:id="rId83"/>
    <p:sldId id="510" r:id="rId84"/>
    <p:sldId id="511" r:id="rId85"/>
    <p:sldId id="512" r:id="rId86"/>
    <p:sldId id="513" r:id="rId87"/>
    <p:sldId id="514" r:id="rId88"/>
    <p:sldId id="515" r:id="rId89"/>
    <p:sldId id="516" r:id="rId90"/>
    <p:sldId id="517" r:id="rId91"/>
    <p:sldId id="518" r:id="rId92"/>
    <p:sldId id="519" r:id="rId93"/>
    <p:sldId id="555" r:id="rId94"/>
    <p:sldId id="521" r:id="rId95"/>
    <p:sldId id="522" r:id="rId96"/>
    <p:sldId id="523" r:id="rId97"/>
    <p:sldId id="524" r:id="rId98"/>
    <p:sldId id="525" r:id="rId99"/>
    <p:sldId id="526" r:id="rId100"/>
    <p:sldId id="527" r:id="rId101"/>
    <p:sldId id="528" r:id="rId102"/>
    <p:sldId id="529" r:id="rId103"/>
    <p:sldId id="530" r:id="rId104"/>
    <p:sldId id="531" r:id="rId105"/>
    <p:sldId id="532" r:id="rId106"/>
    <p:sldId id="533" r:id="rId107"/>
    <p:sldId id="535" r:id="rId108"/>
    <p:sldId id="549" r:id="rId109"/>
    <p:sldId id="550" r:id="rId110"/>
    <p:sldId id="551" r:id="rId111"/>
    <p:sldId id="552" r:id="rId112"/>
    <p:sldId id="408"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n Dhayalan" initials="KD"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F4B"/>
    <a:srgbClr val="D9D9D9"/>
    <a:srgbClr val="FBFBFB"/>
    <a:srgbClr val="96D642"/>
    <a:srgbClr val="50B3CF"/>
    <a:srgbClr val="99CCFF"/>
    <a:srgbClr val="1E252B"/>
    <a:srgbClr val="0DB14B"/>
    <a:srgbClr val="0DB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71751" autoAdjust="0"/>
  </p:normalViewPr>
  <p:slideViewPr>
    <p:cSldViewPr snapToGrid="0">
      <p:cViewPr varScale="1">
        <p:scale>
          <a:sx n="114" d="100"/>
          <a:sy n="114" d="100"/>
        </p:scale>
        <p:origin x="456" y="176"/>
      </p:cViewPr>
      <p:guideLst/>
    </p:cSldViewPr>
  </p:slid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20"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00" Type="http://schemas.openxmlformats.org/officeDocument/2006/relationships/slide" Target="slides/slide98.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notesMaster" Target="notesMasters/notesMaster1.xml"/><Relationship Id="rId115" Type="http://schemas.openxmlformats.org/officeDocument/2006/relationships/handoutMaster" Target="handoutMasters/handoutMaster1.xml"/><Relationship Id="rId116" Type="http://schemas.openxmlformats.org/officeDocument/2006/relationships/commentAuthors" Target="commentAuthors.xml"/><Relationship Id="rId117" Type="http://schemas.openxmlformats.org/officeDocument/2006/relationships/presProps" Target="presProps.xml"/><Relationship Id="rId118" Type="http://schemas.openxmlformats.org/officeDocument/2006/relationships/viewProps" Target="viewProps.xml"/><Relationship Id="rId119" Type="http://schemas.openxmlformats.org/officeDocument/2006/relationships/theme" Target="theme/theme1.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D15D79-5350-4C85-A8ED-099BAFCCFC7A}" type="doc">
      <dgm:prSet loTypeId="urn:microsoft.com/office/officeart/2005/8/layout/cycle8" loCatId="cycle" qsTypeId="urn:microsoft.com/office/officeart/2005/8/quickstyle/simple3" qsCatId="simple" csTypeId="urn:microsoft.com/office/officeart/2005/8/colors/accent1_2" csCatId="accent1" phldr="1"/>
      <dgm:spPr/>
    </dgm:pt>
    <dgm:pt modelId="{2A41E910-3652-4D0F-9E8F-F6A4F76CE534}">
      <dgm:prSet phldrT="[Text]" custT="1"/>
      <dgm:spPr/>
      <dgm:t>
        <a:bodyPr/>
        <a:lstStyle/>
        <a:p>
          <a:r>
            <a:rPr lang="en-US" sz="1400" dirty="0">
              <a:latin typeface="Arial" panose="020B0604020202020204" pitchFamily="34" charset="0"/>
              <a:cs typeface="Arial" panose="020B0604020202020204" pitchFamily="34" charset="0"/>
            </a:rPr>
            <a:t>Identification provides uniqueness</a:t>
          </a:r>
        </a:p>
      </dgm:t>
    </dgm:pt>
    <dgm:pt modelId="{F8C3EEFA-86B6-4E9A-8B34-0DE6E84CAE03}" type="parTrans" cxnId="{48FC4040-0C55-4B41-8974-E90470CA0BAD}">
      <dgm:prSet/>
      <dgm:spPr/>
      <dgm:t>
        <a:bodyPr/>
        <a:lstStyle/>
        <a:p>
          <a:endParaRPr lang="en-US">
            <a:latin typeface="Arial" panose="020B0604020202020204" pitchFamily="34" charset="0"/>
            <a:cs typeface="Arial" panose="020B0604020202020204" pitchFamily="34" charset="0"/>
          </a:endParaRPr>
        </a:p>
      </dgm:t>
    </dgm:pt>
    <dgm:pt modelId="{3AB16479-8522-4BC9-91DB-A12AA19641B0}" type="sibTrans" cxnId="{48FC4040-0C55-4B41-8974-E90470CA0BAD}">
      <dgm:prSet/>
      <dgm:spPr/>
      <dgm:t>
        <a:bodyPr/>
        <a:lstStyle/>
        <a:p>
          <a:endParaRPr lang="en-US">
            <a:latin typeface="Arial" panose="020B0604020202020204" pitchFamily="34" charset="0"/>
            <a:cs typeface="Arial" panose="020B0604020202020204" pitchFamily="34" charset="0"/>
          </a:endParaRPr>
        </a:p>
      </dgm:t>
    </dgm:pt>
    <dgm:pt modelId="{C8DFB802-8E40-4971-BD18-59E7914B7F06}">
      <dgm:prSet phldrT="[Text]" custT="1"/>
      <dgm:spPr/>
      <dgm:t>
        <a:bodyPr/>
        <a:lstStyle/>
        <a:p>
          <a:r>
            <a:rPr lang="en-US" sz="1400" dirty="0">
              <a:latin typeface="Arial" panose="020B0604020202020204" pitchFamily="34" charset="0"/>
              <a:cs typeface="Arial" panose="020B0604020202020204" pitchFamily="34" charset="0"/>
            </a:rPr>
            <a:t>Authentication provides validity</a:t>
          </a:r>
        </a:p>
      </dgm:t>
    </dgm:pt>
    <dgm:pt modelId="{D92D3575-E783-48C0-B73A-43673CD5E636}" type="parTrans" cxnId="{A6288960-B1DD-4514-AE7D-82A7A0EFC3AD}">
      <dgm:prSet/>
      <dgm:spPr/>
      <dgm:t>
        <a:bodyPr/>
        <a:lstStyle/>
        <a:p>
          <a:endParaRPr lang="en-US">
            <a:latin typeface="Arial" panose="020B0604020202020204" pitchFamily="34" charset="0"/>
            <a:cs typeface="Arial" panose="020B0604020202020204" pitchFamily="34" charset="0"/>
          </a:endParaRPr>
        </a:p>
      </dgm:t>
    </dgm:pt>
    <dgm:pt modelId="{E6CC8AC7-7610-41F1-AE02-A00BE17FAB09}" type="sibTrans" cxnId="{A6288960-B1DD-4514-AE7D-82A7A0EFC3AD}">
      <dgm:prSet/>
      <dgm:spPr/>
      <dgm:t>
        <a:bodyPr/>
        <a:lstStyle/>
        <a:p>
          <a:endParaRPr lang="en-US">
            <a:latin typeface="Arial" panose="020B0604020202020204" pitchFamily="34" charset="0"/>
            <a:cs typeface="Arial" panose="020B0604020202020204" pitchFamily="34" charset="0"/>
          </a:endParaRPr>
        </a:p>
      </dgm:t>
    </dgm:pt>
    <dgm:pt modelId="{DE686C68-5DBC-410B-B4D1-652F6BD91E6B}">
      <dgm:prSet phldrT="[Text]" custT="1"/>
      <dgm:spPr/>
      <dgm:t>
        <a:bodyPr lIns="0"/>
        <a:lstStyle/>
        <a:p>
          <a:r>
            <a:rPr lang="en-US" sz="1400" dirty="0">
              <a:latin typeface="Arial" panose="020B0604020202020204" pitchFamily="34" charset="0"/>
              <a:cs typeface="Arial" panose="020B0604020202020204" pitchFamily="34" charset="0"/>
            </a:rPr>
            <a:t>Authorization provides control</a:t>
          </a:r>
        </a:p>
      </dgm:t>
    </dgm:pt>
    <dgm:pt modelId="{9AC0F716-1B57-40A3-A4E6-C4B4FB557742}" type="parTrans" cxnId="{4CBE80CF-F595-46CF-8E2E-CB95E4BF423D}">
      <dgm:prSet/>
      <dgm:spPr/>
      <dgm:t>
        <a:bodyPr/>
        <a:lstStyle/>
        <a:p>
          <a:endParaRPr lang="en-US">
            <a:latin typeface="Arial" panose="020B0604020202020204" pitchFamily="34" charset="0"/>
            <a:cs typeface="Arial" panose="020B0604020202020204" pitchFamily="34" charset="0"/>
          </a:endParaRPr>
        </a:p>
      </dgm:t>
    </dgm:pt>
    <dgm:pt modelId="{09EB07C2-DEA7-49F9-A5E7-77C4E9A878EA}" type="sibTrans" cxnId="{4CBE80CF-F595-46CF-8E2E-CB95E4BF423D}">
      <dgm:prSet/>
      <dgm:spPr/>
      <dgm:t>
        <a:bodyPr/>
        <a:lstStyle/>
        <a:p>
          <a:endParaRPr lang="en-US">
            <a:latin typeface="Arial" panose="020B0604020202020204" pitchFamily="34" charset="0"/>
            <a:cs typeface="Arial" panose="020B0604020202020204" pitchFamily="34" charset="0"/>
          </a:endParaRPr>
        </a:p>
      </dgm:t>
    </dgm:pt>
    <dgm:pt modelId="{36098D48-8D9B-4523-92C0-7293B25A67B3}" type="pres">
      <dgm:prSet presAssocID="{99D15D79-5350-4C85-A8ED-099BAFCCFC7A}" presName="compositeShape" presStyleCnt="0">
        <dgm:presLayoutVars>
          <dgm:chMax val="7"/>
          <dgm:dir/>
          <dgm:resizeHandles val="exact"/>
        </dgm:presLayoutVars>
      </dgm:prSet>
      <dgm:spPr/>
    </dgm:pt>
    <dgm:pt modelId="{FFAE72FF-6EB6-48D7-9C26-D52D25780584}" type="pres">
      <dgm:prSet presAssocID="{99D15D79-5350-4C85-A8ED-099BAFCCFC7A}" presName="wedge1" presStyleLbl="node1" presStyleIdx="0" presStyleCnt="3"/>
      <dgm:spPr/>
      <dgm:t>
        <a:bodyPr/>
        <a:lstStyle/>
        <a:p>
          <a:endParaRPr lang="en-US"/>
        </a:p>
      </dgm:t>
    </dgm:pt>
    <dgm:pt modelId="{EC301E4F-2575-4AB0-B35D-B81B593DE47E}" type="pres">
      <dgm:prSet presAssocID="{99D15D79-5350-4C85-A8ED-099BAFCCFC7A}" presName="dummy1a" presStyleCnt="0"/>
      <dgm:spPr/>
    </dgm:pt>
    <dgm:pt modelId="{F52A2AF6-F6FF-418C-B3C5-0A60A2308F6A}" type="pres">
      <dgm:prSet presAssocID="{99D15D79-5350-4C85-A8ED-099BAFCCFC7A}" presName="dummy1b" presStyleCnt="0"/>
      <dgm:spPr/>
    </dgm:pt>
    <dgm:pt modelId="{A95B4A05-6AF7-4B14-93A0-2437CFFEBC6D}" type="pres">
      <dgm:prSet presAssocID="{99D15D79-5350-4C85-A8ED-099BAFCCFC7A}" presName="wedge1Tx" presStyleLbl="node1" presStyleIdx="0" presStyleCnt="3">
        <dgm:presLayoutVars>
          <dgm:chMax val="0"/>
          <dgm:chPref val="0"/>
          <dgm:bulletEnabled val="1"/>
        </dgm:presLayoutVars>
      </dgm:prSet>
      <dgm:spPr/>
      <dgm:t>
        <a:bodyPr/>
        <a:lstStyle/>
        <a:p>
          <a:endParaRPr lang="en-US"/>
        </a:p>
      </dgm:t>
    </dgm:pt>
    <dgm:pt modelId="{8ED567C3-22BB-44D8-82E6-BD0322C850AF}" type="pres">
      <dgm:prSet presAssocID="{99D15D79-5350-4C85-A8ED-099BAFCCFC7A}" presName="wedge2" presStyleLbl="node1" presStyleIdx="1" presStyleCnt="3"/>
      <dgm:spPr/>
      <dgm:t>
        <a:bodyPr/>
        <a:lstStyle/>
        <a:p>
          <a:endParaRPr lang="en-US"/>
        </a:p>
      </dgm:t>
    </dgm:pt>
    <dgm:pt modelId="{4E194BB3-9EC9-4F58-95B9-EEA166AAFF90}" type="pres">
      <dgm:prSet presAssocID="{99D15D79-5350-4C85-A8ED-099BAFCCFC7A}" presName="dummy2a" presStyleCnt="0"/>
      <dgm:spPr/>
    </dgm:pt>
    <dgm:pt modelId="{A93FDB91-2F6D-4E24-A95F-CCBAFDCCEE3F}" type="pres">
      <dgm:prSet presAssocID="{99D15D79-5350-4C85-A8ED-099BAFCCFC7A}" presName="dummy2b" presStyleCnt="0"/>
      <dgm:spPr/>
    </dgm:pt>
    <dgm:pt modelId="{076C8F9B-C928-4CE7-BA1C-89F4F388465D}" type="pres">
      <dgm:prSet presAssocID="{99D15D79-5350-4C85-A8ED-099BAFCCFC7A}" presName="wedge2Tx" presStyleLbl="node1" presStyleIdx="1" presStyleCnt="3">
        <dgm:presLayoutVars>
          <dgm:chMax val="0"/>
          <dgm:chPref val="0"/>
          <dgm:bulletEnabled val="1"/>
        </dgm:presLayoutVars>
      </dgm:prSet>
      <dgm:spPr/>
      <dgm:t>
        <a:bodyPr/>
        <a:lstStyle/>
        <a:p>
          <a:endParaRPr lang="en-US"/>
        </a:p>
      </dgm:t>
    </dgm:pt>
    <dgm:pt modelId="{0117C809-CD1B-4BB2-9EE4-CCE5B1A2DCF1}" type="pres">
      <dgm:prSet presAssocID="{99D15D79-5350-4C85-A8ED-099BAFCCFC7A}" presName="wedge3" presStyleLbl="node1" presStyleIdx="2" presStyleCnt="3" custScaleX="101138" custScaleY="98608"/>
      <dgm:spPr/>
      <dgm:t>
        <a:bodyPr/>
        <a:lstStyle/>
        <a:p>
          <a:endParaRPr lang="en-US"/>
        </a:p>
      </dgm:t>
    </dgm:pt>
    <dgm:pt modelId="{D9F8FAA6-54AA-4608-A25D-090F049F3E01}" type="pres">
      <dgm:prSet presAssocID="{99D15D79-5350-4C85-A8ED-099BAFCCFC7A}" presName="dummy3a" presStyleCnt="0"/>
      <dgm:spPr/>
    </dgm:pt>
    <dgm:pt modelId="{2245B0DC-7A0F-4146-8D48-0A03A280C280}" type="pres">
      <dgm:prSet presAssocID="{99D15D79-5350-4C85-A8ED-099BAFCCFC7A}" presName="dummy3b" presStyleCnt="0"/>
      <dgm:spPr/>
    </dgm:pt>
    <dgm:pt modelId="{958EE0AA-5ED5-45AE-8FB1-1F7FCA23B0E2}" type="pres">
      <dgm:prSet presAssocID="{99D15D79-5350-4C85-A8ED-099BAFCCFC7A}" presName="wedge3Tx" presStyleLbl="node1" presStyleIdx="2" presStyleCnt="3">
        <dgm:presLayoutVars>
          <dgm:chMax val="0"/>
          <dgm:chPref val="0"/>
          <dgm:bulletEnabled val="1"/>
        </dgm:presLayoutVars>
      </dgm:prSet>
      <dgm:spPr/>
      <dgm:t>
        <a:bodyPr/>
        <a:lstStyle/>
        <a:p>
          <a:endParaRPr lang="en-US"/>
        </a:p>
      </dgm:t>
    </dgm:pt>
    <dgm:pt modelId="{ABB6FA26-C7AF-4275-8D38-595FE0E41F16}" type="pres">
      <dgm:prSet presAssocID="{3AB16479-8522-4BC9-91DB-A12AA19641B0}" presName="arrowWedge1" presStyleLbl="fgSibTrans2D1" presStyleIdx="0" presStyleCnt="3" custLinFactNeighborX="9490"/>
      <dgm:spPr>
        <a:noFill/>
      </dgm:spPr>
    </dgm:pt>
    <dgm:pt modelId="{18A8C2F0-FF00-4FFC-8B23-A5F82554B458}" type="pres">
      <dgm:prSet presAssocID="{E6CC8AC7-7610-41F1-AE02-A00BE17FAB09}" presName="arrowWedge2" presStyleLbl="fgSibTrans2D1" presStyleIdx="1" presStyleCnt="3"/>
      <dgm:spPr>
        <a:noFill/>
      </dgm:spPr>
    </dgm:pt>
    <dgm:pt modelId="{42732F0D-1C6D-4905-865A-887FD449219E}" type="pres">
      <dgm:prSet presAssocID="{09EB07C2-DEA7-49F9-A5E7-77C4E9A878EA}" presName="arrowWedge3" presStyleLbl="fgSibTrans2D1" presStyleIdx="2" presStyleCnt="3" custLinFactNeighborX="-19704" custLinFactNeighborY="365"/>
      <dgm:spPr>
        <a:noFill/>
      </dgm:spPr>
    </dgm:pt>
  </dgm:ptLst>
  <dgm:cxnLst>
    <dgm:cxn modelId="{48FC4040-0C55-4B41-8974-E90470CA0BAD}" srcId="{99D15D79-5350-4C85-A8ED-099BAFCCFC7A}" destId="{2A41E910-3652-4D0F-9E8F-F6A4F76CE534}" srcOrd="0" destOrd="0" parTransId="{F8C3EEFA-86B6-4E9A-8B34-0DE6E84CAE03}" sibTransId="{3AB16479-8522-4BC9-91DB-A12AA19641B0}"/>
    <dgm:cxn modelId="{4CBE80CF-F595-46CF-8E2E-CB95E4BF423D}" srcId="{99D15D79-5350-4C85-A8ED-099BAFCCFC7A}" destId="{DE686C68-5DBC-410B-B4D1-652F6BD91E6B}" srcOrd="2" destOrd="0" parTransId="{9AC0F716-1B57-40A3-A4E6-C4B4FB557742}" sibTransId="{09EB07C2-DEA7-49F9-A5E7-77C4E9A878EA}"/>
    <dgm:cxn modelId="{9F6FE1FD-FEC1-4539-BCC9-339AD8E88A88}" type="presOf" srcId="{DE686C68-5DBC-410B-B4D1-652F6BD91E6B}" destId="{0117C809-CD1B-4BB2-9EE4-CCE5B1A2DCF1}" srcOrd="0" destOrd="0" presId="urn:microsoft.com/office/officeart/2005/8/layout/cycle8"/>
    <dgm:cxn modelId="{6823F9C0-BCDB-4172-82FB-C3A20982E9A5}" type="presOf" srcId="{C8DFB802-8E40-4971-BD18-59E7914B7F06}" destId="{8ED567C3-22BB-44D8-82E6-BD0322C850AF}" srcOrd="0" destOrd="0" presId="urn:microsoft.com/office/officeart/2005/8/layout/cycle8"/>
    <dgm:cxn modelId="{67DB57A9-A5A0-41E8-A67D-2F4AF82A6057}" type="presOf" srcId="{DE686C68-5DBC-410B-B4D1-652F6BD91E6B}" destId="{958EE0AA-5ED5-45AE-8FB1-1F7FCA23B0E2}" srcOrd="1" destOrd="0" presId="urn:microsoft.com/office/officeart/2005/8/layout/cycle8"/>
    <dgm:cxn modelId="{A6288960-B1DD-4514-AE7D-82A7A0EFC3AD}" srcId="{99D15D79-5350-4C85-A8ED-099BAFCCFC7A}" destId="{C8DFB802-8E40-4971-BD18-59E7914B7F06}" srcOrd="1" destOrd="0" parTransId="{D92D3575-E783-48C0-B73A-43673CD5E636}" sibTransId="{E6CC8AC7-7610-41F1-AE02-A00BE17FAB09}"/>
    <dgm:cxn modelId="{45085F80-38F6-4C66-BCE1-53A8C817DAED}" type="presOf" srcId="{2A41E910-3652-4D0F-9E8F-F6A4F76CE534}" destId="{A95B4A05-6AF7-4B14-93A0-2437CFFEBC6D}" srcOrd="1" destOrd="0" presId="urn:microsoft.com/office/officeart/2005/8/layout/cycle8"/>
    <dgm:cxn modelId="{85F7219C-94AF-43C1-8565-57CBA3B199A9}" type="presOf" srcId="{99D15D79-5350-4C85-A8ED-099BAFCCFC7A}" destId="{36098D48-8D9B-4523-92C0-7293B25A67B3}" srcOrd="0" destOrd="0" presId="urn:microsoft.com/office/officeart/2005/8/layout/cycle8"/>
    <dgm:cxn modelId="{467D42B7-E549-4A7D-9586-B1487DD0F75C}" type="presOf" srcId="{C8DFB802-8E40-4971-BD18-59E7914B7F06}" destId="{076C8F9B-C928-4CE7-BA1C-89F4F388465D}" srcOrd="1" destOrd="0" presId="urn:microsoft.com/office/officeart/2005/8/layout/cycle8"/>
    <dgm:cxn modelId="{31A1F081-0A80-4BA4-9249-5DF30CE81733}" type="presOf" srcId="{2A41E910-3652-4D0F-9E8F-F6A4F76CE534}" destId="{FFAE72FF-6EB6-48D7-9C26-D52D25780584}" srcOrd="0" destOrd="0" presId="urn:microsoft.com/office/officeart/2005/8/layout/cycle8"/>
    <dgm:cxn modelId="{74B137AE-1FF2-461D-88F9-DB64BEF0BC10}" type="presParOf" srcId="{36098D48-8D9B-4523-92C0-7293B25A67B3}" destId="{FFAE72FF-6EB6-48D7-9C26-D52D25780584}" srcOrd="0" destOrd="0" presId="urn:microsoft.com/office/officeart/2005/8/layout/cycle8"/>
    <dgm:cxn modelId="{693155E2-B596-4311-B700-7975E3776F7C}" type="presParOf" srcId="{36098D48-8D9B-4523-92C0-7293B25A67B3}" destId="{EC301E4F-2575-4AB0-B35D-B81B593DE47E}" srcOrd="1" destOrd="0" presId="urn:microsoft.com/office/officeart/2005/8/layout/cycle8"/>
    <dgm:cxn modelId="{A1CCCCC2-A704-4DB9-9996-E6C67852A226}" type="presParOf" srcId="{36098D48-8D9B-4523-92C0-7293B25A67B3}" destId="{F52A2AF6-F6FF-418C-B3C5-0A60A2308F6A}" srcOrd="2" destOrd="0" presId="urn:microsoft.com/office/officeart/2005/8/layout/cycle8"/>
    <dgm:cxn modelId="{A260DA6B-DD48-4DC7-A7CB-5453DE9511B1}" type="presParOf" srcId="{36098D48-8D9B-4523-92C0-7293B25A67B3}" destId="{A95B4A05-6AF7-4B14-93A0-2437CFFEBC6D}" srcOrd="3" destOrd="0" presId="urn:microsoft.com/office/officeart/2005/8/layout/cycle8"/>
    <dgm:cxn modelId="{75864063-1DA3-4A83-8607-9FEF231C73ED}" type="presParOf" srcId="{36098D48-8D9B-4523-92C0-7293B25A67B3}" destId="{8ED567C3-22BB-44D8-82E6-BD0322C850AF}" srcOrd="4" destOrd="0" presId="urn:microsoft.com/office/officeart/2005/8/layout/cycle8"/>
    <dgm:cxn modelId="{F4539ABB-7A82-4B26-95C4-87186B30ADB3}" type="presParOf" srcId="{36098D48-8D9B-4523-92C0-7293B25A67B3}" destId="{4E194BB3-9EC9-4F58-95B9-EEA166AAFF90}" srcOrd="5" destOrd="0" presId="urn:microsoft.com/office/officeart/2005/8/layout/cycle8"/>
    <dgm:cxn modelId="{2828A91A-278F-482D-A76F-F6F3C09E8071}" type="presParOf" srcId="{36098D48-8D9B-4523-92C0-7293B25A67B3}" destId="{A93FDB91-2F6D-4E24-A95F-CCBAFDCCEE3F}" srcOrd="6" destOrd="0" presId="urn:microsoft.com/office/officeart/2005/8/layout/cycle8"/>
    <dgm:cxn modelId="{C03F406E-7B2D-42D3-A3C2-1F4B14FABA35}" type="presParOf" srcId="{36098D48-8D9B-4523-92C0-7293B25A67B3}" destId="{076C8F9B-C928-4CE7-BA1C-89F4F388465D}" srcOrd="7" destOrd="0" presId="urn:microsoft.com/office/officeart/2005/8/layout/cycle8"/>
    <dgm:cxn modelId="{DF3C8F4B-633D-48B8-8363-70F937C26A9A}" type="presParOf" srcId="{36098D48-8D9B-4523-92C0-7293B25A67B3}" destId="{0117C809-CD1B-4BB2-9EE4-CCE5B1A2DCF1}" srcOrd="8" destOrd="0" presId="urn:microsoft.com/office/officeart/2005/8/layout/cycle8"/>
    <dgm:cxn modelId="{1BBCE95A-DE85-4849-9204-49DAE3E24580}" type="presParOf" srcId="{36098D48-8D9B-4523-92C0-7293B25A67B3}" destId="{D9F8FAA6-54AA-4608-A25D-090F049F3E01}" srcOrd="9" destOrd="0" presId="urn:microsoft.com/office/officeart/2005/8/layout/cycle8"/>
    <dgm:cxn modelId="{8047B0A3-8EA4-4225-A9BF-C73B25AB2D3C}" type="presParOf" srcId="{36098D48-8D9B-4523-92C0-7293B25A67B3}" destId="{2245B0DC-7A0F-4146-8D48-0A03A280C280}" srcOrd="10" destOrd="0" presId="urn:microsoft.com/office/officeart/2005/8/layout/cycle8"/>
    <dgm:cxn modelId="{1D614352-7C93-4450-AAB4-2613395D06CC}" type="presParOf" srcId="{36098D48-8D9B-4523-92C0-7293B25A67B3}" destId="{958EE0AA-5ED5-45AE-8FB1-1F7FCA23B0E2}" srcOrd="11" destOrd="0" presId="urn:microsoft.com/office/officeart/2005/8/layout/cycle8"/>
    <dgm:cxn modelId="{1F3BBC4D-9E5F-42C2-8A5D-4FA14F36EA75}" type="presParOf" srcId="{36098D48-8D9B-4523-92C0-7293B25A67B3}" destId="{ABB6FA26-C7AF-4275-8D38-595FE0E41F16}" srcOrd="12" destOrd="0" presId="urn:microsoft.com/office/officeart/2005/8/layout/cycle8"/>
    <dgm:cxn modelId="{BFC3B7EA-E794-4254-A76A-DBB98E61E0FC}" type="presParOf" srcId="{36098D48-8D9B-4523-92C0-7293B25A67B3}" destId="{18A8C2F0-FF00-4FFC-8B23-A5F82554B458}" srcOrd="13" destOrd="0" presId="urn:microsoft.com/office/officeart/2005/8/layout/cycle8"/>
    <dgm:cxn modelId="{E0733417-46C4-4D89-A1CF-879214C1FAC9}" type="presParOf" srcId="{36098D48-8D9B-4523-92C0-7293B25A67B3}" destId="{42732F0D-1C6D-4905-865A-887FD449219E}"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AE72FF-6EB6-48D7-9C26-D52D25780584}">
      <dsp:nvSpPr>
        <dsp:cNvPr id="0" name=""/>
        <dsp:cNvSpPr/>
      </dsp:nvSpPr>
      <dsp:spPr>
        <a:xfrm>
          <a:off x="2086869" y="228285"/>
          <a:ext cx="2950156" cy="2950156"/>
        </a:xfrm>
        <a:prstGeom prst="pie">
          <a:avLst>
            <a:gd name="adj1" fmla="val 16200000"/>
            <a:gd name="adj2" fmla="val 18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latin typeface="Arial" panose="020B0604020202020204" pitchFamily="34" charset="0"/>
              <a:cs typeface="Arial" panose="020B0604020202020204" pitchFamily="34" charset="0"/>
            </a:rPr>
            <a:t>Identification provides uniqueness</a:t>
          </a:r>
        </a:p>
      </dsp:txBody>
      <dsp:txXfrm>
        <a:off x="3641671" y="853438"/>
        <a:ext cx="1053627" cy="878022"/>
      </dsp:txXfrm>
    </dsp:sp>
    <dsp:sp modelId="{8ED567C3-22BB-44D8-82E6-BD0322C850AF}">
      <dsp:nvSpPr>
        <dsp:cNvPr id="0" name=""/>
        <dsp:cNvSpPr/>
      </dsp:nvSpPr>
      <dsp:spPr>
        <a:xfrm>
          <a:off x="2026109" y="333648"/>
          <a:ext cx="2950156" cy="2950156"/>
        </a:xfrm>
        <a:prstGeom prst="pie">
          <a:avLst>
            <a:gd name="adj1" fmla="val 1800000"/>
            <a:gd name="adj2" fmla="val 90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latin typeface="Arial" panose="020B0604020202020204" pitchFamily="34" charset="0"/>
              <a:cs typeface="Arial" panose="020B0604020202020204" pitchFamily="34" charset="0"/>
            </a:rPr>
            <a:t>Authentication provides validity</a:t>
          </a:r>
        </a:p>
      </dsp:txBody>
      <dsp:txXfrm>
        <a:off x="2728528" y="2247738"/>
        <a:ext cx="1580440" cy="772660"/>
      </dsp:txXfrm>
    </dsp:sp>
    <dsp:sp modelId="{0117C809-CD1B-4BB2-9EE4-CCE5B1A2DCF1}">
      <dsp:nvSpPr>
        <dsp:cNvPr id="0" name=""/>
        <dsp:cNvSpPr/>
      </dsp:nvSpPr>
      <dsp:spPr>
        <a:xfrm>
          <a:off x="1948564" y="248819"/>
          <a:ext cx="2983729" cy="2909090"/>
        </a:xfrm>
        <a:prstGeom prst="pie">
          <a:avLst>
            <a:gd name="adj1" fmla="val 9000000"/>
            <a:gd name="adj2" fmla="val 162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17780" rIns="17780" bIns="17780" numCol="1" spcCol="1270" anchor="ctr" anchorCtr="0">
          <a:noAutofit/>
        </a:bodyPr>
        <a:lstStyle/>
        <a:p>
          <a:pPr lvl="0" algn="ctr" defTabSz="622300">
            <a:lnSpc>
              <a:spcPct val="90000"/>
            </a:lnSpc>
            <a:spcBef>
              <a:spcPct val="0"/>
            </a:spcBef>
            <a:spcAft>
              <a:spcPct val="35000"/>
            </a:spcAft>
          </a:pPr>
          <a:r>
            <a:rPr lang="en-US" sz="1400" kern="1200" dirty="0">
              <a:latin typeface="Arial" panose="020B0604020202020204" pitchFamily="34" charset="0"/>
              <a:cs typeface="Arial" panose="020B0604020202020204" pitchFamily="34" charset="0"/>
            </a:rPr>
            <a:t>Authorization provides control</a:t>
          </a:r>
        </a:p>
      </dsp:txBody>
      <dsp:txXfrm>
        <a:off x="2294179" y="865269"/>
        <a:ext cx="1065617" cy="865800"/>
      </dsp:txXfrm>
    </dsp:sp>
    <dsp:sp modelId="{ABB6FA26-C7AF-4275-8D38-595FE0E41F16}">
      <dsp:nvSpPr>
        <dsp:cNvPr id="0" name=""/>
        <dsp:cNvSpPr/>
      </dsp:nvSpPr>
      <dsp:spPr>
        <a:xfrm>
          <a:off x="2219116" y="45657"/>
          <a:ext cx="3315413" cy="3315413"/>
        </a:xfrm>
        <a:prstGeom prst="circularArrow">
          <a:avLst>
            <a:gd name="adj1" fmla="val 5085"/>
            <a:gd name="adj2" fmla="val 327528"/>
            <a:gd name="adj3" fmla="val 1472472"/>
            <a:gd name="adj4" fmla="val 16199432"/>
            <a:gd name="adj5" fmla="val 5932"/>
          </a:avLst>
        </a:prstGeom>
        <a:noFill/>
        <a:ln>
          <a:noFill/>
        </a:ln>
        <a:effectLst/>
      </dsp:spPr>
      <dsp:style>
        <a:lnRef idx="0">
          <a:scrgbClr r="0" g="0" b="0"/>
        </a:lnRef>
        <a:fillRef idx="2">
          <a:scrgbClr r="0" g="0" b="0"/>
        </a:fillRef>
        <a:effectRef idx="1">
          <a:scrgbClr r="0" g="0" b="0"/>
        </a:effectRef>
        <a:fontRef idx="minor">
          <a:schemeClr val="dk1"/>
        </a:fontRef>
      </dsp:style>
    </dsp:sp>
    <dsp:sp modelId="{18A8C2F0-FF00-4FFC-8B23-A5F82554B458}">
      <dsp:nvSpPr>
        <dsp:cNvPr id="0" name=""/>
        <dsp:cNvSpPr/>
      </dsp:nvSpPr>
      <dsp:spPr>
        <a:xfrm>
          <a:off x="1843481" y="150833"/>
          <a:ext cx="3315413" cy="3315413"/>
        </a:xfrm>
        <a:prstGeom prst="circularArrow">
          <a:avLst>
            <a:gd name="adj1" fmla="val 5085"/>
            <a:gd name="adj2" fmla="val 327528"/>
            <a:gd name="adj3" fmla="val 8671970"/>
            <a:gd name="adj4" fmla="val 1800502"/>
            <a:gd name="adj5" fmla="val 5932"/>
          </a:avLst>
        </a:prstGeom>
        <a:noFill/>
        <a:ln>
          <a:noFill/>
        </a:ln>
        <a:effectLst/>
      </dsp:spPr>
      <dsp:style>
        <a:lnRef idx="0">
          <a:scrgbClr r="0" g="0" b="0"/>
        </a:lnRef>
        <a:fillRef idx="2">
          <a:scrgbClr r="0" g="0" b="0"/>
        </a:fillRef>
        <a:effectRef idx="1">
          <a:scrgbClr r="0" g="0" b="0"/>
        </a:effectRef>
        <a:fontRef idx="minor">
          <a:schemeClr val="dk1"/>
        </a:fontRef>
      </dsp:style>
    </dsp:sp>
    <dsp:sp modelId="{42732F0D-1C6D-4905-865A-887FD449219E}">
      <dsp:nvSpPr>
        <dsp:cNvPr id="0" name=""/>
        <dsp:cNvSpPr/>
      </dsp:nvSpPr>
      <dsp:spPr>
        <a:xfrm>
          <a:off x="1129002" y="58005"/>
          <a:ext cx="3315413" cy="3315413"/>
        </a:xfrm>
        <a:prstGeom prst="circularArrow">
          <a:avLst>
            <a:gd name="adj1" fmla="val 5085"/>
            <a:gd name="adj2" fmla="val 327528"/>
            <a:gd name="adj3" fmla="val 15873039"/>
            <a:gd name="adj4" fmla="val 9000000"/>
            <a:gd name="adj5" fmla="val 5932"/>
          </a:avLst>
        </a:prstGeom>
        <a:noFill/>
        <a:ln>
          <a:noFill/>
        </a:ln>
        <a:effectLst/>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346E1F-0116-4253-BE01-AB6363ADFA6A}" type="datetimeFigureOut">
              <a:rPr lang="en-IN" smtClean="0"/>
              <a:t>25/07/17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27D4F-841F-4DD0-99B1-DAF05FBF3AF8}" type="slidenum">
              <a:rPr lang="en-IN" smtClean="0"/>
              <a:t>‹#›</a:t>
            </a:fld>
            <a:endParaRPr lang="en-IN"/>
          </a:p>
        </p:txBody>
      </p:sp>
    </p:spTree>
    <p:extLst>
      <p:ext uri="{BB962C8B-B14F-4D97-AF65-F5344CB8AC3E}">
        <p14:creationId xmlns:p14="http://schemas.microsoft.com/office/powerpoint/2010/main" val="2135809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5CD72-EC3A-4D22-95AA-8542E975CB8F}" type="datetimeFigureOut">
              <a:rPr lang="en-IN" smtClean="0"/>
              <a:t>25/07/17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8AFE4-65E3-4235-B09C-893C22CCEA22}" type="slidenum">
              <a:rPr lang="en-IN" smtClean="0"/>
              <a:t>‹#›</a:t>
            </a:fld>
            <a:endParaRPr lang="en-IN"/>
          </a:p>
        </p:txBody>
      </p:sp>
    </p:spTree>
    <p:extLst>
      <p:ext uri="{BB962C8B-B14F-4D97-AF65-F5344CB8AC3E}">
        <p14:creationId xmlns:p14="http://schemas.microsoft.com/office/powerpoint/2010/main" val="645090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2816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424887173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106</a:t>
            </a:fld>
            <a:endParaRPr lang="en-US" dirty="0"/>
          </a:p>
        </p:txBody>
      </p:sp>
    </p:spTree>
    <p:extLst>
      <p:ext uri="{BB962C8B-B14F-4D97-AF65-F5344CB8AC3E}">
        <p14:creationId xmlns:p14="http://schemas.microsoft.com/office/powerpoint/2010/main" val="136346671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107</a:t>
            </a:fld>
            <a:endParaRPr lang="en-US" dirty="0"/>
          </a:p>
        </p:txBody>
      </p:sp>
    </p:spTree>
    <p:extLst>
      <p:ext uri="{BB962C8B-B14F-4D97-AF65-F5344CB8AC3E}">
        <p14:creationId xmlns:p14="http://schemas.microsoft.com/office/powerpoint/2010/main" val="368184671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108</a:t>
            </a:fld>
            <a:endParaRPr lang="en-US" dirty="0"/>
          </a:p>
        </p:txBody>
      </p:sp>
    </p:spTree>
    <p:extLst>
      <p:ext uri="{BB962C8B-B14F-4D97-AF65-F5344CB8AC3E}">
        <p14:creationId xmlns:p14="http://schemas.microsoft.com/office/powerpoint/2010/main" val="105461217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109</a:t>
            </a:fld>
            <a:endParaRPr lang="en-US" dirty="0"/>
          </a:p>
        </p:txBody>
      </p:sp>
    </p:spTree>
    <p:extLst>
      <p:ext uri="{BB962C8B-B14F-4D97-AF65-F5344CB8AC3E}">
        <p14:creationId xmlns:p14="http://schemas.microsoft.com/office/powerpoint/2010/main" val="202431183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110</a:t>
            </a:fld>
            <a:endParaRPr lang="en-US" dirty="0"/>
          </a:p>
        </p:txBody>
      </p:sp>
    </p:spTree>
    <p:extLst>
      <p:ext uri="{BB962C8B-B14F-4D97-AF65-F5344CB8AC3E}">
        <p14:creationId xmlns:p14="http://schemas.microsoft.com/office/powerpoint/2010/main" val="317566958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203D09-5926-4F66-AE61-F8BC0C32CF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7143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1344721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92738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82542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3459912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1409141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529144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825868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2968286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304891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546870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1261118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1587739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4031846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630867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199185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2866386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4048143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3624865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34</a:t>
            </a:fld>
            <a:endParaRPr lang="en-US" dirty="0"/>
          </a:p>
        </p:txBody>
      </p:sp>
    </p:spTree>
    <p:extLst>
      <p:ext uri="{BB962C8B-B14F-4D97-AF65-F5344CB8AC3E}">
        <p14:creationId xmlns:p14="http://schemas.microsoft.com/office/powerpoint/2010/main" val="2089341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35</a:t>
            </a:fld>
            <a:endParaRPr lang="en-US" dirty="0"/>
          </a:p>
        </p:txBody>
      </p:sp>
    </p:spTree>
    <p:extLst>
      <p:ext uri="{BB962C8B-B14F-4D97-AF65-F5344CB8AC3E}">
        <p14:creationId xmlns:p14="http://schemas.microsoft.com/office/powerpoint/2010/main" val="1752373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4132981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36</a:t>
            </a:fld>
            <a:endParaRPr lang="en-US" dirty="0"/>
          </a:p>
        </p:txBody>
      </p:sp>
    </p:spTree>
    <p:extLst>
      <p:ext uri="{BB962C8B-B14F-4D97-AF65-F5344CB8AC3E}">
        <p14:creationId xmlns:p14="http://schemas.microsoft.com/office/powerpoint/2010/main" val="1627616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37</a:t>
            </a:fld>
            <a:endParaRPr lang="en-US" dirty="0"/>
          </a:p>
        </p:txBody>
      </p:sp>
    </p:spTree>
    <p:extLst>
      <p:ext uri="{BB962C8B-B14F-4D97-AF65-F5344CB8AC3E}">
        <p14:creationId xmlns:p14="http://schemas.microsoft.com/office/powerpoint/2010/main" val="3343700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38</a:t>
            </a:fld>
            <a:endParaRPr lang="en-US" dirty="0"/>
          </a:p>
        </p:txBody>
      </p:sp>
    </p:spTree>
    <p:extLst>
      <p:ext uri="{BB962C8B-B14F-4D97-AF65-F5344CB8AC3E}">
        <p14:creationId xmlns:p14="http://schemas.microsoft.com/office/powerpoint/2010/main" val="34810276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39</a:t>
            </a:fld>
            <a:endParaRPr lang="en-US" dirty="0"/>
          </a:p>
        </p:txBody>
      </p:sp>
    </p:spTree>
    <p:extLst>
      <p:ext uri="{BB962C8B-B14F-4D97-AF65-F5344CB8AC3E}">
        <p14:creationId xmlns:p14="http://schemas.microsoft.com/office/powerpoint/2010/main" val="15685712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40</a:t>
            </a:fld>
            <a:endParaRPr lang="en-US" dirty="0"/>
          </a:p>
        </p:txBody>
      </p:sp>
    </p:spTree>
    <p:extLst>
      <p:ext uri="{BB962C8B-B14F-4D97-AF65-F5344CB8AC3E}">
        <p14:creationId xmlns:p14="http://schemas.microsoft.com/office/powerpoint/2010/main" val="3276633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41</a:t>
            </a:fld>
            <a:endParaRPr lang="en-US" dirty="0"/>
          </a:p>
        </p:txBody>
      </p:sp>
    </p:spTree>
    <p:extLst>
      <p:ext uri="{BB962C8B-B14F-4D97-AF65-F5344CB8AC3E}">
        <p14:creationId xmlns:p14="http://schemas.microsoft.com/office/powerpoint/2010/main" val="2142357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42</a:t>
            </a:fld>
            <a:endParaRPr lang="en-US" dirty="0"/>
          </a:p>
        </p:txBody>
      </p:sp>
    </p:spTree>
    <p:extLst>
      <p:ext uri="{BB962C8B-B14F-4D97-AF65-F5344CB8AC3E}">
        <p14:creationId xmlns:p14="http://schemas.microsoft.com/office/powerpoint/2010/main" val="10247297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43</a:t>
            </a:fld>
            <a:endParaRPr lang="en-US" dirty="0"/>
          </a:p>
        </p:txBody>
      </p:sp>
    </p:spTree>
    <p:extLst>
      <p:ext uri="{BB962C8B-B14F-4D97-AF65-F5344CB8AC3E}">
        <p14:creationId xmlns:p14="http://schemas.microsoft.com/office/powerpoint/2010/main" val="274248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44</a:t>
            </a:fld>
            <a:endParaRPr lang="en-US" dirty="0"/>
          </a:p>
        </p:txBody>
      </p:sp>
    </p:spTree>
    <p:extLst>
      <p:ext uri="{BB962C8B-B14F-4D97-AF65-F5344CB8AC3E}">
        <p14:creationId xmlns:p14="http://schemas.microsoft.com/office/powerpoint/2010/main" val="34888374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45</a:t>
            </a:fld>
            <a:endParaRPr lang="en-US" dirty="0"/>
          </a:p>
        </p:txBody>
      </p:sp>
    </p:spTree>
    <p:extLst>
      <p:ext uri="{BB962C8B-B14F-4D97-AF65-F5344CB8AC3E}">
        <p14:creationId xmlns:p14="http://schemas.microsoft.com/office/powerpoint/2010/main" val="239163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11293394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46</a:t>
            </a:fld>
            <a:endParaRPr lang="en-US" dirty="0"/>
          </a:p>
        </p:txBody>
      </p:sp>
    </p:spTree>
    <p:extLst>
      <p:ext uri="{BB962C8B-B14F-4D97-AF65-F5344CB8AC3E}">
        <p14:creationId xmlns:p14="http://schemas.microsoft.com/office/powerpoint/2010/main" val="2306675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47</a:t>
            </a:fld>
            <a:endParaRPr lang="en-US" dirty="0"/>
          </a:p>
        </p:txBody>
      </p:sp>
    </p:spTree>
    <p:extLst>
      <p:ext uri="{BB962C8B-B14F-4D97-AF65-F5344CB8AC3E}">
        <p14:creationId xmlns:p14="http://schemas.microsoft.com/office/powerpoint/2010/main" val="684554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48</a:t>
            </a:fld>
            <a:endParaRPr lang="en-US" dirty="0"/>
          </a:p>
        </p:txBody>
      </p:sp>
    </p:spTree>
    <p:extLst>
      <p:ext uri="{BB962C8B-B14F-4D97-AF65-F5344CB8AC3E}">
        <p14:creationId xmlns:p14="http://schemas.microsoft.com/office/powerpoint/2010/main" val="37218496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49</a:t>
            </a:fld>
            <a:endParaRPr lang="en-US" dirty="0"/>
          </a:p>
        </p:txBody>
      </p:sp>
    </p:spTree>
    <p:extLst>
      <p:ext uri="{BB962C8B-B14F-4D97-AF65-F5344CB8AC3E}">
        <p14:creationId xmlns:p14="http://schemas.microsoft.com/office/powerpoint/2010/main" val="29078270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50</a:t>
            </a:fld>
            <a:endParaRPr lang="en-US" dirty="0"/>
          </a:p>
        </p:txBody>
      </p:sp>
    </p:spTree>
    <p:extLst>
      <p:ext uri="{BB962C8B-B14F-4D97-AF65-F5344CB8AC3E}">
        <p14:creationId xmlns:p14="http://schemas.microsoft.com/office/powerpoint/2010/main" val="13659569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51</a:t>
            </a:fld>
            <a:endParaRPr lang="en-US" dirty="0"/>
          </a:p>
        </p:txBody>
      </p:sp>
    </p:spTree>
    <p:extLst>
      <p:ext uri="{BB962C8B-B14F-4D97-AF65-F5344CB8AC3E}">
        <p14:creationId xmlns:p14="http://schemas.microsoft.com/office/powerpoint/2010/main" val="25705847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52</a:t>
            </a:fld>
            <a:endParaRPr lang="en-US" dirty="0"/>
          </a:p>
        </p:txBody>
      </p:sp>
    </p:spTree>
    <p:extLst>
      <p:ext uri="{BB962C8B-B14F-4D97-AF65-F5344CB8AC3E}">
        <p14:creationId xmlns:p14="http://schemas.microsoft.com/office/powerpoint/2010/main" val="22767550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53</a:t>
            </a:fld>
            <a:endParaRPr lang="en-US" dirty="0"/>
          </a:p>
        </p:txBody>
      </p:sp>
    </p:spTree>
    <p:extLst>
      <p:ext uri="{BB962C8B-B14F-4D97-AF65-F5344CB8AC3E}">
        <p14:creationId xmlns:p14="http://schemas.microsoft.com/office/powerpoint/2010/main" val="3821099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54</a:t>
            </a:fld>
            <a:endParaRPr lang="en-US" dirty="0"/>
          </a:p>
        </p:txBody>
      </p:sp>
    </p:spTree>
    <p:extLst>
      <p:ext uri="{BB962C8B-B14F-4D97-AF65-F5344CB8AC3E}">
        <p14:creationId xmlns:p14="http://schemas.microsoft.com/office/powerpoint/2010/main" val="10007683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55</a:t>
            </a:fld>
            <a:endParaRPr lang="en-US" dirty="0"/>
          </a:p>
        </p:txBody>
      </p:sp>
    </p:spTree>
    <p:extLst>
      <p:ext uri="{BB962C8B-B14F-4D97-AF65-F5344CB8AC3E}">
        <p14:creationId xmlns:p14="http://schemas.microsoft.com/office/powerpoint/2010/main" val="1010598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13729281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56</a:t>
            </a:fld>
            <a:endParaRPr lang="en-US" dirty="0"/>
          </a:p>
        </p:txBody>
      </p:sp>
    </p:spTree>
    <p:extLst>
      <p:ext uri="{BB962C8B-B14F-4D97-AF65-F5344CB8AC3E}">
        <p14:creationId xmlns:p14="http://schemas.microsoft.com/office/powerpoint/2010/main" val="34090826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57</a:t>
            </a:fld>
            <a:endParaRPr lang="en-US" dirty="0"/>
          </a:p>
        </p:txBody>
      </p:sp>
    </p:spTree>
    <p:extLst>
      <p:ext uri="{BB962C8B-B14F-4D97-AF65-F5344CB8AC3E}">
        <p14:creationId xmlns:p14="http://schemas.microsoft.com/office/powerpoint/2010/main" val="41086795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58</a:t>
            </a:fld>
            <a:endParaRPr lang="en-US" dirty="0"/>
          </a:p>
        </p:txBody>
      </p:sp>
    </p:spTree>
    <p:extLst>
      <p:ext uri="{BB962C8B-B14F-4D97-AF65-F5344CB8AC3E}">
        <p14:creationId xmlns:p14="http://schemas.microsoft.com/office/powerpoint/2010/main" val="18329166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59</a:t>
            </a:fld>
            <a:endParaRPr lang="en-US" dirty="0"/>
          </a:p>
        </p:txBody>
      </p:sp>
    </p:spTree>
    <p:extLst>
      <p:ext uri="{BB962C8B-B14F-4D97-AF65-F5344CB8AC3E}">
        <p14:creationId xmlns:p14="http://schemas.microsoft.com/office/powerpoint/2010/main" val="38386344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60</a:t>
            </a:fld>
            <a:endParaRPr lang="en-US" dirty="0"/>
          </a:p>
        </p:txBody>
      </p:sp>
    </p:spTree>
    <p:extLst>
      <p:ext uri="{BB962C8B-B14F-4D97-AF65-F5344CB8AC3E}">
        <p14:creationId xmlns:p14="http://schemas.microsoft.com/office/powerpoint/2010/main" val="8303548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61</a:t>
            </a:fld>
            <a:endParaRPr lang="en-US" dirty="0"/>
          </a:p>
        </p:txBody>
      </p:sp>
    </p:spTree>
    <p:extLst>
      <p:ext uri="{BB962C8B-B14F-4D97-AF65-F5344CB8AC3E}">
        <p14:creationId xmlns:p14="http://schemas.microsoft.com/office/powerpoint/2010/main" val="37206817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62</a:t>
            </a:fld>
            <a:endParaRPr lang="en-US" dirty="0"/>
          </a:p>
        </p:txBody>
      </p:sp>
    </p:spTree>
    <p:extLst>
      <p:ext uri="{BB962C8B-B14F-4D97-AF65-F5344CB8AC3E}">
        <p14:creationId xmlns:p14="http://schemas.microsoft.com/office/powerpoint/2010/main" val="2473619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63</a:t>
            </a:fld>
            <a:endParaRPr lang="en-US" dirty="0"/>
          </a:p>
        </p:txBody>
      </p:sp>
    </p:spTree>
    <p:extLst>
      <p:ext uri="{BB962C8B-B14F-4D97-AF65-F5344CB8AC3E}">
        <p14:creationId xmlns:p14="http://schemas.microsoft.com/office/powerpoint/2010/main" val="27959137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64</a:t>
            </a:fld>
            <a:endParaRPr lang="en-US" dirty="0"/>
          </a:p>
        </p:txBody>
      </p:sp>
    </p:spTree>
    <p:extLst>
      <p:ext uri="{BB962C8B-B14F-4D97-AF65-F5344CB8AC3E}">
        <p14:creationId xmlns:p14="http://schemas.microsoft.com/office/powerpoint/2010/main" val="19120101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65</a:t>
            </a:fld>
            <a:endParaRPr lang="en-US" dirty="0"/>
          </a:p>
        </p:txBody>
      </p:sp>
    </p:spTree>
    <p:extLst>
      <p:ext uri="{BB962C8B-B14F-4D97-AF65-F5344CB8AC3E}">
        <p14:creationId xmlns:p14="http://schemas.microsoft.com/office/powerpoint/2010/main" val="3411991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35160972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66</a:t>
            </a:fld>
            <a:endParaRPr lang="en-US" dirty="0"/>
          </a:p>
        </p:txBody>
      </p:sp>
    </p:spTree>
    <p:extLst>
      <p:ext uri="{BB962C8B-B14F-4D97-AF65-F5344CB8AC3E}">
        <p14:creationId xmlns:p14="http://schemas.microsoft.com/office/powerpoint/2010/main" val="25883815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67</a:t>
            </a:fld>
            <a:endParaRPr lang="en-US" dirty="0"/>
          </a:p>
        </p:txBody>
      </p:sp>
    </p:spTree>
    <p:extLst>
      <p:ext uri="{BB962C8B-B14F-4D97-AF65-F5344CB8AC3E}">
        <p14:creationId xmlns:p14="http://schemas.microsoft.com/office/powerpoint/2010/main" val="20163762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68</a:t>
            </a:fld>
            <a:endParaRPr lang="en-US" dirty="0"/>
          </a:p>
        </p:txBody>
      </p:sp>
    </p:spTree>
    <p:extLst>
      <p:ext uri="{BB962C8B-B14F-4D97-AF65-F5344CB8AC3E}">
        <p14:creationId xmlns:p14="http://schemas.microsoft.com/office/powerpoint/2010/main" val="37215590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69</a:t>
            </a:fld>
            <a:endParaRPr lang="en-US" dirty="0"/>
          </a:p>
        </p:txBody>
      </p:sp>
    </p:spTree>
    <p:extLst>
      <p:ext uri="{BB962C8B-B14F-4D97-AF65-F5344CB8AC3E}">
        <p14:creationId xmlns:p14="http://schemas.microsoft.com/office/powerpoint/2010/main" val="24968096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70</a:t>
            </a:fld>
            <a:endParaRPr lang="en-US" dirty="0"/>
          </a:p>
        </p:txBody>
      </p:sp>
    </p:spTree>
    <p:extLst>
      <p:ext uri="{BB962C8B-B14F-4D97-AF65-F5344CB8AC3E}">
        <p14:creationId xmlns:p14="http://schemas.microsoft.com/office/powerpoint/2010/main" val="2754838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71</a:t>
            </a:fld>
            <a:endParaRPr lang="en-US" dirty="0"/>
          </a:p>
        </p:txBody>
      </p:sp>
    </p:spTree>
    <p:extLst>
      <p:ext uri="{BB962C8B-B14F-4D97-AF65-F5344CB8AC3E}">
        <p14:creationId xmlns:p14="http://schemas.microsoft.com/office/powerpoint/2010/main" val="7476584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72</a:t>
            </a:fld>
            <a:endParaRPr lang="en-US" dirty="0"/>
          </a:p>
        </p:txBody>
      </p:sp>
    </p:spTree>
    <p:extLst>
      <p:ext uri="{BB962C8B-B14F-4D97-AF65-F5344CB8AC3E}">
        <p14:creationId xmlns:p14="http://schemas.microsoft.com/office/powerpoint/2010/main" val="7018935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73</a:t>
            </a:fld>
            <a:endParaRPr lang="en-US" dirty="0"/>
          </a:p>
        </p:txBody>
      </p:sp>
    </p:spTree>
    <p:extLst>
      <p:ext uri="{BB962C8B-B14F-4D97-AF65-F5344CB8AC3E}">
        <p14:creationId xmlns:p14="http://schemas.microsoft.com/office/powerpoint/2010/main" val="7854177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74</a:t>
            </a:fld>
            <a:endParaRPr lang="en-US" dirty="0"/>
          </a:p>
        </p:txBody>
      </p:sp>
    </p:spTree>
    <p:extLst>
      <p:ext uri="{BB962C8B-B14F-4D97-AF65-F5344CB8AC3E}">
        <p14:creationId xmlns:p14="http://schemas.microsoft.com/office/powerpoint/2010/main" val="7893804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75</a:t>
            </a:fld>
            <a:endParaRPr lang="en-US" dirty="0"/>
          </a:p>
        </p:txBody>
      </p:sp>
    </p:spTree>
    <p:extLst>
      <p:ext uri="{BB962C8B-B14F-4D97-AF65-F5344CB8AC3E}">
        <p14:creationId xmlns:p14="http://schemas.microsoft.com/office/powerpoint/2010/main" val="743282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22848358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76</a:t>
            </a:fld>
            <a:endParaRPr lang="en-US" dirty="0"/>
          </a:p>
        </p:txBody>
      </p:sp>
    </p:spTree>
    <p:extLst>
      <p:ext uri="{BB962C8B-B14F-4D97-AF65-F5344CB8AC3E}">
        <p14:creationId xmlns:p14="http://schemas.microsoft.com/office/powerpoint/2010/main" val="9186775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77</a:t>
            </a:fld>
            <a:endParaRPr lang="en-US" dirty="0"/>
          </a:p>
        </p:txBody>
      </p:sp>
    </p:spTree>
    <p:extLst>
      <p:ext uri="{BB962C8B-B14F-4D97-AF65-F5344CB8AC3E}">
        <p14:creationId xmlns:p14="http://schemas.microsoft.com/office/powerpoint/2010/main" val="27379875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78</a:t>
            </a:fld>
            <a:endParaRPr lang="en-US" dirty="0"/>
          </a:p>
        </p:txBody>
      </p:sp>
    </p:spTree>
    <p:extLst>
      <p:ext uri="{BB962C8B-B14F-4D97-AF65-F5344CB8AC3E}">
        <p14:creationId xmlns:p14="http://schemas.microsoft.com/office/powerpoint/2010/main" val="37505306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79</a:t>
            </a:fld>
            <a:endParaRPr lang="en-US" dirty="0"/>
          </a:p>
        </p:txBody>
      </p:sp>
    </p:spTree>
    <p:extLst>
      <p:ext uri="{BB962C8B-B14F-4D97-AF65-F5344CB8AC3E}">
        <p14:creationId xmlns:p14="http://schemas.microsoft.com/office/powerpoint/2010/main" val="28018715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80</a:t>
            </a:fld>
            <a:endParaRPr lang="en-US" dirty="0"/>
          </a:p>
        </p:txBody>
      </p:sp>
    </p:spTree>
    <p:extLst>
      <p:ext uri="{BB962C8B-B14F-4D97-AF65-F5344CB8AC3E}">
        <p14:creationId xmlns:p14="http://schemas.microsoft.com/office/powerpoint/2010/main" val="11981792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81</a:t>
            </a:fld>
            <a:endParaRPr lang="en-US" dirty="0"/>
          </a:p>
        </p:txBody>
      </p:sp>
    </p:spTree>
    <p:extLst>
      <p:ext uri="{BB962C8B-B14F-4D97-AF65-F5344CB8AC3E}">
        <p14:creationId xmlns:p14="http://schemas.microsoft.com/office/powerpoint/2010/main" val="23652140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82</a:t>
            </a:fld>
            <a:endParaRPr lang="en-US" dirty="0"/>
          </a:p>
        </p:txBody>
      </p:sp>
    </p:spTree>
    <p:extLst>
      <p:ext uri="{BB962C8B-B14F-4D97-AF65-F5344CB8AC3E}">
        <p14:creationId xmlns:p14="http://schemas.microsoft.com/office/powerpoint/2010/main" val="32648644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83</a:t>
            </a:fld>
            <a:endParaRPr lang="en-US" dirty="0"/>
          </a:p>
        </p:txBody>
      </p:sp>
    </p:spTree>
    <p:extLst>
      <p:ext uri="{BB962C8B-B14F-4D97-AF65-F5344CB8AC3E}">
        <p14:creationId xmlns:p14="http://schemas.microsoft.com/office/powerpoint/2010/main" val="36182458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84</a:t>
            </a:fld>
            <a:endParaRPr lang="en-US" dirty="0"/>
          </a:p>
        </p:txBody>
      </p:sp>
    </p:spTree>
    <p:extLst>
      <p:ext uri="{BB962C8B-B14F-4D97-AF65-F5344CB8AC3E}">
        <p14:creationId xmlns:p14="http://schemas.microsoft.com/office/powerpoint/2010/main" val="38719529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85</a:t>
            </a:fld>
            <a:endParaRPr lang="en-US" dirty="0"/>
          </a:p>
        </p:txBody>
      </p:sp>
    </p:spTree>
    <p:extLst>
      <p:ext uri="{BB962C8B-B14F-4D97-AF65-F5344CB8AC3E}">
        <p14:creationId xmlns:p14="http://schemas.microsoft.com/office/powerpoint/2010/main" val="1723560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373531905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86</a:t>
            </a:fld>
            <a:endParaRPr lang="en-US" dirty="0"/>
          </a:p>
        </p:txBody>
      </p:sp>
    </p:spTree>
    <p:extLst>
      <p:ext uri="{BB962C8B-B14F-4D97-AF65-F5344CB8AC3E}">
        <p14:creationId xmlns:p14="http://schemas.microsoft.com/office/powerpoint/2010/main" val="33481174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87</a:t>
            </a:fld>
            <a:endParaRPr lang="en-US" dirty="0"/>
          </a:p>
        </p:txBody>
      </p:sp>
    </p:spTree>
    <p:extLst>
      <p:ext uri="{BB962C8B-B14F-4D97-AF65-F5344CB8AC3E}">
        <p14:creationId xmlns:p14="http://schemas.microsoft.com/office/powerpoint/2010/main" val="25582563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88</a:t>
            </a:fld>
            <a:endParaRPr lang="en-US" dirty="0"/>
          </a:p>
        </p:txBody>
      </p:sp>
    </p:spTree>
    <p:extLst>
      <p:ext uri="{BB962C8B-B14F-4D97-AF65-F5344CB8AC3E}">
        <p14:creationId xmlns:p14="http://schemas.microsoft.com/office/powerpoint/2010/main" val="36221563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89</a:t>
            </a:fld>
            <a:endParaRPr lang="en-US" dirty="0"/>
          </a:p>
        </p:txBody>
      </p:sp>
    </p:spTree>
    <p:extLst>
      <p:ext uri="{BB962C8B-B14F-4D97-AF65-F5344CB8AC3E}">
        <p14:creationId xmlns:p14="http://schemas.microsoft.com/office/powerpoint/2010/main" val="17275946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90</a:t>
            </a:fld>
            <a:endParaRPr lang="en-US" dirty="0"/>
          </a:p>
        </p:txBody>
      </p:sp>
    </p:spTree>
    <p:extLst>
      <p:ext uri="{BB962C8B-B14F-4D97-AF65-F5344CB8AC3E}">
        <p14:creationId xmlns:p14="http://schemas.microsoft.com/office/powerpoint/2010/main" val="20350825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91</a:t>
            </a:fld>
            <a:endParaRPr lang="en-US" dirty="0"/>
          </a:p>
        </p:txBody>
      </p:sp>
    </p:spTree>
    <p:extLst>
      <p:ext uri="{BB962C8B-B14F-4D97-AF65-F5344CB8AC3E}">
        <p14:creationId xmlns:p14="http://schemas.microsoft.com/office/powerpoint/2010/main" val="6901184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92</a:t>
            </a:fld>
            <a:endParaRPr lang="en-US" dirty="0"/>
          </a:p>
        </p:txBody>
      </p:sp>
    </p:spTree>
    <p:extLst>
      <p:ext uri="{BB962C8B-B14F-4D97-AF65-F5344CB8AC3E}">
        <p14:creationId xmlns:p14="http://schemas.microsoft.com/office/powerpoint/2010/main" val="33937918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93</a:t>
            </a:fld>
            <a:endParaRPr lang="en-US" dirty="0"/>
          </a:p>
        </p:txBody>
      </p:sp>
    </p:spTree>
    <p:extLst>
      <p:ext uri="{BB962C8B-B14F-4D97-AF65-F5344CB8AC3E}">
        <p14:creationId xmlns:p14="http://schemas.microsoft.com/office/powerpoint/2010/main" val="305715311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94</a:t>
            </a:fld>
            <a:endParaRPr lang="en-US" dirty="0"/>
          </a:p>
        </p:txBody>
      </p:sp>
    </p:spTree>
    <p:extLst>
      <p:ext uri="{BB962C8B-B14F-4D97-AF65-F5344CB8AC3E}">
        <p14:creationId xmlns:p14="http://schemas.microsoft.com/office/powerpoint/2010/main" val="32284733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95</a:t>
            </a:fld>
            <a:endParaRPr lang="en-US" dirty="0"/>
          </a:p>
        </p:txBody>
      </p:sp>
    </p:spTree>
    <p:extLst>
      <p:ext uri="{BB962C8B-B14F-4D97-AF65-F5344CB8AC3E}">
        <p14:creationId xmlns:p14="http://schemas.microsoft.com/office/powerpoint/2010/main" val="380028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5782733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96</a:t>
            </a:fld>
            <a:endParaRPr lang="en-US" dirty="0"/>
          </a:p>
        </p:txBody>
      </p:sp>
    </p:spTree>
    <p:extLst>
      <p:ext uri="{BB962C8B-B14F-4D97-AF65-F5344CB8AC3E}">
        <p14:creationId xmlns:p14="http://schemas.microsoft.com/office/powerpoint/2010/main" val="252774712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97</a:t>
            </a:fld>
            <a:endParaRPr lang="en-US" dirty="0"/>
          </a:p>
        </p:txBody>
      </p:sp>
    </p:spTree>
    <p:extLst>
      <p:ext uri="{BB962C8B-B14F-4D97-AF65-F5344CB8AC3E}">
        <p14:creationId xmlns:p14="http://schemas.microsoft.com/office/powerpoint/2010/main" val="2257534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98</a:t>
            </a:fld>
            <a:endParaRPr lang="en-US" dirty="0"/>
          </a:p>
        </p:txBody>
      </p:sp>
    </p:spTree>
    <p:extLst>
      <p:ext uri="{BB962C8B-B14F-4D97-AF65-F5344CB8AC3E}">
        <p14:creationId xmlns:p14="http://schemas.microsoft.com/office/powerpoint/2010/main" val="1072167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99</a:t>
            </a:fld>
            <a:endParaRPr lang="en-US" dirty="0"/>
          </a:p>
        </p:txBody>
      </p:sp>
    </p:spTree>
    <p:extLst>
      <p:ext uri="{BB962C8B-B14F-4D97-AF65-F5344CB8AC3E}">
        <p14:creationId xmlns:p14="http://schemas.microsoft.com/office/powerpoint/2010/main" val="93013104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100</a:t>
            </a:fld>
            <a:endParaRPr lang="en-US" dirty="0"/>
          </a:p>
        </p:txBody>
      </p:sp>
    </p:spTree>
    <p:extLst>
      <p:ext uri="{BB962C8B-B14F-4D97-AF65-F5344CB8AC3E}">
        <p14:creationId xmlns:p14="http://schemas.microsoft.com/office/powerpoint/2010/main" val="365471437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101</a:t>
            </a:fld>
            <a:endParaRPr lang="en-US" dirty="0"/>
          </a:p>
        </p:txBody>
      </p:sp>
    </p:spTree>
    <p:extLst>
      <p:ext uri="{BB962C8B-B14F-4D97-AF65-F5344CB8AC3E}">
        <p14:creationId xmlns:p14="http://schemas.microsoft.com/office/powerpoint/2010/main" val="320904671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102</a:t>
            </a:fld>
            <a:endParaRPr lang="en-US" dirty="0"/>
          </a:p>
        </p:txBody>
      </p:sp>
    </p:spTree>
    <p:extLst>
      <p:ext uri="{BB962C8B-B14F-4D97-AF65-F5344CB8AC3E}">
        <p14:creationId xmlns:p14="http://schemas.microsoft.com/office/powerpoint/2010/main" val="162216688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103</a:t>
            </a:fld>
            <a:endParaRPr lang="en-US" dirty="0"/>
          </a:p>
        </p:txBody>
      </p:sp>
    </p:spTree>
    <p:extLst>
      <p:ext uri="{BB962C8B-B14F-4D97-AF65-F5344CB8AC3E}">
        <p14:creationId xmlns:p14="http://schemas.microsoft.com/office/powerpoint/2010/main" val="305893946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104</a:t>
            </a:fld>
            <a:endParaRPr lang="en-US" dirty="0"/>
          </a:p>
        </p:txBody>
      </p:sp>
    </p:spTree>
    <p:extLst>
      <p:ext uri="{BB962C8B-B14F-4D97-AF65-F5344CB8AC3E}">
        <p14:creationId xmlns:p14="http://schemas.microsoft.com/office/powerpoint/2010/main" val="240679680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105</a:t>
            </a:fld>
            <a:endParaRPr lang="en-US" dirty="0"/>
          </a:p>
        </p:txBody>
      </p:sp>
    </p:spTree>
    <p:extLst>
      <p:ext uri="{BB962C8B-B14F-4D97-AF65-F5344CB8AC3E}">
        <p14:creationId xmlns:p14="http://schemas.microsoft.com/office/powerpoint/2010/main" val="17943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5BAD6030-0B39-41B2-A9A5-6CB76F212BA5}" type="datetime1">
              <a:rPr lang="en-IN" smtClean="0">
                <a:solidFill>
                  <a:prstClr val="black">
                    <a:tint val="75000"/>
                  </a:prstClr>
                </a:solidFill>
              </a:rPr>
              <a:t>25/07/17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334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4D9CB-0140-4B57-B7CA-5609255333A2}" type="datetime1">
              <a:rPr lang="en-IN" smtClean="0">
                <a:solidFill>
                  <a:prstClr val="black">
                    <a:tint val="75000"/>
                  </a:prstClr>
                </a:solidFill>
              </a:rPr>
              <a:t>25/07/17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809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F29E505-92F8-44EC-AE05-C6FBFFA3C1BF}" type="datetime1">
              <a:rPr lang="en-IN" smtClean="0">
                <a:solidFill>
                  <a:prstClr val="black">
                    <a:tint val="75000"/>
                  </a:prstClr>
                </a:solidFill>
              </a:rPr>
              <a:t>25/07/17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754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99AEBB4-3E45-4B16-BD62-B81B82D5594E}" type="datetime1">
              <a:rPr lang="en-IN" smtClean="0">
                <a:solidFill>
                  <a:prstClr val="black">
                    <a:tint val="75000"/>
                  </a:prstClr>
                </a:solidFill>
              </a:rPr>
              <a:t>25/07/17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0729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697C30C2-930E-43C4-9883-B845A6F6EC31}" type="slidenum">
              <a:rPr lang="en-US" altLang="en-US"/>
              <a:pPr/>
              <a:t>‹#›</a:t>
            </a:fld>
            <a:endParaRPr lang="en-US" altLang="en-US"/>
          </a:p>
        </p:txBody>
      </p:sp>
    </p:spTree>
    <p:extLst>
      <p:ext uri="{BB962C8B-B14F-4D97-AF65-F5344CB8AC3E}">
        <p14:creationId xmlns:p14="http://schemas.microsoft.com/office/powerpoint/2010/main" val="3956286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able Placeholder 2"/>
          <p:cNvSpPr>
            <a:spLocks noGrp="1"/>
          </p:cNvSpPr>
          <p:nvPr>
            <p:ph type="tbl" idx="1"/>
          </p:nvPr>
        </p:nvSpPr>
        <p:spPr>
          <a:xfrm>
            <a:off x="609600" y="1719263"/>
            <a:ext cx="10972800" cy="4411662"/>
          </a:xfrm>
        </p:spPr>
        <p:txBody>
          <a:bodyPr/>
          <a:lstStyle/>
          <a:p>
            <a:endParaRPr lang="en-US"/>
          </a:p>
        </p:txBody>
      </p:sp>
      <p:sp>
        <p:nvSpPr>
          <p:cNvPr id="4" name="Date Placeholder 3"/>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8737600" y="6248400"/>
            <a:ext cx="2844800" cy="457200"/>
          </a:xfrm>
        </p:spPr>
        <p:txBody>
          <a:bodyPr/>
          <a:lstStyle>
            <a:lvl1pPr>
              <a:defRPr/>
            </a:lvl1pPr>
          </a:lstStyle>
          <a:p>
            <a:fld id="{5D650B07-CD5D-4194-B2C4-21844AD2FA1F}" type="slidenum">
              <a:rPr lang="en-US" altLang="en-US"/>
              <a:pPr/>
              <a:t>‹#›</a:t>
            </a:fld>
            <a:endParaRPr lang="en-US" altLang="en-US"/>
          </a:p>
        </p:txBody>
      </p:sp>
    </p:spTree>
    <p:extLst>
      <p:ext uri="{BB962C8B-B14F-4D97-AF65-F5344CB8AC3E}">
        <p14:creationId xmlns:p14="http://schemas.microsoft.com/office/powerpoint/2010/main" val="218129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719264"/>
            <a:ext cx="5384800" cy="212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000501"/>
            <a:ext cx="5384800" cy="21304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8400"/>
            <a:ext cx="2844800" cy="457200"/>
          </a:xfrm>
        </p:spPr>
        <p:txBody>
          <a:bodyPr/>
          <a:lstStyle>
            <a:lvl1pPr>
              <a:defRPr/>
            </a:lvl1pPr>
          </a:lstStyle>
          <a:p>
            <a:fld id="{D6E91EA5-A489-4AE0-BC25-87108DE05C66}" type="slidenum">
              <a:rPr lang="en-US" altLang="en-US"/>
              <a:pPr/>
              <a:t>‹#›</a:t>
            </a:fld>
            <a:endParaRPr lang="en-US" altLang="en-US"/>
          </a:p>
        </p:txBody>
      </p:sp>
    </p:spTree>
    <p:extLst>
      <p:ext uri="{BB962C8B-B14F-4D97-AF65-F5344CB8AC3E}">
        <p14:creationId xmlns:p14="http://schemas.microsoft.com/office/powerpoint/2010/main" val="4653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DC7D46CC-EEF8-4B75-92C8-B472F9CB76F4}" type="datetime1">
              <a:rPr lang="en-US" smtClean="0">
                <a:solidFill>
                  <a:prstClr val="black">
                    <a:tint val="75000"/>
                  </a:prstClr>
                </a:solidFill>
              </a:rPr>
              <a:pPr/>
              <a:t>7/25/17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44298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7764860-B04C-470C-BB7E-2199C7691FF9}" type="datetime1">
              <a:rPr lang="en-US" smtClean="0">
                <a:solidFill>
                  <a:prstClr val="black">
                    <a:tint val="75000"/>
                  </a:prstClr>
                </a:solidFill>
              </a:rPr>
              <a:pPr/>
              <a:t>7/25/17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955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43E4B-5100-4C90-8963-58730DCE0348}" type="datetime1">
              <a:rPr lang="en-US" smtClean="0">
                <a:solidFill>
                  <a:prstClr val="black">
                    <a:tint val="75000"/>
                  </a:prstClr>
                </a:solidFill>
              </a:rPr>
              <a:pPr/>
              <a:t>7/25/17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3232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5C7852AC-2167-483E-BA74-60D6753FB778}" type="datetime1">
              <a:rPr lang="en-US" smtClean="0">
                <a:solidFill>
                  <a:prstClr val="black">
                    <a:tint val="75000"/>
                  </a:prstClr>
                </a:solidFill>
              </a:rPr>
              <a:pPr/>
              <a:t>7/25/17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62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7279E7-E95B-44D5-AD15-79A92C880A4B}" type="datetime1">
              <a:rPr lang="en-IN" smtClean="0">
                <a:solidFill>
                  <a:prstClr val="black">
                    <a:tint val="75000"/>
                  </a:prstClr>
                </a:solidFill>
              </a:rPr>
              <a:t>25/07/17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36116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B624758-03ED-40BD-B2BB-FD8724BE6C7F}" type="datetime1">
              <a:rPr lang="en-US" smtClean="0">
                <a:solidFill>
                  <a:prstClr val="black">
                    <a:tint val="75000"/>
                  </a:prstClr>
                </a:solidFill>
              </a:rPr>
              <a:pPr/>
              <a:t>7/25/17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412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121034999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288763168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08BAC-4DF5-4505-B591-BEAB2A788B93}" type="datetime1">
              <a:rPr lang="en-US" smtClean="0">
                <a:solidFill>
                  <a:prstClr val="black">
                    <a:tint val="75000"/>
                  </a:prstClr>
                </a:solidFill>
              </a:rPr>
              <a:pPr/>
              <a:t>7/25/17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Confidential</a:t>
            </a: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4224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E3E5F-4659-4FF7-A7F7-A8E6BA2C0813}" type="datetime1">
              <a:rPr lang="en-US" smtClean="0">
                <a:solidFill>
                  <a:prstClr val="black">
                    <a:tint val="75000"/>
                  </a:prstClr>
                </a:solidFill>
              </a:rPr>
              <a:pPr/>
              <a:t>7/25/17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9846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BBFD3-83E5-4EE1-B44C-BD324F172E11}" type="datetime1">
              <a:rPr lang="en-US" smtClean="0">
                <a:solidFill>
                  <a:prstClr val="black">
                    <a:tint val="75000"/>
                  </a:prstClr>
                </a:solidFill>
              </a:rPr>
              <a:pPr/>
              <a:t>7/25/17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92591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038345A-BF8C-4491-98EA-5625FE184381}" type="datetime1">
              <a:rPr lang="en-US" smtClean="0">
                <a:solidFill>
                  <a:prstClr val="black">
                    <a:tint val="75000"/>
                  </a:prstClr>
                </a:solidFill>
              </a:rPr>
              <a:pPr/>
              <a:t>7/25/17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58684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F462C42-554E-49D8-BD9C-2055D490F3D3}" type="datetime1">
              <a:rPr lang="en-US" smtClean="0">
                <a:solidFill>
                  <a:prstClr val="black">
                    <a:tint val="75000"/>
                  </a:prstClr>
                </a:solidFill>
              </a:rPr>
              <a:pPr/>
              <a:t>7/25/17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036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FEEAA-4DCC-4F27-A885-5A6F262774D3}" type="datetime1">
              <a:rPr lang="en-IN" smtClean="0">
                <a:solidFill>
                  <a:prstClr val="black">
                    <a:tint val="75000"/>
                  </a:prstClr>
                </a:solidFill>
              </a:rPr>
              <a:t>25/07/17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9412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E6A8D543-3283-4640-B68B-EA122DEFF41D}" type="datetime1">
              <a:rPr lang="en-IN" smtClean="0">
                <a:solidFill>
                  <a:prstClr val="black">
                    <a:tint val="75000"/>
                  </a:prstClr>
                </a:solidFill>
              </a:rPr>
              <a:t>25/07/17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2220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29DA8FF-BE34-420C-8502-4008A8C23E80}" type="datetime1">
              <a:rPr lang="en-IN" smtClean="0">
                <a:solidFill>
                  <a:prstClr val="black">
                    <a:tint val="75000"/>
                  </a:prstClr>
                </a:solidFill>
              </a:rPr>
              <a:t>25/07/17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626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286227325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333329201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83346-F74C-4908-A651-DE50A4F7D7C0}" type="datetime1">
              <a:rPr lang="en-IN" smtClean="0">
                <a:solidFill>
                  <a:prstClr val="black">
                    <a:tint val="75000"/>
                  </a:prstClr>
                </a:solidFill>
              </a:rPr>
              <a:t>25/07/17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1382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511FA-7271-41CA-A949-B1AA0FE66208}" type="datetime1">
              <a:rPr lang="en-IN" smtClean="0">
                <a:solidFill>
                  <a:prstClr val="black">
                    <a:tint val="75000"/>
                  </a:prstClr>
                </a:solidFill>
              </a:rPr>
              <a:t>25/07/17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66445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310E-4899-407D-9ED4-AF5243BDE1AC}" type="datetime1">
              <a:rPr lang="en-IN" smtClean="0">
                <a:solidFill>
                  <a:prstClr val="black">
                    <a:tint val="75000"/>
                  </a:prstClr>
                </a:solidFill>
              </a:rPr>
              <a:t>25/07/17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670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708" r:id="rId7"/>
    <p:sldLayoutId id="2147483679" r:id="rId8"/>
    <p:sldLayoutId id="2147483680" r:id="rId9"/>
    <p:sldLayoutId id="2147483681" r:id="rId10"/>
    <p:sldLayoutId id="2147483682" r:id="rId11"/>
    <p:sldLayoutId id="2147483683" r:id="rId12"/>
    <p:sldLayoutId id="2147483709" r:id="rId13"/>
    <p:sldLayoutId id="2147483710" r:id="rId14"/>
    <p:sldLayoutId id="2147483711"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F13FE-5836-4F47-A3B0-18D9628960F4}" type="datetime1">
              <a:rPr lang="en-US" smtClean="0">
                <a:solidFill>
                  <a:prstClr val="black">
                    <a:tint val="75000"/>
                  </a:prstClr>
                </a:solidFill>
              </a:rPr>
              <a:pPr/>
              <a:t>7/25/17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645258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s>
</file>

<file path=ppt/slides/_rels/slide1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5924991" y="3252258"/>
            <a:ext cx="6219873" cy="65376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Arial" panose="020B0604020202020204" pitchFamily="34" charset="0"/>
                <a:cs typeface="Arial" panose="020B0604020202020204" pitchFamily="34" charset="0"/>
              </a:rPr>
              <a:t>Identity and Access Management</a:t>
            </a:r>
            <a:endParaRPr lang="en-IN"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3985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Identity Management</a:t>
            </a:r>
          </a:p>
        </p:txBody>
      </p:sp>
      <p:sp>
        <p:nvSpPr>
          <p:cNvPr id="3" name="TextBox 2"/>
          <p:cNvSpPr txBox="1"/>
          <p:nvPr/>
        </p:nvSpPr>
        <p:spPr>
          <a:xfrm>
            <a:off x="672281" y="1506560"/>
            <a:ext cx="10261190"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Management of uniquely identified entities, their attributes, credentials and entitlements</a:t>
            </a:r>
          </a:p>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IdM allows organizations to create and manage digital identity life cycles in a timely and automated fashion</a:t>
            </a:r>
          </a:p>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Goals of IdM technology are:</a:t>
            </a:r>
          </a:p>
          <a:p>
            <a:pPr marL="742950" lvl="1"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Streamline management of identity, authentication, authorization</a:t>
            </a:r>
          </a:p>
          <a:p>
            <a:pPr marL="742950" lvl="1"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Auditing of subjects on multiple systems throughout the organization</a:t>
            </a:r>
          </a:p>
        </p:txBody>
      </p:sp>
    </p:spTree>
    <p:extLst>
      <p:ext uri="{BB962C8B-B14F-4D97-AF65-F5344CB8AC3E}">
        <p14:creationId xmlns:p14="http://schemas.microsoft.com/office/powerpoint/2010/main" val="27654783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Statistical Anomaly IDS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6"/>
            <a:ext cx="11267488" cy="5246425"/>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It’s a behavior based IDS</a:t>
            </a:r>
          </a:p>
          <a:p>
            <a:pPr>
              <a:lnSpc>
                <a:spcPct val="150000"/>
              </a:lnSpc>
            </a:pPr>
            <a:r>
              <a:rPr lang="en-US" dirty="0">
                <a:latin typeface="Arial" panose="020B0604020202020204" pitchFamily="34" charset="0"/>
                <a:cs typeface="Arial" panose="020B0604020202020204" pitchFamily="34" charset="0"/>
              </a:rPr>
              <a:t>Does not use predefined signatures</a:t>
            </a:r>
          </a:p>
          <a:p>
            <a:pPr>
              <a:lnSpc>
                <a:spcPct val="150000"/>
              </a:lnSpc>
            </a:pPr>
            <a:r>
              <a:rPr lang="en-US" dirty="0">
                <a:latin typeface="Arial" panose="020B0604020202020204" pitchFamily="34" charset="0"/>
                <a:cs typeface="Arial" panose="020B0604020202020204" pitchFamily="34" charset="0"/>
              </a:rPr>
              <a:t>The IDS is allowed to learn the network traffic to create a baseline, post which any traffic pattern that meets a defined threshold variation will trigger an alert</a:t>
            </a:r>
          </a:p>
          <a:p>
            <a:pPr>
              <a:lnSpc>
                <a:spcPct val="150000"/>
              </a:lnSpc>
            </a:pPr>
            <a:r>
              <a:rPr lang="en-US" dirty="0">
                <a:latin typeface="Arial" panose="020B0604020202020204" pitchFamily="34" charset="0"/>
                <a:cs typeface="Arial" panose="020B0604020202020204" pitchFamily="34" charset="0"/>
              </a:rPr>
              <a:t>The key factor is to ensure during learning phase the environment does not have any malicious activity</a:t>
            </a:r>
          </a:p>
          <a:p>
            <a:pPr>
              <a:lnSpc>
                <a:spcPct val="150000"/>
              </a:lnSpc>
            </a:pPr>
            <a:r>
              <a:rPr lang="en-US" dirty="0">
                <a:latin typeface="Arial" panose="020B0604020202020204" pitchFamily="34" charset="0"/>
                <a:cs typeface="Arial" panose="020B0604020202020204" pitchFamily="34" charset="0"/>
              </a:rPr>
              <a:t>It can detect Zero Day attacks</a:t>
            </a:r>
          </a:p>
          <a:p>
            <a:pPr>
              <a:lnSpc>
                <a:spcPct val="150000"/>
              </a:lnSpc>
            </a:pPr>
            <a:r>
              <a:rPr lang="en-US" dirty="0">
                <a:latin typeface="Arial" panose="020B0604020202020204" pitchFamily="34" charset="0"/>
                <a:cs typeface="Arial" panose="020B0604020202020204" pitchFamily="34" charset="0"/>
              </a:rPr>
              <a:t>It can also detect low and slow attacks</a:t>
            </a:r>
          </a:p>
          <a:p>
            <a:pPr>
              <a:lnSpc>
                <a:spcPct val="150000"/>
              </a:lnSpc>
            </a:pPr>
            <a:r>
              <a:rPr lang="en-US" dirty="0">
                <a:latin typeface="Arial" panose="020B0604020202020204" pitchFamily="34" charset="0"/>
                <a:cs typeface="Arial" panose="020B0604020202020204" pitchFamily="34" charset="0"/>
              </a:rPr>
              <a:t>Disadvantages</a:t>
            </a:r>
          </a:p>
          <a:p>
            <a:pPr lvl="1">
              <a:lnSpc>
                <a:spcPct val="150000"/>
              </a:lnSpc>
            </a:pPr>
            <a:r>
              <a:rPr lang="en-US" dirty="0">
                <a:latin typeface="Arial" panose="020B0604020202020204" pitchFamily="34" charset="0"/>
                <a:cs typeface="Arial" panose="020B0604020202020204" pitchFamily="34" charset="0"/>
              </a:rPr>
              <a:t>Prone to serious false-positives in  a complex network</a:t>
            </a:r>
          </a:p>
          <a:p>
            <a:pPr lvl="1">
              <a:lnSpc>
                <a:spcPct val="150000"/>
              </a:lnSpc>
            </a:pPr>
            <a:r>
              <a:rPr lang="en-US" dirty="0">
                <a:latin typeface="Arial" panose="020B0604020202020204" pitchFamily="34" charset="0"/>
                <a:cs typeface="Arial" panose="020B0604020202020204" pitchFamily="34" charset="0"/>
              </a:rPr>
              <a:t>Need highly skilled security engineers to investigate the alerts</a:t>
            </a:r>
          </a:p>
          <a:p>
            <a:pPr lvl="1">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901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Protocol  Anomaly IDS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6"/>
            <a:ext cx="11267488" cy="52464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Protocol anomaly pertains to the behavior and format of the protocol</a:t>
            </a:r>
          </a:p>
          <a:p>
            <a:pPr>
              <a:lnSpc>
                <a:spcPct val="150000"/>
              </a:lnSpc>
            </a:pPr>
            <a:r>
              <a:rPr lang="en-US" dirty="0">
                <a:latin typeface="Arial" panose="020B0604020202020204" pitchFamily="34" charset="0"/>
                <a:cs typeface="Arial" panose="020B0604020202020204" pitchFamily="34" charset="0"/>
              </a:rPr>
              <a:t>IDS has specific knowledge of each protocol they will monitor</a:t>
            </a:r>
          </a:p>
          <a:p>
            <a:pPr>
              <a:lnSpc>
                <a:spcPct val="150000"/>
              </a:lnSpc>
            </a:pPr>
            <a:r>
              <a:rPr lang="en-US" dirty="0">
                <a:latin typeface="Arial" panose="020B0604020202020204" pitchFamily="34" charset="0"/>
                <a:cs typeface="Arial" panose="020B0604020202020204" pitchFamily="34" charset="0"/>
              </a:rPr>
              <a:t>Considering protocols are customized there is possibilities for false-positives</a:t>
            </a:r>
          </a:p>
          <a:p>
            <a:pPr>
              <a:lnSpc>
                <a:spcPct val="150000"/>
              </a:lnSpc>
            </a:pPr>
            <a:r>
              <a:rPr lang="en-US" dirty="0">
                <a:latin typeface="Arial" panose="020B0604020202020204" pitchFamily="34" charset="0"/>
                <a:cs typeface="Arial" panose="020B0604020202020204" pitchFamily="34" charset="0"/>
              </a:rPr>
              <a:t>Can be used in statistical anomaly-based IDS</a:t>
            </a:r>
          </a:p>
        </p:txBody>
      </p:sp>
    </p:spTree>
    <p:extLst>
      <p:ext uri="{BB962C8B-B14F-4D97-AF65-F5344CB8AC3E}">
        <p14:creationId xmlns:p14="http://schemas.microsoft.com/office/powerpoint/2010/main" val="389186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Traffic  Anomaly IDS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6"/>
            <a:ext cx="11267488" cy="52464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Behavior based IDS has traffic anomaly based filters</a:t>
            </a:r>
          </a:p>
          <a:p>
            <a:pPr>
              <a:lnSpc>
                <a:spcPct val="150000"/>
              </a:lnSpc>
            </a:pPr>
            <a:r>
              <a:rPr lang="en-US" dirty="0">
                <a:latin typeface="Arial" panose="020B0604020202020204" pitchFamily="34" charset="0"/>
                <a:cs typeface="Arial" panose="020B0604020202020204" pitchFamily="34" charset="0"/>
              </a:rPr>
              <a:t>They detect changes in the traffic patterns of the network and generate alert</a:t>
            </a:r>
          </a:p>
          <a:p>
            <a:pPr>
              <a:lnSpc>
                <a:spcPct val="150000"/>
              </a:lnSpc>
            </a:pPr>
            <a:r>
              <a:rPr lang="en-US" dirty="0">
                <a:latin typeface="Arial" panose="020B0604020202020204" pitchFamily="34" charset="0"/>
                <a:cs typeface="Arial" panose="020B0604020202020204" pitchFamily="34" charset="0"/>
              </a:rPr>
              <a:t>It can detect unknown attacks</a:t>
            </a:r>
          </a:p>
        </p:txBody>
      </p:sp>
    </p:spTree>
    <p:extLst>
      <p:ext uri="{BB962C8B-B14F-4D97-AF65-F5344CB8AC3E}">
        <p14:creationId xmlns:p14="http://schemas.microsoft.com/office/powerpoint/2010/main" val="301643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Rule Based IDS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6"/>
            <a:ext cx="11267488" cy="52464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It is associated with expert system</a:t>
            </a:r>
          </a:p>
          <a:p>
            <a:pPr>
              <a:lnSpc>
                <a:spcPct val="100000"/>
              </a:lnSpc>
            </a:pPr>
            <a:r>
              <a:rPr lang="en-US" dirty="0">
                <a:latin typeface="Arial" panose="020B0604020202020204" pitchFamily="34" charset="0"/>
                <a:cs typeface="Arial" panose="020B0604020202020204" pitchFamily="34" charset="0"/>
              </a:rPr>
              <a:t>Expert system is made up of knowledge base, inference engine and rule-based programming</a:t>
            </a:r>
          </a:p>
          <a:p>
            <a:pPr>
              <a:lnSpc>
                <a:spcPct val="100000"/>
              </a:lnSpc>
            </a:pPr>
            <a:r>
              <a:rPr lang="en-US" dirty="0">
                <a:latin typeface="Arial" panose="020B0604020202020204" pitchFamily="34" charset="0"/>
                <a:cs typeface="Arial" panose="020B0604020202020204" pitchFamily="34" charset="0"/>
              </a:rPr>
              <a:t>Knowledge is represented as rules and data to be analyzed is referred as facts</a:t>
            </a:r>
          </a:p>
          <a:p>
            <a:pPr>
              <a:lnSpc>
                <a:spcPct val="100000"/>
              </a:lnSpc>
            </a:pPr>
            <a:r>
              <a:rPr lang="en-US" dirty="0">
                <a:latin typeface="Arial" panose="020B0604020202020204" pitchFamily="34" charset="0"/>
                <a:cs typeface="Arial" panose="020B0604020202020204" pitchFamily="34" charset="0"/>
              </a:rPr>
              <a:t>Used IF/THEN rule-based programming to take decisions</a:t>
            </a:r>
          </a:p>
          <a:p>
            <a:pPr>
              <a:lnSpc>
                <a:spcPct val="100000"/>
              </a:lnSpc>
            </a:pPr>
            <a:r>
              <a:rPr lang="en-US" dirty="0">
                <a:latin typeface="Arial" panose="020B0604020202020204" pitchFamily="34" charset="0"/>
                <a:cs typeface="Arial" panose="020B0604020202020204" pitchFamily="34" charset="0"/>
              </a:rPr>
              <a:t>The inference engine provides the artificial intelligence into the process</a:t>
            </a:r>
          </a:p>
        </p:txBody>
      </p:sp>
    </p:spTree>
    <p:extLst>
      <p:ext uri="{BB962C8B-B14F-4D97-AF65-F5344CB8AC3E}">
        <p14:creationId xmlns:p14="http://schemas.microsoft.com/office/powerpoint/2010/main" val="89044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Application Based IDS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6"/>
            <a:ext cx="11267488" cy="52464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Specialized IDS products that can monitor specific applications</a:t>
            </a:r>
          </a:p>
          <a:p>
            <a:pPr>
              <a:lnSpc>
                <a:spcPct val="150000"/>
              </a:lnSpc>
            </a:pPr>
            <a:r>
              <a:rPr lang="en-US" dirty="0">
                <a:latin typeface="Arial" panose="020B0604020202020204" pitchFamily="34" charset="0"/>
                <a:cs typeface="Arial" panose="020B0604020202020204" pitchFamily="34" charset="0"/>
              </a:rPr>
              <a:t>They can gather fine-grained and detailed activities of the specific application being monitored</a:t>
            </a:r>
          </a:p>
          <a:p>
            <a:pPr>
              <a:lnSpc>
                <a:spcPct val="150000"/>
              </a:lnSpc>
            </a:pPr>
            <a:r>
              <a:rPr lang="en-US" dirty="0">
                <a:latin typeface="Arial" panose="020B0604020202020204" pitchFamily="34" charset="0"/>
                <a:cs typeface="Arial" panose="020B0604020202020204" pitchFamily="34" charset="0"/>
              </a:rPr>
              <a:t>They can capture very specific application attack types, but does not have visibility to more general OS attacks</a:t>
            </a:r>
          </a:p>
          <a:p>
            <a:pPr>
              <a:lnSpc>
                <a:spcPct val="150000"/>
              </a:lnSpc>
            </a:pPr>
            <a:r>
              <a:rPr lang="en-US" dirty="0">
                <a:latin typeface="Arial" panose="020B0604020202020204" pitchFamily="34" charset="0"/>
                <a:cs typeface="Arial" panose="020B0604020202020204" pitchFamily="34" charset="0"/>
              </a:rPr>
              <a:t>Predominantly used in applications that carry out encryption functions which may not be inspected by other IDS systems</a:t>
            </a:r>
          </a:p>
        </p:txBody>
      </p:sp>
    </p:spTree>
    <p:extLst>
      <p:ext uri="{BB962C8B-B14F-4D97-AF65-F5344CB8AC3E}">
        <p14:creationId xmlns:p14="http://schemas.microsoft.com/office/powerpoint/2010/main" val="332537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Honeypot</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6"/>
            <a:ext cx="11267488" cy="52464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Enticement:	</a:t>
            </a:r>
          </a:p>
          <a:p>
            <a:pPr lvl="1">
              <a:lnSpc>
                <a:spcPct val="150000"/>
              </a:lnSpc>
            </a:pPr>
            <a:r>
              <a:rPr lang="en-US" dirty="0">
                <a:latin typeface="Arial" panose="020B0604020202020204" pitchFamily="34" charset="0"/>
                <a:cs typeface="Arial" panose="020B0604020202020204" pitchFamily="34" charset="0"/>
              </a:rPr>
              <a:t>Setting up the environment that allows an attacker to easily hack into</a:t>
            </a:r>
          </a:p>
          <a:p>
            <a:pPr>
              <a:lnSpc>
                <a:spcPct val="150000"/>
              </a:lnSpc>
            </a:pPr>
            <a:r>
              <a:rPr lang="en-US" dirty="0">
                <a:latin typeface="Arial" panose="020B0604020202020204" pitchFamily="34" charset="0"/>
                <a:cs typeface="Arial" panose="020B0604020202020204" pitchFamily="34" charset="0"/>
              </a:rPr>
              <a:t>Entrapment</a:t>
            </a:r>
          </a:p>
          <a:p>
            <a:pPr lvl="1">
              <a:lnSpc>
                <a:spcPct val="150000"/>
              </a:lnSpc>
            </a:pPr>
            <a:r>
              <a:rPr lang="en-US" dirty="0">
                <a:latin typeface="Arial" panose="020B0604020202020204" pitchFamily="34" charset="0"/>
                <a:cs typeface="Arial" panose="020B0604020202020204" pitchFamily="34" charset="0"/>
              </a:rPr>
              <a:t>Setting up the environment and also indicating the users to perform an action with an intention of charging them with violation</a:t>
            </a:r>
          </a:p>
          <a:p>
            <a:pPr lvl="1">
              <a:lnSpc>
                <a:spcPct val="150000"/>
              </a:lnSpc>
            </a:pPr>
            <a:r>
              <a:rPr lang="en-US" dirty="0">
                <a:latin typeface="Arial" panose="020B0604020202020204" pitchFamily="34" charset="0"/>
                <a:cs typeface="Arial" panose="020B0604020202020204" pitchFamily="34" charset="0"/>
              </a:rPr>
              <a:t>It is illegal and cannot be used when charging anyone with hacking attempts</a:t>
            </a:r>
          </a:p>
        </p:txBody>
      </p:sp>
    </p:spTree>
    <p:extLst>
      <p:ext uri="{BB962C8B-B14F-4D97-AF65-F5344CB8AC3E}">
        <p14:creationId xmlns:p14="http://schemas.microsoft.com/office/powerpoint/2010/main" val="218807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Access Control Threats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6"/>
            <a:ext cx="11267488" cy="52464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Threat are primarily unauthorized individuals attempting unauthorized access to resources</a:t>
            </a:r>
          </a:p>
          <a:p>
            <a:pPr>
              <a:lnSpc>
                <a:spcPct val="150000"/>
              </a:lnSpc>
            </a:pPr>
            <a:r>
              <a:rPr lang="en-US" dirty="0">
                <a:latin typeface="Arial" panose="020B0604020202020204" pitchFamily="34" charset="0"/>
                <a:cs typeface="Arial" panose="020B0604020202020204" pitchFamily="34" charset="0"/>
              </a:rPr>
              <a:t>Threat Modelling</a:t>
            </a:r>
          </a:p>
          <a:p>
            <a:pPr lvl="1">
              <a:lnSpc>
                <a:spcPct val="150000"/>
              </a:lnSpc>
            </a:pPr>
            <a:r>
              <a:rPr lang="en-US" dirty="0">
                <a:latin typeface="Arial" panose="020B0604020202020204" pitchFamily="34" charset="0"/>
                <a:cs typeface="Arial" panose="020B0604020202020204" pitchFamily="34" charset="0"/>
              </a:rPr>
              <a:t>Process of identifying, understanding and categorizing potential threats</a:t>
            </a:r>
          </a:p>
          <a:p>
            <a:pPr lvl="1">
              <a:lnSpc>
                <a:spcPct val="150000"/>
              </a:lnSpc>
            </a:pPr>
            <a:r>
              <a:rPr lang="en-US" dirty="0">
                <a:latin typeface="Arial" panose="020B0604020202020204" pitchFamily="34" charset="0"/>
                <a:cs typeface="Arial" panose="020B0604020202020204" pitchFamily="34" charset="0"/>
              </a:rPr>
              <a:t>Goal is to identify a potential list of threats to the system and analyze the threats</a:t>
            </a:r>
          </a:p>
          <a:p>
            <a:pPr lvl="1">
              <a:lnSpc>
                <a:spcPct val="150000"/>
              </a:lnSpc>
            </a:pPr>
            <a:r>
              <a:rPr lang="en-US" dirty="0">
                <a:latin typeface="Arial" panose="020B0604020202020204" pitchFamily="34" charset="0"/>
                <a:cs typeface="Arial" panose="020B0604020202020204" pitchFamily="34" charset="0"/>
              </a:rPr>
              <a:t>It attempts to identify the attackers goals and categorize them based on the priority of the underlying assets</a:t>
            </a:r>
          </a:p>
        </p:txBody>
      </p:sp>
    </p:spTree>
    <p:extLst>
      <p:ext uri="{BB962C8B-B14F-4D97-AF65-F5344CB8AC3E}">
        <p14:creationId xmlns:p14="http://schemas.microsoft.com/office/powerpoint/2010/main" val="95826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Threat Modelling Approaches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Focused on Assets:</a:t>
            </a:r>
          </a:p>
          <a:p>
            <a:pPr lvl="1">
              <a:lnSpc>
                <a:spcPct val="100000"/>
              </a:lnSpc>
            </a:pPr>
            <a:r>
              <a:rPr lang="en-US" dirty="0">
                <a:latin typeface="Arial" panose="020B0604020202020204" pitchFamily="34" charset="0"/>
                <a:cs typeface="Arial" panose="020B0604020202020204" pitchFamily="34" charset="0"/>
              </a:rPr>
              <a:t>This method uses asset valuation results and attempts to identify threats to the valuable assets</a:t>
            </a:r>
          </a:p>
          <a:p>
            <a:pPr lvl="1">
              <a:lnSpc>
                <a:spcPct val="100000"/>
              </a:lnSpc>
            </a:pPr>
            <a:r>
              <a:rPr lang="en-US" dirty="0">
                <a:latin typeface="Arial" panose="020B0604020202020204" pitchFamily="34" charset="0"/>
                <a:cs typeface="Arial" panose="020B0604020202020204" pitchFamily="34" charset="0"/>
              </a:rPr>
              <a:t>Personnel evaluate the specific threats to determine the susceptibility to attacks</a:t>
            </a:r>
          </a:p>
          <a:p>
            <a:pPr>
              <a:lnSpc>
                <a:spcPct val="100000"/>
              </a:lnSpc>
            </a:pPr>
            <a:r>
              <a:rPr lang="en-US" dirty="0">
                <a:latin typeface="Arial" panose="020B0604020202020204" pitchFamily="34" charset="0"/>
                <a:cs typeface="Arial" panose="020B0604020202020204" pitchFamily="34" charset="0"/>
              </a:rPr>
              <a:t>Focused on Attacker:</a:t>
            </a:r>
          </a:p>
          <a:p>
            <a:pPr lvl="1">
              <a:lnSpc>
                <a:spcPct val="100000"/>
              </a:lnSpc>
            </a:pPr>
            <a:r>
              <a:rPr lang="en-US" dirty="0">
                <a:latin typeface="Arial" panose="020B0604020202020204" pitchFamily="34" charset="0"/>
                <a:cs typeface="Arial" panose="020B0604020202020204" pitchFamily="34" charset="0"/>
              </a:rPr>
              <a:t>This method focuses on identifying the attackers and identify the threats they represent based on the attackers goals</a:t>
            </a:r>
          </a:p>
          <a:p>
            <a:pPr lvl="1">
              <a:lnSpc>
                <a:spcPct val="100000"/>
              </a:lnSpc>
            </a:pPr>
            <a:r>
              <a:rPr lang="en-US" dirty="0">
                <a:latin typeface="Arial" panose="020B0604020202020204" pitchFamily="34" charset="0"/>
                <a:cs typeface="Arial" panose="020B0604020202020204" pitchFamily="34" charset="0"/>
              </a:rPr>
              <a:t>Commonly used by governments</a:t>
            </a:r>
          </a:p>
          <a:p>
            <a:pPr lvl="1">
              <a:lnSpc>
                <a:spcPct val="100000"/>
              </a:lnSpc>
            </a:pPr>
            <a:r>
              <a:rPr lang="en-US" dirty="0">
                <a:latin typeface="Arial" panose="020B0604020202020204" pitchFamily="34" charset="0"/>
                <a:cs typeface="Arial" panose="020B0604020202020204" pitchFamily="34" charset="0"/>
              </a:rPr>
              <a:t>Challenge is that this approach will not be able to consider new threats that may not be anticipated</a:t>
            </a:r>
          </a:p>
          <a:p>
            <a:pPr>
              <a:lnSpc>
                <a:spcPct val="100000"/>
              </a:lnSpc>
            </a:pPr>
            <a:r>
              <a:rPr lang="en-US" dirty="0">
                <a:latin typeface="Arial" panose="020B0604020202020204" pitchFamily="34" charset="0"/>
                <a:cs typeface="Arial" panose="020B0604020202020204" pitchFamily="34" charset="0"/>
              </a:rPr>
              <a:t>Focused on Software:</a:t>
            </a:r>
          </a:p>
          <a:p>
            <a:pPr lvl="1">
              <a:lnSpc>
                <a:spcPct val="100000"/>
              </a:lnSpc>
            </a:pPr>
            <a:r>
              <a:rPr lang="en-US" dirty="0">
                <a:latin typeface="Arial" panose="020B0604020202020204" pitchFamily="34" charset="0"/>
                <a:cs typeface="Arial" panose="020B0604020202020204" pitchFamily="34" charset="0"/>
              </a:rPr>
              <a:t>Organization developing software consider potential threats to the software</a:t>
            </a:r>
          </a:p>
        </p:txBody>
      </p:sp>
    </p:spTree>
    <p:extLst>
      <p:ext uri="{BB962C8B-B14F-4D97-AF65-F5344CB8AC3E}">
        <p14:creationId xmlns:p14="http://schemas.microsoft.com/office/powerpoint/2010/main" val="292275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Access control Attacks</a:t>
            </a:r>
            <a:endParaRPr lang="en-US" dirty="0"/>
          </a:p>
        </p:txBody>
      </p:sp>
      <p:sp>
        <p:nvSpPr>
          <p:cNvPr id="9" name="Content Placeholder 2"/>
          <p:cNvSpPr txBox="1">
            <a:spLocks/>
          </p:cNvSpPr>
          <p:nvPr/>
        </p:nvSpPr>
        <p:spPr>
          <a:xfrm>
            <a:off x="462396" y="906792"/>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Access Aggregation Attacks</a:t>
            </a:r>
          </a:p>
          <a:p>
            <a:pPr lvl="1">
              <a:lnSpc>
                <a:spcPct val="100000"/>
              </a:lnSpc>
            </a:pPr>
            <a:r>
              <a:rPr lang="en-US" dirty="0">
                <a:latin typeface="Arial" panose="020B0604020202020204" pitchFamily="34" charset="0"/>
                <a:cs typeface="Arial" panose="020B0604020202020204" pitchFamily="34" charset="0"/>
              </a:rPr>
              <a:t>Collecting multiple pieces of non-sensitive information and combining them to learn sensitive information</a:t>
            </a:r>
          </a:p>
          <a:p>
            <a:pPr lvl="1">
              <a:lnSpc>
                <a:spcPct val="100000"/>
              </a:lnSpc>
            </a:pPr>
            <a:r>
              <a:rPr lang="en-US" dirty="0">
                <a:latin typeface="Arial" panose="020B0604020202020204" pitchFamily="34" charset="0"/>
                <a:cs typeface="Arial" panose="020B0604020202020204" pitchFamily="34" charset="0"/>
              </a:rPr>
              <a:t>Reconnaissance attacks are access aggregation attacks</a:t>
            </a:r>
          </a:p>
          <a:p>
            <a:pPr lvl="1">
              <a:lnSpc>
                <a:spcPct val="100000"/>
              </a:lnSpc>
            </a:pPr>
            <a:r>
              <a:rPr lang="en-US" dirty="0">
                <a:latin typeface="Arial" panose="020B0604020202020204" pitchFamily="34" charset="0"/>
                <a:cs typeface="Arial" panose="020B0604020202020204" pitchFamily="34" charset="0"/>
              </a:rPr>
              <a:t>Combining defense-in-depth, need-to-know and least privilege helps prevent access aggregation attacks</a:t>
            </a:r>
          </a:p>
          <a:p>
            <a:pPr>
              <a:lnSpc>
                <a:spcPct val="100000"/>
              </a:lnSpc>
            </a:pPr>
            <a:r>
              <a:rPr lang="en-US" dirty="0">
                <a:latin typeface="Arial" panose="020B0604020202020204" pitchFamily="34" charset="0"/>
                <a:cs typeface="Arial" panose="020B0604020202020204" pitchFamily="34" charset="0"/>
              </a:rPr>
              <a:t>Dictionary Password Attacks</a:t>
            </a:r>
          </a:p>
          <a:p>
            <a:pPr lvl="1">
              <a:lnSpc>
                <a:spcPct val="100000"/>
              </a:lnSpc>
            </a:pPr>
            <a:r>
              <a:rPr lang="en-US" dirty="0">
                <a:latin typeface="Arial" panose="020B0604020202020204" pitchFamily="34" charset="0"/>
                <a:cs typeface="Arial" panose="020B0604020202020204" pitchFamily="34" charset="0"/>
              </a:rPr>
              <a:t>Attempt to discover password by using every possible password in a pre-defined database</a:t>
            </a:r>
          </a:p>
          <a:p>
            <a:pPr lvl="1">
              <a:lnSpc>
                <a:spcPct val="100000"/>
              </a:lnSpc>
            </a:pPr>
            <a:r>
              <a:rPr lang="en-US" dirty="0">
                <a:latin typeface="Arial" panose="020B0604020202020204" pitchFamily="34" charset="0"/>
                <a:cs typeface="Arial" panose="020B0604020202020204" pitchFamily="34" charset="0"/>
              </a:rPr>
              <a:t>Includes character combinations commonly used as password, but not found in dictionary</a:t>
            </a:r>
          </a:p>
          <a:p>
            <a:pPr lvl="1">
              <a:lnSpc>
                <a:spcPct val="100000"/>
              </a:lnSpc>
            </a:pPr>
            <a:r>
              <a:rPr lang="en-US" dirty="0">
                <a:latin typeface="Arial" panose="020B0604020202020204" pitchFamily="34" charset="0"/>
                <a:cs typeface="Arial" panose="020B0604020202020204" pitchFamily="34" charset="0"/>
              </a:rPr>
              <a:t>It can scan for one-upped-constructed passwords</a:t>
            </a:r>
          </a:p>
        </p:txBody>
      </p:sp>
    </p:spTree>
    <p:extLst>
      <p:ext uri="{BB962C8B-B14F-4D97-AF65-F5344CB8AC3E}">
        <p14:creationId xmlns:p14="http://schemas.microsoft.com/office/powerpoint/2010/main" val="126346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Access control Attacks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Brute-force Attacks</a:t>
            </a:r>
          </a:p>
          <a:p>
            <a:pPr lvl="1">
              <a:lnSpc>
                <a:spcPct val="120000"/>
              </a:lnSpc>
            </a:pPr>
            <a:r>
              <a:rPr lang="en-US" dirty="0">
                <a:latin typeface="Arial" panose="020B0604020202020204" pitchFamily="34" charset="0"/>
                <a:cs typeface="Arial" panose="020B0604020202020204" pitchFamily="34" charset="0"/>
              </a:rPr>
              <a:t>Attempts to discover passwords for user accounts by systematically attempting all combinations of letters, numbers, symbols.</a:t>
            </a:r>
          </a:p>
          <a:p>
            <a:pPr lvl="1">
              <a:lnSpc>
                <a:spcPct val="120000"/>
              </a:lnSpc>
            </a:pPr>
            <a:r>
              <a:rPr lang="en-US" dirty="0">
                <a:latin typeface="Arial" panose="020B0604020202020204" pitchFamily="34" charset="0"/>
                <a:cs typeface="Arial" panose="020B0604020202020204" pitchFamily="34" charset="0"/>
              </a:rPr>
              <a:t>Uses comparative analysis to guess the password from the hash files</a:t>
            </a:r>
          </a:p>
          <a:p>
            <a:pPr>
              <a:lnSpc>
                <a:spcPct val="120000"/>
              </a:lnSpc>
            </a:pPr>
            <a:r>
              <a:rPr lang="en-US" dirty="0">
                <a:latin typeface="Arial" panose="020B0604020202020204" pitchFamily="34" charset="0"/>
                <a:cs typeface="Arial" panose="020B0604020202020204" pitchFamily="34" charset="0"/>
              </a:rPr>
              <a:t>Rainbow tables</a:t>
            </a:r>
          </a:p>
          <a:p>
            <a:pPr lvl="1">
              <a:lnSpc>
                <a:spcPct val="120000"/>
              </a:lnSpc>
            </a:pPr>
            <a:r>
              <a:rPr lang="en-US" dirty="0">
                <a:latin typeface="Arial" panose="020B0604020202020204" pitchFamily="34" charset="0"/>
                <a:cs typeface="Arial" panose="020B0604020202020204" pitchFamily="34" charset="0"/>
              </a:rPr>
              <a:t>Its  a database of precomputed password hashes that can be used by password crackers to brute force password attacks</a:t>
            </a:r>
          </a:p>
          <a:p>
            <a:pPr lvl="1">
              <a:lnSpc>
                <a:spcPct val="120000"/>
              </a:lnSpc>
            </a:pPr>
            <a:r>
              <a:rPr lang="en-US" dirty="0">
                <a:latin typeface="Arial" panose="020B0604020202020204" pitchFamily="34" charset="0"/>
                <a:cs typeface="Arial" panose="020B0604020202020204" pitchFamily="34" charset="0"/>
              </a:rPr>
              <a:t>It significantly reduces the time it takes to crack a password</a:t>
            </a:r>
          </a:p>
          <a:p>
            <a:pPr>
              <a:lnSpc>
                <a:spcPct val="120000"/>
              </a:lnSpc>
            </a:pPr>
            <a:r>
              <a:rPr lang="en-US" dirty="0">
                <a:latin typeface="Arial" panose="020B0604020202020204" pitchFamily="34" charset="0"/>
                <a:cs typeface="Arial" panose="020B0604020202020204" pitchFamily="34" charset="0"/>
              </a:rPr>
              <a:t>Sniffing Attack (Snooping)</a:t>
            </a:r>
          </a:p>
          <a:p>
            <a:pPr lvl="1">
              <a:lnSpc>
                <a:spcPct val="120000"/>
              </a:lnSpc>
            </a:pPr>
            <a:r>
              <a:rPr lang="en-US" dirty="0">
                <a:latin typeface="Arial" panose="020B0604020202020204" pitchFamily="34" charset="0"/>
                <a:cs typeface="Arial" panose="020B0604020202020204" pitchFamily="34" charset="0"/>
              </a:rPr>
              <a:t>A tool that can capture network traffic. </a:t>
            </a:r>
          </a:p>
          <a:p>
            <a:pPr lvl="1">
              <a:lnSpc>
                <a:spcPct val="120000"/>
              </a:lnSpc>
            </a:pPr>
            <a:r>
              <a:rPr lang="en-US" dirty="0">
                <a:latin typeface="Arial" panose="020B0604020202020204" pitchFamily="34" charset="0"/>
                <a:cs typeface="Arial" panose="020B0604020202020204" pitchFamily="34" charset="0"/>
              </a:rPr>
              <a:t>If it has capability to understand and interpret individual protocols it is called as protocol analyzer</a:t>
            </a:r>
          </a:p>
          <a:p>
            <a:pPr lvl="1">
              <a:lnSpc>
                <a:spcPct val="120000"/>
              </a:lnSpc>
            </a:pPr>
            <a:r>
              <a:rPr lang="en-US" dirty="0">
                <a:latin typeface="Arial" panose="020B0604020202020204" pitchFamily="34" charset="0"/>
                <a:cs typeface="Arial" panose="020B0604020202020204" pitchFamily="34" charset="0"/>
              </a:rPr>
              <a:t>Sniffers are dangerous and very hard to detect</a:t>
            </a:r>
          </a:p>
          <a:p>
            <a:pPr lvl="1">
              <a:lnSpc>
                <a:spcPct val="120000"/>
              </a:lnSpc>
            </a:pPr>
            <a:r>
              <a:rPr lang="en-US" dirty="0">
                <a:latin typeface="Arial" panose="020B0604020202020204" pitchFamily="34" charset="0"/>
                <a:cs typeface="Arial" panose="020B0604020202020204" pitchFamily="34" charset="0"/>
              </a:rPr>
              <a:t>Their activities are difficult to audit</a:t>
            </a:r>
          </a:p>
          <a:p>
            <a:pPr>
              <a:lnSpc>
                <a:spcPct val="12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925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010" y="171251"/>
            <a:ext cx="10696574" cy="735541"/>
          </a:xfrm>
        </p:spPr>
        <p:txBody>
          <a:bodyPr/>
          <a:lstStyle/>
          <a:p>
            <a:r>
              <a:rPr lang="en-IN" dirty="0"/>
              <a:t>IdM - Directories</a:t>
            </a:r>
          </a:p>
        </p:txBody>
      </p:sp>
      <p:sp>
        <p:nvSpPr>
          <p:cNvPr id="3" name="TextBox 2"/>
          <p:cNvSpPr txBox="1"/>
          <p:nvPr/>
        </p:nvSpPr>
        <p:spPr>
          <a:xfrm>
            <a:off x="419408" y="818302"/>
            <a:ext cx="10959280" cy="6324808"/>
          </a:xfrm>
          <a:prstGeom prst="rect">
            <a:avLst/>
          </a:prstGeom>
          <a:noFill/>
        </p:spPr>
        <p:txBody>
          <a:bodyPr wrap="square" rtlCol="0">
            <a:spAutoFit/>
          </a:bodyPr>
          <a:lstStyle/>
          <a:p>
            <a:pPr marL="34290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Directories contain information pertaining to the companies network resources and users</a:t>
            </a:r>
          </a:p>
          <a:p>
            <a:pPr marL="34290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It is a specialized database software that is optimized for reading and searching functionality</a:t>
            </a:r>
          </a:p>
          <a:p>
            <a:pPr marL="34290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It is the main component of an identity management solution</a:t>
            </a:r>
          </a:p>
          <a:p>
            <a:pPr marL="34290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Most directories follow X.500 standard based hierarchical database format and LDAP as the protocol</a:t>
            </a:r>
          </a:p>
          <a:p>
            <a:pPr marL="34290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LDAP allows subjects and objects to interact with each other</a:t>
            </a:r>
          </a:p>
          <a:p>
            <a:pPr marL="34290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SASL (Simple Authentication and Security Layer) for LDAP provides support for a range of authentication types.</a:t>
            </a:r>
          </a:p>
          <a:p>
            <a:pPr marL="34290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Directory service</a:t>
            </a:r>
          </a:p>
          <a:p>
            <a:pPr marL="80010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Manages the entities and data in a directory and also enforces the configured security policy</a:t>
            </a:r>
          </a:p>
          <a:p>
            <a:pPr marL="80010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It allows administrators to configure and manage how IAA and access control take place</a:t>
            </a:r>
          </a:p>
          <a:p>
            <a:pPr marL="80010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Active directory is a directory service in windows environments</a:t>
            </a:r>
          </a:p>
          <a:p>
            <a:pPr marL="80010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It assigns distinguishing names (DN) to each object</a:t>
            </a:r>
          </a:p>
          <a:p>
            <a:pPr marL="80010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Each DN represents the collection of attributes specific to the object</a:t>
            </a:r>
          </a:p>
          <a:p>
            <a:pPr marL="800100" lvl="1" indent="-285750">
              <a:lnSpc>
                <a:spcPct val="150000"/>
              </a:lnSpc>
              <a:buFont typeface="Arial" panose="020B0604020202020204" pitchFamily="34" charset="0"/>
              <a:buChar char="•"/>
            </a:pPr>
            <a:r>
              <a:rPr lang="en-IN" dirty="0" err="1">
                <a:latin typeface="Arial" panose="020B0604020202020204" pitchFamily="34" charset="0"/>
                <a:cs typeface="Arial" panose="020B0604020202020204" pitchFamily="34" charset="0"/>
              </a:rPr>
              <a:t>Eg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cn:karthikeyan</a:t>
            </a:r>
            <a:r>
              <a:rPr lang="en-IN" dirty="0">
                <a:latin typeface="Arial" panose="020B0604020202020204" pitchFamily="34" charset="0"/>
                <a:cs typeface="Arial" panose="020B0604020202020204" pitchFamily="34" charset="0"/>
              </a:rPr>
              <a:t> Dhayalan, dc=</a:t>
            </a:r>
            <a:r>
              <a:rPr lang="en-IN" dirty="0" err="1">
                <a:latin typeface="Arial" panose="020B0604020202020204" pitchFamily="34" charset="0"/>
                <a:cs typeface="Arial" panose="020B0604020202020204" pitchFamily="34" charset="0"/>
              </a:rPr>
              <a:t>CyIntegriti,dc</a:t>
            </a:r>
            <a:r>
              <a:rPr lang="en-IN" dirty="0">
                <a:latin typeface="Arial" panose="020B0604020202020204" pitchFamily="34" charset="0"/>
                <a:cs typeface="Arial" panose="020B0604020202020204" pitchFamily="34" charset="0"/>
              </a:rPr>
              <a:t>=com</a:t>
            </a:r>
          </a:p>
          <a:p>
            <a:pPr>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54944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041" y="158324"/>
            <a:ext cx="11450894" cy="735541"/>
          </a:xfrm>
        </p:spPr>
        <p:txBody>
          <a:bodyPr>
            <a:normAutofit/>
          </a:bodyPr>
          <a:lstStyle/>
          <a:p>
            <a:r>
              <a:rPr lang="en-IN" dirty="0"/>
              <a:t>Access control Attacks</a:t>
            </a:r>
            <a:endParaRPr lang="en-US" dirty="0"/>
          </a:p>
        </p:txBody>
      </p:sp>
      <p:sp>
        <p:nvSpPr>
          <p:cNvPr id="9" name="Content Placeholder 2"/>
          <p:cNvSpPr txBox="1">
            <a:spLocks/>
          </p:cNvSpPr>
          <p:nvPr/>
        </p:nvSpPr>
        <p:spPr>
          <a:xfrm>
            <a:off x="260091" y="988432"/>
            <a:ext cx="11267488" cy="515343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Arial" panose="020B0604020202020204" pitchFamily="34" charset="0"/>
                <a:cs typeface="Arial" panose="020B0604020202020204" pitchFamily="34" charset="0"/>
              </a:rPr>
              <a:t>Spoofing attack</a:t>
            </a:r>
          </a:p>
          <a:p>
            <a:pPr lvl="1">
              <a:lnSpc>
                <a:spcPct val="110000"/>
              </a:lnSpc>
            </a:pPr>
            <a:r>
              <a:rPr lang="en-US" dirty="0">
                <a:latin typeface="Arial" panose="020B0604020202020204" pitchFamily="34" charset="0"/>
                <a:cs typeface="Arial" panose="020B0604020202020204" pitchFamily="34" charset="0"/>
              </a:rPr>
              <a:t>Also known as masquerading attack</a:t>
            </a:r>
          </a:p>
          <a:p>
            <a:pPr lvl="1">
              <a:lnSpc>
                <a:spcPct val="110000"/>
              </a:lnSpc>
            </a:pPr>
            <a:r>
              <a:rPr lang="en-US" dirty="0">
                <a:latin typeface="Arial" panose="020B0604020202020204" pitchFamily="34" charset="0"/>
                <a:cs typeface="Arial" panose="020B0604020202020204" pitchFamily="34" charset="0"/>
              </a:rPr>
              <a:t>Pretending to be something, someone</a:t>
            </a:r>
          </a:p>
          <a:p>
            <a:pPr lvl="1">
              <a:lnSpc>
                <a:spcPct val="110000"/>
              </a:lnSpc>
            </a:pPr>
            <a:r>
              <a:rPr lang="en-US" dirty="0">
                <a:latin typeface="Arial" panose="020B0604020202020204" pitchFamily="34" charset="0"/>
                <a:cs typeface="Arial" panose="020B0604020202020204" pitchFamily="34" charset="0"/>
              </a:rPr>
              <a:t>Email spoofing, phone number spoofing, IP spoofing</a:t>
            </a:r>
          </a:p>
          <a:p>
            <a:pPr lvl="1">
              <a:lnSpc>
                <a:spcPct val="110000"/>
              </a:lnSpc>
            </a:pPr>
            <a:r>
              <a:rPr lang="en-US" dirty="0">
                <a:latin typeface="Arial" panose="020B0604020202020204" pitchFamily="34" charset="0"/>
                <a:cs typeface="Arial" panose="020B0604020202020204" pitchFamily="34" charset="0"/>
              </a:rPr>
              <a:t>Login spoofing attack can be mitigated by trusted path</a:t>
            </a:r>
          </a:p>
          <a:p>
            <a:pPr>
              <a:lnSpc>
                <a:spcPct val="110000"/>
              </a:lnSpc>
            </a:pPr>
            <a:r>
              <a:rPr lang="en-US" dirty="0">
                <a:latin typeface="Arial" panose="020B0604020202020204" pitchFamily="34" charset="0"/>
                <a:cs typeface="Arial" panose="020B0604020202020204" pitchFamily="34" charset="0"/>
              </a:rPr>
              <a:t>Shoulder Surfing</a:t>
            </a:r>
          </a:p>
          <a:p>
            <a:pPr lvl="1">
              <a:lnSpc>
                <a:spcPct val="110000"/>
              </a:lnSpc>
            </a:pPr>
            <a:r>
              <a:rPr lang="en-US" dirty="0">
                <a:latin typeface="Arial" panose="020B0604020202020204" pitchFamily="34" charset="0"/>
                <a:cs typeface="Arial" panose="020B0604020202020204" pitchFamily="34" charset="0"/>
              </a:rPr>
              <a:t>Looking over the shoulder of an individual to read information on the screen</a:t>
            </a:r>
          </a:p>
          <a:p>
            <a:pPr lvl="1">
              <a:lnSpc>
                <a:spcPct val="110000"/>
              </a:lnSpc>
            </a:pPr>
            <a:r>
              <a:rPr lang="en-US" dirty="0">
                <a:latin typeface="Arial" panose="020B0604020202020204" pitchFamily="34" charset="0"/>
                <a:cs typeface="Arial" panose="020B0604020202020204" pitchFamily="34" charset="0"/>
              </a:rPr>
              <a:t>Screen filters help restrict this attack</a:t>
            </a:r>
          </a:p>
          <a:p>
            <a:pPr>
              <a:lnSpc>
                <a:spcPct val="110000"/>
              </a:lnSpc>
            </a:pPr>
            <a:r>
              <a:rPr lang="en-US" dirty="0">
                <a:latin typeface="Arial" panose="020B0604020202020204" pitchFamily="34" charset="0"/>
                <a:cs typeface="Arial" panose="020B0604020202020204" pitchFamily="34" charset="0"/>
              </a:rPr>
              <a:t>Phishing</a:t>
            </a:r>
          </a:p>
          <a:p>
            <a:pPr lvl="1">
              <a:lnSpc>
                <a:spcPct val="110000"/>
              </a:lnSpc>
            </a:pPr>
            <a:r>
              <a:rPr lang="en-US" dirty="0">
                <a:latin typeface="Arial" panose="020B0604020202020204" pitchFamily="34" charset="0"/>
                <a:cs typeface="Arial" panose="020B0604020202020204" pitchFamily="34" charset="0"/>
              </a:rPr>
              <a:t>Tricking users to give sensitive information </a:t>
            </a:r>
          </a:p>
          <a:p>
            <a:pPr lvl="1">
              <a:lnSpc>
                <a:spcPct val="110000"/>
              </a:lnSpc>
            </a:pPr>
            <a:r>
              <a:rPr lang="en-US" i="1" dirty="0">
                <a:latin typeface="Arial" panose="020B0604020202020204" pitchFamily="34" charset="0"/>
                <a:cs typeface="Arial" panose="020B0604020202020204" pitchFamily="34" charset="0"/>
              </a:rPr>
              <a:t>Spear phishing </a:t>
            </a:r>
            <a:r>
              <a:rPr lang="en-US" dirty="0">
                <a:latin typeface="Arial" panose="020B0604020202020204" pitchFamily="34" charset="0"/>
                <a:cs typeface="Arial" panose="020B0604020202020204" pitchFamily="34" charset="0"/>
              </a:rPr>
              <a:t>is a phishing attack targeted to a specific group</a:t>
            </a:r>
          </a:p>
          <a:p>
            <a:pPr lvl="1">
              <a:lnSpc>
                <a:spcPct val="110000"/>
              </a:lnSpc>
            </a:pPr>
            <a:r>
              <a:rPr lang="en-US" i="1" dirty="0">
                <a:latin typeface="Arial" panose="020B0604020202020204" pitchFamily="34" charset="0"/>
                <a:cs typeface="Arial" panose="020B0604020202020204" pitchFamily="34" charset="0"/>
              </a:rPr>
              <a:t>Whaling</a:t>
            </a:r>
            <a:r>
              <a:rPr lang="en-US" dirty="0">
                <a:latin typeface="Arial" panose="020B0604020202020204" pitchFamily="34" charset="0"/>
                <a:cs typeface="Arial" panose="020B0604020202020204" pitchFamily="34" charset="0"/>
              </a:rPr>
              <a:t> is a phishing attack that is targeted to senior or high profile executives</a:t>
            </a:r>
          </a:p>
          <a:p>
            <a:pPr lvl="1">
              <a:lnSpc>
                <a:spcPct val="110000"/>
              </a:lnSpc>
            </a:pPr>
            <a:r>
              <a:rPr lang="en-US" i="1" dirty="0">
                <a:latin typeface="Arial" panose="020B0604020202020204" pitchFamily="34" charset="0"/>
                <a:cs typeface="Arial" panose="020B0604020202020204" pitchFamily="34" charset="0"/>
              </a:rPr>
              <a:t>Vishing</a:t>
            </a:r>
            <a:r>
              <a:rPr lang="en-US" dirty="0">
                <a:latin typeface="Arial" panose="020B0604020202020204" pitchFamily="34" charset="0"/>
                <a:cs typeface="Arial" panose="020B0604020202020204" pitchFamily="34" charset="0"/>
              </a:rPr>
              <a:t> is a phishing variant that uses phone or </a:t>
            </a:r>
            <a:r>
              <a:rPr lang="en-US" dirty="0" err="1">
                <a:latin typeface="Arial" panose="020B0604020202020204" pitchFamily="34" charset="0"/>
                <a:cs typeface="Arial" panose="020B0604020202020204" pitchFamily="34" charset="0"/>
              </a:rPr>
              <a:t>voip</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9444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6434934"/>
            <a:ext cx="4562573"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392922" y="6414863"/>
            <a:ext cx="4799078" cy="20071"/>
          </a:xfrm>
          <a:prstGeom prst="line">
            <a:avLst/>
          </a:prstGeom>
          <a:ln/>
        </p:spPr>
        <p:style>
          <a:lnRef idx="3">
            <a:schemeClr val="accent3"/>
          </a:lnRef>
          <a:fillRef idx="0">
            <a:schemeClr val="accent3"/>
          </a:fillRef>
          <a:effectRef idx="2">
            <a:schemeClr val="accent3"/>
          </a:effectRef>
          <a:fontRef idx="minor">
            <a:schemeClr val="tx1"/>
          </a:fontRef>
        </p:style>
      </p:cxnSp>
      <p:sp>
        <p:nvSpPr>
          <p:cNvPr id="18" name="Rectangle 17"/>
          <p:cNvSpPr/>
          <p:nvPr/>
        </p:nvSpPr>
        <p:spPr>
          <a:xfrm>
            <a:off x="799043" y="1833389"/>
            <a:ext cx="345720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Karthikeyan Dhayalan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MD &amp; Chief Security Partner</a:t>
            </a:r>
          </a:p>
        </p:txBody>
      </p:sp>
      <p:grpSp>
        <p:nvGrpSpPr>
          <p:cNvPr id="22" name="Group 21"/>
          <p:cNvGrpSpPr/>
          <p:nvPr/>
        </p:nvGrpSpPr>
        <p:grpSpPr>
          <a:xfrm>
            <a:off x="5400185" y="1724462"/>
            <a:ext cx="883091" cy="1695180"/>
            <a:chOff x="1615191" y="866274"/>
            <a:chExt cx="883091" cy="1695180"/>
          </a:xfrm>
        </p:grpSpPr>
        <p:cxnSp>
          <p:nvCxnSpPr>
            <p:cNvPr id="24" name="Straight Connector 23"/>
            <p:cNvCxnSpPr/>
            <p:nvPr/>
          </p:nvCxnSpPr>
          <p:spPr>
            <a:xfrm>
              <a:off x="2056736" y="1529993"/>
              <a:ext cx="1" cy="788792"/>
            </a:xfrm>
            <a:prstGeom prst="line">
              <a:avLst/>
            </a:prstGeom>
            <a:ln w="4127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5" name="Freeform 31"/>
            <p:cNvSpPr/>
            <p:nvPr/>
          </p:nvSpPr>
          <p:spPr>
            <a:xfrm rot="10800000">
              <a:off x="1615191" y="866274"/>
              <a:ext cx="883091" cy="971254"/>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1935402" y="2318785"/>
              <a:ext cx="242669" cy="242669"/>
            </a:xfrm>
            <a:prstGeom prst="ellipse">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1998985" y="2382368"/>
              <a:ext cx="115503" cy="1155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AutoShape 4"/>
          <p:cNvSpPr>
            <a:spLocks/>
          </p:cNvSpPr>
          <p:nvPr/>
        </p:nvSpPr>
        <p:spPr bwMode="auto">
          <a:xfrm>
            <a:off x="5617098" y="1906924"/>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29" name="Rectangle 28"/>
          <p:cNvSpPr/>
          <p:nvPr/>
        </p:nvSpPr>
        <p:spPr>
          <a:xfrm>
            <a:off x="-2" y="0"/>
            <a:ext cx="12192002"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30" name="Group 29"/>
          <p:cNvGrpSpPr/>
          <p:nvPr/>
        </p:nvGrpSpPr>
        <p:grpSpPr>
          <a:xfrm flipH="1">
            <a:off x="28211" y="-285346"/>
            <a:ext cx="3774440" cy="4061964"/>
            <a:chOff x="-522850" y="-108184"/>
            <a:chExt cx="3053640" cy="3292016"/>
          </a:xfrm>
          <a:solidFill>
            <a:schemeClr val="bg1">
              <a:alpha val="10000"/>
            </a:schemeClr>
          </a:solidFill>
        </p:grpSpPr>
        <p:sp>
          <p:nvSpPr>
            <p:cNvPr id="31"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Freeform 2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4" name="Group 33"/>
          <p:cNvGrpSpPr/>
          <p:nvPr/>
        </p:nvGrpSpPr>
        <p:grpSpPr>
          <a:xfrm flipH="1">
            <a:off x="8355072" y="-226051"/>
            <a:ext cx="3774440" cy="4061964"/>
            <a:chOff x="-522850" y="-108184"/>
            <a:chExt cx="3053640" cy="3292016"/>
          </a:xfrm>
          <a:solidFill>
            <a:schemeClr val="bg1">
              <a:alpha val="10000"/>
            </a:schemeClr>
          </a:solidFill>
        </p:grpSpPr>
        <p:sp>
          <p:nvSpPr>
            <p:cNvPr id="35"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Freeform 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32703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Directory Types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92322598"/>
              </p:ext>
            </p:extLst>
          </p:nvPr>
        </p:nvGraphicFramePr>
        <p:xfrm>
          <a:off x="831059" y="1339098"/>
          <a:ext cx="10071510" cy="3753028"/>
        </p:xfrm>
        <a:graphic>
          <a:graphicData uri="http://schemas.openxmlformats.org/drawingml/2006/table">
            <a:tbl>
              <a:tblPr firstRow="1" bandRow="1">
                <a:tableStyleId>{5C22544A-7EE6-4342-B048-85BDC9FD1C3A}</a:tableStyleId>
              </a:tblPr>
              <a:tblGrid>
                <a:gridCol w="5035755">
                  <a:extLst>
                    <a:ext uri="{9D8B030D-6E8A-4147-A177-3AD203B41FA5}">
                      <a16:colId xmlns:a16="http://schemas.microsoft.com/office/drawing/2014/main" xmlns="" val="3353526241"/>
                    </a:ext>
                  </a:extLst>
                </a:gridCol>
                <a:gridCol w="5035755">
                  <a:extLst>
                    <a:ext uri="{9D8B030D-6E8A-4147-A177-3AD203B41FA5}">
                      <a16:colId xmlns:a16="http://schemas.microsoft.com/office/drawing/2014/main" xmlns="" val="1518270019"/>
                    </a:ext>
                  </a:extLst>
                </a:gridCol>
              </a:tblGrid>
              <a:tr h="370840">
                <a:tc>
                  <a:txBody>
                    <a:bodyPr/>
                    <a:lstStyle/>
                    <a:p>
                      <a:r>
                        <a:rPr lang="en-IN" dirty="0">
                          <a:latin typeface="Arial" panose="020B0604020202020204" pitchFamily="34" charset="0"/>
                          <a:cs typeface="Arial" panose="020B0604020202020204" pitchFamily="34" charset="0"/>
                        </a:rPr>
                        <a:t>Meta-</a:t>
                      </a:r>
                      <a:r>
                        <a:rPr lang="en-IN" baseline="0" dirty="0">
                          <a:latin typeface="Arial" panose="020B0604020202020204" pitchFamily="34" charset="0"/>
                          <a:cs typeface="Arial" panose="020B0604020202020204" pitchFamily="34" charset="0"/>
                        </a:rPr>
                        <a:t>directory</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Virtual Directory</a:t>
                      </a:r>
                    </a:p>
                  </a:txBody>
                  <a:tcPr/>
                </a:tc>
                <a:extLst>
                  <a:ext uri="{0D108BD9-81ED-4DB2-BD59-A6C34878D82A}">
                    <a16:rowId xmlns:a16="http://schemas.microsoft.com/office/drawing/2014/main" xmlns="" val="1642526601"/>
                  </a:ext>
                </a:extLst>
              </a:tr>
              <a:tr h="1279068">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Gathers</a:t>
                      </a:r>
                      <a:r>
                        <a:rPr lang="en-IN" baseline="0" dirty="0">
                          <a:latin typeface="Arial" panose="020B0604020202020204" pitchFamily="34" charset="0"/>
                          <a:cs typeface="Arial" panose="020B0604020202020204" pitchFamily="34" charset="0"/>
                        </a:rPr>
                        <a:t> the necessary information from multiple sources and stores it in one central repository</a:t>
                      </a:r>
                      <a:endParaRPr lang="en-IN"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latin typeface="Arial" panose="020B0604020202020204" pitchFamily="34" charset="0"/>
                          <a:cs typeface="Arial" panose="020B0604020202020204" pitchFamily="34" charset="0"/>
                        </a:rPr>
                        <a:t>Gathers</a:t>
                      </a:r>
                      <a:r>
                        <a:rPr lang="en-IN" baseline="0" dirty="0">
                          <a:latin typeface="Arial" panose="020B0604020202020204" pitchFamily="34" charset="0"/>
                          <a:cs typeface="Arial" panose="020B0604020202020204" pitchFamily="34" charset="0"/>
                        </a:rPr>
                        <a:t> the necessary information from multiple sources and stores the pointers in one central repository</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978140381"/>
                  </a:ext>
                </a:extLst>
              </a:tr>
              <a:tr h="1463040">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Synchronizes</a:t>
                      </a:r>
                      <a:r>
                        <a:rPr lang="en-IN" baseline="0" dirty="0">
                          <a:latin typeface="Arial" panose="020B0604020202020204" pitchFamily="34" charset="0"/>
                          <a:cs typeface="Arial" panose="020B0604020202020204" pitchFamily="34" charset="0"/>
                        </a:rPr>
                        <a:t> itself with all identity sources periodically to ensure the up-to date information is being used by all applications</a:t>
                      </a:r>
                      <a:endParaRPr lang="en-IN"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Synchronizes</a:t>
                      </a:r>
                      <a:r>
                        <a:rPr lang="en-IN" baseline="0" dirty="0">
                          <a:latin typeface="Arial" panose="020B0604020202020204" pitchFamily="34" charset="0"/>
                          <a:cs typeface="Arial" panose="020B0604020202020204" pitchFamily="34" charset="0"/>
                        </a:rPr>
                        <a:t> itself with all identity sources periodically to ensure the up-to date information is being used by all applications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021872151"/>
                  </a:ext>
                </a:extLst>
              </a:tr>
              <a:tr h="640080">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Physically</a:t>
                      </a:r>
                      <a:r>
                        <a:rPr lang="en-IN" baseline="0" dirty="0">
                          <a:latin typeface="Arial" panose="020B0604020202020204" pitchFamily="34" charset="0"/>
                          <a:cs typeface="Arial" panose="020B0604020202020204" pitchFamily="34" charset="0"/>
                        </a:rPr>
                        <a:t> has the identity data in its directory</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Does not have the identity data,</a:t>
                      </a:r>
                      <a:r>
                        <a:rPr lang="en-IN" baseline="0" dirty="0">
                          <a:latin typeface="Arial" panose="020B0604020202020204" pitchFamily="34" charset="0"/>
                          <a:cs typeface="Arial" panose="020B0604020202020204" pitchFamily="34" charset="0"/>
                        </a:rPr>
                        <a:t> instead only has pointers to where the actual data resides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555119205"/>
                  </a:ext>
                </a:extLst>
              </a:tr>
            </a:tbl>
          </a:graphicData>
        </a:graphic>
      </p:graphicFrame>
    </p:spTree>
    <p:extLst>
      <p:ext uri="{BB962C8B-B14F-4D97-AF65-F5344CB8AC3E}">
        <p14:creationId xmlns:p14="http://schemas.microsoft.com/office/powerpoint/2010/main" val="186095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X.500 Based Directory</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The following rules are for organizing objects in directories that are based on X.500</a:t>
            </a:r>
          </a:p>
          <a:p>
            <a:pPr lvl="1">
              <a:lnSpc>
                <a:spcPct val="120000"/>
              </a:lnSpc>
            </a:pPr>
            <a:r>
              <a:rPr lang="en-US" dirty="0">
                <a:latin typeface="Arial" panose="020B0604020202020204" pitchFamily="34" charset="0"/>
                <a:cs typeface="Arial" panose="020B0604020202020204" pitchFamily="34" charset="0"/>
              </a:rPr>
              <a:t>Tree structure directory to organize the entries in a parent-child configuration</a:t>
            </a:r>
          </a:p>
          <a:p>
            <a:pPr lvl="1">
              <a:lnSpc>
                <a:spcPct val="120000"/>
              </a:lnSpc>
            </a:pPr>
            <a:r>
              <a:rPr lang="en-US" dirty="0">
                <a:latin typeface="Arial" panose="020B0604020202020204" pitchFamily="34" charset="0"/>
                <a:cs typeface="Arial" panose="020B0604020202020204" pitchFamily="34" charset="0"/>
              </a:rPr>
              <a:t>Each entry has an unique name made up of attributes of a specific object</a:t>
            </a:r>
          </a:p>
          <a:p>
            <a:pPr lvl="1">
              <a:lnSpc>
                <a:spcPct val="120000"/>
              </a:lnSpc>
            </a:pPr>
            <a:r>
              <a:rPr lang="en-US" dirty="0">
                <a:latin typeface="Arial" panose="020B0604020202020204" pitchFamily="34" charset="0"/>
                <a:cs typeface="Arial" panose="020B0604020202020204" pitchFamily="34" charset="0"/>
              </a:rPr>
              <a:t>The attributes are dictated by a defined schema</a:t>
            </a:r>
          </a:p>
          <a:p>
            <a:pPr lvl="1">
              <a:lnSpc>
                <a:spcPct val="120000"/>
              </a:lnSpc>
            </a:pPr>
            <a:r>
              <a:rPr lang="en-US" dirty="0">
                <a:latin typeface="Arial" panose="020B0604020202020204" pitchFamily="34" charset="0"/>
                <a:cs typeface="Arial" panose="020B0604020202020204" pitchFamily="34" charset="0"/>
              </a:rPr>
              <a:t>The unique identifiers are called distinguished names</a:t>
            </a:r>
          </a:p>
          <a:p>
            <a:pPr>
              <a:lnSpc>
                <a:spcPct val="120000"/>
              </a:lnSpc>
            </a:pPr>
            <a:r>
              <a:rPr lang="en-US" dirty="0">
                <a:latin typeface="Arial" panose="020B0604020202020204" pitchFamily="34" charset="0"/>
                <a:cs typeface="Arial" panose="020B0604020202020204" pitchFamily="34" charset="0"/>
              </a:rPr>
              <a:t>Schema</a:t>
            </a:r>
          </a:p>
          <a:p>
            <a:pPr lvl="1">
              <a:lnSpc>
                <a:spcPct val="120000"/>
              </a:lnSpc>
            </a:pPr>
            <a:r>
              <a:rPr lang="en-US" dirty="0">
                <a:latin typeface="Arial" panose="020B0604020202020204" pitchFamily="34" charset="0"/>
                <a:cs typeface="Arial" panose="020B0604020202020204" pitchFamily="34" charset="0"/>
              </a:rPr>
              <a:t>It describes the directory structure and what names can be used within the directory</a:t>
            </a:r>
          </a:p>
        </p:txBody>
      </p:sp>
    </p:spTree>
    <p:extLst>
      <p:ext uri="{BB962C8B-B14F-4D97-AF65-F5344CB8AC3E}">
        <p14:creationId xmlns:p14="http://schemas.microsoft.com/office/powerpoint/2010/main" val="401185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X.400 Standard</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Set of guidelines for the message handling systems (email)</a:t>
            </a:r>
          </a:p>
          <a:p>
            <a:pPr>
              <a:lnSpc>
                <a:spcPct val="120000"/>
              </a:lnSpc>
            </a:pPr>
            <a:r>
              <a:rPr lang="en-US" dirty="0">
                <a:latin typeface="Arial" panose="020B0604020202020204" pitchFamily="34" charset="0"/>
                <a:cs typeface="Arial" panose="020B0604020202020204" pitchFamily="34" charset="0"/>
              </a:rPr>
              <a:t>The protocol supports two primary functions</a:t>
            </a:r>
          </a:p>
          <a:p>
            <a:pPr lvl="1">
              <a:lnSpc>
                <a:spcPct val="120000"/>
              </a:lnSpc>
            </a:pPr>
            <a:r>
              <a:rPr lang="en-US" dirty="0">
                <a:latin typeface="Arial" panose="020B0604020202020204" pitchFamily="34" charset="0"/>
                <a:cs typeface="Arial" panose="020B0604020202020204" pitchFamily="34" charset="0"/>
              </a:rPr>
              <a:t>Message Transfer</a:t>
            </a:r>
          </a:p>
          <a:p>
            <a:pPr lvl="1">
              <a:lnSpc>
                <a:spcPct val="120000"/>
              </a:lnSpc>
            </a:pPr>
            <a:r>
              <a:rPr lang="en-US" dirty="0">
                <a:latin typeface="Arial" panose="020B0604020202020204" pitchFamily="34" charset="0"/>
                <a:cs typeface="Arial" panose="020B0604020202020204" pitchFamily="34" charset="0"/>
              </a:rPr>
              <a:t>Message Storage</a:t>
            </a:r>
          </a:p>
          <a:p>
            <a:pPr>
              <a:lnSpc>
                <a:spcPct val="120000"/>
              </a:lnSpc>
            </a:pPr>
            <a:r>
              <a:rPr lang="en-US" dirty="0">
                <a:latin typeface="Arial" panose="020B0604020202020204" pitchFamily="34" charset="0"/>
                <a:cs typeface="Arial" panose="020B0604020202020204" pitchFamily="34" charset="0"/>
              </a:rPr>
              <a:t>The addresses consist of a series of name/value pairs separated by semicolons</a:t>
            </a:r>
          </a:p>
        </p:txBody>
      </p:sp>
    </p:spTree>
    <p:extLst>
      <p:ext uri="{BB962C8B-B14F-4D97-AF65-F5344CB8AC3E}">
        <p14:creationId xmlns:p14="http://schemas.microsoft.com/office/powerpoint/2010/main" val="66024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IdM - Web Access Management</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Controls, what users can access using web browser when accessing web based enterprise assets</a:t>
            </a:r>
          </a:p>
          <a:p>
            <a:pPr>
              <a:lnSpc>
                <a:spcPct val="120000"/>
              </a:lnSpc>
            </a:pPr>
            <a:r>
              <a:rPr lang="en-US" dirty="0">
                <a:latin typeface="Arial" panose="020B0604020202020204" pitchFamily="34" charset="0"/>
                <a:cs typeface="Arial" panose="020B0604020202020204" pitchFamily="34" charset="0"/>
              </a:rPr>
              <a:t>The WAM software is the gateway between users and the corporate web-based resources</a:t>
            </a:r>
          </a:p>
          <a:p>
            <a:pPr>
              <a:lnSpc>
                <a:spcPct val="120000"/>
              </a:lnSpc>
            </a:pPr>
            <a:r>
              <a:rPr lang="en-US" dirty="0">
                <a:latin typeface="Arial" panose="020B0604020202020204" pitchFamily="34" charset="0"/>
                <a:cs typeface="Arial" panose="020B0604020202020204" pitchFamily="34" charset="0"/>
              </a:rPr>
              <a:t>This type of access control is commonly put in place to control external entities requesting access to corporate web based resources</a:t>
            </a:r>
          </a:p>
        </p:txBody>
      </p:sp>
    </p:spTree>
    <p:extLst>
      <p:ext uri="{BB962C8B-B14F-4D97-AF65-F5344CB8AC3E}">
        <p14:creationId xmlns:p14="http://schemas.microsoft.com/office/powerpoint/2010/main" val="124376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Single-Sign On</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Allows the user to login one time and then access resources in the environment without having to authenticate again</a:t>
            </a:r>
          </a:p>
          <a:p>
            <a:pPr>
              <a:lnSpc>
                <a:spcPct val="120000"/>
              </a:lnSpc>
            </a:pPr>
            <a:r>
              <a:rPr lang="en-US" dirty="0">
                <a:latin typeface="Arial" panose="020B0604020202020204" pitchFamily="34" charset="0"/>
                <a:cs typeface="Arial" panose="020B0604020202020204" pitchFamily="34" charset="0"/>
              </a:rPr>
              <a:t>SSO software intercepts requests from network resources and fills in the necessary identification/authentication information for the user</a:t>
            </a:r>
          </a:p>
          <a:p>
            <a:pPr>
              <a:lnSpc>
                <a:spcPct val="120000"/>
              </a:lnSpc>
            </a:pPr>
            <a:r>
              <a:rPr lang="en-US" dirty="0">
                <a:latin typeface="Arial" panose="020B0604020202020204" pitchFamily="34" charset="0"/>
                <a:cs typeface="Arial" panose="020B0604020202020204" pitchFamily="34" charset="0"/>
              </a:rPr>
              <a:t>If the attacker uncovers the credential, all access will become available</a:t>
            </a:r>
          </a:p>
          <a:p>
            <a:pPr>
              <a:lnSpc>
                <a:spcPct val="120000"/>
              </a:lnSpc>
            </a:pPr>
            <a:r>
              <a:rPr lang="en-US" dirty="0">
                <a:latin typeface="Arial" panose="020B0604020202020204" pitchFamily="34" charset="0"/>
                <a:cs typeface="Arial" panose="020B0604020202020204" pitchFamily="34" charset="0"/>
              </a:rPr>
              <a:t>It is also a bottleneck or single-point of failure</a:t>
            </a:r>
          </a:p>
          <a:p>
            <a:pPr>
              <a:lnSpc>
                <a:spcPct val="120000"/>
              </a:lnSpc>
            </a:pPr>
            <a:r>
              <a:rPr lang="en-US" dirty="0">
                <a:latin typeface="Arial" panose="020B0604020202020204" pitchFamily="34" charset="0"/>
                <a:cs typeface="Arial" panose="020B0604020202020204" pitchFamily="34" charset="0"/>
              </a:rPr>
              <a:t>It is expensive to implement in large complex environments</a:t>
            </a:r>
          </a:p>
        </p:txBody>
      </p:sp>
    </p:spTree>
    <p:extLst>
      <p:ext uri="{BB962C8B-B14F-4D97-AF65-F5344CB8AC3E}">
        <p14:creationId xmlns:p14="http://schemas.microsoft.com/office/powerpoint/2010/main" val="301942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IdM - Account Management</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Deals with creating user accounts on all systems, modifying the account privileges, and decommissioning the accounts</a:t>
            </a:r>
          </a:p>
          <a:p>
            <a:pPr>
              <a:lnSpc>
                <a:spcPct val="120000"/>
              </a:lnSpc>
            </a:pPr>
            <a:r>
              <a:rPr lang="en-US" dirty="0">
                <a:latin typeface="Arial" panose="020B0604020202020204" pitchFamily="34" charset="0"/>
                <a:cs typeface="Arial" panose="020B0604020202020204" pitchFamily="34" charset="0"/>
              </a:rPr>
              <a:t>Automated workflow component is common in account management products</a:t>
            </a:r>
          </a:p>
          <a:p>
            <a:pPr lvl="1">
              <a:lnSpc>
                <a:spcPct val="120000"/>
              </a:lnSpc>
            </a:pPr>
            <a:r>
              <a:rPr lang="en-US" dirty="0">
                <a:latin typeface="Arial" panose="020B0604020202020204" pitchFamily="34" charset="0"/>
                <a:cs typeface="Arial" panose="020B0604020202020204" pitchFamily="34" charset="0"/>
              </a:rPr>
              <a:t>It reduces the potential errors that can take place in account management</a:t>
            </a:r>
          </a:p>
          <a:p>
            <a:pPr>
              <a:lnSpc>
                <a:spcPct val="120000"/>
              </a:lnSpc>
            </a:pPr>
            <a:r>
              <a:rPr lang="en-US" dirty="0">
                <a:latin typeface="Arial" panose="020B0604020202020204" pitchFamily="34" charset="0"/>
                <a:cs typeface="Arial" panose="020B0604020202020204" pitchFamily="34" charset="0"/>
              </a:rPr>
              <a:t>Account management products are used to setup and maintain internal accounts </a:t>
            </a:r>
          </a:p>
        </p:txBody>
      </p:sp>
    </p:spTree>
    <p:extLst>
      <p:ext uri="{BB962C8B-B14F-4D97-AF65-F5344CB8AC3E}">
        <p14:creationId xmlns:p14="http://schemas.microsoft.com/office/powerpoint/2010/main" val="210626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IdM - Provisioning</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149045"/>
            <a:ext cx="11267488" cy="525175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Authoritative Source:</a:t>
            </a:r>
          </a:p>
          <a:p>
            <a:pPr lvl="1">
              <a:lnSpc>
                <a:spcPct val="120000"/>
              </a:lnSpc>
            </a:pPr>
            <a:r>
              <a:rPr lang="en-US" dirty="0">
                <a:latin typeface="Arial" panose="020B0604020202020204" pitchFamily="34" charset="0"/>
                <a:cs typeface="Arial" panose="020B0604020202020204" pitchFamily="34" charset="0"/>
              </a:rPr>
              <a:t>A “system of record” or location where identity information originates and is maintained</a:t>
            </a:r>
          </a:p>
          <a:p>
            <a:pPr lvl="1">
              <a:lnSpc>
                <a:spcPct val="120000"/>
              </a:lnSpc>
            </a:pPr>
            <a:r>
              <a:rPr lang="en-US" dirty="0">
                <a:latin typeface="Arial" panose="020B0604020202020204" pitchFamily="34" charset="0"/>
                <a:cs typeface="Arial" panose="020B0604020202020204" pitchFamily="34" charset="0"/>
              </a:rPr>
              <a:t>It should have the most up-to-date and reliable information</a:t>
            </a:r>
          </a:p>
          <a:p>
            <a:pPr lvl="1">
              <a:lnSpc>
                <a:spcPct val="120000"/>
              </a:lnSpc>
            </a:pPr>
            <a:r>
              <a:rPr lang="en-US" dirty="0">
                <a:latin typeface="Arial" panose="020B0604020202020204" pitchFamily="34" charset="0"/>
                <a:cs typeface="Arial" panose="020B0604020202020204" pitchFamily="34" charset="0"/>
              </a:rPr>
              <a:t>Authoritative system of record</a:t>
            </a:r>
          </a:p>
          <a:p>
            <a:pPr lvl="2">
              <a:lnSpc>
                <a:spcPct val="120000"/>
              </a:lnSpc>
            </a:pPr>
            <a:r>
              <a:rPr lang="en-US" dirty="0">
                <a:latin typeface="Arial" panose="020B0604020202020204" pitchFamily="34" charset="0"/>
                <a:cs typeface="Arial" panose="020B0604020202020204" pitchFamily="34" charset="0"/>
              </a:rPr>
              <a:t>Hierarchical tree like structure that tracks subjects and their authorization changes</a:t>
            </a:r>
          </a:p>
          <a:p>
            <a:pPr lvl="2">
              <a:lnSpc>
                <a:spcPct val="120000"/>
              </a:lnSpc>
            </a:pPr>
            <a:r>
              <a:rPr lang="en-US" dirty="0">
                <a:latin typeface="Arial" panose="020B0604020202020204" pitchFamily="34" charset="0"/>
                <a:cs typeface="Arial" panose="020B0604020202020204" pitchFamily="34" charset="0"/>
              </a:rPr>
              <a:t>It should contain the subjects name, associated accounts, authorization history per account and provision details</a:t>
            </a:r>
          </a:p>
          <a:p>
            <a:pPr>
              <a:lnSpc>
                <a:spcPct val="120000"/>
              </a:lnSpc>
            </a:pPr>
            <a:r>
              <a:rPr lang="en-US" dirty="0">
                <a:latin typeface="Arial" panose="020B0604020202020204" pitchFamily="34" charset="0"/>
                <a:cs typeface="Arial" panose="020B0604020202020204" pitchFamily="34" charset="0"/>
              </a:rPr>
              <a:t>User provisioning refers to the creation, maintenance, deactivation of user objects and attributes as they exist in one or more systems</a:t>
            </a:r>
          </a:p>
          <a:p>
            <a:pPr>
              <a:lnSpc>
                <a:spcPct val="120000"/>
              </a:lnSpc>
            </a:pPr>
            <a:r>
              <a:rPr lang="en-US" dirty="0">
                <a:latin typeface="Arial" panose="020B0604020202020204" pitchFamily="34" charset="0"/>
                <a:cs typeface="Arial" panose="020B0604020202020204" pitchFamily="34" charset="0"/>
              </a:rPr>
              <a:t>User provisioning software components</a:t>
            </a:r>
          </a:p>
          <a:p>
            <a:pPr lvl="1">
              <a:lnSpc>
                <a:spcPct val="120000"/>
              </a:lnSpc>
            </a:pPr>
            <a:r>
              <a:rPr lang="en-US" dirty="0">
                <a:latin typeface="Arial" panose="020B0604020202020204" pitchFamily="34" charset="0"/>
                <a:cs typeface="Arial" panose="020B0604020202020204" pitchFamily="34" charset="0"/>
              </a:rPr>
              <a:t>Change propagation, self-service workflow, consolidated user administration, delegated user administration and federated change control</a:t>
            </a:r>
          </a:p>
          <a:p>
            <a:pPr>
              <a:lnSpc>
                <a:spcPct val="120000"/>
              </a:lnSpc>
            </a:pPr>
            <a:r>
              <a:rPr lang="en-US" dirty="0">
                <a:latin typeface="Arial" panose="020B0604020202020204" pitchFamily="34" charset="0"/>
                <a:cs typeface="Arial" panose="020B0604020202020204" pitchFamily="34" charset="0"/>
              </a:rPr>
              <a:t>It is through provisioning that users are given access or access taken away</a:t>
            </a:r>
          </a:p>
        </p:txBody>
      </p:sp>
    </p:spTree>
    <p:extLst>
      <p:ext uri="{BB962C8B-B14F-4D97-AF65-F5344CB8AC3E}">
        <p14:creationId xmlns:p14="http://schemas.microsoft.com/office/powerpoint/2010/main" val="428311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IdM – Biometrics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It is one of the most accurate and effective ways of verifying identification</a:t>
            </a:r>
          </a:p>
          <a:p>
            <a:pPr>
              <a:lnSpc>
                <a:spcPct val="120000"/>
              </a:lnSpc>
            </a:pPr>
            <a:r>
              <a:rPr lang="en-US" dirty="0">
                <a:latin typeface="Arial" panose="020B0604020202020204" pitchFamily="34" charset="0"/>
                <a:cs typeface="Arial" panose="020B0604020202020204" pitchFamily="34" charset="0"/>
              </a:rPr>
              <a:t>False Rejection Rate (Type 1)</a:t>
            </a:r>
          </a:p>
          <a:p>
            <a:pPr lvl="1">
              <a:lnSpc>
                <a:spcPct val="120000"/>
              </a:lnSpc>
            </a:pPr>
            <a:r>
              <a:rPr lang="en-US" dirty="0">
                <a:latin typeface="Arial" panose="020B0604020202020204" pitchFamily="34" charset="0"/>
                <a:cs typeface="Arial" panose="020B0604020202020204" pitchFamily="34" charset="0"/>
              </a:rPr>
              <a:t>When the system rejects an authorized user from authentication</a:t>
            </a:r>
          </a:p>
          <a:p>
            <a:pPr>
              <a:lnSpc>
                <a:spcPct val="120000"/>
              </a:lnSpc>
            </a:pPr>
            <a:r>
              <a:rPr lang="en-US" dirty="0">
                <a:latin typeface="Arial" panose="020B0604020202020204" pitchFamily="34" charset="0"/>
                <a:cs typeface="Arial" panose="020B0604020202020204" pitchFamily="34" charset="0"/>
              </a:rPr>
              <a:t>False Acceptance Rate (Type 2)</a:t>
            </a:r>
          </a:p>
          <a:p>
            <a:pPr lvl="1">
              <a:lnSpc>
                <a:spcPct val="120000"/>
              </a:lnSpc>
            </a:pPr>
            <a:r>
              <a:rPr lang="en-US" dirty="0">
                <a:latin typeface="Arial" panose="020B0604020202020204" pitchFamily="34" charset="0"/>
                <a:cs typeface="Arial" panose="020B0604020202020204" pitchFamily="34" charset="0"/>
              </a:rPr>
              <a:t>When the system allows an un-authorized user to successfully authenticate</a:t>
            </a:r>
          </a:p>
          <a:p>
            <a:pPr>
              <a:lnSpc>
                <a:spcPct val="120000"/>
              </a:lnSpc>
            </a:pPr>
            <a:r>
              <a:rPr lang="en-US" dirty="0">
                <a:latin typeface="Arial" panose="020B0604020202020204" pitchFamily="34" charset="0"/>
                <a:cs typeface="Arial" panose="020B0604020202020204" pitchFamily="34" charset="0"/>
              </a:rPr>
              <a:t>Cross over Error Rate (Equal Error Rate)</a:t>
            </a:r>
          </a:p>
          <a:p>
            <a:pPr lvl="1">
              <a:lnSpc>
                <a:spcPct val="120000"/>
              </a:lnSpc>
            </a:pPr>
            <a:r>
              <a:rPr lang="en-US" dirty="0">
                <a:latin typeface="Arial" panose="020B0604020202020204" pitchFamily="34" charset="0"/>
                <a:cs typeface="Arial" panose="020B0604020202020204" pitchFamily="34" charset="0"/>
              </a:rPr>
              <a:t>Represents the point at which FRR and FAR meet</a:t>
            </a:r>
          </a:p>
          <a:p>
            <a:pPr lvl="1">
              <a:lnSpc>
                <a:spcPct val="120000"/>
              </a:lnSpc>
            </a:pPr>
            <a:r>
              <a:rPr lang="en-US" dirty="0">
                <a:latin typeface="Arial" panose="020B0604020202020204" pitchFamily="34" charset="0"/>
                <a:cs typeface="Arial" panose="020B0604020202020204" pitchFamily="34" charset="0"/>
              </a:rPr>
              <a:t>It is expressed in %</a:t>
            </a:r>
          </a:p>
          <a:p>
            <a:pPr lvl="1">
              <a:lnSpc>
                <a:spcPct val="120000"/>
              </a:lnSpc>
            </a:pPr>
            <a:r>
              <a:rPr lang="en-US" dirty="0">
                <a:latin typeface="Arial" panose="020B0604020202020204" pitchFamily="34" charset="0"/>
                <a:cs typeface="Arial" panose="020B0604020202020204" pitchFamily="34" charset="0"/>
              </a:rPr>
              <a:t>Most important measurement in determining the system’s accuracy</a:t>
            </a:r>
          </a:p>
          <a:p>
            <a:pPr>
              <a:lnSpc>
                <a:spcPct val="120000"/>
              </a:lnSpc>
            </a:pPr>
            <a:r>
              <a:rPr lang="en-US" dirty="0">
                <a:latin typeface="Arial" panose="020B0604020202020204" pitchFamily="34" charset="0"/>
                <a:cs typeface="Arial" panose="020B0604020202020204" pitchFamily="34" charset="0"/>
              </a:rPr>
              <a:t>When the biometric is too sensitive Type 1 errors are common, when it is not sensitive enough Type 2 errors can happen</a:t>
            </a:r>
          </a:p>
          <a:p>
            <a:pPr>
              <a:lnSpc>
                <a:spcPct val="120000"/>
              </a:lnSpc>
            </a:pPr>
            <a:r>
              <a:rPr lang="en-US" dirty="0">
                <a:latin typeface="Arial" panose="020B0604020202020204" pitchFamily="34" charset="0"/>
                <a:cs typeface="Arial" panose="020B0604020202020204" pitchFamily="34" charset="0"/>
              </a:rPr>
              <a:t>Type 2 errors are the most dangerous and hence should be avoided</a:t>
            </a:r>
          </a:p>
        </p:txBody>
      </p:sp>
    </p:spTree>
    <p:extLst>
      <p:ext uri="{BB962C8B-B14F-4D97-AF65-F5344CB8AC3E}">
        <p14:creationId xmlns:p14="http://schemas.microsoft.com/office/powerpoint/2010/main" val="213306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General Aspects</a:t>
            </a:r>
            <a:endParaRPr lang="en-US" dirty="0"/>
          </a:p>
        </p:txBody>
      </p:sp>
      <p:sp>
        <p:nvSpPr>
          <p:cNvPr id="6" name="Content Placeholder 2"/>
          <p:cNvSpPr txBox="1">
            <a:spLocks/>
          </p:cNvSpPr>
          <p:nvPr/>
        </p:nvSpPr>
        <p:spPr>
          <a:xfrm>
            <a:off x="373906" y="1139213"/>
            <a:ext cx="10528663" cy="551722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Object</a:t>
            </a:r>
          </a:p>
          <a:p>
            <a:pPr lvl="1">
              <a:lnSpc>
                <a:spcPct val="100000"/>
              </a:lnSpc>
            </a:pPr>
            <a:r>
              <a:rPr lang="en-US" dirty="0">
                <a:latin typeface="Arial" panose="020B0604020202020204" pitchFamily="34" charset="0"/>
                <a:cs typeface="Arial" panose="020B0604020202020204" pitchFamily="34" charset="0"/>
              </a:rPr>
              <a:t>A passive entity that contains information or functionality</a:t>
            </a:r>
          </a:p>
          <a:p>
            <a:pPr>
              <a:lnSpc>
                <a:spcPct val="100000"/>
              </a:lnSpc>
            </a:pPr>
            <a:r>
              <a:rPr lang="en-US" dirty="0">
                <a:latin typeface="Arial" panose="020B0604020202020204" pitchFamily="34" charset="0"/>
                <a:cs typeface="Arial" panose="020B0604020202020204" pitchFamily="34" charset="0"/>
              </a:rPr>
              <a:t>Subject</a:t>
            </a:r>
          </a:p>
          <a:p>
            <a:pPr lvl="1">
              <a:lnSpc>
                <a:spcPct val="100000"/>
              </a:lnSpc>
            </a:pPr>
            <a:r>
              <a:rPr lang="en-US" dirty="0">
                <a:latin typeface="Arial" panose="020B0604020202020204" pitchFamily="34" charset="0"/>
                <a:cs typeface="Arial" panose="020B0604020202020204" pitchFamily="34" charset="0"/>
              </a:rPr>
              <a:t>A user, program or process that requests access to an object or the data within an object</a:t>
            </a:r>
          </a:p>
          <a:p>
            <a:pPr>
              <a:lnSpc>
                <a:spcPct val="100000"/>
              </a:lnSpc>
            </a:pPr>
            <a:r>
              <a:rPr lang="en-US" dirty="0">
                <a:latin typeface="Arial" panose="020B0604020202020204" pitchFamily="34" charset="0"/>
                <a:cs typeface="Arial" panose="020B0604020202020204" pitchFamily="34" charset="0"/>
              </a:rPr>
              <a:t>Access</a:t>
            </a:r>
          </a:p>
          <a:p>
            <a:pPr lvl="1">
              <a:lnSpc>
                <a:spcPct val="100000"/>
              </a:lnSpc>
            </a:pPr>
            <a:r>
              <a:rPr lang="en-US" dirty="0">
                <a:latin typeface="Arial" panose="020B0604020202020204" pitchFamily="34" charset="0"/>
                <a:cs typeface="Arial" panose="020B0604020202020204" pitchFamily="34" charset="0"/>
              </a:rPr>
              <a:t>The flow of information between a subject and an object</a:t>
            </a:r>
          </a:p>
          <a:p>
            <a:pPr>
              <a:lnSpc>
                <a:spcPct val="100000"/>
              </a:lnSpc>
            </a:pPr>
            <a:r>
              <a:rPr lang="en-US" dirty="0">
                <a:latin typeface="Arial" panose="020B0604020202020204" pitchFamily="34" charset="0"/>
                <a:cs typeface="Arial" panose="020B0604020202020204" pitchFamily="34" charset="0"/>
              </a:rPr>
              <a:t>Access control</a:t>
            </a:r>
          </a:p>
          <a:p>
            <a:pPr lvl="1">
              <a:lnSpc>
                <a:spcPct val="100000"/>
              </a:lnSpc>
            </a:pPr>
            <a:r>
              <a:rPr lang="en-US" dirty="0">
                <a:latin typeface="Arial" panose="020B0604020202020204" pitchFamily="34" charset="0"/>
                <a:cs typeface="Arial" panose="020B0604020202020204" pitchFamily="34" charset="0"/>
              </a:rPr>
              <a:t>Security features that control how user and systems communicate with each other and the resources</a:t>
            </a:r>
          </a:p>
          <a:p>
            <a:pPr lvl="1">
              <a:lnSpc>
                <a:spcPct val="100000"/>
              </a:lnSpc>
            </a:pPr>
            <a:r>
              <a:rPr lang="en-US" dirty="0">
                <a:latin typeface="Arial" panose="020B0604020202020204" pitchFamily="34" charset="0"/>
                <a:cs typeface="Arial" panose="020B0604020202020204" pitchFamily="34" charset="0"/>
              </a:rPr>
              <a:t>Access control systems need to applied in a layered defense-in-depth method</a:t>
            </a:r>
          </a:p>
          <a:p>
            <a:pPr lvl="1">
              <a:lnSpc>
                <a:spcPct val="100000"/>
              </a:lnSpc>
            </a:pPr>
            <a:r>
              <a:rPr lang="en-US" dirty="0">
                <a:latin typeface="Arial" panose="020B0604020202020204" pitchFamily="34" charset="0"/>
                <a:cs typeface="Arial" panose="020B0604020202020204" pitchFamily="34" charset="0"/>
              </a:rPr>
              <a:t>It is the extremely important first line-of-defense</a:t>
            </a:r>
          </a:p>
        </p:txBody>
      </p:sp>
    </p:spTree>
    <p:extLst>
      <p:ext uri="{BB962C8B-B14F-4D97-AF65-F5344CB8AC3E}">
        <p14:creationId xmlns:p14="http://schemas.microsoft.com/office/powerpoint/2010/main" val="104070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IdM – Biometrics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dirty="0">
                <a:latin typeface="Arial" panose="020B0604020202020204" pitchFamily="34" charset="0"/>
                <a:cs typeface="Arial" panose="020B0604020202020204" pitchFamily="34" charset="0"/>
              </a:rPr>
              <a:t>The stored sample of biometric data is </a:t>
            </a:r>
            <a:r>
              <a:rPr lang="en-US" dirty="0" err="1">
                <a:latin typeface="Arial" panose="020B0604020202020204" pitchFamily="34" charset="0"/>
                <a:cs typeface="Arial" panose="020B0604020202020204" pitchFamily="34" charset="0"/>
              </a:rPr>
              <a:t>refered</a:t>
            </a:r>
            <a:r>
              <a:rPr lang="en-US" dirty="0">
                <a:latin typeface="Arial" panose="020B0604020202020204" pitchFamily="34" charset="0"/>
                <a:cs typeface="Arial" panose="020B0604020202020204" pitchFamily="34" charset="0"/>
              </a:rPr>
              <a:t> as “Reference Template” or “Reference Profile” </a:t>
            </a:r>
          </a:p>
          <a:p>
            <a:pPr>
              <a:lnSpc>
                <a:spcPct val="200000"/>
              </a:lnSpc>
            </a:pPr>
            <a:r>
              <a:rPr lang="en-US" dirty="0">
                <a:latin typeface="Arial" panose="020B0604020202020204" pitchFamily="34" charset="0"/>
                <a:cs typeface="Arial" panose="020B0604020202020204" pitchFamily="34" charset="0"/>
              </a:rPr>
              <a:t>Declaring a match or no match is based on acquired template being similar, but not identical</a:t>
            </a:r>
          </a:p>
          <a:p>
            <a:pPr>
              <a:lnSpc>
                <a:spcPct val="200000"/>
              </a:lnSpc>
            </a:pPr>
            <a:r>
              <a:rPr lang="en-US" dirty="0">
                <a:latin typeface="Arial" panose="020B0604020202020204" pitchFamily="34" charset="0"/>
                <a:cs typeface="Arial" panose="020B0604020202020204" pitchFamily="34" charset="0"/>
              </a:rPr>
              <a:t>Some biometric systems also check for liveness detection </a:t>
            </a:r>
          </a:p>
          <a:p>
            <a:pPr>
              <a:lnSpc>
                <a:spcPct val="200000"/>
              </a:lnSpc>
            </a:pPr>
            <a:r>
              <a:rPr lang="en-US" dirty="0">
                <a:latin typeface="Arial" panose="020B0604020202020204" pitchFamily="34" charset="0"/>
                <a:cs typeface="Arial" panose="020B0604020202020204" pitchFamily="34" charset="0"/>
              </a:rPr>
              <a:t>Some of the drawbacks are</a:t>
            </a:r>
          </a:p>
          <a:p>
            <a:pPr lvl="1">
              <a:lnSpc>
                <a:spcPct val="200000"/>
              </a:lnSpc>
            </a:pPr>
            <a:r>
              <a:rPr lang="en-US" dirty="0">
                <a:latin typeface="Arial" panose="020B0604020202020204" pitchFamily="34" charset="0"/>
                <a:cs typeface="Arial" panose="020B0604020202020204" pitchFamily="34" charset="0"/>
              </a:rPr>
              <a:t>Cost ~ it is comparatively more expensive than other mechanisms</a:t>
            </a:r>
          </a:p>
          <a:p>
            <a:pPr lvl="1">
              <a:lnSpc>
                <a:spcPct val="200000"/>
              </a:lnSpc>
            </a:pPr>
            <a:r>
              <a:rPr lang="en-US" dirty="0">
                <a:latin typeface="Arial" panose="020B0604020202020204" pitchFamily="34" charset="0"/>
                <a:cs typeface="Arial" panose="020B0604020202020204" pitchFamily="34" charset="0"/>
              </a:rPr>
              <a:t>User Acceptance ~ intrusive biometric models are not preferred by users</a:t>
            </a:r>
          </a:p>
          <a:p>
            <a:pPr lvl="1">
              <a:lnSpc>
                <a:spcPct val="200000"/>
              </a:lnSpc>
            </a:pPr>
            <a:r>
              <a:rPr lang="en-US" dirty="0">
                <a:latin typeface="Arial" panose="020B0604020202020204" pitchFamily="34" charset="0"/>
                <a:cs typeface="Arial" panose="020B0604020202020204" pitchFamily="34" charset="0"/>
              </a:rPr>
              <a:t>Throughput ~ time it takes to authenticate an user may be long</a:t>
            </a:r>
          </a:p>
          <a:p>
            <a:pPr lvl="1">
              <a:lnSpc>
                <a:spcPct val="200000"/>
              </a:lnSpc>
            </a:pPr>
            <a:r>
              <a:rPr lang="en-US" dirty="0">
                <a:latin typeface="Arial" panose="020B0604020202020204" pitchFamily="34" charset="0"/>
                <a:cs typeface="Arial" panose="020B0604020202020204" pitchFamily="34" charset="0"/>
              </a:rPr>
              <a:t>Enrollment time ~ time and effort needed to enroll an user is long</a:t>
            </a:r>
          </a:p>
        </p:txBody>
      </p:sp>
    </p:spTree>
    <p:extLst>
      <p:ext uri="{BB962C8B-B14F-4D97-AF65-F5344CB8AC3E}">
        <p14:creationId xmlns:p14="http://schemas.microsoft.com/office/powerpoint/2010/main" val="413490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2009" y="171251"/>
            <a:ext cx="10696574" cy="735541"/>
          </a:xfrm>
        </p:spPr>
        <p:txBody>
          <a:bodyPr>
            <a:normAutofit/>
          </a:bodyPr>
          <a:lstStyle/>
          <a:p>
            <a:r>
              <a:rPr lang="en-IN" dirty="0"/>
              <a:t>IdM – Biometrics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71384416"/>
              </p:ext>
            </p:extLst>
          </p:nvPr>
        </p:nvGraphicFramePr>
        <p:xfrm>
          <a:off x="564124" y="895977"/>
          <a:ext cx="10733140" cy="5537270"/>
        </p:xfrm>
        <a:graphic>
          <a:graphicData uri="http://schemas.openxmlformats.org/drawingml/2006/table">
            <a:tbl>
              <a:tblPr firstRow="1" bandRow="1">
                <a:tableStyleId>{3B4B98B0-60AC-42C2-AFA5-B58CD77FA1E5}</a:tableStyleId>
              </a:tblPr>
              <a:tblGrid>
                <a:gridCol w="2070921">
                  <a:extLst>
                    <a:ext uri="{9D8B030D-6E8A-4147-A177-3AD203B41FA5}">
                      <a16:colId xmlns:a16="http://schemas.microsoft.com/office/drawing/2014/main" xmlns="" val="4067303508"/>
                    </a:ext>
                  </a:extLst>
                </a:gridCol>
                <a:gridCol w="8662219">
                  <a:extLst>
                    <a:ext uri="{9D8B030D-6E8A-4147-A177-3AD203B41FA5}">
                      <a16:colId xmlns:a16="http://schemas.microsoft.com/office/drawing/2014/main" xmlns="" val="3596244698"/>
                    </a:ext>
                  </a:extLst>
                </a:gridCol>
              </a:tblGrid>
              <a:tr h="370840">
                <a:tc>
                  <a:txBody>
                    <a:bodyPr/>
                    <a:lstStyle/>
                    <a:p>
                      <a:pPr algn="ctr"/>
                      <a:r>
                        <a:rPr lang="en-IN" sz="1600" dirty="0">
                          <a:latin typeface="Arial" panose="020B0604020202020204" pitchFamily="34" charset="0"/>
                          <a:cs typeface="Arial" panose="020B0604020202020204" pitchFamily="34" charset="0"/>
                        </a:rPr>
                        <a:t>Biometric</a:t>
                      </a:r>
                      <a:r>
                        <a:rPr lang="en-IN" sz="1600" baseline="0" dirty="0">
                          <a:latin typeface="Arial" panose="020B0604020202020204" pitchFamily="34" charset="0"/>
                          <a:cs typeface="Arial" panose="020B0604020202020204" pitchFamily="34" charset="0"/>
                        </a:rPr>
                        <a:t> Type</a:t>
                      </a:r>
                      <a:endParaRPr lang="en-IN" sz="1600" dirty="0">
                        <a:latin typeface="Arial" panose="020B0604020202020204" pitchFamily="34" charset="0"/>
                        <a:cs typeface="Arial" panose="020B0604020202020204" pitchFamily="34" charset="0"/>
                      </a:endParaRPr>
                    </a:p>
                  </a:txBody>
                  <a:tcPr/>
                </a:tc>
                <a:tc>
                  <a:txBody>
                    <a:bodyPr/>
                    <a:lstStyle/>
                    <a:p>
                      <a:pPr algn="ctr"/>
                      <a:r>
                        <a:rPr lang="en-IN" sz="1600" dirty="0">
                          <a:latin typeface="Arial" panose="020B0604020202020204" pitchFamily="34" charset="0"/>
                          <a:cs typeface="Arial" panose="020B0604020202020204" pitchFamily="34" charset="0"/>
                        </a:rPr>
                        <a:t>Characteristic</a:t>
                      </a:r>
                    </a:p>
                  </a:txBody>
                  <a:tcPr/>
                </a:tc>
                <a:extLst>
                  <a:ext uri="{0D108BD9-81ED-4DB2-BD59-A6C34878D82A}">
                    <a16:rowId xmlns:a16="http://schemas.microsoft.com/office/drawing/2014/main" xmlns="" val="3300842452"/>
                  </a:ext>
                </a:extLst>
              </a:tr>
              <a:tr h="1082110">
                <a:tc>
                  <a:txBody>
                    <a:bodyPr/>
                    <a:lstStyle/>
                    <a:p>
                      <a:r>
                        <a:rPr lang="en-IN" sz="1600" dirty="0">
                          <a:latin typeface="Arial" panose="020B0604020202020204" pitchFamily="34" charset="0"/>
                          <a:cs typeface="Arial" panose="020B0604020202020204" pitchFamily="34" charset="0"/>
                        </a:rPr>
                        <a:t>Fingerprint</a:t>
                      </a: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Focuses on the distinctiveness of the ridge</a:t>
                      </a:r>
                      <a:r>
                        <a:rPr lang="en-IN" sz="1600" baseline="0" dirty="0">
                          <a:latin typeface="Arial" panose="020B0604020202020204" pitchFamily="34" charset="0"/>
                          <a:cs typeface="Arial" panose="020B0604020202020204" pitchFamily="34" charset="0"/>
                        </a:rPr>
                        <a:t> endings and the bifurcations exhibited by friction ridges</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Most common biometric system</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Stores the full fingerprint, hence takes up HDD space and resources</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022251070"/>
                  </a:ext>
                </a:extLst>
              </a:tr>
              <a:tr h="579120">
                <a:tc>
                  <a:txBody>
                    <a:bodyPr/>
                    <a:lstStyle/>
                    <a:p>
                      <a:r>
                        <a:rPr lang="en-IN" sz="1600" dirty="0">
                          <a:latin typeface="Arial" panose="020B0604020202020204" pitchFamily="34" charset="0"/>
                          <a:cs typeface="Arial" panose="020B0604020202020204" pitchFamily="34" charset="0"/>
                        </a:rPr>
                        <a:t>Finger-scan</a:t>
                      </a: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Extracts specific</a:t>
                      </a:r>
                      <a:r>
                        <a:rPr lang="en-IN" sz="1600" baseline="0" dirty="0">
                          <a:latin typeface="Arial" panose="020B0604020202020204" pitchFamily="34" charset="0"/>
                          <a:cs typeface="Arial" panose="020B0604020202020204" pitchFamily="34" charset="0"/>
                        </a:rPr>
                        <a:t> features from the fingerprint and stores only that</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Takes up less space and allows for quicker Database queries </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119469352"/>
                  </a:ext>
                </a:extLst>
              </a:tr>
              <a:tr h="640080">
                <a:tc>
                  <a:txBody>
                    <a:bodyPr/>
                    <a:lstStyle/>
                    <a:p>
                      <a:r>
                        <a:rPr lang="en-IN" sz="1600" dirty="0">
                          <a:latin typeface="Arial" panose="020B0604020202020204" pitchFamily="34" charset="0"/>
                          <a:cs typeface="Arial" panose="020B0604020202020204" pitchFamily="34" charset="0"/>
                        </a:rPr>
                        <a:t>Palm scan</a:t>
                      </a: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Looks at the</a:t>
                      </a:r>
                      <a:r>
                        <a:rPr lang="en-IN" sz="1600" baseline="0" dirty="0">
                          <a:latin typeface="Arial" panose="020B0604020202020204" pitchFamily="34" charset="0"/>
                          <a:cs typeface="Arial" panose="020B0604020202020204" pitchFamily="34" charset="0"/>
                        </a:rPr>
                        <a:t> creases, ridges and grooves throughout the palm</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It includes the fingerprints of each finger</a:t>
                      </a:r>
                    </a:p>
                  </a:txBody>
                  <a:tcPr/>
                </a:tc>
                <a:extLst>
                  <a:ext uri="{0D108BD9-81ED-4DB2-BD59-A6C34878D82A}">
                    <a16:rowId xmlns:a16="http://schemas.microsoft.com/office/drawing/2014/main" xmlns="" val="1576974145"/>
                  </a:ext>
                </a:extLst>
              </a:tr>
              <a:tr h="1310640">
                <a:tc>
                  <a:txBody>
                    <a:bodyPr/>
                    <a:lstStyle/>
                    <a:p>
                      <a:r>
                        <a:rPr lang="en-IN" sz="1600" dirty="0">
                          <a:latin typeface="Arial" panose="020B0604020202020204" pitchFamily="34" charset="0"/>
                          <a:cs typeface="Arial" panose="020B0604020202020204" pitchFamily="34" charset="0"/>
                        </a:rPr>
                        <a:t>Retina</a:t>
                      </a:r>
                      <a:r>
                        <a:rPr lang="en-IN" sz="1600" baseline="0" dirty="0">
                          <a:latin typeface="Arial" panose="020B0604020202020204" pitchFamily="34" charset="0"/>
                          <a:cs typeface="Arial" panose="020B0604020202020204" pitchFamily="34" charset="0"/>
                        </a:rPr>
                        <a:t> scan</a:t>
                      </a:r>
                      <a:endParaRPr lang="en-IN"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Scans the blood-vessel</a:t>
                      </a:r>
                      <a:r>
                        <a:rPr lang="en-IN" sz="1600" baseline="0" dirty="0">
                          <a:latin typeface="Arial" panose="020B0604020202020204" pitchFamily="34" charset="0"/>
                          <a:cs typeface="Arial" panose="020B0604020202020204" pitchFamily="34" charset="0"/>
                        </a:rPr>
                        <a:t> patterns of the retina on the backside of the eyeball</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It is an extremely invasive method, since the information collected can be used in diagnosis of medical condition, it involves a number of privacy issues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aseline="0" dirty="0">
                          <a:latin typeface="Arial" panose="020B0604020202020204" pitchFamily="34" charset="0"/>
                          <a:cs typeface="Arial" panose="020B0604020202020204" pitchFamily="34" charset="0"/>
                        </a:rPr>
                        <a:t>It is the most accurate Biometric access method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baseline="0" dirty="0">
                          <a:latin typeface="Arial" panose="020B0604020202020204" pitchFamily="34" charset="0"/>
                          <a:cs typeface="Arial" panose="020B0604020202020204" pitchFamily="34" charset="0"/>
                        </a:rPr>
                        <a:t>Used in high-end security applications, such as military bases and nuclear power plants</a:t>
                      </a:r>
                    </a:p>
                  </a:txBody>
                  <a:tcPr/>
                </a:tc>
                <a:extLst>
                  <a:ext uri="{0D108BD9-81ED-4DB2-BD59-A6C34878D82A}">
                    <a16:rowId xmlns:a16="http://schemas.microsoft.com/office/drawing/2014/main" xmlns="" val="261581214"/>
                  </a:ext>
                </a:extLst>
              </a:tr>
              <a:tr h="1554480">
                <a:tc>
                  <a:txBody>
                    <a:bodyPr/>
                    <a:lstStyle/>
                    <a:p>
                      <a:r>
                        <a:rPr lang="en-IN" sz="1600" dirty="0">
                          <a:latin typeface="Arial" panose="020B0604020202020204" pitchFamily="34" charset="0"/>
                          <a:cs typeface="Arial" panose="020B0604020202020204" pitchFamily="34" charset="0"/>
                        </a:rPr>
                        <a:t>Iris</a:t>
                      </a:r>
                      <a:r>
                        <a:rPr lang="en-IN" sz="1600" baseline="0" dirty="0">
                          <a:latin typeface="Arial" panose="020B0604020202020204" pitchFamily="34" charset="0"/>
                          <a:cs typeface="Arial" panose="020B0604020202020204" pitchFamily="34" charset="0"/>
                        </a:rPr>
                        <a:t> scan</a:t>
                      </a:r>
                      <a:endParaRPr lang="en-IN"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Analyses</a:t>
                      </a:r>
                      <a:r>
                        <a:rPr lang="en-IN" sz="1600" baseline="0" dirty="0">
                          <a:latin typeface="Arial" panose="020B0604020202020204" pitchFamily="34" charset="0"/>
                          <a:cs typeface="Arial" panose="020B0604020202020204" pitchFamily="34" charset="0"/>
                        </a:rPr>
                        <a:t> the coloured portion of the eye that surrounds the pupil</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It is the second most accurate Biometric access method</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It is more acceptable than Retina scans because there are no privacy concerns</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When using Iris system, it is important that sun rays do not directly shine into the aperture</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Throughput time is around 2 seconds, hence if number of people need to authenticate in short period of time, it will become bottleneck</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61214180"/>
                  </a:ext>
                </a:extLst>
              </a:tr>
            </a:tbl>
          </a:graphicData>
        </a:graphic>
      </p:graphicFrame>
    </p:spTree>
    <p:extLst>
      <p:ext uri="{BB962C8B-B14F-4D97-AF65-F5344CB8AC3E}">
        <p14:creationId xmlns:p14="http://schemas.microsoft.com/office/powerpoint/2010/main" val="2428873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57520411"/>
              </p:ext>
            </p:extLst>
          </p:nvPr>
        </p:nvGraphicFramePr>
        <p:xfrm>
          <a:off x="554292" y="179207"/>
          <a:ext cx="10733140" cy="6340563"/>
        </p:xfrm>
        <a:graphic>
          <a:graphicData uri="http://schemas.openxmlformats.org/drawingml/2006/table">
            <a:tbl>
              <a:tblPr firstRow="1" bandRow="1">
                <a:tableStyleId>{3B4B98B0-60AC-42C2-AFA5-B58CD77FA1E5}</a:tableStyleId>
              </a:tblPr>
              <a:tblGrid>
                <a:gridCol w="2454379">
                  <a:extLst>
                    <a:ext uri="{9D8B030D-6E8A-4147-A177-3AD203B41FA5}">
                      <a16:colId xmlns:a16="http://schemas.microsoft.com/office/drawing/2014/main" xmlns="" val="4067303508"/>
                    </a:ext>
                  </a:extLst>
                </a:gridCol>
                <a:gridCol w="8278761">
                  <a:extLst>
                    <a:ext uri="{9D8B030D-6E8A-4147-A177-3AD203B41FA5}">
                      <a16:colId xmlns:a16="http://schemas.microsoft.com/office/drawing/2014/main" xmlns="" val="3596244698"/>
                    </a:ext>
                  </a:extLst>
                </a:gridCol>
              </a:tblGrid>
              <a:tr h="365760">
                <a:tc>
                  <a:txBody>
                    <a:bodyPr/>
                    <a:lstStyle/>
                    <a:p>
                      <a:pPr algn="ctr"/>
                      <a:r>
                        <a:rPr lang="en-IN" sz="1600" dirty="0">
                          <a:latin typeface="Arial" panose="020B0604020202020204" pitchFamily="34" charset="0"/>
                          <a:cs typeface="Arial" panose="020B0604020202020204" pitchFamily="34" charset="0"/>
                        </a:rPr>
                        <a:t>Biometric</a:t>
                      </a:r>
                      <a:r>
                        <a:rPr lang="en-IN" sz="1600" baseline="0" dirty="0">
                          <a:latin typeface="Arial" panose="020B0604020202020204" pitchFamily="34" charset="0"/>
                          <a:cs typeface="Arial" panose="020B0604020202020204" pitchFamily="34" charset="0"/>
                        </a:rPr>
                        <a:t> Type</a:t>
                      </a:r>
                      <a:endParaRPr lang="en-IN" sz="1600" dirty="0">
                        <a:latin typeface="Arial" panose="020B0604020202020204" pitchFamily="34" charset="0"/>
                        <a:cs typeface="Arial" panose="020B0604020202020204" pitchFamily="34" charset="0"/>
                      </a:endParaRPr>
                    </a:p>
                  </a:txBody>
                  <a:tcPr/>
                </a:tc>
                <a:tc>
                  <a:txBody>
                    <a:bodyPr/>
                    <a:lstStyle/>
                    <a:p>
                      <a:pPr algn="ctr"/>
                      <a:r>
                        <a:rPr lang="en-IN" sz="1600" dirty="0">
                          <a:latin typeface="Arial" panose="020B0604020202020204" pitchFamily="34" charset="0"/>
                          <a:cs typeface="Arial" panose="020B0604020202020204" pitchFamily="34" charset="0"/>
                        </a:rPr>
                        <a:t>Characteristic</a:t>
                      </a:r>
                    </a:p>
                  </a:txBody>
                  <a:tcPr/>
                </a:tc>
                <a:extLst>
                  <a:ext uri="{0D108BD9-81ED-4DB2-BD59-A6C34878D82A}">
                    <a16:rowId xmlns:a16="http://schemas.microsoft.com/office/drawing/2014/main" xmlns="" val="3300842452"/>
                  </a:ext>
                </a:extLst>
              </a:tr>
              <a:tr h="1310640">
                <a:tc>
                  <a:txBody>
                    <a:bodyPr/>
                    <a:lstStyle/>
                    <a:p>
                      <a:r>
                        <a:rPr lang="en-IN" sz="1600" dirty="0">
                          <a:latin typeface="Arial" panose="020B0604020202020204" pitchFamily="34" charset="0"/>
                          <a:cs typeface="Arial" panose="020B0604020202020204" pitchFamily="34" charset="0"/>
                        </a:rPr>
                        <a:t>Signature dynamics</a:t>
                      </a: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Writing</a:t>
                      </a:r>
                      <a:r>
                        <a:rPr lang="en-IN" sz="1600" baseline="0" dirty="0">
                          <a:latin typeface="Arial" panose="020B0604020202020204" pitchFamily="34" charset="0"/>
                          <a:cs typeface="Arial" panose="020B0604020202020204" pitchFamily="34" charset="0"/>
                        </a:rPr>
                        <a:t> signature produces electrical signals that can be captured by a biometric system</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Signature dynamics provides more attributes than a static signature</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It relies on pen pressure, stroke pattern, stroke length, does not rely on speed at which the written sample is created</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022251070"/>
                  </a:ext>
                </a:extLst>
              </a:tr>
              <a:tr h="579120">
                <a:tc>
                  <a:txBody>
                    <a:bodyPr/>
                    <a:lstStyle/>
                    <a:p>
                      <a:r>
                        <a:rPr lang="en-IN" sz="1600" dirty="0">
                          <a:latin typeface="Arial" panose="020B0604020202020204" pitchFamily="34" charset="0"/>
                          <a:cs typeface="Arial" panose="020B0604020202020204" pitchFamily="34" charset="0"/>
                        </a:rPr>
                        <a:t>Keystroke</a:t>
                      </a:r>
                      <a:r>
                        <a:rPr lang="en-IN" sz="1600" baseline="0" dirty="0">
                          <a:latin typeface="Arial" panose="020B0604020202020204" pitchFamily="34" charset="0"/>
                          <a:cs typeface="Arial" panose="020B0604020202020204" pitchFamily="34" charset="0"/>
                        </a:rPr>
                        <a:t> dynamics</a:t>
                      </a:r>
                      <a:endParaRPr lang="en-IN"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Captures</a:t>
                      </a:r>
                      <a:r>
                        <a:rPr lang="en-IN" sz="1600" baseline="0" dirty="0">
                          <a:latin typeface="Arial" panose="020B0604020202020204" pitchFamily="34" charset="0"/>
                          <a:cs typeface="Arial" panose="020B0604020202020204" pitchFamily="34" charset="0"/>
                        </a:rPr>
                        <a:t> electrical signals when a person types certain phrases</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It is</a:t>
                      </a:r>
                      <a:r>
                        <a:rPr lang="en-IN" sz="1600" baseline="0" dirty="0">
                          <a:latin typeface="Arial" panose="020B0604020202020204" pitchFamily="34" charset="0"/>
                          <a:cs typeface="Arial" panose="020B0604020202020204" pitchFamily="34" charset="0"/>
                        </a:rPr>
                        <a:t> more effective than typing a password</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119469352"/>
                  </a:ext>
                </a:extLst>
              </a:tr>
              <a:tr h="1066800">
                <a:tc>
                  <a:txBody>
                    <a:bodyPr/>
                    <a:lstStyle/>
                    <a:p>
                      <a:r>
                        <a:rPr lang="en-IN" sz="1600" dirty="0">
                          <a:latin typeface="Arial" panose="020B0604020202020204" pitchFamily="34" charset="0"/>
                          <a:cs typeface="Arial" panose="020B0604020202020204" pitchFamily="34" charset="0"/>
                        </a:rPr>
                        <a:t>Voice pattern</a:t>
                      </a:r>
                    </a:p>
                  </a:txBody>
                  <a:tcPr/>
                </a:tc>
                <a:tc>
                  <a:txBody>
                    <a:bodyPr/>
                    <a:lstStyle/>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Captures a voice print and compares it with the reference database</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Used as an additional authentication mechanism; rarely used by itself</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Less expensive compared to other technologies; synthesizer should be placed in an area where the voice is not disturbed</a:t>
                      </a:r>
                    </a:p>
                  </a:txBody>
                  <a:tcPr/>
                </a:tc>
                <a:extLst>
                  <a:ext uri="{0D108BD9-81ED-4DB2-BD59-A6C34878D82A}">
                    <a16:rowId xmlns:a16="http://schemas.microsoft.com/office/drawing/2014/main" xmlns="" val="1576974145"/>
                  </a:ext>
                </a:extLst>
              </a:tr>
              <a:tr h="579120">
                <a:tc>
                  <a:txBody>
                    <a:bodyPr/>
                    <a:lstStyle/>
                    <a:p>
                      <a:r>
                        <a:rPr lang="en-IN" sz="1600" dirty="0">
                          <a:latin typeface="Arial" panose="020B0604020202020204" pitchFamily="34" charset="0"/>
                          <a:cs typeface="Arial" panose="020B0604020202020204" pitchFamily="34" charset="0"/>
                        </a:rPr>
                        <a:t>Facial scan</a:t>
                      </a: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Scans the bone structure</a:t>
                      </a:r>
                      <a:r>
                        <a:rPr lang="en-IN" sz="1600" baseline="0" dirty="0">
                          <a:latin typeface="Arial" panose="020B0604020202020204" pitchFamily="34" charset="0"/>
                          <a:cs typeface="Arial" panose="020B0604020202020204" pitchFamily="34" charset="0"/>
                        </a:rPr>
                        <a:t> of face, nose ridges, eye widths, forehead size and chin shapes</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896307439"/>
                  </a:ext>
                </a:extLst>
              </a:tr>
              <a:tr h="884643">
                <a:tc>
                  <a:txBody>
                    <a:bodyPr/>
                    <a:lstStyle/>
                    <a:p>
                      <a:r>
                        <a:rPr lang="en-IN" sz="1600" dirty="0">
                          <a:latin typeface="Arial" panose="020B0604020202020204" pitchFamily="34" charset="0"/>
                          <a:cs typeface="Arial" panose="020B0604020202020204" pitchFamily="34" charset="0"/>
                        </a:rPr>
                        <a:t>Hand topography</a:t>
                      </a: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Looks at different</a:t>
                      </a:r>
                      <a:r>
                        <a:rPr lang="en-IN" sz="1600" baseline="0" dirty="0">
                          <a:latin typeface="Arial" panose="020B0604020202020204" pitchFamily="34" charset="0"/>
                          <a:cs typeface="Arial" panose="020B0604020202020204" pitchFamily="34" charset="0"/>
                        </a:rPr>
                        <a:t> peaks and valleys of the hand, along with the overall shape and size</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It is not unique enough to authenticate itself and hence is used in conjunction with hand geometry</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61581214"/>
                  </a:ext>
                </a:extLst>
              </a:tr>
              <a:tr h="914400">
                <a:tc>
                  <a:txBody>
                    <a:bodyPr/>
                    <a:lstStyle/>
                    <a:p>
                      <a:r>
                        <a:rPr lang="en-IN" sz="1600" dirty="0">
                          <a:latin typeface="Arial" panose="020B0604020202020204" pitchFamily="34" charset="0"/>
                          <a:cs typeface="Arial" panose="020B0604020202020204" pitchFamily="34" charset="0"/>
                        </a:rPr>
                        <a:t>Hand Geometry</a:t>
                      </a: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Focuses</a:t>
                      </a:r>
                      <a:r>
                        <a:rPr lang="en-IN" sz="1600" baseline="0" dirty="0">
                          <a:latin typeface="Arial" panose="020B0604020202020204" pitchFamily="34" charset="0"/>
                          <a:cs typeface="Arial" panose="020B0604020202020204" pitchFamily="34" charset="0"/>
                        </a:rPr>
                        <a:t> on the shape, length and width of each the hand and each fingers</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The speed of recognition is more rapid than fingerprint recognition. But tends to give higher false accept rates than fingerprint recognition</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861214180"/>
                  </a:ext>
                </a:extLst>
              </a:tr>
              <a:tr h="640080">
                <a:tc>
                  <a:txBody>
                    <a:bodyPr/>
                    <a:lstStyle/>
                    <a:p>
                      <a:r>
                        <a:rPr lang="en-IN" sz="1600" dirty="0">
                          <a:latin typeface="Arial" panose="020B0604020202020204" pitchFamily="34" charset="0"/>
                          <a:cs typeface="Arial" panose="020B0604020202020204" pitchFamily="34" charset="0"/>
                        </a:rPr>
                        <a:t>Heart/Pulse</a:t>
                      </a:r>
                      <a:r>
                        <a:rPr lang="en-IN" sz="1600" baseline="0" dirty="0">
                          <a:latin typeface="Arial" panose="020B0604020202020204" pitchFamily="34" charset="0"/>
                          <a:cs typeface="Arial" panose="020B0604020202020204" pitchFamily="34" charset="0"/>
                        </a:rPr>
                        <a:t> Patterns</a:t>
                      </a:r>
                      <a:endParaRPr lang="en-IN" sz="16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Measures the pulse or heartbeat</a:t>
                      </a:r>
                      <a:r>
                        <a:rPr lang="en-IN" sz="1600" baseline="0" dirty="0">
                          <a:latin typeface="Arial" panose="020B0604020202020204" pitchFamily="34" charset="0"/>
                          <a:cs typeface="Arial" panose="020B0604020202020204" pitchFamily="34" charset="0"/>
                        </a:rPr>
                        <a:t> of a real person</a:t>
                      </a:r>
                    </a:p>
                    <a:p>
                      <a:pPr marL="285750"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Employed as a secondary authentication method</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838129287"/>
                  </a:ext>
                </a:extLst>
              </a:tr>
            </a:tbl>
          </a:graphicData>
        </a:graphic>
      </p:graphicFrame>
    </p:spTree>
    <p:extLst>
      <p:ext uri="{BB962C8B-B14F-4D97-AF65-F5344CB8AC3E}">
        <p14:creationId xmlns:p14="http://schemas.microsoft.com/office/powerpoint/2010/main" val="1217766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IdM – </a:t>
            </a:r>
            <a:r>
              <a:rPr lang="en-US" dirty="0">
                <a:latin typeface="Arial" panose="020B0604020202020204" pitchFamily="34" charset="0"/>
                <a:cs typeface="Arial" panose="020B0604020202020204" pitchFamily="34" charset="0"/>
              </a:rPr>
              <a:t>Password Hacking techniques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72001581"/>
              </p:ext>
            </p:extLst>
          </p:nvPr>
        </p:nvGraphicFramePr>
        <p:xfrm>
          <a:off x="1337301" y="1149045"/>
          <a:ext cx="9340698" cy="5034280"/>
        </p:xfrm>
        <a:graphic>
          <a:graphicData uri="http://schemas.openxmlformats.org/drawingml/2006/table">
            <a:tbl>
              <a:tblPr firstRow="1" bandRow="1">
                <a:tableStyleId>{5C22544A-7EE6-4342-B048-85BDC9FD1C3A}</a:tableStyleId>
              </a:tblPr>
              <a:tblGrid>
                <a:gridCol w="3129947">
                  <a:extLst>
                    <a:ext uri="{9D8B030D-6E8A-4147-A177-3AD203B41FA5}">
                      <a16:colId xmlns:a16="http://schemas.microsoft.com/office/drawing/2014/main" xmlns="" val="2133322957"/>
                    </a:ext>
                  </a:extLst>
                </a:gridCol>
                <a:gridCol w="6210751">
                  <a:extLst>
                    <a:ext uri="{9D8B030D-6E8A-4147-A177-3AD203B41FA5}">
                      <a16:colId xmlns:a16="http://schemas.microsoft.com/office/drawing/2014/main" xmlns="" val="1814607396"/>
                    </a:ext>
                  </a:extLst>
                </a:gridCol>
              </a:tblGrid>
              <a:tr h="370840">
                <a:tc>
                  <a:txBody>
                    <a:bodyPr/>
                    <a:lstStyle/>
                    <a:p>
                      <a:r>
                        <a:rPr lang="en-IN" dirty="0">
                          <a:latin typeface="Arial" panose="020B0604020202020204" pitchFamily="34" charset="0"/>
                          <a:cs typeface="Arial" panose="020B0604020202020204" pitchFamily="34" charset="0"/>
                        </a:rPr>
                        <a:t>Technique</a:t>
                      </a:r>
                    </a:p>
                  </a:txBody>
                  <a:tcPr/>
                </a:tc>
                <a:tc>
                  <a:txBody>
                    <a:bodyPr/>
                    <a:lstStyle/>
                    <a:p>
                      <a:r>
                        <a:rPr lang="en-IN" dirty="0">
                          <a:latin typeface="Arial" panose="020B0604020202020204" pitchFamily="34" charset="0"/>
                          <a:cs typeface="Arial" panose="020B0604020202020204" pitchFamily="34" charset="0"/>
                        </a:rPr>
                        <a:t>Characteristic</a:t>
                      </a:r>
                    </a:p>
                  </a:txBody>
                  <a:tcPr/>
                </a:tc>
                <a:extLst>
                  <a:ext uri="{0D108BD9-81ED-4DB2-BD59-A6C34878D82A}">
                    <a16:rowId xmlns:a16="http://schemas.microsoft.com/office/drawing/2014/main" xmlns="" val="614829921"/>
                  </a:ext>
                </a:extLst>
              </a:tr>
              <a:tr h="640080">
                <a:tc>
                  <a:txBody>
                    <a:bodyPr/>
                    <a:lstStyle/>
                    <a:p>
                      <a:r>
                        <a:rPr lang="en-IN" dirty="0">
                          <a:latin typeface="Arial" panose="020B0604020202020204" pitchFamily="34" charset="0"/>
                          <a:cs typeface="Arial" panose="020B0604020202020204" pitchFamily="34" charset="0"/>
                        </a:rPr>
                        <a:t>Electronic monitoring</a:t>
                      </a:r>
                    </a:p>
                    <a:p>
                      <a:r>
                        <a:rPr lang="en-IN" dirty="0">
                          <a:latin typeface="Arial" panose="020B0604020202020204" pitchFamily="34" charset="0"/>
                          <a:cs typeface="Arial" panose="020B0604020202020204" pitchFamily="34" charset="0"/>
                        </a:rPr>
                        <a:t>(replay attack)</a:t>
                      </a: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Listening to network</a:t>
                      </a:r>
                      <a:r>
                        <a:rPr lang="en-IN" baseline="0" dirty="0">
                          <a:latin typeface="Arial" panose="020B0604020202020204" pitchFamily="34" charset="0"/>
                          <a:cs typeface="Arial" panose="020B0604020202020204" pitchFamily="34" charset="0"/>
                        </a:rPr>
                        <a:t> traffic to capture authentication information</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082455881"/>
                  </a:ext>
                </a:extLst>
              </a:tr>
              <a:tr h="1188720">
                <a:tc>
                  <a:txBody>
                    <a:bodyPr/>
                    <a:lstStyle/>
                    <a:p>
                      <a:r>
                        <a:rPr lang="en-IN" dirty="0">
                          <a:latin typeface="Arial" panose="020B0604020202020204" pitchFamily="34" charset="0"/>
                          <a:cs typeface="Arial" panose="020B0604020202020204" pitchFamily="34" charset="0"/>
                        </a:rPr>
                        <a:t>Access the password file</a:t>
                      </a: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Usually done on the authentication</a:t>
                      </a:r>
                      <a:r>
                        <a:rPr lang="en-IN" baseline="0" dirty="0">
                          <a:latin typeface="Arial" panose="020B0604020202020204" pitchFamily="34" charset="0"/>
                          <a:cs typeface="Arial" panose="020B0604020202020204" pitchFamily="34" charset="0"/>
                        </a:rPr>
                        <a:t> server</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Capturing the file will give access to many users password</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Has high damage potential</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428278387"/>
                  </a:ext>
                </a:extLst>
              </a:tr>
              <a:tr h="914400">
                <a:tc>
                  <a:txBody>
                    <a:bodyPr/>
                    <a:lstStyle/>
                    <a:p>
                      <a:r>
                        <a:rPr lang="en-IN" dirty="0">
                          <a:latin typeface="Arial" panose="020B0604020202020204" pitchFamily="34" charset="0"/>
                          <a:cs typeface="Arial" panose="020B0604020202020204" pitchFamily="34" charset="0"/>
                        </a:rPr>
                        <a:t>Brute-force</a:t>
                      </a:r>
                      <a:r>
                        <a:rPr lang="en-IN" baseline="0" dirty="0">
                          <a:latin typeface="Arial" panose="020B0604020202020204" pitchFamily="34" charset="0"/>
                          <a:cs typeface="Arial" panose="020B0604020202020204" pitchFamily="34" charset="0"/>
                        </a:rPr>
                        <a:t> attack</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Performed through automated tools that cycle many possible combinations on the password dump</a:t>
                      </a:r>
                    </a:p>
                  </a:txBody>
                  <a:tcPr/>
                </a:tc>
                <a:extLst>
                  <a:ext uri="{0D108BD9-81ED-4DB2-BD59-A6C34878D82A}">
                    <a16:rowId xmlns:a16="http://schemas.microsoft.com/office/drawing/2014/main" xmlns="" val="710271188"/>
                  </a:ext>
                </a:extLst>
              </a:tr>
              <a:tr h="640080">
                <a:tc>
                  <a:txBody>
                    <a:bodyPr/>
                    <a:lstStyle/>
                    <a:p>
                      <a:r>
                        <a:rPr lang="en-IN" dirty="0">
                          <a:latin typeface="Arial" panose="020B0604020202020204" pitchFamily="34" charset="0"/>
                          <a:cs typeface="Arial" panose="020B0604020202020204" pitchFamily="34" charset="0"/>
                        </a:rPr>
                        <a:t>Dictionary attack</a:t>
                      </a: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Thousands</a:t>
                      </a:r>
                      <a:r>
                        <a:rPr lang="en-IN" baseline="0" dirty="0">
                          <a:latin typeface="Arial" panose="020B0604020202020204" pitchFamily="34" charset="0"/>
                          <a:cs typeface="Arial" panose="020B0604020202020204" pitchFamily="34" charset="0"/>
                        </a:rPr>
                        <a:t> of dictionary words are compared to a users’ password for a successful match</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827066114"/>
                  </a:ext>
                </a:extLst>
              </a:tr>
              <a:tr h="640080">
                <a:tc>
                  <a:txBody>
                    <a:bodyPr/>
                    <a:lstStyle/>
                    <a:p>
                      <a:r>
                        <a:rPr lang="en-IN" dirty="0">
                          <a:latin typeface="Arial" panose="020B0604020202020204" pitchFamily="34" charset="0"/>
                          <a:cs typeface="Arial" panose="020B0604020202020204" pitchFamily="34" charset="0"/>
                        </a:rPr>
                        <a:t>Social</a:t>
                      </a:r>
                      <a:r>
                        <a:rPr lang="en-IN" baseline="0" dirty="0">
                          <a:latin typeface="Arial" panose="020B0604020202020204" pitchFamily="34" charset="0"/>
                          <a:cs typeface="Arial" panose="020B0604020202020204" pitchFamily="34" charset="0"/>
                        </a:rPr>
                        <a:t> Engineering</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Falsely convincing an individual to</a:t>
                      </a:r>
                      <a:r>
                        <a:rPr lang="en-IN" baseline="0" dirty="0">
                          <a:latin typeface="Arial" panose="020B0604020202020204" pitchFamily="34" charset="0"/>
                          <a:cs typeface="Arial" panose="020B0604020202020204" pitchFamily="34" charset="0"/>
                        </a:rPr>
                        <a:t> share authentication information</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46005840"/>
                  </a:ext>
                </a:extLst>
              </a:tr>
              <a:tr h="640080">
                <a:tc>
                  <a:txBody>
                    <a:bodyPr/>
                    <a:lstStyle/>
                    <a:p>
                      <a:r>
                        <a:rPr lang="en-IN" dirty="0">
                          <a:latin typeface="Arial" panose="020B0604020202020204" pitchFamily="34" charset="0"/>
                          <a:cs typeface="Arial" panose="020B0604020202020204" pitchFamily="34" charset="0"/>
                        </a:rPr>
                        <a:t>Rainbow</a:t>
                      </a:r>
                      <a:r>
                        <a:rPr lang="en-IN" baseline="0" dirty="0">
                          <a:latin typeface="Arial" panose="020B0604020202020204" pitchFamily="34" charset="0"/>
                          <a:cs typeface="Arial" panose="020B0604020202020204" pitchFamily="34" charset="0"/>
                        </a:rPr>
                        <a:t> table</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Attacker uses a table that contains all possible passwords</a:t>
                      </a:r>
                      <a:r>
                        <a:rPr lang="en-IN" baseline="0" dirty="0">
                          <a:latin typeface="Arial" panose="020B0604020202020204" pitchFamily="34" charset="0"/>
                          <a:cs typeface="Arial" panose="020B0604020202020204" pitchFamily="34" charset="0"/>
                        </a:rPr>
                        <a:t> in a hash format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55015943"/>
                  </a:ext>
                </a:extLst>
              </a:tr>
            </a:tbl>
          </a:graphicData>
        </a:graphic>
      </p:graphicFrame>
    </p:spTree>
    <p:extLst>
      <p:ext uri="{BB962C8B-B14F-4D97-AF65-F5344CB8AC3E}">
        <p14:creationId xmlns:p14="http://schemas.microsoft.com/office/powerpoint/2010/main" val="118370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Password Protection</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Some of the controls to prevent password hacking are</a:t>
            </a:r>
          </a:p>
          <a:p>
            <a:pPr lvl="1">
              <a:lnSpc>
                <a:spcPct val="150000"/>
              </a:lnSpc>
            </a:pPr>
            <a:r>
              <a:rPr lang="en-US" dirty="0">
                <a:latin typeface="Arial" panose="020B0604020202020204" pitchFamily="34" charset="0"/>
                <a:cs typeface="Arial" panose="020B0604020202020204" pitchFamily="34" charset="0"/>
              </a:rPr>
              <a:t>After successful login, popup message capturing the last login data, time and source IP</a:t>
            </a:r>
          </a:p>
          <a:p>
            <a:pPr lvl="1">
              <a:lnSpc>
                <a:spcPct val="150000"/>
              </a:lnSpc>
            </a:pPr>
            <a:r>
              <a:rPr lang="en-US" dirty="0">
                <a:latin typeface="Arial" panose="020B0604020202020204" pitchFamily="34" charset="0"/>
                <a:cs typeface="Arial" panose="020B0604020202020204" pitchFamily="34" charset="0"/>
              </a:rPr>
              <a:t>Introduce clipping levels, beyond which the ID should be disabled or notification sent</a:t>
            </a:r>
          </a:p>
          <a:p>
            <a:pPr lvl="1">
              <a:lnSpc>
                <a:spcPct val="150000"/>
              </a:lnSpc>
            </a:pPr>
            <a:r>
              <a:rPr lang="en-US" dirty="0">
                <a:latin typeface="Arial" panose="020B0604020202020204" pitchFamily="34" charset="0"/>
                <a:cs typeface="Arial" panose="020B0604020202020204" pitchFamily="34" charset="0"/>
              </a:rPr>
              <a:t>Have a finite password lifetime</a:t>
            </a:r>
          </a:p>
          <a:p>
            <a:pPr lvl="1">
              <a:lnSpc>
                <a:spcPct val="150000"/>
              </a:lnSpc>
            </a:pPr>
            <a:r>
              <a:rPr lang="en-US" dirty="0">
                <a:latin typeface="Arial" panose="020B0604020202020204" pitchFamily="34" charset="0"/>
                <a:cs typeface="Arial" panose="020B0604020202020204" pitchFamily="34" charset="0"/>
              </a:rPr>
              <a:t>Have complex and practical password</a:t>
            </a:r>
          </a:p>
          <a:p>
            <a:pPr lvl="1">
              <a:lnSpc>
                <a:spcPct val="150000"/>
              </a:lnSpc>
            </a:pPr>
            <a:r>
              <a:rPr lang="en-US" dirty="0">
                <a:latin typeface="Arial" panose="020B0604020202020204" pitchFamily="34" charset="0"/>
                <a:cs typeface="Arial" panose="020B0604020202020204" pitchFamily="34" charset="0"/>
              </a:rPr>
              <a:t>Using salts to randomize the hashes</a:t>
            </a:r>
          </a:p>
          <a:p>
            <a:pPr lvl="2">
              <a:lnSpc>
                <a:spcPct val="150000"/>
              </a:lnSpc>
            </a:pPr>
            <a:r>
              <a:rPr lang="en-US" dirty="0">
                <a:latin typeface="Arial" panose="020B0604020202020204" pitchFamily="34" charset="0"/>
                <a:cs typeface="Arial" panose="020B0604020202020204" pitchFamily="34" charset="0"/>
              </a:rPr>
              <a:t>Salts are random values added to the encryption process to add more complexity and randomness</a:t>
            </a:r>
          </a:p>
        </p:txBody>
      </p:sp>
    </p:spTree>
    <p:extLst>
      <p:ext uri="{BB962C8B-B14F-4D97-AF65-F5344CB8AC3E}">
        <p14:creationId xmlns:p14="http://schemas.microsoft.com/office/powerpoint/2010/main" val="152847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IdM - Password Management</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149045"/>
            <a:ext cx="11267488" cy="533041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Composition Passwords</a:t>
            </a:r>
          </a:p>
          <a:p>
            <a:pPr lvl="1">
              <a:lnSpc>
                <a:spcPct val="120000"/>
              </a:lnSpc>
            </a:pPr>
            <a:r>
              <a:rPr lang="en-US" dirty="0">
                <a:latin typeface="Arial" panose="020B0604020202020204" pitchFamily="34" charset="0"/>
                <a:cs typeface="Arial" panose="020B0604020202020204" pitchFamily="34" charset="0"/>
              </a:rPr>
              <a:t>System generated passwords for initial user creation accounts; it includes two or more unrelated words together with a number of symbol in between</a:t>
            </a:r>
          </a:p>
          <a:p>
            <a:pPr lvl="1">
              <a:lnSpc>
                <a:spcPct val="120000"/>
              </a:lnSpc>
            </a:pPr>
            <a:r>
              <a:rPr lang="en-US" dirty="0">
                <a:latin typeface="Arial" panose="020B0604020202020204" pitchFamily="34" charset="0"/>
                <a:cs typeface="Arial" panose="020B0604020202020204" pitchFamily="34" charset="0"/>
              </a:rPr>
              <a:t>They are easy to generate but should not be used for extended period of times, they are vulnerable to password-guessing attacks</a:t>
            </a:r>
          </a:p>
          <a:p>
            <a:pPr>
              <a:lnSpc>
                <a:spcPct val="120000"/>
              </a:lnSpc>
            </a:pPr>
            <a:r>
              <a:rPr lang="en-US" dirty="0">
                <a:latin typeface="Arial" panose="020B0604020202020204" pitchFamily="34" charset="0"/>
                <a:cs typeface="Arial" panose="020B0604020202020204" pitchFamily="34" charset="0"/>
              </a:rPr>
              <a:t>Common Password Management Approaches</a:t>
            </a:r>
          </a:p>
          <a:p>
            <a:pPr lvl="1">
              <a:lnSpc>
                <a:spcPct val="120000"/>
              </a:lnSpc>
            </a:pPr>
            <a:r>
              <a:rPr lang="en-US" dirty="0">
                <a:latin typeface="Arial" panose="020B0604020202020204" pitchFamily="34" charset="0"/>
                <a:cs typeface="Arial" panose="020B0604020202020204" pitchFamily="34" charset="0"/>
              </a:rPr>
              <a:t>Password Synchronization</a:t>
            </a:r>
          </a:p>
          <a:p>
            <a:pPr lvl="2">
              <a:lnSpc>
                <a:spcPct val="120000"/>
              </a:lnSpc>
            </a:pPr>
            <a:r>
              <a:rPr lang="en-US" dirty="0">
                <a:latin typeface="Arial" panose="020B0604020202020204" pitchFamily="34" charset="0"/>
                <a:cs typeface="Arial" panose="020B0604020202020204" pitchFamily="34" charset="0"/>
              </a:rPr>
              <a:t>Password is synchronized across applications; reduces the complexity of remembering multiple passwords</a:t>
            </a:r>
          </a:p>
          <a:p>
            <a:pPr lvl="1">
              <a:lnSpc>
                <a:spcPct val="120000"/>
              </a:lnSpc>
            </a:pPr>
            <a:r>
              <a:rPr lang="en-US" dirty="0">
                <a:latin typeface="Arial" panose="020B0604020202020204" pitchFamily="34" charset="0"/>
                <a:cs typeface="Arial" panose="020B0604020202020204" pitchFamily="34" charset="0"/>
              </a:rPr>
              <a:t>Self-service password reset</a:t>
            </a:r>
          </a:p>
          <a:p>
            <a:pPr lvl="2">
              <a:lnSpc>
                <a:spcPct val="120000"/>
              </a:lnSpc>
            </a:pPr>
            <a:r>
              <a:rPr lang="en-US" dirty="0">
                <a:latin typeface="Arial" panose="020B0604020202020204" pitchFamily="34" charset="0"/>
                <a:cs typeface="Arial" panose="020B0604020202020204" pitchFamily="34" charset="0"/>
              </a:rPr>
              <a:t>Helps the user to reset the password using cognitive passwords; helps reduce support desk call volumes</a:t>
            </a:r>
          </a:p>
          <a:p>
            <a:pPr lvl="1">
              <a:lnSpc>
                <a:spcPct val="120000"/>
              </a:lnSpc>
            </a:pPr>
            <a:r>
              <a:rPr lang="en-US" dirty="0">
                <a:latin typeface="Arial" panose="020B0604020202020204" pitchFamily="34" charset="0"/>
                <a:cs typeface="Arial" panose="020B0604020202020204" pitchFamily="34" charset="0"/>
              </a:rPr>
              <a:t>Assisted password reset</a:t>
            </a:r>
          </a:p>
          <a:p>
            <a:pPr lvl="2">
              <a:lnSpc>
                <a:spcPct val="120000"/>
              </a:lnSpc>
            </a:pPr>
            <a:r>
              <a:rPr lang="en-US" dirty="0">
                <a:latin typeface="Arial" panose="020B0604020202020204" pitchFamily="34" charset="0"/>
                <a:cs typeface="Arial" panose="020B0604020202020204" pitchFamily="34" charset="0"/>
              </a:rPr>
              <a:t> Allows support desk to validate the user before allowing password resets;</a:t>
            </a:r>
          </a:p>
        </p:txBody>
      </p:sp>
    </p:spTree>
    <p:extLst>
      <p:ext uri="{BB962C8B-B14F-4D97-AF65-F5344CB8AC3E}">
        <p14:creationId xmlns:p14="http://schemas.microsoft.com/office/powerpoint/2010/main" val="423228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Password Management - Synchronization</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Synchronizes the password to other systems and applications transparent to the user</a:t>
            </a:r>
          </a:p>
          <a:p>
            <a:pPr>
              <a:lnSpc>
                <a:spcPct val="120000"/>
              </a:lnSpc>
            </a:pPr>
            <a:r>
              <a:rPr lang="en-US" dirty="0">
                <a:latin typeface="Arial" panose="020B0604020202020204" pitchFamily="34" charset="0"/>
                <a:cs typeface="Arial" panose="020B0604020202020204" pitchFamily="34" charset="0"/>
              </a:rPr>
              <a:t>Goal is to require the user to remember only one password</a:t>
            </a:r>
          </a:p>
          <a:p>
            <a:pPr>
              <a:lnSpc>
                <a:spcPct val="120000"/>
              </a:lnSpc>
            </a:pPr>
            <a:r>
              <a:rPr lang="en-US" dirty="0">
                <a:latin typeface="Arial" panose="020B0604020202020204" pitchFamily="34" charset="0"/>
                <a:cs typeface="Arial" panose="020B0604020202020204" pitchFamily="34" charset="0"/>
              </a:rPr>
              <a:t>The user has to enter the same password for each application to be accessed</a:t>
            </a:r>
          </a:p>
          <a:p>
            <a:pPr>
              <a:lnSpc>
                <a:spcPct val="120000"/>
              </a:lnSpc>
            </a:pPr>
            <a:r>
              <a:rPr lang="en-US" dirty="0">
                <a:latin typeface="Arial" panose="020B0604020202020204" pitchFamily="34" charset="0"/>
                <a:cs typeface="Arial" panose="020B0604020202020204" pitchFamily="34" charset="0"/>
              </a:rPr>
              <a:t>If the password is lost all application access is compromised</a:t>
            </a:r>
          </a:p>
        </p:txBody>
      </p:sp>
    </p:spTree>
    <p:extLst>
      <p:ext uri="{BB962C8B-B14F-4D97-AF65-F5344CB8AC3E}">
        <p14:creationId xmlns:p14="http://schemas.microsoft.com/office/powerpoint/2010/main" val="101859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Cognitive Password / Composition Password</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373906" y="1142766"/>
            <a:ext cx="11267488" cy="547434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Cognitive Password</a:t>
            </a:r>
          </a:p>
          <a:p>
            <a:pPr lvl="1">
              <a:lnSpc>
                <a:spcPct val="150000"/>
              </a:lnSpc>
            </a:pPr>
            <a:r>
              <a:rPr lang="en-US" dirty="0">
                <a:latin typeface="Arial" panose="020B0604020202020204" pitchFamily="34" charset="0"/>
                <a:cs typeface="Arial" panose="020B0604020202020204" pitchFamily="34" charset="0"/>
              </a:rPr>
              <a:t>Fact or opinion based information used to verify an individual</a:t>
            </a:r>
          </a:p>
          <a:p>
            <a:pPr lvl="1">
              <a:lnSpc>
                <a:spcPct val="150000"/>
              </a:lnSpc>
            </a:pPr>
            <a:r>
              <a:rPr lang="en-US" dirty="0">
                <a:latin typeface="Arial" panose="020B0604020202020204" pitchFamily="34" charset="0"/>
                <a:cs typeface="Arial" panose="020B0604020202020204" pitchFamily="34" charset="0"/>
              </a:rPr>
              <a:t>This authentication model is best for a service a user does not use more commonly</a:t>
            </a:r>
          </a:p>
          <a:p>
            <a:pPr lvl="1">
              <a:lnSpc>
                <a:spcPct val="150000"/>
              </a:lnSpc>
            </a:pPr>
            <a:r>
              <a:rPr lang="en-US" dirty="0">
                <a:latin typeface="Arial" panose="020B0604020202020204" pitchFamily="34" charset="0"/>
                <a:cs typeface="Arial" panose="020B0604020202020204" pitchFamily="34" charset="0"/>
              </a:rPr>
              <a:t>Care should be taken to ensure the authentication attributes are not publicly available</a:t>
            </a:r>
          </a:p>
          <a:p>
            <a:pPr>
              <a:lnSpc>
                <a:spcPct val="150000"/>
              </a:lnSpc>
            </a:pPr>
            <a:r>
              <a:rPr lang="en-US" dirty="0">
                <a:latin typeface="Arial" panose="020B0604020202020204" pitchFamily="34" charset="0"/>
                <a:cs typeface="Arial" panose="020B0604020202020204" pitchFamily="34" charset="0"/>
              </a:rPr>
              <a:t>Composition Password</a:t>
            </a:r>
          </a:p>
          <a:p>
            <a:pPr lvl="1">
              <a:lnSpc>
                <a:spcPct val="150000"/>
              </a:lnSpc>
            </a:pPr>
            <a:r>
              <a:rPr lang="en-US" dirty="0">
                <a:latin typeface="Arial" panose="020B0604020202020204" pitchFamily="34" charset="0"/>
                <a:cs typeface="Arial" panose="020B0604020202020204" pitchFamily="34" charset="0"/>
              </a:rPr>
              <a:t>System generated password which includes two unrelated words joined together with a number or symbol in between</a:t>
            </a:r>
          </a:p>
          <a:p>
            <a:pPr lvl="1">
              <a:lnSpc>
                <a:spcPct val="150000"/>
              </a:lnSpc>
            </a:pPr>
            <a:r>
              <a:rPr lang="en-US" dirty="0">
                <a:latin typeface="Arial" panose="020B0604020202020204" pitchFamily="34" charset="0"/>
                <a:cs typeface="Arial" panose="020B0604020202020204" pitchFamily="34" charset="0"/>
              </a:rPr>
              <a:t>These are easy for systems to generate but their lifetime should not be for longer periods because they are vulnerable for password guessing attacks</a:t>
            </a:r>
          </a:p>
          <a:p>
            <a:pPr marL="0"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65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IdM – One-time password</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477145" y="1389935"/>
            <a:ext cx="11267488" cy="482896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It is also called dynamic password</a:t>
            </a:r>
          </a:p>
          <a:p>
            <a:pPr>
              <a:lnSpc>
                <a:spcPct val="150000"/>
              </a:lnSpc>
            </a:pPr>
            <a:r>
              <a:rPr lang="en-US" dirty="0">
                <a:latin typeface="Arial" panose="020B0604020202020204" pitchFamily="34" charset="0"/>
                <a:cs typeface="Arial" panose="020B0604020202020204" pitchFamily="34" charset="0"/>
              </a:rPr>
              <a:t>It is used in environments that require high level of security</a:t>
            </a:r>
          </a:p>
          <a:p>
            <a:pPr>
              <a:lnSpc>
                <a:spcPct val="150000"/>
              </a:lnSpc>
            </a:pPr>
            <a:r>
              <a:rPr lang="en-US" dirty="0">
                <a:latin typeface="Arial" panose="020B0604020202020204" pitchFamily="34" charset="0"/>
                <a:cs typeface="Arial" panose="020B0604020202020204" pitchFamily="34" charset="0"/>
              </a:rPr>
              <a:t>Token device is the most common implementation of OTP</a:t>
            </a:r>
          </a:p>
          <a:p>
            <a:pPr>
              <a:lnSpc>
                <a:spcPct val="150000"/>
              </a:lnSpc>
            </a:pPr>
            <a:r>
              <a:rPr lang="en-US" dirty="0">
                <a:latin typeface="Arial" panose="020B0604020202020204" pitchFamily="34" charset="0"/>
                <a:cs typeface="Arial" panose="020B0604020202020204" pitchFamily="34" charset="0"/>
              </a:rPr>
              <a:t>Common implemented in 3 formats</a:t>
            </a:r>
          </a:p>
          <a:p>
            <a:pPr lvl="1">
              <a:lnSpc>
                <a:spcPct val="150000"/>
              </a:lnSpc>
            </a:pPr>
            <a:r>
              <a:rPr lang="en-US" dirty="0">
                <a:latin typeface="Arial" panose="020B0604020202020204" pitchFamily="34" charset="0"/>
                <a:cs typeface="Arial" panose="020B0604020202020204" pitchFamily="34" charset="0"/>
              </a:rPr>
              <a:t>Dedicated physical device with a small screen to display the OTP</a:t>
            </a:r>
          </a:p>
          <a:p>
            <a:pPr lvl="1">
              <a:lnSpc>
                <a:spcPct val="150000"/>
              </a:lnSpc>
            </a:pPr>
            <a:r>
              <a:rPr lang="en-US" dirty="0">
                <a:latin typeface="Arial" panose="020B0604020202020204" pitchFamily="34" charset="0"/>
                <a:cs typeface="Arial" panose="020B0604020202020204" pitchFamily="34" charset="0"/>
              </a:rPr>
              <a:t>A smart phone application</a:t>
            </a:r>
          </a:p>
          <a:p>
            <a:pPr lvl="1">
              <a:lnSpc>
                <a:spcPct val="150000"/>
              </a:lnSpc>
            </a:pPr>
            <a:r>
              <a:rPr lang="en-US" dirty="0">
                <a:latin typeface="Arial" panose="020B0604020202020204" pitchFamily="34" charset="0"/>
                <a:cs typeface="Arial" panose="020B0604020202020204" pitchFamily="34" charset="0"/>
              </a:rPr>
              <a:t>A service that sends </a:t>
            </a:r>
            <a:r>
              <a:rPr lang="en-US" dirty="0" err="1">
                <a:latin typeface="Arial" panose="020B0604020202020204" pitchFamily="34" charset="0"/>
                <a:cs typeface="Arial" panose="020B0604020202020204" pitchFamily="34" charset="0"/>
              </a:rPr>
              <a:t>sms</a:t>
            </a:r>
            <a:r>
              <a:rPr lang="en-US" dirty="0">
                <a:latin typeface="Arial" panose="020B0604020202020204" pitchFamily="34" charset="0"/>
                <a:cs typeface="Arial" panose="020B0604020202020204" pitchFamily="34" charset="0"/>
              </a:rPr>
              <a:t> message to phone</a:t>
            </a:r>
          </a:p>
        </p:txBody>
      </p:sp>
    </p:spTree>
    <p:extLst>
      <p:ext uri="{BB962C8B-B14F-4D97-AF65-F5344CB8AC3E}">
        <p14:creationId xmlns:p14="http://schemas.microsoft.com/office/powerpoint/2010/main" val="2230440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Passphrase</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373906" y="972064"/>
            <a:ext cx="11267488" cy="51730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It is a sequence of characters that is longer than a password and, in come cases, takes the place of password for authentication</a:t>
            </a:r>
          </a:p>
          <a:p>
            <a:pPr>
              <a:lnSpc>
                <a:spcPct val="150000"/>
              </a:lnSpc>
            </a:pPr>
            <a:r>
              <a:rPr lang="en-US" dirty="0">
                <a:latin typeface="Arial" panose="020B0604020202020204" pitchFamily="34" charset="0"/>
                <a:cs typeface="Arial" panose="020B0604020202020204" pitchFamily="34" charset="0"/>
              </a:rPr>
              <a:t>During the authentication process, the passphrase is transformed to a length and format that is registered with the application. This new character set is called the virtual password</a:t>
            </a:r>
          </a:p>
          <a:p>
            <a:pPr>
              <a:lnSpc>
                <a:spcPct val="150000"/>
              </a:lnSpc>
            </a:pPr>
            <a:r>
              <a:rPr lang="en-US" dirty="0">
                <a:latin typeface="Arial" panose="020B0604020202020204" pitchFamily="34" charset="0"/>
                <a:cs typeface="Arial" panose="020B0604020202020204" pitchFamily="34" charset="0"/>
              </a:rPr>
              <a:t>A passphrase is more secure than a password because it is longer and harder to crack</a:t>
            </a:r>
          </a:p>
        </p:txBody>
      </p:sp>
    </p:spTree>
    <p:extLst>
      <p:ext uri="{BB962C8B-B14F-4D97-AF65-F5344CB8AC3E}">
        <p14:creationId xmlns:p14="http://schemas.microsoft.com/office/powerpoint/2010/main" val="8531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General Aspects</a:t>
            </a:r>
            <a:endParaRPr lang="en-US" dirty="0"/>
          </a:p>
        </p:txBody>
      </p:sp>
      <p:sp>
        <p:nvSpPr>
          <p:cNvPr id="6" name="Content Placeholder 2"/>
          <p:cNvSpPr txBox="1">
            <a:spLocks/>
          </p:cNvSpPr>
          <p:nvPr/>
        </p:nvSpPr>
        <p:spPr>
          <a:xfrm>
            <a:off x="216591" y="1198206"/>
            <a:ext cx="11011848" cy="5546723"/>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Identification</a:t>
            </a:r>
          </a:p>
          <a:p>
            <a:pPr lvl="1">
              <a:lnSpc>
                <a:spcPct val="150000"/>
              </a:lnSpc>
            </a:pPr>
            <a:r>
              <a:rPr lang="en-US" dirty="0">
                <a:latin typeface="Arial" panose="020B0604020202020204" pitchFamily="34" charset="0"/>
                <a:cs typeface="Arial" panose="020B0604020202020204" pitchFamily="34" charset="0"/>
              </a:rPr>
              <a:t>Describes a method by which a subject claims to have a specific identity</a:t>
            </a:r>
          </a:p>
          <a:p>
            <a:pPr lvl="1">
              <a:lnSpc>
                <a:spcPct val="150000"/>
              </a:lnSpc>
            </a:pPr>
            <a:r>
              <a:rPr lang="en-US" dirty="0">
                <a:latin typeface="Arial" panose="020B0604020202020204" pitchFamily="34" charset="0"/>
                <a:cs typeface="Arial" panose="020B0604020202020204" pitchFamily="34" charset="0"/>
              </a:rPr>
              <a:t>It is the assertion of unique identity for a person or system</a:t>
            </a:r>
          </a:p>
          <a:p>
            <a:pPr lvl="1">
              <a:lnSpc>
                <a:spcPct val="150000"/>
              </a:lnSpc>
            </a:pPr>
            <a:r>
              <a:rPr lang="en-US" dirty="0">
                <a:latin typeface="Arial" panose="020B0604020202020204" pitchFamily="34" charset="0"/>
                <a:cs typeface="Arial" panose="020B0604020202020204" pitchFamily="34" charset="0"/>
              </a:rPr>
              <a:t>It is the critical first step in applying access control</a:t>
            </a:r>
          </a:p>
          <a:p>
            <a:pPr lvl="1">
              <a:lnSpc>
                <a:spcPct val="150000"/>
              </a:lnSpc>
            </a:pPr>
            <a:r>
              <a:rPr lang="en-US" dirty="0">
                <a:latin typeface="Arial" panose="020B0604020202020204" pitchFamily="34" charset="0"/>
                <a:cs typeface="Arial" panose="020B0604020202020204" pitchFamily="34" charset="0"/>
              </a:rPr>
              <a:t>Can be provided by the use of username or account number </a:t>
            </a:r>
            <a:r>
              <a:rPr lang="en-US" dirty="0" err="1">
                <a:latin typeface="Arial" panose="020B0604020202020204" pitchFamily="34" charset="0"/>
                <a:cs typeface="Arial" panose="020B0604020202020204" pitchFamily="34" charset="0"/>
              </a:rPr>
              <a:t>etc</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Authentication</a:t>
            </a:r>
          </a:p>
          <a:p>
            <a:pPr lvl="1">
              <a:lnSpc>
                <a:spcPct val="150000"/>
              </a:lnSpc>
            </a:pPr>
            <a:r>
              <a:rPr lang="en-US" dirty="0">
                <a:latin typeface="Arial" panose="020B0604020202020204" pitchFamily="34" charset="0"/>
                <a:cs typeface="Arial" panose="020B0604020202020204" pitchFamily="34" charset="0"/>
              </a:rPr>
              <a:t>Describes a method to validate a subject claims of who it claims it to be</a:t>
            </a:r>
          </a:p>
          <a:p>
            <a:pPr lvl="1">
              <a:lnSpc>
                <a:spcPct val="150000"/>
              </a:lnSpc>
            </a:pPr>
            <a:r>
              <a:rPr lang="en-US" dirty="0">
                <a:latin typeface="Arial" panose="020B0604020202020204" pitchFamily="34" charset="0"/>
                <a:cs typeface="Arial" panose="020B0604020202020204" pitchFamily="34" charset="0"/>
              </a:rPr>
              <a:t>Authentication involves two step process; entering the public information (identification) and then entering the private information </a:t>
            </a:r>
          </a:p>
          <a:p>
            <a:pPr lvl="1">
              <a:lnSpc>
                <a:spcPct val="150000"/>
              </a:lnSpc>
            </a:pPr>
            <a:r>
              <a:rPr lang="en-US" dirty="0">
                <a:latin typeface="Arial" panose="020B0604020202020204" pitchFamily="34" charset="0"/>
                <a:cs typeface="Arial" panose="020B0604020202020204" pitchFamily="34" charset="0"/>
              </a:rPr>
              <a:t>It establishes trust between the user and the system for the allocation of privileges</a:t>
            </a:r>
          </a:p>
          <a:p>
            <a:pPr lvl="1">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299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Credential Manager</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373906" y="972064"/>
            <a:ext cx="11267488" cy="5173097"/>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Credential manager can obtain its information in two ways</a:t>
            </a:r>
          </a:p>
          <a:p>
            <a:pPr>
              <a:lnSpc>
                <a:spcPct val="150000"/>
              </a:lnSpc>
            </a:pPr>
            <a:r>
              <a:rPr lang="en-US" b="1" dirty="0">
                <a:latin typeface="Arial" panose="020B0604020202020204" pitchFamily="34" charset="0"/>
                <a:cs typeface="Arial" panose="020B0604020202020204" pitchFamily="34" charset="0"/>
              </a:rPr>
              <a:t>Explicit Creation</a:t>
            </a:r>
          </a:p>
          <a:p>
            <a:pPr lvl="1">
              <a:lnSpc>
                <a:spcPct val="150000"/>
              </a:lnSpc>
            </a:pPr>
            <a:r>
              <a:rPr lang="en-US" dirty="0">
                <a:latin typeface="Arial" panose="020B0604020202020204" pitchFamily="34" charset="0"/>
                <a:cs typeface="Arial" panose="020B0604020202020204" pitchFamily="34" charset="0"/>
              </a:rPr>
              <a:t>When users enter a username and password for a target computer or domain, the information is stored and used when the users attempt to log on to an appropriate resource</a:t>
            </a:r>
          </a:p>
          <a:p>
            <a:pPr>
              <a:lnSpc>
                <a:spcPct val="150000"/>
              </a:lnSpc>
            </a:pPr>
            <a:r>
              <a:rPr lang="en-US" b="1" dirty="0">
                <a:latin typeface="Arial" panose="020B0604020202020204" pitchFamily="34" charset="0"/>
                <a:cs typeface="Arial" panose="020B0604020202020204" pitchFamily="34" charset="0"/>
              </a:rPr>
              <a:t>System Population</a:t>
            </a:r>
          </a:p>
          <a:p>
            <a:pPr lvl="1">
              <a:lnSpc>
                <a:spcPct val="150000"/>
              </a:lnSpc>
            </a:pPr>
            <a:r>
              <a:rPr lang="en-US" dirty="0">
                <a:latin typeface="Arial" panose="020B0604020202020204" pitchFamily="34" charset="0"/>
                <a:cs typeface="Arial" panose="020B0604020202020204" pitchFamily="34" charset="0"/>
              </a:rPr>
              <a:t>When system connects to a resource, it supplies the current username and password, if this is not sufficient CM attempts to supply username and password. All stored username and passwords are examined from the most specific to the least specific as appropriate.</a:t>
            </a:r>
          </a:p>
        </p:txBody>
      </p:sp>
    </p:spTree>
    <p:extLst>
      <p:ext uri="{BB962C8B-B14F-4D97-AF65-F5344CB8AC3E}">
        <p14:creationId xmlns:p14="http://schemas.microsoft.com/office/powerpoint/2010/main" val="113988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Token Device</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477145" y="1389935"/>
            <a:ext cx="11267488" cy="4828967"/>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A hand held device that has an LCD display and possible keypad</a:t>
            </a:r>
          </a:p>
          <a:p>
            <a:pPr>
              <a:lnSpc>
                <a:spcPct val="150000"/>
              </a:lnSpc>
            </a:pPr>
            <a:r>
              <a:rPr lang="en-US" dirty="0">
                <a:latin typeface="Arial" panose="020B0604020202020204" pitchFamily="34" charset="0"/>
                <a:cs typeface="Arial" panose="020B0604020202020204" pitchFamily="34" charset="0"/>
              </a:rPr>
              <a:t>The token device and the authentication service must be synchronized in some manner to be able to authenticate a user</a:t>
            </a:r>
          </a:p>
          <a:p>
            <a:pPr>
              <a:lnSpc>
                <a:spcPct val="150000"/>
              </a:lnSpc>
            </a:pPr>
            <a:r>
              <a:rPr lang="en-US" dirty="0">
                <a:latin typeface="Arial" panose="020B0604020202020204" pitchFamily="34" charset="0"/>
                <a:cs typeface="Arial" panose="020B0604020202020204" pitchFamily="34" charset="0"/>
              </a:rPr>
              <a:t>They come in two types</a:t>
            </a:r>
          </a:p>
          <a:p>
            <a:pPr lvl="1">
              <a:lnSpc>
                <a:spcPct val="150000"/>
              </a:lnSpc>
            </a:pPr>
            <a:r>
              <a:rPr lang="en-US" dirty="0">
                <a:latin typeface="Arial" panose="020B0604020202020204" pitchFamily="34" charset="0"/>
                <a:cs typeface="Arial" panose="020B0604020202020204" pitchFamily="34" charset="0"/>
              </a:rPr>
              <a:t>Synchronous tokens</a:t>
            </a:r>
          </a:p>
          <a:p>
            <a:pPr lvl="1">
              <a:lnSpc>
                <a:spcPct val="150000"/>
              </a:lnSpc>
            </a:pPr>
            <a:r>
              <a:rPr lang="en-US" dirty="0">
                <a:latin typeface="Arial" panose="020B0604020202020204" pitchFamily="34" charset="0"/>
                <a:cs typeface="Arial" panose="020B0604020202020204" pitchFamily="34" charset="0"/>
              </a:rPr>
              <a:t>Asynchronous tokens</a:t>
            </a:r>
          </a:p>
          <a:p>
            <a:pPr>
              <a:lnSpc>
                <a:spcPct val="150000"/>
              </a:lnSpc>
            </a:pPr>
            <a:r>
              <a:rPr lang="en-US" dirty="0">
                <a:latin typeface="Arial" panose="020B0604020202020204" pitchFamily="34" charset="0"/>
                <a:cs typeface="Arial" panose="020B0604020202020204" pitchFamily="34" charset="0"/>
              </a:rPr>
              <a:t>This type of system is vulnerable to MITM, masquerading attacks </a:t>
            </a:r>
          </a:p>
          <a:p>
            <a:pPr>
              <a:lnSpc>
                <a:spcPct val="150000"/>
              </a:lnSpc>
            </a:pPr>
            <a:r>
              <a:rPr lang="en-US" dirty="0">
                <a:latin typeface="Arial" panose="020B0604020202020204" pitchFamily="34" charset="0"/>
                <a:cs typeface="Arial" panose="020B0604020202020204" pitchFamily="34" charset="0"/>
              </a:rPr>
              <a:t>But is not vulnerable to electronic eavesdropping, sniffing, or password guessing</a:t>
            </a:r>
          </a:p>
        </p:txBody>
      </p:sp>
    </p:spTree>
    <p:extLst>
      <p:ext uri="{BB962C8B-B14F-4D97-AF65-F5344CB8AC3E}">
        <p14:creationId xmlns:p14="http://schemas.microsoft.com/office/powerpoint/2010/main" val="261643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Token Device – Synchronous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477145" y="1389935"/>
            <a:ext cx="11267488" cy="4828967"/>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Synchronizes with the authentication device by using time or counter</a:t>
            </a:r>
          </a:p>
          <a:p>
            <a:pPr>
              <a:lnSpc>
                <a:spcPct val="120000"/>
              </a:lnSpc>
            </a:pPr>
            <a:r>
              <a:rPr lang="en-US" dirty="0">
                <a:latin typeface="Arial" panose="020B0604020202020204" pitchFamily="34" charset="0"/>
                <a:cs typeface="Arial" panose="020B0604020202020204" pitchFamily="34" charset="0"/>
              </a:rPr>
              <a:t>Time-based</a:t>
            </a:r>
          </a:p>
          <a:p>
            <a:pPr lvl="1">
              <a:lnSpc>
                <a:spcPct val="120000"/>
              </a:lnSpc>
            </a:pPr>
            <a:r>
              <a:rPr lang="en-US" dirty="0">
                <a:latin typeface="Arial" panose="020B0604020202020204" pitchFamily="34" charset="0"/>
                <a:cs typeface="Arial" panose="020B0604020202020204" pitchFamily="34" charset="0"/>
              </a:rPr>
              <a:t>The token device and the authentication device must hold the same time within their internal clocks</a:t>
            </a:r>
          </a:p>
          <a:p>
            <a:pPr lvl="1">
              <a:lnSpc>
                <a:spcPct val="120000"/>
              </a:lnSpc>
            </a:pPr>
            <a:r>
              <a:rPr lang="en-US" dirty="0">
                <a:latin typeface="Arial" panose="020B0604020202020204" pitchFamily="34" charset="0"/>
                <a:cs typeface="Arial" panose="020B0604020202020204" pitchFamily="34" charset="0"/>
              </a:rPr>
              <a:t>Time value on the token device and the secret key is used to generate the OTP</a:t>
            </a:r>
          </a:p>
          <a:p>
            <a:pPr>
              <a:lnSpc>
                <a:spcPct val="120000"/>
              </a:lnSpc>
            </a:pPr>
            <a:r>
              <a:rPr lang="en-US" dirty="0">
                <a:latin typeface="Arial" panose="020B0604020202020204" pitchFamily="34" charset="0"/>
                <a:cs typeface="Arial" panose="020B0604020202020204" pitchFamily="34" charset="0"/>
              </a:rPr>
              <a:t> </a:t>
            </a:r>
            <a:r>
              <a:rPr lang="en-US" dirty="0">
                <a:highlight>
                  <a:srgbClr val="FFFF00"/>
                </a:highlight>
                <a:latin typeface="Arial" panose="020B0604020202020204" pitchFamily="34" charset="0"/>
                <a:cs typeface="Arial" panose="020B0604020202020204" pitchFamily="34" charset="0"/>
              </a:rPr>
              <a:t>Counter (event) based</a:t>
            </a:r>
          </a:p>
          <a:p>
            <a:pPr lvl="1">
              <a:lnSpc>
                <a:spcPct val="120000"/>
              </a:lnSpc>
            </a:pPr>
            <a:r>
              <a:rPr lang="en-US" dirty="0">
                <a:highlight>
                  <a:srgbClr val="FFFF00"/>
                </a:highlight>
                <a:latin typeface="Arial" panose="020B0604020202020204" pitchFamily="34" charset="0"/>
                <a:cs typeface="Arial" panose="020B0604020202020204" pitchFamily="34" charset="0"/>
              </a:rPr>
              <a:t>Token device and authentication server advance to next authentication value based on counter</a:t>
            </a:r>
          </a:p>
          <a:p>
            <a:pPr lvl="1">
              <a:lnSpc>
                <a:spcPct val="120000"/>
              </a:lnSpc>
            </a:pPr>
            <a:r>
              <a:rPr lang="en-US" dirty="0">
                <a:highlight>
                  <a:srgbClr val="FFFF00"/>
                </a:highlight>
                <a:latin typeface="Arial" panose="020B0604020202020204" pitchFamily="34" charset="0"/>
                <a:cs typeface="Arial" panose="020B0604020202020204" pitchFamily="34" charset="0"/>
              </a:rPr>
              <a:t>The counter value and base secret is used to create the OTP</a:t>
            </a:r>
          </a:p>
          <a:p>
            <a:pPr>
              <a:lnSpc>
                <a:spcPct val="120000"/>
              </a:lnSpc>
            </a:pPr>
            <a:r>
              <a:rPr lang="en-US" dirty="0">
                <a:latin typeface="Arial" panose="020B0604020202020204" pitchFamily="34" charset="0"/>
                <a:cs typeface="Arial" panose="020B0604020202020204" pitchFamily="34" charset="0"/>
              </a:rPr>
              <a:t>In both the options, it is imperative the token device and the authentication server has the same secret key </a:t>
            </a:r>
          </a:p>
        </p:txBody>
      </p:sp>
    </p:spTree>
    <p:extLst>
      <p:ext uri="{BB962C8B-B14F-4D97-AF65-F5344CB8AC3E}">
        <p14:creationId xmlns:p14="http://schemas.microsoft.com/office/powerpoint/2010/main" val="142088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Token Device – Asynchronous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373906" y="972064"/>
            <a:ext cx="11267488" cy="517309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This method employs a challenge-response scheme to authenticate the user</a:t>
            </a:r>
          </a:p>
          <a:p>
            <a:pPr>
              <a:lnSpc>
                <a:spcPct val="120000"/>
              </a:lnSpc>
            </a:pPr>
            <a:r>
              <a:rPr lang="en-US" dirty="0">
                <a:latin typeface="Arial" panose="020B0604020202020204" pitchFamily="34" charset="0"/>
                <a:cs typeface="Arial" panose="020B0604020202020204" pitchFamily="34" charset="0"/>
              </a:rPr>
              <a:t>Does not use a clock synchronization</a:t>
            </a:r>
          </a:p>
          <a:p>
            <a:pPr>
              <a:lnSpc>
                <a:spcPct val="120000"/>
              </a:lnSpc>
            </a:pPr>
            <a:r>
              <a:rPr lang="en-US" dirty="0">
                <a:latin typeface="Arial" panose="020B0604020202020204" pitchFamily="34" charset="0"/>
                <a:cs typeface="Arial" panose="020B0604020202020204" pitchFamily="34" charset="0"/>
              </a:rPr>
              <a:t>Working model</a:t>
            </a:r>
          </a:p>
          <a:p>
            <a:pPr lvl="1">
              <a:lnSpc>
                <a:spcPct val="120000"/>
              </a:lnSpc>
            </a:pPr>
            <a:r>
              <a:rPr lang="en-US" dirty="0">
                <a:latin typeface="Arial" panose="020B0604020202020204" pitchFamily="34" charset="0"/>
                <a:cs typeface="Arial" panose="020B0604020202020204" pitchFamily="34" charset="0"/>
              </a:rPr>
              <a:t>Authentication server sends a challenge (nonce) to user</a:t>
            </a:r>
          </a:p>
          <a:p>
            <a:pPr lvl="1">
              <a:lnSpc>
                <a:spcPct val="120000"/>
              </a:lnSpc>
            </a:pPr>
            <a:r>
              <a:rPr lang="en-US" dirty="0">
                <a:latin typeface="Arial" panose="020B0604020202020204" pitchFamily="34" charset="0"/>
                <a:cs typeface="Arial" panose="020B0604020202020204" pitchFamily="34" charset="0"/>
              </a:rPr>
              <a:t>The user enters this random value into the token</a:t>
            </a:r>
          </a:p>
          <a:p>
            <a:pPr lvl="1">
              <a:lnSpc>
                <a:spcPct val="120000"/>
              </a:lnSpc>
            </a:pPr>
            <a:r>
              <a:rPr lang="en-US" dirty="0">
                <a:latin typeface="Arial" panose="020B0604020202020204" pitchFamily="34" charset="0"/>
                <a:cs typeface="Arial" panose="020B0604020202020204" pitchFamily="34" charset="0"/>
              </a:rPr>
              <a:t>Token encrypts it and returns the OTP</a:t>
            </a:r>
          </a:p>
          <a:p>
            <a:pPr lvl="1">
              <a:lnSpc>
                <a:spcPct val="120000"/>
              </a:lnSpc>
            </a:pPr>
            <a:r>
              <a:rPr lang="en-US" dirty="0">
                <a:latin typeface="Arial" panose="020B0604020202020204" pitchFamily="34" charset="0"/>
                <a:cs typeface="Arial" panose="020B0604020202020204" pitchFamily="34" charset="0"/>
              </a:rPr>
              <a:t>User sends the OTP along with username to the authentication server</a:t>
            </a:r>
          </a:p>
          <a:p>
            <a:pPr lvl="1">
              <a:lnSpc>
                <a:spcPct val="120000"/>
              </a:lnSpc>
            </a:pPr>
            <a:r>
              <a:rPr lang="en-US" dirty="0">
                <a:latin typeface="Arial" panose="020B0604020202020204" pitchFamily="34" charset="0"/>
                <a:cs typeface="Arial" panose="020B0604020202020204" pitchFamily="34" charset="0"/>
              </a:rPr>
              <a:t>Authentication decrypts the value and if it is the same challenge value sent earlier the user is authenticated</a:t>
            </a:r>
          </a:p>
          <a:p>
            <a:pPr>
              <a:lnSpc>
                <a:spcPct val="12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120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Device Fingerprinting</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373906" y="972064"/>
            <a:ext cx="11267488" cy="517309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With BYOD prevalent, new type of access control is device fingerprinting</a:t>
            </a:r>
          </a:p>
          <a:p>
            <a:pPr>
              <a:lnSpc>
                <a:spcPct val="120000"/>
              </a:lnSpc>
            </a:pPr>
            <a:r>
              <a:rPr lang="en-US" dirty="0">
                <a:latin typeface="Arial" panose="020B0604020202020204" pitchFamily="34" charset="0"/>
                <a:cs typeface="Arial" panose="020B0604020202020204" pitchFamily="34" charset="0"/>
              </a:rPr>
              <a:t>Captures the key attributes of the device and maps it with a user</a:t>
            </a:r>
          </a:p>
          <a:p>
            <a:pPr>
              <a:lnSpc>
                <a:spcPct val="120000"/>
              </a:lnSpc>
            </a:pPr>
            <a:r>
              <a:rPr lang="en-US" dirty="0">
                <a:latin typeface="Arial" panose="020B0604020202020204" pitchFamily="34" charset="0"/>
                <a:cs typeface="Arial" panose="020B0604020202020204" pitchFamily="34" charset="0"/>
              </a:rPr>
              <a:t>The user has to enroll the device first time, when attributes like OS, web browser, plug-in, time zone, screen resolution, cookie settings and HTTP headers are captured</a:t>
            </a:r>
          </a:p>
        </p:txBody>
      </p:sp>
    </p:spTree>
    <p:extLst>
      <p:ext uri="{BB962C8B-B14F-4D97-AF65-F5344CB8AC3E}">
        <p14:creationId xmlns:p14="http://schemas.microsoft.com/office/powerpoint/2010/main" val="40084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Memory Cards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924512" y="1581665"/>
            <a:ext cx="11267488" cy="26167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Memory cards can hold information but cannot process it</a:t>
            </a:r>
          </a:p>
          <a:p>
            <a:pPr>
              <a:lnSpc>
                <a:spcPct val="150000"/>
              </a:lnSpc>
            </a:pPr>
            <a:r>
              <a:rPr lang="en-US" dirty="0">
                <a:latin typeface="Arial" panose="020B0604020202020204" pitchFamily="34" charset="0"/>
                <a:cs typeface="Arial" panose="020B0604020202020204" pitchFamily="34" charset="0"/>
              </a:rPr>
              <a:t>They are used to hold authentication information </a:t>
            </a:r>
          </a:p>
          <a:p>
            <a:pPr>
              <a:lnSpc>
                <a:spcPct val="150000"/>
              </a:lnSpc>
            </a:pPr>
            <a:r>
              <a:rPr lang="en-US" dirty="0">
                <a:latin typeface="Arial" panose="020B0604020202020204" pitchFamily="34" charset="0"/>
                <a:cs typeface="Arial" panose="020B0604020202020204" pitchFamily="34" charset="0"/>
              </a:rPr>
              <a:t>They require a reader to process the information</a:t>
            </a:r>
          </a:p>
          <a:p>
            <a:pPr marL="0"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03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Smart Cards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4"/>
            <a:ext cx="11267488" cy="568437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Smart card has microprocessor and integrated circuits incorporated into the card</a:t>
            </a:r>
          </a:p>
          <a:p>
            <a:pPr>
              <a:lnSpc>
                <a:spcPct val="150000"/>
              </a:lnSpc>
            </a:pPr>
            <a:r>
              <a:rPr lang="en-US" dirty="0">
                <a:latin typeface="Arial" panose="020B0604020202020204" pitchFamily="34" charset="0"/>
                <a:cs typeface="Arial" panose="020B0604020202020204" pitchFamily="34" charset="0"/>
              </a:rPr>
              <a:t>It has capability to process information by itself</a:t>
            </a:r>
          </a:p>
          <a:p>
            <a:pPr>
              <a:lnSpc>
                <a:spcPct val="150000"/>
              </a:lnSpc>
            </a:pPr>
            <a:r>
              <a:rPr lang="en-US" dirty="0">
                <a:latin typeface="Arial" panose="020B0604020202020204" pitchFamily="34" charset="0"/>
                <a:cs typeface="Arial" panose="020B0604020202020204" pitchFamily="34" charset="0"/>
              </a:rPr>
              <a:t>US Government personnel are required to carry Common Access cards (CAC) or Personal Identity verification cards (PIV).</a:t>
            </a:r>
          </a:p>
          <a:p>
            <a:pPr>
              <a:lnSpc>
                <a:spcPct val="150000"/>
              </a:lnSpc>
            </a:pPr>
            <a:r>
              <a:rPr lang="en-US" dirty="0">
                <a:latin typeface="Arial" panose="020B0604020202020204" pitchFamily="34" charset="0"/>
                <a:cs typeface="Arial" panose="020B0604020202020204" pitchFamily="34" charset="0"/>
              </a:rPr>
              <a:t>Two categories of smart cards</a:t>
            </a:r>
          </a:p>
          <a:p>
            <a:pPr lvl="1">
              <a:lnSpc>
                <a:spcPct val="150000"/>
              </a:lnSpc>
            </a:pPr>
            <a:r>
              <a:rPr lang="en-US" dirty="0">
                <a:latin typeface="Arial" panose="020B0604020202020204" pitchFamily="34" charset="0"/>
                <a:cs typeface="Arial" panose="020B0604020202020204" pitchFamily="34" charset="0"/>
              </a:rPr>
              <a:t>Contact based</a:t>
            </a:r>
          </a:p>
          <a:p>
            <a:pPr lvl="2">
              <a:lnSpc>
                <a:spcPct val="150000"/>
              </a:lnSpc>
            </a:pPr>
            <a:r>
              <a:rPr lang="en-US" dirty="0">
                <a:latin typeface="Arial" panose="020B0604020202020204" pitchFamily="34" charset="0"/>
                <a:cs typeface="Arial" panose="020B0604020202020204" pitchFamily="34" charset="0"/>
              </a:rPr>
              <a:t>The card needs to be placed in contact with the card reader which will supply power and data I/O to the device </a:t>
            </a:r>
          </a:p>
          <a:p>
            <a:pPr lvl="1">
              <a:lnSpc>
                <a:spcPct val="150000"/>
              </a:lnSpc>
            </a:pPr>
            <a:r>
              <a:rPr lang="en-US" dirty="0">
                <a:latin typeface="Arial" panose="020B0604020202020204" pitchFamily="34" charset="0"/>
                <a:cs typeface="Arial" panose="020B0604020202020204" pitchFamily="34" charset="0"/>
              </a:rPr>
              <a:t>Contactless based</a:t>
            </a:r>
          </a:p>
          <a:p>
            <a:pPr lvl="2">
              <a:lnSpc>
                <a:spcPct val="150000"/>
              </a:lnSpc>
            </a:pPr>
            <a:r>
              <a:rPr lang="en-US" dirty="0">
                <a:latin typeface="Arial" panose="020B0604020202020204" pitchFamily="34" charset="0"/>
                <a:cs typeface="Arial" panose="020B0604020202020204" pitchFamily="34" charset="0"/>
              </a:rPr>
              <a:t>The smart card has an antenna wire that surrounds the perimeter of the card</a:t>
            </a:r>
          </a:p>
          <a:p>
            <a:pPr lvl="2">
              <a:lnSpc>
                <a:spcPct val="150000"/>
              </a:lnSpc>
            </a:pPr>
            <a:r>
              <a:rPr lang="en-US" dirty="0">
                <a:latin typeface="Arial" panose="020B0604020202020204" pitchFamily="34" charset="0"/>
                <a:cs typeface="Arial" panose="020B0604020202020204" pitchFamily="34" charset="0"/>
              </a:rPr>
              <a:t>Antenna generates enough energy to power the internal chip</a:t>
            </a:r>
          </a:p>
          <a:p>
            <a:pPr lvl="2">
              <a:lnSpc>
                <a:spcPct val="150000"/>
              </a:lnSpc>
            </a:pPr>
            <a:r>
              <a:rPr lang="en-US" dirty="0">
                <a:latin typeface="Arial" panose="020B0604020202020204" pitchFamily="34" charset="0"/>
                <a:cs typeface="Arial" panose="020B0604020202020204" pitchFamily="34" charset="0"/>
              </a:rPr>
              <a:t>They are resistant to reverse-engineering and tampering attacks</a:t>
            </a:r>
          </a:p>
          <a:p>
            <a:pPr lvl="2">
              <a:lnSpc>
                <a:spcPct val="150000"/>
              </a:lnSpc>
            </a:pPr>
            <a:r>
              <a:rPr lang="en-US" dirty="0">
                <a:latin typeface="Arial" panose="020B0604020202020204" pitchFamily="34" charset="0"/>
                <a:cs typeface="Arial" panose="020B0604020202020204" pitchFamily="34" charset="0"/>
              </a:rPr>
              <a:t>They are costlier than normal overhead of card generation</a:t>
            </a:r>
          </a:p>
          <a:p>
            <a:pPr marL="0"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81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Smart Card Attacks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4"/>
            <a:ext cx="11267488" cy="5684375"/>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latin typeface="Arial" panose="020B0604020202020204" pitchFamily="34" charset="0"/>
                <a:cs typeface="Arial" panose="020B0604020202020204" pitchFamily="34" charset="0"/>
              </a:rPr>
              <a:t>Fault Generation Attacks</a:t>
            </a:r>
          </a:p>
          <a:p>
            <a:pPr lvl="1">
              <a:lnSpc>
                <a:spcPct val="100000"/>
              </a:lnSpc>
            </a:pPr>
            <a:r>
              <a:rPr lang="en-US" dirty="0">
                <a:latin typeface="Arial" panose="020B0604020202020204" pitchFamily="34" charset="0"/>
                <a:cs typeface="Arial" panose="020B0604020202020204" pitchFamily="34" charset="0"/>
              </a:rPr>
              <a:t>Introducing computational errors into the cards with the goal of uncovering the encryption keys used and stored in the cards</a:t>
            </a:r>
          </a:p>
          <a:p>
            <a:pPr lvl="1">
              <a:lnSpc>
                <a:spcPct val="100000"/>
              </a:lnSpc>
            </a:pPr>
            <a:r>
              <a:rPr lang="en-US" dirty="0">
                <a:latin typeface="Arial" panose="020B0604020202020204" pitchFamily="34" charset="0"/>
                <a:cs typeface="Arial" panose="020B0604020202020204" pitchFamily="34" charset="0"/>
              </a:rPr>
              <a:t>Some methods include, </a:t>
            </a:r>
            <a:r>
              <a:rPr lang="en-US" u="sng" dirty="0">
                <a:latin typeface="Arial" panose="020B0604020202020204" pitchFamily="34" charset="0"/>
                <a:cs typeface="Arial" panose="020B0604020202020204" pitchFamily="34" charset="0"/>
              </a:rPr>
              <a:t>changing the voltage, clock rate, temperature fluctuation</a:t>
            </a:r>
          </a:p>
          <a:p>
            <a:pPr lvl="1">
              <a:lnSpc>
                <a:spcPct val="100000"/>
              </a:lnSpc>
            </a:pPr>
            <a:r>
              <a:rPr lang="en-US" dirty="0">
                <a:latin typeface="Arial" panose="020B0604020202020204" pitchFamily="34" charset="0"/>
                <a:cs typeface="Arial" panose="020B0604020202020204" pitchFamily="34" charset="0"/>
              </a:rPr>
              <a:t>Attacker analysis the encryption process with induced error against the correct results; the results help reverse engineer the encryption process, revealing the key</a:t>
            </a:r>
          </a:p>
          <a:p>
            <a:pPr>
              <a:lnSpc>
                <a:spcPct val="100000"/>
              </a:lnSpc>
            </a:pPr>
            <a:r>
              <a:rPr lang="en-US" b="1" dirty="0">
                <a:latin typeface="Arial" panose="020B0604020202020204" pitchFamily="34" charset="0"/>
                <a:cs typeface="Arial" panose="020B0604020202020204" pitchFamily="34" charset="0"/>
              </a:rPr>
              <a:t>Side channel Attacks</a:t>
            </a:r>
          </a:p>
          <a:p>
            <a:pPr lvl="1">
              <a:lnSpc>
                <a:spcPct val="100000"/>
              </a:lnSpc>
            </a:pPr>
            <a:r>
              <a:rPr lang="en-US" dirty="0">
                <a:latin typeface="Arial" panose="020B0604020202020204" pitchFamily="34" charset="0"/>
                <a:cs typeface="Arial" panose="020B0604020202020204" pitchFamily="34" charset="0"/>
              </a:rPr>
              <a:t>These type of attacks are used to uncover the sensitive information about how they work without compromising any type of flaw. </a:t>
            </a:r>
          </a:p>
          <a:p>
            <a:pPr lvl="1">
              <a:lnSpc>
                <a:spcPct val="100000"/>
              </a:lnSpc>
            </a:pPr>
            <a:r>
              <a:rPr lang="en-US" dirty="0">
                <a:latin typeface="Arial" panose="020B0604020202020204" pitchFamily="34" charset="0"/>
                <a:cs typeface="Arial" panose="020B0604020202020204" pitchFamily="34" charset="0"/>
              </a:rPr>
              <a:t>They are primarily used for data collection</a:t>
            </a:r>
          </a:p>
          <a:p>
            <a:pPr lvl="1">
              <a:lnSpc>
                <a:spcPct val="100000"/>
              </a:lnSpc>
            </a:pPr>
            <a:r>
              <a:rPr lang="en-US" b="1" dirty="0">
                <a:latin typeface="Arial" panose="020B0604020202020204" pitchFamily="34" charset="0"/>
                <a:cs typeface="Arial" panose="020B0604020202020204" pitchFamily="34" charset="0"/>
              </a:rPr>
              <a:t>Differential power analysis </a:t>
            </a:r>
            <a:r>
              <a:rPr lang="en-US" dirty="0">
                <a:latin typeface="Arial" panose="020B0604020202020204" pitchFamily="34" charset="0"/>
                <a:cs typeface="Arial" panose="020B0604020202020204" pitchFamily="34" charset="0"/>
              </a:rPr>
              <a:t>– examines the power emissions during processing</a:t>
            </a:r>
          </a:p>
          <a:p>
            <a:pPr lvl="1">
              <a:lnSpc>
                <a:spcPct val="100000"/>
              </a:lnSpc>
            </a:pPr>
            <a:r>
              <a:rPr lang="en-US" b="1" dirty="0">
                <a:latin typeface="Arial" panose="020B0604020202020204" pitchFamily="34" charset="0"/>
                <a:cs typeface="Arial" panose="020B0604020202020204" pitchFamily="34" charset="0"/>
              </a:rPr>
              <a:t>Electromagnetic analysis </a:t>
            </a:r>
            <a:r>
              <a:rPr lang="en-US" dirty="0">
                <a:latin typeface="Arial" panose="020B0604020202020204" pitchFamily="34" charset="0"/>
                <a:cs typeface="Arial" panose="020B0604020202020204" pitchFamily="34" charset="0"/>
              </a:rPr>
              <a:t>– examines the frequencies emitted</a:t>
            </a:r>
          </a:p>
          <a:p>
            <a:pPr lvl="1">
              <a:lnSpc>
                <a:spcPct val="100000"/>
              </a:lnSpc>
            </a:pPr>
            <a:r>
              <a:rPr lang="en-US" b="1" dirty="0">
                <a:latin typeface="Arial" panose="020B0604020202020204" pitchFamily="34" charset="0"/>
                <a:cs typeface="Arial" panose="020B0604020202020204" pitchFamily="34" charset="0"/>
              </a:rPr>
              <a:t>Timing</a:t>
            </a:r>
            <a:r>
              <a:rPr lang="en-US" dirty="0">
                <a:latin typeface="Arial" panose="020B0604020202020204" pitchFamily="34" charset="0"/>
                <a:cs typeface="Arial" panose="020B0604020202020204" pitchFamily="34" charset="0"/>
              </a:rPr>
              <a:t> – how long a specific process takes to complete</a:t>
            </a:r>
          </a:p>
        </p:txBody>
      </p:sp>
    </p:spTree>
    <p:extLst>
      <p:ext uri="{BB962C8B-B14F-4D97-AF65-F5344CB8AC3E}">
        <p14:creationId xmlns:p14="http://schemas.microsoft.com/office/powerpoint/2010/main" val="20355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Smart Card Attacks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4"/>
            <a:ext cx="11267488" cy="5684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latin typeface="Arial" panose="020B0604020202020204" pitchFamily="34" charset="0"/>
                <a:cs typeface="Arial" panose="020B0604020202020204" pitchFamily="34" charset="0"/>
              </a:rPr>
              <a:t>Software attacks</a:t>
            </a:r>
          </a:p>
          <a:p>
            <a:pPr lvl="1">
              <a:lnSpc>
                <a:spcPct val="100000"/>
              </a:lnSpc>
            </a:pPr>
            <a:r>
              <a:rPr lang="en-US" dirty="0">
                <a:latin typeface="Arial" panose="020B0604020202020204" pitchFamily="34" charset="0"/>
                <a:cs typeface="Arial" panose="020B0604020202020204" pitchFamily="34" charset="0"/>
              </a:rPr>
              <a:t>Considered non-invasive attacks</a:t>
            </a:r>
          </a:p>
          <a:p>
            <a:pPr lvl="1">
              <a:lnSpc>
                <a:spcPct val="100000"/>
              </a:lnSpc>
            </a:pPr>
            <a:r>
              <a:rPr lang="en-US" dirty="0">
                <a:latin typeface="Arial" panose="020B0604020202020204" pitchFamily="34" charset="0"/>
                <a:cs typeface="Arial" panose="020B0604020202020204" pitchFamily="34" charset="0"/>
              </a:rPr>
              <a:t>Attack involves inputting instructions into the card to extract information from the card (primarily account information)</a:t>
            </a:r>
          </a:p>
          <a:p>
            <a:pPr lvl="1">
              <a:lnSpc>
                <a:spcPct val="100000"/>
              </a:lnSpc>
            </a:pPr>
            <a:r>
              <a:rPr lang="en-US" dirty="0">
                <a:latin typeface="Arial" panose="020B0604020202020204" pitchFamily="34" charset="0"/>
                <a:cs typeface="Arial" panose="020B0604020202020204" pitchFamily="34" charset="0"/>
              </a:rPr>
              <a:t>Good example is the </a:t>
            </a:r>
            <a:r>
              <a:rPr lang="en-US" dirty="0" err="1">
                <a:latin typeface="Arial" panose="020B0604020202020204" pitchFamily="34" charset="0"/>
                <a:cs typeface="Arial" panose="020B0604020202020204" pitchFamily="34" charset="0"/>
              </a:rPr>
              <a:t>PoS</a:t>
            </a:r>
            <a:r>
              <a:rPr lang="en-US" dirty="0">
                <a:latin typeface="Arial" panose="020B0604020202020204" pitchFamily="34" charset="0"/>
                <a:cs typeface="Arial" panose="020B0604020202020204" pitchFamily="34" charset="0"/>
              </a:rPr>
              <a:t> machines are used to swipe money</a:t>
            </a:r>
          </a:p>
          <a:p>
            <a:pPr>
              <a:lnSpc>
                <a:spcPct val="100000"/>
              </a:lnSpc>
            </a:pPr>
            <a:r>
              <a:rPr lang="en-US" b="1" dirty="0" err="1">
                <a:latin typeface="Arial" panose="020B0604020202020204" pitchFamily="34" charset="0"/>
                <a:cs typeface="Arial" panose="020B0604020202020204" pitchFamily="34" charset="0"/>
              </a:rPr>
              <a:t>Microprobing</a:t>
            </a:r>
            <a:endParaRPr lang="en-US" b="1" dirty="0">
              <a:latin typeface="Arial" panose="020B0604020202020204" pitchFamily="34" charset="0"/>
              <a:cs typeface="Arial" panose="020B0604020202020204" pitchFamily="34" charset="0"/>
            </a:endParaRPr>
          </a:p>
          <a:p>
            <a:pPr lvl="1">
              <a:lnSpc>
                <a:spcPct val="100000"/>
              </a:lnSpc>
            </a:pPr>
            <a:r>
              <a:rPr lang="en-US" dirty="0">
                <a:latin typeface="Arial" panose="020B0604020202020204" pitchFamily="34" charset="0"/>
                <a:cs typeface="Arial" panose="020B0604020202020204" pitchFamily="34" charset="0"/>
              </a:rPr>
              <a:t>More intrusive attack</a:t>
            </a:r>
          </a:p>
          <a:p>
            <a:pPr lvl="1">
              <a:lnSpc>
                <a:spcPct val="100000"/>
              </a:lnSpc>
            </a:pPr>
            <a:r>
              <a:rPr lang="en-US" dirty="0">
                <a:latin typeface="Arial" panose="020B0604020202020204" pitchFamily="34" charset="0"/>
                <a:cs typeface="Arial" panose="020B0604020202020204" pitchFamily="34" charset="0"/>
              </a:rPr>
              <a:t>Involves using needles and ultrasonic vibrations to remove the protective covering over the circuits</a:t>
            </a:r>
          </a:p>
          <a:p>
            <a:pPr lvl="1">
              <a:lnSpc>
                <a:spcPct val="100000"/>
              </a:lnSpc>
            </a:pPr>
            <a:r>
              <a:rPr lang="en-US" dirty="0">
                <a:latin typeface="Arial" panose="020B0604020202020204" pitchFamily="34" charset="0"/>
                <a:cs typeface="Arial" panose="020B0604020202020204" pitchFamily="34" charset="0"/>
              </a:rPr>
              <a:t>Once removed, data can be extracted by directly tapping into the ROM chips  </a:t>
            </a:r>
          </a:p>
        </p:txBody>
      </p:sp>
    </p:spTree>
    <p:extLst>
      <p:ext uri="{BB962C8B-B14F-4D97-AF65-F5344CB8AC3E}">
        <p14:creationId xmlns:p14="http://schemas.microsoft.com/office/powerpoint/2010/main" val="425547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Radio-Frequency Identification (RFID)</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4"/>
            <a:ext cx="11267488" cy="56843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Technology that provides data communication over the use of Radio waves</a:t>
            </a:r>
          </a:p>
          <a:p>
            <a:pPr>
              <a:lnSpc>
                <a:spcPct val="100000"/>
              </a:lnSpc>
            </a:pPr>
            <a:r>
              <a:rPr lang="en-US" dirty="0">
                <a:latin typeface="Arial" panose="020B0604020202020204" pitchFamily="34" charset="0"/>
                <a:cs typeface="Arial" panose="020B0604020202020204" pitchFamily="34" charset="0"/>
              </a:rPr>
              <a:t>Two components are involved – Tag and Reader</a:t>
            </a:r>
          </a:p>
          <a:p>
            <a:pPr>
              <a:lnSpc>
                <a:spcPct val="100000"/>
              </a:lnSpc>
            </a:pPr>
            <a:r>
              <a:rPr lang="en-US" dirty="0">
                <a:latin typeface="Arial" panose="020B0604020202020204" pitchFamily="34" charset="0"/>
                <a:cs typeface="Arial" panose="020B0604020202020204" pitchFamily="34" charset="0"/>
              </a:rPr>
              <a:t>Tag has an integrated circuit for storing and processing data, modulating and demodulating the RF signal</a:t>
            </a:r>
          </a:p>
          <a:p>
            <a:pPr>
              <a:lnSpc>
                <a:spcPct val="100000"/>
              </a:lnSpc>
            </a:pPr>
            <a:r>
              <a:rPr lang="en-US" dirty="0">
                <a:latin typeface="Arial" panose="020B0604020202020204" pitchFamily="34" charset="0"/>
                <a:cs typeface="Arial" panose="020B0604020202020204" pitchFamily="34" charset="0"/>
              </a:rPr>
              <a:t>Reader has built-in antenna for reading and receiving the signal</a:t>
            </a:r>
          </a:p>
          <a:p>
            <a:pPr>
              <a:lnSpc>
                <a:spcPct val="100000"/>
              </a:lnSpc>
            </a:pPr>
            <a:r>
              <a:rPr lang="en-US" dirty="0">
                <a:latin typeface="Arial" panose="020B0604020202020204" pitchFamily="34" charset="0"/>
                <a:cs typeface="Arial" panose="020B0604020202020204" pitchFamily="34" charset="0"/>
              </a:rPr>
              <a:t>This technology can be integrated into smart cards or other mobile transport technologies for access control purposes</a:t>
            </a:r>
          </a:p>
          <a:p>
            <a:pPr>
              <a:lnSpc>
                <a:spcPct val="100000"/>
              </a:lnSpc>
            </a:pPr>
            <a:r>
              <a:rPr lang="en-US" b="1" dirty="0">
                <a:latin typeface="Arial" panose="020B0604020202020204" pitchFamily="34" charset="0"/>
                <a:cs typeface="Arial" panose="020B0604020202020204" pitchFamily="34" charset="0"/>
              </a:rPr>
              <a:t>Security Issue</a:t>
            </a:r>
            <a:r>
              <a:rPr lang="en-US" dirty="0">
                <a:latin typeface="Arial" panose="020B0604020202020204" pitchFamily="34" charset="0"/>
                <a:cs typeface="Arial" panose="020B0604020202020204" pitchFamily="34" charset="0"/>
              </a:rPr>
              <a:t>:</a:t>
            </a:r>
          </a:p>
          <a:p>
            <a:pPr lvl="1">
              <a:lnSpc>
                <a:spcPct val="100000"/>
              </a:lnSpc>
            </a:pPr>
            <a:r>
              <a:rPr lang="en-US" dirty="0">
                <a:latin typeface="Arial" panose="020B0604020202020204" pitchFamily="34" charset="0"/>
                <a:cs typeface="Arial" panose="020B0604020202020204" pitchFamily="34" charset="0"/>
              </a:rPr>
              <a:t>Data can be captured as it passes between tag and reader</a:t>
            </a:r>
          </a:p>
          <a:p>
            <a:pPr lvl="1">
              <a:lnSpc>
                <a:spcPct val="100000"/>
              </a:lnSpc>
            </a:pPr>
            <a:r>
              <a:rPr lang="en-US" dirty="0">
                <a:latin typeface="Arial" panose="020B0604020202020204" pitchFamily="34" charset="0"/>
                <a:cs typeface="Arial" panose="020B0604020202020204" pitchFamily="34" charset="0"/>
              </a:rPr>
              <a:t>Encryption is not common because RFID is implemented in technologies that has low processing power</a:t>
            </a:r>
          </a:p>
        </p:txBody>
      </p:sp>
    </p:spTree>
    <p:extLst>
      <p:ext uri="{BB962C8B-B14F-4D97-AF65-F5344CB8AC3E}">
        <p14:creationId xmlns:p14="http://schemas.microsoft.com/office/powerpoint/2010/main" val="368339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210" y="664007"/>
            <a:ext cx="11375236" cy="3416320"/>
          </a:xfrm>
          <a:prstGeom prst="rect">
            <a:avLst/>
          </a:prstGeom>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Authorization</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Providing access to an authenticated resource based on its rights</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Identification and Authentication are “All or nothing” aspects of access control, in contrast authorization occupies a wide range of variations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Accountability</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Keeping a track of actions performed by the subject on an object</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Identification and auditing are the key aspects for ensuring accountability</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Accountability relies on identification and authentication, but it does not require effective authorization</a:t>
            </a:r>
          </a:p>
        </p:txBody>
      </p:sp>
      <p:graphicFrame>
        <p:nvGraphicFramePr>
          <p:cNvPr id="4" name="Diagram 3"/>
          <p:cNvGraphicFramePr/>
          <p:nvPr>
            <p:extLst>
              <p:ext uri="{D42A27DB-BD31-4B8C-83A1-F6EECF244321}">
                <p14:modId xmlns:p14="http://schemas.microsoft.com/office/powerpoint/2010/main" val="2897127348"/>
              </p:ext>
            </p:extLst>
          </p:nvPr>
        </p:nvGraphicFramePr>
        <p:xfrm>
          <a:off x="4242391" y="3484131"/>
          <a:ext cx="6985590" cy="3512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477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Authorization</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4"/>
            <a:ext cx="11267488" cy="5684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Access Criteria</a:t>
            </a:r>
          </a:p>
          <a:p>
            <a:pPr lvl="1">
              <a:lnSpc>
                <a:spcPct val="100000"/>
              </a:lnSpc>
            </a:pPr>
            <a:r>
              <a:rPr lang="en-US" dirty="0">
                <a:latin typeface="Arial" panose="020B0604020202020204" pitchFamily="34" charset="0"/>
                <a:cs typeface="Arial" panose="020B0604020202020204" pitchFamily="34" charset="0"/>
              </a:rPr>
              <a:t>Granting access to subject should be based on the level of trust and the need-to-know </a:t>
            </a:r>
          </a:p>
          <a:p>
            <a:pPr lvl="1">
              <a:lnSpc>
                <a:spcPct val="100000"/>
              </a:lnSpc>
            </a:pPr>
            <a:r>
              <a:rPr lang="en-US" dirty="0">
                <a:latin typeface="Arial" panose="020B0604020202020204" pitchFamily="34" charset="0"/>
                <a:cs typeface="Arial" panose="020B0604020202020204" pitchFamily="34" charset="0"/>
              </a:rPr>
              <a:t>Can be enforced by roles, groups, location, time and transaction types</a:t>
            </a:r>
          </a:p>
          <a:p>
            <a:pPr marL="0" indent="0">
              <a:lnSpc>
                <a:spcPct val="100000"/>
              </a:lnSpc>
              <a:buNone/>
            </a:pPr>
            <a:endParaRPr lang="en-US"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96710823"/>
              </p:ext>
            </p:extLst>
          </p:nvPr>
        </p:nvGraphicFramePr>
        <p:xfrm>
          <a:off x="943897" y="2691899"/>
          <a:ext cx="9854686" cy="4023360"/>
        </p:xfrm>
        <a:graphic>
          <a:graphicData uri="http://schemas.openxmlformats.org/drawingml/2006/table">
            <a:tbl>
              <a:tblPr firstRow="1" bandRow="1">
                <a:tableStyleId>{3B4B98B0-60AC-42C2-AFA5-B58CD77FA1E5}</a:tableStyleId>
              </a:tblPr>
              <a:tblGrid>
                <a:gridCol w="2223670">
                  <a:extLst>
                    <a:ext uri="{9D8B030D-6E8A-4147-A177-3AD203B41FA5}">
                      <a16:colId xmlns:a16="http://schemas.microsoft.com/office/drawing/2014/main" xmlns="" val="1124883411"/>
                    </a:ext>
                  </a:extLst>
                </a:gridCol>
                <a:gridCol w="7631016">
                  <a:extLst>
                    <a:ext uri="{9D8B030D-6E8A-4147-A177-3AD203B41FA5}">
                      <a16:colId xmlns:a16="http://schemas.microsoft.com/office/drawing/2014/main" xmlns="" val="402806189"/>
                    </a:ext>
                  </a:extLst>
                </a:gridCol>
              </a:tblGrid>
              <a:tr h="914400">
                <a:tc>
                  <a:txBody>
                    <a:bodyPr/>
                    <a:lstStyle/>
                    <a:p>
                      <a:r>
                        <a:rPr lang="en-IN" b="0" dirty="0">
                          <a:latin typeface="Arial" panose="020B0604020202020204" pitchFamily="34" charset="0"/>
                          <a:cs typeface="Arial" panose="020B0604020202020204" pitchFamily="34" charset="0"/>
                        </a:rPr>
                        <a:t>Role Based</a:t>
                      </a:r>
                    </a:p>
                  </a:txBody>
                  <a:tcPr/>
                </a:tc>
                <a:tc>
                  <a:txBody>
                    <a:bodyPr/>
                    <a:lstStyle/>
                    <a:p>
                      <a:r>
                        <a:rPr lang="en-IN" b="0" dirty="0">
                          <a:latin typeface="Arial" panose="020B0604020202020204" pitchFamily="34" charset="0"/>
                          <a:cs typeface="Arial" panose="020B0604020202020204" pitchFamily="34" charset="0"/>
                        </a:rPr>
                        <a:t>The role is based on job</a:t>
                      </a:r>
                      <a:r>
                        <a:rPr lang="en-IN" b="0" baseline="0" dirty="0">
                          <a:latin typeface="Arial" panose="020B0604020202020204" pitchFamily="34" charset="0"/>
                          <a:cs typeface="Arial" panose="020B0604020202020204" pitchFamily="34" charset="0"/>
                        </a:rPr>
                        <a:t> assignment or function</a:t>
                      </a:r>
                    </a:p>
                    <a:p>
                      <a:r>
                        <a:rPr lang="en-IN" b="0" baseline="0" dirty="0">
                          <a:latin typeface="Arial" panose="020B0604020202020204" pitchFamily="34" charset="0"/>
                          <a:cs typeface="Arial" panose="020B0604020202020204" pitchFamily="34" charset="0"/>
                        </a:rPr>
                        <a:t>It is an efficient way of providing access for user who performs a certain task</a:t>
                      </a:r>
                      <a:endParaRPr lang="en-IN"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720345840"/>
                  </a:ext>
                </a:extLst>
              </a:tr>
              <a:tr h="914400">
                <a:tc>
                  <a:txBody>
                    <a:bodyPr/>
                    <a:lstStyle/>
                    <a:p>
                      <a:r>
                        <a:rPr lang="en-IN" dirty="0">
                          <a:latin typeface="Arial" panose="020B0604020202020204" pitchFamily="34" charset="0"/>
                          <a:cs typeface="Arial" panose="020B0604020202020204" pitchFamily="34" charset="0"/>
                        </a:rPr>
                        <a:t>Group</a:t>
                      </a:r>
                      <a:r>
                        <a:rPr lang="en-IN" baseline="0" dirty="0">
                          <a:latin typeface="Arial" panose="020B0604020202020204" pitchFamily="34" charset="0"/>
                          <a:cs typeface="Arial" panose="020B0604020202020204" pitchFamily="34" charset="0"/>
                        </a:rPr>
                        <a:t> Based</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Combining</a:t>
                      </a:r>
                      <a:r>
                        <a:rPr lang="en-IN" baseline="0" dirty="0">
                          <a:latin typeface="Arial" panose="020B0604020202020204" pitchFamily="34" charset="0"/>
                          <a:cs typeface="Arial" panose="020B0604020202020204" pitchFamily="34" charset="0"/>
                        </a:rPr>
                        <a:t> users to a group and providing access to the group instead of individual users</a:t>
                      </a:r>
                    </a:p>
                    <a:p>
                      <a:r>
                        <a:rPr lang="en-IN" baseline="0" dirty="0">
                          <a:latin typeface="Arial" panose="020B0604020202020204" pitchFamily="34" charset="0"/>
                          <a:cs typeface="Arial" panose="020B0604020202020204" pitchFamily="34" charset="0"/>
                        </a:rPr>
                        <a:t>Another effective way of assigning access control rights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948207655"/>
                  </a:ext>
                </a:extLst>
              </a:tr>
              <a:tr h="640080">
                <a:tc>
                  <a:txBody>
                    <a:bodyPr/>
                    <a:lstStyle/>
                    <a:p>
                      <a:r>
                        <a:rPr lang="en-IN" dirty="0">
                          <a:latin typeface="Arial" panose="020B0604020202020204" pitchFamily="34" charset="0"/>
                          <a:cs typeface="Arial" panose="020B0604020202020204" pitchFamily="34" charset="0"/>
                        </a:rPr>
                        <a:t>Physical</a:t>
                      </a:r>
                      <a:r>
                        <a:rPr lang="en-IN" baseline="0" dirty="0">
                          <a:latin typeface="Arial" panose="020B0604020202020204" pitchFamily="34" charset="0"/>
                          <a:cs typeface="Arial" panose="020B0604020202020204" pitchFamily="34" charset="0"/>
                        </a:rPr>
                        <a:t> or Logical location</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Providing</a:t>
                      </a:r>
                      <a:r>
                        <a:rPr lang="en-IN" baseline="0" dirty="0">
                          <a:latin typeface="Arial" panose="020B0604020202020204" pitchFamily="34" charset="0"/>
                          <a:cs typeface="Arial" panose="020B0604020202020204" pitchFamily="34" charset="0"/>
                        </a:rPr>
                        <a:t> access based on the location of the subject</a:t>
                      </a:r>
                    </a:p>
                    <a:p>
                      <a:r>
                        <a:rPr lang="en-IN" baseline="0" dirty="0" err="1">
                          <a:latin typeface="Arial" panose="020B0604020202020204" pitchFamily="34" charset="0"/>
                          <a:cs typeface="Arial" panose="020B0604020202020204" pitchFamily="34" charset="0"/>
                        </a:rPr>
                        <a:t>Eg</a:t>
                      </a:r>
                      <a:r>
                        <a:rPr lang="en-IN" baseline="0" dirty="0">
                          <a:latin typeface="Arial" panose="020B0604020202020204" pitchFamily="34" charset="0"/>
                          <a:cs typeface="Arial" panose="020B0604020202020204" pitchFamily="34" charset="0"/>
                        </a:rPr>
                        <a:t>: Geo based access, IP based access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820158378"/>
                  </a:ext>
                </a:extLst>
              </a:tr>
              <a:tr h="914400">
                <a:tc>
                  <a:txBody>
                    <a:bodyPr/>
                    <a:lstStyle/>
                    <a:p>
                      <a:r>
                        <a:rPr lang="en-IN" dirty="0">
                          <a:latin typeface="Arial" panose="020B0604020202020204" pitchFamily="34" charset="0"/>
                          <a:cs typeface="Arial" panose="020B0604020202020204" pitchFamily="34" charset="0"/>
                        </a:rPr>
                        <a:t>Time of day</a:t>
                      </a:r>
                      <a:r>
                        <a:rPr lang="en-IN" baseline="0" dirty="0">
                          <a:latin typeface="Arial" panose="020B0604020202020204" pitchFamily="34" charset="0"/>
                          <a:cs typeface="Arial" panose="020B0604020202020204" pitchFamily="34" charset="0"/>
                        </a:rPr>
                        <a:t> (Temporal Isolation)</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Access restrictions</a:t>
                      </a:r>
                      <a:r>
                        <a:rPr lang="en-IN" baseline="0" dirty="0">
                          <a:latin typeface="Arial" panose="020B0604020202020204" pitchFamily="34" charset="0"/>
                          <a:cs typeface="Arial" panose="020B0604020202020204" pitchFamily="34" charset="0"/>
                        </a:rPr>
                        <a:t> are based on the time of the day or the creation date of a file, lifetime for a object </a:t>
                      </a:r>
                    </a:p>
                    <a:p>
                      <a:r>
                        <a:rPr lang="en-IN" baseline="0" dirty="0" err="1">
                          <a:latin typeface="Arial" panose="020B0604020202020204" pitchFamily="34" charset="0"/>
                          <a:cs typeface="Arial" panose="020B0604020202020204" pitchFamily="34" charset="0"/>
                        </a:rPr>
                        <a:t>Eg</a:t>
                      </a:r>
                      <a:r>
                        <a:rPr lang="en-IN" baseline="0" dirty="0">
                          <a:latin typeface="Arial" panose="020B0604020202020204" pitchFamily="34" charset="0"/>
                          <a:cs typeface="Arial" panose="020B0604020202020204" pitchFamily="34" charset="0"/>
                        </a:rPr>
                        <a:t>: lean hour access restrictions; </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417322155"/>
                  </a:ext>
                </a:extLst>
              </a:tr>
              <a:tr h="640080">
                <a:tc>
                  <a:txBody>
                    <a:bodyPr/>
                    <a:lstStyle/>
                    <a:p>
                      <a:r>
                        <a:rPr lang="en-IN" dirty="0">
                          <a:latin typeface="Arial" panose="020B0604020202020204" pitchFamily="34" charset="0"/>
                          <a:cs typeface="Arial" panose="020B0604020202020204" pitchFamily="34" charset="0"/>
                        </a:rPr>
                        <a:t>Transaction-type</a:t>
                      </a:r>
                    </a:p>
                  </a:txBody>
                  <a:tcPr/>
                </a:tc>
                <a:tc>
                  <a:txBody>
                    <a:bodyPr/>
                    <a:lstStyle/>
                    <a:p>
                      <a:r>
                        <a:rPr lang="en-IN" dirty="0">
                          <a:latin typeface="Arial" panose="020B0604020202020204" pitchFamily="34" charset="0"/>
                          <a:cs typeface="Arial" panose="020B0604020202020204" pitchFamily="34" charset="0"/>
                        </a:rPr>
                        <a:t>Can be used to control what data is accesses during</a:t>
                      </a:r>
                      <a:r>
                        <a:rPr lang="en-IN" baseline="0" dirty="0">
                          <a:latin typeface="Arial" panose="020B0604020202020204" pitchFamily="34" charset="0"/>
                          <a:cs typeface="Arial" panose="020B0604020202020204" pitchFamily="34" charset="0"/>
                        </a:rPr>
                        <a:t> a certain type of function and what commands can be carried out on the data</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883572955"/>
                  </a:ext>
                </a:extLst>
              </a:tr>
            </a:tbl>
          </a:graphicData>
        </a:graphic>
      </p:graphicFrame>
    </p:spTree>
    <p:extLst>
      <p:ext uri="{BB962C8B-B14F-4D97-AF65-F5344CB8AC3E}">
        <p14:creationId xmlns:p14="http://schemas.microsoft.com/office/powerpoint/2010/main" val="139365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Authorization</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4"/>
            <a:ext cx="11267488" cy="5684375"/>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latin typeface="Arial" panose="020B0604020202020204" pitchFamily="34" charset="0"/>
                <a:cs typeface="Arial" panose="020B0604020202020204" pitchFamily="34" charset="0"/>
              </a:rPr>
              <a:t>Default to No Access</a:t>
            </a:r>
          </a:p>
          <a:p>
            <a:pPr lvl="1">
              <a:lnSpc>
                <a:spcPct val="100000"/>
              </a:lnSpc>
            </a:pPr>
            <a:r>
              <a:rPr lang="en-US" dirty="0">
                <a:latin typeface="Arial" panose="020B0604020202020204" pitchFamily="34" charset="0"/>
                <a:cs typeface="Arial" panose="020B0604020202020204" pitchFamily="34" charset="0"/>
              </a:rPr>
              <a:t>If nothing has been specifically configured for the subject, the subject should not have implicit access to any resources</a:t>
            </a:r>
          </a:p>
          <a:p>
            <a:pPr lvl="1">
              <a:lnSpc>
                <a:spcPct val="100000"/>
              </a:lnSpc>
            </a:pPr>
            <a:r>
              <a:rPr lang="en-US" dirty="0">
                <a:latin typeface="Arial" panose="020B0604020202020204" pitchFamily="34" charset="0"/>
                <a:cs typeface="Arial" panose="020B0604020202020204" pitchFamily="34" charset="0"/>
              </a:rPr>
              <a:t>Access control to default to blocking all requests until a valid access is provided for the subject ~ implicit deny rule</a:t>
            </a:r>
          </a:p>
          <a:p>
            <a:pPr>
              <a:lnSpc>
                <a:spcPct val="100000"/>
              </a:lnSpc>
            </a:pPr>
            <a:r>
              <a:rPr lang="en-US" b="1" dirty="0">
                <a:latin typeface="Arial" panose="020B0604020202020204" pitchFamily="34" charset="0"/>
                <a:cs typeface="Arial" panose="020B0604020202020204" pitchFamily="34" charset="0"/>
              </a:rPr>
              <a:t>Need to Know</a:t>
            </a:r>
          </a:p>
          <a:p>
            <a:pPr lvl="1">
              <a:lnSpc>
                <a:spcPct val="100000"/>
              </a:lnSpc>
            </a:pPr>
            <a:r>
              <a:rPr lang="en-US" dirty="0">
                <a:latin typeface="Arial" panose="020B0604020202020204" pitchFamily="34" charset="0"/>
                <a:cs typeface="Arial" panose="020B0604020202020204" pitchFamily="34" charset="0"/>
              </a:rPr>
              <a:t>Subjects should be given access only to the information that they absolutely require for performing their job duties</a:t>
            </a:r>
          </a:p>
          <a:p>
            <a:pPr lvl="1">
              <a:lnSpc>
                <a:spcPct val="100000"/>
              </a:lnSpc>
            </a:pPr>
            <a:r>
              <a:rPr lang="en-US" dirty="0">
                <a:latin typeface="Arial" panose="020B0604020202020204" pitchFamily="34" charset="0"/>
                <a:cs typeface="Arial" panose="020B0604020202020204" pitchFamily="34" charset="0"/>
              </a:rPr>
              <a:t>It is similar to least-privilege function</a:t>
            </a:r>
          </a:p>
          <a:p>
            <a:pPr>
              <a:lnSpc>
                <a:spcPct val="100000"/>
              </a:lnSpc>
            </a:pPr>
            <a:r>
              <a:rPr lang="en-US" dirty="0">
                <a:latin typeface="Arial" panose="020B0604020202020204" pitchFamily="34" charset="0"/>
                <a:cs typeface="Arial" panose="020B0604020202020204" pitchFamily="34" charset="0"/>
              </a:rPr>
              <a:t>It is the management’s responsibility to decide on the access rights of the user and how the access is authorized</a:t>
            </a:r>
          </a:p>
          <a:p>
            <a:pPr>
              <a:lnSpc>
                <a:spcPct val="100000"/>
              </a:lnSpc>
            </a:pPr>
            <a:r>
              <a:rPr lang="en-US" b="1" dirty="0">
                <a:latin typeface="Arial" panose="020B0604020202020204" pitchFamily="34" charset="0"/>
                <a:cs typeface="Arial" panose="020B0604020202020204" pitchFamily="34" charset="0"/>
              </a:rPr>
              <a:t>Excessive Privileges</a:t>
            </a:r>
          </a:p>
          <a:p>
            <a:pPr lvl="1">
              <a:lnSpc>
                <a:spcPct val="100000"/>
              </a:lnSpc>
            </a:pPr>
            <a:r>
              <a:rPr lang="en-US" dirty="0">
                <a:latin typeface="Arial" panose="020B0604020202020204" pitchFamily="34" charset="0"/>
                <a:cs typeface="Arial" panose="020B0604020202020204" pitchFamily="34" charset="0"/>
              </a:rPr>
              <a:t>Occurs when users have more privileges than their assigned work tasks dictate.</a:t>
            </a:r>
          </a:p>
          <a:p>
            <a:pPr>
              <a:lnSpc>
                <a:spcPct val="100000"/>
              </a:lnSpc>
            </a:pPr>
            <a:r>
              <a:rPr lang="en-US" b="1" dirty="0">
                <a:latin typeface="Arial" panose="020B0604020202020204" pitchFamily="34" charset="0"/>
                <a:cs typeface="Arial" panose="020B0604020202020204" pitchFamily="34" charset="0"/>
              </a:rPr>
              <a:t>Authorization Creep (creeping privileges)</a:t>
            </a:r>
          </a:p>
          <a:p>
            <a:pPr lvl="1">
              <a:lnSpc>
                <a:spcPct val="100000"/>
              </a:lnSpc>
            </a:pPr>
            <a:r>
              <a:rPr lang="en-US" dirty="0">
                <a:latin typeface="Arial" panose="020B0604020202020204" pitchFamily="34" charset="0"/>
                <a:cs typeface="Arial" panose="020B0604020202020204" pitchFamily="34" charset="0"/>
              </a:rPr>
              <a:t>Accumulation of excessive rights over time as the user is assigned more and more access rights and permissions</a:t>
            </a:r>
          </a:p>
          <a:p>
            <a:pPr lvl="1">
              <a:lnSpc>
                <a:spcPct val="100000"/>
              </a:lnSpc>
            </a:pPr>
            <a:r>
              <a:rPr lang="en-US" dirty="0">
                <a:latin typeface="Arial" panose="020B0604020202020204" pitchFamily="34" charset="0"/>
                <a:cs typeface="Arial" panose="020B0604020202020204" pitchFamily="34" charset="0"/>
              </a:rPr>
              <a:t>Enforcing least privilege will help in addressing this problem.</a:t>
            </a:r>
          </a:p>
          <a:p>
            <a:pPr lvl="1">
              <a:lnSpc>
                <a:spcPct val="100000"/>
              </a:lnSpc>
            </a:pPr>
            <a:r>
              <a:rPr lang="en-US" dirty="0">
                <a:latin typeface="Arial" panose="020B0604020202020204" pitchFamily="34" charset="0"/>
                <a:cs typeface="Arial" panose="020B0604020202020204" pitchFamily="34" charset="0"/>
              </a:rPr>
              <a:t>Authorization creep results in excessive privileges</a:t>
            </a:r>
          </a:p>
          <a:p>
            <a:pPr lvl="1">
              <a:lnSpc>
                <a:spcPct val="100000"/>
              </a:lnSpc>
            </a:pPr>
            <a:r>
              <a:rPr lang="en-US" dirty="0">
                <a:latin typeface="Arial" panose="020B0604020202020204" pitchFamily="34" charset="0"/>
                <a:cs typeface="Arial" panose="020B0604020202020204" pitchFamily="34" charset="0"/>
              </a:rPr>
              <a:t>Account reviews are effective at discovering Creeping privileges and excessive privileges</a:t>
            </a:r>
          </a:p>
          <a:p>
            <a:pPr lvl="1">
              <a:lnSpc>
                <a:spcPct val="100000"/>
              </a:lnSpc>
            </a:pPr>
            <a:endParaRPr lang="en-US" dirty="0">
              <a:latin typeface="Arial" panose="020B0604020202020204" pitchFamily="34" charset="0"/>
              <a:cs typeface="Arial" panose="020B0604020202020204" pitchFamily="34" charset="0"/>
            </a:endParaRPr>
          </a:p>
          <a:p>
            <a:pPr lvl="1">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765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Single Sign-On (SSO)</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4"/>
            <a:ext cx="11267488" cy="5684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It allows a user to enter their credentials one time and access all pre-authorized resources within the domain</a:t>
            </a:r>
          </a:p>
          <a:p>
            <a:pPr>
              <a:lnSpc>
                <a:spcPct val="100000"/>
              </a:lnSpc>
            </a:pPr>
            <a:r>
              <a:rPr lang="en-US" dirty="0">
                <a:latin typeface="Arial" panose="020B0604020202020204" pitchFamily="34" charset="0"/>
                <a:cs typeface="Arial" panose="020B0604020202020204" pitchFamily="34" charset="0"/>
              </a:rPr>
              <a:t>It improves security by reducing the need for the user to remember multiple passwords</a:t>
            </a:r>
          </a:p>
          <a:p>
            <a:pPr>
              <a:lnSpc>
                <a:spcPct val="100000"/>
              </a:lnSpc>
            </a:pPr>
            <a:r>
              <a:rPr lang="en-US" dirty="0">
                <a:latin typeface="Arial" panose="020B0604020202020204" pitchFamily="34" charset="0"/>
                <a:cs typeface="Arial" panose="020B0604020202020204" pitchFamily="34" charset="0"/>
              </a:rPr>
              <a:t>It reduces the administrator overhead on time managing the user accounts</a:t>
            </a:r>
          </a:p>
          <a:p>
            <a:pPr>
              <a:lnSpc>
                <a:spcPct val="100000"/>
              </a:lnSpc>
            </a:pPr>
            <a:r>
              <a:rPr lang="en-US" dirty="0">
                <a:latin typeface="Arial" panose="020B0604020202020204" pitchFamily="34" charset="0"/>
                <a:cs typeface="Arial" panose="020B0604020202020204" pitchFamily="34" charset="0"/>
              </a:rPr>
              <a:t>Major Disadvantage:</a:t>
            </a:r>
          </a:p>
          <a:p>
            <a:pPr lvl="1">
              <a:lnSpc>
                <a:spcPct val="100000"/>
              </a:lnSpc>
            </a:pPr>
            <a:r>
              <a:rPr lang="en-US" dirty="0">
                <a:latin typeface="Arial" panose="020B0604020202020204" pitchFamily="34" charset="0"/>
                <a:cs typeface="Arial" panose="020B0604020202020204" pitchFamily="34" charset="0"/>
              </a:rPr>
              <a:t>If the credential gets into the hand of the attacker, he has access to all the resources within the domain; kind of single point of failure</a:t>
            </a:r>
          </a:p>
          <a:p>
            <a:pPr>
              <a:lnSpc>
                <a:spcPct val="100000"/>
              </a:lnSpc>
            </a:pPr>
            <a:r>
              <a:rPr lang="en-US" dirty="0">
                <a:latin typeface="Arial" panose="020B0604020202020204" pitchFamily="34" charset="0"/>
                <a:cs typeface="Arial" panose="020B0604020202020204" pitchFamily="34" charset="0"/>
              </a:rPr>
              <a:t>Single Sign-on Technologies</a:t>
            </a:r>
          </a:p>
          <a:p>
            <a:pPr lvl="1">
              <a:lnSpc>
                <a:spcPct val="100000"/>
              </a:lnSpc>
            </a:pPr>
            <a:r>
              <a:rPr lang="en-US" dirty="0">
                <a:latin typeface="Arial" panose="020B0604020202020204" pitchFamily="34" charset="0"/>
                <a:cs typeface="Arial" panose="020B0604020202020204" pitchFamily="34" charset="0"/>
              </a:rPr>
              <a:t>Kerberos, Security domains, directory services, thin clients</a:t>
            </a:r>
          </a:p>
        </p:txBody>
      </p:sp>
    </p:spTree>
    <p:extLst>
      <p:ext uri="{BB962C8B-B14F-4D97-AF65-F5344CB8AC3E}">
        <p14:creationId xmlns:p14="http://schemas.microsoft.com/office/powerpoint/2010/main" val="421535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Kerberos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4"/>
            <a:ext cx="11267488" cy="568437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Kerberos is a de facto authentication standard for heterogeneous networks and used in distributed environments</a:t>
            </a:r>
          </a:p>
          <a:p>
            <a:pPr>
              <a:lnSpc>
                <a:spcPct val="100000"/>
              </a:lnSpc>
            </a:pPr>
            <a:r>
              <a:rPr lang="en-US" dirty="0">
                <a:latin typeface="Arial" panose="020B0604020202020204" pitchFamily="34" charset="0"/>
                <a:cs typeface="Arial" panose="020B0604020202020204" pitchFamily="34" charset="0"/>
              </a:rPr>
              <a:t>Its an authentication protocol</a:t>
            </a:r>
          </a:p>
          <a:p>
            <a:pPr>
              <a:lnSpc>
                <a:spcPct val="100000"/>
              </a:lnSpc>
            </a:pPr>
            <a:r>
              <a:rPr lang="en-US" dirty="0">
                <a:latin typeface="Arial" panose="020B0604020202020204" pitchFamily="34" charset="0"/>
                <a:cs typeface="Arial" panose="020B0604020202020204" pitchFamily="34" charset="0"/>
              </a:rPr>
              <a:t>It works on a client/server model</a:t>
            </a:r>
          </a:p>
          <a:p>
            <a:pPr>
              <a:lnSpc>
                <a:spcPct val="100000"/>
              </a:lnSpc>
            </a:pPr>
            <a:r>
              <a:rPr lang="en-US" dirty="0">
                <a:latin typeface="Arial" panose="020B0604020202020204" pitchFamily="34" charset="0"/>
                <a:cs typeface="Arial" panose="020B0604020202020204" pitchFamily="34" charset="0"/>
              </a:rPr>
              <a:t>Uses Symmetric key algorithm</a:t>
            </a:r>
          </a:p>
          <a:p>
            <a:pPr>
              <a:lnSpc>
                <a:spcPct val="100000"/>
              </a:lnSpc>
            </a:pPr>
            <a:r>
              <a:rPr lang="en-US" dirty="0">
                <a:latin typeface="Arial" panose="020B0604020202020204" pitchFamily="34" charset="0"/>
                <a:cs typeface="Arial" panose="020B0604020202020204" pitchFamily="34" charset="0"/>
              </a:rPr>
              <a:t>It has 4 elements necessary for enterprise access control</a:t>
            </a:r>
          </a:p>
          <a:p>
            <a:pPr lvl="1">
              <a:lnSpc>
                <a:spcPct val="100000"/>
              </a:lnSpc>
            </a:pPr>
            <a:r>
              <a:rPr lang="en-US" dirty="0">
                <a:latin typeface="Arial" panose="020B0604020202020204" pitchFamily="34" charset="0"/>
                <a:cs typeface="Arial" panose="020B0604020202020204" pitchFamily="34" charset="0"/>
              </a:rPr>
              <a:t>Transparency, reliability, scalability, security</a:t>
            </a:r>
          </a:p>
          <a:p>
            <a:pPr>
              <a:lnSpc>
                <a:spcPct val="100000"/>
              </a:lnSpc>
            </a:pPr>
            <a:r>
              <a:rPr lang="en-US" dirty="0">
                <a:latin typeface="Arial" panose="020B0604020202020204" pitchFamily="34" charset="0"/>
                <a:cs typeface="Arial" panose="020B0604020202020204" pitchFamily="34" charset="0"/>
              </a:rPr>
              <a:t>It provides end-to-end security</a:t>
            </a:r>
          </a:p>
          <a:p>
            <a:pPr>
              <a:lnSpc>
                <a:spcPct val="100000"/>
              </a:lnSpc>
            </a:pPr>
            <a:r>
              <a:rPr lang="en-US" dirty="0">
                <a:latin typeface="Arial" panose="020B0604020202020204" pitchFamily="34" charset="0"/>
                <a:cs typeface="Arial" panose="020B0604020202020204" pitchFamily="34" charset="0"/>
              </a:rPr>
              <a:t>Most Kerberos authentications work with shared secret keys, it eliminates the need to share the passwords over the network</a:t>
            </a:r>
          </a:p>
          <a:p>
            <a:pPr>
              <a:lnSpc>
                <a:spcPct val="100000"/>
              </a:lnSpc>
            </a:pPr>
            <a:r>
              <a:rPr lang="en-US" dirty="0">
                <a:latin typeface="Arial" panose="020B0604020202020204" pitchFamily="34" charset="0"/>
                <a:cs typeface="Arial" panose="020B0604020202020204" pitchFamily="34" charset="0"/>
              </a:rPr>
              <a:t>Trust is the foundation of Kerberos security</a:t>
            </a:r>
          </a:p>
          <a:p>
            <a:pPr>
              <a:lnSpc>
                <a:spcPct val="100000"/>
              </a:lnSpc>
            </a:pPr>
            <a:r>
              <a:rPr lang="en-US" dirty="0">
                <a:latin typeface="Arial" panose="020B0604020202020204" pitchFamily="34" charset="0"/>
                <a:cs typeface="Arial" panose="020B0604020202020204" pitchFamily="34" charset="0"/>
              </a:rPr>
              <a:t>They are extremely time sensitive and often require NTP</a:t>
            </a:r>
          </a:p>
        </p:txBody>
      </p:sp>
    </p:spTree>
    <p:extLst>
      <p:ext uri="{BB962C8B-B14F-4D97-AF65-F5344CB8AC3E}">
        <p14:creationId xmlns:p14="http://schemas.microsoft.com/office/powerpoint/2010/main" val="428707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Kerberos - components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4"/>
            <a:ext cx="11267488" cy="568437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400" dirty="0">
                <a:latin typeface="Arial" panose="020B0604020202020204" pitchFamily="34" charset="0"/>
                <a:cs typeface="Arial" panose="020B0604020202020204" pitchFamily="34" charset="0"/>
              </a:rPr>
              <a:t>Key Distribution Centre (KDC)</a:t>
            </a:r>
          </a:p>
          <a:p>
            <a:pPr lvl="1">
              <a:lnSpc>
                <a:spcPct val="120000"/>
              </a:lnSpc>
            </a:pPr>
            <a:r>
              <a:rPr lang="en-US" sz="2000" dirty="0">
                <a:latin typeface="Arial" panose="020B0604020202020204" pitchFamily="34" charset="0"/>
                <a:cs typeface="Arial" panose="020B0604020202020204" pitchFamily="34" charset="0"/>
              </a:rPr>
              <a:t>It is the most important component</a:t>
            </a:r>
          </a:p>
          <a:p>
            <a:pPr lvl="1">
              <a:lnSpc>
                <a:spcPct val="120000"/>
              </a:lnSpc>
            </a:pPr>
            <a:r>
              <a:rPr lang="en-US" sz="2000" dirty="0">
                <a:latin typeface="Arial" panose="020B0604020202020204" pitchFamily="34" charset="0"/>
                <a:cs typeface="Arial" panose="020B0604020202020204" pitchFamily="34" charset="0"/>
              </a:rPr>
              <a:t>It holds all users and services secret keys</a:t>
            </a:r>
          </a:p>
          <a:p>
            <a:pPr lvl="1">
              <a:lnSpc>
                <a:spcPct val="120000"/>
              </a:lnSpc>
            </a:pPr>
            <a:r>
              <a:rPr lang="en-US" sz="2000" dirty="0">
                <a:latin typeface="Arial" panose="020B0604020202020204" pitchFamily="34" charset="0"/>
                <a:cs typeface="Arial" panose="020B0604020202020204" pitchFamily="34" charset="0"/>
              </a:rPr>
              <a:t>Kerberos 5 uses symmetric AES encryption protocol </a:t>
            </a:r>
          </a:p>
          <a:p>
            <a:pPr lvl="1">
              <a:lnSpc>
                <a:spcPct val="120000"/>
              </a:lnSpc>
            </a:pPr>
            <a:r>
              <a:rPr lang="en-US" sz="2000" dirty="0">
                <a:latin typeface="Arial" panose="020B0604020202020204" pitchFamily="34" charset="0"/>
                <a:cs typeface="Arial" panose="020B0604020202020204" pitchFamily="34" charset="0"/>
              </a:rPr>
              <a:t>It provides authentication as well as key distribution service</a:t>
            </a:r>
          </a:p>
          <a:p>
            <a:pPr lvl="1">
              <a:lnSpc>
                <a:spcPct val="120000"/>
              </a:lnSpc>
            </a:pPr>
            <a:r>
              <a:rPr lang="en-US" sz="2000" dirty="0">
                <a:latin typeface="Arial" panose="020B0604020202020204" pitchFamily="34" charset="0"/>
                <a:cs typeface="Arial" panose="020B0604020202020204" pitchFamily="34" charset="0"/>
              </a:rPr>
              <a:t>It provides confidentiality and integrity for authentication traffic using end-to-end encryption and helps prevent against eavesdropping and replay attacks</a:t>
            </a:r>
          </a:p>
          <a:p>
            <a:pPr lvl="1">
              <a:lnSpc>
                <a:spcPct val="120000"/>
              </a:lnSpc>
            </a:pPr>
            <a:r>
              <a:rPr lang="en-US" sz="2000" dirty="0">
                <a:latin typeface="Arial" panose="020B0604020202020204" pitchFamily="34" charset="0"/>
                <a:cs typeface="Arial" panose="020B0604020202020204" pitchFamily="34" charset="0"/>
              </a:rPr>
              <a:t>Clients and services must trust the integrity of the KDC</a:t>
            </a:r>
          </a:p>
          <a:p>
            <a:pPr lvl="1">
              <a:lnSpc>
                <a:spcPct val="120000"/>
              </a:lnSpc>
            </a:pPr>
            <a:r>
              <a:rPr lang="en-US" sz="2000" dirty="0">
                <a:latin typeface="Arial" panose="020B0604020202020204" pitchFamily="34" charset="0"/>
                <a:cs typeface="Arial" panose="020B0604020202020204" pitchFamily="34" charset="0"/>
              </a:rPr>
              <a:t>It provides security services to principals (users, services, applications)</a:t>
            </a:r>
          </a:p>
          <a:p>
            <a:pPr lvl="1">
              <a:lnSpc>
                <a:spcPct val="120000"/>
              </a:lnSpc>
            </a:pPr>
            <a:r>
              <a:rPr lang="en-US" sz="2000" dirty="0">
                <a:latin typeface="Arial" panose="020B0604020202020204" pitchFamily="34" charset="0"/>
                <a:cs typeface="Arial" panose="020B0604020202020204" pitchFamily="34" charset="0"/>
              </a:rPr>
              <a:t>The KDC must have an account and share a secret key with each principle</a:t>
            </a:r>
          </a:p>
          <a:p>
            <a:pPr lvl="1">
              <a:lnSpc>
                <a:spcPct val="120000"/>
              </a:lnSpc>
            </a:pPr>
            <a:r>
              <a:rPr lang="en-US" sz="2000" dirty="0">
                <a:latin typeface="Arial" panose="020B0604020202020204" pitchFamily="34" charset="0"/>
                <a:cs typeface="Arial" panose="020B0604020202020204" pitchFamily="34" charset="0"/>
              </a:rPr>
              <a:t>When a KDC provides security services to a set of principles it is called </a:t>
            </a:r>
            <a:r>
              <a:rPr lang="en-US" sz="2000" b="1" dirty="0">
                <a:latin typeface="Arial" panose="020B0604020202020204" pitchFamily="34" charset="0"/>
                <a:cs typeface="Arial" panose="020B0604020202020204" pitchFamily="34" charset="0"/>
              </a:rPr>
              <a:t>realm</a:t>
            </a:r>
          </a:p>
          <a:p>
            <a:pPr lvl="1">
              <a:lnSpc>
                <a:spcPct val="120000"/>
              </a:lnSpc>
            </a:pPr>
            <a:r>
              <a:rPr lang="en-US" sz="2000" dirty="0">
                <a:latin typeface="Arial" panose="020B0604020202020204" pitchFamily="34" charset="0"/>
                <a:cs typeface="Arial" panose="020B0604020202020204" pitchFamily="34" charset="0"/>
              </a:rPr>
              <a:t>One KDC can be responsible for one realm or several realms</a:t>
            </a:r>
          </a:p>
          <a:p>
            <a:pPr lvl="1">
              <a:lnSpc>
                <a:spcPct val="120000"/>
              </a:lnSpc>
            </a:pPr>
            <a:r>
              <a:rPr lang="en-US" sz="2000" dirty="0">
                <a:latin typeface="Arial" panose="020B0604020202020204" pitchFamily="34" charset="0"/>
                <a:cs typeface="Arial" panose="020B0604020202020204" pitchFamily="34" charset="0"/>
              </a:rPr>
              <a:t>Realms are used by administrator to group users or services</a:t>
            </a:r>
          </a:p>
          <a:p>
            <a:pPr lvl="1">
              <a:lnSpc>
                <a:spcPct val="120000"/>
              </a:lnSpc>
            </a:pPr>
            <a:r>
              <a:rPr lang="en-US" sz="2000" dirty="0">
                <a:latin typeface="Arial" panose="020B0604020202020204" pitchFamily="34" charset="0"/>
                <a:cs typeface="Arial" panose="020B0604020202020204" pitchFamily="34" charset="0"/>
              </a:rPr>
              <a:t>Kerberos is a open protocol allowing vendors to manipulate it to work properly within their products</a:t>
            </a:r>
          </a:p>
          <a:p>
            <a:pPr>
              <a:lnSpc>
                <a:spcPct val="120000"/>
              </a:lnSpc>
            </a:pPr>
            <a:r>
              <a:rPr lang="en-US" sz="2400" dirty="0">
                <a:latin typeface="Arial" panose="020B0604020202020204" pitchFamily="34" charset="0"/>
                <a:cs typeface="Arial" panose="020B0604020202020204" pitchFamily="34" charset="0"/>
              </a:rPr>
              <a:t>Ticket Granting Service (TGS)</a:t>
            </a:r>
          </a:p>
          <a:p>
            <a:pPr lvl="1">
              <a:lnSpc>
                <a:spcPct val="120000"/>
              </a:lnSpc>
            </a:pPr>
            <a:r>
              <a:rPr lang="en-US" sz="2000" dirty="0">
                <a:latin typeface="Arial" panose="020B0604020202020204" pitchFamily="34" charset="0"/>
                <a:cs typeface="Arial" panose="020B0604020202020204" pitchFamily="34" charset="0"/>
              </a:rPr>
              <a:t>A component within KDC</a:t>
            </a:r>
          </a:p>
          <a:p>
            <a:pPr lvl="1">
              <a:lnSpc>
                <a:spcPct val="120000"/>
              </a:lnSpc>
            </a:pPr>
            <a:r>
              <a:rPr lang="en-US" sz="2000" dirty="0">
                <a:latin typeface="Arial" panose="020B0604020202020204" pitchFamily="34" charset="0"/>
                <a:cs typeface="Arial" panose="020B0604020202020204" pitchFamily="34" charset="0"/>
              </a:rPr>
              <a:t>Ticket is generated by the TGS</a:t>
            </a:r>
          </a:p>
          <a:p>
            <a:pPr lvl="1">
              <a:lnSpc>
                <a:spcPct val="120000"/>
              </a:lnSpc>
            </a:pPr>
            <a:r>
              <a:rPr lang="en-US" sz="2000" dirty="0">
                <a:latin typeface="Arial" panose="020B0604020202020204" pitchFamily="34" charset="0"/>
                <a:cs typeface="Arial" panose="020B0604020202020204" pitchFamily="34" charset="0"/>
              </a:rPr>
              <a:t>The ticket enables one principle to authenticate with another principle</a:t>
            </a:r>
          </a:p>
        </p:txBody>
      </p:sp>
    </p:spTree>
    <p:extLst>
      <p:ext uri="{BB962C8B-B14F-4D97-AF65-F5344CB8AC3E}">
        <p14:creationId xmlns:p14="http://schemas.microsoft.com/office/powerpoint/2010/main" val="89318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Kerberos - components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4"/>
            <a:ext cx="11267488" cy="5684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latin typeface="Arial" panose="020B0604020202020204" pitchFamily="34" charset="0"/>
                <a:cs typeface="Arial" panose="020B0604020202020204" pitchFamily="34" charset="0"/>
              </a:rPr>
              <a:t>Authentication Server</a:t>
            </a:r>
          </a:p>
          <a:p>
            <a:pPr lvl="1">
              <a:lnSpc>
                <a:spcPct val="100000"/>
              </a:lnSpc>
            </a:pPr>
            <a:r>
              <a:rPr lang="en-US" sz="2000" dirty="0">
                <a:latin typeface="Arial" panose="020B0604020202020204" pitchFamily="34" charset="0"/>
                <a:cs typeface="Arial" panose="020B0604020202020204" pitchFamily="34" charset="0"/>
              </a:rPr>
              <a:t>Hosts the functions of the KDC: Authentication service (AS) and a Ticket granting Service (TGS)</a:t>
            </a:r>
          </a:p>
          <a:p>
            <a:pPr>
              <a:lnSpc>
                <a:spcPct val="100000"/>
              </a:lnSpc>
            </a:pPr>
            <a:r>
              <a:rPr lang="en-US" sz="2400" dirty="0">
                <a:latin typeface="Arial" panose="020B0604020202020204" pitchFamily="34" charset="0"/>
                <a:cs typeface="Arial" panose="020B0604020202020204" pitchFamily="34" charset="0"/>
              </a:rPr>
              <a:t>Ticket Granting Ticket (TGT)</a:t>
            </a:r>
          </a:p>
          <a:p>
            <a:pPr lvl="1">
              <a:lnSpc>
                <a:spcPct val="100000"/>
              </a:lnSpc>
            </a:pPr>
            <a:r>
              <a:rPr lang="en-US" sz="2000" dirty="0">
                <a:latin typeface="Arial" panose="020B0604020202020204" pitchFamily="34" charset="0"/>
                <a:cs typeface="Arial" panose="020B0604020202020204" pitchFamily="34" charset="0"/>
              </a:rPr>
              <a:t>Provides proof that a subject has authenticated through a KDC and is authorized to request tickets to access other objects</a:t>
            </a:r>
          </a:p>
          <a:p>
            <a:pPr lvl="1">
              <a:lnSpc>
                <a:spcPct val="100000"/>
              </a:lnSpc>
            </a:pPr>
            <a:r>
              <a:rPr lang="en-US" sz="2000" dirty="0">
                <a:latin typeface="Arial" panose="020B0604020202020204" pitchFamily="34" charset="0"/>
                <a:cs typeface="Arial" panose="020B0604020202020204" pitchFamily="34" charset="0"/>
              </a:rPr>
              <a:t>TGT is encrypted and includes a symmetric key, an expiration time and the user’s IP address</a:t>
            </a:r>
          </a:p>
          <a:p>
            <a:pPr lvl="1">
              <a:lnSpc>
                <a:spcPct val="100000"/>
              </a:lnSpc>
            </a:pPr>
            <a:r>
              <a:rPr lang="en-US" sz="2000" dirty="0">
                <a:latin typeface="Arial" panose="020B0604020202020204" pitchFamily="34" charset="0"/>
                <a:cs typeface="Arial" panose="020B0604020202020204" pitchFamily="34" charset="0"/>
              </a:rPr>
              <a:t>Subjects present the TGT when requesting access to objects</a:t>
            </a:r>
          </a:p>
          <a:p>
            <a:pPr>
              <a:lnSpc>
                <a:spcPct val="100000"/>
              </a:lnSpc>
            </a:pPr>
            <a:r>
              <a:rPr lang="en-US" sz="2400" dirty="0">
                <a:latin typeface="Arial" panose="020B0604020202020204" pitchFamily="34" charset="0"/>
                <a:cs typeface="Arial" panose="020B0604020202020204" pitchFamily="34" charset="0"/>
              </a:rPr>
              <a:t>Ticket</a:t>
            </a:r>
          </a:p>
          <a:p>
            <a:pPr lvl="1">
              <a:lnSpc>
                <a:spcPct val="100000"/>
              </a:lnSpc>
            </a:pPr>
            <a:r>
              <a:rPr lang="en-US" sz="2000" dirty="0">
                <a:latin typeface="Arial" panose="020B0604020202020204" pitchFamily="34" charset="0"/>
                <a:cs typeface="Arial" panose="020B0604020202020204" pitchFamily="34" charset="0"/>
              </a:rPr>
              <a:t>Is an encrypted message that provides proof that a subject is authorized to access an object</a:t>
            </a:r>
          </a:p>
          <a:p>
            <a:pPr lvl="1">
              <a:lnSpc>
                <a:spcPct val="100000"/>
              </a:lnSpc>
            </a:pPr>
            <a:r>
              <a:rPr lang="en-US" sz="2000" dirty="0">
                <a:latin typeface="Arial" panose="020B0604020202020204" pitchFamily="34" charset="0"/>
                <a:cs typeface="Arial" panose="020B0604020202020204" pitchFamily="34" charset="0"/>
              </a:rPr>
              <a:t>It is sometimes called a service ticket (ST)</a:t>
            </a:r>
          </a:p>
          <a:p>
            <a:pPr lvl="1">
              <a:lnSpc>
                <a:spcPct val="100000"/>
              </a:lnSpc>
            </a:pPr>
            <a:endParaRPr lang="en-US" sz="2000" dirty="0">
              <a:latin typeface="Arial" panose="020B0604020202020204" pitchFamily="34" charset="0"/>
              <a:cs typeface="Arial" panose="020B0604020202020204" pitchFamily="34" charset="0"/>
            </a:endParaRPr>
          </a:p>
          <a:p>
            <a:pPr lvl="1">
              <a:lnSpc>
                <a:spcPct val="100000"/>
              </a:lnSpc>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12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Kerberos – Authentication Process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4"/>
            <a:ext cx="11267488" cy="5684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latin typeface="Arial" panose="020B0604020202020204" pitchFamily="34" charset="0"/>
                <a:cs typeface="Arial" panose="020B0604020202020204" pitchFamily="34" charset="0"/>
              </a:rPr>
              <a:t>The principal and KDC share a secret key that is static</a:t>
            </a:r>
          </a:p>
          <a:p>
            <a:pPr>
              <a:lnSpc>
                <a:spcPct val="100000"/>
              </a:lnSpc>
            </a:pPr>
            <a:r>
              <a:rPr lang="en-US" sz="2400" dirty="0">
                <a:latin typeface="Arial" panose="020B0604020202020204" pitchFamily="34" charset="0"/>
                <a:cs typeface="Arial" panose="020B0604020202020204" pitchFamily="34" charset="0"/>
              </a:rPr>
              <a:t>The principals share a session key that is dynamic, this key is generated once the principals authenticate each other</a:t>
            </a:r>
          </a:p>
          <a:p>
            <a:pPr>
              <a:lnSpc>
                <a:spcPct val="100000"/>
              </a:lnSpc>
            </a:pPr>
            <a:r>
              <a:rPr lang="en-US" sz="2400" dirty="0">
                <a:latin typeface="Arial" panose="020B0604020202020204" pitchFamily="34" charset="0"/>
                <a:cs typeface="Arial" panose="020B0604020202020204" pitchFamily="34" charset="0"/>
              </a:rPr>
              <a:t>At no point will the passwords be shared over the network</a:t>
            </a:r>
          </a:p>
          <a:p>
            <a:pPr>
              <a:lnSpc>
                <a:spcPct val="100000"/>
              </a:lnSpc>
            </a:pPr>
            <a:r>
              <a:rPr lang="en-US" sz="2400" dirty="0">
                <a:latin typeface="Arial" panose="020B0604020202020204" pitchFamily="34" charset="0"/>
                <a:cs typeface="Arial" panose="020B0604020202020204" pitchFamily="34" charset="0"/>
              </a:rPr>
              <a:t>When the user logins to the system, the Kerberos client in the system sends the username to the KDC </a:t>
            </a:r>
          </a:p>
          <a:p>
            <a:pPr>
              <a:lnSpc>
                <a:spcPct val="100000"/>
              </a:lnSpc>
            </a:pPr>
            <a:r>
              <a:rPr lang="en-US" sz="2400" dirty="0">
                <a:latin typeface="Arial" panose="020B0604020202020204" pitchFamily="34" charset="0"/>
                <a:cs typeface="Arial" panose="020B0604020202020204" pitchFamily="34" charset="0"/>
              </a:rPr>
              <a:t>AS service in KDC verifies the Username in its database, creates a session key encrypts it with the </a:t>
            </a:r>
            <a:r>
              <a:rPr lang="en-US" sz="2400" dirty="0" err="1">
                <a:latin typeface="Arial" panose="020B0604020202020204" pitchFamily="34" charset="0"/>
                <a:cs typeface="Arial" panose="020B0604020202020204" pitchFamily="34" charset="0"/>
              </a:rPr>
              <a:t>users’s</a:t>
            </a:r>
            <a:r>
              <a:rPr lang="en-US" sz="2400" dirty="0">
                <a:latin typeface="Arial" panose="020B0604020202020204" pitchFamily="34" charset="0"/>
                <a:cs typeface="Arial" panose="020B0604020202020204" pitchFamily="34" charset="0"/>
              </a:rPr>
              <a:t> password hash and sends it back to the client</a:t>
            </a:r>
          </a:p>
          <a:p>
            <a:pPr>
              <a:lnSpc>
                <a:spcPct val="100000"/>
              </a:lnSpc>
            </a:pPr>
            <a:r>
              <a:rPr lang="en-US" sz="2400" dirty="0">
                <a:latin typeface="Arial" panose="020B0604020202020204" pitchFamily="34" charset="0"/>
                <a:cs typeface="Arial" panose="020B0604020202020204" pitchFamily="34" charset="0"/>
              </a:rPr>
              <a:t>If the client can decrypt it with the hash of the user password that was entered, the user is authenticated to the system</a:t>
            </a:r>
          </a:p>
          <a:p>
            <a:pPr>
              <a:lnSpc>
                <a:spcPct val="100000"/>
              </a:lnSpc>
            </a:pPr>
            <a:r>
              <a:rPr lang="en-US" sz="2400" dirty="0">
                <a:latin typeface="Arial" panose="020B0604020202020204" pitchFamily="34" charset="0"/>
                <a:cs typeface="Arial" panose="020B0604020202020204" pitchFamily="34" charset="0"/>
              </a:rPr>
              <a:t>KDC also sends a time-stamped TGT to the client; this gives the client the authenticator to use any other resource in the network</a:t>
            </a:r>
          </a:p>
          <a:p>
            <a:pPr marL="0" indent="0">
              <a:lnSpc>
                <a:spcPct val="100000"/>
              </a:lnSpc>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61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Kerberos – weakness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latin typeface="Arial" panose="020B0604020202020204" pitchFamily="34" charset="0"/>
                <a:cs typeface="Arial" panose="020B0604020202020204" pitchFamily="34" charset="0"/>
              </a:rPr>
              <a:t>KDC an be a single point of failure; if KDC goes down no one will be able to access any resource. It must have redundancy</a:t>
            </a:r>
          </a:p>
          <a:p>
            <a:pPr>
              <a:lnSpc>
                <a:spcPct val="100000"/>
              </a:lnSpc>
            </a:pPr>
            <a:r>
              <a:rPr lang="en-US" sz="2400" dirty="0">
                <a:latin typeface="Arial" panose="020B0604020202020204" pitchFamily="34" charset="0"/>
                <a:cs typeface="Arial" panose="020B0604020202020204" pitchFamily="34" charset="0"/>
              </a:rPr>
              <a:t>KDC must be able to handle large volumes of requests in a timely manner. </a:t>
            </a:r>
            <a:r>
              <a:rPr lang="en-US" sz="2400" dirty="0" err="1">
                <a:latin typeface="Arial" panose="020B0604020202020204" pitchFamily="34" charset="0"/>
                <a:cs typeface="Arial" panose="020B0604020202020204" pitchFamily="34" charset="0"/>
              </a:rPr>
              <a:t>Ti</a:t>
            </a:r>
            <a:r>
              <a:rPr lang="en-US" sz="2400" dirty="0">
                <a:latin typeface="Arial" panose="020B0604020202020204" pitchFamily="34" charset="0"/>
                <a:cs typeface="Arial" panose="020B0604020202020204" pitchFamily="34" charset="0"/>
              </a:rPr>
              <a:t> must be scalable</a:t>
            </a:r>
          </a:p>
          <a:p>
            <a:pPr>
              <a:lnSpc>
                <a:spcPct val="100000"/>
              </a:lnSpc>
            </a:pPr>
            <a:r>
              <a:rPr lang="en-US" sz="2400" dirty="0">
                <a:latin typeface="Arial" panose="020B0604020202020204" pitchFamily="34" charset="0"/>
                <a:cs typeface="Arial" panose="020B0604020202020204" pitchFamily="34" charset="0"/>
              </a:rPr>
              <a:t>Secret keys are temporarily stored on the users machine</a:t>
            </a:r>
          </a:p>
          <a:p>
            <a:pPr>
              <a:lnSpc>
                <a:spcPct val="100000"/>
              </a:lnSpc>
            </a:pPr>
            <a:r>
              <a:rPr lang="en-US" sz="2400" dirty="0">
                <a:latin typeface="Arial" panose="020B0604020202020204" pitchFamily="34" charset="0"/>
                <a:cs typeface="Arial" panose="020B0604020202020204" pitchFamily="34" charset="0"/>
              </a:rPr>
              <a:t>Session keys are decrypted and stored on the users machine.</a:t>
            </a:r>
          </a:p>
          <a:p>
            <a:pPr>
              <a:lnSpc>
                <a:spcPct val="100000"/>
              </a:lnSpc>
            </a:pPr>
            <a:r>
              <a:rPr lang="en-US" sz="2400" dirty="0">
                <a:latin typeface="Arial" panose="020B0604020202020204" pitchFamily="34" charset="0"/>
                <a:cs typeface="Arial" panose="020B0604020202020204" pitchFamily="34" charset="0"/>
              </a:rPr>
              <a:t>Kerberos is vulnerable to password guessing, KDC does not know if a dictionary attack is taking place</a:t>
            </a:r>
          </a:p>
          <a:p>
            <a:pPr>
              <a:lnSpc>
                <a:spcPct val="100000"/>
              </a:lnSpc>
            </a:pPr>
            <a:r>
              <a:rPr lang="en-US" sz="2400" dirty="0">
                <a:latin typeface="Arial" panose="020B0604020202020204" pitchFamily="34" charset="0"/>
                <a:cs typeface="Arial" panose="020B0604020202020204" pitchFamily="34" charset="0"/>
              </a:rPr>
              <a:t>Network traffic is not protected if encryption is not used</a:t>
            </a:r>
          </a:p>
          <a:p>
            <a:pPr>
              <a:lnSpc>
                <a:spcPct val="100000"/>
              </a:lnSpc>
            </a:pPr>
            <a:r>
              <a:rPr lang="en-US" sz="2400" dirty="0">
                <a:latin typeface="Arial" panose="020B0604020202020204" pitchFamily="34" charset="0"/>
                <a:cs typeface="Arial" panose="020B0604020202020204" pitchFamily="34" charset="0"/>
              </a:rPr>
              <a:t>Keys are too short and vulnerable to brute-force attacks</a:t>
            </a:r>
          </a:p>
          <a:p>
            <a:pPr>
              <a:lnSpc>
                <a:spcPct val="100000"/>
              </a:lnSpc>
            </a:pPr>
            <a:r>
              <a:rPr lang="en-US" sz="2400" dirty="0">
                <a:latin typeface="Arial" panose="020B0604020202020204" pitchFamily="34" charset="0"/>
                <a:cs typeface="Arial" panose="020B0604020202020204" pitchFamily="34" charset="0"/>
              </a:rPr>
              <a:t>It needs all client and server clocks to be synchronized</a:t>
            </a:r>
          </a:p>
        </p:txBody>
      </p:sp>
    </p:spTree>
    <p:extLst>
      <p:ext uri="{BB962C8B-B14F-4D97-AF65-F5344CB8AC3E}">
        <p14:creationId xmlns:p14="http://schemas.microsoft.com/office/powerpoint/2010/main" val="327216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Security Domains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latin typeface="Arial" panose="020B0604020202020204" pitchFamily="34" charset="0"/>
                <a:cs typeface="Arial" panose="020B0604020202020204" pitchFamily="34" charset="0"/>
              </a:rPr>
              <a:t>Domains are a set of resources available to the subjects within this logical structure and are working together under the same security policy</a:t>
            </a:r>
          </a:p>
          <a:p>
            <a:pPr>
              <a:lnSpc>
                <a:spcPct val="150000"/>
              </a:lnSpc>
            </a:pPr>
            <a:r>
              <a:rPr lang="en-US" sz="2400" dirty="0">
                <a:latin typeface="Arial" panose="020B0604020202020204" pitchFamily="34" charset="0"/>
                <a:cs typeface="Arial" panose="020B0604020202020204" pitchFamily="34" charset="0"/>
              </a:rPr>
              <a:t>Different domains are segregated by logical boundaries</a:t>
            </a:r>
          </a:p>
          <a:p>
            <a:pPr>
              <a:lnSpc>
                <a:spcPct val="150000"/>
              </a:lnSpc>
            </a:pPr>
            <a:r>
              <a:rPr lang="en-US" sz="2400" dirty="0">
                <a:latin typeface="Arial" panose="020B0604020202020204" pitchFamily="34" charset="0"/>
                <a:cs typeface="Arial" panose="020B0604020202020204" pitchFamily="34" charset="0"/>
              </a:rPr>
              <a:t>Domains can be architected in hierarchical manner that dictates the relationship between the different domains and the ways in which subjects within the different domains can communicate</a:t>
            </a:r>
          </a:p>
          <a:p>
            <a:pPr>
              <a:lnSpc>
                <a:spcPct val="150000"/>
              </a:lnSpc>
            </a:pPr>
            <a:r>
              <a:rPr lang="en-US" sz="2400" dirty="0">
                <a:latin typeface="Arial" panose="020B0604020202020204" pitchFamily="34" charset="0"/>
                <a:cs typeface="Arial" panose="020B0604020202020204" pitchFamily="34" charset="0"/>
              </a:rPr>
              <a:t>Subjects can access resources from domains of equal or lower trust</a:t>
            </a:r>
          </a:p>
        </p:txBody>
      </p:sp>
    </p:spTree>
    <p:extLst>
      <p:ext uri="{BB962C8B-B14F-4D97-AF65-F5344CB8AC3E}">
        <p14:creationId xmlns:p14="http://schemas.microsoft.com/office/powerpoint/2010/main" val="1878286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Directory Services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latin typeface="Arial" panose="020B0604020202020204" pitchFamily="34" charset="0"/>
                <a:cs typeface="Arial" panose="020B0604020202020204" pitchFamily="34" charset="0"/>
              </a:rPr>
              <a:t>It is another single sign-on technology</a:t>
            </a:r>
          </a:p>
          <a:p>
            <a:pPr>
              <a:lnSpc>
                <a:spcPct val="150000"/>
              </a:lnSpc>
            </a:pPr>
            <a:r>
              <a:rPr lang="en-US" sz="2400" dirty="0">
                <a:latin typeface="Arial" panose="020B0604020202020204" pitchFamily="34" charset="0"/>
                <a:cs typeface="Arial" panose="020B0604020202020204" pitchFamily="34" charset="0"/>
              </a:rPr>
              <a:t>A network directory service contains information about the different resources and the subjects. </a:t>
            </a:r>
          </a:p>
          <a:p>
            <a:pPr>
              <a:lnSpc>
                <a:spcPct val="150000"/>
              </a:lnSpc>
            </a:pPr>
            <a:r>
              <a:rPr lang="en-US" sz="2400" dirty="0">
                <a:latin typeface="Arial" panose="020B0604020202020204" pitchFamily="34" charset="0"/>
                <a:cs typeface="Arial" panose="020B0604020202020204" pitchFamily="34" charset="0"/>
              </a:rPr>
              <a:t>The directory service develops unique distinguishing names for each object and appends the corresponding attribute to each object as needed</a:t>
            </a:r>
          </a:p>
          <a:p>
            <a:pPr>
              <a:lnSpc>
                <a:spcPct val="150000"/>
              </a:lnSpc>
            </a:pPr>
            <a:r>
              <a:rPr lang="en-US" sz="2400" dirty="0">
                <a:latin typeface="Arial" panose="020B0604020202020204" pitchFamily="34" charset="0"/>
                <a:cs typeface="Arial" panose="020B0604020202020204" pitchFamily="34" charset="0"/>
              </a:rPr>
              <a:t>The directory service enforces a security policy to control how subjects and objects interact</a:t>
            </a:r>
          </a:p>
          <a:p>
            <a:pPr>
              <a:lnSpc>
                <a:spcPct val="150000"/>
              </a:lnSpc>
            </a:pPr>
            <a:r>
              <a:rPr lang="en-US" sz="2400" dirty="0">
                <a:latin typeface="Arial" panose="020B0604020202020204" pitchFamily="34" charset="0"/>
                <a:cs typeface="Arial" panose="020B0604020202020204" pitchFamily="34" charset="0"/>
              </a:rPr>
              <a:t>Directory service based on X.500 standard uses LDAP protocol for access request management</a:t>
            </a:r>
          </a:p>
          <a:p>
            <a:pPr>
              <a:lnSpc>
                <a:spcPct val="150000"/>
              </a:lnSpc>
            </a:pPr>
            <a:r>
              <a:rPr lang="en-US" sz="2400" dirty="0" err="1">
                <a:latin typeface="Arial" panose="020B0604020202020204" pitchFamily="34" charset="0"/>
                <a:cs typeface="Arial" panose="020B0604020202020204" pitchFamily="34" charset="0"/>
              </a:rPr>
              <a:t>Eg</a:t>
            </a:r>
            <a:r>
              <a:rPr lang="en-US" sz="2400" dirty="0">
                <a:latin typeface="Arial" panose="020B0604020202020204" pitchFamily="34" charset="0"/>
                <a:cs typeface="Arial" panose="020B0604020202020204" pitchFamily="34" charset="0"/>
              </a:rPr>
              <a:t>: LPAP, Microsoft AD, NetIQ </a:t>
            </a:r>
            <a:r>
              <a:rPr lang="en-US" sz="2400" dirty="0" err="1">
                <a:latin typeface="Arial" panose="020B0604020202020204" pitchFamily="34" charset="0"/>
                <a:cs typeface="Arial" panose="020B0604020202020204" pitchFamily="34" charset="0"/>
              </a:rPr>
              <a:t>eDirectory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190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General Aspects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Permissions</a:t>
            </a:r>
          </a:p>
          <a:p>
            <a:pPr lvl="1">
              <a:lnSpc>
                <a:spcPct val="150000"/>
              </a:lnSpc>
            </a:pPr>
            <a:r>
              <a:rPr lang="en-US" dirty="0">
                <a:latin typeface="Arial" panose="020B0604020202020204" pitchFamily="34" charset="0"/>
                <a:cs typeface="Arial" panose="020B0604020202020204" pitchFamily="34" charset="0"/>
              </a:rPr>
              <a:t>Access granted to subject for an object and determines what you can do with it – tagged to object</a:t>
            </a:r>
          </a:p>
          <a:p>
            <a:pPr>
              <a:lnSpc>
                <a:spcPct val="150000"/>
              </a:lnSpc>
            </a:pPr>
            <a:r>
              <a:rPr lang="en-US" dirty="0">
                <a:latin typeface="Arial" panose="020B0604020202020204" pitchFamily="34" charset="0"/>
                <a:cs typeface="Arial" panose="020B0604020202020204" pitchFamily="34" charset="0"/>
              </a:rPr>
              <a:t>Rights</a:t>
            </a:r>
          </a:p>
          <a:p>
            <a:pPr lvl="1">
              <a:lnSpc>
                <a:spcPct val="150000"/>
              </a:lnSpc>
            </a:pPr>
            <a:r>
              <a:rPr lang="en-US" dirty="0">
                <a:latin typeface="Arial" panose="020B0604020202020204" pitchFamily="34" charset="0"/>
                <a:cs typeface="Arial" panose="020B0604020202020204" pitchFamily="34" charset="0"/>
              </a:rPr>
              <a:t>Ability to take an action on an object – tagged to subject</a:t>
            </a:r>
          </a:p>
          <a:p>
            <a:pPr>
              <a:lnSpc>
                <a:spcPct val="150000"/>
              </a:lnSpc>
            </a:pPr>
            <a:r>
              <a:rPr lang="en-US" dirty="0">
                <a:latin typeface="Arial" panose="020B0604020202020204" pitchFamily="34" charset="0"/>
                <a:cs typeface="Arial" panose="020B0604020202020204" pitchFamily="34" charset="0"/>
              </a:rPr>
              <a:t>Privileges</a:t>
            </a:r>
          </a:p>
          <a:p>
            <a:pPr lvl="1">
              <a:lnSpc>
                <a:spcPct val="150000"/>
              </a:lnSpc>
            </a:pPr>
            <a:r>
              <a:rPr lang="en-US" dirty="0">
                <a:latin typeface="Arial" panose="020B0604020202020204" pitchFamily="34" charset="0"/>
                <a:cs typeface="Arial" panose="020B0604020202020204" pitchFamily="34" charset="0"/>
              </a:rPr>
              <a:t>Its is a combination of permissions and rights</a:t>
            </a:r>
          </a:p>
          <a:p>
            <a:pPr lvl="1">
              <a:lnSpc>
                <a:spcPct val="150000"/>
              </a:lnSpc>
            </a:pPr>
            <a:endParaRPr lang="en-US" dirty="0">
              <a:latin typeface="Arial" panose="020B0604020202020204" pitchFamily="34" charset="0"/>
              <a:cs typeface="Arial" panose="020B0604020202020204" pitchFamily="34" charset="0"/>
            </a:endParaRPr>
          </a:p>
          <a:p>
            <a:pPr lvl="1">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71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Thin Clients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latin typeface="Arial" panose="020B0604020202020204" pitchFamily="34" charset="0"/>
                <a:cs typeface="Arial" panose="020B0604020202020204" pitchFamily="34" charset="0"/>
              </a:rPr>
              <a:t>Diskless workstations that do not have capability to store much information depend on a central server for logon as well as network resource use</a:t>
            </a:r>
          </a:p>
          <a:p>
            <a:pPr>
              <a:lnSpc>
                <a:spcPct val="150000"/>
              </a:lnSpc>
            </a:pPr>
            <a:r>
              <a:rPr lang="en-US" sz="2400" dirty="0">
                <a:latin typeface="Arial" panose="020B0604020202020204" pitchFamily="34" charset="0"/>
                <a:cs typeface="Arial" panose="020B0604020202020204" pitchFamily="34" charset="0"/>
              </a:rPr>
              <a:t>Users are authenticated only to the central server and then are provided access to all authorized and necessary services</a:t>
            </a:r>
          </a:p>
        </p:txBody>
      </p:sp>
    </p:spTree>
    <p:extLst>
      <p:ext uri="{BB962C8B-B14F-4D97-AF65-F5344CB8AC3E}">
        <p14:creationId xmlns:p14="http://schemas.microsoft.com/office/powerpoint/2010/main" val="315004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Digital Identity</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latin typeface="Arial" panose="020B0604020202020204" pitchFamily="34" charset="0"/>
                <a:cs typeface="Arial" panose="020B0604020202020204" pitchFamily="34" charset="0"/>
              </a:rPr>
              <a:t>A digital Identity is made up of attributes, entitlements and traits</a:t>
            </a:r>
          </a:p>
          <a:p>
            <a:pPr>
              <a:lnSpc>
                <a:spcPct val="150000"/>
              </a:lnSpc>
            </a:pPr>
            <a:r>
              <a:rPr lang="en-US" sz="2400" dirty="0">
                <a:latin typeface="Arial" panose="020B0604020202020204" pitchFamily="34" charset="0"/>
                <a:cs typeface="Arial" panose="020B0604020202020204" pitchFamily="34" charset="0"/>
              </a:rPr>
              <a:t>Attributes can be department, role in the company, shift timing, clearance </a:t>
            </a:r>
            <a:r>
              <a:rPr lang="en-US" sz="2400" dirty="0" err="1">
                <a:latin typeface="Arial" panose="020B0604020202020204" pitchFamily="34" charset="0"/>
                <a:cs typeface="Arial" panose="020B0604020202020204" pitchFamily="34" charset="0"/>
              </a:rPr>
              <a:t>etc</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Entitlements can be resources available, authoritative rights </a:t>
            </a:r>
            <a:r>
              <a:rPr lang="en-US" sz="2400" dirty="0" err="1">
                <a:latin typeface="Arial" panose="020B0604020202020204" pitchFamily="34" charset="0"/>
                <a:cs typeface="Arial" panose="020B0604020202020204" pitchFamily="34" charset="0"/>
              </a:rPr>
              <a:t>etc</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Traits can be biometric information, height, sex </a:t>
            </a:r>
            <a:r>
              <a:rPr lang="en-US" sz="2400" dirty="0" err="1">
                <a:latin typeface="Arial" panose="020B0604020202020204" pitchFamily="34" charset="0"/>
                <a:cs typeface="Arial" panose="020B0604020202020204" pitchFamily="34" charset="0"/>
              </a:rPr>
              <a:t>etc</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48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Federation</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latin typeface="Arial" panose="020B0604020202020204" pitchFamily="34" charset="0"/>
                <a:cs typeface="Arial" panose="020B0604020202020204" pitchFamily="34" charset="0"/>
              </a:rPr>
              <a:t>A portable identity that can be used across business boundaries</a:t>
            </a:r>
          </a:p>
          <a:p>
            <a:pPr>
              <a:lnSpc>
                <a:spcPct val="150000"/>
              </a:lnSpc>
            </a:pPr>
            <a:r>
              <a:rPr lang="en-US" sz="2400" dirty="0">
                <a:latin typeface="Arial" panose="020B0604020202020204" pitchFamily="34" charset="0"/>
                <a:cs typeface="Arial" panose="020B0604020202020204" pitchFamily="34" charset="0"/>
              </a:rPr>
              <a:t>It allows a user to be authenticated across multiple enterprises</a:t>
            </a:r>
          </a:p>
          <a:p>
            <a:pPr>
              <a:lnSpc>
                <a:spcPct val="150000"/>
              </a:lnSpc>
            </a:pPr>
            <a:r>
              <a:rPr lang="en-US" sz="2400" dirty="0">
                <a:latin typeface="Arial" panose="020B0604020202020204" pitchFamily="34" charset="0"/>
                <a:cs typeface="Arial" panose="020B0604020202020204" pitchFamily="34" charset="0"/>
              </a:rPr>
              <a:t>A federation can be composed of multiple unrelated networks within a single organization or multiple organizations sharing a common resource</a:t>
            </a:r>
          </a:p>
          <a:p>
            <a:pPr>
              <a:lnSpc>
                <a:spcPct val="150000"/>
              </a:lnSpc>
            </a:pPr>
            <a:r>
              <a:rPr lang="en-US" sz="2400" dirty="0">
                <a:latin typeface="Arial" panose="020B0604020202020204" pitchFamily="34" charset="0"/>
                <a:cs typeface="Arial" panose="020B0604020202020204" pitchFamily="34" charset="0"/>
              </a:rPr>
              <a:t>Members of the organizations match the user identities within an organization to federated identities</a:t>
            </a:r>
          </a:p>
          <a:p>
            <a:pPr>
              <a:lnSpc>
                <a:spcPct val="150000"/>
              </a:lnSpc>
            </a:pPr>
            <a:r>
              <a:rPr lang="en-US" sz="2400" dirty="0">
                <a:latin typeface="Arial" panose="020B0604020202020204" pitchFamily="34" charset="0"/>
                <a:cs typeface="Arial" panose="020B0604020202020204" pitchFamily="34" charset="0"/>
              </a:rPr>
              <a:t>Federated Identity management systems use SAML and SPML to meet the requirement for common language between organizations identity process</a:t>
            </a:r>
          </a:p>
          <a:p>
            <a:pPr>
              <a:lnSpc>
                <a:spcPct val="15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467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Federated Identity management Process	</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1" dirty="0">
                <a:latin typeface="Arial" panose="020B0604020202020204" pitchFamily="34" charset="0"/>
                <a:cs typeface="Arial" panose="020B0604020202020204" pitchFamily="34" charset="0"/>
              </a:rPr>
              <a:t>Cross-certification model</a:t>
            </a:r>
          </a:p>
          <a:p>
            <a:pPr lvl="1">
              <a:lnSpc>
                <a:spcPct val="120000"/>
              </a:lnSpc>
            </a:pPr>
            <a:r>
              <a:rPr lang="en-US" dirty="0">
                <a:latin typeface="Arial" panose="020B0604020202020204" pitchFamily="34" charset="0"/>
                <a:cs typeface="Arial" panose="020B0604020202020204" pitchFamily="34" charset="0"/>
              </a:rPr>
              <a:t>Each entity must authenticate with every other entity is worthy of its trust</a:t>
            </a:r>
          </a:p>
          <a:p>
            <a:pPr lvl="1">
              <a:lnSpc>
                <a:spcPct val="120000"/>
              </a:lnSpc>
            </a:pPr>
            <a:r>
              <a:rPr lang="en-US" dirty="0">
                <a:latin typeface="Arial" panose="020B0604020202020204" pitchFamily="34" charset="0"/>
                <a:cs typeface="Arial" panose="020B0604020202020204" pitchFamily="34" charset="0"/>
              </a:rPr>
              <a:t>The biggest problem is the scalability issue when more entities start participating</a:t>
            </a:r>
          </a:p>
          <a:p>
            <a:pPr>
              <a:lnSpc>
                <a:spcPct val="120000"/>
              </a:lnSpc>
            </a:pPr>
            <a:r>
              <a:rPr lang="en-US" b="1" dirty="0">
                <a:latin typeface="Arial" panose="020B0604020202020204" pitchFamily="34" charset="0"/>
                <a:cs typeface="Arial" panose="020B0604020202020204" pitchFamily="34" charset="0"/>
              </a:rPr>
              <a:t>Trusted third party model (bridge model)</a:t>
            </a:r>
          </a:p>
          <a:p>
            <a:pPr lvl="1">
              <a:lnSpc>
                <a:spcPct val="120000"/>
              </a:lnSpc>
            </a:pPr>
            <a:r>
              <a:rPr lang="en-US" dirty="0">
                <a:latin typeface="Arial" panose="020B0604020202020204" pitchFamily="34" charset="0"/>
                <a:cs typeface="Arial" panose="020B0604020202020204" pitchFamily="34" charset="0"/>
              </a:rPr>
              <a:t>Each of the participating entity subscribes to the standard and practices of a third-party that manages the verification and due diligence process for all participating companies</a:t>
            </a:r>
          </a:p>
          <a:p>
            <a:pPr lvl="1">
              <a:lnSpc>
                <a:spcPct val="120000"/>
              </a:lnSpc>
            </a:pPr>
            <a:r>
              <a:rPr lang="en-US" dirty="0">
                <a:latin typeface="Arial" panose="020B0604020202020204" pitchFamily="34" charset="0"/>
                <a:cs typeface="Arial" panose="020B0604020202020204" pitchFamily="34" charset="0"/>
              </a:rPr>
              <a:t>The third-party acts a bridge between the participating organizations for identity verification purposes.</a:t>
            </a:r>
          </a:p>
        </p:txBody>
      </p:sp>
    </p:spTree>
    <p:extLst>
      <p:ext uri="{BB962C8B-B14F-4D97-AF65-F5344CB8AC3E}">
        <p14:creationId xmlns:p14="http://schemas.microsoft.com/office/powerpoint/2010/main" val="283509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normAutofit/>
          </a:bodyPr>
          <a:lstStyle/>
          <a:p>
            <a:r>
              <a:rPr lang="en-IN" dirty="0"/>
              <a:t>Access control and Markup Languages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latin typeface="Arial" panose="020B0604020202020204" pitchFamily="34" charset="0"/>
                <a:cs typeface="Arial" panose="020B0604020202020204" pitchFamily="34" charset="0"/>
              </a:rPr>
              <a:t> Markup language is a way to structure text and data sets; and it dictates how to view and use them</a:t>
            </a:r>
          </a:p>
          <a:p>
            <a:pPr>
              <a:lnSpc>
                <a:spcPct val="100000"/>
              </a:lnSpc>
            </a:pPr>
            <a:r>
              <a:rPr lang="en-US" sz="2400" dirty="0">
                <a:latin typeface="Arial" panose="020B0604020202020204" pitchFamily="34" charset="0"/>
                <a:cs typeface="Arial" panose="020B0604020202020204" pitchFamily="34" charset="0"/>
              </a:rPr>
              <a:t>The use of standard markup language allows for interoperability</a:t>
            </a:r>
          </a:p>
          <a:p>
            <a:pPr>
              <a:lnSpc>
                <a:spcPct val="100000"/>
              </a:lnSpc>
            </a:pPr>
            <a:r>
              <a:rPr lang="en-US" sz="2400" b="1" dirty="0">
                <a:latin typeface="Arial" panose="020B0604020202020204" pitchFamily="34" charset="0"/>
                <a:cs typeface="Arial" panose="020B0604020202020204" pitchFamily="34" charset="0"/>
              </a:rPr>
              <a:t>Hypertext Markup Language (HTML)</a:t>
            </a:r>
          </a:p>
          <a:p>
            <a:pPr lvl="1">
              <a:lnSpc>
                <a:spcPct val="100000"/>
              </a:lnSpc>
            </a:pPr>
            <a:r>
              <a:rPr lang="en-US" sz="2000" dirty="0">
                <a:latin typeface="Arial" panose="020B0604020202020204" pitchFamily="34" charset="0"/>
                <a:cs typeface="Arial" panose="020B0604020202020204" pitchFamily="34" charset="0"/>
              </a:rPr>
              <a:t> it is used to display static web pages. </a:t>
            </a:r>
          </a:p>
          <a:p>
            <a:pPr lvl="1">
              <a:lnSpc>
                <a:spcPct val="100000"/>
              </a:lnSpc>
            </a:pPr>
            <a:r>
              <a:rPr lang="en-US" sz="2000" dirty="0">
                <a:latin typeface="Arial" panose="020B0604020202020204" pitchFamily="34" charset="0"/>
                <a:cs typeface="Arial" panose="020B0604020202020204" pitchFamily="34" charset="0"/>
              </a:rPr>
              <a:t>It was derived from Standard General Markup Language (SGML) and the Generalized Markup Language (GML)</a:t>
            </a:r>
          </a:p>
          <a:p>
            <a:pPr lvl="1">
              <a:lnSpc>
                <a:spcPct val="100000"/>
              </a:lnSpc>
            </a:pPr>
            <a:r>
              <a:rPr lang="en-US" sz="2000" dirty="0">
                <a:latin typeface="Arial" panose="020B0604020202020204" pitchFamily="34" charset="0"/>
                <a:cs typeface="Arial" panose="020B0604020202020204" pitchFamily="34" charset="0"/>
              </a:rPr>
              <a:t>Describes how data is displayed using tags manipulating size and color of text</a:t>
            </a:r>
          </a:p>
          <a:p>
            <a:pPr>
              <a:lnSpc>
                <a:spcPct val="100000"/>
              </a:lnSpc>
            </a:pPr>
            <a:r>
              <a:rPr lang="en-US" sz="2400" b="1" dirty="0">
                <a:latin typeface="Arial" panose="020B0604020202020204" pitchFamily="34" charset="0"/>
                <a:cs typeface="Arial" panose="020B0604020202020204" pitchFamily="34" charset="0"/>
              </a:rPr>
              <a:t>Extensible Markup Language (XML)</a:t>
            </a:r>
          </a:p>
          <a:p>
            <a:pPr lvl="1">
              <a:lnSpc>
                <a:spcPct val="100000"/>
              </a:lnSpc>
            </a:pPr>
            <a:r>
              <a:rPr lang="en-US" sz="2000" dirty="0">
                <a:latin typeface="Arial" panose="020B0604020202020204" pitchFamily="34" charset="0"/>
                <a:cs typeface="Arial" panose="020B0604020202020204" pitchFamily="34" charset="0"/>
              </a:rPr>
              <a:t>XML universal and foundational standard that provides a structure for other independent markup languages to be built from and still allow for interoperability</a:t>
            </a:r>
          </a:p>
        </p:txBody>
      </p:sp>
    </p:spTree>
    <p:extLst>
      <p:ext uri="{BB962C8B-B14F-4D97-AF65-F5344CB8AC3E}">
        <p14:creationId xmlns:p14="http://schemas.microsoft.com/office/powerpoint/2010/main" val="197257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Service Provisioning Markup Language (SPML)</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SPML allows for exchange of provisioning data between applications residing in one organization or between organizations</a:t>
            </a:r>
          </a:p>
          <a:p>
            <a:pPr>
              <a:lnSpc>
                <a:spcPct val="100000"/>
              </a:lnSpc>
            </a:pPr>
            <a:r>
              <a:rPr lang="en-US" dirty="0">
                <a:latin typeface="Arial" panose="020B0604020202020204" pitchFamily="34" charset="0"/>
                <a:cs typeface="Arial" panose="020B0604020202020204" pitchFamily="34" charset="0"/>
              </a:rPr>
              <a:t> It allows for automation of user management, access entitlement configuration, across multiple provisioning systems</a:t>
            </a:r>
          </a:p>
          <a:p>
            <a:pPr>
              <a:lnSpc>
                <a:spcPct val="100000"/>
              </a:lnSpc>
            </a:pPr>
            <a:r>
              <a:rPr lang="en-US" dirty="0">
                <a:latin typeface="Arial" panose="020B0604020202020204" pitchFamily="34" charset="0"/>
                <a:cs typeface="Arial" panose="020B0604020202020204" pitchFamily="34" charset="0"/>
              </a:rPr>
              <a:t>It allows for integration and interoperation of service provisioning requests across various platforms</a:t>
            </a:r>
          </a:p>
          <a:p>
            <a:pPr>
              <a:lnSpc>
                <a:spcPct val="100000"/>
              </a:lnSpc>
            </a:pPr>
            <a:r>
              <a:rPr lang="en-US" dirty="0">
                <a:latin typeface="Arial" panose="020B0604020202020204" pitchFamily="34" charset="0"/>
                <a:cs typeface="Arial" panose="020B0604020202020204" pitchFamily="34" charset="0"/>
              </a:rPr>
              <a:t>It is based on Directory Service Markup Language (DSML)</a:t>
            </a:r>
          </a:p>
          <a:p>
            <a:pPr>
              <a:lnSpc>
                <a:spcPct val="100000"/>
              </a:lnSpc>
            </a:pPr>
            <a:r>
              <a:rPr lang="en-US" dirty="0">
                <a:latin typeface="Arial" panose="020B0604020202020204" pitchFamily="34" charset="0"/>
                <a:cs typeface="Arial" panose="020B0604020202020204" pitchFamily="34" charset="0"/>
              </a:rPr>
              <a:t>Has 3 main entities:</a:t>
            </a:r>
          </a:p>
          <a:p>
            <a:pPr lvl="1">
              <a:lnSpc>
                <a:spcPct val="100000"/>
              </a:lnSpc>
            </a:pPr>
            <a:r>
              <a:rPr lang="en-US" sz="1800" dirty="0">
                <a:latin typeface="Arial" panose="020B0604020202020204" pitchFamily="34" charset="0"/>
                <a:cs typeface="Arial" panose="020B0604020202020204" pitchFamily="34" charset="0"/>
              </a:rPr>
              <a:t>Requesting Authority </a:t>
            </a:r>
            <a:r>
              <a:rPr lang="en-US" sz="1800" dirty="0">
                <a:latin typeface="Arial" panose="020B0604020202020204" pitchFamily="34" charset="0"/>
                <a:cs typeface="Arial" panose="020B0604020202020204" pitchFamily="34" charset="0"/>
                <a:sym typeface="Wingdings" panose="05000000000000000000" pitchFamily="2" charset="2"/>
              </a:rPr>
              <a:t> Entity that is making up the request to setup a new account or change existing account</a:t>
            </a:r>
          </a:p>
          <a:p>
            <a:pPr lvl="1">
              <a:lnSpc>
                <a:spcPct val="100000"/>
              </a:lnSpc>
            </a:pPr>
            <a:r>
              <a:rPr lang="en-US" sz="1800" dirty="0">
                <a:latin typeface="Arial" panose="020B0604020202020204" pitchFamily="34" charset="0"/>
                <a:cs typeface="Arial" panose="020B0604020202020204" pitchFamily="34" charset="0"/>
              </a:rPr>
              <a:t>Provisioning service provider </a:t>
            </a:r>
            <a:r>
              <a:rPr lang="en-US" sz="1800" dirty="0">
                <a:latin typeface="Arial" panose="020B0604020202020204" pitchFamily="34" charset="0"/>
                <a:cs typeface="Arial" panose="020B0604020202020204" pitchFamily="34" charset="0"/>
                <a:sym typeface="Wingdings" panose="05000000000000000000" pitchFamily="2" charset="2"/>
              </a:rPr>
              <a:t> software that responds to account requests</a:t>
            </a:r>
          </a:p>
          <a:p>
            <a:pPr lvl="1">
              <a:lnSpc>
                <a:spcPct val="100000"/>
              </a:lnSpc>
            </a:pPr>
            <a:r>
              <a:rPr lang="en-US" sz="1800" dirty="0">
                <a:latin typeface="Arial" panose="020B0604020202020204" pitchFamily="34" charset="0"/>
                <a:cs typeface="Arial" panose="020B0604020202020204" pitchFamily="34" charset="0"/>
                <a:sym typeface="Wingdings" panose="05000000000000000000" pitchFamily="2" charset="2"/>
              </a:rPr>
              <a:t>Service Target  Entity that carries out provisioning activities on the requested system</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025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Security Assertion Markup Language (SAML)</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XML standard that allows the exchange of authentication and authorization data between security domains</a:t>
            </a:r>
            <a:endParaRPr lang="en-US" sz="1800" dirty="0">
              <a:latin typeface="Arial" panose="020B0604020202020204" pitchFamily="34" charset="0"/>
              <a:cs typeface="Arial" panose="020B0604020202020204" pitchFamily="34" charset="0"/>
            </a:endParaRPr>
          </a:p>
          <a:p>
            <a:pPr>
              <a:lnSpc>
                <a:spcPct val="100000"/>
              </a:lnSpc>
            </a:pPr>
            <a:r>
              <a:rPr lang="en-US" dirty="0">
                <a:latin typeface="Arial" panose="020B0604020202020204" pitchFamily="34" charset="0"/>
                <a:cs typeface="Arial" panose="020B0604020202020204" pitchFamily="34" charset="0"/>
              </a:rPr>
              <a:t>It provides the authentication pieces to the Federated Identity management systems</a:t>
            </a:r>
          </a:p>
          <a:p>
            <a:pPr>
              <a:lnSpc>
                <a:spcPct val="100000"/>
              </a:lnSpc>
            </a:pPr>
            <a:r>
              <a:rPr lang="en-US" dirty="0">
                <a:latin typeface="Arial" panose="020B0604020202020204" pitchFamily="34" charset="0"/>
                <a:cs typeface="Arial" panose="020B0604020202020204" pitchFamily="34" charset="0"/>
              </a:rPr>
              <a:t>There are three components</a:t>
            </a:r>
          </a:p>
          <a:p>
            <a:pPr lvl="1">
              <a:lnSpc>
                <a:spcPct val="100000"/>
              </a:lnSpc>
            </a:pPr>
            <a:r>
              <a:rPr lang="en-US" dirty="0">
                <a:latin typeface="Arial" panose="020B0604020202020204" pitchFamily="34" charset="0"/>
                <a:cs typeface="Arial" panose="020B0604020202020204" pitchFamily="34" charset="0"/>
              </a:rPr>
              <a:t>Principal – user access requesting</a:t>
            </a:r>
          </a:p>
          <a:p>
            <a:pPr lvl="1">
              <a:lnSpc>
                <a:spcPct val="100000"/>
              </a:lnSpc>
            </a:pPr>
            <a:r>
              <a:rPr lang="en-US" dirty="0">
                <a:latin typeface="Arial" panose="020B0604020202020204" pitchFamily="34" charset="0"/>
                <a:cs typeface="Arial" panose="020B0604020202020204" pitchFamily="34" charset="0"/>
              </a:rPr>
              <a:t>Identity provider – entity authenticating the user</a:t>
            </a:r>
          </a:p>
          <a:p>
            <a:pPr lvl="1">
              <a:lnSpc>
                <a:spcPct val="100000"/>
              </a:lnSpc>
            </a:pPr>
            <a:r>
              <a:rPr lang="en-US" dirty="0">
                <a:latin typeface="Arial" panose="020B0604020202020204" pitchFamily="34" charset="0"/>
                <a:cs typeface="Arial" panose="020B0604020202020204" pitchFamily="34" charset="0"/>
              </a:rPr>
              <a:t>Service provider – entity providing service to the user</a:t>
            </a:r>
          </a:p>
          <a:p>
            <a:pPr>
              <a:lnSpc>
                <a:spcPct val="100000"/>
              </a:lnSpc>
            </a:pPr>
            <a:r>
              <a:rPr lang="en-US" dirty="0">
                <a:latin typeface="Arial" panose="020B0604020202020204" pitchFamily="34" charset="0"/>
                <a:cs typeface="Arial" panose="020B0604020202020204" pitchFamily="34" charset="0"/>
              </a:rPr>
              <a:t>SAML does not tell the receiving system how to interpret and use the authentication data</a:t>
            </a:r>
          </a:p>
          <a:p>
            <a:pPr>
              <a:lnSpc>
                <a:spcPct val="100000"/>
              </a:lnSpc>
            </a:pPr>
            <a:r>
              <a:rPr lang="en-US" dirty="0">
                <a:latin typeface="Arial" panose="020B0604020202020204" pitchFamily="34" charset="0"/>
                <a:cs typeface="Arial" panose="020B0604020202020204" pitchFamily="34" charset="0"/>
              </a:rPr>
              <a:t>Federated identity systems often use SAML and SPML for access needs</a:t>
            </a:r>
          </a:p>
          <a:p>
            <a:pPr>
              <a:lnSpc>
                <a:spcPct val="100000"/>
              </a:lnSpc>
            </a:pPr>
            <a:r>
              <a:rPr lang="en-US" dirty="0">
                <a:latin typeface="Arial" panose="020B0604020202020204" pitchFamily="34" charset="0"/>
                <a:cs typeface="Arial" panose="020B0604020202020204" pitchFamily="34" charset="0"/>
              </a:rPr>
              <a:t>It is used to provided SSO capabilities for browser access</a:t>
            </a:r>
          </a:p>
          <a:p>
            <a:pPr>
              <a:lnSpc>
                <a:spcPct val="100000"/>
              </a:lnSpc>
            </a:pPr>
            <a:r>
              <a:rPr lang="en-US" dirty="0">
                <a:latin typeface="Arial" panose="020B0604020202020204" pitchFamily="34" charset="0"/>
                <a:cs typeface="Arial" panose="020B0604020202020204" pitchFamily="34" charset="0"/>
              </a:rPr>
              <a:t>SAML does not have security mode and relies on TLS for message confidentiality and digital signature for message integrity</a:t>
            </a:r>
          </a:p>
          <a:p>
            <a:pPr>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467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Simple Object Access Protocol (SOAP)</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It is a specification that outlines the way information pertaining to web services is exchanged in a structure manner</a:t>
            </a:r>
          </a:p>
          <a:p>
            <a:pPr>
              <a:lnSpc>
                <a:spcPct val="100000"/>
              </a:lnSpc>
            </a:pPr>
            <a:r>
              <a:rPr lang="en-US" dirty="0">
                <a:latin typeface="Arial" panose="020B0604020202020204" pitchFamily="34" charset="0"/>
                <a:cs typeface="Arial" panose="020B0604020202020204" pitchFamily="34" charset="0"/>
              </a:rPr>
              <a:t>It is a simple messaging framework to be used by users to request a service and in turn the service is made available to the user</a:t>
            </a:r>
          </a:p>
          <a:p>
            <a:pPr>
              <a:lnSpc>
                <a:spcPct val="100000"/>
              </a:lnSpc>
            </a:pPr>
            <a:r>
              <a:rPr lang="en-US" dirty="0">
                <a:latin typeface="Arial" panose="020B0604020202020204" pitchFamily="34" charset="0"/>
                <a:cs typeface="Arial" panose="020B0604020202020204" pitchFamily="34" charset="0"/>
              </a:rPr>
              <a:t>Transmission of SAML data takes place over SOAP</a:t>
            </a:r>
          </a:p>
          <a:p>
            <a:pPr>
              <a:lnSpc>
                <a:spcPct val="100000"/>
              </a:lnSpc>
            </a:pPr>
            <a:r>
              <a:rPr lang="en-US" dirty="0">
                <a:latin typeface="Arial" panose="020B0604020202020204" pitchFamily="34" charset="0"/>
                <a:cs typeface="Arial" panose="020B0604020202020204" pitchFamily="34" charset="0"/>
              </a:rPr>
              <a:t>The use of web services in this manner also allows for organization to provide Service Oriented Architecture (SOA)</a:t>
            </a:r>
          </a:p>
          <a:p>
            <a:pPr>
              <a:lnSpc>
                <a:spcPct val="100000"/>
              </a:lnSpc>
            </a:pPr>
            <a:r>
              <a:rPr lang="en-US" dirty="0">
                <a:latin typeface="Arial" panose="020B0604020202020204" pitchFamily="34" charset="0"/>
                <a:cs typeface="Arial" panose="020B0604020202020204" pitchFamily="34" charset="0"/>
              </a:rPr>
              <a:t>SOA is a way to provide independent services residing in different applications in different domains in one consistent manner</a:t>
            </a:r>
          </a:p>
        </p:txBody>
      </p:sp>
    </p:spTree>
    <p:extLst>
      <p:ext uri="{BB962C8B-B14F-4D97-AF65-F5344CB8AC3E}">
        <p14:creationId xmlns:p14="http://schemas.microsoft.com/office/powerpoint/2010/main" val="257703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fontScale="90000"/>
          </a:bodyPr>
          <a:lstStyle/>
          <a:p>
            <a:r>
              <a:rPr lang="en-IN" dirty="0"/>
              <a:t>Extensible Access Control Markup Language (XACML)</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It is used to express security policies and access rights to assets provided through web services and other enterprise applications</a:t>
            </a:r>
          </a:p>
          <a:p>
            <a:pPr>
              <a:lnSpc>
                <a:spcPct val="100000"/>
              </a:lnSpc>
            </a:pPr>
            <a:r>
              <a:rPr lang="en-US" dirty="0">
                <a:latin typeface="Arial" panose="020B0604020202020204" pitchFamily="34" charset="0"/>
                <a:cs typeface="Arial" panose="020B0604020202020204" pitchFamily="34" charset="0"/>
              </a:rPr>
              <a:t>It is both an access control policy language and processing model that allows for policies to be interpreted and enforced in a standard manner</a:t>
            </a:r>
          </a:p>
          <a:p>
            <a:pPr>
              <a:lnSpc>
                <a:spcPct val="100000"/>
              </a:lnSpc>
            </a:pPr>
            <a:r>
              <a:rPr lang="en-US" dirty="0">
                <a:latin typeface="Arial" panose="020B0604020202020204" pitchFamily="34" charset="0"/>
                <a:cs typeface="Arial" panose="020B0604020202020204" pitchFamily="34" charset="0"/>
              </a:rPr>
              <a:t>XACML uses a subject element, resource element and an action element</a:t>
            </a:r>
          </a:p>
          <a:p>
            <a:pPr>
              <a:lnSpc>
                <a:spcPct val="100000"/>
              </a:lnSpc>
            </a:pPr>
            <a:r>
              <a:rPr lang="en-US" dirty="0">
                <a:latin typeface="Arial" panose="020B0604020202020204" pitchFamily="34" charset="0"/>
                <a:cs typeface="Arial" panose="020B0604020202020204" pitchFamily="34" charset="0"/>
              </a:rPr>
              <a:t>It provides assurance to all members in a federation that they are granting the same level of access to different roles</a:t>
            </a:r>
          </a:p>
          <a:p>
            <a:pPr>
              <a:lnSpc>
                <a:spcPct val="100000"/>
              </a:lnSpc>
            </a:pPr>
            <a:r>
              <a:rPr lang="en-US" dirty="0">
                <a:latin typeface="Arial" panose="020B0604020202020204" pitchFamily="34" charset="0"/>
                <a:cs typeface="Arial" panose="020B0604020202020204" pitchFamily="34" charset="0"/>
              </a:rPr>
              <a:t>XACML has become popular with software defined networking applications</a:t>
            </a:r>
          </a:p>
        </p:txBody>
      </p:sp>
    </p:spTree>
    <p:extLst>
      <p:ext uri="{BB962C8B-B14F-4D97-AF65-F5344CB8AC3E}">
        <p14:creationId xmlns:p14="http://schemas.microsoft.com/office/powerpoint/2010/main" val="172931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Scripted Access or Logon Scripts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Establishes communication links by providing an automated process to transmit credentials at the start of the logon session</a:t>
            </a:r>
          </a:p>
          <a:p>
            <a:pPr>
              <a:lnSpc>
                <a:spcPct val="150000"/>
              </a:lnSpc>
            </a:pPr>
            <a:r>
              <a:rPr lang="en-US" dirty="0">
                <a:latin typeface="Arial" panose="020B0604020202020204" pitchFamily="34" charset="0"/>
                <a:cs typeface="Arial" panose="020B0604020202020204" pitchFamily="34" charset="0"/>
              </a:rPr>
              <a:t>It can be used to simulate SSO in environments where SSO implementation is not possible</a:t>
            </a:r>
          </a:p>
          <a:p>
            <a:pPr>
              <a:lnSpc>
                <a:spcPct val="150000"/>
              </a:lnSpc>
            </a:pPr>
            <a:r>
              <a:rPr lang="en-US" dirty="0">
                <a:latin typeface="Arial" panose="020B0604020202020204" pitchFamily="34" charset="0"/>
                <a:cs typeface="Arial" panose="020B0604020202020204" pitchFamily="34" charset="0"/>
              </a:rPr>
              <a:t>Scripts should be stored in highly protected areas, because they usually contain access credentials in clear text</a:t>
            </a:r>
          </a:p>
          <a:p>
            <a:pPr marL="0"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426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Identification and Authentication</a:t>
            </a:r>
            <a:endParaRPr lang="en-US" dirty="0"/>
          </a:p>
        </p:txBody>
      </p:sp>
      <p:sp>
        <p:nvSpPr>
          <p:cNvPr id="6" name="Content Placeholder 2"/>
          <p:cNvSpPr txBox="1">
            <a:spLocks/>
          </p:cNvSpPr>
          <p:nvPr/>
        </p:nvSpPr>
        <p:spPr>
          <a:xfrm>
            <a:off x="373906" y="1149045"/>
            <a:ext cx="11267488" cy="5458232"/>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Three general factors for authentication</a:t>
            </a:r>
          </a:p>
          <a:p>
            <a:pPr lvl="1">
              <a:lnSpc>
                <a:spcPct val="120000"/>
              </a:lnSpc>
            </a:pPr>
            <a:r>
              <a:rPr lang="en-US" dirty="0">
                <a:latin typeface="Arial" panose="020B0604020202020204" pitchFamily="34" charset="0"/>
                <a:cs typeface="Arial" panose="020B0604020202020204" pitchFamily="34" charset="0"/>
              </a:rPr>
              <a:t>Something a person knows (knowledge)</a:t>
            </a:r>
          </a:p>
          <a:p>
            <a:pPr lvl="1">
              <a:lnSpc>
                <a:spcPct val="120000"/>
              </a:lnSpc>
            </a:pPr>
            <a:r>
              <a:rPr lang="en-US" dirty="0">
                <a:latin typeface="Arial" panose="020B0604020202020204" pitchFamily="34" charset="0"/>
                <a:cs typeface="Arial" panose="020B0604020202020204" pitchFamily="34" charset="0"/>
              </a:rPr>
              <a:t>Something a person has (ownership)</a:t>
            </a:r>
          </a:p>
          <a:p>
            <a:pPr lvl="1">
              <a:lnSpc>
                <a:spcPct val="120000"/>
              </a:lnSpc>
            </a:pPr>
            <a:r>
              <a:rPr lang="en-US" dirty="0">
                <a:latin typeface="Arial" panose="020B0604020202020204" pitchFamily="34" charset="0"/>
                <a:cs typeface="Arial" panose="020B0604020202020204" pitchFamily="34" charset="0"/>
              </a:rPr>
              <a:t>Something a person is (characteristic)</a:t>
            </a:r>
          </a:p>
          <a:p>
            <a:pPr>
              <a:lnSpc>
                <a:spcPct val="120000"/>
              </a:lnSpc>
            </a:pPr>
            <a:r>
              <a:rPr lang="en-US" dirty="0">
                <a:latin typeface="Arial" panose="020B0604020202020204" pitchFamily="34" charset="0"/>
                <a:cs typeface="Arial" panose="020B0604020202020204" pitchFamily="34" charset="0"/>
              </a:rPr>
              <a:t>Use of more than one factor is called multi-factor authentication</a:t>
            </a:r>
          </a:p>
          <a:p>
            <a:pPr>
              <a:lnSpc>
                <a:spcPct val="120000"/>
              </a:lnSpc>
            </a:pPr>
            <a:r>
              <a:rPr lang="en-US" dirty="0">
                <a:latin typeface="Arial" panose="020B0604020202020204" pitchFamily="34" charset="0"/>
                <a:cs typeface="Arial" panose="020B0604020202020204" pitchFamily="34" charset="0"/>
              </a:rPr>
              <a:t>Multi-factor authentication is the most secure authentication mechanism</a:t>
            </a:r>
          </a:p>
          <a:p>
            <a:pPr>
              <a:lnSpc>
                <a:spcPct val="120000"/>
              </a:lnSpc>
            </a:pPr>
            <a:r>
              <a:rPr lang="en-US" dirty="0">
                <a:latin typeface="Arial" panose="020B0604020202020204" pitchFamily="34" charset="0"/>
                <a:cs typeface="Arial" panose="020B0604020202020204" pitchFamily="34" charset="0"/>
              </a:rPr>
              <a:t>1:1 Verification</a:t>
            </a:r>
          </a:p>
          <a:p>
            <a:pPr lvl="1">
              <a:lnSpc>
                <a:spcPct val="120000"/>
              </a:lnSpc>
            </a:pPr>
            <a:r>
              <a:rPr lang="en-US" dirty="0">
                <a:latin typeface="Arial" panose="020B0604020202020204" pitchFamily="34" charset="0"/>
                <a:cs typeface="Arial" panose="020B0604020202020204" pitchFamily="34" charset="0"/>
              </a:rPr>
              <a:t>Measurement of an identity against a single claimed identity</a:t>
            </a:r>
          </a:p>
          <a:p>
            <a:pPr lvl="2">
              <a:lnSpc>
                <a:spcPct val="120000"/>
              </a:lnSpc>
            </a:pPr>
            <a:r>
              <a:rPr lang="en-US" dirty="0">
                <a:latin typeface="Arial" panose="020B0604020202020204" pitchFamily="34" charset="0"/>
                <a:cs typeface="Arial" panose="020B0604020202020204" pitchFamily="34" charset="0"/>
              </a:rPr>
              <a:t>Access card</a:t>
            </a:r>
          </a:p>
          <a:p>
            <a:pPr>
              <a:lnSpc>
                <a:spcPct val="120000"/>
              </a:lnSpc>
            </a:pPr>
            <a:r>
              <a:rPr lang="en-US" dirty="0">
                <a:latin typeface="Arial" panose="020B0604020202020204" pitchFamily="34" charset="0"/>
                <a:cs typeface="Arial" panose="020B0604020202020204" pitchFamily="34" charset="0"/>
              </a:rPr>
              <a:t>1:N verification</a:t>
            </a:r>
          </a:p>
          <a:p>
            <a:pPr lvl="1">
              <a:lnSpc>
                <a:spcPct val="120000"/>
              </a:lnSpc>
            </a:pPr>
            <a:r>
              <a:rPr lang="en-US" dirty="0">
                <a:latin typeface="Arial" panose="020B0604020202020204" pitchFamily="34" charset="0"/>
                <a:cs typeface="Arial" panose="020B0604020202020204" pitchFamily="34" charset="0"/>
              </a:rPr>
              <a:t>Measurement of an identity against multiple identities</a:t>
            </a:r>
          </a:p>
          <a:p>
            <a:pPr lvl="2">
              <a:lnSpc>
                <a:spcPct val="120000"/>
              </a:lnSpc>
            </a:pPr>
            <a:r>
              <a:rPr lang="en-US" dirty="0">
                <a:latin typeface="Arial" panose="020B0604020202020204" pitchFamily="34" charset="0"/>
                <a:cs typeface="Arial" panose="020B0604020202020204" pitchFamily="34" charset="0"/>
              </a:rPr>
              <a:t>Fingerprint database</a:t>
            </a:r>
          </a:p>
          <a:p>
            <a:pPr>
              <a:lnSpc>
                <a:spcPct val="120000"/>
              </a:lnSpc>
            </a:pPr>
            <a:r>
              <a:rPr lang="en-US" dirty="0">
                <a:latin typeface="Arial" panose="020B0604020202020204" pitchFamily="34" charset="0"/>
                <a:cs typeface="Arial" panose="020B0604020202020204" pitchFamily="34" charset="0"/>
              </a:rPr>
              <a:t>Mutual Authentication</a:t>
            </a:r>
          </a:p>
          <a:p>
            <a:pPr lvl="1">
              <a:lnSpc>
                <a:spcPct val="120000"/>
              </a:lnSpc>
            </a:pPr>
            <a:r>
              <a:rPr lang="en-US" dirty="0">
                <a:latin typeface="Arial" panose="020B0604020202020204" pitchFamily="34" charset="0"/>
                <a:cs typeface="Arial" panose="020B0604020202020204" pitchFamily="34" charset="0"/>
              </a:rPr>
              <a:t>Two communicating entities must be authenticated to each other before passing data</a:t>
            </a:r>
          </a:p>
          <a:p>
            <a:pPr lvl="1">
              <a:lnSpc>
                <a:spcPct val="12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625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Once In-Unlimited Access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373906" y="1385019"/>
            <a:ext cx="11267488" cy="483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The user authenticates once and then has access to all the resources participating in the model</a:t>
            </a:r>
          </a:p>
          <a:p>
            <a:pPr>
              <a:lnSpc>
                <a:spcPct val="120000"/>
              </a:lnSpc>
            </a:pPr>
            <a:r>
              <a:rPr lang="en-US" dirty="0">
                <a:latin typeface="Arial" panose="020B0604020202020204" pitchFamily="34" charset="0"/>
                <a:cs typeface="Arial" panose="020B0604020202020204" pitchFamily="34" charset="0"/>
              </a:rPr>
              <a:t>In this model the system behind the initial authentication do not have any authentication mechanism to speak of</a:t>
            </a:r>
          </a:p>
          <a:p>
            <a:pPr>
              <a:lnSpc>
                <a:spcPct val="120000"/>
              </a:lnSpc>
            </a:pPr>
            <a:r>
              <a:rPr lang="en-US" dirty="0">
                <a:latin typeface="Arial" panose="020B0604020202020204" pitchFamily="34" charset="0"/>
                <a:cs typeface="Arial" panose="020B0604020202020204" pitchFamily="34" charset="0"/>
              </a:rPr>
              <a:t>The fact that the user is able to access the system in the first place means that the user is authorized</a:t>
            </a:r>
          </a:p>
          <a:p>
            <a:pPr>
              <a:lnSpc>
                <a:spcPct val="120000"/>
              </a:lnSpc>
            </a:pP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Casinos “unlimited Beer”</a:t>
            </a:r>
          </a:p>
        </p:txBody>
      </p:sp>
    </p:spTree>
    <p:extLst>
      <p:ext uri="{BB962C8B-B14F-4D97-AF65-F5344CB8AC3E}">
        <p14:creationId xmlns:p14="http://schemas.microsoft.com/office/powerpoint/2010/main" val="562503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Other SSO Examples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SESAME</a:t>
            </a:r>
          </a:p>
          <a:p>
            <a:pPr lvl="1">
              <a:lnSpc>
                <a:spcPct val="150000"/>
              </a:lnSpc>
            </a:pPr>
            <a:r>
              <a:rPr lang="en-US" dirty="0">
                <a:latin typeface="Arial" panose="020B0604020202020204" pitchFamily="34" charset="0"/>
                <a:cs typeface="Arial" panose="020B0604020202020204" pitchFamily="34" charset="0"/>
              </a:rPr>
              <a:t>Ticket based authentication system developed to address the weakness in Kerberos</a:t>
            </a:r>
          </a:p>
          <a:p>
            <a:pPr lvl="1">
              <a:lnSpc>
                <a:spcPct val="150000"/>
              </a:lnSpc>
            </a:pPr>
            <a:r>
              <a:rPr lang="en-US" dirty="0">
                <a:latin typeface="Arial" panose="020B0604020202020204" pitchFamily="34" charset="0"/>
                <a:cs typeface="Arial" panose="020B0604020202020204" pitchFamily="34" charset="0"/>
              </a:rPr>
              <a:t>It did not compensate for all weaknesses and has not be adopted</a:t>
            </a:r>
          </a:p>
          <a:p>
            <a:pPr>
              <a:lnSpc>
                <a:spcPct val="150000"/>
              </a:lnSpc>
            </a:pPr>
            <a:r>
              <a:rPr lang="en-US" dirty="0" err="1">
                <a:latin typeface="Arial" panose="020B0604020202020204" pitchFamily="34" charset="0"/>
                <a:cs typeface="Arial" panose="020B0604020202020204" pitchFamily="34" charset="0"/>
              </a:rPr>
              <a:t>KryptoKnight</a:t>
            </a:r>
            <a:endParaRPr lang="en-US" dirty="0">
              <a:latin typeface="Arial" panose="020B0604020202020204" pitchFamily="34" charset="0"/>
              <a:cs typeface="Arial" panose="020B0604020202020204" pitchFamily="34" charset="0"/>
            </a:endParaRPr>
          </a:p>
          <a:p>
            <a:pPr lvl="1">
              <a:lnSpc>
                <a:spcPct val="150000"/>
              </a:lnSpc>
            </a:pPr>
            <a:r>
              <a:rPr lang="en-US" dirty="0">
                <a:latin typeface="Arial" panose="020B0604020202020204" pitchFamily="34" charset="0"/>
                <a:cs typeface="Arial" panose="020B0604020202020204" pitchFamily="34" charset="0"/>
              </a:rPr>
              <a:t>Ticket-based authentication system developed by IBM</a:t>
            </a:r>
          </a:p>
          <a:p>
            <a:pPr lvl="1">
              <a:lnSpc>
                <a:spcPct val="150000"/>
              </a:lnSpc>
            </a:pPr>
            <a:r>
              <a:rPr lang="en-US" dirty="0">
                <a:latin typeface="Arial" panose="020B0604020202020204" pitchFamily="34" charset="0"/>
                <a:cs typeface="Arial" panose="020B0604020202020204" pitchFamily="34" charset="0"/>
              </a:rPr>
              <a:t>It uses peer-to-peer authentication</a:t>
            </a:r>
          </a:p>
          <a:p>
            <a:pPr lvl="1">
              <a:lnSpc>
                <a:spcPct val="150000"/>
              </a:lnSpc>
            </a:pPr>
            <a:r>
              <a:rPr lang="en-US" dirty="0">
                <a:latin typeface="Arial" panose="020B0604020202020204" pitchFamily="34" charset="0"/>
                <a:cs typeface="Arial" panose="020B0604020202020204" pitchFamily="34" charset="0"/>
              </a:rPr>
              <a:t>As incorporated into </a:t>
            </a:r>
            <a:r>
              <a:rPr lang="en-US" dirty="0" err="1">
                <a:latin typeface="Arial" panose="020B0604020202020204" pitchFamily="34" charset="0"/>
                <a:cs typeface="Arial" panose="020B0604020202020204" pitchFamily="34" charset="0"/>
              </a:rPr>
              <a:t>NetSP</a:t>
            </a:r>
            <a:r>
              <a:rPr lang="en-US" dirty="0">
                <a:latin typeface="Arial" panose="020B0604020202020204" pitchFamily="34" charset="0"/>
                <a:cs typeface="Arial" panose="020B0604020202020204" pitchFamily="34" charset="0"/>
              </a:rPr>
              <a:t> product, but never took off.</a:t>
            </a:r>
          </a:p>
        </p:txBody>
      </p:sp>
    </p:spTree>
    <p:extLst>
      <p:ext uri="{BB962C8B-B14F-4D97-AF65-F5344CB8AC3E}">
        <p14:creationId xmlns:p14="http://schemas.microsoft.com/office/powerpoint/2010/main" val="187508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OpenID</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Open standard for user authentication by third-parties</a:t>
            </a:r>
          </a:p>
          <a:p>
            <a:pPr>
              <a:lnSpc>
                <a:spcPct val="100000"/>
              </a:lnSpc>
            </a:pPr>
            <a:r>
              <a:rPr lang="en-US" dirty="0">
                <a:latin typeface="Arial" panose="020B0604020202020204" pitchFamily="34" charset="0"/>
                <a:cs typeface="Arial" panose="020B0604020202020204" pitchFamily="34" charset="0"/>
              </a:rPr>
              <a:t>It is very similar to SAML, but the user authentication is maintained by a third-party not by the company</a:t>
            </a:r>
          </a:p>
          <a:p>
            <a:pPr>
              <a:lnSpc>
                <a:spcPct val="100000"/>
              </a:lnSpc>
            </a:pPr>
            <a:r>
              <a:rPr lang="en-US" dirty="0">
                <a:latin typeface="Arial" panose="020B0604020202020204" pitchFamily="34" charset="0"/>
                <a:cs typeface="Arial" panose="020B0604020202020204" pitchFamily="34" charset="0"/>
              </a:rPr>
              <a:t>It defines 3 roles</a:t>
            </a:r>
          </a:p>
          <a:p>
            <a:pPr lvl="1">
              <a:lnSpc>
                <a:spcPct val="100000"/>
              </a:lnSpc>
            </a:pPr>
            <a:r>
              <a:rPr lang="en-US" dirty="0">
                <a:latin typeface="Arial" panose="020B0604020202020204" pitchFamily="34" charset="0"/>
                <a:cs typeface="Arial" panose="020B0604020202020204" pitchFamily="34" charset="0"/>
              </a:rPr>
              <a:t>End User: The user who wants to be authenticated</a:t>
            </a:r>
          </a:p>
          <a:p>
            <a:pPr lvl="1">
              <a:lnSpc>
                <a:spcPct val="100000"/>
              </a:lnSpc>
            </a:pPr>
            <a:r>
              <a:rPr lang="en-US" dirty="0">
                <a:latin typeface="Arial" panose="020B0604020202020204" pitchFamily="34" charset="0"/>
                <a:cs typeface="Arial" panose="020B0604020202020204" pitchFamily="34" charset="0"/>
              </a:rPr>
              <a:t>Resource party: The server that owns the resource the end-user is trying to access</a:t>
            </a:r>
          </a:p>
          <a:p>
            <a:pPr lvl="1">
              <a:lnSpc>
                <a:spcPct val="100000"/>
              </a:lnSpc>
            </a:pPr>
            <a:r>
              <a:rPr lang="en-US" dirty="0">
                <a:latin typeface="Arial" panose="020B0604020202020204" pitchFamily="34" charset="0"/>
                <a:cs typeface="Arial" panose="020B0604020202020204" pitchFamily="34" charset="0"/>
              </a:rPr>
              <a:t>OpenID provider: The system in which the end user already has an account  and which will authenticate the user to the resource party</a:t>
            </a:r>
          </a:p>
        </p:txBody>
      </p:sp>
    </p:spTree>
    <p:extLst>
      <p:ext uri="{BB962C8B-B14F-4D97-AF65-F5344CB8AC3E}">
        <p14:creationId xmlns:p14="http://schemas.microsoft.com/office/powerpoint/2010/main" val="305698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err="1"/>
              <a:t>OpenAuth</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Open standard for user authorization by third-parties</a:t>
            </a:r>
          </a:p>
          <a:p>
            <a:pPr>
              <a:lnSpc>
                <a:spcPct val="100000"/>
              </a:lnSpc>
            </a:pPr>
            <a:r>
              <a:rPr lang="en-US" dirty="0">
                <a:latin typeface="Arial" panose="020B0604020202020204" pitchFamily="34" charset="0"/>
                <a:cs typeface="Arial" panose="020B0604020202020204" pitchFamily="34" charset="0"/>
              </a:rPr>
              <a:t>It lets you authorize a website/applications to use something you control at a different website</a:t>
            </a:r>
          </a:p>
          <a:p>
            <a:pPr>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692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974" y="3538947"/>
            <a:ext cx="7247041" cy="735541"/>
          </a:xfrm>
        </p:spPr>
        <p:txBody>
          <a:bodyPr>
            <a:noAutofit/>
          </a:bodyPr>
          <a:lstStyle/>
          <a:p>
            <a:r>
              <a:rPr lang="en-IN" sz="6000" b="1" dirty="0"/>
              <a:t>Access Control</a:t>
            </a:r>
            <a:endParaRPr lang="en-US" sz="6000" b="1"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823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Basic Access Concepts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Permissions:</a:t>
            </a:r>
          </a:p>
          <a:p>
            <a:pPr lvl="1">
              <a:lnSpc>
                <a:spcPct val="100000"/>
              </a:lnSpc>
            </a:pPr>
            <a:r>
              <a:rPr lang="en-US" dirty="0">
                <a:latin typeface="Arial" panose="020B0604020202020204" pitchFamily="34" charset="0"/>
                <a:cs typeface="Arial" panose="020B0604020202020204" pitchFamily="34" charset="0"/>
              </a:rPr>
              <a:t>Refer to the access granted for an object and determine what you can do with it</a:t>
            </a:r>
          </a:p>
          <a:p>
            <a:pPr>
              <a:lnSpc>
                <a:spcPct val="100000"/>
              </a:lnSpc>
            </a:pPr>
            <a:r>
              <a:rPr lang="en-US" dirty="0">
                <a:latin typeface="Arial" panose="020B0604020202020204" pitchFamily="34" charset="0"/>
                <a:cs typeface="Arial" panose="020B0604020202020204" pitchFamily="34" charset="0"/>
              </a:rPr>
              <a:t>Rights:</a:t>
            </a:r>
          </a:p>
          <a:p>
            <a:pPr lvl="1">
              <a:lnSpc>
                <a:spcPct val="100000"/>
              </a:lnSpc>
            </a:pPr>
            <a:r>
              <a:rPr lang="en-US" dirty="0">
                <a:latin typeface="Arial" panose="020B0604020202020204" pitchFamily="34" charset="0"/>
                <a:cs typeface="Arial" panose="020B0604020202020204" pitchFamily="34" charset="0"/>
              </a:rPr>
              <a:t>Refers to the ability to take an action on the object</a:t>
            </a:r>
          </a:p>
          <a:p>
            <a:pPr>
              <a:lnSpc>
                <a:spcPct val="100000"/>
              </a:lnSpc>
            </a:pPr>
            <a:r>
              <a:rPr lang="en-US" dirty="0">
                <a:latin typeface="Arial" panose="020B0604020202020204" pitchFamily="34" charset="0"/>
                <a:cs typeface="Arial" panose="020B0604020202020204" pitchFamily="34" charset="0"/>
              </a:rPr>
              <a:t>Privileges:</a:t>
            </a:r>
          </a:p>
          <a:p>
            <a:pPr lvl="1">
              <a:lnSpc>
                <a:spcPct val="100000"/>
              </a:lnSpc>
            </a:pPr>
            <a:r>
              <a:rPr lang="en-US" dirty="0">
                <a:latin typeface="Arial" panose="020B0604020202020204" pitchFamily="34" charset="0"/>
                <a:cs typeface="Arial" panose="020B0604020202020204" pitchFamily="34" charset="0"/>
              </a:rPr>
              <a:t>It is the combination of rights and permissions</a:t>
            </a:r>
          </a:p>
          <a:p>
            <a:pPr>
              <a:lnSpc>
                <a:spcPct val="100000"/>
              </a:lnSpc>
            </a:pPr>
            <a:r>
              <a:rPr lang="en-US" dirty="0">
                <a:latin typeface="Arial" panose="020B0604020202020204" pitchFamily="34" charset="0"/>
                <a:cs typeface="Arial" panose="020B0604020202020204" pitchFamily="34" charset="0"/>
              </a:rPr>
              <a:t>Implicit Deny:</a:t>
            </a:r>
          </a:p>
          <a:p>
            <a:pPr lvl="1">
              <a:lnSpc>
                <a:spcPct val="100000"/>
              </a:lnSpc>
            </a:pPr>
            <a:r>
              <a:rPr lang="en-US" dirty="0">
                <a:latin typeface="Arial" panose="020B0604020202020204" pitchFamily="34" charset="0"/>
                <a:cs typeface="Arial" panose="020B0604020202020204" pitchFamily="34" charset="0"/>
              </a:rPr>
              <a:t>It is the basic principle of access control</a:t>
            </a:r>
          </a:p>
          <a:p>
            <a:pPr lvl="1">
              <a:lnSpc>
                <a:spcPct val="100000"/>
              </a:lnSpc>
            </a:pPr>
            <a:r>
              <a:rPr lang="en-US" dirty="0">
                <a:latin typeface="Arial" panose="020B0604020202020204" pitchFamily="34" charset="0"/>
                <a:cs typeface="Arial" panose="020B0604020202020204" pitchFamily="34" charset="0"/>
              </a:rPr>
              <a:t>Ensures access to object is denied unless access has been explicitly granted to a subject</a:t>
            </a:r>
          </a:p>
        </p:txBody>
      </p:sp>
    </p:spTree>
    <p:extLst>
      <p:ext uri="{BB962C8B-B14F-4D97-AF65-F5344CB8AC3E}">
        <p14:creationId xmlns:p14="http://schemas.microsoft.com/office/powerpoint/2010/main" val="327068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Access Control types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Primary Control types</a:t>
            </a:r>
          </a:p>
          <a:p>
            <a:pPr lvl="1">
              <a:lnSpc>
                <a:spcPct val="100000"/>
              </a:lnSpc>
            </a:pPr>
            <a:r>
              <a:rPr lang="en-US" dirty="0">
                <a:latin typeface="Arial" panose="020B0604020202020204" pitchFamily="34" charset="0"/>
                <a:cs typeface="Arial" panose="020B0604020202020204" pitchFamily="34" charset="0"/>
              </a:rPr>
              <a:t>Preventive</a:t>
            </a:r>
          </a:p>
          <a:p>
            <a:pPr lvl="2">
              <a:lnSpc>
                <a:spcPct val="100000"/>
              </a:lnSpc>
            </a:pPr>
            <a:r>
              <a:rPr lang="en-US" dirty="0">
                <a:latin typeface="Arial" panose="020B0604020202020204" pitchFamily="34" charset="0"/>
                <a:cs typeface="Arial" panose="020B0604020202020204" pitchFamily="34" charset="0"/>
              </a:rPr>
              <a:t>Attempts to stop some thing bad from happening</a:t>
            </a:r>
          </a:p>
          <a:p>
            <a:pPr lvl="3">
              <a:lnSpc>
                <a:spcPct val="100000"/>
              </a:lnSpc>
            </a:pPr>
            <a:r>
              <a:rPr lang="en-US" dirty="0">
                <a:latin typeface="Arial" panose="020B0604020202020204" pitchFamily="34" charset="0"/>
                <a:cs typeface="Arial" panose="020B0604020202020204" pitchFamily="34" charset="0"/>
              </a:rPr>
              <a:t>Fence, lock, mantrap, separation of duties, encryption, data classification, penetration testing, smartcards, callback procedures, awareness training</a:t>
            </a:r>
          </a:p>
          <a:p>
            <a:pPr lvl="1">
              <a:lnSpc>
                <a:spcPct val="100000"/>
              </a:lnSpc>
            </a:pPr>
            <a:r>
              <a:rPr lang="en-US" dirty="0">
                <a:latin typeface="Arial" panose="020B0604020202020204" pitchFamily="34" charset="0"/>
                <a:cs typeface="Arial" panose="020B0604020202020204" pitchFamily="34" charset="0"/>
              </a:rPr>
              <a:t>Detective</a:t>
            </a:r>
          </a:p>
          <a:p>
            <a:pPr lvl="2">
              <a:lnSpc>
                <a:spcPct val="100000"/>
              </a:lnSpc>
            </a:pPr>
            <a:r>
              <a:rPr lang="en-US" dirty="0">
                <a:latin typeface="Arial" panose="020B0604020202020204" pitchFamily="34" charset="0"/>
                <a:cs typeface="Arial" panose="020B0604020202020204" pitchFamily="34" charset="0"/>
              </a:rPr>
              <a:t>Detects something anomalous; its an after the fact control</a:t>
            </a:r>
          </a:p>
          <a:p>
            <a:pPr lvl="3">
              <a:lnSpc>
                <a:spcPct val="100000"/>
              </a:lnSpc>
            </a:pPr>
            <a:r>
              <a:rPr lang="en-US" dirty="0">
                <a:latin typeface="Arial" panose="020B0604020202020204" pitchFamily="34" charset="0"/>
                <a:cs typeface="Arial" panose="020B0604020202020204" pitchFamily="34" charset="0"/>
              </a:rPr>
              <a:t>Audit, </a:t>
            </a:r>
            <a:r>
              <a:rPr lang="en-US" dirty="0" err="1">
                <a:latin typeface="Arial" panose="020B0604020202020204" pitchFamily="34" charset="0"/>
                <a:cs typeface="Arial" panose="020B0604020202020204" pitchFamily="34" charset="0"/>
              </a:rPr>
              <a:t>cctv</a:t>
            </a:r>
            <a:r>
              <a:rPr lang="en-US" dirty="0">
                <a:latin typeface="Arial" panose="020B0604020202020204" pitchFamily="34" charset="0"/>
                <a:cs typeface="Arial" panose="020B0604020202020204" pitchFamily="34" charset="0"/>
              </a:rPr>
              <a:t>, motion detectors, job rotation, mandatory vacations, honeypots, IDS, violation reports</a:t>
            </a:r>
          </a:p>
          <a:p>
            <a:pPr lvl="1">
              <a:lnSpc>
                <a:spcPct val="100000"/>
              </a:lnSpc>
            </a:pPr>
            <a:r>
              <a:rPr lang="en-US" dirty="0">
                <a:latin typeface="Arial" panose="020B0604020202020204" pitchFamily="34" charset="0"/>
                <a:cs typeface="Arial" panose="020B0604020202020204" pitchFamily="34" charset="0"/>
              </a:rPr>
              <a:t>Corrective</a:t>
            </a:r>
          </a:p>
          <a:p>
            <a:pPr lvl="2">
              <a:lnSpc>
                <a:spcPct val="100000"/>
              </a:lnSpc>
            </a:pPr>
            <a:r>
              <a:rPr lang="en-US" dirty="0">
                <a:latin typeface="Arial" panose="020B0604020202020204" pitchFamily="34" charset="0"/>
                <a:cs typeface="Arial" panose="020B0604020202020204" pitchFamily="34" charset="0"/>
              </a:rPr>
              <a:t>Modifies the environment to return systems to normal after an incident</a:t>
            </a:r>
          </a:p>
          <a:p>
            <a:pPr lvl="2">
              <a:lnSpc>
                <a:spcPct val="100000"/>
              </a:lnSpc>
            </a:pPr>
            <a:r>
              <a:rPr lang="en-US" dirty="0">
                <a:latin typeface="Arial" panose="020B0604020202020204" pitchFamily="34" charset="0"/>
                <a:cs typeface="Arial" panose="020B0604020202020204" pitchFamily="34" charset="0"/>
              </a:rPr>
              <a:t>Attempts to correct any problem that may have happened</a:t>
            </a:r>
          </a:p>
          <a:p>
            <a:pPr lvl="3">
              <a:lnSpc>
                <a:spcPct val="100000"/>
              </a:lnSpc>
            </a:pPr>
            <a:r>
              <a:rPr lang="en-US" dirty="0">
                <a:latin typeface="Arial" panose="020B0604020202020204" pitchFamily="34" charset="0"/>
                <a:cs typeface="Arial" panose="020B0604020202020204" pitchFamily="34" charset="0"/>
              </a:rPr>
              <a:t>Terminating malicious activity, rebooting the system, backup and restore plans, active intrusion detection systems</a:t>
            </a:r>
          </a:p>
          <a:p>
            <a:pPr>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149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Access Control types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060554"/>
            <a:ext cx="11267488" cy="515343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Other Control types</a:t>
            </a:r>
          </a:p>
          <a:p>
            <a:pPr lvl="1">
              <a:lnSpc>
                <a:spcPct val="100000"/>
              </a:lnSpc>
            </a:pPr>
            <a:r>
              <a:rPr lang="en-US" dirty="0">
                <a:latin typeface="Arial" panose="020B0604020202020204" pitchFamily="34" charset="0"/>
                <a:cs typeface="Arial" panose="020B0604020202020204" pitchFamily="34" charset="0"/>
              </a:rPr>
              <a:t>Deterrent</a:t>
            </a:r>
          </a:p>
          <a:p>
            <a:pPr lvl="2">
              <a:lnSpc>
                <a:spcPct val="100000"/>
              </a:lnSpc>
            </a:pPr>
            <a:r>
              <a:rPr lang="en-US" dirty="0">
                <a:latin typeface="Arial" panose="020B0604020202020204" pitchFamily="34" charset="0"/>
                <a:cs typeface="Arial" panose="020B0604020202020204" pitchFamily="34" charset="0"/>
              </a:rPr>
              <a:t>Attempts to dissuade someone from carrying out unauthorized activity</a:t>
            </a:r>
          </a:p>
          <a:p>
            <a:pPr lvl="3">
              <a:lnSpc>
                <a:spcPct val="100000"/>
              </a:lnSpc>
            </a:pPr>
            <a:r>
              <a:rPr lang="en-US" dirty="0">
                <a:latin typeface="Arial" panose="020B0604020202020204" pitchFamily="34" charset="0"/>
                <a:cs typeface="Arial" panose="020B0604020202020204" pitchFamily="34" charset="0"/>
              </a:rPr>
              <a:t>Fence, policies, training, CCTV, Lights, security badges, mantraps</a:t>
            </a:r>
          </a:p>
          <a:p>
            <a:pPr lvl="1">
              <a:lnSpc>
                <a:spcPct val="100000"/>
              </a:lnSpc>
            </a:pPr>
            <a:r>
              <a:rPr lang="en-US" dirty="0">
                <a:latin typeface="Arial" panose="020B0604020202020204" pitchFamily="34" charset="0"/>
                <a:cs typeface="Arial" panose="020B0604020202020204" pitchFamily="34" charset="0"/>
              </a:rPr>
              <a:t>Recovery </a:t>
            </a:r>
          </a:p>
          <a:p>
            <a:pPr lvl="2">
              <a:lnSpc>
                <a:spcPct val="100000"/>
              </a:lnSpc>
            </a:pPr>
            <a:r>
              <a:rPr lang="en-US" dirty="0">
                <a:latin typeface="Arial" panose="020B0604020202020204" pitchFamily="34" charset="0"/>
                <a:cs typeface="Arial" panose="020B0604020202020204" pitchFamily="34" charset="0"/>
              </a:rPr>
              <a:t>Attempts to repair or restore resources after a security violation</a:t>
            </a:r>
          </a:p>
          <a:p>
            <a:pPr lvl="2">
              <a:lnSpc>
                <a:spcPct val="100000"/>
              </a:lnSpc>
            </a:pPr>
            <a:r>
              <a:rPr lang="en-US" dirty="0">
                <a:latin typeface="Arial" panose="020B0604020202020204" pitchFamily="34" charset="0"/>
                <a:cs typeface="Arial" panose="020B0604020202020204" pitchFamily="34" charset="0"/>
              </a:rPr>
              <a:t>It is an extension of corrective controls</a:t>
            </a:r>
          </a:p>
          <a:p>
            <a:pPr lvl="3">
              <a:lnSpc>
                <a:spcPct val="100000"/>
              </a:lnSpc>
            </a:pPr>
            <a:r>
              <a:rPr lang="en-US" dirty="0">
                <a:latin typeface="Arial" panose="020B0604020202020204" pitchFamily="34" charset="0"/>
                <a:cs typeface="Arial" panose="020B0604020202020204" pitchFamily="34" charset="0"/>
              </a:rPr>
              <a:t>Backups and restores, fault-tolerant drive systems, system imaging, server clustering, VM Shadowing</a:t>
            </a:r>
          </a:p>
          <a:p>
            <a:pPr lvl="1">
              <a:lnSpc>
                <a:spcPct val="100000"/>
              </a:lnSpc>
            </a:pPr>
            <a:r>
              <a:rPr lang="en-US" dirty="0">
                <a:latin typeface="Arial" panose="020B0604020202020204" pitchFamily="34" charset="0"/>
                <a:cs typeface="Arial" panose="020B0604020202020204" pitchFamily="34" charset="0"/>
              </a:rPr>
              <a:t>Directive</a:t>
            </a:r>
          </a:p>
          <a:p>
            <a:pPr lvl="2">
              <a:lnSpc>
                <a:spcPct val="100000"/>
              </a:lnSpc>
            </a:pPr>
            <a:r>
              <a:rPr lang="en-US" dirty="0">
                <a:latin typeface="Arial" panose="020B0604020202020204" pitchFamily="34" charset="0"/>
                <a:cs typeface="Arial" panose="020B0604020202020204" pitchFamily="34" charset="0"/>
              </a:rPr>
              <a:t>Attempts to direct or control the actions of the subjects to force compliance to the policy</a:t>
            </a:r>
          </a:p>
          <a:p>
            <a:pPr lvl="3">
              <a:lnSpc>
                <a:spcPct val="100000"/>
              </a:lnSpc>
            </a:pPr>
            <a:r>
              <a:rPr lang="en-US" dirty="0">
                <a:latin typeface="Arial" panose="020B0604020202020204" pitchFamily="34" charset="0"/>
                <a:cs typeface="Arial" panose="020B0604020202020204" pitchFamily="34" charset="0"/>
              </a:rPr>
              <a:t>Security standard, posters, escape route maps, monitoring, supervision, procedures</a:t>
            </a:r>
          </a:p>
          <a:p>
            <a:pPr lvl="1">
              <a:lnSpc>
                <a:spcPct val="100000"/>
              </a:lnSpc>
            </a:pPr>
            <a:r>
              <a:rPr lang="en-US" dirty="0">
                <a:latin typeface="Arial" panose="020B0604020202020204" pitchFamily="34" charset="0"/>
                <a:cs typeface="Arial" panose="020B0604020202020204" pitchFamily="34" charset="0"/>
              </a:rPr>
              <a:t>Compensatory</a:t>
            </a:r>
          </a:p>
          <a:p>
            <a:pPr lvl="2">
              <a:lnSpc>
                <a:spcPct val="100000"/>
              </a:lnSpc>
            </a:pPr>
            <a:r>
              <a:rPr lang="en-US" dirty="0">
                <a:latin typeface="Arial" panose="020B0604020202020204" pitchFamily="34" charset="0"/>
                <a:cs typeface="Arial" panose="020B0604020202020204" pitchFamily="34" charset="0"/>
              </a:rPr>
              <a:t>Provides an alternative when the primary control isn’t feasible</a:t>
            </a:r>
          </a:p>
          <a:p>
            <a:pPr>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989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Access Control categories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060554"/>
            <a:ext cx="11267488" cy="515343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Administrative Access Control</a:t>
            </a:r>
          </a:p>
          <a:p>
            <a:pPr lvl="1">
              <a:lnSpc>
                <a:spcPct val="100000"/>
              </a:lnSpc>
            </a:pPr>
            <a:r>
              <a:rPr lang="en-US" dirty="0">
                <a:latin typeface="Arial" panose="020B0604020202020204" pitchFamily="34" charset="0"/>
                <a:cs typeface="Arial" panose="020B0604020202020204" pitchFamily="34" charset="0"/>
              </a:rPr>
              <a:t>Also called management access control</a:t>
            </a:r>
          </a:p>
          <a:p>
            <a:pPr lvl="1">
              <a:lnSpc>
                <a:spcPct val="100000"/>
              </a:lnSpc>
            </a:pPr>
            <a:r>
              <a:rPr lang="en-US" dirty="0">
                <a:latin typeface="Arial" panose="020B0604020202020204" pitchFamily="34" charset="0"/>
                <a:cs typeface="Arial" panose="020B0604020202020204" pitchFamily="34" charset="0"/>
              </a:rPr>
              <a:t>They focus on people and business practices</a:t>
            </a:r>
          </a:p>
          <a:p>
            <a:pPr lvl="2">
              <a:lnSpc>
                <a:spcPct val="100000"/>
              </a:lnSpc>
            </a:pPr>
            <a:r>
              <a:rPr lang="en-US" dirty="0">
                <a:latin typeface="Arial" panose="020B0604020202020204" pitchFamily="34" charset="0"/>
                <a:cs typeface="Arial" panose="020B0604020202020204" pitchFamily="34" charset="0"/>
              </a:rPr>
              <a:t>Policy, procedures, hiring practices, background checks, data classification, awareness training, reports, testing</a:t>
            </a:r>
          </a:p>
          <a:p>
            <a:pPr>
              <a:lnSpc>
                <a:spcPct val="100000"/>
              </a:lnSpc>
            </a:pPr>
            <a:r>
              <a:rPr lang="en-US" dirty="0">
                <a:latin typeface="Arial" panose="020B0604020202020204" pitchFamily="34" charset="0"/>
                <a:cs typeface="Arial" panose="020B0604020202020204" pitchFamily="34" charset="0"/>
              </a:rPr>
              <a:t>Logical Access Control</a:t>
            </a:r>
          </a:p>
          <a:p>
            <a:pPr lvl="1">
              <a:lnSpc>
                <a:spcPct val="100000"/>
              </a:lnSpc>
            </a:pPr>
            <a:r>
              <a:rPr lang="en-US" dirty="0">
                <a:latin typeface="Arial" panose="020B0604020202020204" pitchFamily="34" charset="0"/>
                <a:cs typeface="Arial" panose="020B0604020202020204" pitchFamily="34" charset="0"/>
              </a:rPr>
              <a:t>Also called Technical Access control</a:t>
            </a:r>
          </a:p>
          <a:p>
            <a:pPr lvl="1">
              <a:lnSpc>
                <a:spcPct val="100000"/>
              </a:lnSpc>
            </a:pPr>
            <a:r>
              <a:rPr lang="en-US" dirty="0">
                <a:latin typeface="Arial" panose="020B0604020202020204" pitchFamily="34" charset="0"/>
                <a:cs typeface="Arial" panose="020B0604020202020204" pitchFamily="34" charset="0"/>
              </a:rPr>
              <a:t>Hardware and software mechanisms used to control access</a:t>
            </a:r>
          </a:p>
          <a:p>
            <a:pPr lvl="2">
              <a:lnSpc>
                <a:spcPct val="100000"/>
              </a:lnSpc>
            </a:pPr>
            <a:r>
              <a:rPr lang="en-US" dirty="0">
                <a:latin typeface="Arial" panose="020B0604020202020204" pitchFamily="34" charset="0"/>
                <a:cs typeface="Arial" panose="020B0604020202020204" pitchFamily="34" charset="0"/>
              </a:rPr>
              <a:t>Encryption, constrained interfaces, firewalls, IDS, biometric, password, clipping levels, ACLs</a:t>
            </a:r>
          </a:p>
          <a:p>
            <a:pPr>
              <a:lnSpc>
                <a:spcPct val="100000"/>
              </a:lnSpc>
            </a:pPr>
            <a:r>
              <a:rPr lang="en-US" dirty="0">
                <a:latin typeface="Arial" panose="020B0604020202020204" pitchFamily="34" charset="0"/>
                <a:cs typeface="Arial" panose="020B0604020202020204" pitchFamily="34" charset="0"/>
              </a:rPr>
              <a:t>Physical Access Control</a:t>
            </a:r>
          </a:p>
          <a:p>
            <a:pPr lvl="1">
              <a:lnSpc>
                <a:spcPct val="100000"/>
              </a:lnSpc>
            </a:pPr>
            <a:r>
              <a:rPr lang="en-US" dirty="0">
                <a:latin typeface="Arial" panose="020B0604020202020204" pitchFamily="34" charset="0"/>
                <a:cs typeface="Arial" panose="020B0604020202020204" pitchFamily="34" charset="0"/>
              </a:rPr>
              <a:t>Items that we can physically touch</a:t>
            </a:r>
          </a:p>
          <a:p>
            <a:pPr lvl="2">
              <a:lnSpc>
                <a:spcPct val="100000"/>
              </a:lnSpc>
            </a:pPr>
            <a:r>
              <a:rPr lang="en-US" dirty="0">
                <a:latin typeface="Arial" panose="020B0604020202020204" pitchFamily="34" charset="0"/>
                <a:cs typeface="Arial" panose="020B0604020202020204" pitchFamily="34" charset="0"/>
              </a:rPr>
              <a:t>Guards, fences, motion detectors, locks, lights, cable protection, badges, video camera, mantraps</a:t>
            </a:r>
          </a:p>
          <a:p>
            <a:pPr lvl="2">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28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Access Control Models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A framework that dictates how a subject access an object</a:t>
            </a:r>
          </a:p>
          <a:p>
            <a:pPr>
              <a:lnSpc>
                <a:spcPct val="100000"/>
              </a:lnSpc>
            </a:pPr>
            <a:r>
              <a:rPr lang="en-US" dirty="0">
                <a:latin typeface="Arial" panose="020B0604020202020204" pitchFamily="34" charset="0"/>
                <a:cs typeface="Arial" panose="020B0604020202020204" pitchFamily="34" charset="0"/>
              </a:rPr>
              <a:t>Three main types of access control models are</a:t>
            </a:r>
          </a:p>
          <a:p>
            <a:pPr lvl="1">
              <a:lnSpc>
                <a:spcPct val="100000"/>
              </a:lnSpc>
            </a:pPr>
            <a:r>
              <a:rPr lang="en-US" dirty="0">
                <a:latin typeface="Arial" panose="020B0604020202020204" pitchFamily="34" charset="0"/>
                <a:cs typeface="Arial" panose="020B0604020202020204" pitchFamily="34" charset="0"/>
              </a:rPr>
              <a:t>Discretionary access control</a:t>
            </a:r>
          </a:p>
          <a:p>
            <a:pPr lvl="1">
              <a:lnSpc>
                <a:spcPct val="100000"/>
              </a:lnSpc>
            </a:pPr>
            <a:r>
              <a:rPr lang="en-US" dirty="0">
                <a:latin typeface="Arial" panose="020B0604020202020204" pitchFamily="34" charset="0"/>
                <a:cs typeface="Arial" panose="020B0604020202020204" pitchFamily="34" charset="0"/>
              </a:rPr>
              <a:t>Mandatory access control</a:t>
            </a:r>
          </a:p>
          <a:p>
            <a:pPr lvl="1">
              <a:lnSpc>
                <a:spcPct val="100000"/>
              </a:lnSpc>
            </a:pPr>
            <a:r>
              <a:rPr lang="en-US" dirty="0">
                <a:latin typeface="Arial" panose="020B0604020202020204" pitchFamily="34" charset="0"/>
                <a:cs typeface="Arial" panose="020B0604020202020204" pitchFamily="34" charset="0"/>
              </a:rPr>
              <a:t>Role based access control</a:t>
            </a:r>
          </a:p>
          <a:p>
            <a:pPr>
              <a:lnSpc>
                <a:spcPct val="100000"/>
              </a:lnSpc>
            </a:pPr>
            <a:r>
              <a:rPr lang="en-US" dirty="0">
                <a:latin typeface="Arial" panose="020B0604020202020204" pitchFamily="34" charset="0"/>
                <a:cs typeface="Arial" panose="020B0604020202020204" pitchFamily="34" charset="0"/>
              </a:rPr>
              <a:t>Access control model decision is based on</a:t>
            </a:r>
          </a:p>
          <a:p>
            <a:pPr lvl="1">
              <a:lnSpc>
                <a:spcPct val="100000"/>
              </a:lnSpc>
            </a:pPr>
            <a:r>
              <a:rPr lang="en-US" dirty="0">
                <a:latin typeface="Arial" panose="020B0604020202020204" pitchFamily="34" charset="0"/>
                <a:cs typeface="Arial" panose="020B0604020202020204" pitchFamily="34" charset="0"/>
              </a:rPr>
              <a:t>Business and security goals</a:t>
            </a:r>
          </a:p>
          <a:p>
            <a:pPr lvl="1">
              <a:lnSpc>
                <a:spcPct val="100000"/>
              </a:lnSpc>
            </a:pPr>
            <a:r>
              <a:rPr lang="en-US" dirty="0">
                <a:latin typeface="Arial" panose="020B0604020202020204" pitchFamily="34" charset="0"/>
                <a:cs typeface="Arial" panose="020B0604020202020204" pitchFamily="34" charset="0"/>
              </a:rPr>
              <a:t>Culture</a:t>
            </a:r>
          </a:p>
          <a:p>
            <a:pPr lvl="1">
              <a:lnSpc>
                <a:spcPct val="100000"/>
              </a:lnSpc>
            </a:pPr>
            <a:r>
              <a:rPr lang="en-US" dirty="0">
                <a:latin typeface="Arial" panose="020B0604020202020204" pitchFamily="34" charset="0"/>
                <a:cs typeface="Arial" panose="020B0604020202020204" pitchFamily="34" charset="0"/>
              </a:rPr>
              <a:t>Habits of conducting business</a:t>
            </a:r>
          </a:p>
        </p:txBody>
      </p:sp>
    </p:spTree>
    <p:extLst>
      <p:ext uri="{BB962C8B-B14F-4D97-AF65-F5344CB8AC3E}">
        <p14:creationId xmlns:p14="http://schemas.microsoft.com/office/powerpoint/2010/main" val="41381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Identity Proofing and Registration</a:t>
            </a:r>
            <a:endParaRPr lang="en-US" dirty="0"/>
          </a:p>
        </p:txBody>
      </p:sp>
      <p:sp>
        <p:nvSpPr>
          <p:cNvPr id="6" name="Content Placeholder 2"/>
          <p:cNvSpPr txBox="1">
            <a:spLocks/>
          </p:cNvSpPr>
          <p:nvPr/>
        </p:nvSpPr>
        <p:spPr>
          <a:xfrm>
            <a:off x="373906" y="1149045"/>
            <a:ext cx="11267488" cy="5458232"/>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Process of collecting and verifying information about a person for the purpose of providing an account, credential</a:t>
            </a:r>
          </a:p>
          <a:p>
            <a:pPr>
              <a:lnSpc>
                <a:spcPct val="120000"/>
              </a:lnSpc>
            </a:pPr>
            <a:r>
              <a:rPr lang="en-US" dirty="0">
                <a:latin typeface="Arial" panose="020B0604020202020204" pitchFamily="34" charset="0"/>
                <a:cs typeface="Arial" panose="020B0604020202020204" pitchFamily="34" charset="0"/>
              </a:rPr>
              <a:t>It is performed before an account is created or the credential is issued or special privilege is granted</a:t>
            </a:r>
          </a:p>
          <a:p>
            <a:pPr>
              <a:lnSpc>
                <a:spcPct val="120000"/>
              </a:lnSpc>
            </a:pPr>
            <a:r>
              <a:rPr lang="en-US" dirty="0">
                <a:latin typeface="Arial" panose="020B0604020202020204" pitchFamily="34" charset="0"/>
                <a:cs typeface="Arial" panose="020B0604020202020204" pitchFamily="34" charset="0"/>
              </a:rPr>
              <a:t>It is more lengthy the first time it is created</a:t>
            </a:r>
          </a:p>
          <a:p>
            <a:pPr>
              <a:lnSpc>
                <a:spcPct val="120000"/>
              </a:lnSpc>
            </a:pPr>
            <a:r>
              <a:rPr lang="en-US" dirty="0">
                <a:latin typeface="Arial" panose="020B0604020202020204" pitchFamily="34" charset="0"/>
                <a:cs typeface="Arial" panose="020B0604020202020204" pitchFamily="34" charset="0"/>
              </a:rPr>
              <a:t>FIPS 201-2 is the identity verification chain-of-trust for federal agencies</a:t>
            </a:r>
          </a:p>
          <a:p>
            <a:pPr lvl="1">
              <a:lnSpc>
                <a:spcPct val="120000"/>
              </a:lnSpc>
            </a:pPr>
            <a:r>
              <a:rPr lang="en-US" dirty="0">
                <a:latin typeface="Arial" panose="020B0604020202020204" pitchFamily="34" charset="0"/>
                <a:cs typeface="Arial" panose="020B0604020202020204" pitchFamily="34" charset="0"/>
              </a:rPr>
              <a:t>Chain-of-trust assures all parties involved, that each participating entity followed a vetting process to securely and accurately validate an individuals' identity</a:t>
            </a:r>
          </a:p>
          <a:p>
            <a:pPr>
              <a:lnSpc>
                <a:spcPct val="120000"/>
              </a:lnSpc>
            </a:pPr>
            <a:r>
              <a:rPr lang="en-US" dirty="0">
                <a:latin typeface="Arial" panose="020B0604020202020204" pitchFamily="34" charset="0"/>
                <a:cs typeface="Arial" panose="020B0604020202020204" pitchFamily="34" charset="0"/>
              </a:rPr>
              <a:t>Registration happens once Identity Proofing is completed</a:t>
            </a:r>
          </a:p>
        </p:txBody>
      </p:sp>
    </p:spTree>
    <p:extLst>
      <p:ext uri="{BB962C8B-B14F-4D97-AF65-F5344CB8AC3E}">
        <p14:creationId xmlns:p14="http://schemas.microsoft.com/office/powerpoint/2010/main" val="323109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Discretionary Access Control (DAC)</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A system using DAC enables the owner to specify which subjects can access specific resources</a:t>
            </a:r>
          </a:p>
          <a:p>
            <a:pPr>
              <a:lnSpc>
                <a:spcPct val="100000"/>
              </a:lnSpc>
            </a:pPr>
            <a:r>
              <a:rPr lang="en-US" dirty="0">
                <a:latin typeface="Arial" panose="020B0604020202020204" pitchFamily="34" charset="0"/>
                <a:cs typeface="Arial" panose="020B0604020202020204" pitchFamily="34" charset="0"/>
              </a:rPr>
              <a:t>Control of access is based on the discretion of the owner</a:t>
            </a:r>
          </a:p>
          <a:p>
            <a:pPr>
              <a:lnSpc>
                <a:spcPct val="100000"/>
              </a:lnSpc>
            </a:pPr>
            <a:r>
              <a:rPr lang="en-US" dirty="0">
                <a:latin typeface="Arial" panose="020B0604020202020204" pitchFamily="34" charset="0"/>
                <a:cs typeface="Arial" panose="020B0604020202020204" pitchFamily="34" charset="0"/>
              </a:rPr>
              <a:t>Access is restricted based on the authorization granted to the users</a:t>
            </a:r>
          </a:p>
          <a:p>
            <a:pPr>
              <a:lnSpc>
                <a:spcPct val="100000"/>
              </a:lnSpc>
            </a:pPr>
            <a:r>
              <a:rPr lang="en-US" dirty="0">
                <a:latin typeface="Arial" panose="020B0604020202020204" pitchFamily="34" charset="0"/>
                <a:cs typeface="Arial" panose="020B0604020202020204" pitchFamily="34" charset="0"/>
              </a:rPr>
              <a:t>The most common implementation of DAC is through Access control lists (ACL) on objects</a:t>
            </a:r>
          </a:p>
          <a:p>
            <a:pPr>
              <a:lnSpc>
                <a:spcPct val="100000"/>
              </a:lnSpc>
            </a:pPr>
            <a:r>
              <a:rPr lang="en-US" dirty="0">
                <a:latin typeface="Arial" panose="020B0604020202020204" pitchFamily="34" charset="0"/>
                <a:cs typeface="Arial" panose="020B0604020202020204" pitchFamily="34" charset="0"/>
              </a:rPr>
              <a:t>DAC can be applied to both directory tree structure and the files in it</a:t>
            </a:r>
          </a:p>
          <a:p>
            <a:pPr>
              <a:lnSpc>
                <a:spcPct val="100000"/>
              </a:lnSpc>
            </a:pPr>
            <a:r>
              <a:rPr lang="en-US" dirty="0">
                <a:latin typeface="Arial" panose="020B0604020202020204" pitchFamily="34" charset="0"/>
                <a:cs typeface="Arial" panose="020B0604020202020204" pitchFamily="34" charset="0"/>
              </a:rPr>
              <a:t>DAC is considered identity based access control type</a:t>
            </a:r>
          </a:p>
        </p:txBody>
      </p:sp>
    </p:spTree>
    <p:extLst>
      <p:ext uri="{BB962C8B-B14F-4D97-AF65-F5344CB8AC3E}">
        <p14:creationId xmlns:p14="http://schemas.microsoft.com/office/powerpoint/2010/main" val="77988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Non-Discretionary Access Control</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516474" y="1109714"/>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Access decisions are not based at the discretion of the user</a:t>
            </a:r>
          </a:p>
          <a:p>
            <a:pPr>
              <a:lnSpc>
                <a:spcPct val="150000"/>
              </a:lnSpc>
            </a:pPr>
            <a:r>
              <a:rPr lang="en-US" dirty="0">
                <a:latin typeface="Arial" panose="020B0604020202020204" pitchFamily="34" charset="0"/>
                <a:cs typeface="Arial" panose="020B0604020202020204" pitchFamily="34" charset="0"/>
              </a:rPr>
              <a:t>They are put in place by the central authoritative entity with the goal of protecting the most critical assets</a:t>
            </a:r>
          </a:p>
          <a:p>
            <a:pPr>
              <a:lnSpc>
                <a:spcPct val="150000"/>
              </a:lnSpc>
            </a:pPr>
            <a:r>
              <a:rPr lang="en-US" dirty="0">
                <a:latin typeface="Arial" panose="020B0604020202020204" pitchFamily="34" charset="0"/>
                <a:cs typeface="Arial" panose="020B0604020202020204" pitchFamily="34" charset="0"/>
              </a:rPr>
              <a:t>Administrators centrally administer non-discretionary control and can make changes that affect the entire environment</a:t>
            </a:r>
          </a:p>
          <a:p>
            <a:pPr>
              <a:lnSpc>
                <a:spcPct val="150000"/>
              </a:lnSpc>
            </a:pPr>
            <a:r>
              <a:rPr lang="en-US" dirty="0">
                <a:latin typeface="Arial" panose="020B0604020202020204" pitchFamily="34" charset="0"/>
                <a:cs typeface="Arial" panose="020B0604020202020204" pitchFamily="34" charset="0"/>
              </a:rPr>
              <a:t>Rule-based, role-based and lattice-based access controls are considered non-discretionary models</a:t>
            </a:r>
          </a:p>
        </p:txBody>
      </p:sp>
    </p:spTree>
    <p:extLst>
      <p:ext uri="{BB962C8B-B14F-4D97-AF65-F5344CB8AC3E}">
        <p14:creationId xmlns:p14="http://schemas.microsoft.com/office/powerpoint/2010/main" val="5240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Mandatory Access Control (MAC)</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906792"/>
            <a:ext cx="11267488" cy="5818473"/>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Users do not have the rights to decide who can access objects</a:t>
            </a:r>
          </a:p>
          <a:p>
            <a:pPr>
              <a:lnSpc>
                <a:spcPct val="120000"/>
              </a:lnSpc>
            </a:pPr>
            <a:r>
              <a:rPr lang="en-US" dirty="0">
                <a:latin typeface="Arial" panose="020B0604020202020204" pitchFamily="34" charset="0"/>
                <a:cs typeface="Arial" panose="020B0604020202020204" pitchFamily="34" charset="0"/>
              </a:rPr>
              <a:t>MAC model is much more structured and stricter than DAC model and is based on a security label system</a:t>
            </a:r>
          </a:p>
          <a:p>
            <a:pPr>
              <a:lnSpc>
                <a:spcPct val="120000"/>
              </a:lnSpc>
            </a:pPr>
            <a:r>
              <a:rPr lang="en-US" dirty="0">
                <a:latin typeface="Arial" panose="020B0604020202020204" pitchFamily="34" charset="0"/>
                <a:cs typeface="Arial" panose="020B0604020202020204" pitchFamily="34" charset="0"/>
              </a:rPr>
              <a:t>Users are given security clearance and data is classified in similar way</a:t>
            </a:r>
          </a:p>
          <a:p>
            <a:pPr>
              <a:lnSpc>
                <a:spcPct val="120000"/>
              </a:lnSpc>
            </a:pPr>
            <a:r>
              <a:rPr lang="en-US" dirty="0">
                <a:latin typeface="Arial" panose="020B0604020202020204" pitchFamily="34" charset="0"/>
                <a:cs typeface="Arial" panose="020B0604020202020204" pitchFamily="34" charset="0"/>
              </a:rPr>
              <a:t>The rules of how subjects access objects are defined via the organization’s security policy</a:t>
            </a:r>
          </a:p>
          <a:p>
            <a:pPr>
              <a:lnSpc>
                <a:spcPct val="120000"/>
              </a:lnSpc>
            </a:pPr>
            <a:r>
              <a:rPr lang="en-US" dirty="0">
                <a:latin typeface="Arial" panose="020B0604020202020204" pitchFamily="34" charset="0"/>
                <a:cs typeface="Arial" panose="020B0604020202020204" pitchFamily="34" charset="0"/>
              </a:rPr>
              <a:t>OS based on MAC model greatly reduces the amount of rights, permissions and functionality a user has for security purposes</a:t>
            </a:r>
          </a:p>
          <a:p>
            <a:pPr>
              <a:lnSpc>
                <a:spcPct val="120000"/>
              </a:lnSpc>
            </a:pPr>
            <a:r>
              <a:rPr lang="en-US" dirty="0">
                <a:latin typeface="Arial" panose="020B0604020202020204" pitchFamily="34" charset="0"/>
                <a:cs typeface="Arial" panose="020B0604020202020204" pitchFamily="34" charset="0"/>
              </a:rPr>
              <a:t>In MAC model, user cannot install software, change permissions, add new users etc.</a:t>
            </a:r>
          </a:p>
          <a:p>
            <a:pPr>
              <a:lnSpc>
                <a:spcPct val="120000"/>
              </a:lnSpc>
            </a:pPr>
            <a:r>
              <a:rPr lang="en-US" dirty="0">
                <a:latin typeface="Arial" panose="020B0604020202020204" pitchFamily="34" charset="0"/>
                <a:cs typeface="Arial" panose="020B0604020202020204" pitchFamily="34" charset="0"/>
              </a:rPr>
              <a:t>This type of model is used in environments that places information classification and confidentiality of utmost importance</a:t>
            </a:r>
          </a:p>
          <a:p>
            <a:pPr>
              <a:lnSpc>
                <a:spcPct val="120000"/>
              </a:lnSpc>
            </a:pPr>
            <a:r>
              <a:rPr lang="en-US" dirty="0">
                <a:latin typeface="Arial" panose="020B0604020202020204" pitchFamily="34" charset="0"/>
                <a:cs typeface="Arial" panose="020B0604020202020204" pitchFamily="34" charset="0"/>
              </a:rPr>
              <a:t>MAC model have labels while rule-based models do not use labels</a:t>
            </a:r>
          </a:p>
          <a:p>
            <a:pPr>
              <a:lnSpc>
                <a:spcPct val="120000"/>
              </a:lnSpc>
            </a:pPr>
            <a:r>
              <a:rPr lang="en-US" dirty="0">
                <a:latin typeface="Arial" panose="020B0604020202020204" pitchFamily="34" charset="0"/>
                <a:cs typeface="Arial" panose="020B0604020202020204" pitchFamily="34" charset="0"/>
              </a:rPr>
              <a:t>The MAC model is often referred to as a lattice-based model</a:t>
            </a:r>
          </a:p>
          <a:p>
            <a:pPr>
              <a:lnSpc>
                <a:spcPct val="120000"/>
              </a:lnSpc>
            </a:pPr>
            <a:r>
              <a:rPr lang="en-US" dirty="0">
                <a:latin typeface="Arial" panose="020B0604020202020204" pitchFamily="34" charset="0"/>
                <a:cs typeface="Arial" panose="020B0604020202020204" pitchFamily="34" charset="0"/>
              </a:rPr>
              <a:t>It is based on cooperative interaction between system and Information owner. The system’s decision controls access, and the owner provides the need-to-know control</a:t>
            </a:r>
          </a:p>
          <a:p>
            <a:pPr>
              <a:lnSpc>
                <a:spcPct val="120000"/>
              </a:lnSpc>
            </a:pPr>
            <a:r>
              <a:rPr lang="en-US" dirty="0">
                <a:latin typeface="Arial" panose="020B0604020202020204" pitchFamily="34" charset="0"/>
                <a:cs typeface="Arial" panose="020B0604020202020204" pitchFamily="34" charset="0"/>
              </a:rPr>
              <a:t>It is prohibitive than permissive and it uses implicit deny principle</a:t>
            </a:r>
          </a:p>
          <a:p>
            <a:pPr>
              <a:lnSpc>
                <a:spcPct val="120000"/>
              </a:lnSpc>
            </a:pPr>
            <a:r>
              <a:rPr lang="en-US" dirty="0">
                <a:latin typeface="Arial" panose="020B0604020202020204" pitchFamily="34" charset="0"/>
                <a:cs typeface="Arial" panose="020B0604020202020204" pitchFamily="34" charset="0"/>
              </a:rPr>
              <a:t>It is more secure than DAC but it isn’t flexible or scalable</a:t>
            </a:r>
          </a:p>
        </p:txBody>
      </p:sp>
    </p:spTree>
    <p:extLst>
      <p:ext uri="{BB962C8B-B14F-4D97-AF65-F5344CB8AC3E}">
        <p14:creationId xmlns:p14="http://schemas.microsoft.com/office/powerpoint/2010/main" val="286633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MAC System – Sensitivity Labels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45190" y="1109714"/>
            <a:ext cx="11267488" cy="515343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Also called security labels</a:t>
            </a:r>
          </a:p>
          <a:p>
            <a:pPr>
              <a:lnSpc>
                <a:spcPct val="120000"/>
              </a:lnSpc>
            </a:pPr>
            <a:r>
              <a:rPr lang="en-US" dirty="0">
                <a:latin typeface="Arial" panose="020B0604020202020204" pitchFamily="34" charset="0"/>
                <a:cs typeface="Arial" panose="020B0604020202020204" pitchFamily="34" charset="0"/>
              </a:rPr>
              <a:t>It contains a classification and different categories</a:t>
            </a:r>
          </a:p>
          <a:p>
            <a:pPr>
              <a:lnSpc>
                <a:spcPct val="120000"/>
              </a:lnSpc>
            </a:pPr>
            <a:r>
              <a:rPr lang="en-US" dirty="0">
                <a:latin typeface="Arial" panose="020B0604020202020204" pitchFamily="34" charset="0"/>
                <a:cs typeface="Arial" panose="020B0604020202020204" pitchFamily="34" charset="0"/>
              </a:rPr>
              <a:t>Personnel within the organization identify and define their meanings as well as requirements to obtain the label.</a:t>
            </a:r>
          </a:p>
          <a:p>
            <a:pPr>
              <a:lnSpc>
                <a:spcPct val="120000"/>
              </a:lnSpc>
            </a:pPr>
            <a:r>
              <a:rPr lang="en-US" dirty="0">
                <a:latin typeface="Arial" panose="020B0604020202020204" pitchFamily="34" charset="0"/>
                <a:cs typeface="Arial" panose="020B0604020202020204" pitchFamily="34" charset="0"/>
              </a:rPr>
              <a:t>Administrators assign labels to subjects and objects</a:t>
            </a:r>
          </a:p>
          <a:p>
            <a:pPr>
              <a:lnSpc>
                <a:spcPct val="120000"/>
              </a:lnSpc>
            </a:pPr>
            <a:r>
              <a:rPr lang="en-US" dirty="0">
                <a:latin typeface="Arial" panose="020B0604020202020204" pitchFamily="34" charset="0"/>
                <a:cs typeface="Arial" panose="020B0604020202020204" pitchFamily="34" charset="0"/>
              </a:rPr>
              <a:t>Classification indicates the sensitivity levels</a:t>
            </a:r>
          </a:p>
          <a:p>
            <a:pPr>
              <a:lnSpc>
                <a:spcPct val="120000"/>
              </a:lnSpc>
            </a:pPr>
            <a:r>
              <a:rPr lang="en-US" dirty="0">
                <a:latin typeface="Arial" panose="020B0604020202020204" pitchFamily="34" charset="0"/>
                <a:cs typeface="Arial" panose="020B0604020202020204" pitchFamily="34" charset="0"/>
              </a:rPr>
              <a:t>Categories enforce need-to-know and represent compartments of information within a system</a:t>
            </a:r>
          </a:p>
          <a:p>
            <a:pPr>
              <a:lnSpc>
                <a:spcPct val="120000"/>
              </a:lnSpc>
            </a:pPr>
            <a:r>
              <a:rPr lang="en-US" dirty="0">
                <a:latin typeface="Arial" panose="020B0604020202020204" pitchFamily="34" charset="0"/>
                <a:cs typeface="Arial" panose="020B0604020202020204" pitchFamily="34" charset="0"/>
              </a:rPr>
              <a:t>Classification follows a hierarchical structure, while categories do not follow a hierarchical scheme</a:t>
            </a:r>
          </a:p>
          <a:p>
            <a:pPr>
              <a:lnSpc>
                <a:spcPct val="120000"/>
              </a:lnSpc>
            </a:pPr>
            <a:r>
              <a:rPr lang="en-US" dirty="0">
                <a:latin typeface="Arial" panose="020B0604020202020204" pitchFamily="34" charset="0"/>
                <a:cs typeface="Arial" panose="020B0604020202020204" pitchFamily="34" charset="0"/>
              </a:rPr>
              <a:t>Guards can be used to connect different security modes, and they can be used to connect different networks working at different security levels </a:t>
            </a:r>
          </a:p>
        </p:txBody>
      </p:sp>
    </p:spTree>
    <p:extLst>
      <p:ext uri="{BB962C8B-B14F-4D97-AF65-F5344CB8AC3E}">
        <p14:creationId xmlns:p14="http://schemas.microsoft.com/office/powerpoint/2010/main" val="49411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MAC System – Environment Types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54492773"/>
              </p:ext>
            </p:extLst>
          </p:nvPr>
        </p:nvGraphicFramePr>
        <p:xfrm>
          <a:off x="963561" y="1506247"/>
          <a:ext cx="9576621" cy="4297680"/>
        </p:xfrm>
        <a:graphic>
          <a:graphicData uri="http://schemas.openxmlformats.org/drawingml/2006/table">
            <a:tbl>
              <a:tblPr firstRow="1" bandRow="1">
                <a:tableStyleId>{3B4B98B0-60AC-42C2-AFA5-B58CD77FA1E5}</a:tableStyleId>
              </a:tblPr>
              <a:tblGrid>
                <a:gridCol w="3192207">
                  <a:extLst>
                    <a:ext uri="{9D8B030D-6E8A-4147-A177-3AD203B41FA5}">
                      <a16:colId xmlns:a16="http://schemas.microsoft.com/office/drawing/2014/main" xmlns="" val="2716839754"/>
                    </a:ext>
                  </a:extLst>
                </a:gridCol>
                <a:gridCol w="3192207">
                  <a:extLst>
                    <a:ext uri="{9D8B030D-6E8A-4147-A177-3AD203B41FA5}">
                      <a16:colId xmlns:a16="http://schemas.microsoft.com/office/drawing/2014/main" xmlns="" val="4063384557"/>
                    </a:ext>
                  </a:extLst>
                </a:gridCol>
                <a:gridCol w="3192207">
                  <a:extLst>
                    <a:ext uri="{9D8B030D-6E8A-4147-A177-3AD203B41FA5}">
                      <a16:colId xmlns:a16="http://schemas.microsoft.com/office/drawing/2014/main" xmlns="" val="126707780"/>
                    </a:ext>
                  </a:extLst>
                </a:gridCol>
              </a:tblGrid>
              <a:tr h="640080">
                <a:tc>
                  <a:txBody>
                    <a:bodyPr/>
                    <a:lstStyle/>
                    <a:p>
                      <a:r>
                        <a:rPr lang="en-IN" dirty="0">
                          <a:latin typeface="Arial" panose="020B0604020202020204" pitchFamily="34" charset="0"/>
                          <a:cs typeface="Arial" panose="020B0604020202020204" pitchFamily="34" charset="0"/>
                        </a:rPr>
                        <a:t>Hierarchical</a:t>
                      </a:r>
                      <a:r>
                        <a:rPr lang="en-IN" baseline="0" dirty="0">
                          <a:latin typeface="Arial" panose="020B0604020202020204" pitchFamily="34" charset="0"/>
                          <a:cs typeface="Arial" panose="020B0604020202020204" pitchFamily="34" charset="0"/>
                        </a:rPr>
                        <a:t> Environment</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Compartmentalized Environment</a:t>
                      </a:r>
                    </a:p>
                  </a:txBody>
                  <a:tcPr/>
                </a:tc>
                <a:tc>
                  <a:txBody>
                    <a:bodyPr/>
                    <a:lstStyle/>
                    <a:p>
                      <a:r>
                        <a:rPr lang="en-IN" dirty="0">
                          <a:latin typeface="Arial" panose="020B0604020202020204" pitchFamily="34" charset="0"/>
                          <a:cs typeface="Arial" panose="020B0604020202020204" pitchFamily="34" charset="0"/>
                        </a:rPr>
                        <a:t>Hybrid Environment</a:t>
                      </a:r>
                    </a:p>
                  </a:txBody>
                  <a:tcPr/>
                </a:tc>
                <a:extLst>
                  <a:ext uri="{0D108BD9-81ED-4DB2-BD59-A6C34878D82A}">
                    <a16:rowId xmlns:a16="http://schemas.microsoft.com/office/drawing/2014/main" xmlns="" val="4125596023"/>
                  </a:ext>
                </a:extLst>
              </a:tr>
              <a:tr h="3657600">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Relates</a:t>
                      </a:r>
                      <a:r>
                        <a:rPr lang="en-IN" baseline="0" dirty="0">
                          <a:latin typeface="Arial" panose="020B0604020202020204" pitchFamily="34" charset="0"/>
                          <a:cs typeface="Arial" panose="020B0604020202020204" pitchFamily="34" charset="0"/>
                        </a:rPr>
                        <a:t> various classification labels in an ordered structure from low security to high security</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Each classification label in the structure is related</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Clearance in one level grants the subject access to objects in all levels below it</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is no relationship</a:t>
                      </a:r>
                      <a:r>
                        <a:rPr lang="en-IN" baseline="0" dirty="0">
                          <a:latin typeface="Arial" panose="020B0604020202020204" pitchFamily="34" charset="0"/>
                          <a:cs typeface="Arial" panose="020B0604020202020204" pitchFamily="34" charset="0"/>
                        </a:rPr>
                        <a:t> between one security domain and another</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Each domain represents a separate isolated compartment</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Subjects must have security clearance for each security domain where it would need to access object</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Combines both</a:t>
                      </a:r>
                      <a:r>
                        <a:rPr lang="en-IN" baseline="0" dirty="0">
                          <a:latin typeface="Arial" panose="020B0604020202020204" pitchFamily="34" charset="0"/>
                          <a:cs typeface="Arial" panose="020B0604020202020204" pitchFamily="34" charset="0"/>
                        </a:rPr>
                        <a:t> the environment types</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Each hierarchical level may contain numerous subdivisions that are isolated from the rest of the security domains</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Provides granular control but difficult to manage as it grows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4021675"/>
                  </a:ext>
                </a:extLst>
              </a:tr>
            </a:tbl>
          </a:graphicData>
        </a:graphic>
      </p:graphicFrame>
    </p:spTree>
    <p:extLst>
      <p:ext uri="{BB962C8B-B14F-4D97-AF65-F5344CB8AC3E}">
        <p14:creationId xmlns:p14="http://schemas.microsoft.com/office/powerpoint/2010/main" val="69110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Role-Based Access Control</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Access to resources is  based on the role/task the user holds within the company</a:t>
            </a:r>
          </a:p>
          <a:p>
            <a:pPr>
              <a:lnSpc>
                <a:spcPct val="100000"/>
              </a:lnSpc>
            </a:pPr>
            <a:r>
              <a:rPr lang="en-US" dirty="0">
                <a:latin typeface="Arial" panose="020B0604020202020204" pitchFamily="34" charset="0"/>
                <a:cs typeface="Arial" panose="020B0604020202020204" pitchFamily="34" charset="0"/>
              </a:rPr>
              <a:t>Also called </a:t>
            </a:r>
            <a:r>
              <a:rPr lang="en-US" i="1" dirty="0">
                <a:latin typeface="Arial" panose="020B0604020202020204" pitchFamily="34" charset="0"/>
                <a:cs typeface="Arial" panose="020B0604020202020204" pitchFamily="34" charset="0"/>
              </a:rPr>
              <a:t>Task Based access control</a:t>
            </a:r>
          </a:p>
          <a:p>
            <a:pPr>
              <a:lnSpc>
                <a:spcPct val="100000"/>
              </a:lnSpc>
            </a:pPr>
            <a:r>
              <a:rPr lang="en-US" i="1" dirty="0">
                <a:latin typeface="Arial" panose="020B0604020202020204" pitchFamily="34" charset="0"/>
                <a:cs typeface="Arial" panose="020B0604020202020204" pitchFamily="34" charset="0"/>
              </a:rPr>
              <a:t>RBAC is often implemented using groups</a:t>
            </a:r>
          </a:p>
          <a:p>
            <a:pPr>
              <a:lnSpc>
                <a:spcPct val="100000"/>
              </a:lnSpc>
            </a:pPr>
            <a:r>
              <a:rPr lang="en-US" dirty="0">
                <a:latin typeface="Arial" panose="020B0604020202020204" pitchFamily="34" charset="0"/>
                <a:cs typeface="Arial" panose="020B0604020202020204" pitchFamily="34" charset="0"/>
              </a:rPr>
              <a:t>It is a centrally administered set of controls to determine how subjects and objects interact</a:t>
            </a:r>
          </a:p>
          <a:p>
            <a:pPr>
              <a:lnSpc>
                <a:spcPct val="100000"/>
              </a:lnSpc>
            </a:pPr>
            <a:r>
              <a:rPr lang="en-US" dirty="0">
                <a:latin typeface="Arial" panose="020B0604020202020204" pitchFamily="34" charset="0"/>
                <a:cs typeface="Arial" panose="020B0604020202020204" pitchFamily="34" charset="0"/>
              </a:rPr>
              <a:t>In RBAC a role is defined in terms of the operations and tasks the role will carry out</a:t>
            </a:r>
          </a:p>
          <a:p>
            <a:pPr>
              <a:lnSpc>
                <a:spcPct val="100000"/>
              </a:lnSpc>
            </a:pPr>
            <a:r>
              <a:rPr lang="en-US" dirty="0">
                <a:latin typeface="Arial" panose="020B0604020202020204" pitchFamily="34" charset="0"/>
                <a:cs typeface="Arial" panose="020B0604020202020204" pitchFamily="34" charset="0"/>
              </a:rPr>
              <a:t>Rights and permissions are assigned implicitly to the user via the role or group the user inherits</a:t>
            </a:r>
          </a:p>
          <a:p>
            <a:pPr>
              <a:lnSpc>
                <a:spcPct val="100000"/>
              </a:lnSpc>
            </a:pPr>
            <a:r>
              <a:rPr lang="en-US" dirty="0">
                <a:latin typeface="Arial" panose="020B0604020202020204" pitchFamily="34" charset="0"/>
                <a:cs typeface="Arial" panose="020B0604020202020204" pitchFamily="34" charset="0"/>
              </a:rPr>
              <a:t>It is best system for companies with high employee turnover</a:t>
            </a:r>
          </a:p>
        </p:txBody>
      </p:sp>
    </p:spTree>
    <p:extLst>
      <p:ext uri="{BB962C8B-B14F-4D97-AF65-F5344CB8AC3E}">
        <p14:creationId xmlns:p14="http://schemas.microsoft.com/office/powerpoint/2010/main" val="54503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Core RBAC</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It is the foundation of RBAC model</a:t>
            </a:r>
          </a:p>
          <a:p>
            <a:pPr>
              <a:lnSpc>
                <a:spcPct val="100000"/>
              </a:lnSpc>
            </a:pPr>
            <a:r>
              <a:rPr lang="en-US" dirty="0">
                <a:latin typeface="Arial" panose="020B0604020202020204" pitchFamily="34" charset="0"/>
                <a:cs typeface="Arial" panose="020B0604020202020204" pitchFamily="34" charset="0"/>
              </a:rPr>
              <a:t>Users, roles, permissions, operations and sessions are defined and mapped according to the security policy</a:t>
            </a:r>
          </a:p>
          <a:p>
            <a:pPr>
              <a:lnSpc>
                <a:spcPct val="100000"/>
              </a:lnSpc>
            </a:pPr>
            <a:r>
              <a:rPr lang="en-US" dirty="0">
                <a:latin typeface="Arial" panose="020B0604020202020204" pitchFamily="34" charset="0"/>
                <a:cs typeface="Arial" panose="020B0604020202020204" pitchFamily="34" charset="0"/>
              </a:rPr>
              <a:t>The core RBAC </a:t>
            </a:r>
          </a:p>
          <a:p>
            <a:pPr lvl="1">
              <a:lnSpc>
                <a:spcPct val="100000"/>
              </a:lnSpc>
            </a:pPr>
            <a:r>
              <a:rPr lang="en-US" dirty="0">
                <a:latin typeface="Arial" panose="020B0604020202020204" pitchFamily="34" charset="0"/>
                <a:cs typeface="Arial" panose="020B0604020202020204" pitchFamily="34" charset="0"/>
              </a:rPr>
              <a:t>Has a many-to-many relationship among individual users and privileges</a:t>
            </a:r>
          </a:p>
          <a:p>
            <a:pPr lvl="1">
              <a:lnSpc>
                <a:spcPct val="100000"/>
              </a:lnSpc>
            </a:pPr>
            <a:r>
              <a:rPr lang="en-US" dirty="0">
                <a:latin typeface="Arial" panose="020B0604020202020204" pitchFamily="34" charset="0"/>
                <a:cs typeface="Arial" panose="020B0604020202020204" pitchFamily="34" charset="0"/>
              </a:rPr>
              <a:t>Uses a session as a mapping between a user and a subset of assigned roles</a:t>
            </a:r>
          </a:p>
          <a:p>
            <a:pPr lvl="1">
              <a:lnSpc>
                <a:spcPct val="100000"/>
              </a:lnSpc>
            </a:pPr>
            <a:r>
              <a:rPr lang="en-US" dirty="0">
                <a:latin typeface="Arial" panose="020B0604020202020204" pitchFamily="34" charset="0"/>
                <a:cs typeface="Arial" panose="020B0604020202020204" pitchFamily="34" charset="0"/>
              </a:rPr>
              <a:t>Accommodates traditional but robust group-based access control</a:t>
            </a:r>
          </a:p>
          <a:p>
            <a:pPr>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765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Hierarchical RBAC</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Helps map the organizational structures to the roles based access control</a:t>
            </a:r>
          </a:p>
          <a:p>
            <a:pPr>
              <a:lnSpc>
                <a:spcPct val="100000"/>
              </a:lnSpc>
            </a:pPr>
            <a:r>
              <a:rPr lang="en-US" dirty="0">
                <a:latin typeface="Arial" panose="020B0604020202020204" pitchFamily="34" charset="0"/>
                <a:cs typeface="Arial" panose="020B0604020202020204" pitchFamily="34" charset="0"/>
              </a:rPr>
              <a:t>It is an accumulation of rights and permissions of other roles</a:t>
            </a:r>
          </a:p>
          <a:p>
            <a:pPr>
              <a:lnSpc>
                <a:spcPct val="100000"/>
              </a:lnSpc>
            </a:pPr>
            <a:r>
              <a:rPr lang="en-US" dirty="0">
                <a:latin typeface="Arial" panose="020B0604020202020204" pitchFamily="34" charset="0"/>
                <a:cs typeface="Arial" panose="020B0604020202020204" pitchFamily="34" charset="0"/>
              </a:rPr>
              <a:t>Supports two types of hierarchies</a:t>
            </a:r>
          </a:p>
          <a:p>
            <a:pPr lvl="1">
              <a:lnSpc>
                <a:spcPct val="100000"/>
              </a:lnSpc>
            </a:pPr>
            <a:r>
              <a:rPr lang="en-US" dirty="0">
                <a:latin typeface="Arial" panose="020B0604020202020204" pitchFamily="34" charset="0"/>
                <a:cs typeface="Arial" panose="020B0604020202020204" pitchFamily="34" charset="0"/>
              </a:rPr>
              <a:t>Limited Hierarchies: only one level of hierarchy is allowed </a:t>
            </a:r>
          </a:p>
          <a:p>
            <a:pPr lvl="1">
              <a:lnSpc>
                <a:spcPct val="100000"/>
              </a:lnSpc>
            </a:pPr>
            <a:r>
              <a:rPr lang="en-US" dirty="0">
                <a:latin typeface="Arial" panose="020B0604020202020204" pitchFamily="34" charset="0"/>
                <a:cs typeface="Arial" panose="020B0604020202020204" pitchFamily="34" charset="0"/>
              </a:rPr>
              <a:t>General Hierarchies: Allows for many levels of hierarchies</a:t>
            </a:r>
          </a:p>
          <a:p>
            <a:pPr>
              <a:lnSpc>
                <a:spcPct val="100000"/>
              </a:lnSpc>
            </a:pPr>
            <a:r>
              <a:rPr lang="en-US" dirty="0">
                <a:latin typeface="Arial" panose="020B0604020202020204" pitchFamily="34" charset="0"/>
                <a:cs typeface="Arial" panose="020B0604020202020204" pitchFamily="34" charset="0"/>
              </a:rPr>
              <a:t>Separation of duties is provided by</a:t>
            </a:r>
          </a:p>
          <a:p>
            <a:pPr lvl="1">
              <a:lnSpc>
                <a:spcPct val="100000"/>
              </a:lnSpc>
            </a:pPr>
            <a:r>
              <a:rPr lang="en-US" dirty="0">
                <a:latin typeface="Arial" panose="020B0604020202020204" pitchFamily="34" charset="0"/>
                <a:cs typeface="Arial" panose="020B0604020202020204" pitchFamily="34" charset="0"/>
              </a:rPr>
              <a:t>Static Separation of Duty (SSD) Relations through RBAC:</a:t>
            </a:r>
          </a:p>
          <a:p>
            <a:pPr lvl="2">
              <a:lnSpc>
                <a:spcPct val="100000"/>
              </a:lnSpc>
            </a:pPr>
            <a:r>
              <a:rPr lang="en-US" dirty="0">
                <a:latin typeface="Arial" panose="020B0604020202020204" pitchFamily="34" charset="0"/>
                <a:cs typeface="Arial" panose="020B0604020202020204" pitchFamily="34" charset="0"/>
              </a:rPr>
              <a:t>Helps deter fraud by constraining the combination of privileges</a:t>
            </a:r>
          </a:p>
          <a:p>
            <a:pPr lvl="1">
              <a:lnSpc>
                <a:spcPct val="100000"/>
              </a:lnSpc>
            </a:pPr>
            <a:r>
              <a:rPr lang="en-US" dirty="0">
                <a:latin typeface="Arial" panose="020B0604020202020204" pitchFamily="34" charset="0"/>
                <a:cs typeface="Arial" panose="020B0604020202020204" pitchFamily="34" charset="0"/>
              </a:rPr>
              <a:t>Dynamic Separation of Duties relations through RBAC:</a:t>
            </a:r>
          </a:p>
          <a:p>
            <a:pPr lvl="2">
              <a:lnSpc>
                <a:spcPct val="100000"/>
              </a:lnSpc>
            </a:pPr>
            <a:r>
              <a:rPr lang="en-US" dirty="0">
                <a:latin typeface="Arial" panose="020B0604020202020204" pitchFamily="34" charset="0"/>
                <a:cs typeface="Arial" panose="020B0604020202020204" pitchFamily="34" charset="0"/>
              </a:rPr>
              <a:t>Helps deter fraud by constraining the combination of privileges that can be activated in any session</a:t>
            </a:r>
          </a:p>
        </p:txBody>
      </p:sp>
    </p:spTree>
    <p:extLst>
      <p:ext uri="{BB962C8B-B14F-4D97-AF65-F5344CB8AC3E}">
        <p14:creationId xmlns:p14="http://schemas.microsoft.com/office/powerpoint/2010/main" val="53029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Role-Based Access Control management types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Non-RBAC: users are mapped directly to applications and no roles are used</a:t>
            </a:r>
          </a:p>
          <a:p>
            <a:pPr>
              <a:lnSpc>
                <a:spcPct val="100000"/>
              </a:lnSpc>
            </a:pPr>
            <a:r>
              <a:rPr lang="en-US" dirty="0">
                <a:latin typeface="Arial" panose="020B0604020202020204" pitchFamily="34" charset="0"/>
                <a:cs typeface="Arial" panose="020B0604020202020204" pitchFamily="34" charset="0"/>
              </a:rPr>
              <a:t>Limited RBAC: users are mapped to roles and also directly mapped to some applications that do not support RBAC</a:t>
            </a:r>
          </a:p>
          <a:p>
            <a:pPr>
              <a:lnSpc>
                <a:spcPct val="100000"/>
              </a:lnSpc>
            </a:pPr>
            <a:r>
              <a:rPr lang="en-US" dirty="0">
                <a:latin typeface="Arial" panose="020B0604020202020204" pitchFamily="34" charset="0"/>
                <a:cs typeface="Arial" panose="020B0604020202020204" pitchFamily="34" charset="0"/>
              </a:rPr>
              <a:t>Hybrid RBAC: users should be mapped to multiapplication roles with only selected rights assigned to those roles (users will be part of organizational roles, but also in some instances part of specific application roles)</a:t>
            </a:r>
          </a:p>
          <a:p>
            <a:pPr>
              <a:lnSpc>
                <a:spcPct val="100000"/>
              </a:lnSpc>
            </a:pPr>
            <a:r>
              <a:rPr lang="en-US" dirty="0">
                <a:latin typeface="Arial" panose="020B0604020202020204" pitchFamily="34" charset="0"/>
                <a:cs typeface="Arial" panose="020B0604020202020204" pitchFamily="34" charset="0"/>
              </a:rPr>
              <a:t>Full RBAC: users are mapped to enterprise roles</a:t>
            </a:r>
          </a:p>
        </p:txBody>
      </p:sp>
    </p:spTree>
    <p:extLst>
      <p:ext uri="{BB962C8B-B14F-4D97-AF65-F5344CB8AC3E}">
        <p14:creationId xmlns:p14="http://schemas.microsoft.com/office/powerpoint/2010/main" val="415044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Rule Based Access control</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Based on specific rules that dictate what can and cannot happen between a subject and a object</a:t>
            </a:r>
          </a:p>
          <a:p>
            <a:pPr>
              <a:lnSpc>
                <a:spcPct val="100000"/>
              </a:lnSpc>
            </a:pPr>
            <a:r>
              <a:rPr lang="en-US" dirty="0">
                <a:latin typeface="Arial" panose="020B0604020202020204" pitchFamily="34" charset="0"/>
                <a:cs typeface="Arial" panose="020B0604020202020204" pitchFamily="34" charset="0"/>
              </a:rPr>
              <a:t>This is built on traditional RBAC and hence called RB-RBAC</a:t>
            </a:r>
          </a:p>
          <a:p>
            <a:pPr>
              <a:lnSpc>
                <a:spcPct val="100000"/>
              </a:lnSpc>
            </a:pPr>
            <a:r>
              <a:rPr lang="en-US" dirty="0">
                <a:latin typeface="Arial" panose="020B0604020202020204" pitchFamily="34" charset="0"/>
                <a:cs typeface="Arial" panose="020B0604020202020204" pitchFamily="34" charset="0"/>
              </a:rPr>
              <a:t>It is based on the concept of “if X then Y” programming rules</a:t>
            </a:r>
          </a:p>
          <a:p>
            <a:pPr>
              <a:lnSpc>
                <a:spcPct val="100000"/>
              </a:lnSpc>
            </a:pPr>
            <a:r>
              <a:rPr lang="en-US" dirty="0">
                <a:latin typeface="Arial" panose="020B0604020202020204" pitchFamily="34" charset="0"/>
                <a:cs typeface="Arial" panose="020B0604020202020204" pitchFamily="34" charset="0"/>
              </a:rPr>
              <a:t>It is not identity based</a:t>
            </a:r>
          </a:p>
          <a:p>
            <a:pPr>
              <a:lnSpc>
                <a:spcPct val="100000"/>
              </a:lnSpc>
            </a:pPr>
            <a:r>
              <a:rPr lang="en-US" dirty="0">
                <a:latin typeface="Arial" panose="020B0604020202020204" pitchFamily="34" charset="0"/>
                <a:cs typeface="Arial" panose="020B0604020202020204" pitchFamily="34" charset="0"/>
              </a:rPr>
              <a:t>It allows a developer to define specific and detailed situations in which a subject can or cannot access an object</a:t>
            </a:r>
          </a:p>
          <a:p>
            <a:pPr>
              <a:lnSpc>
                <a:spcPct val="100000"/>
              </a:lnSpc>
            </a:pPr>
            <a:r>
              <a:rPr lang="en-US" dirty="0">
                <a:latin typeface="Arial" panose="020B0604020202020204" pitchFamily="34" charset="0"/>
                <a:cs typeface="Arial" panose="020B0604020202020204" pitchFamily="34" charset="0"/>
              </a:rPr>
              <a:t>Rule based access control has been used in MAC systems</a:t>
            </a:r>
          </a:p>
          <a:p>
            <a:pPr>
              <a:lnSpc>
                <a:spcPct val="100000"/>
              </a:lnSpc>
            </a:pPr>
            <a:r>
              <a:rPr lang="en-US" dirty="0">
                <a:latin typeface="Arial" panose="020B0604020202020204" pitchFamily="34" charset="0"/>
                <a:cs typeface="Arial" panose="020B0604020202020204" pitchFamily="34" charset="0"/>
              </a:rPr>
              <a:t>Content filtering technologies use Rule-based access control</a:t>
            </a:r>
          </a:p>
          <a:p>
            <a:pPr>
              <a:lnSpc>
                <a:spcPct val="100000"/>
              </a:lnSpc>
            </a:pPr>
            <a:r>
              <a:rPr lang="en-US" dirty="0">
                <a:latin typeface="Arial" panose="020B0604020202020204" pitchFamily="34" charset="0"/>
                <a:cs typeface="Arial" panose="020B0604020202020204" pitchFamily="34" charset="0"/>
              </a:rPr>
              <a:t>It is a compulsory access control because administrator set the rules and users cannot modify these</a:t>
            </a:r>
          </a:p>
          <a:p>
            <a:pPr>
              <a:lnSpc>
                <a:spcPct val="100000"/>
              </a:lnSpc>
            </a:pPr>
            <a:r>
              <a:rPr lang="en-US" dirty="0">
                <a:latin typeface="Arial" panose="020B0604020202020204" pitchFamily="34" charset="0"/>
                <a:cs typeface="Arial" panose="020B0604020202020204" pitchFamily="34" charset="0"/>
              </a:rPr>
              <a:t>A distinctive characteristic is that they have global rules that apply to all subjects</a:t>
            </a:r>
          </a:p>
        </p:txBody>
      </p:sp>
    </p:spTree>
    <p:extLst>
      <p:ext uri="{BB962C8B-B14F-4D97-AF65-F5344CB8AC3E}">
        <p14:creationId xmlns:p14="http://schemas.microsoft.com/office/powerpoint/2010/main" val="342277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Authentication Factors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17709207"/>
              </p:ext>
            </p:extLst>
          </p:nvPr>
        </p:nvGraphicFramePr>
        <p:xfrm>
          <a:off x="753807" y="1024465"/>
          <a:ext cx="10160000" cy="5402881"/>
        </p:xfrm>
        <a:graphic>
          <a:graphicData uri="http://schemas.openxmlformats.org/drawingml/2006/table">
            <a:tbl>
              <a:tblPr firstRow="1" bandRow="1">
                <a:tableStyleId>{3B4B98B0-60AC-42C2-AFA5-B58CD77FA1E5}</a:tableStyleId>
              </a:tblPr>
              <a:tblGrid>
                <a:gridCol w="1861574">
                  <a:extLst>
                    <a:ext uri="{9D8B030D-6E8A-4147-A177-3AD203B41FA5}">
                      <a16:colId xmlns:a16="http://schemas.microsoft.com/office/drawing/2014/main" xmlns="" val="3158557236"/>
                    </a:ext>
                  </a:extLst>
                </a:gridCol>
                <a:gridCol w="4463845">
                  <a:extLst>
                    <a:ext uri="{9D8B030D-6E8A-4147-A177-3AD203B41FA5}">
                      <a16:colId xmlns:a16="http://schemas.microsoft.com/office/drawing/2014/main" xmlns="" val="3469297686"/>
                    </a:ext>
                  </a:extLst>
                </a:gridCol>
                <a:gridCol w="3834581">
                  <a:extLst>
                    <a:ext uri="{9D8B030D-6E8A-4147-A177-3AD203B41FA5}">
                      <a16:colId xmlns:a16="http://schemas.microsoft.com/office/drawing/2014/main" xmlns="" val="1695776215"/>
                    </a:ext>
                  </a:extLst>
                </a:gridCol>
              </a:tblGrid>
              <a:tr h="370840">
                <a:tc>
                  <a:txBody>
                    <a:bodyPr/>
                    <a:lstStyle/>
                    <a:p>
                      <a:r>
                        <a:rPr lang="en-IN" dirty="0">
                          <a:latin typeface="Arial" panose="020B0604020202020204" pitchFamily="34" charset="0"/>
                          <a:cs typeface="Arial" panose="020B0604020202020204" pitchFamily="34" charset="0"/>
                        </a:rPr>
                        <a:t>Factor</a:t>
                      </a:r>
                    </a:p>
                  </a:txBody>
                  <a:tcPr/>
                </a:tc>
                <a:tc>
                  <a:txBody>
                    <a:bodyPr/>
                    <a:lstStyle/>
                    <a:p>
                      <a:r>
                        <a:rPr lang="en-IN" dirty="0">
                          <a:latin typeface="Arial" panose="020B0604020202020204" pitchFamily="34" charset="0"/>
                          <a:cs typeface="Arial" panose="020B0604020202020204" pitchFamily="34" charset="0"/>
                        </a:rPr>
                        <a:t>Attribute</a:t>
                      </a:r>
                    </a:p>
                  </a:txBody>
                  <a:tcPr/>
                </a:tc>
                <a:tc>
                  <a:txBody>
                    <a:bodyPr/>
                    <a:lstStyle/>
                    <a:p>
                      <a:r>
                        <a:rPr lang="en-IN" dirty="0">
                          <a:latin typeface="Arial" panose="020B0604020202020204" pitchFamily="34" charset="0"/>
                          <a:cs typeface="Arial" panose="020B0604020202020204" pitchFamily="34" charset="0"/>
                        </a:rPr>
                        <a:t>Characteristic</a:t>
                      </a:r>
                    </a:p>
                  </a:txBody>
                  <a:tcPr/>
                </a:tc>
                <a:extLst>
                  <a:ext uri="{0D108BD9-81ED-4DB2-BD59-A6C34878D82A}">
                    <a16:rowId xmlns:a16="http://schemas.microsoft.com/office/drawing/2014/main" xmlns="" val="1584565997"/>
                  </a:ext>
                </a:extLst>
              </a:tr>
              <a:tr h="1465881">
                <a:tc>
                  <a:txBody>
                    <a:bodyPr/>
                    <a:lstStyle/>
                    <a:p>
                      <a:r>
                        <a:rPr lang="en-IN" dirty="0">
                          <a:latin typeface="Arial" panose="020B0604020202020204" pitchFamily="34" charset="0"/>
                          <a:cs typeface="Arial" panose="020B0604020202020204" pitchFamily="34" charset="0"/>
                        </a:rPr>
                        <a:t>Knowledge</a:t>
                      </a:r>
                    </a:p>
                    <a:p>
                      <a:r>
                        <a:rPr lang="en-IN" dirty="0">
                          <a:latin typeface="Arial" panose="020B0604020202020204" pitchFamily="34" charset="0"/>
                          <a:cs typeface="Arial" panose="020B0604020202020204" pitchFamily="34" charset="0"/>
                        </a:rPr>
                        <a:t>Type</a:t>
                      </a:r>
                      <a:r>
                        <a:rPr lang="en-IN" baseline="0" dirty="0">
                          <a:latin typeface="Arial" panose="020B0604020202020204" pitchFamily="34" charset="0"/>
                          <a:cs typeface="Arial" panose="020B0604020202020204" pitchFamily="34" charset="0"/>
                        </a:rPr>
                        <a:t> 1</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Based</a:t>
                      </a:r>
                      <a:r>
                        <a:rPr lang="en-IN" baseline="0" dirty="0">
                          <a:latin typeface="Arial" panose="020B0604020202020204" pitchFamily="34" charset="0"/>
                          <a:cs typeface="Arial" panose="020B0604020202020204" pitchFamily="34" charset="0"/>
                        </a:rPr>
                        <a:t> on what is known by the user</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Most common authentication option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Subject has to remember</a:t>
                      </a:r>
                      <a:r>
                        <a:rPr lang="en-IN" baseline="0" dirty="0">
                          <a:latin typeface="Arial" panose="020B0604020202020204" pitchFamily="34" charset="0"/>
                          <a:cs typeface="Arial" panose="020B0604020202020204" pitchFamily="34" charset="0"/>
                        </a:rPr>
                        <a:t> the attribute</a:t>
                      </a:r>
                    </a:p>
                    <a:p>
                      <a:pPr marL="285750" indent="-285750">
                        <a:buFont typeface="Arial" panose="020B0604020202020204" pitchFamily="34" charset="0"/>
                        <a:buChar char="•"/>
                      </a:pPr>
                      <a:r>
                        <a:rPr lang="en-IN" baseline="0" dirty="0" err="1">
                          <a:latin typeface="Arial" panose="020B0604020202020204" pitchFamily="34" charset="0"/>
                          <a:cs typeface="Arial" panose="020B0604020202020204" pitchFamily="34" charset="0"/>
                        </a:rPr>
                        <a:t>Eg</a:t>
                      </a:r>
                      <a:r>
                        <a:rPr lang="en-IN" baseline="0" dirty="0">
                          <a:latin typeface="Arial" panose="020B0604020202020204" pitchFamily="34" charset="0"/>
                          <a:cs typeface="Arial" panose="020B0604020202020204" pitchFamily="34" charset="0"/>
                        </a:rPr>
                        <a:t>: password, PIN, Passphrase</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Too many factors have to be remembered</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a:t>
                      </a:r>
                      <a:r>
                        <a:rPr lang="en-IN" baseline="0" dirty="0">
                          <a:latin typeface="Arial" panose="020B0604020202020204" pitchFamily="34" charset="0"/>
                          <a:cs typeface="Arial" panose="020B0604020202020204" pitchFamily="34" charset="0"/>
                        </a:rPr>
                        <a:t> it is shared, the secrecy is lost</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It is the least expensive method</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888663756"/>
                  </a:ext>
                </a:extLst>
              </a:tr>
              <a:tr h="1188720">
                <a:tc>
                  <a:txBody>
                    <a:bodyPr/>
                    <a:lstStyle/>
                    <a:p>
                      <a:r>
                        <a:rPr lang="en-IN" dirty="0">
                          <a:latin typeface="Arial" panose="020B0604020202020204" pitchFamily="34" charset="0"/>
                          <a:cs typeface="Arial" panose="020B0604020202020204" pitchFamily="34" charset="0"/>
                        </a:rPr>
                        <a:t>Ownership</a:t>
                      </a:r>
                    </a:p>
                    <a:p>
                      <a:r>
                        <a:rPr lang="en-IN" dirty="0">
                          <a:latin typeface="Arial" panose="020B0604020202020204" pitchFamily="34" charset="0"/>
                          <a:cs typeface="Arial" panose="020B0604020202020204" pitchFamily="34" charset="0"/>
                        </a:rPr>
                        <a:t>Type</a:t>
                      </a:r>
                      <a:r>
                        <a:rPr lang="en-IN" baseline="0" dirty="0">
                          <a:latin typeface="Arial" panose="020B0604020202020204" pitchFamily="34" charset="0"/>
                          <a:cs typeface="Arial" panose="020B0604020202020204" pitchFamily="34" charset="0"/>
                        </a:rPr>
                        <a:t> 2</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Based on something</a:t>
                      </a:r>
                      <a:r>
                        <a:rPr lang="en-IN" baseline="0" dirty="0">
                          <a:latin typeface="Arial" panose="020B0604020202020204" pitchFamily="34" charset="0"/>
                          <a:cs typeface="Arial" panose="020B0604020202020204" pitchFamily="34" charset="0"/>
                        </a:rPr>
                        <a:t> the user has in possession</a:t>
                      </a:r>
                    </a:p>
                    <a:p>
                      <a:pPr marL="285750" indent="-285750">
                        <a:buFont typeface="Arial" panose="020B0604020202020204" pitchFamily="34" charset="0"/>
                        <a:buChar char="•"/>
                      </a:pPr>
                      <a:r>
                        <a:rPr lang="en-IN" baseline="0" dirty="0" err="1">
                          <a:latin typeface="Arial" panose="020B0604020202020204" pitchFamily="34" charset="0"/>
                          <a:cs typeface="Arial" panose="020B0604020202020204" pitchFamily="34" charset="0"/>
                        </a:rPr>
                        <a:t>Eg</a:t>
                      </a:r>
                      <a:r>
                        <a:rPr lang="en-IN" baseline="0" dirty="0">
                          <a:latin typeface="Arial" panose="020B0604020202020204" pitchFamily="34" charset="0"/>
                          <a:cs typeface="Arial" panose="020B0604020202020204" pitchFamily="34" charset="0"/>
                        </a:rPr>
                        <a:t>: Access card, smart card, ID card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Most commonly used in facility or building</a:t>
                      </a:r>
                      <a:r>
                        <a:rPr lang="en-IN" baseline="0" dirty="0">
                          <a:latin typeface="Arial" panose="020B0604020202020204" pitchFamily="34" charset="0"/>
                          <a:cs typeface="Arial" panose="020B0604020202020204" pitchFamily="34" charset="0"/>
                        </a:rPr>
                        <a:t> access control</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If lost or stolen, it can result in un-authorized access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895960319"/>
                  </a:ext>
                </a:extLst>
              </a:tr>
              <a:tr h="1188720">
                <a:tc>
                  <a:txBody>
                    <a:bodyPr/>
                    <a:lstStyle/>
                    <a:p>
                      <a:r>
                        <a:rPr lang="en-IN" dirty="0">
                          <a:latin typeface="Arial" panose="020B0604020202020204" pitchFamily="34" charset="0"/>
                          <a:cs typeface="Arial" panose="020B0604020202020204" pitchFamily="34" charset="0"/>
                        </a:rPr>
                        <a:t>Characteristic</a:t>
                      </a:r>
                    </a:p>
                    <a:p>
                      <a:r>
                        <a:rPr lang="en-IN" dirty="0">
                          <a:latin typeface="Arial" panose="020B0604020202020204" pitchFamily="34" charset="0"/>
                          <a:cs typeface="Arial" panose="020B0604020202020204" pitchFamily="34" charset="0"/>
                        </a:rPr>
                        <a:t>Type</a:t>
                      </a:r>
                      <a:r>
                        <a:rPr lang="en-IN" baseline="0" dirty="0">
                          <a:latin typeface="Arial" panose="020B0604020202020204" pitchFamily="34" charset="0"/>
                          <a:cs typeface="Arial" panose="020B0604020202020204" pitchFamily="34" charset="0"/>
                        </a:rPr>
                        <a:t> 3</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Based on physiological</a:t>
                      </a:r>
                      <a:r>
                        <a:rPr lang="en-IN" baseline="0" dirty="0">
                          <a:latin typeface="Arial" panose="020B0604020202020204" pitchFamily="34" charset="0"/>
                          <a:cs typeface="Arial" panose="020B0604020202020204" pitchFamily="34" charset="0"/>
                        </a:rPr>
                        <a:t> and behaviour of a user</a:t>
                      </a:r>
                    </a:p>
                    <a:p>
                      <a:pPr marL="285750" indent="-285750">
                        <a:buFont typeface="Arial" panose="020B0604020202020204" pitchFamily="34" charset="0"/>
                        <a:buChar char="•"/>
                      </a:pPr>
                      <a:r>
                        <a:rPr lang="en-IN" baseline="0" dirty="0" err="1">
                          <a:latin typeface="Arial" panose="020B0604020202020204" pitchFamily="34" charset="0"/>
                          <a:cs typeface="Arial" panose="020B0604020202020204" pitchFamily="34" charset="0"/>
                        </a:rPr>
                        <a:t>Eg</a:t>
                      </a:r>
                      <a:r>
                        <a:rPr lang="en-IN" baseline="0" dirty="0">
                          <a:latin typeface="Arial" panose="020B0604020202020204" pitchFamily="34" charset="0"/>
                          <a:cs typeface="Arial" panose="020B0604020202020204" pitchFamily="34" charset="0"/>
                        </a:rPr>
                        <a:t>: Biometric, signature dynamic</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considered intrusive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a:t>
                      </a:r>
                      <a:r>
                        <a:rPr lang="en-IN" baseline="0" dirty="0">
                          <a:latin typeface="Arial" panose="020B0604020202020204" pitchFamily="34" charset="0"/>
                          <a:cs typeface="Arial" panose="020B0604020202020204" pitchFamily="34" charset="0"/>
                        </a:rPr>
                        <a:t> expensive compared to other methods</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It is reliable than other methods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684631798"/>
                  </a:ext>
                </a:extLst>
              </a:tr>
              <a:tr h="1188720">
                <a:tc>
                  <a:txBody>
                    <a:bodyPr/>
                    <a:lstStyle/>
                    <a:p>
                      <a:r>
                        <a:rPr lang="en-IN" dirty="0">
                          <a:latin typeface="Arial" panose="020B0604020202020204" pitchFamily="34" charset="0"/>
                          <a:cs typeface="Arial" panose="020B0604020202020204" pitchFamily="34" charset="0"/>
                        </a:rPr>
                        <a:t>Place</a:t>
                      </a: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Somewhere</a:t>
                      </a:r>
                      <a:r>
                        <a:rPr lang="en-IN" baseline="0" dirty="0">
                          <a:latin typeface="Arial" panose="020B0604020202020204" pitchFamily="34" charset="0"/>
                          <a:cs typeface="Arial" panose="020B0604020202020204" pitchFamily="34" charset="0"/>
                        </a:rPr>
                        <a:t> you are, based on the place or identifier of the source</a:t>
                      </a:r>
                    </a:p>
                    <a:p>
                      <a:pPr marL="285750" indent="-285750">
                        <a:buFont typeface="Arial" panose="020B0604020202020204" pitchFamily="34" charset="0"/>
                        <a:buChar char="•"/>
                      </a:pPr>
                      <a:r>
                        <a:rPr lang="en-IN" baseline="0" dirty="0" err="1">
                          <a:latin typeface="Arial" panose="020B0604020202020204" pitchFamily="34" charset="0"/>
                          <a:cs typeface="Arial" panose="020B0604020202020204" pitchFamily="34" charset="0"/>
                        </a:rPr>
                        <a:t>Eg</a:t>
                      </a:r>
                      <a:r>
                        <a:rPr lang="en-IN" baseline="0" dirty="0">
                          <a:latin typeface="Arial" panose="020B0604020202020204" pitchFamily="34" charset="0"/>
                          <a:cs typeface="Arial" panose="020B0604020202020204" pitchFamily="34" charset="0"/>
                        </a:rPr>
                        <a:t>: IP based, Geography based</a:t>
                      </a:r>
                      <a:endParaRPr lang="en-IN"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isn’t</a:t>
                      </a:r>
                      <a:r>
                        <a:rPr lang="en-IN" baseline="0" dirty="0">
                          <a:latin typeface="Arial" panose="020B0604020202020204" pitchFamily="34" charset="0"/>
                          <a:cs typeface="Arial" panose="020B0604020202020204" pitchFamily="34" charset="0"/>
                        </a:rPr>
                        <a:t> reliable on its own, but effective when used in combination with other factors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419171573"/>
                  </a:ext>
                </a:extLst>
              </a:tr>
            </a:tbl>
          </a:graphicData>
        </a:graphic>
      </p:graphicFrame>
    </p:spTree>
    <p:extLst>
      <p:ext uri="{BB962C8B-B14F-4D97-AF65-F5344CB8AC3E}">
        <p14:creationId xmlns:p14="http://schemas.microsoft.com/office/powerpoint/2010/main" val="235764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 Attribute Based Access Control</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Advanced implementation of the rule based access control</a:t>
            </a:r>
          </a:p>
          <a:p>
            <a:pPr>
              <a:lnSpc>
                <a:spcPct val="100000"/>
              </a:lnSpc>
            </a:pPr>
            <a:r>
              <a:rPr lang="en-US" dirty="0">
                <a:latin typeface="Arial" panose="020B0604020202020204" pitchFamily="34" charset="0"/>
                <a:cs typeface="Arial" panose="020B0604020202020204" pitchFamily="34" charset="0"/>
              </a:rPr>
              <a:t>It includes multiple attributes for rules</a:t>
            </a:r>
          </a:p>
          <a:p>
            <a:pPr>
              <a:lnSpc>
                <a:spcPct val="100000"/>
              </a:lnSpc>
            </a:pPr>
            <a:r>
              <a:rPr lang="en-US" dirty="0">
                <a:latin typeface="Arial" panose="020B0604020202020204" pitchFamily="34" charset="0"/>
                <a:cs typeface="Arial" panose="020B0604020202020204" pitchFamily="34" charset="0"/>
              </a:rPr>
              <a:t>While rule-based access control applies to all users, ABAC can be much more specific</a:t>
            </a:r>
          </a:p>
          <a:p>
            <a:pPr>
              <a:lnSpc>
                <a:spcPct val="100000"/>
              </a:lnSpc>
            </a:pPr>
            <a:r>
              <a:rPr lang="en-US" dirty="0">
                <a:latin typeface="Arial" panose="020B0604020202020204" pitchFamily="34" charset="0"/>
                <a:cs typeface="Arial" panose="020B0604020202020204" pitchFamily="34" charset="0"/>
              </a:rPr>
              <a:t>Administrators create ABAC policies using plain language statements</a:t>
            </a:r>
          </a:p>
        </p:txBody>
      </p:sp>
    </p:spTree>
    <p:extLst>
      <p:ext uri="{BB962C8B-B14F-4D97-AF65-F5344CB8AC3E}">
        <p14:creationId xmlns:p14="http://schemas.microsoft.com/office/powerpoint/2010/main" val="399143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Access Control Techniques and Technologies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Some of the access control techniques are</a:t>
            </a:r>
          </a:p>
          <a:p>
            <a:pPr lvl="1">
              <a:lnSpc>
                <a:spcPct val="100000"/>
              </a:lnSpc>
            </a:pPr>
            <a:r>
              <a:rPr lang="en-US" dirty="0">
                <a:latin typeface="Arial" panose="020B0604020202020204" pitchFamily="34" charset="0"/>
                <a:cs typeface="Arial" panose="020B0604020202020204" pitchFamily="34" charset="0"/>
              </a:rPr>
              <a:t>Constrained user interfaces</a:t>
            </a:r>
          </a:p>
          <a:p>
            <a:pPr lvl="1">
              <a:lnSpc>
                <a:spcPct val="100000"/>
              </a:lnSpc>
            </a:pPr>
            <a:r>
              <a:rPr lang="en-US" dirty="0">
                <a:latin typeface="Arial" panose="020B0604020202020204" pitchFamily="34" charset="0"/>
                <a:cs typeface="Arial" panose="020B0604020202020204" pitchFamily="34" charset="0"/>
              </a:rPr>
              <a:t>Access control Matrix</a:t>
            </a:r>
          </a:p>
          <a:p>
            <a:pPr lvl="2">
              <a:lnSpc>
                <a:spcPct val="100000"/>
              </a:lnSpc>
            </a:pPr>
            <a:r>
              <a:rPr lang="en-US" dirty="0">
                <a:latin typeface="Arial" panose="020B0604020202020204" pitchFamily="34" charset="0"/>
                <a:cs typeface="Arial" panose="020B0604020202020204" pitchFamily="34" charset="0"/>
              </a:rPr>
              <a:t>Capability table</a:t>
            </a:r>
          </a:p>
          <a:p>
            <a:pPr lvl="2">
              <a:lnSpc>
                <a:spcPct val="100000"/>
              </a:lnSpc>
            </a:pPr>
            <a:r>
              <a:rPr lang="en-US" dirty="0">
                <a:latin typeface="Arial" panose="020B0604020202020204" pitchFamily="34" charset="0"/>
                <a:cs typeface="Arial" panose="020B0604020202020204" pitchFamily="34" charset="0"/>
              </a:rPr>
              <a:t>Access control lists</a:t>
            </a:r>
          </a:p>
          <a:p>
            <a:pPr lvl="1">
              <a:lnSpc>
                <a:spcPct val="100000"/>
              </a:lnSpc>
            </a:pPr>
            <a:r>
              <a:rPr lang="en-US" dirty="0">
                <a:latin typeface="Arial" panose="020B0604020202020204" pitchFamily="34" charset="0"/>
                <a:cs typeface="Arial" panose="020B0604020202020204" pitchFamily="34" charset="0"/>
              </a:rPr>
              <a:t>Content dependent access control</a:t>
            </a:r>
          </a:p>
          <a:p>
            <a:pPr lvl="1">
              <a:lnSpc>
                <a:spcPct val="100000"/>
              </a:lnSpc>
            </a:pPr>
            <a:r>
              <a:rPr lang="en-US" dirty="0">
                <a:latin typeface="Arial" panose="020B0604020202020204" pitchFamily="34" charset="0"/>
                <a:cs typeface="Arial" panose="020B0604020202020204" pitchFamily="34" charset="0"/>
              </a:rPr>
              <a:t>Context dependent access control</a:t>
            </a:r>
          </a:p>
        </p:txBody>
      </p:sp>
    </p:spTree>
    <p:extLst>
      <p:ext uri="{BB962C8B-B14F-4D97-AF65-F5344CB8AC3E}">
        <p14:creationId xmlns:p14="http://schemas.microsoft.com/office/powerpoint/2010/main" val="94929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Constrained User Interfaces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Restricts user abilities by not allowing them to request or access certain functions</a:t>
            </a:r>
          </a:p>
          <a:p>
            <a:pPr>
              <a:lnSpc>
                <a:spcPct val="100000"/>
              </a:lnSpc>
            </a:pPr>
            <a:r>
              <a:rPr lang="en-US" dirty="0">
                <a:latin typeface="Arial" panose="020B0604020202020204" pitchFamily="34" charset="0"/>
                <a:cs typeface="Arial" panose="020B0604020202020204" pitchFamily="34" charset="0"/>
              </a:rPr>
              <a:t>3 major types</a:t>
            </a:r>
          </a:p>
          <a:p>
            <a:pPr lvl="1">
              <a:lnSpc>
                <a:spcPct val="100000"/>
              </a:lnSpc>
            </a:pPr>
            <a:r>
              <a:rPr lang="en-US" dirty="0">
                <a:latin typeface="Arial" panose="020B0604020202020204" pitchFamily="34" charset="0"/>
                <a:cs typeface="Arial" panose="020B0604020202020204" pitchFamily="34" charset="0"/>
              </a:rPr>
              <a:t>Menus</a:t>
            </a:r>
          </a:p>
          <a:p>
            <a:pPr lvl="2">
              <a:lnSpc>
                <a:spcPct val="100000"/>
              </a:lnSpc>
            </a:pPr>
            <a:r>
              <a:rPr lang="en-US" dirty="0">
                <a:latin typeface="Arial" panose="020B0604020202020204" pitchFamily="34" charset="0"/>
                <a:cs typeface="Arial" panose="020B0604020202020204" pitchFamily="34" charset="0"/>
              </a:rPr>
              <a:t>Options the user is given to execute is limited</a:t>
            </a:r>
          </a:p>
          <a:p>
            <a:pPr lvl="1">
              <a:lnSpc>
                <a:spcPct val="100000"/>
              </a:lnSpc>
            </a:pPr>
            <a:r>
              <a:rPr lang="en-US" dirty="0">
                <a:latin typeface="Arial" panose="020B0604020202020204" pitchFamily="34" charset="0"/>
                <a:cs typeface="Arial" panose="020B0604020202020204" pitchFamily="34" charset="0"/>
              </a:rPr>
              <a:t>Shells</a:t>
            </a:r>
          </a:p>
          <a:p>
            <a:pPr lvl="2">
              <a:lnSpc>
                <a:spcPct val="100000"/>
              </a:lnSpc>
            </a:pPr>
            <a:r>
              <a:rPr lang="en-US" dirty="0">
                <a:latin typeface="Arial" panose="020B0604020202020204" pitchFamily="34" charset="0"/>
                <a:cs typeface="Arial" panose="020B0604020202020204" pitchFamily="34" charset="0"/>
              </a:rPr>
              <a:t>Shells will contain only the commands the administrator wants the user to be able to execute</a:t>
            </a:r>
          </a:p>
          <a:p>
            <a:pPr lvl="1">
              <a:lnSpc>
                <a:spcPct val="100000"/>
              </a:lnSpc>
            </a:pPr>
            <a:r>
              <a:rPr lang="en-US" dirty="0">
                <a:latin typeface="Arial" panose="020B0604020202020204" pitchFamily="34" charset="0"/>
                <a:cs typeface="Arial" panose="020B0604020202020204" pitchFamily="34" charset="0"/>
              </a:rPr>
              <a:t>Database views</a:t>
            </a:r>
          </a:p>
          <a:p>
            <a:pPr lvl="2">
              <a:lnSpc>
                <a:spcPct val="100000"/>
              </a:lnSpc>
            </a:pPr>
            <a:r>
              <a:rPr lang="en-US" dirty="0">
                <a:latin typeface="Arial" panose="020B0604020202020204" pitchFamily="34" charset="0"/>
                <a:cs typeface="Arial" panose="020B0604020202020204" pitchFamily="34" charset="0"/>
              </a:rPr>
              <a:t>Used to restrict user access to data contained in databases</a:t>
            </a:r>
          </a:p>
        </p:txBody>
      </p:sp>
    </p:spTree>
    <p:extLst>
      <p:ext uri="{BB962C8B-B14F-4D97-AF65-F5344CB8AC3E}">
        <p14:creationId xmlns:p14="http://schemas.microsoft.com/office/powerpoint/2010/main" val="3775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Access Control Matrix</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A table of subjects and objects indicating what actions individual subjects can taken upon individual objects</a:t>
            </a:r>
          </a:p>
          <a:p>
            <a:pPr>
              <a:lnSpc>
                <a:spcPct val="100000"/>
              </a:lnSpc>
            </a:pPr>
            <a:r>
              <a:rPr lang="en-US" dirty="0">
                <a:latin typeface="Arial" panose="020B0604020202020204" pitchFamily="34" charset="0"/>
                <a:cs typeface="Arial" panose="020B0604020202020204" pitchFamily="34" charset="0"/>
              </a:rPr>
              <a:t>It is usually an attribute of DAC model. The access rights can be assigned directly to the subjects and objects</a:t>
            </a:r>
          </a:p>
          <a:p>
            <a:pPr>
              <a:lnSpc>
                <a:spcPct val="100000"/>
              </a:lnSpc>
            </a:pPr>
            <a:r>
              <a:rPr lang="en-US" dirty="0">
                <a:latin typeface="Arial" panose="020B0604020202020204" pitchFamily="34" charset="0"/>
                <a:cs typeface="Arial" panose="020B0604020202020204" pitchFamily="34" charset="0"/>
              </a:rPr>
              <a:t>Capability Table:</a:t>
            </a:r>
          </a:p>
          <a:p>
            <a:pPr lvl="1">
              <a:lnSpc>
                <a:spcPct val="100000"/>
              </a:lnSpc>
            </a:pPr>
            <a:r>
              <a:rPr lang="en-US" dirty="0">
                <a:latin typeface="Arial" panose="020B0604020202020204" pitchFamily="34" charset="0"/>
                <a:cs typeface="Arial" panose="020B0604020202020204" pitchFamily="34" charset="0"/>
              </a:rPr>
              <a:t>Specifies the access rights subjects posses pertaining </a:t>
            </a:r>
            <a:r>
              <a:rPr lang="en-US">
                <a:latin typeface="Arial" panose="020B0604020202020204" pitchFamily="34" charset="0"/>
                <a:cs typeface="Arial" panose="020B0604020202020204" pitchFamily="34" charset="0"/>
              </a:rPr>
              <a:t>to objects</a:t>
            </a:r>
            <a:endParaRPr lang="en-US" dirty="0">
              <a:latin typeface="Arial" panose="020B0604020202020204" pitchFamily="34" charset="0"/>
              <a:cs typeface="Arial" panose="020B0604020202020204" pitchFamily="34" charset="0"/>
            </a:endParaRPr>
          </a:p>
          <a:p>
            <a:pPr lvl="1">
              <a:lnSpc>
                <a:spcPct val="100000"/>
              </a:lnSpc>
            </a:pPr>
            <a:r>
              <a:rPr lang="en-US" dirty="0">
                <a:latin typeface="Arial" panose="020B0604020202020204" pitchFamily="34" charset="0"/>
                <a:cs typeface="Arial" panose="020B0604020202020204" pitchFamily="34" charset="0"/>
              </a:rPr>
              <a:t>Subject is bound to capability table</a:t>
            </a:r>
          </a:p>
          <a:p>
            <a:pPr>
              <a:lnSpc>
                <a:spcPct val="100000"/>
              </a:lnSpc>
            </a:pPr>
            <a:r>
              <a:rPr lang="en-US" dirty="0">
                <a:latin typeface="Arial" panose="020B0604020202020204" pitchFamily="34" charset="0"/>
                <a:cs typeface="Arial" panose="020B0604020202020204" pitchFamily="34" charset="0"/>
              </a:rPr>
              <a:t>Access Control Lists:</a:t>
            </a:r>
          </a:p>
          <a:p>
            <a:pPr lvl="1">
              <a:lnSpc>
                <a:spcPct val="100000"/>
              </a:lnSpc>
            </a:pPr>
            <a:r>
              <a:rPr lang="en-US" dirty="0">
                <a:latin typeface="Arial" panose="020B0604020202020204" pitchFamily="34" charset="0"/>
                <a:cs typeface="Arial" panose="020B0604020202020204" pitchFamily="34" charset="0"/>
              </a:rPr>
              <a:t>List of subjects that are authorized to access a specific object</a:t>
            </a:r>
          </a:p>
          <a:p>
            <a:pPr lvl="1">
              <a:lnSpc>
                <a:spcPct val="100000"/>
              </a:lnSpc>
            </a:pPr>
            <a:r>
              <a:rPr lang="en-US" dirty="0">
                <a:latin typeface="Arial" panose="020B0604020202020204" pitchFamily="34" charset="0"/>
                <a:cs typeface="Arial" panose="020B0604020202020204" pitchFamily="34" charset="0"/>
              </a:rPr>
              <a:t>Object is bound to ACLs</a:t>
            </a:r>
          </a:p>
          <a:p>
            <a:pPr marL="457200" lvl="1" indent="0">
              <a:lnSpc>
                <a:spcPct val="10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455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Content/Context Dependent Access Control</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Content Dependent Access Control</a:t>
            </a:r>
            <a:endParaRPr lang="en-US" dirty="0">
              <a:latin typeface="Arial" panose="020B0604020202020204" pitchFamily="34" charset="0"/>
              <a:cs typeface="Arial" panose="020B0604020202020204" pitchFamily="34" charset="0"/>
            </a:endParaRPr>
          </a:p>
          <a:p>
            <a:pPr lvl="1">
              <a:lnSpc>
                <a:spcPct val="150000"/>
              </a:lnSpc>
            </a:pPr>
            <a:r>
              <a:rPr lang="en-US" dirty="0">
                <a:latin typeface="Arial" panose="020B0604020202020204" pitchFamily="34" charset="0"/>
                <a:cs typeface="Arial" panose="020B0604020202020204" pitchFamily="34" charset="0"/>
              </a:rPr>
              <a:t>Access to objects is determined by the content within the object</a:t>
            </a:r>
          </a:p>
          <a:p>
            <a:pPr lvl="1">
              <a:lnSpc>
                <a:spcPct val="150000"/>
              </a:lnSpc>
            </a:pPr>
            <a:r>
              <a:rPr lang="en-US" dirty="0">
                <a:latin typeface="Arial" panose="020B0604020202020204" pitchFamily="34" charset="0"/>
                <a:cs typeface="Arial" panose="020B0604020202020204" pitchFamily="34" charset="0"/>
              </a:rPr>
              <a:t>Content dependent devices employ this access control</a:t>
            </a:r>
          </a:p>
          <a:p>
            <a:pPr>
              <a:lnSpc>
                <a:spcPct val="150000"/>
              </a:lnSpc>
            </a:pPr>
            <a:r>
              <a:rPr lang="en-US" dirty="0">
                <a:latin typeface="Arial" panose="020B0604020202020204" pitchFamily="34" charset="0"/>
                <a:cs typeface="Arial" panose="020B0604020202020204" pitchFamily="34" charset="0"/>
              </a:rPr>
              <a:t>Context Dependent Access Control</a:t>
            </a:r>
          </a:p>
          <a:p>
            <a:pPr lvl="1">
              <a:lnSpc>
                <a:spcPct val="150000"/>
              </a:lnSpc>
            </a:pPr>
            <a:r>
              <a:rPr lang="en-US" dirty="0">
                <a:latin typeface="Arial" panose="020B0604020202020204" pitchFamily="34" charset="0"/>
                <a:cs typeface="Arial" panose="020B0604020202020204" pitchFamily="34" charset="0"/>
              </a:rPr>
              <a:t>Makes access decisions based on the context of the collection of information rather than on the sensitivity of the data</a:t>
            </a:r>
          </a:p>
          <a:p>
            <a:pPr lvl="1">
              <a:lnSpc>
                <a:spcPct val="150000"/>
              </a:lnSpc>
            </a:pPr>
            <a:r>
              <a:rPr lang="en-US" dirty="0">
                <a:latin typeface="Arial" panose="020B0604020202020204" pitchFamily="34" charset="0"/>
                <a:cs typeface="Arial" panose="020B0604020202020204" pitchFamily="34" charset="0"/>
              </a:rPr>
              <a:t>It reviews the previous actions or the current situations and then takes the decision</a:t>
            </a:r>
          </a:p>
        </p:txBody>
      </p:sp>
    </p:spTree>
    <p:extLst>
      <p:ext uri="{BB962C8B-B14F-4D97-AF65-F5344CB8AC3E}">
        <p14:creationId xmlns:p14="http://schemas.microsoft.com/office/powerpoint/2010/main" val="371789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Centralized Access Control Administration</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One entity is responsible for all access control decisions</a:t>
            </a:r>
          </a:p>
          <a:p>
            <a:pPr>
              <a:lnSpc>
                <a:spcPct val="150000"/>
              </a:lnSpc>
            </a:pPr>
            <a:r>
              <a:rPr lang="en-IN" dirty="0">
                <a:latin typeface="Arial" panose="020B0604020202020204" pitchFamily="34" charset="0"/>
                <a:cs typeface="Arial" panose="020B0604020202020204" pitchFamily="34" charset="0"/>
              </a:rPr>
              <a:t>The entity configures mechanism to enforce access control</a:t>
            </a:r>
          </a:p>
          <a:p>
            <a:pPr>
              <a:lnSpc>
                <a:spcPct val="150000"/>
              </a:lnSpc>
            </a:pPr>
            <a:r>
              <a:rPr lang="en-IN" dirty="0">
                <a:latin typeface="Arial" panose="020B0604020202020204" pitchFamily="34" charset="0"/>
                <a:cs typeface="Arial" panose="020B0604020202020204" pitchFamily="34" charset="0"/>
              </a:rPr>
              <a:t>This model provides consistent and uniform method of controlling access rights</a:t>
            </a:r>
          </a:p>
          <a:p>
            <a:pPr>
              <a:lnSpc>
                <a:spcPct val="150000"/>
              </a:lnSpc>
            </a:pPr>
            <a:r>
              <a:rPr lang="en-IN" dirty="0">
                <a:latin typeface="Arial" panose="020B0604020202020204" pitchFamily="34" charset="0"/>
                <a:cs typeface="Arial" panose="020B0604020202020204" pitchFamily="34" charset="0"/>
              </a:rPr>
              <a:t>Supplies strict control over data</a:t>
            </a:r>
          </a:p>
          <a:p>
            <a:pPr>
              <a:lnSpc>
                <a:spcPct val="150000"/>
              </a:lnSpc>
            </a:pPr>
            <a:r>
              <a:rPr lang="en-IN" dirty="0">
                <a:latin typeface="Arial" panose="020B0604020202020204" pitchFamily="34" charset="0"/>
                <a:cs typeface="Arial" panose="020B0604020202020204" pitchFamily="34" charset="0"/>
              </a:rPr>
              <a:t>Drawback:</a:t>
            </a:r>
          </a:p>
          <a:p>
            <a:pPr lvl="1">
              <a:lnSpc>
                <a:spcPct val="150000"/>
              </a:lnSpc>
            </a:pPr>
            <a:r>
              <a:rPr lang="en-IN" dirty="0">
                <a:latin typeface="Arial" panose="020B0604020202020204" pitchFamily="34" charset="0"/>
                <a:cs typeface="Arial" panose="020B0604020202020204" pitchFamily="34" charset="0"/>
              </a:rPr>
              <a:t>Since only one entity is responsible for all access decisions, it can be slow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59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RADIUS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Network protocol that provides client/server authentication, authorization and audits remote users</a:t>
            </a:r>
          </a:p>
          <a:p>
            <a:pPr>
              <a:lnSpc>
                <a:spcPct val="150000"/>
              </a:lnSpc>
            </a:pPr>
            <a:r>
              <a:rPr lang="en-IN" dirty="0">
                <a:latin typeface="Arial" panose="020B0604020202020204" pitchFamily="34" charset="0"/>
                <a:cs typeface="Arial" panose="020B0604020202020204" pitchFamily="34" charset="0"/>
              </a:rPr>
              <a:t>ISPs use RADIUS to authenticate remote users before allowing access to Internet</a:t>
            </a:r>
          </a:p>
          <a:p>
            <a:pPr>
              <a:lnSpc>
                <a:spcPct val="150000"/>
              </a:lnSpc>
            </a:pPr>
            <a:r>
              <a:rPr lang="en-IN" dirty="0">
                <a:latin typeface="Arial" panose="020B0604020202020204" pitchFamily="34" charset="0"/>
                <a:cs typeface="Arial" panose="020B0604020202020204" pitchFamily="34" charset="0"/>
              </a:rPr>
              <a:t>Allows companies to maintain centralized user profile database</a:t>
            </a:r>
          </a:p>
          <a:p>
            <a:pPr>
              <a:lnSpc>
                <a:spcPct val="150000"/>
              </a:lnSpc>
            </a:pPr>
            <a:r>
              <a:rPr lang="en-IN" dirty="0">
                <a:latin typeface="Arial" panose="020B0604020202020204" pitchFamily="34" charset="0"/>
                <a:cs typeface="Arial" panose="020B0604020202020204" pitchFamily="34" charset="0"/>
              </a:rPr>
              <a:t>It is an open protocol that can be customized by any vendor</a:t>
            </a:r>
          </a:p>
          <a:p>
            <a:pPr>
              <a:lnSpc>
                <a:spcPct val="150000"/>
              </a:lnSpc>
            </a:pPr>
            <a:r>
              <a:rPr lang="en-IN" dirty="0">
                <a:latin typeface="Arial" panose="020B0604020202020204" pitchFamily="34" charset="0"/>
                <a:cs typeface="Arial" panose="020B0604020202020204" pitchFamily="34" charset="0"/>
              </a:rPr>
              <a:t>Uses UDP as its transport protocol</a:t>
            </a:r>
          </a:p>
          <a:p>
            <a:pPr>
              <a:lnSpc>
                <a:spcPct val="150000"/>
              </a:lnSpc>
            </a:pPr>
            <a:r>
              <a:rPr lang="en-IN" dirty="0">
                <a:latin typeface="Arial" panose="020B0604020202020204" pitchFamily="34" charset="0"/>
                <a:cs typeface="Arial" panose="020B0604020202020204" pitchFamily="34" charset="0"/>
              </a:rPr>
              <a:t>Latest versions can be implemented over TCP using TLS encryption</a:t>
            </a:r>
          </a:p>
          <a:p>
            <a:pPr>
              <a:lnSpc>
                <a:spcPct val="150000"/>
              </a:lnSpc>
            </a:pPr>
            <a:r>
              <a:rPr lang="en-IN" dirty="0">
                <a:latin typeface="Arial" panose="020B0604020202020204" pitchFamily="34" charset="0"/>
                <a:cs typeface="Arial" panose="020B0604020202020204" pitchFamily="34" charset="0"/>
              </a:rPr>
              <a:t>Encrypts user’s password only as it is transmitted between the client and the server</a:t>
            </a:r>
          </a:p>
          <a:p>
            <a:pPr>
              <a:lnSpc>
                <a:spcPct val="150000"/>
              </a:lnSpc>
            </a:pPr>
            <a:r>
              <a:rPr lang="en-IN" dirty="0">
                <a:latin typeface="Arial" panose="020B0604020202020204" pitchFamily="34" charset="0"/>
                <a:cs typeface="Arial" panose="020B0604020202020204" pitchFamily="34" charset="0"/>
              </a:rPr>
              <a:t>Combines authentication, authorization and accounting functionalities</a:t>
            </a:r>
          </a:p>
          <a:p>
            <a:pPr>
              <a:lnSpc>
                <a:spcPct val="150000"/>
              </a:lnSpc>
            </a:pPr>
            <a:r>
              <a:rPr lang="en-IN" dirty="0">
                <a:latin typeface="Arial" panose="020B0604020202020204" pitchFamily="34" charset="0"/>
                <a:cs typeface="Arial" panose="020B0604020202020204" pitchFamily="34" charset="0"/>
              </a:rPr>
              <a:t>Has limited number of Attribute-value (2</a:t>
            </a:r>
            <a:r>
              <a:rPr lang="en-IN" baseline="30000" dirty="0">
                <a:latin typeface="Arial" panose="020B0604020202020204" pitchFamily="34" charset="0"/>
                <a:cs typeface="Arial" panose="020B0604020202020204" pitchFamily="34" charset="0"/>
              </a:rPr>
              <a:t>8</a:t>
            </a:r>
            <a:r>
              <a:rPr lang="en-IN" dirty="0">
                <a:latin typeface="Arial" panose="020B0604020202020204" pitchFamily="34" charset="0"/>
                <a:cs typeface="Arial" panose="020B0604020202020204" pitchFamily="34" charset="0"/>
              </a:rPr>
              <a:t> ) pairs compared to TACACS+</a:t>
            </a:r>
          </a:p>
          <a:p>
            <a:pPr>
              <a:lnSpc>
                <a:spcPct val="150000"/>
              </a:lnSpc>
            </a:pPr>
            <a:r>
              <a:rPr lang="en-IN" dirty="0">
                <a:latin typeface="Arial" panose="020B0604020202020204" pitchFamily="34" charset="0"/>
                <a:cs typeface="Arial" panose="020B0604020202020204" pitchFamily="34" charset="0"/>
              </a:rPr>
              <a:t>Works over PPP connection</a:t>
            </a:r>
          </a:p>
          <a:p>
            <a:pPr marL="0" indent="0">
              <a:lnSpc>
                <a:spcPct val="150000"/>
              </a:lnSpc>
              <a:buNone/>
            </a:pPr>
            <a:endParaRPr lang="en-IN" dirty="0">
              <a:latin typeface="Arial" panose="020B0604020202020204" pitchFamily="34" charset="0"/>
              <a:cs typeface="Arial" panose="020B0604020202020204" pitchFamily="34" charset="0"/>
            </a:endParaRPr>
          </a:p>
          <a:p>
            <a:pPr>
              <a:lnSpc>
                <a:spcPct val="150000"/>
              </a:lnSpc>
            </a:pPr>
            <a:endParaRPr lang="en-IN" dirty="0">
              <a:latin typeface="Arial" panose="020B0604020202020204" pitchFamily="34" charset="0"/>
              <a:cs typeface="Arial" panose="020B0604020202020204" pitchFamily="34" charset="0"/>
            </a:endParaRPr>
          </a:p>
          <a:p>
            <a:pPr marL="0"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866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TACACS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426292" y="1312638"/>
            <a:ext cx="11267488" cy="51534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Combines Authentication and Authorization Functions</a:t>
            </a:r>
          </a:p>
          <a:p>
            <a:pPr>
              <a:lnSpc>
                <a:spcPct val="150000"/>
              </a:lnSpc>
            </a:pPr>
            <a:r>
              <a:rPr lang="en-IN" dirty="0">
                <a:latin typeface="Arial" panose="020B0604020202020204" pitchFamily="34" charset="0"/>
                <a:cs typeface="Arial" panose="020B0604020202020204" pitchFamily="34" charset="0"/>
              </a:rPr>
              <a:t>XTACACS separates authentication, authorization and auditing processes</a:t>
            </a:r>
          </a:p>
          <a:p>
            <a:pPr>
              <a:lnSpc>
                <a:spcPct val="150000"/>
              </a:lnSpc>
            </a:pPr>
            <a:r>
              <a:rPr lang="en-IN" dirty="0">
                <a:latin typeface="Arial" panose="020B0604020202020204" pitchFamily="34" charset="0"/>
                <a:cs typeface="Arial" panose="020B0604020202020204" pitchFamily="34" charset="0"/>
              </a:rPr>
              <a:t>TACACS+ is XTACACS with extended two-factor user authentication</a:t>
            </a:r>
          </a:p>
          <a:p>
            <a:pPr>
              <a:lnSpc>
                <a:spcPct val="150000"/>
              </a:lnSpc>
            </a:pPr>
            <a:r>
              <a:rPr lang="en-IN" dirty="0">
                <a:latin typeface="Arial" panose="020B0604020202020204" pitchFamily="34" charset="0"/>
                <a:cs typeface="Arial" panose="020B0604020202020204" pitchFamily="34" charset="0"/>
              </a:rPr>
              <a:t>TACACS uses fixed password for authentication; while TACACS+ allows for users to employ dynamic passwords</a:t>
            </a:r>
          </a:p>
          <a:p>
            <a:pPr>
              <a:lnSpc>
                <a:spcPct val="150000"/>
              </a:lnSpc>
            </a:pPr>
            <a:r>
              <a:rPr lang="en-IN" dirty="0">
                <a:latin typeface="Arial" panose="020B0604020202020204" pitchFamily="34" charset="0"/>
                <a:cs typeface="Arial" panose="020B0604020202020204" pitchFamily="34" charset="0"/>
              </a:rPr>
              <a:t>TACACS+ is not backword compatible with TACACS and XTACACS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26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TACACS+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72063"/>
            <a:ext cx="11267488" cy="5153433"/>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It uses TCP (49) protocol as its transport protocol</a:t>
            </a:r>
          </a:p>
          <a:p>
            <a:pPr>
              <a:lnSpc>
                <a:spcPct val="150000"/>
              </a:lnSpc>
            </a:pPr>
            <a:r>
              <a:rPr lang="en-IN" dirty="0">
                <a:latin typeface="Arial" panose="020B0604020202020204" pitchFamily="34" charset="0"/>
                <a:cs typeface="Arial" panose="020B0604020202020204" pitchFamily="34" charset="0"/>
              </a:rPr>
              <a:t>It is the most commonly used Authentication system</a:t>
            </a:r>
          </a:p>
          <a:p>
            <a:pPr>
              <a:lnSpc>
                <a:spcPct val="150000"/>
              </a:lnSpc>
            </a:pPr>
            <a:r>
              <a:rPr lang="en-IN" dirty="0">
                <a:latin typeface="Arial" panose="020B0604020202020204" pitchFamily="34" charset="0"/>
                <a:cs typeface="Arial" panose="020B0604020202020204" pitchFamily="34" charset="0"/>
              </a:rPr>
              <a:t>Encrypts all data between the client and server</a:t>
            </a:r>
          </a:p>
          <a:p>
            <a:pPr>
              <a:lnSpc>
                <a:spcPct val="150000"/>
              </a:lnSpc>
            </a:pPr>
            <a:r>
              <a:rPr lang="en-IN" dirty="0">
                <a:latin typeface="Arial" panose="020B0604020202020204" pitchFamily="34" charset="0"/>
                <a:cs typeface="Arial" panose="020B0604020202020204" pitchFamily="34" charset="0"/>
              </a:rPr>
              <a:t>Uses a true authentication, authorization and accounting functionality</a:t>
            </a:r>
          </a:p>
          <a:p>
            <a:pPr>
              <a:lnSpc>
                <a:spcPct val="150000"/>
              </a:lnSpc>
            </a:pPr>
            <a:r>
              <a:rPr lang="en-IN" dirty="0">
                <a:latin typeface="Arial" panose="020B0604020202020204" pitchFamily="34" charset="0"/>
                <a:cs typeface="Arial" panose="020B0604020202020204" pitchFamily="34" charset="0"/>
              </a:rPr>
              <a:t>TACACS+ has move AVPs, allowing network administrator to define ACLs, filters, user privileges and more</a:t>
            </a:r>
          </a:p>
          <a:p>
            <a:pPr>
              <a:lnSpc>
                <a:spcPct val="150000"/>
              </a:lnSpc>
            </a:pPr>
            <a:r>
              <a:rPr lang="en-IN" dirty="0">
                <a:latin typeface="Arial" panose="020B0604020202020204" pitchFamily="34" charset="0"/>
                <a:cs typeface="Arial" panose="020B0604020202020204" pitchFamily="34" charset="0"/>
              </a:rPr>
              <a:t>Supports TCP, </a:t>
            </a:r>
            <a:r>
              <a:rPr lang="en-IN" dirty="0" err="1">
                <a:latin typeface="Arial" panose="020B0604020202020204" pitchFamily="34" charset="0"/>
                <a:cs typeface="Arial" panose="020B0604020202020204" pitchFamily="34" charset="0"/>
              </a:rPr>
              <a:t>AppletTalk</a:t>
            </a:r>
            <a:r>
              <a:rPr lang="en-IN" dirty="0">
                <a:latin typeface="Arial" panose="020B0604020202020204" pitchFamily="34" charset="0"/>
                <a:cs typeface="Arial" panose="020B0604020202020204" pitchFamily="34" charset="0"/>
              </a:rPr>
              <a:t>, NetBIOS, and IPX protocols</a:t>
            </a:r>
          </a:p>
          <a:p>
            <a:pPr>
              <a:lnSpc>
                <a:spcPct val="150000"/>
              </a:lnSpc>
            </a:pPr>
            <a:r>
              <a:rPr lang="en-IN" dirty="0">
                <a:latin typeface="Arial" panose="020B0604020202020204" pitchFamily="34" charset="0"/>
                <a:cs typeface="Arial" panose="020B0604020202020204" pitchFamily="34" charset="0"/>
              </a:rPr>
              <a:t>Used in environments that require more sophisticated authentication steps and tighter control over more complex authorization activities</a:t>
            </a: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394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Diameter</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95283"/>
            <a:ext cx="11267488" cy="5749646"/>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latin typeface="Arial" panose="020B0604020202020204" pitchFamily="34" charset="0"/>
                <a:cs typeface="Arial" panose="020B0604020202020204" pitchFamily="34" charset="0"/>
              </a:rPr>
              <a:t>Built upon the functionality of RADIUS</a:t>
            </a:r>
          </a:p>
          <a:p>
            <a:pPr>
              <a:lnSpc>
                <a:spcPct val="100000"/>
              </a:lnSpc>
            </a:pPr>
            <a:r>
              <a:rPr lang="en-IN" dirty="0">
                <a:latin typeface="Arial" panose="020B0604020202020204" pitchFamily="34" charset="0"/>
                <a:cs typeface="Arial" panose="020B0604020202020204" pitchFamily="34" charset="0"/>
              </a:rPr>
              <a:t>It is a peer-to-peer based protocol</a:t>
            </a:r>
          </a:p>
          <a:p>
            <a:pPr>
              <a:lnSpc>
                <a:spcPct val="100000"/>
              </a:lnSpc>
            </a:pPr>
            <a:r>
              <a:rPr lang="en-IN" dirty="0">
                <a:latin typeface="Arial" panose="020B0604020202020204" pitchFamily="34" charset="0"/>
                <a:cs typeface="Arial" panose="020B0604020202020204" pitchFamily="34" charset="0"/>
              </a:rPr>
              <a:t>Used in authentication of mobile devices, wireless devices, Mobile IP, Ethernet over PPP, VoIP</a:t>
            </a:r>
          </a:p>
          <a:p>
            <a:pPr>
              <a:lnSpc>
                <a:spcPct val="100000"/>
              </a:lnSpc>
            </a:pPr>
            <a:r>
              <a:rPr lang="en-IN" dirty="0">
                <a:latin typeface="Arial" panose="020B0604020202020204" pitchFamily="34" charset="0"/>
                <a:cs typeface="Arial" panose="020B0604020202020204" pitchFamily="34" charset="0"/>
              </a:rPr>
              <a:t>It also supports </a:t>
            </a:r>
            <a:r>
              <a:rPr lang="en-IN" dirty="0" err="1">
                <a:latin typeface="Arial" panose="020B0604020202020204" pitchFamily="34" charset="0"/>
                <a:cs typeface="Arial" panose="020B0604020202020204" pitchFamily="34" charset="0"/>
              </a:rPr>
              <a:t>IPSec</a:t>
            </a:r>
            <a:r>
              <a:rPr lang="en-IN" dirty="0">
                <a:latin typeface="Arial" panose="020B0604020202020204" pitchFamily="34" charset="0"/>
                <a:cs typeface="Arial" panose="020B0604020202020204" pitchFamily="34" charset="0"/>
              </a:rPr>
              <a:t> and TLS for encryption</a:t>
            </a:r>
          </a:p>
          <a:p>
            <a:pPr>
              <a:lnSpc>
                <a:spcPct val="100000"/>
              </a:lnSpc>
            </a:pPr>
            <a:r>
              <a:rPr lang="en-IN" dirty="0">
                <a:latin typeface="Arial" panose="020B0604020202020204" pitchFamily="34" charset="0"/>
                <a:cs typeface="Arial" panose="020B0604020202020204" pitchFamily="34" charset="0"/>
              </a:rPr>
              <a:t>Consists of two parts</a:t>
            </a:r>
          </a:p>
          <a:p>
            <a:pPr lvl="1">
              <a:lnSpc>
                <a:spcPct val="100000"/>
              </a:lnSpc>
            </a:pPr>
            <a:r>
              <a:rPr lang="en-US" dirty="0">
                <a:latin typeface="Arial" panose="020B0604020202020204" pitchFamily="34" charset="0"/>
                <a:cs typeface="Arial" panose="020B0604020202020204" pitchFamily="34" charset="0"/>
              </a:rPr>
              <a:t>Base Protocol:</a:t>
            </a:r>
          </a:p>
          <a:p>
            <a:pPr lvl="2">
              <a:lnSpc>
                <a:spcPct val="100000"/>
              </a:lnSpc>
            </a:pPr>
            <a:r>
              <a:rPr lang="en-US" dirty="0">
                <a:latin typeface="Arial" panose="020B0604020202020204" pitchFamily="34" charset="0"/>
                <a:cs typeface="Arial" panose="020B0604020202020204" pitchFamily="34" charset="0"/>
              </a:rPr>
              <a:t>Provides security communication between diameter entities, feature discovery and version negotiations</a:t>
            </a:r>
          </a:p>
          <a:p>
            <a:pPr lvl="1">
              <a:lnSpc>
                <a:spcPct val="100000"/>
              </a:lnSpc>
            </a:pPr>
            <a:r>
              <a:rPr lang="en-US" dirty="0">
                <a:latin typeface="Arial" panose="020B0604020202020204" pitchFamily="34" charset="0"/>
                <a:cs typeface="Arial" panose="020B0604020202020204" pitchFamily="34" charset="0"/>
              </a:rPr>
              <a:t>Extensions:</a:t>
            </a:r>
          </a:p>
          <a:p>
            <a:pPr lvl="2">
              <a:lnSpc>
                <a:spcPct val="100000"/>
              </a:lnSpc>
            </a:pPr>
            <a:r>
              <a:rPr lang="en-US" dirty="0">
                <a:latin typeface="Arial" panose="020B0604020202020204" pitchFamily="34" charset="0"/>
                <a:cs typeface="Arial" panose="020B0604020202020204" pitchFamily="34" charset="0"/>
              </a:rPr>
              <a:t>Built on top of base protocol to allow various technologies to use Diameter for authentication</a:t>
            </a:r>
          </a:p>
          <a:p>
            <a:pPr>
              <a:lnSpc>
                <a:spcPct val="100000"/>
              </a:lnSpc>
            </a:pPr>
            <a:r>
              <a:rPr lang="en-US" dirty="0">
                <a:latin typeface="Arial" panose="020B0604020202020204" pitchFamily="34" charset="0"/>
                <a:cs typeface="Arial" panose="020B0604020202020204" pitchFamily="34" charset="0"/>
              </a:rPr>
              <a:t>It is not backward compatible with RADIUS</a:t>
            </a:r>
          </a:p>
          <a:p>
            <a:pPr>
              <a:lnSpc>
                <a:spcPct val="100000"/>
              </a:lnSpc>
            </a:pPr>
            <a:r>
              <a:rPr lang="en-US" dirty="0">
                <a:latin typeface="Arial" panose="020B0604020202020204" pitchFamily="34" charset="0"/>
                <a:cs typeface="Arial" panose="020B0604020202020204" pitchFamily="34" charset="0"/>
              </a:rPr>
              <a:t>It uses TCP and Attribute-value pairs (2</a:t>
            </a:r>
            <a:r>
              <a:rPr lang="en-US" baseline="30000" dirty="0">
                <a:latin typeface="Arial" panose="020B0604020202020204" pitchFamily="34" charset="0"/>
                <a:cs typeface="Arial" panose="020B0604020202020204" pitchFamily="34" charset="0"/>
              </a:rPr>
              <a:t>32</a:t>
            </a:r>
            <a:r>
              <a:rPr lang="en-US" dirty="0">
                <a:latin typeface="Arial" panose="020B0604020202020204" pitchFamily="34" charset="0"/>
                <a:cs typeface="Arial" panose="020B0604020202020204" pitchFamily="34" charset="0"/>
              </a:rPr>
              <a:t>)</a:t>
            </a:r>
          </a:p>
          <a:p>
            <a:pPr>
              <a:lnSpc>
                <a:spcPct val="100000"/>
              </a:lnSpc>
            </a:pPr>
            <a:r>
              <a:rPr lang="en-US" dirty="0">
                <a:latin typeface="Arial" panose="020B0604020202020204" pitchFamily="34" charset="0"/>
                <a:cs typeface="Arial" panose="020B0604020202020204" pitchFamily="34" charset="0"/>
              </a:rPr>
              <a:t>It provides proxy server support</a:t>
            </a:r>
          </a:p>
          <a:p>
            <a:pPr>
              <a:lnSpc>
                <a:spcPct val="100000"/>
              </a:lnSpc>
            </a:pPr>
            <a:r>
              <a:rPr lang="en-US" dirty="0">
                <a:latin typeface="Arial" panose="020B0604020202020204" pitchFamily="34" charset="0"/>
                <a:cs typeface="Arial" panose="020B0604020202020204" pitchFamily="34" charset="0"/>
              </a:rPr>
              <a:t>It has better error detection and correction functionality</a:t>
            </a:r>
          </a:p>
          <a:p>
            <a:pPr>
              <a:lnSpc>
                <a:spcPct val="100000"/>
              </a:lnSpc>
            </a:pPr>
            <a:r>
              <a:rPr lang="en-US" dirty="0">
                <a:latin typeface="Arial" panose="020B0604020202020204" pitchFamily="34" charset="0"/>
                <a:cs typeface="Arial" panose="020B0604020202020204" pitchFamily="34" charset="0"/>
              </a:rPr>
              <a:t>Has better failover properties and thus provides better network resilience</a:t>
            </a:r>
          </a:p>
          <a:p>
            <a:pPr>
              <a:lnSpc>
                <a:spcPct val="100000"/>
              </a:lnSpc>
            </a:pPr>
            <a:r>
              <a:rPr lang="en-US" dirty="0">
                <a:latin typeface="Arial" panose="020B0604020202020204" pitchFamily="34" charset="0"/>
                <a:cs typeface="Arial" panose="020B0604020202020204" pitchFamily="34" charset="0"/>
              </a:rPr>
              <a:t>Diameter uses TCP 3868.</a:t>
            </a:r>
          </a:p>
          <a:p>
            <a:pPr marL="0" indent="0">
              <a:lnSpc>
                <a:spcPct val="10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479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Identification Process </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Creating and issuing identity should involve 3 aspects</a:t>
            </a:r>
          </a:p>
          <a:p>
            <a:pPr lvl="1">
              <a:lnSpc>
                <a:spcPct val="150000"/>
              </a:lnSpc>
            </a:pPr>
            <a:r>
              <a:rPr lang="en-US" b="1" dirty="0">
                <a:latin typeface="Arial" panose="020B0604020202020204" pitchFamily="34" charset="0"/>
                <a:cs typeface="Arial" panose="020B0604020202020204" pitchFamily="34" charset="0"/>
              </a:rPr>
              <a:t>Uniqueness</a:t>
            </a:r>
          </a:p>
          <a:p>
            <a:pPr lvl="2">
              <a:lnSpc>
                <a:spcPct val="150000"/>
              </a:lnSpc>
            </a:pPr>
            <a:r>
              <a:rPr lang="en-US" dirty="0">
                <a:latin typeface="Arial" panose="020B0604020202020204" pitchFamily="34" charset="0"/>
                <a:cs typeface="Arial" panose="020B0604020202020204" pitchFamily="34" charset="0"/>
              </a:rPr>
              <a:t>The identifiers must have a unique identity to be accountable</a:t>
            </a:r>
          </a:p>
          <a:p>
            <a:pPr lvl="1">
              <a:lnSpc>
                <a:spcPct val="150000"/>
              </a:lnSpc>
            </a:pPr>
            <a:r>
              <a:rPr lang="en-US" b="1" dirty="0">
                <a:latin typeface="Arial" panose="020B0604020202020204" pitchFamily="34" charset="0"/>
                <a:cs typeface="Arial" panose="020B0604020202020204" pitchFamily="34" charset="0"/>
              </a:rPr>
              <a:t>Non-descriptive</a:t>
            </a:r>
          </a:p>
          <a:p>
            <a:pPr lvl="2">
              <a:lnSpc>
                <a:spcPct val="150000"/>
              </a:lnSpc>
            </a:pPr>
            <a:r>
              <a:rPr lang="en-US" dirty="0">
                <a:latin typeface="Arial" panose="020B0604020202020204" pitchFamily="34" charset="0"/>
                <a:cs typeface="Arial" panose="020B0604020202020204" pitchFamily="34" charset="0"/>
              </a:rPr>
              <a:t>Neither piece of the credential set should indicate the purpose of the account</a:t>
            </a:r>
          </a:p>
          <a:p>
            <a:pPr lvl="1">
              <a:lnSpc>
                <a:spcPct val="150000"/>
              </a:lnSpc>
            </a:pPr>
            <a:r>
              <a:rPr lang="en-US" b="1" dirty="0">
                <a:latin typeface="Arial" panose="020B0604020202020204" pitchFamily="34" charset="0"/>
                <a:cs typeface="Arial" panose="020B0604020202020204" pitchFamily="34" charset="0"/>
              </a:rPr>
              <a:t>Issuance</a:t>
            </a:r>
          </a:p>
          <a:p>
            <a:pPr lvl="2">
              <a:lnSpc>
                <a:spcPct val="150000"/>
              </a:lnSpc>
            </a:pPr>
            <a:r>
              <a:rPr lang="en-US" dirty="0">
                <a:latin typeface="Arial" panose="020B0604020202020204" pitchFamily="34" charset="0"/>
                <a:cs typeface="Arial" panose="020B0604020202020204" pitchFamily="34" charset="0"/>
              </a:rPr>
              <a:t>Another authority should be providing the identity after proper verification</a:t>
            </a:r>
          </a:p>
        </p:txBody>
      </p:sp>
    </p:spTree>
    <p:extLst>
      <p:ext uri="{BB962C8B-B14F-4D97-AF65-F5344CB8AC3E}">
        <p14:creationId xmlns:p14="http://schemas.microsoft.com/office/powerpoint/2010/main" val="78434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Diameter Functionality</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995283"/>
            <a:ext cx="11267488" cy="57496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dirty="0">
                <a:latin typeface="Arial" panose="020B0604020202020204" pitchFamily="34" charset="0"/>
                <a:cs typeface="Arial" panose="020B0604020202020204" pitchFamily="34" charset="0"/>
              </a:rPr>
              <a:t>Provides the following AAA functionality:</a:t>
            </a:r>
          </a:p>
          <a:p>
            <a:pPr lvl="1">
              <a:lnSpc>
                <a:spcPct val="100000"/>
              </a:lnSpc>
            </a:pPr>
            <a:r>
              <a:rPr lang="en-IN" dirty="0">
                <a:latin typeface="Arial" panose="020B0604020202020204" pitchFamily="34" charset="0"/>
                <a:cs typeface="Arial" panose="020B0604020202020204" pitchFamily="34" charset="0"/>
              </a:rPr>
              <a:t>Authentication</a:t>
            </a:r>
          </a:p>
          <a:p>
            <a:pPr lvl="2">
              <a:lnSpc>
                <a:spcPct val="100000"/>
              </a:lnSpc>
            </a:pPr>
            <a:r>
              <a:rPr lang="en-IN" dirty="0">
                <a:latin typeface="Arial" panose="020B0604020202020204" pitchFamily="34" charset="0"/>
                <a:cs typeface="Arial" panose="020B0604020202020204" pitchFamily="34" charset="0"/>
              </a:rPr>
              <a:t>PAP, CHAP, EAP</a:t>
            </a:r>
          </a:p>
          <a:p>
            <a:pPr lvl="2">
              <a:lnSpc>
                <a:spcPct val="100000"/>
              </a:lnSpc>
            </a:pPr>
            <a:r>
              <a:rPr lang="en-IN" dirty="0">
                <a:latin typeface="Arial" panose="020B0604020202020204" pitchFamily="34" charset="0"/>
                <a:cs typeface="Arial" panose="020B0604020202020204" pitchFamily="34" charset="0"/>
              </a:rPr>
              <a:t>End-to-End protection of authentication information</a:t>
            </a:r>
          </a:p>
          <a:p>
            <a:pPr lvl="2">
              <a:lnSpc>
                <a:spcPct val="100000"/>
              </a:lnSpc>
            </a:pPr>
            <a:r>
              <a:rPr lang="en-IN" dirty="0">
                <a:latin typeface="Arial" panose="020B0604020202020204" pitchFamily="34" charset="0"/>
                <a:cs typeface="Arial" panose="020B0604020202020204" pitchFamily="34" charset="0"/>
              </a:rPr>
              <a:t>Replay attack protection</a:t>
            </a:r>
          </a:p>
          <a:p>
            <a:pPr lvl="1">
              <a:lnSpc>
                <a:spcPct val="100000"/>
              </a:lnSpc>
            </a:pPr>
            <a:r>
              <a:rPr lang="en-IN" dirty="0">
                <a:latin typeface="Arial" panose="020B0604020202020204" pitchFamily="34" charset="0"/>
                <a:cs typeface="Arial" panose="020B0604020202020204" pitchFamily="34" charset="0"/>
              </a:rPr>
              <a:t>Authorization</a:t>
            </a:r>
          </a:p>
          <a:p>
            <a:pPr lvl="2">
              <a:lnSpc>
                <a:spcPct val="100000"/>
              </a:lnSpc>
            </a:pPr>
            <a:r>
              <a:rPr lang="en-IN" dirty="0">
                <a:latin typeface="Arial" panose="020B0604020202020204" pitchFamily="34" charset="0"/>
                <a:cs typeface="Arial" panose="020B0604020202020204" pitchFamily="34" charset="0"/>
              </a:rPr>
              <a:t>Secure proxy, relays, brokers</a:t>
            </a:r>
          </a:p>
          <a:p>
            <a:pPr lvl="2">
              <a:lnSpc>
                <a:spcPct val="100000"/>
              </a:lnSpc>
            </a:pPr>
            <a:r>
              <a:rPr lang="en-IN" dirty="0">
                <a:latin typeface="Arial" panose="020B0604020202020204" pitchFamily="34" charset="0"/>
                <a:cs typeface="Arial" panose="020B0604020202020204" pitchFamily="34" charset="0"/>
              </a:rPr>
              <a:t>State reconciliation</a:t>
            </a:r>
          </a:p>
          <a:p>
            <a:pPr lvl="2">
              <a:lnSpc>
                <a:spcPct val="100000"/>
              </a:lnSpc>
            </a:pPr>
            <a:r>
              <a:rPr lang="en-IN" dirty="0">
                <a:latin typeface="Arial" panose="020B0604020202020204" pitchFamily="34" charset="0"/>
                <a:cs typeface="Arial" panose="020B0604020202020204" pitchFamily="34" charset="0"/>
              </a:rPr>
              <a:t>Unsolicited disconnect</a:t>
            </a:r>
          </a:p>
          <a:p>
            <a:pPr lvl="2">
              <a:lnSpc>
                <a:spcPct val="100000"/>
              </a:lnSpc>
            </a:pPr>
            <a:r>
              <a:rPr lang="en-IN" dirty="0">
                <a:latin typeface="Arial" panose="020B0604020202020204" pitchFamily="34" charset="0"/>
                <a:cs typeface="Arial" panose="020B0604020202020204" pitchFamily="34" charset="0"/>
              </a:rPr>
              <a:t>Reauthorization on demand</a:t>
            </a:r>
          </a:p>
          <a:p>
            <a:pPr lvl="1">
              <a:lnSpc>
                <a:spcPct val="100000"/>
              </a:lnSpc>
            </a:pPr>
            <a:r>
              <a:rPr lang="en-IN" dirty="0">
                <a:latin typeface="Arial" panose="020B0604020202020204" pitchFamily="34" charset="0"/>
                <a:cs typeface="Arial" panose="020B0604020202020204" pitchFamily="34" charset="0"/>
              </a:rPr>
              <a:t>Accounting</a:t>
            </a:r>
          </a:p>
          <a:p>
            <a:pPr lvl="2">
              <a:lnSpc>
                <a:spcPct val="100000"/>
              </a:lnSpc>
            </a:pPr>
            <a:r>
              <a:rPr lang="en-IN" dirty="0">
                <a:latin typeface="Arial" panose="020B0604020202020204" pitchFamily="34" charset="0"/>
                <a:cs typeface="Arial" panose="020B0604020202020204" pitchFamily="34" charset="0"/>
              </a:rPr>
              <a:t>Reporting, Roaming operations (ROAMOPS) accounting, event monitoring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390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Decentralized Access Control</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7"/>
            <a:ext cx="11267488" cy="4756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Gives access control decisions to people closer to the resources</a:t>
            </a:r>
          </a:p>
          <a:p>
            <a:pPr>
              <a:lnSpc>
                <a:spcPct val="150000"/>
              </a:lnSpc>
            </a:pPr>
            <a:r>
              <a:rPr lang="en-IN" dirty="0">
                <a:latin typeface="Arial" panose="020B0604020202020204" pitchFamily="34" charset="0"/>
                <a:cs typeface="Arial" panose="020B0604020202020204" pitchFamily="34" charset="0"/>
              </a:rPr>
              <a:t>Functional manager assigns access control rights to employees</a:t>
            </a:r>
          </a:p>
          <a:p>
            <a:pPr>
              <a:lnSpc>
                <a:spcPct val="150000"/>
              </a:lnSpc>
            </a:pPr>
            <a:r>
              <a:rPr lang="en-IN" dirty="0">
                <a:latin typeface="Arial" panose="020B0604020202020204" pitchFamily="34" charset="0"/>
                <a:cs typeface="Arial" panose="020B0604020202020204" pitchFamily="34" charset="0"/>
              </a:rPr>
              <a:t>Changes can happen faster</a:t>
            </a:r>
          </a:p>
          <a:p>
            <a:pPr>
              <a:lnSpc>
                <a:spcPct val="150000"/>
              </a:lnSpc>
            </a:pPr>
            <a:r>
              <a:rPr lang="en-IN" dirty="0">
                <a:latin typeface="Arial" panose="020B0604020202020204" pitchFamily="34" charset="0"/>
                <a:cs typeface="Arial" panose="020B0604020202020204" pitchFamily="34" charset="0"/>
              </a:rPr>
              <a:t>Conflict of interest possibility can arise</a:t>
            </a:r>
          </a:p>
          <a:p>
            <a:pPr>
              <a:lnSpc>
                <a:spcPct val="150000"/>
              </a:lnSpc>
            </a:pPr>
            <a:r>
              <a:rPr lang="en-IN" dirty="0">
                <a:latin typeface="Arial" panose="020B0604020202020204" pitchFamily="34" charset="0"/>
                <a:cs typeface="Arial" panose="020B0604020202020204" pitchFamily="34" charset="0"/>
              </a:rPr>
              <a:t>It does not provide uniformity and fairness across organization</a:t>
            </a:r>
          </a:p>
          <a:p>
            <a:pPr>
              <a:lnSpc>
                <a:spcPct val="150000"/>
              </a:lnSpc>
            </a:pPr>
            <a:r>
              <a:rPr lang="en-IN" dirty="0">
                <a:latin typeface="Arial" panose="020B0604020202020204" pitchFamily="34" charset="0"/>
                <a:cs typeface="Arial" panose="020B0604020202020204" pitchFamily="34" charset="0"/>
              </a:rPr>
              <a:t>Certain actions can overlap</a:t>
            </a:r>
          </a:p>
          <a:p>
            <a:pPr marL="0"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32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Distributed system access control</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7"/>
            <a:ext cx="11267488" cy="4756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SQL incorporates many features of Role and rule based access control</a:t>
            </a:r>
          </a:p>
          <a:p>
            <a:pPr>
              <a:lnSpc>
                <a:spcPct val="150000"/>
              </a:lnSpc>
            </a:pPr>
            <a:r>
              <a:rPr lang="en-IN" dirty="0">
                <a:latin typeface="Arial" panose="020B0604020202020204" pitchFamily="34" charset="0"/>
                <a:cs typeface="Arial" panose="020B0604020202020204" pitchFamily="34" charset="0"/>
              </a:rPr>
              <a:t>Services that are useful in implementing distributed access control include LDAP, capability based Kerberos, XML based XACML</a:t>
            </a: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09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Accountability</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7"/>
            <a:ext cx="11267488" cy="5334916"/>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Auditing capabilities ensure users are accountable for their actions</a:t>
            </a:r>
          </a:p>
          <a:p>
            <a:pPr>
              <a:lnSpc>
                <a:spcPct val="150000"/>
              </a:lnSpc>
            </a:pPr>
            <a:r>
              <a:rPr lang="en-IN" dirty="0">
                <a:latin typeface="Arial" panose="020B0604020202020204" pitchFamily="34" charset="0"/>
                <a:cs typeface="Arial" panose="020B0604020202020204" pitchFamily="34" charset="0"/>
              </a:rPr>
              <a:t>Accountability is tracked by recording user, system and application activities</a:t>
            </a:r>
          </a:p>
          <a:p>
            <a:pPr>
              <a:lnSpc>
                <a:spcPct val="150000"/>
              </a:lnSpc>
            </a:pPr>
            <a:r>
              <a:rPr lang="en-IN" dirty="0">
                <a:latin typeface="Arial" panose="020B0604020202020204" pitchFamily="34" charset="0"/>
                <a:cs typeface="Arial" panose="020B0604020202020204" pitchFamily="34" charset="0"/>
              </a:rPr>
              <a:t>Clipping level or threshold parameters can be set of items for alert trigger</a:t>
            </a:r>
          </a:p>
          <a:p>
            <a:pPr>
              <a:lnSpc>
                <a:spcPct val="150000"/>
              </a:lnSpc>
            </a:pPr>
            <a:r>
              <a:rPr lang="en-IN" dirty="0">
                <a:latin typeface="Arial" panose="020B0604020202020204" pitchFamily="34" charset="0"/>
                <a:cs typeface="Arial" panose="020B0604020202020204" pitchFamily="34" charset="0"/>
              </a:rPr>
              <a:t>Reviewing audit logs post an event is called event-oriented audit review</a:t>
            </a:r>
          </a:p>
          <a:p>
            <a:pPr>
              <a:lnSpc>
                <a:spcPct val="150000"/>
              </a:lnSpc>
            </a:pPr>
            <a:r>
              <a:rPr lang="en-IN" dirty="0">
                <a:latin typeface="Arial" panose="020B0604020202020204" pitchFamily="34" charset="0"/>
                <a:cs typeface="Arial" panose="020B0604020202020204" pitchFamily="34" charset="0"/>
              </a:rPr>
              <a:t>Audit-reduction tools help discard mundane task information and records events of interest</a:t>
            </a:r>
          </a:p>
          <a:p>
            <a:pPr>
              <a:lnSpc>
                <a:spcPct val="150000"/>
              </a:lnSpc>
            </a:pPr>
            <a:r>
              <a:rPr lang="en-IN" dirty="0">
                <a:latin typeface="Arial" panose="020B0604020202020204" pitchFamily="34" charset="0"/>
                <a:cs typeface="Arial" panose="020B0604020202020204" pitchFamily="34" charset="0"/>
              </a:rPr>
              <a:t>Deleting specific incriminating data within audit logs is called </a:t>
            </a:r>
            <a:r>
              <a:rPr lang="en-IN" b="1" dirty="0">
                <a:latin typeface="Arial" panose="020B0604020202020204" pitchFamily="34" charset="0"/>
                <a:cs typeface="Arial" panose="020B0604020202020204" pitchFamily="34" charset="0"/>
              </a:rPr>
              <a:t>scrubbing</a:t>
            </a:r>
          </a:p>
          <a:p>
            <a:pPr>
              <a:lnSpc>
                <a:spcPct val="150000"/>
              </a:lnSpc>
            </a:pPr>
            <a:r>
              <a:rPr lang="en-US" dirty="0">
                <a:latin typeface="Arial" panose="020B0604020202020204" pitchFamily="34" charset="0"/>
                <a:cs typeface="Arial" panose="020B0604020202020204" pitchFamily="34" charset="0"/>
              </a:rPr>
              <a:t>The integrity of the audit logs can be ensured with Digital signature, Hashing and strong access control</a:t>
            </a:r>
          </a:p>
          <a:p>
            <a:pPr>
              <a:lnSpc>
                <a:spcPct val="150000"/>
              </a:lnSpc>
            </a:pPr>
            <a:r>
              <a:rPr lang="en-US" dirty="0">
                <a:latin typeface="Arial" panose="020B0604020202020204" pitchFamily="34" charset="0"/>
                <a:cs typeface="Arial" panose="020B0604020202020204" pitchFamily="34" charset="0"/>
              </a:rPr>
              <a:t>Confidentiality is maintained by encryption and access controls</a:t>
            </a:r>
          </a:p>
          <a:p>
            <a:pPr>
              <a:lnSpc>
                <a:spcPct val="150000"/>
              </a:lnSpc>
            </a:pPr>
            <a:r>
              <a:rPr lang="en-US" dirty="0">
                <a:latin typeface="Arial" panose="020B0604020202020204" pitchFamily="34" charset="0"/>
                <a:cs typeface="Arial" panose="020B0604020202020204" pitchFamily="34" charset="0"/>
              </a:rPr>
              <a:t>The most significant aspect of ensuring accountability is the culture of the organization</a:t>
            </a:r>
          </a:p>
        </p:txBody>
      </p:sp>
    </p:spTree>
    <p:extLst>
      <p:ext uri="{BB962C8B-B14F-4D97-AF65-F5344CB8AC3E}">
        <p14:creationId xmlns:p14="http://schemas.microsoft.com/office/powerpoint/2010/main" val="113869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Keystroke Monitoring</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7"/>
            <a:ext cx="11267488" cy="475658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dirty="0">
                <a:latin typeface="Arial" panose="020B0604020202020204" pitchFamily="34" charset="0"/>
                <a:cs typeface="Arial" panose="020B0604020202020204" pitchFamily="34" charset="0"/>
              </a:rPr>
              <a:t>A type of monitoring that can record and review keystrokes entered by user during an active session</a:t>
            </a:r>
          </a:p>
          <a:p>
            <a:pPr>
              <a:lnSpc>
                <a:spcPct val="150000"/>
              </a:lnSpc>
            </a:pPr>
            <a:r>
              <a:rPr lang="en-IN" dirty="0">
                <a:latin typeface="Arial" panose="020B0604020202020204" pitchFamily="34" charset="0"/>
                <a:cs typeface="Arial" panose="020B0604020202020204" pitchFamily="34" charset="0"/>
              </a:rPr>
              <a:t>It is usually done in special cases and only for a specific length of time</a:t>
            </a:r>
          </a:p>
          <a:p>
            <a:pPr>
              <a:lnSpc>
                <a:spcPct val="150000"/>
              </a:lnSpc>
            </a:pPr>
            <a:r>
              <a:rPr lang="en-IN" dirty="0">
                <a:latin typeface="Arial" panose="020B0604020202020204" pitchFamily="34" charset="0"/>
                <a:cs typeface="Arial" panose="020B0604020202020204" pitchFamily="34" charset="0"/>
              </a:rPr>
              <a:t>Organization should ensure it states in its security policy, security training, banner notice about the option of using Keystroke monitoring.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51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Access Control Monitoring - IDS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7"/>
            <a:ext cx="11267488" cy="475658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Intrusion detection is the process of detecting anomalous activities in a system or network</a:t>
            </a:r>
          </a:p>
          <a:p>
            <a:pPr>
              <a:lnSpc>
                <a:spcPct val="150000"/>
              </a:lnSpc>
            </a:pPr>
            <a:r>
              <a:rPr lang="en-US" dirty="0">
                <a:latin typeface="Arial" panose="020B0604020202020204" pitchFamily="34" charset="0"/>
                <a:cs typeface="Arial" panose="020B0604020202020204" pitchFamily="34" charset="0"/>
              </a:rPr>
              <a:t>IDS is designed to aid in mitigating the damage caused by malicious actions</a:t>
            </a:r>
          </a:p>
          <a:p>
            <a:pPr>
              <a:lnSpc>
                <a:spcPct val="150000"/>
              </a:lnSpc>
            </a:pPr>
            <a:r>
              <a:rPr lang="en-US" dirty="0">
                <a:latin typeface="Arial" panose="020B0604020202020204" pitchFamily="34" charset="0"/>
                <a:cs typeface="Arial" panose="020B0604020202020204" pitchFamily="34" charset="0"/>
              </a:rPr>
              <a:t>IDS tool is used to detect something suspicious and sound alarm</a:t>
            </a:r>
          </a:p>
          <a:p>
            <a:pPr>
              <a:lnSpc>
                <a:spcPct val="150000"/>
              </a:lnSpc>
            </a:pPr>
            <a:r>
              <a:rPr lang="en-US" dirty="0">
                <a:latin typeface="Arial" panose="020B0604020202020204" pitchFamily="34" charset="0"/>
                <a:cs typeface="Arial" panose="020B0604020202020204" pitchFamily="34" charset="0"/>
              </a:rPr>
              <a:t>3 main components of IDS</a:t>
            </a:r>
          </a:p>
          <a:p>
            <a:pPr lvl="1">
              <a:lnSpc>
                <a:spcPct val="150000"/>
              </a:lnSpc>
            </a:pPr>
            <a:r>
              <a:rPr lang="en-US" dirty="0">
                <a:latin typeface="Arial" panose="020B0604020202020204" pitchFamily="34" charset="0"/>
                <a:cs typeface="Arial" panose="020B0604020202020204" pitchFamily="34" charset="0"/>
              </a:rPr>
              <a:t>Sensor – collect network and user activity traffic and sends to analyzer</a:t>
            </a:r>
          </a:p>
          <a:p>
            <a:pPr lvl="1">
              <a:lnSpc>
                <a:spcPct val="150000"/>
              </a:lnSpc>
            </a:pPr>
            <a:r>
              <a:rPr lang="en-US" dirty="0">
                <a:latin typeface="Arial" panose="020B0604020202020204" pitchFamily="34" charset="0"/>
                <a:cs typeface="Arial" panose="020B0604020202020204" pitchFamily="34" charset="0"/>
              </a:rPr>
              <a:t>Analyzer – looks for suspicious activities from the collected data and alerts the admin interface</a:t>
            </a:r>
          </a:p>
          <a:p>
            <a:pPr lvl="1">
              <a:lnSpc>
                <a:spcPct val="150000"/>
              </a:lnSpc>
            </a:pPr>
            <a:r>
              <a:rPr lang="en-US" dirty="0">
                <a:latin typeface="Arial" panose="020B0604020202020204" pitchFamily="34" charset="0"/>
                <a:cs typeface="Arial" panose="020B0604020202020204" pitchFamily="34" charset="0"/>
              </a:rPr>
              <a:t>Administrator interface – User interface for managing and monitoring the IDS</a:t>
            </a:r>
          </a:p>
        </p:txBody>
      </p:sp>
    </p:spTree>
    <p:extLst>
      <p:ext uri="{BB962C8B-B14F-4D97-AF65-F5344CB8AC3E}">
        <p14:creationId xmlns:p14="http://schemas.microsoft.com/office/powerpoint/2010/main" val="206861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Two main types of IDS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57372720"/>
              </p:ext>
            </p:extLst>
          </p:nvPr>
        </p:nvGraphicFramePr>
        <p:xfrm>
          <a:off x="973392" y="1634065"/>
          <a:ext cx="8986684" cy="3657600"/>
        </p:xfrm>
        <a:graphic>
          <a:graphicData uri="http://schemas.openxmlformats.org/drawingml/2006/table">
            <a:tbl>
              <a:tblPr firstRow="1" bandRow="1">
                <a:tableStyleId>{3B4B98B0-60AC-42C2-AFA5-B58CD77FA1E5}</a:tableStyleId>
              </a:tblPr>
              <a:tblGrid>
                <a:gridCol w="4493342">
                  <a:extLst>
                    <a:ext uri="{9D8B030D-6E8A-4147-A177-3AD203B41FA5}">
                      <a16:colId xmlns:a16="http://schemas.microsoft.com/office/drawing/2014/main" xmlns="" val="2023607835"/>
                    </a:ext>
                  </a:extLst>
                </a:gridCol>
                <a:gridCol w="4493342">
                  <a:extLst>
                    <a:ext uri="{9D8B030D-6E8A-4147-A177-3AD203B41FA5}">
                      <a16:colId xmlns:a16="http://schemas.microsoft.com/office/drawing/2014/main" xmlns="" val="1034148355"/>
                    </a:ext>
                  </a:extLst>
                </a:gridCol>
              </a:tblGrid>
              <a:tr h="457200">
                <a:tc>
                  <a:txBody>
                    <a:bodyPr/>
                    <a:lstStyle/>
                    <a:p>
                      <a:r>
                        <a:rPr lang="en-IN" sz="2400" dirty="0">
                          <a:latin typeface="Arial" panose="020B0604020202020204" pitchFamily="34" charset="0"/>
                          <a:cs typeface="Arial" panose="020B0604020202020204" pitchFamily="34" charset="0"/>
                        </a:rPr>
                        <a:t>Network Based</a:t>
                      </a:r>
                    </a:p>
                  </a:txBody>
                  <a:tcPr/>
                </a:tc>
                <a:tc>
                  <a:txBody>
                    <a:bodyPr/>
                    <a:lstStyle/>
                    <a:p>
                      <a:r>
                        <a:rPr lang="en-IN" sz="2400" dirty="0"/>
                        <a:t>Host</a:t>
                      </a:r>
                      <a:r>
                        <a:rPr lang="en-IN" sz="2400" baseline="0" dirty="0"/>
                        <a:t> Based</a:t>
                      </a:r>
                      <a:endParaRPr lang="en-IN" sz="2400" dirty="0"/>
                    </a:p>
                  </a:txBody>
                  <a:tcPr/>
                </a:tc>
                <a:extLst>
                  <a:ext uri="{0D108BD9-81ED-4DB2-BD59-A6C34878D82A}">
                    <a16:rowId xmlns:a16="http://schemas.microsoft.com/office/drawing/2014/main" xmlns="" val="1120362885"/>
                  </a:ext>
                </a:extLst>
              </a:tr>
              <a:tr h="1188720">
                <a:tc>
                  <a:txBody>
                    <a:bodyPr/>
                    <a:lstStyle/>
                    <a:p>
                      <a:r>
                        <a:rPr lang="en-IN" sz="2400" baseline="0" dirty="0"/>
                        <a:t>Software installed dedicated appliance that has one of its NIC in promiscuous mode</a:t>
                      </a:r>
                      <a:endParaRPr lang="en-IN" sz="2400" dirty="0"/>
                    </a:p>
                  </a:txBody>
                  <a:tcPr/>
                </a:tc>
                <a:tc>
                  <a:txBody>
                    <a:bodyPr/>
                    <a:lstStyle/>
                    <a:p>
                      <a:r>
                        <a:rPr lang="en-IN" sz="2400" dirty="0"/>
                        <a:t>Installed</a:t>
                      </a:r>
                      <a:r>
                        <a:rPr lang="en-IN" sz="2400" baseline="0" dirty="0"/>
                        <a:t> on individual server or workstation</a:t>
                      </a:r>
                      <a:endParaRPr lang="en-IN" sz="2400" dirty="0"/>
                    </a:p>
                  </a:txBody>
                  <a:tcPr/>
                </a:tc>
                <a:extLst>
                  <a:ext uri="{0D108BD9-81ED-4DB2-BD59-A6C34878D82A}">
                    <a16:rowId xmlns:a16="http://schemas.microsoft.com/office/drawing/2014/main" xmlns="" val="3115722113"/>
                  </a:ext>
                </a:extLst>
              </a:tr>
              <a:tr h="1188720">
                <a:tc>
                  <a:txBody>
                    <a:bodyPr/>
                    <a:lstStyle/>
                    <a:p>
                      <a:r>
                        <a:rPr lang="en-IN" sz="2400" dirty="0"/>
                        <a:t>Promiscuous</a:t>
                      </a:r>
                      <a:r>
                        <a:rPr lang="en-IN" sz="2400" baseline="0" dirty="0"/>
                        <a:t> mode enables NIC to capture all traffic and make a copy</a:t>
                      </a:r>
                      <a:endParaRPr lang="en-IN" sz="2400" dirty="0"/>
                    </a:p>
                  </a:txBody>
                  <a:tcPr/>
                </a:tc>
                <a:tc>
                  <a:txBody>
                    <a:bodyPr/>
                    <a:lstStyle/>
                    <a:p>
                      <a:r>
                        <a:rPr lang="en-IN" sz="2400" dirty="0"/>
                        <a:t>Software</a:t>
                      </a:r>
                      <a:r>
                        <a:rPr lang="en-IN" sz="2400" baseline="0" dirty="0"/>
                        <a:t> within the system enables it to inspect all the actions of the system</a:t>
                      </a:r>
                      <a:endParaRPr lang="en-IN" sz="2400" dirty="0"/>
                    </a:p>
                  </a:txBody>
                  <a:tcPr/>
                </a:tc>
                <a:extLst>
                  <a:ext uri="{0D108BD9-81ED-4DB2-BD59-A6C34878D82A}">
                    <a16:rowId xmlns:a16="http://schemas.microsoft.com/office/drawing/2014/main" xmlns="" val="859871930"/>
                  </a:ext>
                </a:extLst>
              </a:tr>
              <a:tr h="822960">
                <a:tc>
                  <a:txBody>
                    <a:bodyPr/>
                    <a:lstStyle/>
                    <a:p>
                      <a:r>
                        <a:rPr lang="en-IN" sz="2400" dirty="0"/>
                        <a:t>Looks only at network traffic flow</a:t>
                      </a:r>
                    </a:p>
                  </a:txBody>
                  <a:tcPr/>
                </a:tc>
                <a:tc>
                  <a:txBody>
                    <a:bodyPr/>
                    <a:lstStyle/>
                    <a:p>
                      <a:r>
                        <a:rPr lang="en-IN" sz="2400" dirty="0"/>
                        <a:t>Looks only</a:t>
                      </a:r>
                      <a:r>
                        <a:rPr lang="en-IN" sz="2400" baseline="0" dirty="0"/>
                        <a:t> at system activities</a:t>
                      </a:r>
                      <a:endParaRPr lang="en-IN" sz="2400" dirty="0"/>
                    </a:p>
                  </a:txBody>
                  <a:tcPr/>
                </a:tc>
                <a:extLst>
                  <a:ext uri="{0D108BD9-81ED-4DB2-BD59-A6C34878D82A}">
                    <a16:rowId xmlns:a16="http://schemas.microsoft.com/office/drawing/2014/main" xmlns="" val="3814913228"/>
                  </a:ext>
                </a:extLst>
              </a:tr>
            </a:tbl>
          </a:graphicData>
        </a:graphic>
      </p:graphicFrame>
    </p:spTree>
    <p:extLst>
      <p:ext uri="{BB962C8B-B14F-4D97-AF65-F5344CB8AC3E}">
        <p14:creationId xmlns:p14="http://schemas.microsoft.com/office/powerpoint/2010/main" val="291816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IDS Analysis Types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7"/>
            <a:ext cx="11267488" cy="475658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2 Types</a:t>
            </a:r>
          </a:p>
          <a:p>
            <a:pPr lvl="1">
              <a:lnSpc>
                <a:spcPct val="150000"/>
              </a:lnSpc>
            </a:pPr>
            <a:r>
              <a:rPr lang="en-US" dirty="0">
                <a:latin typeface="Arial" panose="020B0604020202020204" pitchFamily="34" charset="0"/>
                <a:cs typeface="Arial" panose="020B0604020202020204" pitchFamily="34" charset="0"/>
              </a:rPr>
              <a:t>Signature based</a:t>
            </a:r>
          </a:p>
          <a:p>
            <a:pPr lvl="2">
              <a:lnSpc>
                <a:spcPct val="150000"/>
              </a:lnSpc>
            </a:pPr>
            <a:r>
              <a:rPr lang="en-US" dirty="0">
                <a:latin typeface="Arial" panose="020B0604020202020204" pitchFamily="34" charset="0"/>
                <a:cs typeface="Arial" panose="020B0604020202020204" pitchFamily="34" charset="0"/>
              </a:rPr>
              <a:t>Pattern matching</a:t>
            </a:r>
          </a:p>
          <a:p>
            <a:pPr lvl="2">
              <a:lnSpc>
                <a:spcPct val="150000"/>
              </a:lnSpc>
            </a:pPr>
            <a:r>
              <a:rPr lang="en-US" dirty="0">
                <a:latin typeface="Arial" panose="020B0604020202020204" pitchFamily="34" charset="0"/>
                <a:cs typeface="Arial" panose="020B0604020202020204" pitchFamily="34" charset="0"/>
              </a:rPr>
              <a:t>Stateful matching</a:t>
            </a:r>
          </a:p>
          <a:p>
            <a:pPr lvl="1">
              <a:lnSpc>
                <a:spcPct val="150000"/>
              </a:lnSpc>
            </a:pPr>
            <a:r>
              <a:rPr lang="en-US" dirty="0">
                <a:latin typeface="Arial" panose="020B0604020202020204" pitchFamily="34" charset="0"/>
                <a:cs typeface="Arial" panose="020B0604020202020204" pitchFamily="34" charset="0"/>
              </a:rPr>
              <a:t>Anomaly based</a:t>
            </a:r>
          </a:p>
          <a:p>
            <a:pPr lvl="2">
              <a:lnSpc>
                <a:spcPct val="150000"/>
              </a:lnSpc>
            </a:pPr>
            <a:r>
              <a:rPr lang="en-US" dirty="0">
                <a:latin typeface="Arial" panose="020B0604020202020204" pitchFamily="34" charset="0"/>
                <a:cs typeface="Arial" panose="020B0604020202020204" pitchFamily="34" charset="0"/>
              </a:rPr>
              <a:t>Statistical anomaly based</a:t>
            </a:r>
          </a:p>
          <a:p>
            <a:pPr lvl="2">
              <a:lnSpc>
                <a:spcPct val="150000"/>
              </a:lnSpc>
            </a:pPr>
            <a:r>
              <a:rPr lang="en-US" dirty="0">
                <a:latin typeface="Arial" panose="020B0604020202020204" pitchFamily="34" charset="0"/>
                <a:cs typeface="Arial" panose="020B0604020202020204" pitchFamily="34" charset="0"/>
              </a:rPr>
              <a:t>Protocol anomaly based</a:t>
            </a:r>
          </a:p>
          <a:p>
            <a:pPr lvl="2">
              <a:lnSpc>
                <a:spcPct val="150000"/>
              </a:lnSpc>
            </a:pPr>
            <a:r>
              <a:rPr lang="en-US" dirty="0">
                <a:latin typeface="Arial" panose="020B0604020202020204" pitchFamily="34" charset="0"/>
                <a:cs typeface="Arial" panose="020B0604020202020204" pitchFamily="34" charset="0"/>
              </a:rPr>
              <a:t>Traffic anomaly based</a:t>
            </a:r>
          </a:p>
          <a:p>
            <a:pPr lvl="2">
              <a:lnSpc>
                <a:spcPct val="150000"/>
              </a:lnSpc>
            </a:pPr>
            <a:r>
              <a:rPr lang="en-US" dirty="0">
                <a:latin typeface="Arial" panose="020B0604020202020204" pitchFamily="34" charset="0"/>
                <a:cs typeface="Arial" panose="020B0604020202020204" pitchFamily="34" charset="0"/>
              </a:rPr>
              <a:t>Rule or heuristic based</a:t>
            </a:r>
          </a:p>
        </p:txBody>
      </p:sp>
    </p:spTree>
    <p:extLst>
      <p:ext uri="{BB962C8B-B14F-4D97-AF65-F5344CB8AC3E}">
        <p14:creationId xmlns:p14="http://schemas.microsoft.com/office/powerpoint/2010/main" val="200684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Signature Based IDS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7"/>
            <a:ext cx="11267488" cy="4756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Also known as knowledge based and pattern matching</a:t>
            </a:r>
          </a:p>
          <a:p>
            <a:pPr>
              <a:lnSpc>
                <a:spcPct val="150000"/>
              </a:lnSpc>
            </a:pPr>
            <a:r>
              <a:rPr lang="en-US" dirty="0">
                <a:latin typeface="Arial" panose="020B0604020202020204" pitchFamily="34" charset="0"/>
                <a:cs typeface="Arial" panose="020B0604020202020204" pitchFamily="34" charset="0"/>
              </a:rPr>
              <a:t>Developed by vendors based on known attack patterns</a:t>
            </a:r>
          </a:p>
          <a:p>
            <a:pPr>
              <a:lnSpc>
                <a:spcPct val="150000"/>
              </a:lnSpc>
            </a:pPr>
            <a:r>
              <a:rPr lang="en-US" dirty="0">
                <a:latin typeface="Arial" panose="020B0604020202020204" pitchFamily="34" charset="0"/>
                <a:cs typeface="Arial" panose="020B0604020202020204" pitchFamily="34" charset="0"/>
              </a:rPr>
              <a:t>Most popular IDS product</a:t>
            </a:r>
          </a:p>
          <a:p>
            <a:pPr>
              <a:lnSpc>
                <a:spcPct val="150000"/>
              </a:lnSpc>
            </a:pPr>
            <a:r>
              <a:rPr lang="en-US" dirty="0">
                <a:latin typeface="Arial" panose="020B0604020202020204" pitchFamily="34" charset="0"/>
                <a:cs typeface="Arial" panose="020B0604020202020204" pitchFamily="34" charset="0"/>
              </a:rPr>
              <a:t>Its effectiveness depends on regular update with new signatures</a:t>
            </a:r>
          </a:p>
          <a:p>
            <a:pPr>
              <a:lnSpc>
                <a:spcPct val="150000"/>
              </a:lnSpc>
            </a:pPr>
            <a:r>
              <a:rPr lang="en-US" dirty="0">
                <a:latin typeface="Arial" panose="020B0604020202020204" pitchFamily="34" charset="0"/>
                <a:cs typeface="Arial" panose="020B0604020202020204" pitchFamily="34" charset="0"/>
              </a:rPr>
              <a:t>It is weak against new types of attacks because it can recognize only the ones that are known previously</a:t>
            </a:r>
          </a:p>
        </p:txBody>
      </p:sp>
    </p:spTree>
    <p:extLst>
      <p:ext uri="{BB962C8B-B14F-4D97-AF65-F5344CB8AC3E}">
        <p14:creationId xmlns:p14="http://schemas.microsoft.com/office/powerpoint/2010/main" val="220414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1450894" cy="735541"/>
          </a:xfrm>
        </p:spPr>
        <p:txBody>
          <a:bodyPr>
            <a:normAutofit/>
          </a:bodyPr>
          <a:lstStyle/>
          <a:p>
            <a:r>
              <a:rPr lang="en-IN" dirty="0"/>
              <a:t>State-Based IDS</a:t>
            </a:r>
            <a:endParaRPr lang="en-US" dirty="0"/>
          </a:p>
        </p:txBody>
      </p:sp>
      <p:sp>
        <p:nvSpPr>
          <p:cNvPr id="6" name="Content Placeholder 2"/>
          <p:cNvSpPr txBox="1">
            <a:spLocks/>
          </p:cNvSpPr>
          <p:nvPr/>
        </p:nvSpPr>
        <p:spPr>
          <a:xfrm>
            <a:off x="373906" y="1149045"/>
            <a:ext cx="10528663" cy="50747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373906" y="1149045"/>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endParaRPr lang="en-US" dirty="0">
              <a:latin typeface="Arial" panose="020B0604020202020204" pitchFamily="34" charset="0"/>
              <a:cs typeface="Arial" panose="020B0604020202020204" pitchFamily="34" charset="0"/>
            </a:endParaRPr>
          </a:p>
        </p:txBody>
      </p:sp>
      <p:sp>
        <p:nvSpPr>
          <p:cNvPr id="8" name="Content Placeholder 2"/>
          <p:cNvSpPr txBox="1">
            <a:spLocks/>
          </p:cNvSpPr>
          <p:nvPr/>
        </p:nvSpPr>
        <p:spPr>
          <a:xfrm>
            <a:off x="516474" y="1060554"/>
            <a:ext cx="11267488" cy="525175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dirty="0">
              <a:latin typeface="Arial" panose="020B0604020202020204" pitchFamily="34" charset="0"/>
              <a:cs typeface="Arial" panose="020B0604020202020204" pitchFamily="34" charset="0"/>
            </a:endParaRPr>
          </a:p>
          <a:p>
            <a:pPr marL="0" indent="0">
              <a:lnSpc>
                <a:spcPct val="100000"/>
              </a:lnSpc>
              <a:buNone/>
            </a:pPr>
            <a:endParaRPr lang="en-US" dirty="0">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373906" y="1308137"/>
            <a:ext cx="11267488" cy="4756588"/>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State is a snapshot of an OS value in volatile, permanent memory locations</a:t>
            </a:r>
          </a:p>
          <a:p>
            <a:pPr>
              <a:lnSpc>
                <a:spcPct val="150000"/>
              </a:lnSpc>
            </a:pPr>
            <a:r>
              <a:rPr lang="en-US" dirty="0">
                <a:latin typeface="Arial" panose="020B0604020202020204" pitchFamily="34" charset="0"/>
                <a:cs typeface="Arial" panose="020B0604020202020204" pitchFamily="34" charset="0"/>
              </a:rPr>
              <a:t>In this model, the initial state is the state prior to the execution of the attack, and compromised state is the state after successful execution of the attack</a:t>
            </a:r>
          </a:p>
          <a:p>
            <a:pPr>
              <a:lnSpc>
                <a:spcPct val="150000"/>
              </a:lnSpc>
            </a:pPr>
            <a:r>
              <a:rPr lang="en-US" dirty="0">
                <a:latin typeface="Arial" panose="020B0604020202020204" pitchFamily="34" charset="0"/>
                <a:cs typeface="Arial" panose="020B0604020202020204" pitchFamily="34" charset="0"/>
              </a:rPr>
              <a:t>IDS has rules that outline which state transition sequences should sound an alarm</a:t>
            </a:r>
          </a:p>
          <a:p>
            <a:pPr>
              <a:lnSpc>
                <a:spcPct val="150000"/>
              </a:lnSpc>
            </a:pPr>
            <a:r>
              <a:rPr lang="en-US" dirty="0">
                <a:latin typeface="Arial" panose="020B0604020202020204" pitchFamily="34" charset="0"/>
                <a:cs typeface="Arial" panose="020B0604020202020204" pitchFamily="34" charset="0"/>
              </a:rPr>
              <a:t>Its scans for attack signatures in the context of a stream of activity instead of looking at individual packets</a:t>
            </a:r>
          </a:p>
          <a:p>
            <a:pPr>
              <a:lnSpc>
                <a:spcPct val="150000"/>
              </a:lnSpc>
            </a:pPr>
            <a:r>
              <a:rPr lang="en-US" dirty="0">
                <a:latin typeface="Arial" panose="020B0604020202020204" pitchFamily="34" charset="0"/>
                <a:cs typeface="Arial" panose="020B0604020202020204" pitchFamily="34" charset="0"/>
              </a:rPr>
              <a:t>Effectiveness is dependent on regular signature update</a:t>
            </a:r>
          </a:p>
        </p:txBody>
      </p:sp>
    </p:spTree>
    <p:extLst>
      <p:ext uri="{BB962C8B-B14F-4D97-AF65-F5344CB8AC3E}">
        <p14:creationId xmlns:p14="http://schemas.microsoft.com/office/powerpoint/2010/main" val="239843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5381</TotalTime>
  <Words>14378</Words>
  <Application>Microsoft Macintosh PowerPoint</Application>
  <PresentationFormat>Widescreen</PresentationFormat>
  <Paragraphs>1286</Paragraphs>
  <Slides>111</Slides>
  <Notes>105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111</vt:i4>
      </vt:variant>
    </vt:vector>
  </HeadingPairs>
  <TitlesOfParts>
    <vt:vector size="118" baseType="lpstr">
      <vt:lpstr>Arial</vt:lpstr>
      <vt:lpstr>Calibri</vt:lpstr>
      <vt:lpstr>Gill Sans</vt:lpstr>
      <vt:lpstr>Source Sans Pro</vt:lpstr>
      <vt:lpstr>Wingdings</vt:lpstr>
      <vt:lpstr>2_Light Version (Colored)</vt:lpstr>
      <vt:lpstr>3_Light Version (Colored)</vt:lpstr>
      <vt:lpstr>PowerPoint Presentation</vt:lpstr>
      <vt:lpstr>General Aspects</vt:lpstr>
      <vt:lpstr>General Aspects</vt:lpstr>
      <vt:lpstr>PowerPoint Presentation</vt:lpstr>
      <vt:lpstr>General Aspects</vt:lpstr>
      <vt:lpstr>Identification and Authentication</vt:lpstr>
      <vt:lpstr>Identity Proofing and Registration</vt:lpstr>
      <vt:lpstr>Authentication Factors</vt:lpstr>
      <vt:lpstr>Identification Process </vt:lpstr>
      <vt:lpstr>Identity Management</vt:lpstr>
      <vt:lpstr>IdM - Directories</vt:lpstr>
      <vt:lpstr>Directory Types</vt:lpstr>
      <vt:lpstr>X.500 Based Directory</vt:lpstr>
      <vt:lpstr>X.400 Standard</vt:lpstr>
      <vt:lpstr>IdM - Web Access Management</vt:lpstr>
      <vt:lpstr>Single-Sign On</vt:lpstr>
      <vt:lpstr>IdM - Account Management</vt:lpstr>
      <vt:lpstr>IdM - Provisioning</vt:lpstr>
      <vt:lpstr>IdM – Biometrics</vt:lpstr>
      <vt:lpstr>IdM – Biometrics</vt:lpstr>
      <vt:lpstr>IdM – Biometrics</vt:lpstr>
      <vt:lpstr>PowerPoint Presentation</vt:lpstr>
      <vt:lpstr>IdM – Password Hacking techniques</vt:lpstr>
      <vt:lpstr>Password Protection</vt:lpstr>
      <vt:lpstr>IdM - Password Management</vt:lpstr>
      <vt:lpstr>Password Management - Synchronization</vt:lpstr>
      <vt:lpstr>Cognitive Password / Composition Password</vt:lpstr>
      <vt:lpstr>IdM – One-time password</vt:lpstr>
      <vt:lpstr>Passphrase</vt:lpstr>
      <vt:lpstr>Credential Manager</vt:lpstr>
      <vt:lpstr>Token Device</vt:lpstr>
      <vt:lpstr>Token Device – Synchronous</vt:lpstr>
      <vt:lpstr>Token Device – Asynchronous</vt:lpstr>
      <vt:lpstr>Device Fingerprinting</vt:lpstr>
      <vt:lpstr>Memory Cards</vt:lpstr>
      <vt:lpstr>Smart Cards</vt:lpstr>
      <vt:lpstr>Smart Card Attacks</vt:lpstr>
      <vt:lpstr>Smart Card Attacks</vt:lpstr>
      <vt:lpstr>Radio-Frequency Identification (RFID)</vt:lpstr>
      <vt:lpstr>Authorization</vt:lpstr>
      <vt:lpstr>Authorization</vt:lpstr>
      <vt:lpstr>Single Sign-On (SSO)</vt:lpstr>
      <vt:lpstr>Kerberos</vt:lpstr>
      <vt:lpstr>Kerberos - components</vt:lpstr>
      <vt:lpstr>Kerberos - components</vt:lpstr>
      <vt:lpstr>Kerberos – Authentication Process</vt:lpstr>
      <vt:lpstr>Kerberos – weakness</vt:lpstr>
      <vt:lpstr>Security Domains</vt:lpstr>
      <vt:lpstr>Directory Services</vt:lpstr>
      <vt:lpstr>Thin Clients</vt:lpstr>
      <vt:lpstr>Digital Identity</vt:lpstr>
      <vt:lpstr>Federation</vt:lpstr>
      <vt:lpstr>Federated Identity management Process </vt:lpstr>
      <vt:lpstr>Access control and Markup Languages</vt:lpstr>
      <vt:lpstr>Service Provisioning Markup Language (SPML)</vt:lpstr>
      <vt:lpstr>Security Assertion Markup Language (SAML)</vt:lpstr>
      <vt:lpstr>Simple Object Access Protocol (SOAP)</vt:lpstr>
      <vt:lpstr>Extensible Access Control Markup Language (XACML)</vt:lpstr>
      <vt:lpstr>Scripted Access or Logon Scripts</vt:lpstr>
      <vt:lpstr>Once In-Unlimited Access</vt:lpstr>
      <vt:lpstr>Other SSO Examples</vt:lpstr>
      <vt:lpstr>OpenID</vt:lpstr>
      <vt:lpstr>OpenAuth</vt:lpstr>
      <vt:lpstr>Access Control</vt:lpstr>
      <vt:lpstr>Basic Access Concepts</vt:lpstr>
      <vt:lpstr>Access Control types</vt:lpstr>
      <vt:lpstr>Access Control types</vt:lpstr>
      <vt:lpstr>Access Control categories</vt:lpstr>
      <vt:lpstr>Access Control Models</vt:lpstr>
      <vt:lpstr>Discretionary Access Control (DAC)</vt:lpstr>
      <vt:lpstr>Non-Discretionary Access Control</vt:lpstr>
      <vt:lpstr>Mandatory Access Control (MAC)</vt:lpstr>
      <vt:lpstr>MAC System – Sensitivity Labels</vt:lpstr>
      <vt:lpstr>MAC System – Environment Types</vt:lpstr>
      <vt:lpstr>Role-Based Access Control</vt:lpstr>
      <vt:lpstr>Core RBAC</vt:lpstr>
      <vt:lpstr>Hierarchical RBAC</vt:lpstr>
      <vt:lpstr>Role-Based Access Control management types</vt:lpstr>
      <vt:lpstr>Rule Based Access control</vt:lpstr>
      <vt:lpstr> Attribute Based Access Control</vt:lpstr>
      <vt:lpstr>Access Control Techniques and Technologies</vt:lpstr>
      <vt:lpstr>Constrained User Interfaces</vt:lpstr>
      <vt:lpstr>Access Control Matrix</vt:lpstr>
      <vt:lpstr>Content/Context Dependent Access Control</vt:lpstr>
      <vt:lpstr>Centralized Access Control Administration</vt:lpstr>
      <vt:lpstr>RADIUS</vt:lpstr>
      <vt:lpstr>TACACS</vt:lpstr>
      <vt:lpstr>TACACS+</vt:lpstr>
      <vt:lpstr>Diameter</vt:lpstr>
      <vt:lpstr>Diameter Functionality</vt:lpstr>
      <vt:lpstr>Decentralized Access Control</vt:lpstr>
      <vt:lpstr>Distributed system access control</vt:lpstr>
      <vt:lpstr>Accountability</vt:lpstr>
      <vt:lpstr>Keystroke Monitoring</vt:lpstr>
      <vt:lpstr>Access Control Monitoring - IDS</vt:lpstr>
      <vt:lpstr>Two main types of IDS</vt:lpstr>
      <vt:lpstr>IDS Analysis Types</vt:lpstr>
      <vt:lpstr>Signature Based IDS</vt:lpstr>
      <vt:lpstr>State-Based IDS</vt:lpstr>
      <vt:lpstr>Statistical Anomaly IDS</vt:lpstr>
      <vt:lpstr>Protocol  Anomaly IDS</vt:lpstr>
      <vt:lpstr>Traffic  Anomaly IDS</vt:lpstr>
      <vt:lpstr>Rule Based IDS</vt:lpstr>
      <vt:lpstr>Application Based IDS</vt:lpstr>
      <vt:lpstr>Honeypot</vt:lpstr>
      <vt:lpstr>Access Control Threats</vt:lpstr>
      <vt:lpstr>Threat Modelling Approaches</vt:lpstr>
      <vt:lpstr>Access control Attacks</vt:lpstr>
      <vt:lpstr>Access control Attacks</vt:lpstr>
      <vt:lpstr>Access control Attacks</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CISSP</dc:title>
  <dc:creator>Karthikeyan Dhayalan</dc:creator>
  <cp:keywords>CISSP</cp:keywords>
  <cp:lastModifiedBy>Karthikeyan Dhayalan</cp:lastModifiedBy>
  <cp:revision>686</cp:revision>
  <dcterms:created xsi:type="dcterms:W3CDTF">2016-09-14T06:49:20Z</dcterms:created>
  <dcterms:modified xsi:type="dcterms:W3CDTF">2017-07-25T14:15:58Z</dcterms:modified>
</cp:coreProperties>
</file>