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8" r:id="rId2"/>
  </p:sldMasterIdLst>
  <p:notesMasterIdLst>
    <p:notesMasterId r:id="rId93"/>
  </p:notesMasterIdLst>
  <p:handoutMasterIdLst>
    <p:handoutMasterId r:id="rId94"/>
  </p:handoutMasterIdLst>
  <p:sldIdLst>
    <p:sldId id="409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85" r:id="rId46"/>
    <p:sldId id="486" r:id="rId47"/>
    <p:sldId id="487" r:id="rId48"/>
    <p:sldId id="488" r:id="rId49"/>
    <p:sldId id="489" r:id="rId50"/>
    <p:sldId id="490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499" r:id="rId60"/>
    <p:sldId id="500" r:id="rId61"/>
    <p:sldId id="501" r:id="rId62"/>
    <p:sldId id="502" r:id="rId63"/>
    <p:sldId id="503" r:id="rId64"/>
    <p:sldId id="504" r:id="rId65"/>
    <p:sldId id="505" r:id="rId66"/>
    <p:sldId id="506" r:id="rId67"/>
    <p:sldId id="507" r:id="rId68"/>
    <p:sldId id="508" r:id="rId69"/>
    <p:sldId id="509" r:id="rId70"/>
    <p:sldId id="510" r:id="rId71"/>
    <p:sldId id="511" r:id="rId72"/>
    <p:sldId id="512" r:id="rId73"/>
    <p:sldId id="513" r:id="rId74"/>
    <p:sldId id="514" r:id="rId75"/>
    <p:sldId id="515" r:id="rId76"/>
    <p:sldId id="516" r:id="rId77"/>
    <p:sldId id="517" r:id="rId78"/>
    <p:sldId id="518" r:id="rId79"/>
    <p:sldId id="519" r:id="rId80"/>
    <p:sldId id="520" r:id="rId81"/>
    <p:sldId id="521" r:id="rId82"/>
    <p:sldId id="522" r:id="rId83"/>
    <p:sldId id="523" r:id="rId84"/>
    <p:sldId id="524" r:id="rId85"/>
    <p:sldId id="525" r:id="rId86"/>
    <p:sldId id="526" r:id="rId87"/>
    <p:sldId id="527" r:id="rId88"/>
    <p:sldId id="529" r:id="rId89"/>
    <p:sldId id="528" r:id="rId90"/>
    <p:sldId id="530" r:id="rId91"/>
    <p:sldId id="408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Dhayalan" initials="KD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B"/>
    <a:srgbClr val="D9D9D9"/>
    <a:srgbClr val="FBFBFB"/>
    <a:srgbClr val="96D642"/>
    <a:srgbClr val="50B3CF"/>
    <a:srgbClr val="99CCFF"/>
    <a:srgbClr val="1E252B"/>
    <a:srgbClr val="0DB14B"/>
    <a:srgbClr val="0DB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71751" autoAdjust="0"/>
  </p:normalViewPr>
  <p:slideViewPr>
    <p:cSldViewPr snapToGrid="0">
      <p:cViewPr varScale="1">
        <p:scale>
          <a:sx n="108" d="100"/>
          <a:sy n="108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commentAuthors" Target="commentAuthors.xml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46E365-550E-44D3-A7AF-CDDC0A9AE82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DA5505-284D-48BC-BDB4-D1F88D18E863}">
      <dgm:prSet phldrT="[Text]"/>
      <dgm:spPr/>
      <dgm:t>
        <a:bodyPr/>
        <a:lstStyle/>
        <a:p>
          <a:r>
            <a:rPr lang="en-US" dirty="0"/>
            <a:t>Hot Site</a:t>
          </a:r>
        </a:p>
      </dgm:t>
    </dgm:pt>
    <dgm:pt modelId="{F02D0A92-9725-48A0-9E6F-93643789AF25}" type="parTrans" cxnId="{4BEB17F3-A0F4-4A7B-9261-540928C21849}">
      <dgm:prSet/>
      <dgm:spPr/>
      <dgm:t>
        <a:bodyPr/>
        <a:lstStyle/>
        <a:p>
          <a:endParaRPr lang="en-US"/>
        </a:p>
      </dgm:t>
    </dgm:pt>
    <dgm:pt modelId="{A9E6999E-0BD9-4DFC-8EA2-721992F8CBAC}" type="sibTrans" cxnId="{4BEB17F3-A0F4-4A7B-9261-540928C21849}">
      <dgm:prSet/>
      <dgm:spPr/>
      <dgm:t>
        <a:bodyPr/>
        <a:lstStyle/>
        <a:p>
          <a:endParaRPr lang="en-US"/>
        </a:p>
      </dgm:t>
    </dgm:pt>
    <dgm:pt modelId="{297B8ACE-4F55-40DE-ACE8-795EFD1DDB0C}">
      <dgm:prSet phldrT="[Text]"/>
      <dgm:spPr/>
      <dgm:t>
        <a:bodyPr/>
        <a:lstStyle/>
        <a:p>
          <a:r>
            <a:rPr lang="en-US" dirty="0"/>
            <a:t>Fully configured and ready to operate in few hours</a:t>
          </a:r>
        </a:p>
      </dgm:t>
    </dgm:pt>
    <dgm:pt modelId="{5E4CC379-4A2C-434E-BD16-FE14EC8C90A7}" type="parTrans" cxnId="{D183D3AD-A21C-450D-B33C-703F12D2204D}">
      <dgm:prSet/>
      <dgm:spPr/>
      <dgm:t>
        <a:bodyPr/>
        <a:lstStyle/>
        <a:p>
          <a:endParaRPr lang="en-US"/>
        </a:p>
      </dgm:t>
    </dgm:pt>
    <dgm:pt modelId="{B7CC9909-42DB-4ABF-B5BE-C9D564786B92}" type="sibTrans" cxnId="{D183D3AD-A21C-450D-B33C-703F12D2204D}">
      <dgm:prSet/>
      <dgm:spPr/>
      <dgm:t>
        <a:bodyPr/>
        <a:lstStyle/>
        <a:p>
          <a:endParaRPr lang="en-US"/>
        </a:p>
      </dgm:t>
    </dgm:pt>
    <dgm:pt modelId="{927C106A-1D4C-4E9B-B40E-018397F2253C}">
      <dgm:prSet phldrT="[Text]"/>
      <dgm:spPr/>
      <dgm:t>
        <a:bodyPr/>
        <a:lstStyle/>
        <a:p>
          <a:r>
            <a:rPr lang="en-US" dirty="0"/>
            <a:t>Only missing resources will be data and people</a:t>
          </a:r>
        </a:p>
      </dgm:t>
    </dgm:pt>
    <dgm:pt modelId="{34DAEE38-9430-4702-AF0B-D1C4D52327F1}" type="parTrans" cxnId="{09BA945D-C367-49D3-9C76-0209CC44BBA2}">
      <dgm:prSet/>
      <dgm:spPr/>
      <dgm:t>
        <a:bodyPr/>
        <a:lstStyle/>
        <a:p>
          <a:endParaRPr lang="en-US"/>
        </a:p>
      </dgm:t>
    </dgm:pt>
    <dgm:pt modelId="{A27602D0-264D-4978-A61C-23CC012C6376}" type="sibTrans" cxnId="{09BA945D-C367-49D3-9C76-0209CC44BBA2}">
      <dgm:prSet/>
      <dgm:spPr/>
      <dgm:t>
        <a:bodyPr/>
        <a:lstStyle/>
        <a:p>
          <a:endParaRPr lang="en-US"/>
        </a:p>
      </dgm:t>
    </dgm:pt>
    <dgm:pt modelId="{FA70F64F-EC76-44C6-AA86-6BB664E6E485}">
      <dgm:prSet phldrT="[Text]"/>
      <dgm:spPr/>
      <dgm:t>
        <a:bodyPr/>
        <a:lstStyle/>
        <a:p>
          <a:r>
            <a:rPr lang="en-US" dirty="0"/>
            <a:t>Warm Site</a:t>
          </a:r>
        </a:p>
      </dgm:t>
    </dgm:pt>
    <dgm:pt modelId="{F0C6C14F-C754-420A-B646-C1E276B07CDF}" type="parTrans" cxnId="{1DCD0967-F32F-4D4B-ADEE-25F0BF355F0D}">
      <dgm:prSet/>
      <dgm:spPr/>
      <dgm:t>
        <a:bodyPr/>
        <a:lstStyle/>
        <a:p>
          <a:endParaRPr lang="en-US"/>
        </a:p>
      </dgm:t>
    </dgm:pt>
    <dgm:pt modelId="{2FFCCD00-41A4-43F6-9E81-E348F106B013}" type="sibTrans" cxnId="{1DCD0967-F32F-4D4B-ADEE-25F0BF355F0D}">
      <dgm:prSet/>
      <dgm:spPr/>
      <dgm:t>
        <a:bodyPr/>
        <a:lstStyle/>
        <a:p>
          <a:endParaRPr lang="en-US"/>
        </a:p>
      </dgm:t>
    </dgm:pt>
    <dgm:pt modelId="{57CD16F5-8717-49E5-9C44-B3A6F0FB6FF1}">
      <dgm:prSet phldrT="[Text]"/>
      <dgm:spPr/>
      <dgm:t>
        <a:bodyPr/>
        <a:lstStyle/>
        <a:p>
          <a:r>
            <a:rPr lang="en-US" dirty="0"/>
            <a:t>Leased or rented facility partially configured with some equipment such as HVAC, infrastructure components but not actual computers</a:t>
          </a:r>
        </a:p>
      </dgm:t>
    </dgm:pt>
    <dgm:pt modelId="{D3CEA3B4-66F0-45A8-92D7-D01A4497BF22}" type="parTrans" cxnId="{59F7F65C-BF63-4D45-AED7-9B5600CE210A}">
      <dgm:prSet/>
      <dgm:spPr/>
      <dgm:t>
        <a:bodyPr/>
        <a:lstStyle/>
        <a:p>
          <a:endParaRPr lang="en-US"/>
        </a:p>
      </dgm:t>
    </dgm:pt>
    <dgm:pt modelId="{B29E4542-B8D5-430E-B4AA-7683C491C55B}" type="sibTrans" cxnId="{59F7F65C-BF63-4D45-AED7-9B5600CE210A}">
      <dgm:prSet/>
      <dgm:spPr/>
      <dgm:t>
        <a:bodyPr/>
        <a:lstStyle/>
        <a:p>
          <a:endParaRPr lang="en-US"/>
        </a:p>
      </dgm:t>
    </dgm:pt>
    <dgm:pt modelId="{66CCA67C-1FED-4767-A53D-386F8DC2AF19}">
      <dgm:prSet phldrT="[Text]"/>
      <dgm:spPr/>
      <dgm:t>
        <a:bodyPr/>
        <a:lstStyle/>
        <a:p>
          <a:r>
            <a:rPr lang="en-US" dirty="0"/>
            <a:t>Most widely used model</a:t>
          </a:r>
        </a:p>
      </dgm:t>
    </dgm:pt>
    <dgm:pt modelId="{2B6275E2-B914-405A-AE9D-91D9A6B3AB03}" type="parTrans" cxnId="{9B4AE074-8644-4317-87CE-F09F804B9428}">
      <dgm:prSet/>
      <dgm:spPr/>
      <dgm:t>
        <a:bodyPr/>
        <a:lstStyle/>
        <a:p>
          <a:endParaRPr lang="en-US"/>
        </a:p>
      </dgm:t>
    </dgm:pt>
    <dgm:pt modelId="{12B3419D-C78E-4889-B19B-CDF0B9E0F381}" type="sibTrans" cxnId="{9B4AE074-8644-4317-87CE-F09F804B9428}">
      <dgm:prSet/>
      <dgm:spPr/>
      <dgm:t>
        <a:bodyPr/>
        <a:lstStyle/>
        <a:p>
          <a:endParaRPr lang="en-US"/>
        </a:p>
      </dgm:t>
    </dgm:pt>
    <dgm:pt modelId="{804147C3-6DB9-4A08-B078-1C4C1A750826}">
      <dgm:prSet phldrT="[Text]"/>
      <dgm:spPr/>
      <dgm:t>
        <a:bodyPr/>
        <a:lstStyle/>
        <a:p>
          <a:r>
            <a:rPr lang="en-US" dirty="0"/>
            <a:t>Cold Site</a:t>
          </a:r>
        </a:p>
      </dgm:t>
    </dgm:pt>
    <dgm:pt modelId="{B49C809A-1C72-45A9-8774-3D3B8B82B59F}" type="parTrans" cxnId="{35F96494-32CF-4E99-B08D-18ADF5B32816}">
      <dgm:prSet/>
      <dgm:spPr/>
      <dgm:t>
        <a:bodyPr/>
        <a:lstStyle/>
        <a:p>
          <a:endParaRPr lang="en-US"/>
        </a:p>
      </dgm:t>
    </dgm:pt>
    <dgm:pt modelId="{743A5EB4-4983-4875-BE05-1C8E9485E0D2}" type="sibTrans" cxnId="{35F96494-32CF-4E99-B08D-18ADF5B32816}">
      <dgm:prSet/>
      <dgm:spPr/>
      <dgm:t>
        <a:bodyPr/>
        <a:lstStyle/>
        <a:p>
          <a:endParaRPr lang="en-US"/>
        </a:p>
      </dgm:t>
    </dgm:pt>
    <dgm:pt modelId="{65881E8A-6777-48E5-9569-52C991043C9C}">
      <dgm:prSet phldrT="[Text]"/>
      <dgm:spPr/>
      <dgm:t>
        <a:bodyPr/>
        <a:lstStyle/>
        <a:p>
          <a:r>
            <a:rPr lang="en-US" dirty="0"/>
            <a:t>Facility that supplies the basic environment, electrical wiring, air-condition and flooring</a:t>
          </a:r>
        </a:p>
      </dgm:t>
    </dgm:pt>
    <dgm:pt modelId="{3610FDD8-B806-459C-AE18-E987A0DD6E9B}" type="parTrans" cxnId="{855254FD-B7D0-43CE-92F1-1FC2DE72A1C7}">
      <dgm:prSet/>
      <dgm:spPr/>
      <dgm:t>
        <a:bodyPr/>
        <a:lstStyle/>
        <a:p>
          <a:endParaRPr lang="en-US"/>
        </a:p>
      </dgm:t>
    </dgm:pt>
    <dgm:pt modelId="{3FB63F50-8B76-465C-867D-D5BBB9AE5B71}" type="sibTrans" cxnId="{855254FD-B7D0-43CE-92F1-1FC2DE72A1C7}">
      <dgm:prSet/>
      <dgm:spPr/>
      <dgm:t>
        <a:bodyPr/>
        <a:lstStyle/>
        <a:p>
          <a:endParaRPr lang="en-US"/>
        </a:p>
      </dgm:t>
    </dgm:pt>
    <dgm:pt modelId="{DF8B7AD1-3765-4691-959A-906829DE13F3}">
      <dgm:prSet phldrT="[Text]"/>
      <dgm:spPr/>
      <dgm:t>
        <a:bodyPr/>
        <a:lstStyle/>
        <a:p>
          <a:r>
            <a:rPr lang="en-US" dirty="0"/>
            <a:t>All the Infrastructure equipment's need to be shipped and configured.</a:t>
          </a:r>
        </a:p>
      </dgm:t>
    </dgm:pt>
    <dgm:pt modelId="{C1A41B63-3FA8-4C20-A3CA-F58ABFE59906}" type="parTrans" cxnId="{96AB4644-00B7-412C-9907-901AC04F1123}">
      <dgm:prSet/>
      <dgm:spPr/>
      <dgm:t>
        <a:bodyPr/>
        <a:lstStyle/>
        <a:p>
          <a:endParaRPr lang="en-US"/>
        </a:p>
      </dgm:t>
    </dgm:pt>
    <dgm:pt modelId="{97425165-8139-4415-9C1F-E4D15D332226}" type="sibTrans" cxnId="{96AB4644-00B7-412C-9907-901AC04F1123}">
      <dgm:prSet/>
      <dgm:spPr/>
      <dgm:t>
        <a:bodyPr/>
        <a:lstStyle/>
        <a:p>
          <a:endParaRPr lang="en-US"/>
        </a:p>
      </dgm:t>
    </dgm:pt>
    <dgm:pt modelId="{85F85443-8C43-468A-97AE-17957C60E312}">
      <dgm:prSet phldrT="[Text]"/>
      <dgm:spPr/>
      <dgm:t>
        <a:bodyPr/>
        <a:lstStyle/>
        <a:p>
          <a:r>
            <a:rPr lang="en-US" dirty="0"/>
            <a:t>Best for companies that require immediate availability</a:t>
          </a:r>
        </a:p>
      </dgm:t>
    </dgm:pt>
    <dgm:pt modelId="{63DD3C0B-8A40-4BBD-8B02-973AFB8DEFA9}" type="parTrans" cxnId="{986D9AE4-310C-45D0-AF20-83B7C1640AB9}">
      <dgm:prSet/>
      <dgm:spPr/>
      <dgm:t>
        <a:bodyPr/>
        <a:lstStyle/>
        <a:p>
          <a:endParaRPr lang="en-US"/>
        </a:p>
      </dgm:t>
    </dgm:pt>
    <dgm:pt modelId="{0D51F717-3672-44E9-BEBB-6D034707D6D3}" type="sibTrans" cxnId="{986D9AE4-310C-45D0-AF20-83B7C1640AB9}">
      <dgm:prSet/>
      <dgm:spPr/>
      <dgm:t>
        <a:bodyPr/>
        <a:lstStyle/>
        <a:p>
          <a:endParaRPr lang="en-US"/>
        </a:p>
      </dgm:t>
    </dgm:pt>
    <dgm:pt modelId="{B11794BD-E9B4-473A-93FC-A32B8EC6C840}">
      <dgm:prSet phldrT="[Text]"/>
      <dgm:spPr/>
      <dgm:t>
        <a:bodyPr/>
        <a:lstStyle/>
        <a:p>
          <a:endParaRPr lang="en-US" dirty="0"/>
        </a:p>
      </dgm:t>
    </dgm:pt>
    <dgm:pt modelId="{0ADD61F1-D589-4E16-8472-126594230303}" type="parTrans" cxnId="{A0100944-6EB9-44DE-83DE-66AF3929C749}">
      <dgm:prSet/>
      <dgm:spPr/>
      <dgm:t>
        <a:bodyPr/>
        <a:lstStyle/>
        <a:p>
          <a:endParaRPr lang="en-US"/>
        </a:p>
      </dgm:t>
    </dgm:pt>
    <dgm:pt modelId="{1E4991E4-850E-4948-9E79-6B4D0410B908}" type="sibTrans" cxnId="{A0100944-6EB9-44DE-83DE-66AF3929C749}">
      <dgm:prSet/>
      <dgm:spPr/>
      <dgm:t>
        <a:bodyPr/>
        <a:lstStyle/>
        <a:p>
          <a:endParaRPr lang="en-US"/>
        </a:p>
      </dgm:t>
    </dgm:pt>
    <dgm:pt modelId="{03042E8C-33F3-4021-A86D-8AF404F5A35A}">
      <dgm:prSet phldrT="[Text]"/>
      <dgm:spPr/>
      <dgm:t>
        <a:bodyPr/>
        <a:lstStyle/>
        <a:p>
          <a:r>
            <a:rPr lang="en-US" dirty="0"/>
            <a:t>Many providers support annual testing</a:t>
          </a:r>
        </a:p>
      </dgm:t>
    </dgm:pt>
    <dgm:pt modelId="{3D08E1F6-EF2E-4801-8CBA-6326B36DC714}" type="parTrans" cxnId="{D1A23B70-3BB5-4D32-8F95-82020483E4C6}">
      <dgm:prSet/>
      <dgm:spPr/>
      <dgm:t>
        <a:bodyPr/>
        <a:lstStyle/>
        <a:p>
          <a:endParaRPr lang="en-US"/>
        </a:p>
      </dgm:t>
    </dgm:pt>
    <dgm:pt modelId="{3B198650-A434-4C44-8322-CF7E21D9D7BE}" type="sibTrans" cxnId="{D1A23B70-3BB5-4D32-8F95-82020483E4C6}">
      <dgm:prSet/>
      <dgm:spPr/>
      <dgm:t>
        <a:bodyPr/>
        <a:lstStyle/>
        <a:p>
          <a:endParaRPr lang="en-US"/>
        </a:p>
      </dgm:t>
    </dgm:pt>
    <dgm:pt modelId="{5CD99F2F-9BF9-4C22-92F2-71905FBAF071}">
      <dgm:prSet phldrT="[Text]"/>
      <dgm:spPr/>
      <dgm:t>
        <a:bodyPr/>
        <a:lstStyle/>
        <a:p>
          <a:r>
            <a:rPr lang="en-US" dirty="0"/>
            <a:t>It is the most expensive of all options</a:t>
          </a:r>
        </a:p>
      </dgm:t>
    </dgm:pt>
    <dgm:pt modelId="{61BD0BA2-9EEB-4AE4-808C-C4EED929AE84}" type="parTrans" cxnId="{CBF2F3CD-A2B8-46A1-BE42-6124291136DB}">
      <dgm:prSet/>
      <dgm:spPr/>
      <dgm:t>
        <a:bodyPr/>
        <a:lstStyle/>
        <a:p>
          <a:endParaRPr lang="en-US"/>
        </a:p>
      </dgm:t>
    </dgm:pt>
    <dgm:pt modelId="{C2A96130-D177-4B02-94C6-2916CF30C582}" type="sibTrans" cxnId="{CBF2F3CD-A2B8-46A1-BE42-6124291136DB}">
      <dgm:prSet/>
      <dgm:spPr/>
      <dgm:t>
        <a:bodyPr/>
        <a:lstStyle/>
        <a:p>
          <a:endParaRPr lang="en-US"/>
        </a:p>
      </dgm:t>
    </dgm:pt>
    <dgm:pt modelId="{7F4D51F0-D581-41AB-9C83-EE9CA53657E2}">
      <dgm:prSet phldrT="[Text]"/>
      <dgm:spPr/>
      <dgm:t>
        <a:bodyPr/>
        <a:lstStyle/>
        <a:p>
          <a:r>
            <a:rPr lang="en-US" dirty="0"/>
            <a:t>May not be suitable for companies that operate custom/proprietary hardware and software</a:t>
          </a:r>
        </a:p>
      </dgm:t>
    </dgm:pt>
    <dgm:pt modelId="{ABD413C7-11C9-461C-A783-B02068FBD73A}" type="parTrans" cxnId="{2339EDC8-1E4D-42BE-BAA2-68F5553006C6}">
      <dgm:prSet/>
      <dgm:spPr/>
      <dgm:t>
        <a:bodyPr/>
        <a:lstStyle/>
        <a:p>
          <a:endParaRPr lang="en-US"/>
        </a:p>
      </dgm:t>
    </dgm:pt>
    <dgm:pt modelId="{DDAC1816-E010-4D46-BED9-E1F689D6FCAA}" type="sibTrans" cxnId="{2339EDC8-1E4D-42BE-BAA2-68F5553006C6}">
      <dgm:prSet/>
      <dgm:spPr/>
      <dgm:t>
        <a:bodyPr/>
        <a:lstStyle/>
        <a:p>
          <a:endParaRPr lang="en-US"/>
        </a:p>
      </dgm:t>
    </dgm:pt>
    <dgm:pt modelId="{A1E29920-39E9-4E2F-A4D7-3309AC500C6F}">
      <dgm:prSet phldrT="[Text]"/>
      <dgm:spPr/>
      <dgm:t>
        <a:bodyPr/>
        <a:lstStyle/>
        <a:p>
          <a:r>
            <a:rPr lang="en-US" dirty="0"/>
            <a:t>Less expensive than host site and can be up and running within a reasonably acceptable time period.</a:t>
          </a:r>
        </a:p>
      </dgm:t>
    </dgm:pt>
    <dgm:pt modelId="{A05CF62F-D1D7-4FFF-A5EB-9E2B331B0A72}" type="parTrans" cxnId="{A95A3A8A-51AF-4DCA-A648-1CD25926DA14}">
      <dgm:prSet/>
      <dgm:spPr/>
      <dgm:t>
        <a:bodyPr/>
        <a:lstStyle/>
        <a:p>
          <a:endParaRPr lang="en-US"/>
        </a:p>
      </dgm:t>
    </dgm:pt>
    <dgm:pt modelId="{91CEF2D7-383C-4CD7-B884-03C78E7D1EBB}" type="sibTrans" cxnId="{A95A3A8A-51AF-4DCA-A648-1CD25926DA14}">
      <dgm:prSet/>
      <dgm:spPr/>
      <dgm:t>
        <a:bodyPr/>
        <a:lstStyle/>
        <a:p>
          <a:endParaRPr lang="en-US"/>
        </a:p>
      </dgm:t>
    </dgm:pt>
    <dgm:pt modelId="{3012DC9C-7BAB-4CCA-8A09-980843A0E05D}">
      <dgm:prSet phldrT="[Text]"/>
      <dgm:spPr/>
      <dgm:t>
        <a:bodyPr/>
        <a:lstStyle/>
        <a:p>
          <a:r>
            <a:rPr lang="en-US" dirty="0"/>
            <a:t>Better choice for companies that operate custom/proprietary hardware and software</a:t>
          </a:r>
        </a:p>
      </dgm:t>
    </dgm:pt>
    <dgm:pt modelId="{548E766A-6CE8-4A05-AD6A-64BD56B315D1}" type="parTrans" cxnId="{2115981C-6E1C-44F5-B53E-907702CE5A9E}">
      <dgm:prSet/>
      <dgm:spPr/>
      <dgm:t>
        <a:bodyPr/>
        <a:lstStyle/>
        <a:p>
          <a:endParaRPr lang="en-US"/>
        </a:p>
      </dgm:t>
    </dgm:pt>
    <dgm:pt modelId="{84DE0D2B-6D77-40FC-AEF9-4146A30FCFD8}" type="sibTrans" cxnId="{2115981C-6E1C-44F5-B53E-907702CE5A9E}">
      <dgm:prSet/>
      <dgm:spPr/>
      <dgm:t>
        <a:bodyPr/>
        <a:lstStyle/>
        <a:p>
          <a:endParaRPr lang="en-US"/>
        </a:p>
      </dgm:t>
    </dgm:pt>
    <dgm:pt modelId="{1C97D126-7FEC-4ACD-B3C6-7ACD1F7333C7}">
      <dgm:prSet phldrT="[Text]"/>
      <dgm:spPr/>
      <dgm:t>
        <a:bodyPr/>
        <a:lstStyle/>
        <a:p>
          <a:r>
            <a:rPr lang="en-US" dirty="0"/>
            <a:t>Much of the equipment must be purchased, delivered and configured at warm site</a:t>
          </a:r>
        </a:p>
      </dgm:t>
    </dgm:pt>
    <dgm:pt modelId="{6778E06A-7518-4457-8104-AFB131579CC9}" type="parTrans" cxnId="{2E53317A-5F72-4194-AC18-3A5928A32AA3}">
      <dgm:prSet/>
      <dgm:spPr/>
      <dgm:t>
        <a:bodyPr/>
        <a:lstStyle/>
        <a:p>
          <a:endParaRPr lang="en-US"/>
        </a:p>
      </dgm:t>
    </dgm:pt>
    <dgm:pt modelId="{614A51A3-3518-4B96-A392-C28F62BEA0EC}" type="sibTrans" cxnId="{2E53317A-5F72-4194-AC18-3A5928A32AA3}">
      <dgm:prSet/>
      <dgm:spPr/>
      <dgm:t>
        <a:bodyPr/>
        <a:lstStyle/>
        <a:p>
          <a:endParaRPr lang="en-US"/>
        </a:p>
      </dgm:t>
    </dgm:pt>
    <dgm:pt modelId="{0607F75B-5591-4343-82EF-1224CB843949}">
      <dgm:prSet phldrT="[Text]"/>
      <dgm:spPr/>
      <dgm:t>
        <a:bodyPr/>
        <a:lstStyle/>
        <a:p>
          <a:r>
            <a:rPr lang="en-US" dirty="0"/>
            <a:t>Annual testing is usually not available</a:t>
          </a:r>
        </a:p>
      </dgm:t>
    </dgm:pt>
    <dgm:pt modelId="{AC4E54D9-27A6-4D50-A49E-A5DAB48EA302}" type="parTrans" cxnId="{49E9B192-703C-45FB-B859-052C2D7E52CC}">
      <dgm:prSet/>
      <dgm:spPr/>
      <dgm:t>
        <a:bodyPr/>
        <a:lstStyle/>
        <a:p>
          <a:endParaRPr lang="en-US"/>
        </a:p>
      </dgm:t>
    </dgm:pt>
    <dgm:pt modelId="{5CDD2F4E-CD07-4338-B83D-82D5141A4D2B}" type="sibTrans" cxnId="{49E9B192-703C-45FB-B859-052C2D7E52CC}">
      <dgm:prSet/>
      <dgm:spPr/>
      <dgm:t>
        <a:bodyPr/>
        <a:lstStyle/>
        <a:p>
          <a:endParaRPr lang="en-US"/>
        </a:p>
      </dgm:t>
    </dgm:pt>
    <dgm:pt modelId="{69751612-4FB0-48D5-A093-06406500B5F8}">
      <dgm:prSet phldrT="[Text]"/>
      <dgm:spPr/>
      <dgm:t>
        <a:bodyPr/>
        <a:lstStyle/>
        <a:p>
          <a:r>
            <a:rPr lang="en-US" dirty="0"/>
            <a:t>No systems or software will be available</a:t>
          </a:r>
        </a:p>
      </dgm:t>
    </dgm:pt>
    <dgm:pt modelId="{8DAE4FE1-C320-471D-93E9-54987AABDB2C}" type="parTrans" cxnId="{22C22DF0-144E-42D9-B40E-429546EFCB1D}">
      <dgm:prSet/>
      <dgm:spPr/>
      <dgm:t>
        <a:bodyPr/>
        <a:lstStyle/>
        <a:p>
          <a:endParaRPr lang="en-US"/>
        </a:p>
      </dgm:t>
    </dgm:pt>
    <dgm:pt modelId="{D35D90D5-E39B-4C50-A870-9A1580BB2A51}" type="sibTrans" cxnId="{22C22DF0-144E-42D9-B40E-429546EFCB1D}">
      <dgm:prSet/>
      <dgm:spPr/>
      <dgm:t>
        <a:bodyPr/>
        <a:lstStyle/>
        <a:p>
          <a:endParaRPr lang="en-US"/>
        </a:p>
      </dgm:t>
    </dgm:pt>
    <dgm:pt modelId="{78F33877-661B-42C6-B402-460D95EA04F7}">
      <dgm:prSet phldrT="[Text]"/>
      <dgm:spPr/>
      <dgm:t>
        <a:bodyPr/>
        <a:lstStyle/>
        <a:p>
          <a:r>
            <a:rPr lang="en-US" dirty="0"/>
            <a:t>Cheapest of the options available</a:t>
          </a:r>
        </a:p>
      </dgm:t>
    </dgm:pt>
    <dgm:pt modelId="{4B76BAB1-ADEB-46E3-A9BF-7DE29E09CCA1}" type="parTrans" cxnId="{D23D4DEE-4C73-41DD-963A-E1331A3DA1E1}">
      <dgm:prSet/>
      <dgm:spPr/>
      <dgm:t>
        <a:bodyPr/>
        <a:lstStyle/>
        <a:p>
          <a:endParaRPr lang="en-US"/>
        </a:p>
      </dgm:t>
    </dgm:pt>
    <dgm:pt modelId="{E00E4C24-9706-4C4F-B7E2-D895B4CFE263}" type="sibTrans" cxnId="{D23D4DEE-4C73-41DD-963A-E1331A3DA1E1}">
      <dgm:prSet/>
      <dgm:spPr/>
      <dgm:t>
        <a:bodyPr/>
        <a:lstStyle/>
        <a:p>
          <a:endParaRPr lang="en-US"/>
        </a:p>
      </dgm:t>
    </dgm:pt>
    <dgm:pt modelId="{1AA13BF3-B130-449A-8666-9BFDFE2590FF}">
      <dgm:prSet phldrT="[Text]"/>
      <dgm:spPr/>
      <dgm:t>
        <a:bodyPr/>
        <a:lstStyle/>
        <a:p>
          <a:r>
            <a:rPr lang="en-US" dirty="0"/>
            <a:t>It may take days or weeks to bring up the facility</a:t>
          </a:r>
        </a:p>
      </dgm:t>
    </dgm:pt>
    <dgm:pt modelId="{818CE22B-D8AB-460D-9F03-BFAD22E3C84E}" type="parTrans" cxnId="{4D5250B6-B544-4335-AC48-7077A2A42CD8}">
      <dgm:prSet/>
      <dgm:spPr/>
      <dgm:t>
        <a:bodyPr/>
        <a:lstStyle/>
        <a:p>
          <a:endParaRPr lang="en-US"/>
        </a:p>
      </dgm:t>
    </dgm:pt>
    <dgm:pt modelId="{F076B9DE-FFB6-4D89-9639-67D12F3D807B}" type="sibTrans" cxnId="{4D5250B6-B544-4335-AC48-7077A2A42CD8}">
      <dgm:prSet/>
      <dgm:spPr/>
      <dgm:t>
        <a:bodyPr/>
        <a:lstStyle/>
        <a:p>
          <a:endParaRPr lang="en-US"/>
        </a:p>
      </dgm:t>
    </dgm:pt>
    <dgm:pt modelId="{D3644498-A13C-4F8A-B260-ED1A1264DF97}">
      <dgm:prSet phldrT="[Text]"/>
      <dgm:spPr/>
      <dgm:t>
        <a:bodyPr/>
        <a:lstStyle/>
        <a:p>
          <a:r>
            <a:rPr lang="en-US" dirty="0"/>
            <a:t>Cold sites are often used as backup for call centers, manufacturing plants</a:t>
          </a:r>
        </a:p>
      </dgm:t>
    </dgm:pt>
    <dgm:pt modelId="{58024B50-6074-46A9-9446-AEBF3765AB1E}" type="parTrans" cxnId="{644898EC-A719-46F0-8A30-F4F553A29AC5}">
      <dgm:prSet/>
      <dgm:spPr/>
      <dgm:t>
        <a:bodyPr/>
        <a:lstStyle/>
        <a:p>
          <a:endParaRPr lang="en-US"/>
        </a:p>
      </dgm:t>
    </dgm:pt>
    <dgm:pt modelId="{94BA1C9D-F48D-4C61-AEBF-B6F192CFE981}" type="sibTrans" cxnId="{644898EC-A719-46F0-8A30-F4F553A29AC5}">
      <dgm:prSet/>
      <dgm:spPr/>
      <dgm:t>
        <a:bodyPr/>
        <a:lstStyle/>
        <a:p>
          <a:endParaRPr lang="en-US"/>
        </a:p>
      </dgm:t>
    </dgm:pt>
    <dgm:pt modelId="{CD4580F2-2C88-4F72-B119-42EAC5B6ACB7}">
      <dgm:prSet phldrT="[Text]"/>
      <dgm:spPr/>
      <dgm:t>
        <a:bodyPr/>
        <a:lstStyle/>
        <a:p>
          <a:r>
            <a:rPr lang="en-US" dirty="0"/>
            <a:t>Can provide long term solution than </a:t>
          </a:r>
          <a:r>
            <a:rPr lang="en-US" dirty="0" err="1"/>
            <a:t>hotsite</a:t>
          </a:r>
          <a:endParaRPr lang="en-US" dirty="0"/>
        </a:p>
      </dgm:t>
    </dgm:pt>
    <dgm:pt modelId="{B7A620B6-BBE1-4CD2-9EC0-4C23081A067A}" type="parTrans" cxnId="{3B02C73B-EEA2-4EB4-B5E9-7AD0984A1A45}">
      <dgm:prSet/>
      <dgm:spPr/>
      <dgm:t>
        <a:bodyPr/>
        <a:lstStyle/>
        <a:p>
          <a:endParaRPr lang="en-US"/>
        </a:p>
      </dgm:t>
    </dgm:pt>
    <dgm:pt modelId="{05282FB8-00A8-4461-8937-33A812F0614E}" type="sibTrans" cxnId="{3B02C73B-EEA2-4EB4-B5E9-7AD0984A1A45}">
      <dgm:prSet/>
      <dgm:spPr/>
      <dgm:t>
        <a:bodyPr/>
        <a:lstStyle/>
        <a:p>
          <a:endParaRPr lang="en-US"/>
        </a:p>
      </dgm:t>
    </dgm:pt>
    <dgm:pt modelId="{019DB258-EDC3-4752-9D79-758B1358EE37}">
      <dgm:prSet phldrT="[Text]"/>
      <dgm:spPr/>
      <dgm:t>
        <a:bodyPr/>
        <a:lstStyle/>
        <a:p>
          <a:r>
            <a:rPr lang="en-US" dirty="0"/>
            <a:t>Tapes should be brought back to original site for testing</a:t>
          </a:r>
        </a:p>
      </dgm:t>
    </dgm:pt>
    <dgm:pt modelId="{F92B1F31-EF50-4D46-9688-85F7462578E5}" type="parTrans" cxnId="{9677765F-B913-4DCE-BA9A-283B28BB9E9A}">
      <dgm:prSet/>
      <dgm:spPr/>
    </dgm:pt>
    <dgm:pt modelId="{9D9F9D5C-3895-42EC-8992-A5D2F86FF415}" type="sibTrans" cxnId="{9677765F-B913-4DCE-BA9A-283B28BB9E9A}">
      <dgm:prSet/>
      <dgm:spPr/>
    </dgm:pt>
    <dgm:pt modelId="{A82A5B35-6D9C-49A8-AAA4-49CFEAF7D0BD}" type="pres">
      <dgm:prSet presAssocID="{5A46E365-550E-44D3-A7AF-CDDC0A9AE8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8208DA-7D5D-4DBA-8638-CA2F500257EC}" type="pres">
      <dgm:prSet presAssocID="{18DA5505-284D-48BC-BDB4-D1F88D18E863}" presName="composite" presStyleCnt="0"/>
      <dgm:spPr/>
    </dgm:pt>
    <dgm:pt modelId="{42D44C3A-FD82-458B-A5C2-53CC1027E544}" type="pres">
      <dgm:prSet presAssocID="{18DA5505-284D-48BC-BDB4-D1F88D18E86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C2450-FCCD-49E5-978F-DE54B72DAA81}" type="pres">
      <dgm:prSet presAssocID="{18DA5505-284D-48BC-BDB4-D1F88D18E86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837A7-9C29-40AF-A849-C2813B54F553}" type="pres">
      <dgm:prSet presAssocID="{A9E6999E-0BD9-4DFC-8EA2-721992F8CBAC}" presName="space" presStyleCnt="0"/>
      <dgm:spPr/>
    </dgm:pt>
    <dgm:pt modelId="{5C3DFA21-13DD-4396-A240-6AC7AF6662B4}" type="pres">
      <dgm:prSet presAssocID="{FA70F64F-EC76-44C6-AA86-6BB664E6E485}" presName="composite" presStyleCnt="0"/>
      <dgm:spPr/>
    </dgm:pt>
    <dgm:pt modelId="{B60EE0D7-3107-4847-81E0-AE94CD3DEDFF}" type="pres">
      <dgm:prSet presAssocID="{FA70F64F-EC76-44C6-AA86-6BB664E6E48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925ED-B7BD-4424-AB5D-8A3E95B24099}" type="pres">
      <dgm:prSet presAssocID="{FA70F64F-EC76-44C6-AA86-6BB664E6E48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6240-8B2F-4198-B4EC-619AB81895AE}" type="pres">
      <dgm:prSet presAssocID="{2FFCCD00-41A4-43F6-9E81-E348F106B013}" presName="space" presStyleCnt="0"/>
      <dgm:spPr/>
    </dgm:pt>
    <dgm:pt modelId="{CD8B8681-68CB-4F46-968E-9D978C1E197E}" type="pres">
      <dgm:prSet presAssocID="{804147C3-6DB9-4A08-B078-1C4C1A750826}" presName="composite" presStyleCnt="0"/>
      <dgm:spPr/>
    </dgm:pt>
    <dgm:pt modelId="{39036369-0BD5-4434-9049-98C8A7A348B7}" type="pres">
      <dgm:prSet presAssocID="{804147C3-6DB9-4A08-B078-1C4C1A75082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C0E4D-DEA0-43A3-A090-9541AC07F536}" type="pres">
      <dgm:prSet presAssocID="{804147C3-6DB9-4A08-B078-1C4C1A75082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4AE074-8644-4317-87CE-F09F804B9428}" srcId="{FA70F64F-EC76-44C6-AA86-6BB664E6E485}" destId="{66CCA67C-1FED-4767-A53D-386F8DC2AF19}" srcOrd="1" destOrd="0" parTransId="{2B6275E2-B914-405A-AE9D-91D9A6B3AB03}" sibTransId="{12B3419D-C78E-4889-B19B-CDF0B9E0F381}"/>
    <dgm:cxn modelId="{0B38E663-7D93-48F6-BEE8-96D2D89A7260}" type="presOf" srcId="{A1E29920-39E9-4E2F-A4D7-3309AC500C6F}" destId="{D51925ED-B7BD-4424-AB5D-8A3E95B24099}" srcOrd="0" destOrd="2" presId="urn:microsoft.com/office/officeart/2005/8/layout/hList1"/>
    <dgm:cxn modelId="{BBA1D143-D776-4058-BF0F-0935E3F457A7}" type="presOf" srcId="{D3644498-A13C-4F8A-B260-ED1A1264DF97}" destId="{29FC0E4D-DEA0-43A3-A090-9541AC07F536}" srcOrd="0" destOrd="4" presId="urn:microsoft.com/office/officeart/2005/8/layout/hList1"/>
    <dgm:cxn modelId="{CBF2F3CD-A2B8-46A1-BE42-6124291136DB}" srcId="{18DA5505-284D-48BC-BDB4-D1F88D18E863}" destId="{5CD99F2F-9BF9-4C22-92F2-71905FBAF071}" srcOrd="4" destOrd="0" parTransId="{61BD0BA2-9EEB-4AE4-808C-C4EED929AE84}" sibTransId="{C2A96130-D177-4B02-94C6-2916CF30C582}"/>
    <dgm:cxn modelId="{D23D4DEE-4C73-41DD-963A-E1331A3DA1E1}" srcId="{804147C3-6DB9-4A08-B078-1C4C1A750826}" destId="{78F33877-661B-42C6-B402-460D95EA04F7}" srcOrd="2" destOrd="0" parTransId="{4B76BAB1-ADEB-46E3-A9BF-7DE29E09CCA1}" sibTransId="{E00E4C24-9706-4C4F-B7E2-D895B4CFE263}"/>
    <dgm:cxn modelId="{644898EC-A719-46F0-8A30-F4F553A29AC5}" srcId="{804147C3-6DB9-4A08-B078-1C4C1A750826}" destId="{D3644498-A13C-4F8A-B260-ED1A1264DF97}" srcOrd="4" destOrd="0" parTransId="{58024B50-6074-46A9-9446-AEBF3765AB1E}" sibTransId="{94BA1C9D-F48D-4C61-AEBF-B6F192CFE981}"/>
    <dgm:cxn modelId="{96AB4644-00B7-412C-9907-901AC04F1123}" srcId="{804147C3-6DB9-4A08-B078-1C4C1A750826}" destId="{DF8B7AD1-3765-4691-959A-906829DE13F3}" srcOrd="5" destOrd="0" parTransId="{C1A41B63-3FA8-4C20-A3CA-F58ABFE59906}" sibTransId="{97425165-8139-4415-9C1F-E4D15D332226}"/>
    <dgm:cxn modelId="{09BA945D-C367-49D3-9C76-0209CC44BBA2}" srcId="{18DA5505-284D-48BC-BDB4-D1F88D18E863}" destId="{927C106A-1D4C-4E9B-B40E-018397F2253C}" srcOrd="1" destOrd="0" parTransId="{34DAEE38-9430-4702-AF0B-D1C4D52327F1}" sibTransId="{A27602D0-264D-4978-A61C-23CC012C6376}"/>
    <dgm:cxn modelId="{3BDAE3EA-DC85-429F-A4AF-2716FBFC0A45}" type="presOf" srcId="{FA70F64F-EC76-44C6-AA86-6BB664E6E485}" destId="{B60EE0D7-3107-4847-81E0-AE94CD3DEDFF}" srcOrd="0" destOrd="0" presId="urn:microsoft.com/office/officeart/2005/8/layout/hList1"/>
    <dgm:cxn modelId="{3141F8E5-2B40-44AE-BF0D-DD78B84F93D0}" type="presOf" srcId="{85F85443-8C43-468A-97AE-17957C60E312}" destId="{F84C2450-FCCD-49E5-978F-DE54B72DAA81}" srcOrd="0" destOrd="2" presId="urn:microsoft.com/office/officeart/2005/8/layout/hList1"/>
    <dgm:cxn modelId="{650968EE-2293-4A27-BA3D-34E7F54E9CA3}" type="presOf" srcId="{1AA13BF3-B130-449A-8666-9BFDFE2590FF}" destId="{29FC0E4D-DEA0-43A3-A090-9541AC07F536}" srcOrd="0" destOrd="3" presId="urn:microsoft.com/office/officeart/2005/8/layout/hList1"/>
    <dgm:cxn modelId="{80912ADD-C0C0-4F75-9982-79894E0BE44C}" type="presOf" srcId="{297B8ACE-4F55-40DE-ACE8-795EFD1DDB0C}" destId="{F84C2450-FCCD-49E5-978F-DE54B72DAA81}" srcOrd="0" destOrd="0" presId="urn:microsoft.com/office/officeart/2005/8/layout/hList1"/>
    <dgm:cxn modelId="{986D9AE4-310C-45D0-AF20-83B7C1640AB9}" srcId="{18DA5505-284D-48BC-BDB4-D1F88D18E863}" destId="{85F85443-8C43-468A-97AE-17957C60E312}" srcOrd="2" destOrd="0" parTransId="{63DD3C0B-8A40-4BBD-8B02-973AFB8DEFA9}" sibTransId="{0D51F717-3672-44E9-BEBB-6D034707D6D3}"/>
    <dgm:cxn modelId="{1DCD0967-F32F-4D4B-ADEE-25F0BF355F0D}" srcId="{5A46E365-550E-44D3-A7AF-CDDC0A9AE82F}" destId="{FA70F64F-EC76-44C6-AA86-6BB664E6E485}" srcOrd="1" destOrd="0" parTransId="{F0C6C14F-C754-420A-B646-C1E276B07CDF}" sibTransId="{2FFCCD00-41A4-43F6-9E81-E348F106B013}"/>
    <dgm:cxn modelId="{2115981C-6E1C-44F5-B53E-907702CE5A9E}" srcId="{FA70F64F-EC76-44C6-AA86-6BB664E6E485}" destId="{3012DC9C-7BAB-4CCA-8A09-980843A0E05D}" srcOrd="3" destOrd="0" parTransId="{548E766A-6CE8-4A05-AD6A-64BD56B315D1}" sibTransId="{84DE0D2B-6D77-40FC-AEF9-4146A30FCFD8}"/>
    <dgm:cxn modelId="{2339EDC8-1E4D-42BE-BAA2-68F5553006C6}" srcId="{18DA5505-284D-48BC-BDB4-D1F88D18E863}" destId="{7F4D51F0-D581-41AB-9C83-EE9CA53657E2}" srcOrd="5" destOrd="0" parTransId="{ABD413C7-11C9-461C-A783-B02068FBD73A}" sibTransId="{DDAC1816-E010-4D46-BED9-E1F689D6FCAA}"/>
    <dgm:cxn modelId="{9677765F-B913-4DCE-BA9A-283B28BB9E9A}" srcId="{FA70F64F-EC76-44C6-AA86-6BB664E6E485}" destId="{019DB258-EDC3-4752-9D79-758B1358EE37}" srcOrd="7" destOrd="0" parTransId="{F92B1F31-EF50-4D46-9688-85F7462578E5}" sibTransId="{9D9F9D5C-3895-42EC-8992-A5D2F86FF415}"/>
    <dgm:cxn modelId="{4D5250B6-B544-4335-AC48-7077A2A42CD8}" srcId="{804147C3-6DB9-4A08-B078-1C4C1A750826}" destId="{1AA13BF3-B130-449A-8666-9BFDFE2590FF}" srcOrd="3" destOrd="0" parTransId="{818CE22B-D8AB-460D-9F03-BFAD22E3C84E}" sibTransId="{F076B9DE-FFB6-4D89-9639-67D12F3D807B}"/>
    <dgm:cxn modelId="{FBB02F20-377E-4655-B38E-1BE280FD9FE9}" type="presOf" srcId="{019DB258-EDC3-4752-9D79-758B1358EE37}" destId="{D51925ED-B7BD-4424-AB5D-8A3E95B24099}" srcOrd="0" destOrd="7" presId="urn:microsoft.com/office/officeart/2005/8/layout/hList1"/>
    <dgm:cxn modelId="{B31F7EB5-B089-4A3D-991E-78DE07F9787F}" type="presOf" srcId="{5A46E365-550E-44D3-A7AF-CDDC0A9AE82F}" destId="{A82A5B35-6D9C-49A8-AAA4-49CFEAF7D0BD}" srcOrd="0" destOrd="0" presId="urn:microsoft.com/office/officeart/2005/8/layout/hList1"/>
    <dgm:cxn modelId="{EE1EBBF5-9B98-4AF0-8DB6-E35B6877EEB0}" type="presOf" srcId="{DF8B7AD1-3765-4691-959A-906829DE13F3}" destId="{29FC0E4D-DEA0-43A3-A090-9541AC07F536}" srcOrd="0" destOrd="5" presId="urn:microsoft.com/office/officeart/2005/8/layout/hList1"/>
    <dgm:cxn modelId="{9174E063-5841-447B-BCDE-C1AFC17C2D9D}" type="presOf" srcId="{7F4D51F0-D581-41AB-9C83-EE9CA53657E2}" destId="{F84C2450-FCCD-49E5-978F-DE54B72DAA81}" srcOrd="0" destOrd="5" presId="urn:microsoft.com/office/officeart/2005/8/layout/hList1"/>
    <dgm:cxn modelId="{59F7F65C-BF63-4D45-AED7-9B5600CE210A}" srcId="{FA70F64F-EC76-44C6-AA86-6BB664E6E485}" destId="{57CD16F5-8717-49E5-9C44-B3A6F0FB6FF1}" srcOrd="0" destOrd="0" parTransId="{D3CEA3B4-66F0-45A8-92D7-D01A4497BF22}" sibTransId="{B29E4542-B8D5-430E-B4AA-7683C491C55B}"/>
    <dgm:cxn modelId="{97404BD1-1806-41FE-9759-B178B897325B}" type="presOf" srcId="{18DA5505-284D-48BC-BDB4-D1F88D18E863}" destId="{42D44C3A-FD82-458B-A5C2-53CC1027E544}" srcOrd="0" destOrd="0" presId="urn:microsoft.com/office/officeart/2005/8/layout/hList1"/>
    <dgm:cxn modelId="{7969E685-4302-41D6-9042-09A6AB0FA911}" type="presOf" srcId="{927C106A-1D4C-4E9B-B40E-018397F2253C}" destId="{F84C2450-FCCD-49E5-978F-DE54B72DAA81}" srcOrd="0" destOrd="1" presId="urn:microsoft.com/office/officeart/2005/8/layout/hList1"/>
    <dgm:cxn modelId="{35F96494-32CF-4E99-B08D-18ADF5B32816}" srcId="{5A46E365-550E-44D3-A7AF-CDDC0A9AE82F}" destId="{804147C3-6DB9-4A08-B078-1C4C1A750826}" srcOrd="2" destOrd="0" parTransId="{B49C809A-1C72-45A9-8774-3D3B8B82B59F}" sibTransId="{743A5EB4-4983-4875-BE05-1C8E9485E0D2}"/>
    <dgm:cxn modelId="{2E53317A-5F72-4194-AC18-3A5928A32AA3}" srcId="{FA70F64F-EC76-44C6-AA86-6BB664E6E485}" destId="{1C97D126-7FEC-4ACD-B3C6-7ACD1F7333C7}" srcOrd="4" destOrd="0" parTransId="{6778E06A-7518-4457-8104-AFB131579CC9}" sibTransId="{614A51A3-3518-4B96-A392-C28F62BEA0EC}"/>
    <dgm:cxn modelId="{D183D3AD-A21C-450D-B33C-703F12D2204D}" srcId="{18DA5505-284D-48BC-BDB4-D1F88D18E863}" destId="{297B8ACE-4F55-40DE-ACE8-795EFD1DDB0C}" srcOrd="0" destOrd="0" parTransId="{5E4CC379-4A2C-434E-BD16-FE14EC8C90A7}" sibTransId="{B7CC9909-42DB-4ABF-B5BE-C9D564786B92}"/>
    <dgm:cxn modelId="{D0FE66DE-4006-42F7-A478-A784B26E1F23}" type="presOf" srcId="{1C97D126-7FEC-4ACD-B3C6-7ACD1F7333C7}" destId="{D51925ED-B7BD-4424-AB5D-8A3E95B24099}" srcOrd="0" destOrd="4" presId="urn:microsoft.com/office/officeart/2005/8/layout/hList1"/>
    <dgm:cxn modelId="{855254FD-B7D0-43CE-92F1-1FC2DE72A1C7}" srcId="{804147C3-6DB9-4A08-B078-1C4C1A750826}" destId="{65881E8A-6777-48E5-9569-52C991043C9C}" srcOrd="0" destOrd="0" parTransId="{3610FDD8-B806-459C-AE18-E987A0DD6E9B}" sibTransId="{3FB63F50-8B76-465C-867D-D5BBB9AE5B71}"/>
    <dgm:cxn modelId="{4BEB17F3-A0F4-4A7B-9261-540928C21849}" srcId="{5A46E365-550E-44D3-A7AF-CDDC0A9AE82F}" destId="{18DA5505-284D-48BC-BDB4-D1F88D18E863}" srcOrd="0" destOrd="0" parTransId="{F02D0A92-9725-48A0-9E6F-93643789AF25}" sibTransId="{A9E6999E-0BD9-4DFC-8EA2-721992F8CBAC}"/>
    <dgm:cxn modelId="{6C3DAD8F-4686-47CE-8F06-5C2DC942DBE4}" type="presOf" srcId="{B11794BD-E9B4-473A-93FC-A32B8EC6C840}" destId="{F84C2450-FCCD-49E5-978F-DE54B72DAA81}" srcOrd="0" destOrd="6" presId="urn:microsoft.com/office/officeart/2005/8/layout/hList1"/>
    <dgm:cxn modelId="{22C22DF0-144E-42D9-B40E-429546EFCB1D}" srcId="{804147C3-6DB9-4A08-B078-1C4C1A750826}" destId="{69751612-4FB0-48D5-A093-06406500B5F8}" srcOrd="1" destOrd="0" parTransId="{8DAE4FE1-C320-471D-93E9-54987AABDB2C}" sibTransId="{D35D90D5-E39B-4C50-A870-9A1580BB2A51}"/>
    <dgm:cxn modelId="{BEEFDDF5-52BE-4864-89B1-873C3A6586F3}" type="presOf" srcId="{65881E8A-6777-48E5-9569-52C991043C9C}" destId="{29FC0E4D-DEA0-43A3-A090-9541AC07F536}" srcOrd="0" destOrd="0" presId="urn:microsoft.com/office/officeart/2005/8/layout/hList1"/>
    <dgm:cxn modelId="{3B02C73B-EEA2-4EB4-B5E9-7AD0984A1A45}" srcId="{FA70F64F-EC76-44C6-AA86-6BB664E6E485}" destId="{CD4580F2-2C88-4F72-B119-42EAC5B6ACB7}" srcOrd="6" destOrd="0" parTransId="{B7A620B6-BBE1-4CD2-9EC0-4C23081A067A}" sibTransId="{05282FB8-00A8-4461-8937-33A812F0614E}"/>
    <dgm:cxn modelId="{B690CB8A-32E3-4B67-8907-5F73365FCECA}" type="presOf" srcId="{CD4580F2-2C88-4F72-B119-42EAC5B6ACB7}" destId="{D51925ED-B7BD-4424-AB5D-8A3E95B24099}" srcOrd="0" destOrd="6" presId="urn:microsoft.com/office/officeart/2005/8/layout/hList1"/>
    <dgm:cxn modelId="{9EFDCC60-75D4-4C2F-84AD-3BA191F20039}" type="presOf" srcId="{69751612-4FB0-48D5-A093-06406500B5F8}" destId="{29FC0E4D-DEA0-43A3-A090-9541AC07F536}" srcOrd="0" destOrd="1" presId="urn:microsoft.com/office/officeart/2005/8/layout/hList1"/>
    <dgm:cxn modelId="{2E8B8F2F-D66C-4D1D-B67C-3F51B912D945}" type="presOf" srcId="{3012DC9C-7BAB-4CCA-8A09-980843A0E05D}" destId="{D51925ED-B7BD-4424-AB5D-8A3E95B24099}" srcOrd="0" destOrd="3" presId="urn:microsoft.com/office/officeart/2005/8/layout/hList1"/>
    <dgm:cxn modelId="{8434E971-6B4F-4713-8A82-FC5099DBE9F9}" type="presOf" srcId="{78F33877-661B-42C6-B402-460D95EA04F7}" destId="{29FC0E4D-DEA0-43A3-A090-9541AC07F536}" srcOrd="0" destOrd="2" presId="urn:microsoft.com/office/officeart/2005/8/layout/hList1"/>
    <dgm:cxn modelId="{49E9B192-703C-45FB-B859-052C2D7E52CC}" srcId="{FA70F64F-EC76-44C6-AA86-6BB664E6E485}" destId="{0607F75B-5591-4343-82EF-1224CB843949}" srcOrd="5" destOrd="0" parTransId="{AC4E54D9-27A6-4D50-A49E-A5DAB48EA302}" sibTransId="{5CDD2F4E-CD07-4338-B83D-82D5141A4D2B}"/>
    <dgm:cxn modelId="{AE000073-4642-4609-BF18-DC3350C67370}" type="presOf" srcId="{0607F75B-5591-4343-82EF-1224CB843949}" destId="{D51925ED-B7BD-4424-AB5D-8A3E95B24099}" srcOrd="0" destOrd="5" presId="urn:microsoft.com/office/officeart/2005/8/layout/hList1"/>
    <dgm:cxn modelId="{836ACEF9-B7D4-45FA-A491-95692E2634D8}" type="presOf" srcId="{03042E8C-33F3-4021-A86D-8AF404F5A35A}" destId="{F84C2450-FCCD-49E5-978F-DE54B72DAA81}" srcOrd="0" destOrd="3" presId="urn:microsoft.com/office/officeart/2005/8/layout/hList1"/>
    <dgm:cxn modelId="{EEEDC11F-7AB2-4466-8DB0-42F55B81E78A}" type="presOf" srcId="{5CD99F2F-9BF9-4C22-92F2-71905FBAF071}" destId="{F84C2450-FCCD-49E5-978F-DE54B72DAA81}" srcOrd="0" destOrd="4" presId="urn:microsoft.com/office/officeart/2005/8/layout/hList1"/>
    <dgm:cxn modelId="{A0100944-6EB9-44DE-83DE-66AF3929C749}" srcId="{18DA5505-284D-48BC-BDB4-D1F88D18E863}" destId="{B11794BD-E9B4-473A-93FC-A32B8EC6C840}" srcOrd="6" destOrd="0" parTransId="{0ADD61F1-D589-4E16-8472-126594230303}" sibTransId="{1E4991E4-850E-4948-9E79-6B4D0410B908}"/>
    <dgm:cxn modelId="{F7CB6296-9EC6-476B-A602-AF4DE6C7C3F2}" type="presOf" srcId="{57CD16F5-8717-49E5-9C44-B3A6F0FB6FF1}" destId="{D51925ED-B7BD-4424-AB5D-8A3E95B24099}" srcOrd="0" destOrd="0" presId="urn:microsoft.com/office/officeart/2005/8/layout/hList1"/>
    <dgm:cxn modelId="{757D7595-8697-4A0D-9C32-8FE6032E474A}" type="presOf" srcId="{804147C3-6DB9-4A08-B078-1C4C1A750826}" destId="{39036369-0BD5-4434-9049-98C8A7A348B7}" srcOrd="0" destOrd="0" presId="urn:microsoft.com/office/officeart/2005/8/layout/hList1"/>
    <dgm:cxn modelId="{7322C59B-3786-45E2-8C57-DC57C9330DAE}" type="presOf" srcId="{66CCA67C-1FED-4767-A53D-386F8DC2AF19}" destId="{D51925ED-B7BD-4424-AB5D-8A3E95B24099}" srcOrd="0" destOrd="1" presId="urn:microsoft.com/office/officeart/2005/8/layout/hList1"/>
    <dgm:cxn modelId="{D1A23B70-3BB5-4D32-8F95-82020483E4C6}" srcId="{18DA5505-284D-48BC-BDB4-D1F88D18E863}" destId="{03042E8C-33F3-4021-A86D-8AF404F5A35A}" srcOrd="3" destOrd="0" parTransId="{3D08E1F6-EF2E-4801-8CBA-6326B36DC714}" sibTransId="{3B198650-A434-4C44-8322-CF7E21D9D7BE}"/>
    <dgm:cxn modelId="{A95A3A8A-51AF-4DCA-A648-1CD25926DA14}" srcId="{FA70F64F-EC76-44C6-AA86-6BB664E6E485}" destId="{A1E29920-39E9-4E2F-A4D7-3309AC500C6F}" srcOrd="2" destOrd="0" parTransId="{A05CF62F-D1D7-4FFF-A5EB-9E2B331B0A72}" sibTransId="{91CEF2D7-383C-4CD7-B884-03C78E7D1EBB}"/>
    <dgm:cxn modelId="{D838E186-D8ED-465E-BF3E-DB03CDCA9608}" type="presParOf" srcId="{A82A5B35-6D9C-49A8-AAA4-49CFEAF7D0BD}" destId="{338208DA-7D5D-4DBA-8638-CA2F500257EC}" srcOrd="0" destOrd="0" presId="urn:microsoft.com/office/officeart/2005/8/layout/hList1"/>
    <dgm:cxn modelId="{B90B5188-FC60-4BA4-B052-26D92259367D}" type="presParOf" srcId="{338208DA-7D5D-4DBA-8638-CA2F500257EC}" destId="{42D44C3A-FD82-458B-A5C2-53CC1027E544}" srcOrd="0" destOrd="0" presId="urn:microsoft.com/office/officeart/2005/8/layout/hList1"/>
    <dgm:cxn modelId="{FDE470A3-90C4-4576-808B-B8201B9AA046}" type="presParOf" srcId="{338208DA-7D5D-4DBA-8638-CA2F500257EC}" destId="{F84C2450-FCCD-49E5-978F-DE54B72DAA81}" srcOrd="1" destOrd="0" presId="urn:microsoft.com/office/officeart/2005/8/layout/hList1"/>
    <dgm:cxn modelId="{29D318E0-4427-49CD-84AD-0FA4465885A2}" type="presParOf" srcId="{A82A5B35-6D9C-49A8-AAA4-49CFEAF7D0BD}" destId="{CE4837A7-9C29-40AF-A849-C2813B54F553}" srcOrd="1" destOrd="0" presId="urn:microsoft.com/office/officeart/2005/8/layout/hList1"/>
    <dgm:cxn modelId="{D8544F3F-1686-4B86-B785-F91C324021E7}" type="presParOf" srcId="{A82A5B35-6D9C-49A8-AAA4-49CFEAF7D0BD}" destId="{5C3DFA21-13DD-4396-A240-6AC7AF6662B4}" srcOrd="2" destOrd="0" presId="urn:microsoft.com/office/officeart/2005/8/layout/hList1"/>
    <dgm:cxn modelId="{5F836416-ABF3-482C-AED9-3A4AC1BC2BCB}" type="presParOf" srcId="{5C3DFA21-13DD-4396-A240-6AC7AF6662B4}" destId="{B60EE0D7-3107-4847-81E0-AE94CD3DEDFF}" srcOrd="0" destOrd="0" presId="urn:microsoft.com/office/officeart/2005/8/layout/hList1"/>
    <dgm:cxn modelId="{29D83752-8C1B-4472-9C5C-A3B723CCEF3D}" type="presParOf" srcId="{5C3DFA21-13DD-4396-A240-6AC7AF6662B4}" destId="{D51925ED-B7BD-4424-AB5D-8A3E95B24099}" srcOrd="1" destOrd="0" presId="urn:microsoft.com/office/officeart/2005/8/layout/hList1"/>
    <dgm:cxn modelId="{FC2EC6F6-ED71-4467-8887-C11B441A6918}" type="presParOf" srcId="{A82A5B35-6D9C-49A8-AAA4-49CFEAF7D0BD}" destId="{01BB6240-8B2F-4198-B4EC-619AB81895AE}" srcOrd="3" destOrd="0" presId="urn:microsoft.com/office/officeart/2005/8/layout/hList1"/>
    <dgm:cxn modelId="{875AB1F4-8E14-415A-A24A-392E01840FA1}" type="presParOf" srcId="{A82A5B35-6D9C-49A8-AAA4-49CFEAF7D0BD}" destId="{CD8B8681-68CB-4F46-968E-9D978C1E197E}" srcOrd="4" destOrd="0" presId="urn:microsoft.com/office/officeart/2005/8/layout/hList1"/>
    <dgm:cxn modelId="{08CBBC29-0BF8-4328-A4C8-912A2A1EB873}" type="presParOf" srcId="{CD8B8681-68CB-4F46-968E-9D978C1E197E}" destId="{39036369-0BD5-4434-9049-98C8A7A348B7}" srcOrd="0" destOrd="0" presId="urn:microsoft.com/office/officeart/2005/8/layout/hList1"/>
    <dgm:cxn modelId="{2DDD52D5-7153-4663-A1D5-4028B437B1C8}" type="presParOf" srcId="{CD8B8681-68CB-4F46-968E-9D978C1E197E}" destId="{29FC0E4D-DEA0-43A3-A090-9541AC07F5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652C3-C3DC-43BC-9E4A-A107B92383F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0F433-C5A7-4B3F-B1A3-382D155D3833}">
      <dgm:prSet phldrT="[Text]"/>
      <dgm:spPr/>
      <dgm:t>
        <a:bodyPr/>
        <a:lstStyle/>
        <a:p>
          <a:r>
            <a:rPr lang="en-US" dirty="0"/>
            <a:t>Full Backup</a:t>
          </a:r>
        </a:p>
      </dgm:t>
    </dgm:pt>
    <dgm:pt modelId="{0E09D875-CAF8-4510-A52C-3F72872F5BF9}" type="parTrans" cxnId="{90F1541D-7DC9-45FF-87D6-79F56B78B342}">
      <dgm:prSet/>
      <dgm:spPr/>
      <dgm:t>
        <a:bodyPr/>
        <a:lstStyle/>
        <a:p>
          <a:endParaRPr lang="en-US"/>
        </a:p>
      </dgm:t>
    </dgm:pt>
    <dgm:pt modelId="{7FFEA199-FF84-49AC-A6B8-1CAA5EF899F9}" type="sibTrans" cxnId="{90F1541D-7DC9-45FF-87D6-79F56B78B342}">
      <dgm:prSet/>
      <dgm:spPr/>
      <dgm:t>
        <a:bodyPr/>
        <a:lstStyle/>
        <a:p>
          <a:endParaRPr lang="en-US"/>
        </a:p>
      </dgm:t>
    </dgm:pt>
    <dgm:pt modelId="{B680FB23-5218-4A9D-B326-CA910429A19B}">
      <dgm:prSet phldrT="[Text]"/>
      <dgm:spPr/>
      <dgm:t>
        <a:bodyPr/>
        <a:lstStyle/>
        <a:p>
          <a:r>
            <a:rPr lang="en-US" dirty="0"/>
            <a:t>All data is backed up and saved</a:t>
          </a:r>
        </a:p>
      </dgm:t>
    </dgm:pt>
    <dgm:pt modelId="{8F580B95-0544-4640-AEE9-E757EC692EF8}" type="parTrans" cxnId="{11286C6F-7FB2-491F-A3EF-8B2778711DF7}">
      <dgm:prSet/>
      <dgm:spPr/>
      <dgm:t>
        <a:bodyPr/>
        <a:lstStyle/>
        <a:p>
          <a:endParaRPr lang="en-US"/>
        </a:p>
      </dgm:t>
    </dgm:pt>
    <dgm:pt modelId="{A91B2B8D-6CAE-4A0E-AC6C-64E809C66D66}" type="sibTrans" cxnId="{11286C6F-7FB2-491F-A3EF-8B2778711DF7}">
      <dgm:prSet/>
      <dgm:spPr/>
      <dgm:t>
        <a:bodyPr/>
        <a:lstStyle/>
        <a:p>
          <a:endParaRPr lang="en-US"/>
        </a:p>
      </dgm:t>
    </dgm:pt>
    <dgm:pt modelId="{85062356-40AC-4A3D-82FC-73A02C5C9A70}">
      <dgm:prSet phldrT="[Text]"/>
      <dgm:spPr/>
      <dgm:t>
        <a:bodyPr/>
        <a:lstStyle/>
        <a:p>
          <a:r>
            <a:rPr lang="en-US" dirty="0"/>
            <a:t>Recovery is just one step process; but the backup and recovery process could take a long time</a:t>
          </a:r>
        </a:p>
      </dgm:t>
    </dgm:pt>
    <dgm:pt modelId="{FCA1804B-22AA-4FD5-A718-47E365BD707F}" type="parTrans" cxnId="{3D751096-0EF2-426E-8B37-25605E906E95}">
      <dgm:prSet/>
      <dgm:spPr/>
      <dgm:t>
        <a:bodyPr/>
        <a:lstStyle/>
        <a:p>
          <a:endParaRPr lang="en-US"/>
        </a:p>
      </dgm:t>
    </dgm:pt>
    <dgm:pt modelId="{A7676A5D-20FD-4E32-B4BB-7786B663178F}" type="sibTrans" cxnId="{3D751096-0EF2-426E-8B37-25605E906E95}">
      <dgm:prSet/>
      <dgm:spPr/>
      <dgm:t>
        <a:bodyPr/>
        <a:lstStyle/>
        <a:p>
          <a:endParaRPr lang="en-US"/>
        </a:p>
      </dgm:t>
    </dgm:pt>
    <dgm:pt modelId="{9FBD0FE2-9E18-4ACA-9FC6-EFA975FBACCA}">
      <dgm:prSet phldrT="[Text]"/>
      <dgm:spPr/>
      <dgm:t>
        <a:bodyPr/>
        <a:lstStyle/>
        <a:p>
          <a:r>
            <a:rPr lang="en-US" dirty="0"/>
            <a:t>Differential Backup</a:t>
          </a:r>
        </a:p>
      </dgm:t>
    </dgm:pt>
    <dgm:pt modelId="{39088860-5432-4E8E-81B7-C42DF1766573}" type="parTrans" cxnId="{2E995EBD-DAC2-42AA-9214-989A87691C7C}">
      <dgm:prSet/>
      <dgm:spPr/>
      <dgm:t>
        <a:bodyPr/>
        <a:lstStyle/>
        <a:p>
          <a:endParaRPr lang="en-US"/>
        </a:p>
      </dgm:t>
    </dgm:pt>
    <dgm:pt modelId="{0D613781-963C-4EA9-A78E-1A4C4F02DA1B}" type="sibTrans" cxnId="{2E995EBD-DAC2-42AA-9214-989A87691C7C}">
      <dgm:prSet/>
      <dgm:spPr/>
      <dgm:t>
        <a:bodyPr/>
        <a:lstStyle/>
        <a:p>
          <a:endParaRPr lang="en-US"/>
        </a:p>
      </dgm:t>
    </dgm:pt>
    <dgm:pt modelId="{7FFA6995-43F7-4DE1-BC42-1614498F515C}">
      <dgm:prSet phldrT="[Text]"/>
      <dgm:spPr/>
      <dgm:t>
        <a:bodyPr/>
        <a:lstStyle/>
        <a:p>
          <a:r>
            <a:rPr lang="en-US" dirty="0"/>
            <a:t>Backup the files that have been modified since the last full backup</a:t>
          </a:r>
        </a:p>
      </dgm:t>
    </dgm:pt>
    <dgm:pt modelId="{977CD996-58E2-4F9C-9163-14F5A60A7C02}" type="parTrans" cxnId="{E21B9B91-1BEF-466C-BECF-CBEC31F4B3B8}">
      <dgm:prSet/>
      <dgm:spPr/>
      <dgm:t>
        <a:bodyPr/>
        <a:lstStyle/>
        <a:p>
          <a:endParaRPr lang="en-US"/>
        </a:p>
      </dgm:t>
    </dgm:pt>
    <dgm:pt modelId="{EA70B191-7F41-443A-98BE-BD1576EBA7C5}" type="sibTrans" cxnId="{E21B9B91-1BEF-466C-BECF-CBEC31F4B3B8}">
      <dgm:prSet/>
      <dgm:spPr/>
      <dgm:t>
        <a:bodyPr/>
        <a:lstStyle/>
        <a:p>
          <a:endParaRPr lang="en-US"/>
        </a:p>
      </dgm:t>
    </dgm:pt>
    <dgm:pt modelId="{E33153A5-ABB3-402C-A997-8A1586148B9D}">
      <dgm:prSet phldrT="[Text]"/>
      <dgm:spPr/>
      <dgm:t>
        <a:bodyPr/>
        <a:lstStyle/>
        <a:p>
          <a:r>
            <a:rPr lang="en-US" dirty="0"/>
            <a:t>This process does not change the archive bit value</a:t>
          </a:r>
        </a:p>
      </dgm:t>
    </dgm:pt>
    <dgm:pt modelId="{960FBF06-EAB5-4504-B25B-7A38CB86367C}" type="parTrans" cxnId="{087B701A-41D4-4673-BC54-1C00D33FBBB4}">
      <dgm:prSet/>
      <dgm:spPr/>
      <dgm:t>
        <a:bodyPr/>
        <a:lstStyle/>
        <a:p>
          <a:endParaRPr lang="en-US"/>
        </a:p>
      </dgm:t>
    </dgm:pt>
    <dgm:pt modelId="{066ECDA0-1C04-40BA-8F90-8ECFA4B7B9DC}" type="sibTrans" cxnId="{087B701A-41D4-4673-BC54-1C00D33FBBB4}">
      <dgm:prSet/>
      <dgm:spPr/>
      <dgm:t>
        <a:bodyPr/>
        <a:lstStyle/>
        <a:p>
          <a:endParaRPr lang="en-US"/>
        </a:p>
      </dgm:t>
    </dgm:pt>
    <dgm:pt modelId="{2B44171E-F632-4D39-A2A8-C6E69681D2D2}">
      <dgm:prSet phldrT="[Text]"/>
      <dgm:spPr/>
      <dgm:t>
        <a:bodyPr/>
        <a:lstStyle/>
        <a:p>
          <a:r>
            <a:rPr lang="en-US" dirty="0"/>
            <a:t>Incremental Backup</a:t>
          </a:r>
        </a:p>
      </dgm:t>
    </dgm:pt>
    <dgm:pt modelId="{59E71272-7BB9-4317-91EF-D85D8651C6BC}" type="parTrans" cxnId="{3A781E78-4C9F-480D-AC33-0E3FAC4932D1}">
      <dgm:prSet/>
      <dgm:spPr/>
      <dgm:t>
        <a:bodyPr/>
        <a:lstStyle/>
        <a:p>
          <a:endParaRPr lang="en-US"/>
        </a:p>
      </dgm:t>
    </dgm:pt>
    <dgm:pt modelId="{465F7C46-FA74-4347-9D48-45DED53603BE}" type="sibTrans" cxnId="{3A781E78-4C9F-480D-AC33-0E3FAC4932D1}">
      <dgm:prSet/>
      <dgm:spPr/>
      <dgm:t>
        <a:bodyPr/>
        <a:lstStyle/>
        <a:p>
          <a:endParaRPr lang="en-US"/>
        </a:p>
      </dgm:t>
    </dgm:pt>
    <dgm:pt modelId="{0CC1FFE2-4E0C-4147-BF54-E68CAB1E5C0E}">
      <dgm:prSet phldrT="[Text]"/>
      <dgm:spPr/>
      <dgm:t>
        <a:bodyPr/>
        <a:lstStyle/>
        <a:p>
          <a:r>
            <a:rPr lang="en-US" dirty="0"/>
            <a:t>Backups all files that have been modified since the last full or incremental backup</a:t>
          </a:r>
        </a:p>
      </dgm:t>
    </dgm:pt>
    <dgm:pt modelId="{61D72EF5-B0F7-4F4B-AAB6-75A7D334E5B8}" type="parTrans" cxnId="{CFF2298F-8394-42F8-A13C-219CEAF90525}">
      <dgm:prSet/>
      <dgm:spPr/>
      <dgm:t>
        <a:bodyPr/>
        <a:lstStyle/>
        <a:p>
          <a:endParaRPr lang="en-US"/>
        </a:p>
      </dgm:t>
    </dgm:pt>
    <dgm:pt modelId="{3E3D9612-B995-44FA-BB85-22D402F40324}" type="sibTrans" cxnId="{CFF2298F-8394-42F8-A13C-219CEAF90525}">
      <dgm:prSet/>
      <dgm:spPr/>
      <dgm:t>
        <a:bodyPr/>
        <a:lstStyle/>
        <a:p>
          <a:endParaRPr lang="en-US"/>
        </a:p>
      </dgm:t>
    </dgm:pt>
    <dgm:pt modelId="{6BEF190E-B0DF-404D-A408-5A82F41CCC59}">
      <dgm:prSet phldrT="[Text]"/>
      <dgm:spPr/>
      <dgm:t>
        <a:bodyPr/>
        <a:lstStyle/>
        <a:p>
          <a:r>
            <a:rPr lang="en-US" dirty="0"/>
            <a:t>This process clears the archive bit and set to 0</a:t>
          </a:r>
        </a:p>
      </dgm:t>
    </dgm:pt>
    <dgm:pt modelId="{936E5D9A-A2AF-4E66-941B-1CF6326ACB82}" type="parTrans" cxnId="{6BC4FA64-E67A-48B6-875C-12E0DCAB33EE}">
      <dgm:prSet/>
      <dgm:spPr/>
      <dgm:t>
        <a:bodyPr/>
        <a:lstStyle/>
        <a:p>
          <a:endParaRPr lang="en-US"/>
        </a:p>
      </dgm:t>
    </dgm:pt>
    <dgm:pt modelId="{BBDAE245-544C-4B8E-A379-1BFAB755D6A5}" type="sibTrans" cxnId="{6BC4FA64-E67A-48B6-875C-12E0DCAB33EE}">
      <dgm:prSet/>
      <dgm:spPr/>
      <dgm:t>
        <a:bodyPr/>
        <a:lstStyle/>
        <a:p>
          <a:endParaRPr lang="en-US"/>
        </a:p>
      </dgm:t>
    </dgm:pt>
    <dgm:pt modelId="{E49A0BFB-CD00-4FD3-A61F-AE050F4B3377}">
      <dgm:prSet phldrT="[Text]"/>
      <dgm:spPr/>
      <dgm:t>
        <a:bodyPr/>
        <a:lstStyle/>
        <a:p>
          <a:r>
            <a:rPr lang="en-US" dirty="0"/>
            <a:t>During full backup the archive bit is cleared and set to 0</a:t>
          </a:r>
        </a:p>
      </dgm:t>
    </dgm:pt>
    <dgm:pt modelId="{EF35481A-B75C-4497-9E99-8C28FE36146D}" type="parTrans" cxnId="{16E10453-1ADE-477C-A7A7-681EAE7BC072}">
      <dgm:prSet/>
      <dgm:spPr/>
      <dgm:t>
        <a:bodyPr/>
        <a:lstStyle/>
        <a:p>
          <a:endParaRPr lang="en-US"/>
        </a:p>
      </dgm:t>
    </dgm:pt>
    <dgm:pt modelId="{AA75FCAF-356A-479F-8253-01F71172980F}" type="sibTrans" cxnId="{16E10453-1ADE-477C-A7A7-681EAE7BC072}">
      <dgm:prSet/>
      <dgm:spPr/>
      <dgm:t>
        <a:bodyPr/>
        <a:lstStyle/>
        <a:p>
          <a:endParaRPr lang="en-US"/>
        </a:p>
      </dgm:t>
    </dgm:pt>
    <dgm:pt modelId="{1481DD41-A047-4F64-8733-E0283C9BD347}">
      <dgm:prSet phldrT="[Text]"/>
      <dgm:spPr/>
      <dgm:t>
        <a:bodyPr/>
        <a:lstStyle/>
        <a:p>
          <a:r>
            <a:rPr lang="en-US" dirty="0"/>
            <a:t>When data needs to be restored, the full backup is laid down first, then the most recent differential backup is put on top of the full backup</a:t>
          </a:r>
        </a:p>
      </dgm:t>
    </dgm:pt>
    <dgm:pt modelId="{3E1AAF6D-B419-4A1A-A952-1F18692DC2A5}" type="parTrans" cxnId="{7E25CA69-56C0-46EF-899A-52CF23DCD913}">
      <dgm:prSet/>
      <dgm:spPr/>
    </dgm:pt>
    <dgm:pt modelId="{9EA5B4D0-82B0-4A8F-B79A-51960FE34978}" type="sibTrans" cxnId="{7E25CA69-56C0-46EF-899A-52CF23DCD913}">
      <dgm:prSet/>
      <dgm:spPr/>
    </dgm:pt>
    <dgm:pt modelId="{5278D564-8EDE-42A9-B07F-9E638A3A55EF}">
      <dgm:prSet phldrT="[Text]"/>
      <dgm:spPr/>
      <dgm:t>
        <a:bodyPr/>
        <a:lstStyle/>
        <a:p>
          <a:r>
            <a:rPr lang="en-US" dirty="0"/>
            <a:t>Takes more time in backing up phase but takes less time to restore </a:t>
          </a:r>
        </a:p>
      </dgm:t>
    </dgm:pt>
    <dgm:pt modelId="{0BE15035-BAF6-4872-9614-E7CA55DBAA7B}" type="parTrans" cxnId="{6DF0DD10-C37F-4880-B1AF-2BE16BE9616F}">
      <dgm:prSet/>
      <dgm:spPr/>
    </dgm:pt>
    <dgm:pt modelId="{9EF132FF-F623-43A3-9D33-F74E03E8967E}" type="sibTrans" cxnId="{6DF0DD10-C37F-4880-B1AF-2BE16BE9616F}">
      <dgm:prSet/>
      <dgm:spPr/>
    </dgm:pt>
    <dgm:pt modelId="{BD8B7210-D247-4137-A5A8-08261945CB73}">
      <dgm:prSet phldrT="[Text]"/>
      <dgm:spPr/>
      <dgm:t>
        <a:bodyPr/>
        <a:lstStyle/>
        <a:p>
          <a:r>
            <a:rPr lang="en-US" dirty="0"/>
            <a:t>Takes less time to backup than differential backup but takes more time for restoration</a:t>
          </a:r>
        </a:p>
      </dgm:t>
    </dgm:pt>
    <dgm:pt modelId="{FA98BFF7-CBA2-4AF6-8CF7-BD848707B9EB}" type="parTrans" cxnId="{7F8F7DB3-EA32-4515-A2CB-1A49C586627B}">
      <dgm:prSet/>
      <dgm:spPr/>
    </dgm:pt>
    <dgm:pt modelId="{905D8B8E-E049-4255-947D-1EDEA04E1DD0}" type="sibTrans" cxnId="{7F8F7DB3-EA32-4515-A2CB-1A49C586627B}">
      <dgm:prSet/>
      <dgm:spPr/>
    </dgm:pt>
    <dgm:pt modelId="{BCF76F9F-A9C4-40E3-AB57-7F01239EFE4B}">
      <dgm:prSet phldrT="[Text]"/>
      <dgm:spPr/>
      <dgm:t>
        <a:bodyPr/>
        <a:lstStyle/>
        <a:p>
          <a:endParaRPr lang="en-US" dirty="0"/>
        </a:p>
      </dgm:t>
    </dgm:pt>
    <dgm:pt modelId="{81C19B9D-A674-4097-9BBA-2390E08051B4}" type="parTrans" cxnId="{C6F30356-5E81-462F-85A7-DD22A99F88FF}">
      <dgm:prSet/>
      <dgm:spPr/>
    </dgm:pt>
    <dgm:pt modelId="{4E5980D3-0CD0-4686-89B3-2EDBEBFF518E}" type="sibTrans" cxnId="{C6F30356-5E81-462F-85A7-DD22A99F88FF}">
      <dgm:prSet/>
      <dgm:spPr/>
    </dgm:pt>
    <dgm:pt modelId="{A15FC0F0-24E6-44FE-B19B-92F411436DD7}" type="pres">
      <dgm:prSet presAssocID="{97B652C3-C3DC-43BC-9E4A-A107B92383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1BAA4B-BAF8-411E-B122-5C1E5455418C}" type="pres">
      <dgm:prSet presAssocID="{4E40F433-C5A7-4B3F-B1A3-382D155D3833}" presName="composite" presStyleCnt="0"/>
      <dgm:spPr/>
    </dgm:pt>
    <dgm:pt modelId="{C2B35B07-E0FD-45F8-A163-6F60555A7AF8}" type="pres">
      <dgm:prSet presAssocID="{4E40F433-C5A7-4B3F-B1A3-382D155D38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69E76-9C4E-4118-B401-EF5A4FAE08BC}" type="pres">
      <dgm:prSet presAssocID="{4E40F433-C5A7-4B3F-B1A3-382D155D383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329F1-DB10-43E1-B26C-2ED8B741F16E}" type="pres">
      <dgm:prSet presAssocID="{7FFEA199-FF84-49AC-A6B8-1CAA5EF899F9}" presName="space" presStyleCnt="0"/>
      <dgm:spPr/>
    </dgm:pt>
    <dgm:pt modelId="{79D65D30-346A-4077-BAB1-D5C234B5AA7E}" type="pres">
      <dgm:prSet presAssocID="{9FBD0FE2-9E18-4ACA-9FC6-EFA975FBACCA}" presName="composite" presStyleCnt="0"/>
      <dgm:spPr/>
    </dgm:pt>
    <dgm:pt modelId="{D9A4E550-B625-4EEF-9A8F-BDFEED0BEFC5}" type="pres">
      <dgm:prSet presAssocID="{9FBD0FE2-9E18-4ACA-9FC6-EFA975FBACC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5D23A-D62C-41AC-973C-DF1516F8CE00}" type="pres">
      <dgm:prSet presAssocID="{9FBD0FE2-9E18-4ACA-9FC6-EFA975FBACC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BF0BB-8EC0-46BE-8116-8EB16AAF27BA}" type="pres">
      <dgm:prSet presAssocID="{0D613781-963C-4EA9-A78E-1A4C4F02DA1B}" presName="space" presStyleCnt="0"/>
      <dgm:spPr/>
    </dgm:pt>
    <dgm:pt modelId="{5850E3C1-923C-4546-BCEC-E71B320B327F}" type="pres">
      <dgm:prSet presAssocID="{2B44171E-F632-4D39-A2A8-C6E69681D2D2}" presName="composite" presStyleCnt="0"/>
      <dgm:spPr/>
    </dgm:pt>
    <dgm:pt modelId="{E856BE23-17BD-4B4E-B22B-ADC07CA9802E}" type="pres">
      <dgm:prSet presAssocID="{2B44171E-F632-4D39-A2A8-C6E69681D2D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365DA-5107-4060-9217-7605B77DCB17}" type="pres">
      <dgm:prSet presAssocID="{2B44171E-F632-4D39-A2A8-C6E69681D2D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4FA64-E67A-48B6-875C-12E0DCAB33EE}" srcId="{2B44171E-F632-4D39-A2A8-C6E69681D2D2}" destId="{6BEF190E-B0DF-404D-A408-5A82F41CCC59}" srcOrd="1" destOrd="0" parTransId="{936E5D9A-A2AF-4E66-941B-1CF6326ACB82}" sibTransId="{BBDAE245-544C-4B8E-A379-1BFAB755D6A5}"/>
    <dgm:cxn modelId="{7F8F7DB3-EA32-4515-A2CB-1A49C586627B}" srcId="{2B44171E-F632-4D39-A2A8-C6E69681D2D2}" destId="{BD8B7210-D247-4137-A5A8-08261945CB73}" srcOrd="2" destOrd="0" parTransId="{FA98BFF7-CBA2-4AF6-8CF7-BD848707B9EB}" sibTransId="{905D8B8E-E049-4255-947D-1EDEA04E1DD0}"/>
    <dgm:cxn modelId="{7E25CA69-56C0-46EF-899A-52CF23DCD913}" srcId="{9FBD0FE2-9E18-4ACA-9FC6-EFA975FBACCA}" destId="{1481DD41-A047-4F64-8733-E0283C9BD347}" srcOrd="2" destOrd="0" parTransId="{3E1AAF6D-B419-4A1A-A952-1F18692DC2A5}" sibTransId="{9EA5B4D0-82B0-4A8F-B79A-51960FE34978}"/>
    <dgm:cxn modelId="{6DED4265-1C42-47DD-AA96-AE27AA00C248}" type="presOf" srcId="{7FFA6995-43F7-4DE1-BC42-1614498F515C}" destId="{F8B5D23A-D62C-41AC-973C-DF1516F8CE00}" srcOrd="0" destOrd="0" presId="urn:microsoft.com/office/officeart/2005/8/layout/hList1"/>
    <dgm:cxn modelId="{11286C6F-7FB2-491F-A3EF-8B2778711DF7}" srcId="{4E40F433-C5A7-4B3F-B1A3-382D155D3833}" destId="{B680FB23-5218-4A9D-B326-CA910429A19B}" srcOrd="0" destOrd="0" parTransId="{8F580B95-0544-4640-AEE9-E757EC692EF8}" sibTransId="{A91B2B8D-6CAE-4A0E-AC6C-64E809C66D66}"/>
    <dgm:cxn modelId="{34ADBB12-FCDC-45B5-B939-E848D740A3E7}" type="presOf" srcId="{E33153A5-ABB3-402C-A997-8A1586148B9D}" destId="{F8B5D23A-D62C-41AC-973C-DF1516F8CE00}" srcOrd="0" destOrd="1" presId="urn:microsoft.com/office/officeart/2005/8/layout/hList1"/>
    <dgm:cxn modelId="{6DF0DD10-C37F-4880-B1AF-2BE16BE9616F}" srcId="{9FBD0FE2-9E18-4ACA-9FC6-EFA975FBACCA}" destId="{5278D564-8EDE-42A9-B07F-9E638A3A55EF}" srcOrd="3" destOrd="0" parTransId="{0BE15035-BAF6-4872-9614-E7CA55DBAA7B}" sibTransId="{9EF132FF-F623-43A3-9D33-F74E03E8967E}"/>
    <dgm:cxn modelId="{7619D980-D116-47EF-B23A-F3E8767153D0}" type="presOf" srcId="{B680FB23-5218-4A9D-B326-CA910429A19B}" destId="{DF969E76-9C4E-4118-B401-EF5A4FAE08BC}" srcOrd="0" destOrd="0" presId="urn:microsoft.com/office/officeart/2005/8/layout/hList1"/>
    <dgm:cxn modelId="{3D751096-0EF2-426E-8B37-25605E906E95}" srcId="{4E40F433-C5A7-4B3F-B1A3-382D155D3833}" destId="{85062356-40AC-4A3D-82FC-73A02C5C9A70}" srcOrd="2" destOrd="0" parTransId="{FCA1804B-22AA-4FD5-A718-47E365BD707F}" sibTransId="{A7676A5D-20FD-4E32-B4BB-7786B663178F}"/>
    <dgm:cxn modelId="{D380BAE4-5240-446B-81DE-B90C41C4EA00}" type="presOf" srcId="{BCF76F9F-A9C4-40E3-AB57-7F01239EFE4B}" destId="{046365DA-5107-4060-9217-7605B77DCB17}" srcOrd="0" destOrd="3" presId="urn:microsoft.com/office/officeart/2005/8/layout/hList1"/>
    <dgm:cxn modelId="{A43FABFF-C027-48AE-9E94-07CD4A880C8F}" type="presOf" srcId="{4E40F433-C5A7-4B3F-B1A3-382D155D3833}" destId="{C2B35B07-E0FD-45F8-A163-6F60555A7AF8}" srcOrd="0" destOrd="0" presId="urn:microsoft.com/office/officeart/2005/8/layout/hList1"/>
    <dgm:cxn modelId="{087B701A-41D4-4673-BC54-1C00D33FBBB4}" srcId="{9FBD0FE2-9E18-4ACA-9FC6-EFA975FBACCA}" destId="{E33153A5-ABB3-402C-A997-8A1586148B9D}" srcOrd="1" destOrd="0" parTransId="{960FBF06-EAB5-4504-B25B-7A38CB86367C}" sibTransId="{066ECDA0-1C04-40BA-8F90-8ECFA4B7B9DC}"/>
    <dgm:cxn modelId="{5C263796-600B-4339-9BB4-8030BB58CB6D}" type="presOf" srcId="{E49A0BFB-CD00-4FD3-A61F-AE050F4B3377}" destId="{DF969E76-9C4E-4118-B401-EF5A4FAE08BC}" srcOrd="0" destOrd="1" presId="urn:microsoft.com/office/officeart/2005/8/layout/hList1"/>
    <dgm:cxn modelId="{90F1541D-7DC9-45FF-87D6-79F56B78B342}" srcId="{97B652C3-C3DC-43BC-9E4A-A107B92383FE}" destId="{4E40F433-C5A7-4B3F-B1A3-382D155D3833}" srcOrd="0" destOrd="0" parTransId="{0E09D875-CAF8-4510-A52C-3F72872F5BF9}" sibTransId="{7FFEA199-FF84-49AC-A6B8-1CAA5EF899F9}"/>
    <dgm:cxn modelId="{CFF2298F-8394-42F8-A13C-219CEAF90525}" srcId="{2B44171E-F632-4D39-A2A8-C6E69681D2D2}" destId="{0CC1FFE2-4E0C-4147-BF54-E68CAB1E5C0E}" srcOrd="0" destOrd="0" parTransId="{61D72EF5-B0F7-4F4B-AAB6-75A7D334E5B8}" sibTransId="{3E3D9612-B995-44FA-BB85-22D402F40324}"/>
    <dgm:cxn modelId="{B520AF62-A354-47CD-BFED-0CB5B7A2F6D1}" type="presOf" srcId="{5278D564-8EDE-42A9-B07F-9E638A3A55EF}" destId="{F8B5D23A-D62C-41AC-973C-DF1516F8CE00}" srcOrd="0" destOrd="3" presId="urn:microsoft.com/office/officeart/2005/8/layout/hList1"/>
    <dgm:cxn modelId="{6F300D8F-3790-4E48-8484-DB6A33F4AA48}" type="presOf" srcId="{0CC1FFE2-4E0C-4147-BF54-E68CAB1E5C0E}" destId="{046365DA-5107-4060-9217-7605B77DCB17}" srcOrd="0" destOrd="0" presId="urn:microsoft.com/office/officeart/2005/8/layout/hList1"/>
    <dgm:cxn modelId="{16E10453-1ADE-477C-A7A7-681EAE7BC072}" srcId="{4E40F433-C5A7-4B3F-B1A3-382D155D3833}" destId="{E49A0BFB-CD00-4FD3-A61F-AE050F4B3377}" srcOrd="1" destOrd="0" parTransId="{EF35481A-B75C-4497-9E99-8C28FE36146D}" sibTransId="{AA75FCAF-356A-479F-8253-01F71172980F}"/>
    <dgm:cxn modelId="{8984FF9E-63BA-4C70-ACC5-6456C0BE4039}" type="presOf" srcId="{BD8B7210-D247-4137-A5A8-08261945CB73}" destId="{046365DA-5107-4060-9217-7605B77DCB17}" srcOrd="0" destOrd="2" presId="urn:microsoft.com/office/officeart/2005/8/layout/hList1"/>
    <dgm:cxn modelId="{13C32952-D718-4758-9BF2-9EF8A4BE4804}" type="presOf" srcId="{9FBD0FE2-9E18-4ACA-9FC6-EFA975FBACCA}" destId="{D9A4E550-B625-4EEF-9A8F-BDFEED0BEFC5}" srcOrd="0" destOrd="0" presId="urn:microsoft.com/office/officeart/2005/8/layout/hList1"/>
    <dgm:cxn modelId="{E21B9B91-1BEF-466C-BECF-CBEC31F4B3B8}" srcId="{9FBD0FE2-9E18-4ACA-9FC6-EFA975FBACCA}" destId="{7FFA6995-43F7-4DE1-BC42-1614498F515C}" srcOrd="0" destOrd="0" parTransId="{977CD996-58E2-4F9C-9163-14F5A60A7C02}" sibTransId="{EA70B191-7F41-443A-98BE-BD1576EBA7C5}"/>
    <dgm:cxn modelId="{C6F30356-5E81-462F-85A7-DD22A99F88FF}" srcId="{2B44171E-F632-4D39-A2A8-C6E69681D2D2}" destId="{BCF76F9F-A9C4-40E3-AB57-7F01239EFE4B}" srcOrd="3" destOrd="0" parTransId="{81C19B9D-A674-4097-9BBA-2390E08051B4}" sibTransId="{4E5980D3-0CD0-4686-89B3-2EDBEBFF518E}"/>
    <dgm:cxn modelId="{2E995EBD-DAC2-42AA-9214-989A87691C7C}" srcId="{97B652C3-C3DC-43BC-9E4A-A107B92383FE}" destId="{9FBD0FE2-9E18-4ACA-9FC6-EFA975FBACCA}" srcOrd="1" destOrd="0" parTransId="{39088860-5432-4E8E-81B7-C42DF1766573}" sibTransId="{0D613781-963C-4EA9-A78E-1A4C4F02DA1B}"/>
    <dgm:cxn modelId="{1A6BB47F-F7E2-4AA1-A890-4F4CA7221809}" type="presOf" srcId="{2B44171E-F632-4D39-A2A8-C6E69681D2D2}" destId="{E856BE23-17BD-4B4E-B22B-ADC07CA9802E}" srcOrd="0" destOrd="0" presId="urn:microsoft.com/office/officeart/2005/8/layout/hList1"/>
    <dgm:cxn modelId="{897197F6-D15B-4DB6-8AFF-12134D54254E}" type="presOf" srcId="{1481DD41-A047-4F64-8733-E0283C9BD347}" destId="{F8B5D23A-D62C-41AC-973C-DF1516F8CE00}" srcOrd="0" destOrd="2" presId="urn:microsoft.com/office/officeart/2005/8/layout/hList1"/>
    <dgm:cxn modelId="{FEBCBC61-00A6-4651-9B40-E52C5E23B16B}" type="presOf" srcId="{97B652C3-C3DC-43BC-9E4A-A107B92383FE}" destId="{A15FC0F0-24E6-44FE-B19B-92F411436DD7}" srcOrd="0" destOrd="0" presId="urn:microsoft.com/office/officeart/2005/8/layout/hList1"/>
    <dgm:cxn modelId="{3A781E78-4C9F-480D-AC33-0E3FAC4932D1}" srcId="{97B652C3-C3DC-43BC-9E4A-A107B92383FE}" destId="{2B44171E-F632-4D39-A2A8-C6E69681D2D2}" srcOrd="2" destOrd="0" parTransId="{59E71272-7BB9-4317-91EF-D85D8651C6BC}" sibTransId="{465F7C46-FA74-4347-9D48-45DED53603BE}"/>
    <dgm:cxn modelId="{04B45751-4FD9-4D91-927C-C217D8BF0DEF}" type="presOf" srcId="{85062356-40AC-4A3D-82FC-73A02C5C9A70}" destId="{DF969E76-9C4E-4118-B401-EF5A4FAE08BC}" srcOrd="0" destOrd="2" presId="urn:microsoft.com/office/officeart/2005/8/layout/hList1"/>
    <dgm:cxn modelId="{3E7C246E-2B2B-4B08-935C-1BBFC7C0D72E}" type="presOf" srcId="{6BEF190E-B0DF-404D-A408-5A82F41CCC59}" destId="{046365DA-5107-4060-9217-7605B77DCB17}" srcOrd="0" destOrd="1" presId="urn:microsoft.com/office/officeart/2005/8/layout/hList1"/>
    <dgm:cxn modelId="{4D8557E3-770B-4828-AC73-9F66996C7A8A}" type="presParOf" srcId="{A15FC0F0-24E6-44FE-B19B-92F411436DD7}" destId="{A81BAA4B-BAF8-411E-B122-5C1E5455418C}" srcOrd="0" destOrd="0" presId="urn:microsoft.com/office/officeart/2005/8/layout/hList1"/>
    <dgm:cxn modelId="{8E7E2461-C12F-497D-8648-BE2422503871}" type="presParOf" srcId="{A81BAA4B-BAF8-411E-B122-5C1E5455418C}" destId="{C2B35B07-E0FD-45F8-A163-6F60555A7AF8}" srcOrd="0" destOrd="0" presId="urn:microsoft.com/office/officeart/2005/8/layout/hList1"/>
    <dgm:cxn modelId="{0771E055-4968-4025-BDAB-45D27ECDA486}" type="presParOf" srcId="{A81BAA4B-BAF8-411E-B122-5C1E5455418C}" destId="{DF969E76-9C4E-4118-B401-EF5A4FAE08BC}" srcOrd="1" destOrd="0" presId="urn:microsoft.com/office/officeart/2005/8/layout/hList1"/>
    <dgm:cxn modelId="{F3CF2C97-7547-4DD9-9380-5C1780DA6552}" type="presParOf" srcId="{A15FC0F0-24E6-44FE-B19B-92F411436DD7}" destId="{9BB329F1-DB10-43E1-B26C-2ED8B741F16E}" srcOrd="1" destOrd="0" presId="urn:microsoft.com/office/officeart/2005/8/layout/hList1"/>
    <dgm:cxn modelId="{824D143B-D5A7-4889-AD02-C94F977B29BA}" type="presParOf" srcId="{A15FC0F0-24E6-44FE-B19B-92F411436DD7}" destId="{79D65D30-346A-4077-BAB1-D5C234B5AA7E}" srcOrd="2" destOrd="0" presId="urn:microsoft.com/office/officeart/2005/8/layout/hList1"/>
    <dgm:cxn modelId="{4D60E97F-D3FD-4490-92A9-09F3873047D0}" type="presParOf" srcId="{79D65D30-346A-4077-BAB1-D5C234B5AA7E}" destId="{D9A4E550-B625-4EEF-9A8F-BDFEED0BEFC5}" srcOrd="0" destOrd="0" presId="urn:microsoft.com/office/officeart/2005/8/layout/hList1"/>
    <dgm:cxn modelId="{EF00ECE0-48C3-4420-A410-D9D80672C3DB}" type="presParOf" srcId="{79D65D30-346A-4077-BAB1-D5C234B5AA7E}" destId="{F8B5D23A-D62C-41AC-973C-DF1516F8CE00}" srcOrd="1" destOrd="0" presId="urn:microsoft.com/office/officeart/2005/8/layout/hList1"/>
    <dgm:cxn modelId="{B60334B6-00BD-4508-8077-351A5E8298CA}" type="presParOf" srcId="{A15FC0F0-24E6-44FE-B19B-92F411436DD7}" destId="{D81BF0BB-8EC0-46BE-8116-8EB16AAF27BA}" srcOrd="3" destOrd="0" presId="urn:microsoft.com/office/officeart/2005/8/layout/hList1"/>
    <dgm:cxn modelId="{DA067CD1-C922-4D04-97DD-191B4FA44645}" type="presParOf" srcId="{A15FC0F0-24E6-44FE-B19B-92F411436DD7}" destId="{5850E3C1-923C-4546-BCEC-E71B320B327F}" srcOrd="4" destOrd="0" presId="urn:microsoft.com/office/officeart/2005/8/layout/hList1"/>
    <dgm:cxn modelId="{D14CE6A5-8CB4-4EEB-9BCE-6AABAFADF2F6}" type="presParOf" srcId="{5850E3C1-923C-4546-BCEC-E71B320B327F}" destId="{E856BE23-17BD-4B4E-B22B-ADC07CA9802E}" srcOrd="0" destOrd="0" presId="urn:microsoft.com/office/officeart/2005/8/layout/hList1"/>
    <dgm:cxn modelId="{C96E030A-0DA5-4D9E-B05A-B13D34AB234E}" type="presParOf" srcId="{5850E3C1-923C-4546-BCEC-E71B320B327F}" destId="{046365DA-5107-4060-9217-7605B77DCB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84EE63-E927-42FB-AFB3-9E912914A953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729C954-AC69-4F86-97E1-5D32AFC5B91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7CB98A1B-CBFD-4DD1-8339-FFC9DEA3F96E}" type="parTrans" cxnId="{604380FE-CA89-4AD0-B2A8-5356BD273DC8}">
      <dgm:prSet/>
      <dgm:spPr/>
      <dgm:t>
        <a:bodyPr/>
        <a:lstStyle/>
        <a:p>
          <a:endParaRPr lang="en-US"/>
        </a:p>
      </dgm:t>
    </dgm:pt>
    <dgm:pt modelId="{95BB8977-A9F2-44F3-A0CA-FBF67A66D0AD}" type="sibTrans" cxnId="{604380FE-CA89-4AD0-B2A8-5356BD273DC8}">
      <dgm:prSet/>
      <dgm:spPr/>
      <dgm:t>
        <a:bodyPr/>
        <a:lstStyle/>
        <a:p>
          <a:endParaRPr lang="en-US"/>
        </a:p>
      </dgm:t>
    </dgm:pt>
    <dgm:pt modelId="{1C4E6558-F03D-41ED-B36D-704D88D98F26}">
      <dgm:prSet phldrT="[Text]"/>
      <dgm:spPr/>
      <dgm:t>
        <a:bodyPr/>
        <a:lstStyle/>
        <a:p>
          <a:r>
            <a:rPr lang="en-US" dirty="0"/>
            <a:t>Preservation</a:t>
          </a:r>
        </a:p>
      </dgm:t>
    </dgm:pt>
    <dgm:pt modelId="{387795B0-6DE9-4B95-922D-994FE1D93C18}" type="parTrans" cxnId="{9612EBB2-3A0E-498B-98B7-5C0664F2D208}">
      <dgm:prSet/>
      <dgm:spPr/>
      <dgm:t>
        <a:bodyPr/>
        <a:lstStyle/>
        <a:p>
          <a:endParaRPr lang="en-US"/>
        </a:p>
      </dgm:t>
    </dgm:pt>
    <dgm:pt modelId="{E8619024-3658-43B1-8C5E-B2E5B287BB63}" type="sibTrans" cxnId="{9612EBB2-3A0E-498B-98B7-5C0664F2D208}">
      <dgm:prSet/>
      <dgm:spPr/>
      <dgm:t>
        <a:bodyPr/>
        <a:lstStyle/>
        <a:p>
          <a:endParaRPr lang="en-US"/>
        </a:p>
      </dgm:t>
    </dgm:pt>
    <dgm:pt modelId="{B7888520-644A-4E6E-A735-DF122FCA7489}">
      <dgm:prSet phldrT="[Text]"/>
      <dgm:spPr/>
      <dgm:t>
        <a:bodyPr/>
        <a:lstStyle/>
        <a:p>
          <a:r>
            <a:rPr lang="en-US" dirty="0"/>
            <a:t>Collection</a:t>
          </a:r>
        </a:p>
      </dgm:t>
    </dgm:pt>
    <dgm:pt modelId="{78436758-0AA1-491A-99D2-584DD58837ED}" type="parTrans" cxnId="{FA1641AE-7948-4D3B-9EA8-8A0C13CFC3F3}">
      <dgm:prSet/>
      <dgm:spPr/>
      <dgm:t>
        <a:bodyPr/>
        <a:lstStyle/>
        <a:p>
          <a:endParaRPr lang="en-US"/>
        </a:p>
      </dgm:t>
    </dgm:pt>
    <dgm:pt modelId="{65EF91FF-E895-4987-A676-191E31499C0F}" type="sibTrans" cxnId="{FA1641AE-7948-4D3B-9EA8-8A0C13CFC3F3}">
      <dgm:prSet/>
      <dgm:spPr/>
      <dgm:t>
        <a:bodyPr/>
        <a:lstStyle/>
        <a:p>
          <a:endParaRPr lang="en-US"/>
        </a:p>
      </dgm:t>
    </dgm:pt>
    <dgm:pt modelId="{DD599F46-EC7F-4F15-8569-EA3C1D13F802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B10459A0-D755-441D-8D66-418F0FA485C4}" type="parTrans" cxnId="{F9F10555-D2D8-4C4D-A1C2-26E46BEAF3E6}">
      <dgm:prSet/>
      <dgm:spPr/>
      <dgm:t>
        <a:bodyPr/>
        <a:lstStyle/>
        <a:p>
          <a:endParaRPr lang="en-US"/>
        </a:p>
      </dgm:t>
    </dgm:pt>
    <dgm:pt modelId="{8DDE3440-91FC-4393-ADB9-2A49E182917C}" type="sibTrans" cxnId="{F9F10555-D2D8-4C4D-A1C2-26E46BEAF3E6}">
      <dgm:prSet/>
      <dgm:spPr/>
      <dgm:t>
        <a:bodyPr/>
        <a:lstStyle/>
        <a:p>
          <a:endParaRPr lang="en-US"/>
        </a:p>
      </dgm:t>
    </dgm:pt>
    <dgm:pt modelId="{304023C6-A8CA-4B7C-84D5-CC5D1CC6DF16}">
      <dgm:prSet phldrT="[Text]"/>
      <dgm:spPr/>
      <dgm:t>
        <a:bodyPr/>
        <a:lstStyle/>
        <a:p>
          <a:r>
            <a:rPr lang="en-US" dirty="0"/>
            <a:t>Presentation</a:t>
          </a:r>
        </a:p>
      </dgm:t>
    </dgm:pt>
    <dgm:pt modelId="{0BC22A06-10E0-4EDE-8D47-04CFB11D4123}" type="parTrans" cxnId="{DBEEC4A2-56B3-45F4-BD7E-CAC6E3BE5CF6}">
      <dgm:prSet/>
      <dgm:spPr/>
      <dgm:t>
        <a:bodyPr/>
        <a:lstStyle/>
        <a:p>
          <a:endParaRPr lang="en-US"/>
        </a:p>
      </dgm:t>
    </dgm:pt>
    <dgm:pt modelId="{D469DA61-6FB4-4C35-9881-69868A5CF798}" type="sibTrans" cxnId="{DBEEC4A2-56B3-45F4-BD7E-CAC6E3BE5CF6}">
      <dgm:prSet/>
      <dgm:spPr/>
      <dgm:t>
        <a:bodyPr/>
        <a:lstStyle/>
        <a:p>
          <a:endParaRPr lang="en-US"/>
        </a:p>
      </dgm:t>
    </dgm:pt>
    <dgm:pt modelId="{B31B3658-3CB0-49C7-8E21-E9F4E10E30B9}">
      <dgm:prSet phldrT="[Text]"/>
      <dgm:spPr/>
      <dgm:t>
        <a:bodyPr/>
        <a:lstStyle/>
        <a:p>
          <a:r>
            <a:rPr lang="en-US" dirty="0"/>
            <a:t>Decision</a:t>
          </a:r>
        </a:p>
      </dgm:t>
    </dgm:pt>
    <dgm:pt modelId="{0D7A088F-F284-45EE-A14F-94E7FA404252}" type="parTrans" cxnId="{C3BCCA48-1236-499C-B625-6FDA6C7655D4}">
      <dgm:prSet/>
      <dgm:spPr/>
      <dgm:t>
        <a:bodyPr/>
        <a:lstStyle/>
        <a:p>
          <a:endParaRPr lang="en-US"/>
        </a:p>
      </dgm:t>
    </dgm:pt>
    <dgm:pt modelId="{88C17477-FAD5-4472-B979-7708DE4F58B9}" type="sibTrans" cxnId="{C3BCCA48-1236-499C-B625-6FDA6C7655D4}">
      <dgm:prSet/>
      <dgm:spPr/>
      <dgm:t>
        <a:bodyPr/>
        <a:lstStyle/>
        <a:p>
          <a:endParaRPr lang="en-US"/>
        </a:p>
      </dgm:t>
    </dgm:pt>
    <dgm:pt modelId="{6CF03CC1-8FF9-4F10-8E81-6DAD3E43D26D}">
      <dgm:prSet phldrT="[Text]"/>
      <dgm:spPr/>
      <dgm:t>
        <a:bodyPr/>
        <a:lstStyle/>
        <a:p>
          <a:r>
            <a:rPr lang="en-US" dirty="0"/>
            <a:t>Examination</a:t>
          </a:r>
        </a:p>
      </dgm:t>
    </dgm:pt>
    <dgm:pt modelId="{5FB3DA0E-013F-4A39-BA7A-CDF3FA445241}" type="parTrans" cxnId="{0BF04ADD-90E6-4A8F-A602-7A7DF4344FE8}">
      <dgm:prSet/>
      <dgm:spPr/>
      <dgm:t>
        <a:bodyPr/>
        <a:lstStyle/>
        <a:p>
          <a:endParaRPr lang="en-US"/>
        </a:p>
      </dgm:t>
    </dgm:pt>
    <dgm:pt modelId="{5C9260AC-B0F0-4932-B768-DAC806B4449D}" type="sibTrans" cxnId="{0BF04ADD-90E6-4A8F-A602-7A7DF4344FE8}">
      <dgm:prSet/>
      <dgm:spPr/>
      <dgm:t>
        <a:bodyPr/>
        <a:lstStyle/>
        <a:p>
          <a:endParaRPr lang="en-US"/>
        </a:p>
      </dgm:t>
    </dgm:pt>
    <dgm:pt modelId="{67879F51-D9B7-4C1B-BD95-BA6BAA8BF319}" type="pres">
      <dgm:prSet presAssocID="{AF84EE63-E927-42FB-AFB3-9E912914A95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E3BED4-C947-49CF-B017-A1E67909D640}" type="pres">
      <dgm:prSet presAssocID="{D729C954-AC69-4F86-97E1-5D32AFC5B91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E6AEC-5C4B-4601-A6A4-DA5E85B12130}" type="pres">
      <dgm:prSet presAssocID="{95BB8977-A9F2-44F3-A0CA-FBF67A66D0A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45EFF6FE-E5DE-4B21-A20B-AAB7FACF9271}" type="pres">
      <dgm:prSet presAssocID="{95BB8977-A9F2-44F3-A0CA-FBF67A66D0A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1275073-96B6-493A-A378-ACA2F7BC75CA}" type="pres">
      <dgm:prSet presAssocID="{1C4E6558-F03D-41ED-B36D-704D88D98F2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53FCC-CC85-44B2-90FA-05F21CCC82A9}" type="pres">
      <dgm:prSet presAssocID="{E8619024-3658-43B1-8C5E-B2E5B287BB63}" presName="sibTrans" presStyleLbl="sibTrans2D1" presStyleIdx="1" presStyleCnt="6"/>
      <dgm:spPr/>
      <dgm:t>
        <a:bodyPr/>
        <a:lstStyle/>
        <a:p>
          <a:endParaRPr lang="en-US"/>
        </a:p>
      </dgm:t>
    </dgm:pt>
    <dgm:pt modelId="{FF673236-140A-42DE-9A11-F24BCC72F149}" type="pres">
      <dgm:prSet presAssocID="{E8619024-3658-43B1-8C5E-B2E5B287BB63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E0ACA7FE-A90D-46BB-A377-4E90986A72E8}" type="pres">
      <dgm:prSet presAssocID="{B7888520-644A-4E6E-A735-DF122FCA748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D2774-9964-420F-839A-FB6118A54C17}" type="pres">
      <dgm:prSet presAssocID="{65EF91FF-E895-4987-A676-191E31499C0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76EE625-FFAA-4812-947F-D1E4C03A4A46}" type="pres">
      <dgm:prSet presAssocID="{65EF91FF-E895-4987-A676-191E31499C0F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8A44FCE-4FE1-456D-886C-23035CD0E796}" type="pres">
      <dgm:prSet presAssocID="{6CF03CC1-8FF9-4F10-8E81-6DAD3E43D26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6A3D1-A403-44A2-B922-EEDB540350C4}" type="pres">
      <dgm:prSet presAssocID="{5C9260AC-B0F0-4932-B768-DAC806B4449D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991E957-BD33-45DB-9F95-B69D7B8B012F}" type="pres">
      <dgm:prSet presAssocID="{5C9260AC-B0F0-4932-B768-DAC806B4449D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BE820F3B-3FB8-44B6-833D-684DE0820A33}" type="pres">
      <dgm:prSet presAssocID="{DD599F46-EC7F-4F15-8569-EA3C1D13F80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C0EC4-E4E8-417A-ABE4-C43E31A0A9B5}" type="pres">
      <dgm:prSet presAssocID="{8DDE3440-91FC-4393-ADB9-2A49E182917C}" presName="sibTrans" presStyleLbl="sibTrans2D1" presStyleIdx="4" presStyleCnt="6"/>
      <dgm:spPr/>
      <dgm:t>
        <a:bodyPr/>
        <a:lstStyle/>
        <a:p>
          <a:endParaRPr lang="en-US"/>
        </a:p>
      </dgm:t>
    </dgm:pt>
    <dgm:pt modelId="{3D1FEF4E-ADFF-4B21-8954-FB6C2A5A020A}" type="pres">
      <dgm:prSet presAssocID="{8DDE3440-91FC-4393-ADB9-2A49E182917C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7167BEB5-A82E-4AAF-8E52-191779BFBA78}" type="pres">
      <dgm:prSet presAssocID="{304023C6-A8CA-4B7C-84D5-CC5D1CC6DF1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6DE67-CE7D-45BD-865A-0A6481537778}" type="pres">
      <dgm:prSet presAssocID="{D469DA61-6FB4-4C35-9881-69868A5CF798}" presName="sibTrans" presStyleLbl="sibTrans2D1" presStyleIdx="5" presStyleCnt="6"/>
      <dgm:spPr/>
      <dgm:t>
        <a:bodyPr/>
        <a:lstStyle/>
        <a:p>
          <a:endParaRPr lang="en-US"/>
        </a:p>
      </dgm:t>
    </dgm:pt>
    <dgm:pt modelId="{9403CB8A-6F5E-4F15-90EA-CD3111EB476F}" type="pres">
      <dgm:prSet presAssocID="{D469DA61-6FB4-4C35-9881-69868A5CF798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78037271-4E40-418C-84C6-661F94565FCA}" type="pres">
      <dgm:prSet presAssocID="{B31B3658-3CB0-49C7-8E21-E9F4E10E30B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04ADD-90E6-4A8F-A602-7A7DF4344FE8}" srcId="{AF84EE63-E927-42FB-AFB3-9E912914A953}" destId="{6CF03CC1-8FF9-4F10-8E81-6DAD3E43D26D}" srcOrd="3" destOrd="0" parTransId="{5FB3DA0E-013F-4A39-BA7A-CDF3FA445241}" sibTransId="{5C9260AC-B0F0-4932-B768-DAC806B4449D}"/>
    <dgm:cxn modelId="{5743D171-C77C-4AB3-9D1D-A6FCC01635C7}" type="presOf" srcId="{5C9260AC-B0F0-4932-B768-DAC806B4449D}" destId="{8991E957-BD33-45DB-9F95-B69D7B8B012F}" srcOrd="1" destOrd="0" presId="urn:microsoft.com/office/officeart/2005/8/layout/process5"/>
    <dgm:cxn modelId="{97D6321D-95F8-43D3-BE97-090F58405670}" type="presOf" srcId="{304023C6-A8CA-4B7C-84D5-CC5D1CC6DF16}" destId="{7167BEB5-A82E-4AAF-8E52-191779BFBA78}" srcOrd="0" destOrd="0" presId="urn:microsoft.com/office/officeart/2005/8/layout/process5"/>
    <dgm:cxn modelId="{E952444E-712D-4C80-B366-E95965F3EC26}" type="presOf" srcId="{E8619024-3658-43B1-8C5E-B2E5B287BB63}" destId="{DF653FCC-CC85-44B2-90FA-05F21CCC82A9}" srcOrd="0" destOrd="0" presId="urn:microsoft.com/office/officeart/2005/8/layout/process5"/>
    <dgm:cxn modelId="{5DC0BED3-A786-4723-A952-C3FD94B1A134}" type="presOf" srcId="{AF84EE63-E927-42FB-AFB3-9E912914A953}" destId="{67879F51-D9B7-4C1B-BD95-BA6BAA8BF319}" srcOrd="0" destOrd="0" presId="urn:microsoft.com/office/officeart/2005/8/layout/process5"/>
    <dgm:cxn modelId="{9612EBB2-3A0E-498B-98B7-5C0664F2D208}" srcId="{AF84EE63-E927-42FB-AFB3-9E912914A953}" destId="{1C4E6558-F03D-41ED-B36D-704D88D98F26}" srcOrd="1" destOrd="0" parTransId="{387795B0-6DE9-4B95-922D-994FE1D93C18}" sibTransId="{E8619024-3658-43B1-8C5E-B2E5B287BB63}"/>
    <dgm:cxn modelId="{966AADA7-87DA-4740-9C67-1E328B7D9B0A}" type="presOf" srcId="{5C9260AC-B0F0-4932-B768-DAC806B4449D}" destId="{9356A3D1-A403-44A2-B922-EEDB540350C4}" srcOrd="0" destOrd="0" presId="urn:microsoft.com/office/officeart/2005/8/layout/process5"/>
    <dgm:cxn modelId="{5595C597-069F-4305-83E2-D499984D2D25}" type="presOf" srcId="{B31B3658-3CB0-49C7-8E21-E9F4E10E30B9}" destId="{78037271-4E40-418C-84C6-661F94565FCA}" srcOrd="0" destOrd="0" presId="urn:microsoft.com/office/officeart/2005/8/layout/process5"/>
    <dgm:cxn modelId="{7DE978BB-EEB5-4CD4-AC59-BB0011AB5E54}" type="presOf" srcId="{D729C954-AC69-4F86-97E1-5D32AFC5B918}" destId="{36E3BED4-C947-49CF-B017-A1E67909D640}" srcOrd="0" destOrd="0" presId="urn:microsoft.com/office/officeart/2005/8/layout/process5"/>
    <dgm:cxn modelId="{604380FE-CA89-4AD0-B2A8-5356BD273DC8}" srcId="{AF84EE63-E927-42FB-AFB3-9E912914A953}" destId="{D729C954-AC69-4F86-97E1-5D32AFC5B918}" srcOrd="0" destOrd="0" parTransId="{7CB98A1B-CBFD-4DD1-8339-FFC9DEA3F96E}" sibTransId="{95BB8977-A9F2-44F3-A0CA-FBF67A66D0AD}"/>
    <dgm:cxn modelId="{33946FE6-AFD0-4C89-B334-1807FA4A9114}" type="presOf" srcId="{E8619024-3658-43B1-8C5E-B2E5B287BB63}" destId="{FF673236-140A-42DE-9A11-F24BCC72F149}" srcOrd="1" destOrd="0" presId="urn:microsoft.com/office/officeart/2005/8/layout/process5"/>
    <dgm:cxn modelId="{C8E4001A-9BFF-473B-8AA5-0DE4DC8EBA40}" type="presOf" srcId="{8DDE3440-91FC-4393-ADB9-2A49E182917C}" destId="{AB4C0EC4-E4E8-417A-ABE4-C43E31A0A9B5}" srcOrd="0" destOrd="0" presId="urn:microsoft.com/office/officeart/2005/8/layout/process5"/>
    <dgm:cxn modelId="{6C636C2E-B6F6-44EC-AEBC-DD1556510CB4}" type="presOf" srcId="{95BB8977-A9F2-44F3-A0CA-FBF67A66D0AD}" destId="{A65E6AEC-5C4B-4601-A6A4-DA5E85B12130}" srcOrd="0" destOrd="0" presId="urn:microsoft.com/office/officeart/2005/8/layout/process5"/>
    <dgm:cxn modelId="{CAC49DDC-7F02-4483-88DA-2F8FB4FBCA66}" type="presOf" srcId="{B7888520-644A-4E6E-A735-DF122FCA7489}" destId="{E0ACA7FE-A90D-46BB-A377-4E90986A72E8}" srcOrd="0" destOrd="0" presId="urn:microsoft.com/office/officeart/2005/8/layout/process5"/>
    <dgm:cxn modelId="{6271390C-33FD-417D-A5DF-5C3F1B0E8421}" type="presOf" srcId="{DD599F46-EC7F-4F15-8569-EA3C1D13F802}" destId="{BE820F3B-3FB8-44B6-833D-684DE0820A33}" srcOrd="0" destOrd="0" presId="urn:microsoft.com/office/officeart/2005/8/layout/process5"/>
    <dgm:cxn modelId="{21CB1518-CE4B-4572-99CF-7FBD4399D4A5}" type="presOf" srcId="{95BB8977-A9F2-44F3-A0CA-FBF67A66D0AD}" destId="{45EFF6FE-E5DE-4B21-A20B-AAB7FACF9271}" srcOrd="1" destOrd="0" presId="urn:microsoft.com/office/officeart/2005/8/layout/process5"/>
    <dgm:cxn modelId="{C3BCCA48-1236-499C-B625-6FDA6C7655D4}" srcId="{AF84EE63-E927-42FB-AFB3-9E912914A953}" destId="{B31B3658-3CB0-49C7-8E21-E9F4E10E30B9}" srcOrd="6" destOrd="0" parTransId="{0D7A088F-F284-45EE-A14F-94E7FA404252}" sibTransId="{88C17477-FAD5-4472-B979-7708DE4F58B9}"/>
    <dgm:cxn modelId="{7987D815-7B40-4D6F-847F-8A3C771AFEA8}" type="presOf" srcId="{D469DA61-6FB4-4C35-9881-69868A5CF798}" destId="{BF56DE67-CE7D-45BD-865A-0A6481537778}" srcOrd="0" destOrd="0" presId="urn:microsoft.com/office/officeart/2005/8/layout/process5"/>
    <dgm:cxn modelId="{C0E5A6BA-ACBE-420D-AE27-9E740F342EBD}" type="presOf" srcId="{65EF91FF-E895-4987-A676-191E31499C0F}" destId="{E76EE625-FFAA-4812-947F-D1E4C03A4A46}" srcOrd="1" destOrd="0" presId="urn:microsoft.com/office/officeart/2005/8/layout/process5"/>
    <dgm:cxn modelId="{F9F10555-D2D8-4C4D-A1C2-26E46BEAF3E6}" srcId="{AF84EE63-E927-42FB-AFB3-9E912914A953}" destId="{DD599F46-EC7F-4F15-8569-EA3C1D13F802}" srcOrd="4" destOrd="0" parTransId="{B10459A0-D755-441D-8D66-418F0FA485C4}" sibTransId="{8DDE3440-91FC-4393-ADB9-2A49E182917C}"/>
    <dgm:cxn modelId="{E7333A84-3453-45D2-B453-BACF010FC93C}" type="presOf" srcId="{8DDE3440-91FC-4393-ADB9-2A49E182917C}" destId="{3D1FEF4E-ADFF-4B21-8954-FB6C2A5A020A}" srcOrd="1" destOrd="0" presId="urn:microsoft.com/office/officeart/2005/8/layout/process5"/>
    <dgm:cxn modelId="{47809290-CBCC-40DB-BD26-060EBB87D4B9}" type="presOf" srcId="{1C4E6558-F03D-41ED-B36D-704D88D98F26}" destId="{61275073-96B6-493A-A378-ACA2F7BC75CA}" srcOrd="0" destOrd="0" presId="urn:microsoft.com/office/officeart/2005/8/layout/process5"/>
    <dgm:cxn modelId="{4A65C396-FFEE-4CA2-85C1-4CBAA5AB78A8}" type="presOf" srcId="{D469DA61-6FB4-4C35-9881-69868A5CF798}" destId="{9403CB8A-6F5E-4F15-90EA-CD3111EB476F}" srcOrd="1" destOrd="0" presId="urn:microsoft.com/office/officeart/2005/8/layout/process5"/>
    <dgm:cxn modelId="{759EC827-241E-4325-A64F-04B9E050F1F9}" type="presOf" srcId="{6CF03CC1-8FF9-4F10-8E81-6DAD3E43D26D}" destId="{E8A44FCE-4FE1-456D-886C-23035CD0E796}" srcOrd="0" destOrd="0" presId="urn:microsoft.com/office/officeart/2005/8/layout/process5"/>
    <dgm:cxn modelId="{DBEEC4A2-56B3-45F4-BD7E-CAC6E3BE5CF6}" srcId="{AF84EE63-E927-42FB-AFB3-9E912914A953}" destId="{304023C6-A8CA-4B7C-84D5-CC5D1CC6DF16}" srcOrd="5" destOrd="0" parTransId="{0BC22A06-10E0-4EDE-8D47-04CFB11D4123}" sibTransId="{D469DA61-6FB4-4C35-9881-69868A5CF798}"/>
    <dgm:cxn modelId="{C9161BAF-EB25-47C0-A997-B9B387BA9D6B}" type="presOf" srcId="{65EF91FF-E895-4987-A676-191E31499C0F}" destId="{DF5D2774-9964-420F-839A-FB6118A54C17}" srcOrd="0" destOrd="0" presId="urn:microsoft.com/office/officeart/2005/8/layout/process5"/>
    <dgm:cxn modelId="{FA1641AE-7948-4D3B-9EA8-8A0C13CFC3F3}" srcId="{AF84EE63-E927-42FB-AFB3-9E912914A953}" destId="{B7888520-644A-4E6E-A735-DF122FCA7489}" srcOrd="2" destOrd="0" parTransId="{78436758-0AA1-491A-99D2-584DD58837ED}" sibTransId="{65EF91FF-E895-4987-A676-191E31499C0F}"/>
    <dgm:cxn modelId="{648631A8-17C1-499E-92AC-5B905D053569}" type="presParOf" srcId="{67879F51-D9B7-4C1B-BD95-BA6BAA8BF319}" destId="{36E3BED4-C947-49CF-B017-A1E67909D640}" srcOrd="0" destOrd="0" presId="urn:microsoft.com/office/officeart/2005/8/layout/process5"/>
    <dgm:cxn modelId="{2660AE27-F82F-419E-937F-68C1DEF8AEF6}" type="presParOf" srcId="{67879F51-D9B7-4C1B-BD95-BA6BAA8BF319}" destId="{A65E6AEC-5C4B-4601-A6A4-DA5E85B12130}" srcOrd="1" destOrd="0" presId="urn:microsoft.com/office/officeart/2005/8/layout/process5"/>
    <dgm:cxn modelId="{F7FCC87F-6371-44B8-BC2B-A7E260DE78DC}" type="presParOf" srcId="{A65E6AEC-5C4B-4601-A6A4-DA5E85B12130}" destId="{45EFF6FE-E5DE-4B21-A20B-AAB7FACF9271}" srcOrd="0" destOrd="0" presId="urn:microsoft.com/office/officeart/2005/8/layout/process5"/>
    <dgm:cxn modelId="{4A851674-18B6-41B4-A413-0C997EB4D3F8}" type="presParOf" srcId="{67879F51-D9B7-4C1B-BD95-BA6BAA8BF319}" destId="{61275073-96B6-493A-A378-ACA2F7BC75CA}" srcOrd="2" destOrd="0" presId="urn:microsoft.com/office/officeart/2005/8/layout/process5"/>
    <dgm:cxn modelId="{985C7DEB-881D-418E-A0E2-2DE636F6AFE1}" type="presParOf" srcId="{67879F51-D9B7-4C1B-BD95-BA6BAA8BF319}" destId="{DF653FCC-CC85-44B2-90FA-05F21CCC82A9}" srcOrd="3" destOrd="0" presId="urn:microsoft.com/office/officeart/2005/8/layout/process5"/>
    <dgm:cxn modelId="{4A8D3992-07FB-439C-97FC-71C7137B153F}" type="presParOf" srcId="{DF653FCC-CC85-44B2-90FA-05F21CCC82A9}" destId="{FF673236-140A-42DE-9A11-F24BCC72F149}" srcOrd="0" destOrd="0" presId="urn:microsoft.com/office/officeart/2005/8/layout/process5"/>
    <dgm:cxn modelId="{A85A95DE-95B7-4CEC-A734-BD7D251C91BF}" type="presParOf" srcId="{67879F51-D9B7-4C1B-BD95-BA6BAA8BF319}" destId="{E0ACA7FE-A90D-46BB-A377-4E90986A72E8}" srcOrd="4" destOrd="0" presId="urn:microsoft.com/office/officeart/2005/8/layout/process5"/>
    <dgm:cxn modelId="{ABA0F3F5-E6A6-42C5-A6E2-C50143DB24BA}" type="presParOf" srcId="{67879F51-D9B7-4C1B-BD95-BA6BAA8BF319}" destId="{DF5D2774-9964-420F-839A-FB6118A54C17}" srcOrd="5" destOrd="0" presId="urn:microsoft.com/office/officeart/2005/8/layout/process5"/>
    <dgm:cxn modelId="{2A1C9079-E946-4109-930C-AF82C57E44C5}" type="presParOf" srcId="{DF5D2774-9964-420F-839A-FB6118A54C17}" destId="{E76EE625-FFAA-4812-947F-D1E4C03A4A46}" srcOrd="0" destOrd="0" presId="urn:microsoft.com/office/officeart/2005/8/layout/process5"/>
    <dgm:cxn modelId="{B1365FAE-2403-41D4-82E8-543D77827F69}" type="presParOf" srcId="{67879F51-D9B7-4C1B-BD95-BA6BAA8BF319}" destId="{E8A44FCE-4FE1-456D-886C-23035CD0E796}" srcOrd="6" destOrd="0" presId="urn:microsoft.com/office/officeart/2005/8/layout/process5"/>
    <dgm:cxn modelId="{CFDA2407-67A8-4DFC-A2CA-2AA89B8A2F0C}" type="presParOf" srcId="{67879F51-D9B7-4C1B-BD95-BA6BAA8BF319}" destId="{9356A3D1-A403-44A2-B922-EEDB540350C4}" srcOrd="7" destOrd="0" presId="urn:microsoft.com/office/officeart/2005/8/layout/process5"/>
    <dgm:cxn modelId="{465C61D0-1591-49D5-A96F-1A95EA709077}" type="presParOf" srcId="{9356A3D1-A403-44A2-B922-EEDB540350C4}" destId="{8991E957-BD33-45DB-9F95-B69D7B8B012F}" srcOrd="0" destOrd="0" presId="urn:microsoft.com/office/officeart/2005/8/layout/process5"/>
    <dgm:cxn modelId="{BE5991D8-299B-4C95-96E5-0DA0C1B941E8}" type="presParOf" srcId="{67879F51-D9B7-4C1B-BD95-BA6BAA8BF319}" destId="{BE820F3B-3FB8-44B6-833D-684DE0820A33}" srcOrd="8" destOrd="0" presId="urn:microsoft.com/office/officeart/2005/8/layout/process5"/>
    <dgm:cxn modelId="{544D6C20-BCC5-47FA-8B61-03F78538E66F}" type="presParOf" srcId="{67879F51-D9B7-4C1B-BD95-BA6BAA8BF319}" destId="{AB4C0EC4-E4E8-417A-ABE4-C43E31A0A9B5}" srcOrd="9" destOrd="0" presId="urn:microsoft.com/office/officeart/2005/8/layout/process5"/>
    <dgm:cxn modelId="{58734D4E-7DB1-4C65-A200-5CE57A6AF6A2}" type="presParOf" srcId="{AB4C0EC4-E4E8-417A-ABE4-C43E31A0A9B5}" destId="{3D1FEF4E-ADFF-4B21-8954-FB6C2A5A020A}" srcOrd="0" destOrd="0" presId="urn:microsoft.com/office/officeart/2005/8/layout/process5"/>
    <dgm:cxn modelId="{CF88A107-2BCD-456C-A218-AE37EF4310D4}" type="presParOf" srcId="{67879F51-D9B7-4C1B-BD95-BA6BAA8BF319}" destId="{7167BEB5-A82E-4AAF-8E52-191779BFBA78}" srcOrd="10" destOrd="0" presId="urn:microsoft.com/office/officeart/2005/8/layout/process5"/>
    <dgm:cxn modelId="{AA5EFFD8-74AE-4C55-9089-0D01C23F5A2B}" type="presParOf" srcId="{67879F51-D9B7-4C1B-BD95-BA6BAA8BF319}" destId="{BF56DE67-CE7D-45BD-865A-0A6481537778}" srcOrd="11" destOrd="0" presId="urn:microsoft.com/office/officeart/2005/8/layout/process5"/>
    <dgm:cxn modelId="{372A0FA9-D219-411E-9CD4-BDA95820B2A2}" type="presParOf" srcId="{BF56DE67-CE7D-45BD-865A-0A6481537778}" destId="{9403CB8A-6F5E-4F15-90EA-CD3111EB476F}" srcOrd="0" destOrd="0" presId="urn:microsoft.com/office/officeart/2005/8/layout/process5"/>
    <dgm:cxn modelId="{C02E3DFA-D1AD-4F2B-BB86-253613ADE7E8}" type="presParOf" srcId="{67879F51-D9B7-4C1B-BD95-BA6BAA8BF319}" destId="{78037271-4E40-418C-84C6-661F94565FCA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5EF51B-E11C-4530-8E62-979E1C3744D6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2E8B37-4F64-49FA-B611-B2FE7128BBCB}">
      <dgm:prSet phldrT="[Text]"/>
      <dgm:spPr/>
      <dgm:t>
        <a:bodyPr/>
        <a:lstStyle/>
        <a:p>
          <a:r>
            <a:rPr lang="en-US" dirty="0"/>
            <a:t>Collection and Identification</a:t>
          </a:r>
        </a:p>
      </dgm:t>
    </dgm:pt>
    <dgm:pt modelId="{70D3CE8B-71CC-4842-A298-368610E9773A}" type="parTrans" cxnId="{A1F8FEDC-F217-4571-9403-834A9208C492}">
      <dgm:prSet/>
      <dgm:spPr/>
      <dgm:t>
        <a:bodyPr/>
        <a:lstStyle/>
        <a:p>
          <a:endParaRPr lang="en-US"/>
        </a:p>
      </dgm:t>
    </dgm:pt>
    <dgm:pt modelId="{83E81538-F9D8-4B58-8934-FBA58D5361E8}" type="sibTrans" cxnId="{A1F8FEDC-F217-4571-9403-834A9208C492}">
      <dgm:prSet/>
      <dgm:spPr/>
      <dgm:t>
        <a:bodyPr/>
        <a:lstStyle/>
        <a:p>
          <a:endParaRPr lang="en-US"/>
        </a:p>
      </dgm:t>
    </dgm:pt>
    <dgm:pt modelId="{7E3CD7EE-A0B3-4870-9DE4-2216090C0D45}">
      <dgm:prSet phldrT="[Text]"/>
      <dgm:spPr/>
      <dgm:t>
        <a:bodyPr/>
        <a:lstStyle/>
        <a:p>
          <a:r>
            <a:rPr lang="en-US" dirty="0"/>
            <a:t>Storage, Preservation and Transportation</a:t>
          </a:r>
        </a:p>
      </dgm:t>
    </dgm:pt>
    <dgm:pt modelId="{955303DC-1180-4C61-9502-201BF9EC7418}" type="parTrans" cxnId="{3E840EB1-45DD-4A02-8790-BED4C1D1C019}">
      <dgm:prSet/>
      <dgm:spPr/>
      <dgm:t>
        <a:bodyPr/>
        <a:lstStyle/>
        <a:p>
          <a:endParaRPr lang="en-US"/>
        </a:p>
      </dgm:t>
    </dgm:pt>
    <dgm:pt modelId="{C82D8558-62A8-4017-A303-963C2CD0D947}" type="sibTrans" cxnId="{3E840EB1-45DD-4A02-8790-BED4C1D1C019}">
      <dgm:prSet/>
      <dgm:spPr/>
      <dgm:t>
        <a:bodyPr/>
        <a:lstStyle/>
        <a:p>
          <a:endParaRPr lang="en-US"/>
        </a:p>
      </dgm:t>
    </dgm:pt>
    <dgm:pt modelId="{92DB3338-E1AE-48F8-A2A0-20FA2F017705}">
      <dgm:prSet phldrT="[Text]"/>
      <dgm:spPr/>
      <dgm:t>
        <a:bodyPr/>
        <a:lstStyle/>
        <a:p>
          <a:r>
            <a:rPr lang="en-US" dirty="0"/>
            <a:t>Presentation in Court</a:t>
          </a:r>
        </a:p>
      </dgm:t>
    </dgm:pt>
    <dgm:pt modelId="{798CA356-C6CE-4412-A54A-B71886C3A0EF}" type="parTrans" cxnId="{B6A5B826-3DC0-4728-901C-DD5AB6E49F97}">
      <dgm:prSet/>
      <dgm:spPr/>
      <dgm:t>
        <a:bodyPr/>
        <a:lstStyle/>
        <a:p>
          <a:endParaRPr lang="en-US"/>
        </a:p>
      </dgm:t>
    </dgm:pt>
    <dgm:pt modelId="{9385E0A8-2338-4F57-B80C-E37EA446FA8F}" type="sibTrans" cxnId="{B6A5B826-3DC0-4728-901C-DD5AB6E49F97}">
      <dgm:prSet/>
      <dgm:spPr/>
      <dgm:t>
        <a:bodyPr/>
        <a:lstStyle/>
        <a:p>
          <a:endParaRPr lang="en-US"/>
        </a:p>
      </dgm:t>
    </dgm:pt>
    <dgm:pt modelId="{AFDA930E-3141-4C0F-86C4-724396B586CF}">
      <dgm:prSet phldrT="[Text]"/>
      <dgm:spPr/>
      <dgm:t>
        <a:bodyPr/>
        <a:lstStyle/>
        <a:p>
          <a:r>
            <a:rPr lang="en-US" dirty="0"/>
            <a:t>Return of evidence to owner</a:t>
          </a:r>
        </a:p>
      </dgm:t>
    </dgm:pt>
    <dgm:pt modelId="{02F669F5-8832-4475-8FD2-55F19F436887}" type="parTrans" cxnId="{DC835F5D-69CE-416C-8161-951748F53AC0}">
      <dgm:prSet/>
      <dgm:spPr/>
      <dgm:t>
        <a:bodyPr/>
        <a:lstStyle/>
        <a:p>
          <a:endParaRPr lang="en-US"/>
        </a:p>
      </dgm:t>
    </dgm:pt>
    <dgm:pt modelId="{293F5D65-ECB6-41B5-942A-D32AD0A83535}" type="sibTrans" cxnId="{DC835F5D-69CE-416C-8161-951748F53AC0}">
      <dgm:prSet/>
      <dgm:spPr/>
      <dgm:t>
        <a:bodyPr/>
        <a:lstStyle/>
        <a:p>
          <a:endParaRPr lang="en-US"/>
        </a:p>
      </dgm:t>
    </dgm:pt>
    <dgm:pt modelId="{95673CA4-62DE-433A-AB6B-A1B9C575CA50}" type="pres">
      <dgm:prSet presAssocID="{F05EF51B-E11C-4530-8E62-979E1C3744D6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19BEFF9-111F-49AA-9BB7-088D30ED9CF6}" type="pres">
      <dgm:prSet presAssocID="{EA2E8B37-4F64-49FA-B611-B2FE7128BBCB}" presName="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C0531-F4E3-4123-A0F5-F9CC0C7F926F}" type="pres">
      <dgm:prSet presAssocID="{83E81538-F9D8-4B58-8934-FBA58D5361E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EDACB51-7640-4756-8F0B-11509C71B51B}" type="pres">
      <dgm:prSet presAssocID="{7E3CD7EE-A0B3-4870-9DE4-2216090C0D45}" presName="middleNode" presStyleCnt="0"/>
      <dgm:spPr/>
    </dgm:pt>
    <dgm:pt modelId="{AC90BE58-1641-4E01-9197-D22905C2A0BA}" type="pres">
      <dgm:prSet presAssocID="{7E3CD7EE-A0B3-4870-9DE4-2216090C0D45}" presName="padding" presStyleLbl="node1" presStyleIdx="0" presStyleCnt="4"/>
      <dgm:spPr/>
    </dgm:pt>
    <dgm:pt modelId="{3B21C59D-C31F-4FF1-BDF0-7C19AB182F34}" type="pres">
      <dgm:prSet presAssocID="{7E3CD7EE-A0B3-4870-9DE4-2216090C0D45}" presName="shap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5D1EB-8520-4093-9358-EA275984608C}" type="pres">
      <dgm:prSet presAssocID="{C82D8558-62A8-4017-A303-963C2CD0D94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5C0FF0B-8ACF-40CB-A65E-3E1733A86976}" type="pres">
      <dgm:prSet presAssocID="{92DB3338-E1AE-48F8-A2A0-20FA2F017705}" presName="middleNode" presStyleCnt="0"/>
      <dgm:spPr/>
    </dgm:pt>
    <dgm:pt modelId="{7E5A91AB-BAE0-4044-ACC9-31471238528F}" type="pres">
      <dgm:prSet presAssocID="{92DB3338-E1AE-48F8-A2A0-20FA2F017705}" presName="padding" presStyleLbl="node1" presStyleIdx="1" presStyleCnt="4"/>
      <dgm:spPr/>
    </dgm:pt>
    <dgm:pt modelId="{6B2B93AC-2E01-4C2B-8EC0-D55C626C782E}" type="pres">
      <dgm:prSet presAssocID="{92DB3338-E1AE-48F8-A2A0-20FA2F017705}" presName="shap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B38AB-4F93-40A5-9138-6924CBCF02CC}" type="pres">
      <dgm:prSet presAssocID="{9385E0A8-2338-4F57-B80C-E37EA446FA8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C74ADE62-7456-4F75-802A-9647DDEFECAE}" type="pres">
      <dgm:prSet presAssocID="{AFDA930E-3141-4C0F-86C4-724396B586CF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835F5D-69CE-416C-8161-951748F53AC0}" srcId="{F05EF51B-E11C-4530-8E62-979E1C3744D6}" destId="{AFDA930E-3141-4C0F-86C4-724396B586CF}" srcOrd="3" destOrd="0" parTransId="{02F669F5-8832-4475-8FD2-55F19F436887}" sibTransId="{293F5D65-ECB6-41B5-942A-D32AD0A83535}"/>
    <dgm:cxn modelId="{57C5C37E-DC46-43DB-A537-778C1B737930}" type="presOf" srcId="{F05EF51B-E11C-4530-8E62-979E1C3744D6}" destId="{95673CA4-62DE-433A-AB6B-A1B9C575CA50}" srcOrd="0" destOrd="0" presId="urn:microsoft.com/office/officeart/2005/8/layout/bProcess2"/>
    <dgm:cxn modelId="{3E840EB1-45DD-4A02-8790-BED4C1D1C019}" srcId="{F05EF51B-E11C-4530-8E62-979E1C3744D6}" destId="{7E3CD7EE-A0B3-4870-9DE4-2216090C0D45}" srcOrd="1" destOrd="0" parTransId="{955303DC-1180-4C61-9502-201BF9EC7418}" sibTransId="{C82D8558-62A8-4017-A303-963C2CD0D947}"/>
    <dgm:cxn modelId="{635C405A-C1E8-4F3E-856A-712059CEB3CD}" type="presOf" srcId="{9385E0A8-2338-4F57-B80C-E37EA446FA8F}" destId="{C05B38AB-4F93-40A5-9138-6924CBCF02CC}" srcOrd="0" destOrd="0" presId="urn:microsoft.com/office/officeart/2005/8/layout/bProcess2"/>
    <dgm:cxn modelId="{B4F3E524-48B5-4B70-9118-D943E2FC9A08}" type="presOf" srcId="{EA2E8B37-4F64-49FA-B611-B2FE7128BBCB}" destId="{B19BEFF9-111F-49AA-9BB7-088D30ED9CF6}" srcOrd="0" destOrd="0" presId="urn:microsoft.com/office/officeart/2005/8/layout/bProcess2"/>
    <dgm:cxn modelId="{A1F8FEDC-F217-4571-9403-834A9208C492}" srcId="{F05EF51B-E11C-4530-8E62-979E1C3744D6}" destId="{EA2E8B37-4F64-49FA-B611-B2FE7128BBCB}" srcOrd="0" destOrd="0" parTransId="{70D3CE8B-71CC-4842-A298-368610E9773A}" sibTransId="{83E81538-F9D8-4B58-8934-FBA58D5361E8}"/>
    <dgm:cxn modelId="{C374A6C7-7E52-437C-A1A8-801A1A6F462F}" type="presOf" srcId="{83E81538-F9D8-4B58-8934-FBA58D5361E8}" destId="{51FC0531-F4E3-4123-A0F5-F9CC0C7F926F}" srcOrd="0" destOrd="0" presId="urn:microsoft.com/office/officeart/2005/8/layout/bProcess2"/>
    <dgm:cxn modelId="{87F2384C-8B83-4AD1-AB9B-EA2B2322DC57}" type="presOf" srcId="{C82D8558-62A8-4017-A303-963C2CD0D947}" destId="{5205D1EB-8520-4093-9358-EA275984608C}" srcOrd="0" destOrd="0" presId="urn:microsoft.com/office/officeart/2005/8/layout/bProcess2"/>
    <dgm:cxn modelId="{02B395B7-3B72-437B-A2E0-FFB0BB0C911B}" type="presOf" srcId="{7E3CD7EE-A0B3-4870-9DE4-2216090C0D45}" destId="{3B21C59D-C31F-4FF1-BDF0-7C19AB182F34}" srcOrd="0" destOrd="0" presId="urn:microsoft.com/office/officeart/2005/8/layout/bProcess2"/>
    <dgm:cxn modelId="{2DA70723-9CD5-4D5F-9F21-DB4ACCA1B5CA}" type="presOf" srcId="{AFDA930E-3141-4C0F-86C4-724396B586CF}" destId="{C74ADE62-7456-4F75-802A-9647DDEFECAE}" srcOrd="0" destOrd="0" presId="urn:microsoft.com/office/officeart/2005/8/layout/bProcess2"/>
    <dgm:cxn modelId="{B6A5B826-3DC0-4728-901C-DD5AB6E49F97}" srcId="{F05EF51B-E11C-4530-8E62-979E1C3744D6}" destId="{92DB3338-E1AE-48F8-A2A0-20FA2F017705}" srcOrd="2" destOrd="0" parTransId="{798CA356-C6CE-4412-A54A-B71886C3A0EF}" sibTransId="{9385E0A8-2338-4F57-B80C-E37EA446FA8F}"/>
    <dgm:cxn modelId="{641CFFF4-6B2C-4821-8E77-FFA657C4B296}" type="presOf" srcId="{92DB3338-E1AE-48F8-A2A0-20FA2F017705}" destId="{6B2B93AC-2E01-4C2B-8EC0-D55C626C782E}" srcOrd="0" destOrd="0" presId="urn:microsoft.com/office/officeart/2005/8/layout/bProcess2"/>
    <dgm:cxn modelId="{828824EE-7649-40A6-B575-86682029389C}" type="presParOf" srcId="{95673CA4-62DE-433A-AB6B-A1B9C575CA50}" destId="{B19BEFF9-111F-49AA-9BB7-088D30ED9CF6}" srcOrd="0" destOrd="0" presId="urn:microsoft.com/office/officeart/2005/8/layout/bProcess2"/>
    <dgm:cxn modelId="{E2E95672-3995-4C52-8989-2FC848EBDE91}" type="presParOf" srcId="{95673CA4-62DE-433A-AB6B-A1B9C575CA50}" destId="{51FC0531-F4E3-4123-A0F5-F9CC0C7F926F}" srcOrd="1" destOrd="0" presId="urn:microsoft.com/office/officeart/2005/8/layout/bProcess2"/>
    <dgm:cxn modelId="{DC4C8EF7-FDC5-4A0A-8F4A-B73950D38FE5}" type="presParOf" srcId="{95673CA4-62DE-433A-AB6B-A1B9C575CA50}" destId="{DEDACB51-7640-4756-8F0B-11509C71B51B}" srcOrd="2" destOrd="0" presId="urn:microsoft.com/office/officeart/2005/8/layout/bProcess2"/>
    <dgm:cxn modelId="{EB7235E1-9C4D-4F27-BA4C-B36A4121F5E8}" type="presParOf" srcId="{DEDACB51-7640-4756-8F0B-11509C71B51B}" destId="{AC90BE58-1641-4E01-9197-D22905C2A0BA}" srcOrd="0" destOrd="0" presId="urn:microsoft.com/office/officeart/2005/8/layout/bProcess2"/>
    <dgm:cxn modelId="{78BFD591-C61E-47BC-B808-0C7C63D27BA5}" type="presParOf" srcId="{DEDACB51-7640-4756-8F0B-11509C71B51B}" destId="{3B21C59D-C31F-4FF1-BDF0-7C19AB182F34}" srcOrd="1" destOrd="0" presId="urn:microsoft.com/office/officeart/2005/8/layout/bProcess2"/>
    <dgm:cxn modelId="{28CD1347-29A8-4771-8D84-1E21A8228028}" type="presParOf" srcId="{95673CA4-62DE-433A-AB6B-A1B9C575CA50}" destId="{5205D1EB-8520-4093-9358-EA275984608C}" srcOrd="3" destOrd="0" presId="urn:microsoft.com/office/officeart/2005/8/layout/bProcess2"/>
    <dgm:cxn modelId="{58D174C8-1F20-4291-83BF-28CB8D7E58EA}" type="presParOf" srcId="{95673CA4-62DE-433A-AB6B-A1B9C575CA50}" destId="{C5C0FF0B-8ACF-40CB-A65E-3E1733A86976}" srcOrd="4" destOrd="0" presId="urn:microsoft.com/office/officeart/2005/8/layout/bProcess2"/>
    <dgm:cxn modelId="{10587CBC-B6F8-4590-80F8-937876E1A271}" type="presParOf" srcId="{C5C0FF0B-8ACF-40CB-A65E-3E1733A86976}" destId="{7E5A91AB-BAE0-4044-ACC9-31471238528F}" srcOrd="0" destOrd="0" presId="urn:microsoft.com/office/officeart/2005/8/layout/bProcess2"/>
    <dgm:cxn modelId="{E037128A-AAB5-46FF-B6A3-DFC986E8825F}" type="presParOf" srcId="{C5C0FF0B-8ACF-40CB-A65E-3E1733A86976}" destId="{6B2B93AC-2E01-4C2B-8EC0-D55C626C782E}" srcOrd="1" destOrd="0" presId="urn:microsoft.com/office/officeart/2005/8/layout/bProcess2"/>
    <dgm:cxn modelId="{3203630A-421C-4169-B063-DC956451D69F}" type="presParOf" srcId="{95673CA4-62DE-433A-AB6B-A1B9C575CA50}" destId="{C05B38AB-4F93-40A5-9138-6924CBCF02CC}" srcOrd="5" destOrd="0" presId="urn:microsoft.com/office/officeart/2005/8/layout/bProcess2"/>
    <dgm:cxn modelId="{4C555081-5D79-417D-8355-357322CB6F3D}" type="presParOf" srcId="{95673CA4-62DE-433A-AB6B-A1B9C575CA50}" destId="{C74ADE62-7456-4F75-802A-9647DDEFECAE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44C3A-FD82-458B-A5C2-53CC1027E544}">
      <dsp:nvSpPr>
        <dsp:cNvPr id="0" name=""/>
        <dsp:cNvSpPr/>
      </dsp:nvSpPr>
      <dsp:spPr>
        <a:xfrm>
          <a:off x="3674" y="112287"/>
          <a:ext cx="358293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Hot Site</a:t>
          </a:r>
        </a:p>
      </dsp:txBody>
      <dsp:txXfrm>
        <a:off x="3674" y="112287"/>
        <a:ext cx="3582936" cy="460800"/>
      </dsp:txXfrm>
    </dsp:sp>
    <dsp:sp modelId="{F84C2450-FCCD-49E5-978F-DE54B72DAA81}">
      <dsp:nvSpPr>
        <dsp:cNvPr id="0" name=""/>
        <dsp:cNvSpPr/>
      </dsp:nvSpPr>
      <dsp:spPr>
        <a:xfrm>
          <a:off x="3674" y="573087"/>
          <a:ext cx="3582936" cy="4743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Fully configured and ready to operate in few hours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Only missing resources will be data and people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Best for companies that require immediate availability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Many providers support annual testing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It is the most expensive of all options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May not be suitable for companies that operate custom/proprietary hardware and software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3674" y="573087"/>
        <a:ext cx="3582936" cy="4743360"/>
      </dsp:txXfrm>
    </dsp:sp>
    <dsp:sp modelId="{B60EE0D7-3107-4847-81E0-AE94CD3DEDFF}">
      <dsp:nvSpPr>
        <dsp:cNvPr id="0" name=""/>
        <dsp:cNvSpPr/>
      </dsp:nvSpPr>
      <dsp:spPr>
        <a:xfrm>
          <a:off x="4088221" y="112287"/>
          <a:ext cx="358293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Warm Site</a:t>
          </a:r>
        </a:p>
      </dsp:txBody>
      <dsp:txXfrm>
        <a:off x="4088221" y="112287"/>
        <a:ext cx="3582936" cy="460800"/>
      </dsp:txXfrm>
    </dsp:sp>
    <dsp:sp modelId="{D51925ED-B7BD-4424-AB5D-8A3E95B24099}">
      <dsp:nvSpPr>
        <dsp:cNvPr id="0" name=""/>
        <dsp:cNvSpPr/>
      </dsp:nvSpPr>
      <dsp:spPr>
        <a:xfrm>
          <a:off x="4088221" y="573087"/>
          <a:ext cx="3582936" cy="4743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Leased or rented facility partially configured with some equipment such as HVAC, infrastructure components but not actual computers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Most widely used 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Less expensive than host site and can be up and running within a reasonably acceptable time period.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Better choice for companies that operate custom/proprietary hardware and software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Much of the equipment must be purchased, delivered and configured at warm site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Annual testing is usually not available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provide long term solution than </a:t>
          </a:r>
          <a:r>
            <a:rPr lang="en-US" sz="1600" kern="1200" dirty="0" err="1"/>
            <a:t>hotsite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Tapes should be brought back to original site for testing</a:t>
          </a:r>
        </a:p>
      </dsp:txBody>
      <dsp:txXfrm>
        <a:off x="4088221" y="573087"/>
        <a:ext cx="3582936" cy="4743360"/>
      </dsp:txXfrm>
    </dsp:sp>
    <dsp:sp modelId="{39036369-0BD5-4434-9049-98C8A7A348B7}">
      <dsp:nvSpPr>
        <dsp:cNvPr id="0" name=""/>
        <dsp:cNvSpPr/>
      </dsp:nvSpPr>
      <dsp:spPr>
        <a:xfrm>
          <a:off x="8172769" y="112287"/>
          <a:ext cx="358293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Cold Site</a:t>
          </a:r>
        </a:p>
      </dsp:txBody>
      <dsp:txXfrm>
        <a:off x="8172769" y="112287"/>
        <a:ext cx="3582936" cy="460800"/>
      </dsp:txXfrm>
    </dsp:sp>
    <dsp:sp modelId="{29FC0E4D-DEA0-43A3-A090-9541AC07F536}">
      <dsp:nvSpPr>
        <dsp:cNvPr id="0" name=""/>
        <dsp:cNvSpPr/>
      </dsp:nvSpPr>
      <dsp:spPr>
        <a:xfrm>
          <a:off x="8172769" y="573087"/>
          <a:ext cx="3582936" cy="4743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Facility that supplies the basic environment, electrical wiring, air-condition and flooring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systems or software will be available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Cheapest of the options available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It may take days or weeks to bring up the facility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Cold sites are often used as backup for call centers, manufacturing plants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All the Infrastructure equipment's need to be shipped and configured.</a:t>
          </a:r>
        </a:p>
      </dsp:txBody>
      <dsp:txXfrm>
        <a:off x="8172769" y="573087"/>
        <a:ext cx="3582936" cy="4743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35B07-E0FD-45F8-A163-6F60555A7AF8}">
      <dsp:nvSpPr>
        <dsp:cNvPr id="0" name=""/>
        <dsp:cNvSpPr/>
      </dsp:nvSpPr>
      <dsp:spPr>
        <a:xfrm>
          <a:off x="3502" y="74069"/>
          <a:ext cx="341517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Full Backup</a:t>
          </a:r>
        </a:p>
      </dsp:txBody>
      <dsp:txXfrm>
        <a:off x="3502" y="74069"/>
        <a:ext cx="3415173" cy="604800"/>
      </dsp:txXfrm>
    </dsp:sp>
    <dsp:sp modelId="{DF969E76-9C4E-4118-B401-EF5A4FAE08BC}">
      <dsp:nvSpPr>
        <dsp:cNvPr id="0" name=""/>
        <dsp:cNvSpPr/>
      </dsp:nvSpPr>
      <dsp:spPr>
        <a:xfrm>
          <a:off x="3502" y="678869"/>
          <a:ext cx="3415173" cy="48692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All data is backed up and saved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During full backup the archive bit is cleared and set to 0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Recovery is just one step process; but the backup and recovery process could take a long time</a:t>
          </a:r>
        </a:p>
      </dsp:txBody>
      <dsp:txXfrm>
        <a:off x="3502" y="678869"/>
        <a:ext cx="3415173" cy="4869201"/>
      </dsp:txXfrm>
    </dsp:sp>
    <dsp:sp modelId="{D9A4E550-B625-4EEF-9A8F-BDFEED0BEFC5}">
      <dsp:nvSpPr>
        <dsp:cNvPr id="0" name=""/>
        <dsp:cNvSpPr/>
      </dsp:nvSpPr>
      <dsp:spPr>
        <a:xfrm>
          <a:off x="3896800" y="74069"/>
          <a:ext cx="341517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Differential Backup</a:t>
          </a:r>
        </a:p>
      </dsp:txBody>
      <dsp:txXfrm>
        <a:off x="3896800" y="74069"/>
        <a:ext cx="3415173" cy="604800"/>
      </dsp:txXfrm>
    </dsp:sp>
    <dsp:sp modelId="{F8B5D23A-D62C-41AC-973C-DF1516F8CE00}">
      <dsp:nvSpPr>
        <dsp:cNvPr id="0" name=""/>
        <dsp:cNvSpPr/>
      </dsp:nvSpPr>
      <dsp:spPr>
        <a:xfrm>
          <a:off x="3896800" y="678869"/>
          <a:ext cx="3415173" cy="48692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Backup the files that have been modified since the last full backup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This process does not change the archive bit value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When data needs to be restored, the full backup is laid down first, then the most recent differential backup is put on top of the full backup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Takes more time in backing up phase but takes less time to restore </a:t>
          </a:r>
        </a:p>
      </dsp:txBody>
      <dsp:txXfrm>
        <a:off x="3896800" y="678869"/>
        <a:ext cx="3415173" cy="4869201"/>
      </dsp:txXfrm>
    </dsp:sp>
    <dsp:sp modelId="{E856BE23-17BD-4B4E-B22B-ADC07CA9802E}">
      <dsp:nvSpPr>
        <dsp:cNvPr id="0" name=""/>
        <dsp:cNvSpPr/>
      </dsp:nvSpPr>
      <dsp:spPr>
        <a:xfrm>
          <a:off x="7790098" y="74069"/>
          <a:ext cx="341517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Incremental Backup</a:t>
          </a:r>
        </a:p>
      </dsp:txBody>
      <dsp:txXfrm>
        <a:off x="7790098" y="74069"/>
        <a:ext cx="3415173" cy="604800"/>
      </dsp:txXfrm>
    </dsp:sp>
    <dsp:sp modelId="{046365DA-5107-4060-9217-7605B77DCB17}">
      <dsp:nvSpPr>
        <dsp:cNvPr id="0" name=""/>
        <dsp:cNvSpPr/>
      </dsp:nvSpPr>
      <dsp:spPr>
        <a:xfrm>
          <a:off x="7790098" y="678869"/>
          <a:ext cx="3415173" cy="48692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Backups all files that have been modified since the last full or incremental backup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This process clears the archive bit and set to 0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Takes less time to backup than differential backup but takes more time for restoration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7790098" y="678869"/>
        <a:ext cx="3415173" cy="4869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3BED4-C947-49CF-B017-A1E67909D640}">
      <dsp:nvSpPr>
        <dsp:cNvPr id="0" name=""/>
        <dsp:cNvSpPr/>
      </dsp:nvSpPr>
      <dsp:spPr>
        <a:xfrm>
          <a:off x="5038" y="1063612"/>
          <a:ext cx="2202757" cy="13216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Identification</a:t>
          </a:r>
        </a:p>
      </dsp:txBody>
      <dsp:txXfrm>
        <a:off x="43748" y="1102322"/>
        <a:ext cx="2125337" cy="1244234"/>
      </dsp:txXfrm>
    </dsp:sp>
    <dsp:sp modelId="{A65E6AEC-5C4B-4601-A6A4-DA5E85B12130}">
      <dsp:nvSpPr>
        <dsp:cNvPr id="0" name=""/>
        <dsp:cNvSpPr/>
      </dsp:nvSpPr>
      <dsp:spPr>
        <a:xfrm>
          <a:off x="2401637" y="1451298"/>
          <a:ext cx="466984" cy="546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401637" y="1560555"/>
        <a:ext cx="326889" cy="327769"/>
      </dsp:txXfrm>
    </dsp:sp>
    <dsp:sp modelId="{61275073-96B6-493A-A378-ACA2F7BC75CA}">
      <dsp:nvSpPr>
        <dsp:cNvPr id="0" name=""/>
        <dsp:cNvSpPr/>
      </dsp:nvSpPr>
      <dsp:spPr>
        <a:xfrm>
          <a:off x="3088897" y="1063612"/>
          <a:ext cx="2202757" cy="1321654"/>
        </a:xfrm>
        <a:prstGeom prst="roundRect">
          <a:avLst>
            <a:gd name="adj" fmla="val 10000"/>
          </a:avLst>
        </a:prstGeom>
        <a:solidFill>
          <a:schemeClr val="accent4">
            <a:hueOff val="1997068"/>
            <a:satOff val="-10916"/>
            <a:lumOff val="-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Preservation</a:t>
          </a:r>
        </a:p>
      </dsp:txBody>
      <dsp:txXfrm>
        <a:off x="3127607" y="1102322"/>
        <a:ext cx="2125337" cy="1244234"/>
      </dsp:txXfrm>
    </dsp:sp>
    <dsp:sp modelId="{DF653FCC-CC85-44B2-90FA-05F21CCC82A9}">
      <dsp:nvSpPr>
        <dsp:cNvPr id="0" name=""/>
        <dsp:cNvSpPr/>
      </dsp:nvSpPr>
      <dsp:spPr>
        <a:xfrm>
          <a:off x="5485497" y="1451298"/>
          <a:ext cx="466984" cy="546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396481"/>
            <a:satOff val="-13099"/>
            <a:lumOff val="-7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485497" y="1560555"/>
        <a:ext cx="326889" cy="327769"/>
      </dsp:txXfrm>
    </dsp:sp>
    <dsp:sp modelId="{E0ACA7FE-A90D-46BB-A377-4E90986A72E8}">
      <dsp:nvSpPr>
        <dsp:cNvPr id="0" name=""/>
        <dsp:cNvSpPr/>
      </dsp:nvSpPr>
      <dsp:spPr>
        <a:xfrm>
          <a:off x="6172757" y="1063612"/>
          <a:ext cx="2202757" cy="1321654"/>
        </a:xfrm>
        <a:prstGeom prst="roundRect">
          <a:avLst>
            <a:gd name="adj" fmla="val 10000"/>
          </a:avLst>
        </a:prstGeom>
        <a:solidFill>
          <a:schemeClr val="accent4">
            <a:hueOff val="3994135"/>
            <a:satOff val="-21832"/>
            <a:lumOff val="-1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Collection</a:t>
          </a:r>
        </a:p>
      </dsp:txBody>
      <dsp:txXfrm>
        <a:off x="6211467" y="1102322"/>
        <a:ext cx="2125337" cy="1244234"/>
      </dsp:txXfrm>
    </dsp:sp>
    <dsp:sp modelId="{DF5D2774-9964-420F-839A-FB6118A54C17}">
      <dsp:nvSpPr>
        <dsp:cNvPr id="0" name=""/>
        <dsp:cNvSpPr/>
      </dsp:nvSpPr>
      <dsp:spPr>
        <a:xfrm>
          <a:off x="8569357" y="1451298"/>
          <a:ext cx="466984" cy="546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792962"/>
            <a:satOff val="-26198"/>
            <a:lumOff val="-15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8569357" y="1560555"/>
        <a:ext cx="326889" cy="327769"/>
      </dsp:txXfrm>
    </dsp:sp>
    <dsp:sp modelId="{E8A44FCE-4FE1-456D-886C-23035CD0E796}">
      <dsp:nvSpPr>
        <dsp:cNvPr id="0" name=""/>
        <dsp:cNvSpPr/>
      </dsp:nvSpPr>
      <dsp:spPr>
        <a:xfrm>
          <a:off x="9256617" y="1063612"/>
          <a:ext cx="2202757" cy="1321654"/>
        </a:xfrm>
        <a:prstGeom prst="roundRect">
          <a:avLst>
            <a:gd name="adj" fmla="val 10000"/>
          </a:avLst>
        </a:prstGeom>
        <a:solidFill>
          <a:schemeClr val="accent4">
            <a:hueOff val="5991203"/>
            <a:satOff val="-32748"/>
            <a:lumOff val="-1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Examination</a:t>
          </a:r>
        </a:p>
      </dsp:txBody>
      <dsp:txXfrm>
        <a:off x="9295327" y="1102322"/>
        <a:ext cx="2125337" cy="1244234"/>
      </dsp:txXfrm>
    </dsp:sp>
    <dsp:sp modelId="{9356A3D1-A403-44A2-B922-EEDB540350C4}">
      <dsp:nvSpPr>
        <dsp:cNvPr id="0" name=""/>
        <dsp:cNvSpPr/>
      </dsp:nvSpPr>
      <dsp:spPr>
        <a:xfrm rot="5400000">
          <a:off x="10124504" y="2539460"/>
          <a:ext cx="466984" cy="546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189444"/>
            <a:satOff val="-39297"/>
            <a:lumOff val="-22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10194112" y="2579110"/>
        <a:ext cx="327769" cy="326889"/>
      </dsp:txXfrm>
    </dsp:sp>
    <dsp:sp modelId="{BE820F3B-3FB8-44B6-833D-684DE0820A33}">
      <dsp:nvSpPr>
        <dsp:cNvPr id="0" name=""/>
        <dsp:cNvSpPr/>
      </dsp:nvSpPr>
      <dsp:spPr>
        <a:xfrm>
          <a:off x="9256617" y="3266369"/>
          <a:ext cx="2202757" cy="1321654"/>
        </a:xfrm>
        <a:prstGeom prst="roundRect">
          <a:avLst>
            <a:gd name="adj" fmla="val 10000"/>
          </a:avLst>
        </a:prstGeom>
        <a:solidFill>
          <a:schemeClr val="accent4">
            <a:hueOff val="7988271"/>
            <a:satOff val="-43663"/>
            <a:lumOff val="-2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Analysis</a:t>
          </a:r>
        </a:p>
      </dsp:txBody>
      <dsp:txXfrm>
        <a:off x="9295327" y="3305079"/>
        <a:ext cx="2125337" cy="1244234"/>
      </dsp:txXfrm>
    </dsp:sp>
    <dsp:sp modelId="{AB4C0EC4-E4E8-417A-ABE4-C43E31A0A9B5}">
      <dsp:nvSpPr>
        <dsp:cNvPr id="0" name=""/>
        <dsp:cNvSpPr/>
      </dsp:nvSpPr>
      <dsp:spPr>
        <a:xfrm rot="10800000">
          <a:off x="8595790" y="3654055"/>
          <a:ext cx="466984" cy="546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585925"/>
            <a:satOff val="-52396"/>
            <a:lumOff val="-30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8735885" y="3763312"/>
        <a:ext cx="326889" cy="327769"/>
      </dsp:txXfrm>
    </dsp:sp>
    <dsp:sp modelId="{7167BEB5-A82E-4AAF-8E52-191779BFBA78}">
      <dsp:nvSpPr>
        <dsp:cNvPr id="0" name=""/>
        <dsp:cNvSpPr/>
      </dsp:nvSpPr>
      <dsp:spPr>
        <a:xfrm>
          <a:off x="6172757" y="3266369"/>
          <a:ext cx="2202757" cy="1321654"/>
        </a:xfrm>
        <a:prstGeom prst="roundRect">
          <a:avLst>
            <a:gd name="adj" fmla="val 10000"/>
          </a:avLst>
        </a:prstGeom>
        <a:solidFill>
          <a:schemeClr val="accent4">
            <a:hueOff val="9985337"/>
            <a:satOff val="-54579"/>
            <a:lumOff val="-3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Presentation</a:t>
          </a:r>
        </a:p>
      </dsp:txBody>
      <dsp:txXfrm>
        <a:off x="6211467" y="3305079"/>
        <a:ext cx="2125337" cy="1244234"/>
      </dsp:txXfrm>
    </dsp:sp>
    <dsp:sp modelId="{BF56DE67-CE7D-45BD-865A-0A6481537778}">
      <dsp:nvSpPr>
        <dsp:cNvPr id="0" name=""/>
        <dsp:cNvSpPr/>
      </dsp:nvSpPr>
      <dsp:spPr>
        <a:xfrm rot="10800000">
          <a:off x="5511930" y="3654055"/>
          <a:ext cx="466984" cy="546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1982405"/>
            <a:satOff val="-65495"/>
            <a:lumOff val="-37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5652025" y="3763312"/>
        <a:ext cx="326889" cy="327769"/>
      </dsp:txXfrm>
    </dsp:sp>
    <dsp:sp modelId="{78037271-4E40-418C-84C6-661F94565FCA}">
      <dsp:nvSpPr>
        <dsp:cNvPr id="0" name=""/>
        <dsp:cNvSpPr/>
      </dsp:nvSpPr>
      <dsp:spPr>
        <a:xfrm>
          <a:off x="3088897" y="3266369"/>
          <a:ext cx="2202757" cy="1321654"/>
        </a:xfrm>
        <a:prstGeom prst="roundRect">
          <a:avLst>
            <a:gd name="adj" fmla="val 10000"/>
          </a:avLst>
        </a:prstGeom>
        <a:solidFill>
          <a:schemeClr val="accent4">
            <a:hueOff val="11982405"/>
            <a:satOff val="-65495"/>
            <a:lumOff val="-3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Decision</a:t>
          </a:r>
        </a:p>
      </dsp:txBody>
      <dsp:txXfrm>
        <a:off x="3127607" y="3305079"/>
        <a:ext cx="2125337" cy="1244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EFF9-111F-49AA-9BB7-088D30ED9CF6}">
      <dsp:nvSpPr>
        <dsp:cNvPr id="0" name=""/>
        <dsp:cNvSpPr/>
      </dsp:nvSpPr>
      <dsp:spPr>
        <a:xfrm>
          <a:off x="2271929" y="351"/>
          <a:ext cx="2368376" cy="23683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Collection and Identification</a:t>
          </a:r>
        </a:p>
      </dsp:txBody>
      <dsp:txXfrm>
        <a:off x="2618770" y="347192"/>
        <a:ext cx="1674694" cy="1674694"/>
      </dsp:txXfrm>
    </dsp:sp>
    <dsp:sp modelId="{51FC0531-F4E3-4123-A0F5-F9CC0C7F926F}">
      <dsp:nvSpPr>
        <dsp:cNvPr id="0" name=""/>
        <dsp:cNvSpPr/>
      </dsp:nvSpPr>
      <dsp:spPr>
        <a:xfrm rot="10800000">
          <a:off x="3041651" y="2674544"/>
          <a:ext cx="828931" cy="64833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1C59D-C31F-4FF1-BDF0-7C19AB182F34}">
      <dsp:nvSpPr>
        <dsp:cNvPr id="0" name=""/>
        <dsp:cNvSpPr/>
      </dsp:nvSpPr>
      <dsp:spPr>
        <a:xfrm>
          <a:off x="2666264" y="3591994"/>
          <a:ext cx="1579707" cy="1579707"/>
        </a:xfrm>
        <a:prstGeom prst="ellipse">
          <a:avLst/>
        </a:prstGeom>
        <a:solidFill>
          <a:schemeClr val="accent5">
            <a:hueOff val="-4175969"/>
            <a:satOff val="26668"/>
            <a:lumOff val="84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Storage, Preservation and Transportation</a:t>
          </a:r>
        </a:p>
      </dsp:txBody>
      <dsp:txXfrm>
        <a:off x="2897607" y="3823337"/>
        <a:ext cx="1117021" cy="1117021"/>
      </dsp:txXfrm>
    </dsp:sp>
    <dsp:sp modelId="{5205D1EB-8520-4093-9358-EA275984608C}">
      <dsp:nvSpPr>
        <dsp:cNvPr id="0" name=""/>
        <dsp:cNvSpPr/>
      </dsp:nvSpPr>
      <dsp:spPr>
        <a:xfrm rot="5400000">
          <a:off x="4836283" y="4057682"/>
          <a:ext cx="828931" cy="648331"/>
        </a:xfrm>
        <a:prstGeom prst="triangle">
          <a:avLst/>
        </a:prstGeom>
        <a:solidFill>
          <a:schemeClr val="accent5">
            <a:hueOff val="-6263953"/>
            <a:satOff val="40001"/>
            <a:lumOff val="1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B93AC-2E01-4C2B-8EC0-D55C626C782E}">
      <dsp:nvSpPr>
        <dsp:cNvPr id="0" name=""/>
        <dsp:cNvSpPr/>
      </dsp:nvSpPr>
      <dsp:spPr>
        <a:xfrm>
          <a:off x="6218828" y="3591994"/>
          <a:ext cx="1579707" cy="1579707"/>
        </a:xfrm>
        <a:prstGeom prst="ellipse">
          <a:avLst/>
        </a:prstGeom>
        <a:solidFill>
          <a:schemeClr val="accent5">
            <a:hueOff val="-8351938"/>
            <a:satOff val="53335"/>
            <a:lumOff val="169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Presentation in Court</a:t>
          </a:r>
        </a:p>
      </dsp:txBody>
      <dsp:txXfrm>
        <a:off x="6450171" y="3823337"/>
        <a:ext cx="1117021" cy="1117021"/>
      </dsp:txXfrm>
    </dsp:sp>
    <dsp:sp modelId="{C05B38AB-4F93-40A5-9138-6924CBCF02CC}">
      <dsp:nvSpPr>
        <dsp:cNvPr id="0" name=""/>
        <dsp:cNvSpPr/>
      </dsp:nvSpPr>
      <dsp:spPr>
        <a:xfrm>
          <a:off x="6594216" y="2637846"/>
          <a:ext cx="828931" cy="648331"/>
        </a:xfrm>
        <a:prstGeom prst="triangle">
          <a:avLst/>
        </a:prstGeom>
        <a:solidFill>
          <a:schemeClr val="accent5">
            <a:hueOff val="-12527907"/>
            <a:satOff val="80003"/>
            <a:lumOff val="2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ADE62-7456-4F75-802A-9647DDEFECAE}">
      <dsp:nvSpPr>
        <dsp:cNvPr id="0" name=""/>
        <dsp:cNvSpPr/>
      </dsp:nvSpPr>
      <dsp:spPr>
        <a:xfrm>
          <a:off x="5824494" y="351"/>
          <a:ext cx="2368376" cy="2368376"/>
        </a:xfrm>
        <a:prstGeom prst="ellipse">
          <a:avLst/>
        </a:prstGeom>
        <a:solidFill>
          <a:schemeClr val="accent5">
            <a:hueOff val="-12527907"/>
            <a:satOff val="80003"/>
            <a:lumOff val="2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Return of evidence to owner</a:t>
          </a:r>
        </a:p>
      </dsp:txBody>
      <dsp:txXfrm>
        <a:off x="6171335" y="347192"/>
        <a:ext cx="1674694" cy="167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46E1F-0116-4253-BE01-AB6363ADFA6A}" type="datetimeFigureOut">
              <a:rPr lang="en-IN" smtClean="0"/>
              <a:t>01/05/17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D4F-841F-4DD0-99B1-DAF05FBF3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0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CD72-EC3A-4D22-95AA-8542E975CB8F}" type="datetimeFigureOut">
              <a:rPr lang="en-IN" smtClean="0"/>
              <a:t>01/05/17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AFE4-65E3-4235-B09C-893C22CC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9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3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95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8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55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06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3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49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203D09-5926-4F66-AE61-F8BC0C32CF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14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7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1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6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5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1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8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6030-0B39-41B2-A9A5-6CB76F212BA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01/05/17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D9CB-0140-4B57-B7CA-5609255333A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01/05/17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9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505-92F8-44EC-AE05-C6FBFFA3C1B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01/05/17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4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EBB4-3E45-4B16-BD62-B81B82D5594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01/05/17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97C30C2-930E-43C4-9883-B845A6F6EC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28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D650B07-CD5D-4194-B2C4-21844AD2F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2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6E91EA5-A489-4AE0-BC25-87108DE05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3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6CC-EEF8-4B75-92C8-B472F9CB7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9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4860-B04C-470C-BB7E-2199C7691F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55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E4B-5100-4C90-8963-58730DCE03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32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52AC-2167-483E-BA74-60D6753FB7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2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79E7-E95B-44D5-AD15-79A92C880A4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01/05/17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4758-03ED-40BD-B2BB-FD8724BE6C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2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49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31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8BAC-4DF5-4505-B591-BEAB2A788B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24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3E5F-4659-4FF7-A7F7-A8E6BA2C08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6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FD3-83E5-4EE1-B44C-BD324F172E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91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45A-BF8C-4491-98EA-5625FE1843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68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C42-554E-49D8-BD9C-2055D490F3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6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EEAA-4DCC-4F27-A885-5A6F262774D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01/05/17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D543-3283-4640-B68B-EA122DEFF41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01/05/17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A8FF-BE34-420C-8502-4008A8C23E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01/05/17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6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73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20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3346-F74C-4908-A651-DE50A4F7D7C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01/05/17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2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11FA-7271-41CA-A949-B1AA0FE6620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01/05/17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310E-4899-407D-9ED4-AF5243BDE1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01/05/17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70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709" r:id="rId13"/>
    <p:sldLayoutId id="2147483710" r:id="rId14"/>
    <p:sldLayoutId id="2147483711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13FE-5836-4F47-A3B0-18D9628960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2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24991" y="3252258"/>
            <a:ext cx="6219873" cy="65376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CISSP </a:t>
            </a:r>
            <a:r>
              <a:rPr lang="mr-I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Chapter 7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Administrative Management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6"/>
            <a:ext cx="10528663" cy="527141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Clipping Levels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Predefined thresholds for the number of certain types of errors that will be allowed before the activity is considered suspicious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goal is to alert if a possible attack is underway within the network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most cases IDS software is used to track these activities and behavior pattern</a:t>
            </a:r>
          </a:p>
          <a:p>
            <a:pPr lvl="1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Assurance Levels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6"/>
            <a:ext cx="10528663" cy="52714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Operational Assurance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Concentrates on the products architecture, features, and functionality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Examples: access control mechanisms, separation of privileged and use program code, auditing and monitoring capabilities, covert channel analysis, trusted recovery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Life-cycle Assurance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Pertains to how the product was developed and maintained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Ex: design specifications, clipping-level configuration, unit and integration testing, configuration management, and trusted distribution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Trusted Recovery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6"/>
            <a:ext cx="10528663" cy="52714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an operating system or application crashes, it should not put the system in any type of insecure state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 of failures can be classified as</a:t>
            </a:r>
          </a:p>
          <a:p>
            <a:pPr lvl="1">
              <a:lnSpc>
                <a:spcPct val="150000"/>
              </a:lnSpc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System Reboot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Takes place after a system shuts itself-down in a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controlled manner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response to a kernel failure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releases resources and returns the system to a more stable and safe state</a:t>
            </a:r>
          </a:p>
        </p:txBody>
      </p:sp>
    </p:spTree>
    <p:extLst>
      <p:ext uri="{BB962C8B-B14F-4D97-AF65-F5344CB8AC3E}">
        <p14:creationId xmlns:p14="http://schemas.microsoft.com/office/powerpoint/2010/main" val="28054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Trusted Recovery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6"/>
            <a:ext cx="10528663" cy="527141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Emergency System Restart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Takes place after a system failure happens in a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uncontrolled manner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could be caused by lower privileged subject accessing memory segments that are restricted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kernel or user object could be in inconsistent state and data could be lost or corrupted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System goes into maintenance mode and recovers from the actions taken 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System Cold Restart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Takes place when unexpected failure happens and the regular recovery procedure cannot recover the system to a more consistent state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Intervention by the user may be required to bring back the system to recover the system</a:t>
            </a:r>
          </a:p>
        </p:txBody>
      </p:sp>
    </p:spTree>
    <p:extLst>
      <p:ext uri="{BB962C8B-B14F-4D97-AF65-F5344CB8AC3E}">
        <p14:creationId xmlns:p14="http://schemas.microsoft.com/office/powerpoint/2010/main" val="18247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After a system crash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6"/>
            <a:ext cx="10528663" cy="527141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Enter single user or safe mode: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this mode the system does not start the services for users or the network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File systems typically remain unmounted and only the local console access is available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Administrator must either be physically at the console or have deployed external technology to connect the system remotely (KVM)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Fix Issue and recover files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single user mode, administrator salvages damaged files and also attempts to find the cause of the shutdown to prevent it from happening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Administrator then brings the system out of single user mode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Validate critical files and operations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Administrator must ensure validate the contents of configuration files and ensure system files are consistent with their expected state</a:t>
            </a:r>
          </a:p>
        </p:txBody>
      </p:sp>
    </p:spTree>
    <p:extLst>
      <p:ext uri="{BB962C8B-B14F-4D97-AF65-F5344CB8AC3E}">
        <p14:creationId xmlns:p14="http://schemas.microsoft.com/office/powerpoint/2010/main" val="17091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Input and Output Controls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6"/>
            <a:ext cx="10528663" cy="52714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Aspects to be considered with I/O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entered into a system should be in correct format and validated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Transactions should be </a:t>
            </a:r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they cannot be interrupted between the input provided and the output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Transactions must be timestamped and logged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Safeguards should be implemented to ensure output reaches the correct destination securely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 report has no information, it should contain “no output”</a:t>
            </a:r>
          </a:p>
        </p:txBody>
      </p:sp>
    </p:spTree>
    <p:extLst>
      <p:ext uri="{BB962C8B-B14F-4D97-AF65-F5344CB8AC3E}">
        <p14:creationId xmlns:p14="http://schemas.microsoft.com/office/powerpoint/2010/main" val="11861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Service Level Agreements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6"/>
            <a:ext cx="10528663" cy="560571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It is an agreement between an organization and an outside entity, such as a vendor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It stipulates performance expectations and often includes penalties if the vendor doesn’t meet these expectations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Memorandum of Understanding (MOU)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Documents the intention of two parties to work together; it is less formal and doesn’t include monetary penalties if one of the parties doesn’t meet the responsibilities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Interconnection Security Agreement (ISA)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If two or more parties plan to transmit sensitive data, ISA can be used to specify the technical requirements of the connection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It provides information on how the two parties establish, maintain, and disconnect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232544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Managing Hardware and Software Assets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6"/>
            <a:ext cx="10528663" cy="56057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Hardware Inventories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Radio frequency identification (RFID) methods significantly reduce the time needed to perform an inventory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They are expensive than the barcode and barcode readers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Software Licensing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Ensuring systems in the organization uses only authorized software installed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Installing pirated software is not only a ethical violation but also both a liability risk and a potential vector for introducing malware</a:t>
            </a:r>
          </a:p>
        </p:txBody>
      </p:sp>
    </p:spTree>
    <p:extLst>
      <p:ext uri="{BB962C8B-B14F-4D97-AF65-F5344CB8AC3E}">
        <p14:creationId xmlns:p14="http://schemas.microsoft.com/office/powerpoint/2010/main" val="37567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Managing Virtual Assets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6"/>
            <a:ext cx="10528663" cy="560571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The primary component in Virtualization is Hypervisor. It manages the VM, data storage, and virtual network components.</a:t>
            </a:r>
          </a:p>
          <a:p>
            <a:pPr>
              <a:lnSpc>
                <a:spcPct val="150000"/>
              </a:lnSpc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Virtual Machines (VM)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VMs run as guest OS on physical servers. Physical servers will have extra processing, memory and disk storage to handle the VM Requirements</a:t>
            </a:r>
          </a:p>
          <a:p>
            <a:pPr>
              <a:lnSpc>
                <a:spcPct val="150000"/>
              </a:lnSpc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Software-defined Networks (SDN)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Decouples the control plane from the data plane.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Control plane uses protocols to decide where to send traffic and the data plane includes rules to decide whether traffic will be forwarded</a:t>
            </a:r>
          </a:p>
          <a:p>
            <a:pPr>
              <a:lnSpc>
                <a:spcPct val="150000"/>
              </a:lnSpc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Virtual Storage Area Networks (VSAN)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Virtualizing the SAN environment bypassing the complexity of SAN</a:t>
            </a:r>
          </a:p>
        </p:txBody>
      </p:sp>
    </p:spTree>
    <p:extLst>
      <p:ext uri="{BB962C8B-B14F-4D97-AF65-F5344CB8AC3E}">
        <p14:creationId xmlns:p14="http://schemas.microsoft.com/office/powerpoint/2010/main" val="386489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95" y="246355"/>
            <a:ext cx="10696574" cy="735541"/>
          </a:xfrm>
        </p:spPr>
        <p:txBody>
          <a:bodyPr/>
          <a:lstStyle/>
          <a:p>
            <a:r>
              <a:rPr lang="en-IN" dirty="0"/>
              <a:t>Physical Security - Locks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3906" y="981896"/>
            <a:ext cx="10528663" cy="56057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Inexpensive access control mechanisms that are widely accepted and used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They are considered delaying devices to intruders</a:t>
            </a:r>
          </a:p>
          <a:p>
            <a:pPr>
              <a:lnSpc>
                <a:spcPct val="150000"/>
              </a:lnSpc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Padlocks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– can be used on chained fences</a:t>
            </a:r>
          </a:p>
          <a:p>
            <a:pPr>
              <a:lnSpc>
                <a:spcPct val="150000"/>
              </a:lnSpc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Preset locks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– usually used on doors</a:t>
            </a:r>
          </a:p>
          <a:p>
            <a:pPr>
              <a:lnSpc>
                <a:spcPct val="150000"/>
              </a:lnSpc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Programmable locks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– used on doors or vaults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Key Points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Prudent Person Concept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person who takes responsible, careful, cautious and practical actions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how follows due care and due diligence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Operations Security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about ensuring People, Process, and Technology are adequately secured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the practice of continual maintenance to keep the environment running at a necessary security level.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is to reduce the possibility of damage that could result from unauthorized access or disclosure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Administrative Management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important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piece of Operations management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aspect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dealing with personnel issues.</a:t>
            </a:r>
          </a:p>
        </p:txBody>
      </p:sp>
    </p:spTree>
    <p:extLst>
      <p:ext uri="{BB962C8B-B14F-4D97-AF65-F5344CB8AC3E}">
        <p14:creationId xmlns:p14="http://schemas.microsoft.com/office/powerpoint/2010/main" val="10407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95" y="246355"/>
            <a:ext cx="10696574" cy="735541"/>
          </a:xfrm>
        </p:spPr>
        <p:txBody>
          <a:bodyPr/>
          <a:lstStyle/>
          <a:p>
            <a:r>
              <a:rPr lang="en-IN" dirty="0"/>
              <a:t>Mechanical Locks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3906" y="981896"/>
            <a:ext cx="8138371" cy="56057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Two main types of mechanical locks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Warded lock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is a basic padlock. It has a spring-loaded bolt with a notch cut in it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Cheapest locks, lacks any sophistication and easiest to pick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Tumbler Lock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 more pieces and parts than a ward lock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key fits into a cylinder, which raises the lock metal pieces to the correct height so the bolt can slide to the locked or unlocked position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0188" y="614125"/>
            <a:ext cx="1947004" cy="2833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12277" y="3998747"/>
            <a:ext cx="2895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95" y="246355"/>
            <a:ext cx="10696574" cy="735541"/>
          </a:xfrm>
        </p:spPr>
        <p:txBody>
          <a:bodyPr/>
          <a:lstStyle/>
          <a:p>
            <a:r>
              <a:rPr lang="en-IN" dirty="0"/>
              <a:t>Tumbler Locks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3907" y="981896"/>
            <a:ext cx="8494790" cy="560571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Pin Tumbler Lock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commonly used tumbler lock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It uses pins of varying lengths to prevent the lock from opening without the correct key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Wafer Tumbler Lock (disc tumbler lock)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Small, round locks found on file cabinets.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use flat discs instead of pins inside the lock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not provide much protection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Lever Tumbler Lock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solidFill>
                  <a:srgbClr val="252525"/>
                </a:solidFill>
                <a:latin typeface="Arial" panose="020B0604020202020204" pitchFamily="34" charset="0"/>
              </a:rPr>
              <a:t>uses a set of levers to prevent the bolt from moving in the lock.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8658" y="6456808"/>
            <a:ext cx="81443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/>
              <a:t>By </a:t>
            </a:r>
            <a:r>
              <a:rPr lang="en-IN" sz="1100" dirty="0" err="1"/>
              <a:t>Joram</a:t>
            </a:r>
            <a:r>
              <a:rPr lang="en-IN" sz="1100" dirty="0"/>
              <a:t> van </a:t>
            </a:r>
            <a:r>
              <a:rPr lang="en-IN" sz="1100" dirty="0" err="1"/>
              <a:t>Hartingsveldt</a:t>
            </a:r>
            <a:r>
              <a:rPr lang="en-IN" sz="1100" dirty="0"/>
              <a:t> - Own work, CC BY-SA 3.0, https://commons.wikimedia.org/w/index.php?curid=5177238</a:t>
            </a:r>
          </a:p>
        </p:txBody>
      </p:sp>
    </p:spTree>
    <p:extLst>
      <p:ext uri="{BB962C8B-B14F-4D97-AF65-F5344CB8AC3E}">
        <p14:creationId xmlns:p14="http://schemas.microsoft.com/office/powerpoint/2010/main" val="20318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95" y="246355"/>
            <a:ext cx="10696574" cy="735541"/>
          </a:xfrm>
        </p:spPr>
        <p:txBody>
          <a:bodyPr/>
          <a:lstStyle/>
          <a:p>
            <a:r>
              <a:rPr lang="en-IN" dirty="0"/>
              <a:t>Other Locks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3906" y="981896"/>
            <a:ext cx="8138371" cy="56057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Combination Locks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Requires the correct combination of numbers to unlock them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Cipher Locks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Also known as programmable locks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keyless and use keypads to control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Cost more than traditional locks, but has additional features like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Lockout, duress alarm etc.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0794" y="981896"/>
            <a:ext cx="1873257" cy="1880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369" y="3784754"/>
            <a:ext cx="1732106" cy="19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65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95" y="246355"/>
            <a:ext cx="10696574" cy="735541"/>
          </a:xfrm>
        </p:spPr>
        <p:txBody>
          <a:bodyPr/>
          <a:lstStyle/>
          <a:p>
            <a:r>
              <a:rPr lang="en-IN" dirty="0"/>
              <a:t>Cipher Locks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057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Cipher Locks functionality include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Door delay – if door is held open for a given time, an alarm will trigger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Key override – specific combination can be programmed for use in emergency situation to override normal procedures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Master keying – Supervisory personnel can change access codes and other features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Hostage alarm – Duress alarm combination</a:t>
            </a:r>
          </a:p>
          <a:p>
            <a:pPr lvl="1"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0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95" y="246355"/>
            <a:ext cx="10696574" cy="735541"/>
          </a:xfrm>
        </p:spPr>
        <p:txBody>
          <a:bodyPr/>
          <a:lstStyle/>
          <a:p>
            <a:r>
              <a:rPr lang="en-IN" dirty="0"/>
              <a:t>Circumventing Locks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0571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Tension wrench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tool shaped like L and is used to apply tension to the internal cylinder of a lock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Racking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circumvent pin tumbler lock, a lock pick is pushed to the back of the lock and quickly slid out while providing upward pressure, this movement makes the pins fall into place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Lock bumping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 the pins in a tumbler lock to their open position by using a special key called a bump key</a:t>
            </a:r>
          </a:p>
          <a:p>
            <a:pPr lvl="1"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16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95" y="246355"/>
            <a:ext cx="10696574" cy="735541"/>
          </a:xfrm>
        </p:spPr>
        <p:txBody>
          <a:bodyPr/>
          <a:lstStyle/>
          <a:p>
            <a:r>
              <a:rPr lang="en-IN" dirty="0"/>
              <a:t>Lock strength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057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Grade 1 = Commercial and industrial use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Grade 2 = Heavy-duty residential/light-duty commercial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Grade 3 = Residential/consumer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Three categories of Cylinders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Low Security – No pick or drill resistance provided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Medium Security – A degree of pick resistance provided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High Security – Pick resistance protection through many different mechanisms</a:t>
            </a:r>
          </a:p>
        </p:txBody>
      </p:sp>
    </p:spTree>
    <p:extLst>
      <p:ext uri="{BB962C8B-B14F-4D97-AF65-F5344CB8AC3E}">
        <p14:creationId xmlns:p14="http://schemas.microsoft.com/office/powerpoint/2010/main" val="427597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95" y="246355"/>
            <a:ext cx="10696574" cy="735541"/>
          </a:xfrm>
        </p:spPr>
        <p:txBody>
          <a:bodyPr/>
          <a:lstStyle/>
          <a:p>
            <a:r>
              <a:rPr lang="en-IN" dirty="0"/>
              <a:t>Personnel Access control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057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Piggybacking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Piggybacking is when another person follows through a door WITH the permission of the person who has received access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Tailgating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Tailgating is when another person, whether an employee or not, passes through a secure door without the knowledge of the person who has gained legitimate access through the secure door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Best preventive measures are security guards, man-trap, user awareness</a:t>
            </a:r>
          </a:p>
        </p:txBody>
      </p:sp>
    </p:spTree>
    <p:extLst>
      <p:ext uri="{BB962C8B-B14F-4D97-AF65-F5344CB8AC3E}">
        <p14:creationId xmlns:p14="http://schemas.microsoft.com/office/powerpoint/2010/main" val="2925658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Fencing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0571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Delays intruders, psychological deterrent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Can provide crowd control, helps control access to entrances and facilities. 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Can be costly and unsightly 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Height: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3 to 4 feet – deters casual trespassers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6 to 7 feet – considered too high to climb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8 feet (with barbed wire) – deter more determined intruder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Barbed wire tilted in is to deter someone exit the premises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Barbed wire tilted out is to deter someone enter the premises</a:t>
            </a:r>
          </a:p>
        </p:txBody>
      </p:sp>
    </p:spTree>
    <p:extLst>
      <p:ext uri="{BB962C8B-B14F-4D97-AF65-F5344CB8AC3E}">
        <p14:creationId xmlns:p14="http://schemas.microsoft.com/office/powerpoint/2010/main" val="1563414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Fencing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0571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Gauge of the fence wiring is the thickness of the wiring mesh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Lower the gauge number, larger the wire diameter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Mesh sizing is the minimum clear distance between the wires.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Fencing with smaller the mesh sizing and larger the gauge number are harder to cut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PIDAS fencing is a type of fencing that has sensors located on the wire mesh and at the base of the fence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PIDAS is very sensitive and can cause many false alarms</a:t>
            </a:r>
          </a:p>
        </p:txBody>
      </p:sp>
    </p:spTree>
    <p:extLst>
      <p:ext uri="{BB962C8B-B14F-4D97-AF65-F5344CB8AC3E}">
        <p14:creationId xmlns:p14="http://schemas.microsoft.com/office/powerpoint/2010/main" val="1962542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Gates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057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Different Types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Class 1 – Residential Use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Class 2 – Commercial use, general public access is expected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Class 3 – Industrial use, Limited public access is expected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Class 4 – Restricted use, no public access, monitored via CCTV or guards</a:t>
            </a:r>
          </a:p>
        </p:txBody>
      </p:sp>
    </p:spTree>
    <p:extLst>
      <p:ext uri="{BB962C8B-B14F-4D97-AF65-F5344CB8AC3E}">
        <p14:creationId xmlns:p14="http://schemas.microsoft.com/office/powerpoint/2010/main" val="117967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Administrative Management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Separation of Duties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Objective is to ensure one person acting alone cannot compromise the security of a system in any way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Activities should be broken down into different parts and given to different individuals or departments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Collusion – more than one person having to work together to commit a fraud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helps prevent mistakes and minimizes conflicts of interest </a:t>
            </a:r>
          </a:p>
        </p:txBody>
      </p:sp>
    </p:spTree>
    <p:extLst>
      <p:ext uri="{BB962C8B-B14F-4D97-AF65-F5344CB8AC3E}">
        <p14:creationId xmlns:p14="http://schemas.microsoft.com/office/powerpoint/2010/main" val="20995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Lighting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0571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The higher the lamps wattage, the more illumination it provides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Zones of illumination coverage should overlap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Exterior lights provide less illumination intensity than interior working lights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If the light is going to bounce of dark places, more illumination is required, if it bounces of clean concrete and light coloured surface then not much illumination is required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Lighting should be directed towards area where potential intruders can gain access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Glare protection – guards should be in shadows or under low illumination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Lights should be directed outward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Continuous lighting – an array of lights that provides even amount of illumination across an area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Controlled illumination – should erect light such a way that it does not blind others close by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Standby lighting – configure lighting to turn on and off, so potential intruders think different areas of the facility are populated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Responsive lighting – lights get turned on specific areas when IDS detects suspicious activities</a:t>
            </a:r>
          </a:p>
        </p:txBody>
      </p:sp>
    </p:spTree>
    <p:extLst>
      <p:ext uri="{BB962C8B-B14F-4D97-AF65-F5344CB8AC3E}">
        <p14:creationId xmlns:p14="http://schemas.microsoft.com/office/powerpoint/2010/main" val="417011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CCTV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0571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CCTV is made up of camera, transmitter, receiver, recording system and a monitor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It sends captured data via the cameras transmitters to the monitors receiver via coaxial cable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The most common type of attack against CCTV is the replay attack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Cameras use Charged coupled devices (CCD)</a:t>
            </a:r>
          </a:p>
          <a:p>
            <a:pPr lvl="1">
              <a:lnSpc>
                <a:spcPct val="150000"/>
              </a:lnSpc>
            </a:pP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Electrical circuit that receives input light from the lens </a:t>
            </a:r>
            <a:r>
              <a:rPr lang="en-IN" sz="2300">
                <a:latin typeface="Arial" panose="020B0604020202020204" pitchFamily="34" charset="0"/>
                <a:cs typeface="Arial" panose="020B0604020202020204" pitchFamily="34" charset="0"/>
              </a:rPr>
              <a:t>can convert </a:t>
            </a: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to electronic signal. Images are focused through a lens on to the CCD chip</a:t>
            </a:r>
          </a:p>
        </p:txBody>
      </p:sp>
    </p:spTree>
    <p:extLst>
      <p:ext uri="{BB962C8B-B14F-4D97-AF65-F5344CB8AC3E}">
        <p14:creationId xmlns:p14="http://schemas.microsoft.com/office/powerpoint/2010/main" val="881643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CCTV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0571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Lens Types</a:t>
            </a:r>
          </a:p>
          <a:p>
            <a:pPr lvl="1">
              <a:lnSpc>
                <a:spcPct val="150000"/>
              </a:lnSpc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Fixed Focal Length</a:t>
            </a:r>
          </a:p>
          <a:p>
            <a:pPr lvl="1">
              <a:lnSpc>
                <a:spcPct val="150000"/>
              </a:lnSpc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Zoom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Focal length defines its effectiveness in viewing objects from a horizontal and vertical view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Shorter focal length provides wider-angle of view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Fixed focal length lens does not allow the user to change the area that fills the monitor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Optical zoom lens allow the viewer to change the field of view while maintaining the same number of pixels in the resulting image</a:t>
            </a:r>
          </a:p>
          <a:p>
            <a:pPr lvl="2">
              <a:lnSpc>
                <a:spcPct val="150000"/>
              </a:lnSpc>
            </a:pP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95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CCTV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057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Depth of field</a:t>
            </a:r>
          </a:p>
          <a:p>
            <a:pPr lvl="1">
              <a:lnSpc>
                <a:spcPct val="150000"/>
              </a:lnSpc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Refers to the portion of the environment that is in focus when shown in the monitor</a:t>
            </a:r>
          </a:p>
          <a:p>
            <a:pPr lvl="1">
              <a:lnSpc>
                <a:spcPct val="150000"/>
              </a:lnSpc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Small Depth of field is called Shallow focus and large Depth of field is called deep focus </a:t>
            </a:r>
          </a:p>
          <a:p>
            <a:pPr lvl="1">
              <a:lnSpc>
                <a:spcPct val="150000"/>
              </a:lnSpc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Depth of field varies depending on the size of the lens opening, distance of the object, and the focal length of the lens</a:t>
            </a:r>
          </a:p>
          <a:p>
            <a:pPr lvl="1">
              <a:lnSpc>
                <a:spcPct val="150000"/>
              </a:lnSpc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Depth of field increase when </a:t>
            </a:r>
          </a:p>
          <a:p>
            <a:pPr lvl="2">
              <a:lnSpc>
                <a:spcPct val="150000"/>
              </a:lnSpc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Subject distance increases</a:t>
            </a:r>
          </a:p>
          <a:p>
            <a:pPr lvl="2">
              <a:lnSpc>
                <a:spcPct val="150000"/>
              </a:lnSpc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Size of lens opening decreases</a:t>
            </a:r>
          </a:p>
          <a:p>
            <a:pPr lvl="2">
              <a:lnSpc>
                <a:spcPct val="150000"/>
              </a:lnSpc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Focal length decreases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74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IDS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0571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Can be used to detect intruders by employing Electromechanical or volumetric systems</a:t>
            </a:r>
          </a:p>
          <a:p>
            <a:pPr>
              <a:lnSpc>
                <a:spcPct val="150000"/>
              </a:lnSpc>
            </a:pP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Volumetric systems are more sensitive and can detect changes in subtle environmental characteristics like vibration, microwaves, infrared values and photoelectric changes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Electromechanical Systems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Work by detecting a change or break in a circuit.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Vibration detectors can detect movement on walls, screens, ceilings when the fine wires embedded within the structure are broken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Magnetic contact switches can be installed on windows and doors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Pressure pad is placed underneath a rug or carpet and is activated during off-hours.</a:t>
            </a:r>
          </a:p>
        </p:txBody>
      </p:sp>
    </p:spTree>
    <p:extLst>
      <p:ext uri="{BB962C8B-B14F-4D97-AF65-F5344CB8AC3E}">
        <p14:creationId xmlns:p14="http://schemas.microsoft.com/office/powerpoint/2010/main" val="2139055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IDS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64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Photoelectric system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Detects change in the light beam, and hence can be used only in windowless environments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Cross-sectional beams can be used to extend the light beams across an area by using hidden mirrors to bounce the beam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Passive infrared system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Identifies change of heat waves in the area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Acoustic Detection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Uses microphones installed in doors, windows, walls; monitors for sounds during forced intrusion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Its very sensitive and cannot be used in open areas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Vibration sensors are similar to this and are commonly used by financial institutions in vaults</a:t>
            </a:r>
          </a:p>
          <a:p>
            <a:pPr lvl="1">
              <a:lnSpc>
                <a:spcPct val="150000"/>
              </a:lnSpc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00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IDS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64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Wave-pattern motion detectors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These devices generate wave patters that is sent over a sensitive area and reflected back to a receiver.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Uses different frequencies to monitor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Proximity detector or capacitance detector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Emits measurable magnetic fields and looks out for disruption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It is used to protect specific objects versus protecting a whole room or area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Electrostatic IDS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Creates an electrostatic magnetic field</a:t>
            </a:r>
          </a:p>
          <a:p>
            <a:pPr lvl="1">
              <a:lnSpc>
                <a:spcPct val="15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86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Tracking Software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64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Widely accepted best practices</a:t>
            </a:r>
          </a:p>
          <a:p>
            <a:pPr lvl="1">
              <a:lnSpc>
                <a:spcPct val="150000"/>
              </a:lnSpc>
            </a:pPr>
            <a:r>
              <a:rPr lang="en-IN" sz="2200">
                <a:latin typeface="Arial" panose="020B0604020202020204" pitchFamily="34" charset="0"/>
                <a:cs typeface="Arial" panose="020B0604020202020204" pitchFamily="34" charset="0"/>
              </a:rPr>
              <a:t>Application Whitelisting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Using Gold Masters (Ghost Image)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Enforcing least privilege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Automated Scanning</a:t>
            </a:r>
          </a:p>
        </p:txBody>
      </p:sp>
    </p:spTree>
    <p:extLst>
      <p:ext uri="{BB962C8B-B14F-4D97-AF65-F5344CB8AC3E}">
        <p14:creationId xmlns:p14="http://schemas.microsoft.com/office/powerpoint/2010/main" val="1134068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Change Control Process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6"/>
            <a:ext cx="10353368" cy="5664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Change control is important for product not only during its development but throughout its lifecycle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Change must be effective, orderly, timely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Change control Steps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Request for change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Approval of the change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Documentation of the change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Tested and presented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Report change to management</a:t>
            </a:r>
          </a:p>
        </p:txBody>
      </p:sp>
    </p:spTree>
    <p:extLst>
      <p:ext uri="{BB962C8B-B14F-4D97-AF65-F5344CB8AC3E}">
        <p14:creationId xmlns:p14="http://schemas.microsoft.com/office/powerpoint/2010/main" val="2462024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Network and Resource Availability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Below are some options to ensure availability of network resources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Redundant Hardware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HA/ Hot swapping methods allows failover or change of hardware components without causing downtime to the environment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Fault-tolerant Technologies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Technologies that will try to correct itself after a failure. It is the most expensive solution, primarily used in mission critical infrastructure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Service Level Agreements (SLA)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Helps in maintaining a agreed service level with internal as well as external providers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Solid Operational Procedures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Operational procedures, training and continuous improvement are all important aspects in maintaining a healthy environment</a:t>
            </a:r>
          </a:p>
        </p:txBody>
      </p:sp>
    </p:spTree>
    <p:extLst>
      <p:ext uri="{BB962C8B-B14F-4D97-AF65-F5344CB8AC3E}">
        <p14:creationId xmlns:p14="http://schemas.microsoft.com/office/powerpoint/2010/main" val="398827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1277" y="420438"/>
            <a:ext cx="9812594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Separation of Privilege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Similar to Separation of duties, but builds upon the principle of least privilege and applies it to applications and processes.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Requires the use of granular rights and permissions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Segregation of duties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Goal is to ensure the individuals do not have excessive system access that may result in conflict of interest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Most common implementation of segregation of duties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policy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ensuring that security duties are separate from other duties</a:t>
            </a:r>
          </a:p>
        </p:txBody>
      </p:sp>
    </p:spTree>
    <p:extLst>
      <p:ext uri="{BB962C8B-B14F-4D97-AF65-F5344CB8AC3E}">
        <p14:creationId xmlns:p14="http://schemas.microsoft.com/office/powerpoint/2010/main" val="4570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Mean Time Between Failure (MTBF)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Measure of how long an equipment will operate reliably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Calculated by taking the average of time between failures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Vendor normally provides this value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Its is used as a benchmark for reliability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MTBF implies the device is repairable, if it is not there, then it means Mean Time to Failure (MTTF)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Mission critical systems will have a higher MTBF value</a:t>
            </a:r>
          </a:p>
        </p:txBody>
      </p:sp>
    </p:spTree>
    <p:extLst>
      <p:ext uri="{BB962C8B-B14F-4D97-AF65-F5344CB8AC3E}">
        <p14:creationId xmlns:p14="http://schemas.microsoft.com/office/powerpoint/2010/main" val="2265089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Mean Time to Repair (MTTR)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Measure of time to get a device repaired and back into production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MTTR may pertain to fixing a component, replacing the device or refers to an SLA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 the MTTR is too high, then redundancy should be used for critical devices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Systems that cannot be allowed to be down should have redundant systems with high MTBF values.</a:t>
            </a:r>
          </a:p>
        </p:txBody>
      </p:sp>
    </p:spTree>
    <p:extLst>
      <p:ext uri="{BB962C8B-B14F-4D97-AF65-F5344CB8AC3E}">
        <p14:creationId xmlns:p14="http://schemas.microsoft.com/office/powerpoint/2010/main" val="1081504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Single Point of Failure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 a single device failure brings down a segment or the whole network, then the device is considered a single point of failure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defences are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Proper maintenance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Regular backup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Fault tolerance </a:t>
            </a:r>
          </a:p>
        </p:txBody>
      </p:sp>
    </p:spTree>
    <p:extLst>
      <p:ext uri="{BB962C8B-B14F-4D97-AF65-F5344CB8AC3E}">
        <p14:creationId xmlns:p14="http://schemas.microsoft.com/office/powerpoint/2010/main" val="2088052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RAID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62262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Redundant Array of Independent Disks is a technology used for redundancy and/or performance improvement.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41052"/>
              </p:ext>
            </p:extLst>
          </p:nvPr>
        </p:nvGraphicFramePr>
        <p:xfrm>
          <a:off x="648929" y="1702892"/>
          <a:ext cx="11346426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612">
                  <a:extLst>
                    <a:ext uri="{9D8B030D-6E8A-4147-A177-3AD203B41FA5}">
                      <a16:colId xmlns:a16="http://schemas.microsoft.com/office/drawing/2014/main" xmlns="" val="2572638877"/>
                    </a:ext>
                  </a:extLst>
                </a:gridCol>
                <a:gridCol w="9029659">
                  <a:extLst>
                    <a:ext uri="{9D8B030D-6E8A-4147-A177-3AD203B41FA5}">
                      <a16:colId xmlns:a16="http://schemas.microsoft.com/office/drawing/2014/main" xmlns="" val="139318982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xmlns="" val="140544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754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</a:t>
                      </a:r>
                      <a:r>
                        <a:rPr lang="en-IN" b="1" u="sng" dirty="0"/>
                        <a:t>stripped</a:t>
                      </a:r>
                      <a:r>
                        <a:rPr lang="en-IN" dirty="0"/>
                        <a:t> over serval drives, no redundancy or parity. If one volume fails entire volume may become unusable, primarily used for </a:t>
                      </a:r>
                      <a:r>
                        <a:rPr lang="en-IN" b="1" u="sng" dirty="0"/>
                        <a:t>performance</a:t>
                      </a:r>
                      <a:r>
                        <a:rPr lang="en-IN" dirty="0"/>
                        <a:t> </a:t>
                      </a:r>
                      <a:r>
                        <a:rPr lang="en-IN" b="1" u="sng" dirty="0"/>
                        <a:t>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48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is </a:t>
                      </a:r>
                      <a:r>
                        <a:rPr lang="en-IN" b="1" u="sng" dirty="0"/>
                        <a:t>written to two drives </a:t>
                      </a:r>
                      <a:r>
                        <a:rPr lang="en-IN" dirty="0"/>
                        <a:t>at the same time. If one fails, the other drive has the same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Mirroring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078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</a:t>
                      </a:r>
                      <a:r>
                        <a:rPr lang="en-IN" b="1" u="sng" dirty="0"/>
                        <a:t>stripping</a:t>
                      </a:r>
                      <a:r>
                        <a:rPr lang="en-IN" dirty="0"/>
                        <a:t> over all drives at </a:t>
                      </a:r>
                      <a:r>
                        <a:rPr lang="en-IN" b="1" u="sng" dirty="0"/>
                        <a:t>the bit level, </a:t>
                      </a:r>
                      <a:r>
                        <a:rPr lang="en-IN" b="0" u="none" dirty="0"/>
                        <a:t>Parity data is created with Hamming code. </a:t>
                      </a:r>
                      <a:r>
                        <a:rPr lang="en-IN" b="1" u="sng" dirty="0"/>
                        <a:t>Not</a:t>
                      </a:r>
                      <a:r>
                        <a:rPr lang="en-IN" b="0" u="none" dirty="0"/>
                        <a:t> used </a:t>
                      </a:r>
                      <a:r>
                        <a:rPr lang="en-IN" b="1" u="sng" dirty="0"/>
                        <a:t>in Production </a:t>
                      </a:r>
                      <a:r>
                        <a:rPr lang="en-IN" b="0" u="none" dirty="0"/>
                        <a:t>today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Hamming code Parity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732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stripping over all drives, </a:t>
                      </a:r>
                      <a:r>
                        <a:rPr lang="en-IN" b="1" u="sng" dirty="0"/>
                        <a:t>parity code in in one drive</a:t>
                      </a:r>
                      <a:r>
                        <a:rPr lang="en-IN" dirty="0"/>
                        <a:t>. If one drive fails it can be reconstructed using parity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Byte-level parity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495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Same as RAID 3, parity is created at block level instead of byte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Block-level parity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718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is </a:t>
                      </a:r>
                      <a:r>
                        <a:rPr lang="en-IN" b="1" u="sng" dirty="0"/>
                        <a:t>written in disk sector </a:t>
                      </a:r>
                      <a:r>
                        <a:rPr lang="en-IN" dirty="0"/>
                        <a:t>units to all drives. </a:t>
                      </a:r>
                      <a:r>
                        <a:rPr lang="en-IN" b="1" u="sng" dirty="0"/>
                        <a:t>Parity is also written to all drives</a:t>
                      </a:r>
                      <a:r>
                        <a:rPr lang="en-IN" dirty="0"/>
                        <a:t>. Ensure no single point of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Interleave parity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67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Similar to RAID 5 with </a:t>
                      </a:r>
                      <a:r>
                        <a:rPr lang="en-IN" b="1" u="sng" dirty="0"/>
                        <a:t>added Fault tolerance</a:t>
                      </a:r>
                      <a:r>
                        <a:rPr lang="en-IN" dirty="0"/>
                        <a:t>, second set of parity added to all drives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Double parity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806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is </a:t>
                      </a:r>
                      <a:r>
                        <a:rPr lang="en-IN" b="1" u="sng" dirty="0"/>
                        <a:t>mirrored and stripped </a:t>
                      </a:r>
                      <a:r>
                        <a:rPr lang="en-IN" dirty="0"/>
                        <a:t>simultaneously across several drives and can support multiple drive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Stripping and Mirroring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5839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074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Direct Access Storage Device (DASD)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Magnetic storage devices which have been used in mainframe and minicomputer environments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RAID is a DASD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DASD, an point ca be reached directly, whereas in SASD every point in between the current and desired position must be traversed in order to reach the desired position </a:t>
            </a:r>
          </a:p>
        </p:txBody>
      </p:sp>
    </p:spTree>
    <p:extLst>
      <p:ext uri="{BB962C8B-B14F-4D97-AF65-F5344CB8AC3E}">
        <p14:creationId xmlns:p14="http://schemas.microsoft.com/office/powerpoint/2010/main" val="2466596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Massive Array of Inactive Disks (MAID)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in environments where several hundred terabytes of data storage is required but it </a:t>
            </a:r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carries mostly write operations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a MAID, rack-mounted disk arrays have all been powered down with only the disk controller alive.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When an application asks for data, the controller powers the appropriate disk drive, transfers the data and then powers the drive down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helps in decreased energy consumption and lengthier service life of the disk drives</a:t>
            </a:r>
          </a:p>
        </p:txBody>
      </p:sp>
    </p:spTree>
    <p:extLst>
      <p:ext uri="{BB962C8B-B14F-4D97-AF65-F5344CB8AC3E}">
        <p14:creationId xmlns:p14="http://schemas.microsoft.com/office/powerpoint/2010/main" val="2052738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Redundant Array of Independent Tapes (RAIT)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Similar to RAID, but uses Tape drives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Tape storage is low-cost storage option but is slow compared to disk storage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Fits in environments where very large write-mostly storage applications , appropriate performance and reliability is required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is stripped in parallel to multiple tape drives with or without redundant parity drive. This provides high capacity at low cost</a:t>
            </a:r>
          </a:p>
        </p:txBody>
      </p:sp>
    </p:spTree>
    <p:extLst>
      <p:ext uri="{BB962C8B-B14F-4D97-AF65-F5344CB8AC3E}">
        <p14:creationId xmlns:p14="http://schemas.microsoft.com/office/powerpoint/2010/main" val="1260070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Storage Area Network (SAN)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Consists of numerous storage devices linked together connected through a high speed private network and storage specific switches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SAN provide redundancy, fault tolerance, reliability, backup and allows interaction as one virtual entity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Not commonly used in small or medium sized companies.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Tape drives, optical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junkboxes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and disk arrays may also be attached to and referenced through SAN  </a:t>
            </a:r>
          </a:p>
        </p:txBody>
      </p:sp>
    </p:spTree>
    <p:extLst>
      <p:ext uri="{BB962C8B-B14F-4D97-AF65-F5344CB8AC3E}">
        <p14:creationId xmlns:p14="http://schemas.microsoft.com/office/powerpoint/2010/main" val="2907554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Clustering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a fault-tolerant technology similar to redundant serves, except that each device takes part in processing services that are requested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provides availability, scalability, load balancing, redundancy and failover.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Clustering is a logical outgrowth of redundant servers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a cluster a master controller has control over allocation of resources and users to cluster node.</a:t>
            </a:r>
          </a:p>
        </p:txBody>
      </p:sp>
    </p:spTree>
    <p:extLst>
      <p:ext uri="{BB962C8B-B14F-4D97-AF65-F5344CB8AC3E}">
        <p14:creationId xmlns:p14="http://schemas.microsoft.com/office/powerpoint/2010/main" val="346363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Grid computing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Load-balanced parallel means of massive computing implemented with loosely coupled systems that may join or leave the grid randomly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Nodes do not trust each other and no central controller is available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Grid computing cannot be used for applications that require tight interactions and coordinated scheduling among multiple workload units.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Sensitive data should not be processed over a grid and this is not the proper technology for time-sensitive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46251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Administrative Management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Need-to-know Access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Access is granted only to data or resources that are needed to perform a task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commonly associated with security clearances of subject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Restricting access based on need-to-know helps protect against unauthorized access resulting in a loss of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139998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Backup – Hierarchical Storage Management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HSM provides continuous online backup functionality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combines hard disk technology with the cheaper and slower optical or tape juke-boxes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dynamically manages the storage and recovery of files, which are copied to storage media devices that vary in speed and cost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was created to save money and time</a:t>
            </a:r>
          </a:p>
        </p:txBody>
      </p:sp>
    </p:spTree>
    <p:extLst>
      <p:ext uri="{BB962C8B-B14F-4D97-AF65-F5344CB8AC3E}">
        <p14:creationId xmlns:p14="http://schemas.microsoft.com/office/powerpoint/2010/main" val="1937411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Contingency Planning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Contingency planning defines what should take place during and after an incident.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addresses how to deal with small incidents that do not quality as disasters.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There should be three instances of the contingency planning document: one at the premises, a copy in the same site but in a fireproof safe, an another copy in the offsite location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should not be trusted until they are tested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14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Intrusion Detection Systems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Major aspect of IDS are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False Positive – detecting intrusions when none happened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False Negative – Missing intrusions as benign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Important step to reduce errors is to baseline the system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Baselining refers to process of establishing the normal pattern of behaviour for a given network or system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White-list and black-lists can be used to improve the efficacy of IDS </a:t>
            </a:r>
          </a:p>
        </p:txBody>
      </p:sp>
    </p:spTree>
    <p:extLst>
      <p:ext uri="{BB962C8B-B14F-4D97-AF65-F5344CB8AC3E}">
        <p14:creationId xmlns:p14="http://schemas.microsoft.com/office/powerpoint/2010/main" val="1334473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Patch Management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Centralized Patch Management is considered the best practice for security operations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common approaches are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Agent Based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 update agent is installed in every device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Agentless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One or more device remotely connects to each host for patch update and compliance 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Passive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Passively monitor network traffic to infer the patch levels on each networked service. This is the least effective approach 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Honeypot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Honeyclients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Synthetic applications meant to allow an attacker to conduct client-side attacks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Very important in honey family, because most of the successful attacks are client-side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Different flavours are there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Highly Interactive – requires humans to operate them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Low interaction – their behaviour is completely automated</a:t>
            </a:r>
          </a:p>
          <a:p>
            <a:pPr lvl="1"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62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Incident Management Process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Phases of Incident Management Process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Respond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Mitigate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Recover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Remediate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Incident management includes both proactive and reactive processes.</a:t>
            </a:r>
          </a:p>
        </p:txBody>
      </p:sp>
    </p:spTree>
    <p:extLst>
      <p:ext uri="{BB962C8B-B14F-4D97-AF65-F5344CB8AC3E}">
        <p14:creationId xmlns:p14="http://schemas.microsoft.com/office/powerpoint/2010/main" val="516159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Incident Response Teams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 different types of incident response teams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Virtual team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Made up of experts who have other duties. 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introduces slower response times and the members have to leave their current roles to address incidents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Permanent team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Dedicated only for incident response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Costly but response is faster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Hybrid team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Consists of both permanent and virtual staff</a:t>
            </a:r>
          </a:p>
        </p:txBody>
      </p:sp>
    </p:spTree>
    <p:extLst>
      <p:ext uri="{BB962C8B-B14F-4D97-AF65-F5344CB8AC3E}">
        <p14:creationId xmlns:p14="http://schemas.microsoft.com/office/powerpoint/2010/main" val="33397965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Incident Response Teams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team should have the following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Contact of outside agencies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Roles and responsibilities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Call tree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List of forensic experts to call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Steps to secure and preserve evidence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List of items to be included in management report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Description of how systems should be treated </a:t>
            </a:r>
          </a:p>
        </p:txBody>
      </p:sp>
    </p:spTree>
    <p:extLst>
      <p:ext uri="{BB962C8B-B14F-4D97-AF65-F5344CB8AC3E}">
        <p14:creationId xmlns:p14="http://schemas.microsoft.com/office/powerpoint/2010/main" val="1421570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Incident Handling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IH should be closely related to Disaster Recovery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Primary goal is to contain and mitigate any damage caused by an incident and to prevent any further damage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IH should also be closely linked with company security policy and awareness program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Incident reporting process should be centralized, easy to accomplish, convenient and welcomed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90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Incident Management stages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important step in responding to an incident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Properly tuned detection mechanisms will help in identification of incidents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Early stage of response is to figure out what information is needed to restore security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goals are to figure out who did it, how they did it, when they did it and why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Biggest challenge for response teams is the dynamic nature of logs.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response team members should have variety of skills </a:t>
            </a:r>
          </a:p>
        </p:txBody>
      </p:sp>
    </p:spTree>
    <p:extLst>
      <p:ext uri="{BB962C8B-B14F-4D97-AF65-F5344CB8AC3E}">
        <p14:creationId xmlns:p14="http://schemas.microsoft.com/office/powerpoint/2010/main" val="152139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Administrative Management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Principle of Least Privilege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Subjects are granted only the privileges necessary to perform the assigned task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protects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confidentiality and Integrity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Typically it is focused on user privileges, but it can also be applied to processes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92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Incident Management stages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Mitigation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Goal is to prevent or reduce any further damage from the incident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Proper mitigation strategy buys time for investigation and determination of root cause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Mitigation strategy should be based on the category of the attack, the assets affected by the incident and the criticality of those assets.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strategies can be proactive or reactive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Reporting occurs during the life cycle of the incident at various stages and various levels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Recovery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Returning all systems and information to known-good state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very important to gather all evidences before recovering the systems and information </a:t>
            </a:r>
          </a:p>
        </p:txBody>
      </p:sp>
    </p:spTree>
    <p:extLst>
      <p:ext uri="{BB962C8B-B14F-4D97-AF65-F5344CB8AC3E}">
        <p14:creationId xmlns:p14="http://schemas.microsoft.com/office/powerpoint/2010/main" val="785502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Incident Management stages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Remediation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Based on the investigation decide the permanent solutions to prevent occurrence of similar incident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Identification of Indicators of Attack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that can be used to detect similar incidents in future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Also gathering the Indicators of Compromise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which will tell if the attack has been successful and security is compromised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Review the incident, how it was handled, carry post-mortem analysis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phase can help make adjustments to response strategies</a:t>
            </a:r>
          </a:p>
        </p:txBody>
      </p:sp>
    </p:spTree>
    <p:extLst>
      <p:ext uri="{BB962C8B-B14F-4D97-AF65-F5344CB8AC3E}">
        <p14:creationId xmlns:p14="http://schemas.microsoft.com/office/powerpoint/2010/main" val="625385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Disaster Recovery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Key Points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RTO – Recovery Time Objective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maximum time within which a business process must be restored to an acceptable service level after a disaster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RTO value should be lesser than MTD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RTO deals with getting the infrastructure and systems back up and running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MTD represents the time after which the business cannot recover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 Recovery Time (WRT)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Remainder of the overall MTD value after RTO has passed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WRT deals with restoring data, testing process, and then making the production process live</a:t>
            </a:r>
          </a:p>
        </p:txBody>
      </p:sp>
    </p:spTree>
    <p:extLst>
      <p:ext uri="{BB962C8B-B14F-4D97-AF65-F5344CB8AC3E}">
        <p14:creationId xmlns:p14="http://schemas.microsoft.com/office/powerpoint/2010/main" val="95441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Disaster Recovery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RPO – Recovery Point Objective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the acceptable amount of data loss measured in time.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Represents the earliest point in time to which data must be recovered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higher the value of data, the lower the RPO value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actual RTO, MTD, RPO values are derived from the Business impact assessment (BIA)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28443"/>
              </p:ext>
            </p:extLst>
          </p:nvPr>
        </p:nvGraphicFramePr>
        <p:xfrm>
          <a:off x="1464955" y="4072466"/>
          <a:ext cx="8799921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33307">
                  <a:extLst>
                    <a:ext uri="{9D8B030D-6E8A-4147-A177-3AD203B41FA5}">
                      <a16:colId xmlns:a16="http://schemas.microsoft.com/office/drawing/2014/main" xmlns="" val="295117154"/>
                    </a:ext>
                  </a:extLst>
                </a:gridCol>
                <a:gridCol w="2933307">
                  <a:extLst>
                    <a:ext uri="{9D8B030D-6E8A-4147-A177-3AD203B41FA5}">
                      <a16:colId xmlns:a16="http://schemas.microsoft.com/office/drawing/2014/main" xmlns="" val="3134816641"/>
                    </a:ext>
                  </a:extLst>
                </a:gridCol>
                <a:gridCol w="2933307">
                  <a:extLst>
                    <a:ext uri="{9D8B030D-6E8A-4147-A177-3AD203B41FA5}">
                      <a16:colId xmlns:a16="http://schemas.microsoft.com/office/drawing/2014/main" xmlns="" val="117129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0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Mission 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 to 1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Instantaneous to 2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590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Business 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35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9486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3865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Facility Recovery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Three main types of disruptions</a:t>
            </a:r>
          </a:p>
          <a:p>
            <a:pPr lvl="1">
              <a:lnSpc>
                <a:spcPct val="100000"/>
              </a:lnSpc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Nondisaster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Disruption in a service that has significant but limited impact on the conduct of business operations 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Disaster</a:t>
            </a:r>
          </a:p>
          <a:p>
            <a:pPr lvl="2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 event that causes the entire facility to be unusable for a day or longer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Catastrophe</a:t>
            </a:r>
          </a:p>
          <a:p>
            <a:pPr lvl="2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Major disruptions that destroys the facility altogether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Recovery Alternatives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Redundant site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Outsourcing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Rented offsite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Reciprocal agreement</a:t>
            </a:r>
          </a:p>
          <a:p>
            <a:pPr lvl="2">
              <a:lnSpc>
                <a:spcPct val="10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474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516"/>
            <a:ext cx="10696574" cy="735541"/>
          </a:xfrm>
        </p:spPr>
        <p:txBody>
          <a:bodyPr/>
          <a:lstStyle/>
          <a:p>
            <a:r>
              <a:rPr lang="en-IN" dirty="0"/>
              <a:t>Leased or Rented Offsite Facilities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8886173"/>
              </p:ext>
            </p:extLst>
          </p:nvPr>
        </p:nvGraphicFramePr>
        <p:xfrm>
          <a:off x="255639" y="657433"/>
          <a:ext cx="11759380" cy="5428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9796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Reciprocal Agreements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Alternate site approach between companies that work in similar field or has similar technology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Cheaper way than other options, but not always the best choice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will only provide short term solution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mixing of operations may introduce lot of security risks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Careful testing needs to be conducted to determine if one company can support the other during disaster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These agreements are not enforceable </a:t>
            </a:r>
          </a:p>
        </p:txBody>
      </p:sp>
    </p:spTree>
    <p:extLst>
      <p:ext uri="{BB962C8B-B14F-4D97-AF65-F5344CB8AC3E}">
        <p14:creationId xmlns:p14="http://schemas.microsoft.com/office/powerpoint/2010/main" val="24113551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Redundant Sites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Mirror sites that are equipped and configured exactly like the primary site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business processing capability between the two can be completely synchronized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Both the sites are owned by the company and hence has inherent advantages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the most expensive backup facility</a:t>
            </a:r>
          </a:p>
        </p:txBody>
      </p:sp>
    </p:spTree>
    <p:extLst>
      <p:ext uri="{BB962C8B-B14F-4D97-AF65-F5344CB8AC3E}">
        <p14:creationId xmlns:p14="http://schemas.microsoft.com/office/powerpoint/2010/main" val="37760859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Rolling Hot Site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Mobile hot site behind a large truck or a trailer converted into a data processing or working area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a portable and self-contained data facility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Another similar solution is prefabricated building </a:t>
            </a:r>
          </a:p>
        </p:txBody>
      </p:sp>
    </p:spTree>
    <p:extLst>
      <p:ext uri="{BB962C8B-B14F-4D97-AF65-F5344CB8AC3E}">
        <p14:creationId xmlns:p14="http://schemas.microsoft.com/office/powerpoint/2010/main" val="6480363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Backup Strategies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09005974"/>
              </p:ext>
            </p:extLst>
          </p:nvPr>
        </p:nvGraphicFramePr>
        <p:xfrm>
          <a:off x="294967" y="981896"/>
          <a:ext cx="11208775" cy="562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01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Administrative Management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6"/>
            <a:ext cx="10528663" cy="527141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Entitlement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Amount of privileges granted to the users, typically during first time provisioning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Amount of privileges the user collects over time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Transitive Trust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Extends the trust relationship between two security domains to all of their subdomains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allows subjects from one domain to access objects in the other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lvl="1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Nontransitive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trust does not extend the trust relationship to their subdomains. It enforces principle of least privilege and grants the trust to a single domain at a time</a:t>
            </a:r>
          </a:p>
        </p:txBody>
      </p:sp>
    </p:spTree>
    <p:extLst>
      <p:ext uri="{BB962C8B-B14F-4D97-AF65-F5344CB8AC3E}">
        <p14:creationId xmlns:p14="http://schemas.microsoft.com/office/powerpoint/2010/main" val="36591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Backup Strategy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8929" y="981897"/>
            <a:ext cx="10736826" cy="56450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 an organization wants the backup and restoration processes to be simplistic and straightforward, it can use Full backup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very important to not mix the differential and incremental backup. 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very important that the backup data is restored and tested at regular frequencies</a:t>
            </a:r>
          </a:p>
        </p:txBody>
      </p:sp>
    </p:spTree>
    <p:extLst>
      <p:ext uri="{BB962C8B-B14F-4D97-AF65-F5344CB8AC3E}">
        <p14:creationId xmlns:p14="http://schemas.microsoft.com/office/powerpoint/2010/main" val="23950047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Electronic Backup Solutions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2" y="1188374"/>
            <a:ext cx="10736826" cy="499611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Disk duplexing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More than one disk controller is in use. If one controller fails the other is ready and available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Disk Shadowing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is dynamically created and maintained on two or more identical disks.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to ensure the availability of data and to provide a fault-tolerant solution by duplicating hardware and maintaining more than one copy of the information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provides online backup storage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can boost read operation performance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an expensive solution because two or more hard drives are used to hold the exact same data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Companies choose this model if fault tolerance is required</a:t>
            </a:r>
          </a:p>
        </p:txBody>
      </p:sp>
    </p:spTree>
    <p:extLst>
      <p:ext uri="{BB962C8B-B14F-4D97-AF65-F5344CB8AC3E}">
        <p14:creationId xmlns:p14="http://schemas.microsoft.com/office/powerpoint/2010/main" val="15102559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Electronic Backup Solutions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2" y="1188374"/>
            <a:ext cx="10736826" cy="499611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Electronic Vaulting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Makes copies of files as they are created/modified and periodically transmits them to an offsite backup site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 of transferring bulk information to offsite facilities for backup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transmission happens in batches (does not happen in real time)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Remote Journaling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 of transmitting data offsite usually by moving the journal or transaction logs to the offsite facility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not the actual files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These logs contains the delta that has taken place on the original files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Journaling is efficient for database recovery, where only the reapplication of a series of changes to individual records is required to resynchronize the database.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Takes place in real-time and only transmits the file deltas</a:t>
            </a:r>
          </a:p>
        </p:txBody>
      </p:sp>
    </p:spTree>
    <p:extLst>
      <p:ext uri="{BB962C8B-B14F-4D97-AF65-F5344CB8AC3E}">
        <p14:creationId xmlns:p14="http://schemas.microsoft.com/office/powerpoint/2010/main" val="19129342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Electronic Backup Solutions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2" y="1188374"/>
            <a:ext cx="10736826" cy="49961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repositories commonly have replication capabilities, so that when changes take place to one repository, they are replicated to all of the other repositories.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Replication can be asynchronous or synchronous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Asynchronous – Primary and secondary data volumes are out of sync. Synchronization takes place in seconds, minutes, hours, days, depending upon the technology in use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Synchronous – primary and secondary repositories are always in sync</a:t>
            </a:r>
          </a:p>
        </p:txBody>
      </p:sp>
    </p:spTree>
    <p:extLst>
      <p:ext uri="{BB962C8B-B14F-4D97-AF65-F5344CB8AC3E}">
        <p14:creationId xmlns:p14="http://schemas.microsoft.com/office/powerpoint/2010/main" val="29123141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High Availability	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2" y="1188374"/>
            <a:ext cx="10736826" cy="49961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Combination of technologies and process that work together to ensure that some specific thing is always up and running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Redundancy, failover, fault tolerance capabilities increase the reliability of a system or network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 reliability allows for high availability</a:t>
            </a:r>
          </a:p>
          <a:p>
            <a:pPr lvl="1">
              <a:lnSpc>
                <a:spcPct val="10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728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Insurance	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2" y="1188374"/>
            <a:ext cx="10736826" cy="49961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decision to go for insurance or not should be based on the BIA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goal is to ensure the insurance coverage fills in the gaps of what the current preventive countermeasures cannot protect against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Cyber Insurance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New type of coverage that insures losses caused by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Malware, hacking, etc.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Business Interruption Insurance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 the company is out of business for a certain length of time, insurance company will provide for expenses.</a:t>
            </a:r>
          </a:p>
        </p:txBody>
      </p:sp>
    </p:spTree>
    <p:extLst>
      <p:ext uri="{BB962C8B-B14F-4D97-AF65-F5344CB8AC3E}">
        <p14:creationId xmlns:p14="http://schemas.microsoft.com/office/powerpoint/2010/main" val="6013485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Restoration and Recovery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2" y="1188374"/>
            <a:ext cx="10736826" cy="49961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Restoration team is responsible for getting the alternate site into a working and functioning facility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Salvage team is responsible for getting the primary facility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Backup data from the alternate site and restore it within the new facility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Carefully terminate contingency operation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Securely transport equipment and personnel to the new facility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least critical functions should be moved back to primary facility first. This helps evaluate the operational ready state of the facility before the we move the mission critical applications </a:t>
            </a:r>
          </a:p>
          <a:p>
            <a:pPr lvl="1">
              <a:lnSpc>
                <a:spcPct val="10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150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BCP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39197"/>
              </p:ext>
            </p:extLst>
          </p:nvPr>
        </p:nvGraphicFramePr>
        <p:xfrm>
          <a:off x="517831" y="1132620"/>
          <a:ext cx="10936750" cy="4892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69">
                  <a:extLst>
                    <a:ext uri="{9D8B030D-6E8A-4147-A177-3AD203B41FA5}">
                      <a16:colId xmlns:a16="http://schemas.microsoft.com/office/drawing/2014/main" xmlns="" val="2584550381"/>
                    </a:ext>
                  </a:extLst>
                </a:gridCol>
                <a:gridCol w="8406581">
                  <a:extLst>
                    <a:ext uri="{9D8B030D-6E8A-4147-A177-3AD203B41FA5}">
                      <a16:colId xmlns:a16="http://schemas.microsoft.com/office/drawing/2014/main" xmlns="" val="1728624421"/>
                    </a:ext>
                  </a:extLst>
                </a:gridCol>
              </a:tblGrid>
              <a:tr h="563887">
                <a:tc>
                  <a:txBody>
                    <a:bodyPr/>
                    <a:lstStyle/>
                    <a:p>
                      <a:r>
                        <a:rPr lang="en-IN" dirty="0"/>
                        <a:t>Plan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649753"/>
                  </a:ext>
                </a:extLst>
              </a:tr>
              <a:tr h="563887">
                <a:tc>
                  <a:txBody>
                    <a:bodyPr/>
                    <a:lstStyle/>
                    <a:p>
                      <a:r>
                        <a:rPr lang="en-IN" dirty="0"/>
                        <a:t>Business Resumption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Focuses on recreating the necessary business process instead of focusing on IT Component. It is process oriented instead of procedural-oriented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8319190"/>
                  </a:ext>
                </a:extLst>
              </a:tr>
              <a:tr h="563887">
                <a:tc>
                  <a:txBody>
                    <a:bodyPr/>
                    <a:lstStyle/>
                    <a:p>
                      <a:r>
                        <a:rPr lang="en-IN" dirty="0"/>
                        <a:t>Continuity of Operations Plan (COOP)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Establishes senior management and a headquarters after a disaster. Outlines roles and authorities, orders of succession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7968720"/>
                  </a:ext>
                </a:extLst>
              </a:tr>
              <a:tr h="563887">
                <a:tc>
                  <a:txBody>
                    <a:bodyPr/>
                    <a:lstStyle/>
                    <a:p>
                      <a:r>
                        <a:rPr lang="en-IN" dirty="0"/>
                        <a:t>IT Contingency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for systems, networks and major application recovery procedures after disruptions.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4732691"/>
                  </a:ext>
                </a:extLst>
              </a:tr>
              <a:tr h="563887">
                <a:tc>
                  <a:txBody>
                    <a:bodyPr/>
                    <a:lstStyle/>
                    <a:p>
                      <a:r>
                        <a:rPr lang="en-IN" dirty="0"/>
                        <a:t>Crisis Communication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Includes internal and external communication structure and roles. Identifies specific individuals who will communicate with external 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7257254"/>
                  </a:ext>
                </a:extLst>
              </a:tr>
              <a:tr h="563887">
                <a:tc>
                  <a:txBody>
                    <a:bodyPr/>
                    <a:lstStyle/>
                    <a:p>
                      <a:r>
                        <a:rPr lang="en-IN" dirty="0"/>
                        <a:t>Cyber Incident response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Focuses on malware, hackers, intrusions, attacks and other security issues.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1861553"/>
                  </a:ext>
                </a:extLst>
              </a:tr>
              <a:tr h="563887">
                <a:tc>
                  <a:txBody>
                    <a:bodyPr/>
                    <a:lstStyle/>
                    <a:p>
                      <a:r>
                        <a:rPr lang="en-IN" dirty="0"/>
                        <a:t>Disaster Recovery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Focuses on how to recover various IT mechanisms after a disaster.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5365118"/>
                  </a:ext>
                </a:extLst>
              </a:tr>
              <a:tr h="563887">
                <a:tc>
                  <a:txBody>
                    <a:bodyPr/>
                    <a:lstStyle/>
                    <a:p>
                      <a:r>
                        <a:rPr lang="en-IN" dirty="0"/>
                        <a:t>Occupant emergency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Establishes personnel safety and evacuation procedures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79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582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Computer Forensics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2" y="1188374"/>
            <a:ext cx="10736826" cy="49961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Digital Evidence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has a very short lifetime and must be collected first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fragile and volatile information must be collected first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Best Procedure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Remove the system from the network, dump the contents of the memory, power down the system, and make a sound image of the attacked system and perform forensic analysis on this copy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Dumping the memory contents is the crucial step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Documentation is the most critical component in an investigation process</a:t>
            </a:r>
          </a:p>
        </p:txBody>
      </p:sp>
    </p:spTree>
    <p:extLst>
      <p:ext uri="{BB962C8B-B14F-4D97-AF65-F5344CB8AC3E}">
        <p14:creationId xmlns:p14="http://schemas.microsoft.com/office/powerpoint/2010/main" val="18585879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Motive, Opportunity and Means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2" y="1188374"/>
            <a:ext cx="10736826" cy="49961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Motive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Who and why of a crime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May be induced by either internal or external conditions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Understanding the motive of a crime is an important piece in figuring out who would engage in such an activity 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Where and When of a crime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Opportunities usually arise when certain vulnerabilities or weakness are present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Pertains to the abilities a criminal would need to be successful</a:t>
            </a:r>
          </a:p>
        </p:txBody>
      </p:sp>
    </p:spTree>
    <p:extLst>
      <p:ext uri="{BB962C8B-B14F-4D97-AF65-F5344CB8AC3E}">
        <p14:creationId xmlns:p14="http://schemas.microsoft.com/office/powerpoint/2010/main" val="61498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Administrative Management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6"/>
            <a:ext cx="10528663" cy="52714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Two-Person Control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called two-man rule, requires approval of two individuals for a critical task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ensures peer-review and reduces opportunity for collusion and fraud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Split knowledge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Combines the concept of separation of duties and two-person control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single person has sufficient privileges to compromise the security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40067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Computer Criminal Behaviour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2" y="1188374"/>
            <a:ext cx="10736826" cy="49961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Psychological crime scene analysis (profiling) can also be conducted using the criminal’s MO and signature behaviours.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Profiling provides insight into the thought process of the attacker and can be used to identify the attacker or at the very least, the tool used to conduct the crime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Locard’s Exchange principle states the criminal leaves something behind at the crime scene and takes something with them.</a:t>
            </a:r>
          </a:p>
        </p:txBody>
      </p:sp>
    </p:spTree>
    <p:extLst>
      <p:ext uri="{BB962C8B-B14F-4D97-AF65-F5344CB8AC3E}">
        <p14:creationId xmlns:p14="http://schemas.microsoft.com/office/powerpoint/2010/main" val="19959396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Investigative Assessment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2" y="1188374"/>
            <a:ext cx="5053781" cy="49961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Network Analysis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Traffic analysis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 analysis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Path tracing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Media Analysis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Disk Imaging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Timeline analysis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Registry analysis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Slack space analysis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Shadow volume analysis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3461" y="1188374"/>
            <a:ext cx="6191558" cy="49961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Software Analysis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Reverse engineering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Malicious code review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Exploit review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Hardware/Embedded device review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Dedicated appliance attack points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Firmware and dedicated memory inspections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Embedded operating systems, virtualized software, hypervisor analysis</a:t>
            </a:r>
          </a:p>
        </p:txBody>
      </p:sp>
    </p:spTree>
    <p:extLst>
      <p:ext uri="{BB962C8B-B14F-4D97-AF65-F5344CB8AC3E}">
        <p14:creationId xmlns:p14="http://schemas.microsoft.com/office/powerpoint/2010/main" val="11308204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Forensic Investigation 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89860546"/>
              </p:ext>
            </p:extLst>
          </p:nvPr>
        </p:nvGraphicFramePr>
        <p:xfrm>
          <a:off x="334296" y="886814"/>
          <a:ext cx="11464413" cy="565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6876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Controlling the crime scene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2" y="1188374"/>
            <a:ext cx="10736826" cy="49961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Steps that should take place to protect the crime scene</a:t>
            </a:r>
          </a:p>
          <a:p>
            <a:pPr lvl="1">
              <a:lnSpc>
                <a:spcPct val="150000"/>
              </a:lnSpc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Only allow authorized individuals to work on the crime scene</a:t>
            </a:r>
          </a:p>
          <a:p>
            <a:pPr lvl="1">
              <a:lnSpc>
                <a:spcPct val="150000"/>
              </a:lnSpc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Document who is there in the crime scene</a:t>
            </a:r>
          </a:p>
          <a:p>
            <a:pPr lvl="1">
              <a:lnSpc>
                <a:spcPct val="150000"/>
              </a:lnSpc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Document who were the last individuals to interact with the systems</a:t>
            </a:r>
          </a:p>
          <a:p>
            <a:pPr lvl="1">
              <a:lnSpc>
                <a:spcPct val="150000"/>
              </a:lnSpc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If the crime scene does become contaminated, document it </a:t>
            </a:r>
          </a:p>
        </p:txBody>
      </p:sp>
    </p:spTree>
    <p:extLst>
      <p:ext uri="{BB962C8B-B14F-4D97-AF65-F5344CB8AC3E}">
        <p14:creationId xmlns:p14="http://schemas.microsoft.com/office/powerpoint/2010/main" val="37155993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Forensic process best practices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2" y="1188374"/>
            <a:ext cx="10736826" cy="49961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original image must be a bit-level copy, sector by sector, to capture deleted files, slack spaces and unallocated clusters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original image is called the primary image which must be stored in a library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Investigator should only work from a copy of the primary image called the secondary image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These should be timestamped to show when the evidence is collected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Before collecting the images to a new media it is important to ensure the destination is sanitized</a:t>
            </a:r>
          </a:p>
        </p:txBody>
      </p:sp>
    </p:spTree>
    <p:extLst>
      <p:ext uri="{BB962C8B-B14F-4D97-AF65-F5344CB8AC3E}">
        <p14:creationId xmlns:p14="http://schemas.microsoft.com/office/powerpoint/2010/main" val="9629453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Chain of Custody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2" y="1188374"/>
            <a:ext cx="10736826" cy="499611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history that shows how evidence was collected, analysed, transported, and preserved in order to be presented in court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Chain of custody should follow evidence through its entire life cycle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When copies of data need to be made, the copies must be able to be independently verified and must be tamperproof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Chain of custody evidence dictates that all evidence be labelled with information indicating who secured and validated it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Magnetic disk surfaces should not be marked on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most common reason for improper evidence collection are lack of an established incident response team, lack of an established incident response process, poorly written policy or a broken chain of custody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Dead forensics – when the investigation is done on static data in lab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Live forensics – when the investigation is done in field and includes volatile data</a:t>
            </a:r>
          </a:p>
        </p:txBody>
      </p:sp>
    </p:spTree>
    <p:extLst>
      <p:ext uri="{BB962C8B-B14F-4D97-AF65-F5344CB8AC3E}">
        <p14:creationId xmlns:p14="http://schemas.microsoft.com/office/powerpoint/2010/main" val="15687735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Evidence – Admissible in court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1" y="1188374"/>
            <a:ext cx="11454581" cy="5438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Computer-related documents are considered hearsay – meaning they are second-hand evidence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Hearsay evidence is not normally admissible in court unless it has first-hand evidence that can be used to prove the evidence accuracy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value of evidence depends on the genuineness and competence of the source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Business records exception rule:</a:t>
            </a:r>
          </a:p>
          <a:p>
            <a:pPr lvl="1">
              <a:lnSpc>
                <a:spcPct val="100000"/>
              </a:lnSpc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Under this rule, a court could admit any records of a business</a:t>
            </a:r>
          </a:p>
          <a:p>
            <a:pPr lvl="2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That were made in the regular course of business</a:t>
            </a:r>
          </a:p>
          <a:p>
            <a:pPr lvl="2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That the business has a regular practice to make such records</a:t>
            </a:r>
          </a:p>
          <a:p>
            <a:pPr lvl="2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That were made at or near the time of the recorded event</a:t>
            </a:r>
          </a:p>
          <a:p>
            <a:pPr lvl="2"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That contain information transmitted by a person with knowledge of the information within the document </a:t>
            </a:r>
          </a:p>
        </p:txBody>
      </p:sp>
    </p:spTree>
    <p:extLst>
      <p:ext uri="{BB962C8B-B14F-4D97-AF65-F5344CB8AC3E}">
        <p14:creationId xmlns:p14="http://schemas.microsoft.com/office/powerpoint/2010/main" val="39970570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Evidence – Admissible in court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1" y="1188374"/>
            <a:ext cx="11454581" cy="5438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evidence should be relevant, complete, sufficient and reliable to the case at hand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01100"/>
              </p:ext>
            </p:extLst>
          </p:nvPr>
        </p:nvGraphicFramePr>
        <p:xfrm>
          <a:off x="1228979" y="2381318"/>
          <a:ext cx="9412287" cy="3779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80960">
                  <a:extLst>
                    <a:ext uri="{9D8B030D-6E8A-4147-A177-3AD203B41FA5}">
                      <a16:colId xmlns:a16="http://schemas.microsoft.com/office/drawing/2014/main" xmlns="" val="2936106914"/>
                    </a:ext>
                  </a:extLst>
                </a:gridCol>
                <a:gridCol w="7131327">
                  <a:extLst>
                    <a:ext uri="{9D8B030D-6E8A-4147-A177-3AD203B41FA5}">
                      <a16:colId xmlns:a16="http://schemas.microsoft.com/office/drawing/2014/main" xmlns="" val="101611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b="1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Must have reasonable and sensible relationship to the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310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It must present the whole truth of the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9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b="1" dirty="0"/>
                        <a:t>Sufficient (believable)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It must be persuasive enough to convince a reasonable person of the validity of the evidence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340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b="1" dirty="0"/>
                        <a:t>Reliable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/>
                        <a:t>It must be consistent with the facts; must be factual and not circumstantial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1639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666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Evidence Lifecycle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1" y="1188374"/>
            <a:ext cx="11454581" cy="5438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6072546"/>
              </p:ext>
            </p:extLst>
          </p:nvPr>
        </p:nvGraphicFramePr>
        <p:xfrm>
          <a:off x="812800" y="981896"/>
          <a:ext cx="10464800" cy="556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5905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8" y="246355"/>
            <a:ext cx="10696574" cy="735541"/>
          </a:xfrm>
        </p:spPr>
        <p:txBody>
          <a:bodyPr/>
          <a:lstStyle/>
          <a:p>
            <a:r>
              <a:rPr lang="en-IN" dirty="0"/>
              <a:t>Liability Scenarios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3121" y="1188374"/>
            <a:ext cx="11454581" cy="54385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 prove negligence in court, the plaintiff must establish that the defendant had a legally recognized obligation to protect the plaintiff from an unreasonable risk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Proximate cause – is an act or omission that naturally and directly produces a consequence. It is the superficial or obvious cause for an occurrence</a:t>
            </a:r>
          </a:p>
        </p:txBody>
      </p:sp>
    </p:spTree>
    <p:extLst>
      <p:ext uri="{BB962C8B-B14F-4D97-AF65-F5344CB8AC3E}">
        <p14:creationId xmlns:p14="http://schemas.microsoft.com/office/powerpoint/2010/main" val="22108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Administrative Management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6"/>
            <a:ext cx="10528663" cy="527141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Job Rotation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Employees are rotated through jobs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peer-review, controls fraud and enables cross-training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can act as a deterrent and detective control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Mandatory vacation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Employees are required to take one-week or two-week vacations mandatorily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peer-review, helps detect fraud and collusion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can act as a deterrent and detective control</a:t>
            </a:r>
          </a:p>
          <a:p>
            <a:pPr lvl="1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6434934"/>
            <a:ext cx="456257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92922" y="6414863"/>
            <a:ext cx="4799078" cy="2007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18" descr="C:\Users\Venky\AppData\Local\Microsoft\Windows\INetCacheContent.Word\CYI_logo-web (00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03" y="3419642"/>
            <a:ext cx="4670369" cy="145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799043" y="1833389"/>
            <a:ext cx="3457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Karthikeyan Dhayalan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MD &amp; Chief Security Partner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00185" y="1724462"/>
            <a:ext cx="883091" cy="1695180"/>
            <a:chOff x="1615191" y="866274"/>
            <a:chExt cx="883091" cy="169518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056736" y="1529993"/>
              <a:ext cx="1" cy="788792"/>
            </a:xfrm>
            <a:prstGeom prst="line">
              <a:avLst/>
            </a:prstGeom>
            <a:ln w="41275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31"/>
            <p:cNvSpPr/>
            <p:nvPr/>
          </p:nvSpPr>
          <p:spPr>
            <a:xfrm rot="10800000">
              <a:off x="1615191" y="866274"/>
              <a:ext cx="883091" cy="971254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935402" y="2318785"/>
              <a:ext cx="242669" cy="242669"/>
            </a:xfrm>
            <a:prstGeom prst="ellipse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998985" y="2382368"/>
              <a:ext cx="115503" cy="1155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AutoShape 4"/>
          <p:cNvSpPr>
            <a:spLocks/>
          </p:cNvSpPr>
          <p:nvPr/>
        </p:nvSpPr>
        <p:spPr bwMode="auto">
          <a:xfrm>
            <a:off x="5617098" y="1906924"/>
            <a:ext cx="449263" cy="450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02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 flipH="1">
            <a:off x="28211" y="-285346"/>
            <a:ext cx="3774440" cy="4061964"/>
            <a:chOff x="-522850" y="-108184"/>
            <a:chExt cx="3053640" cy="3292016"/>
          </a:xfrm>
          <a:solidFill>
            <a:schemeClr val="bg1">
              <a:alpha val="10000"/>
            </a:schemeClr>
          </a:solidFill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695093" y="-108184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-222756" y="1348135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 rot="20183098">
              <a:off x="-522850" y="407495"/>
              <a:ext cx="1178602" cy="1178602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8355072" y="-226051"/>
            <a:ext cx="3774440" cy="4061964"/>
            <a:chOff x="-522850" y="-108184"/>
            <a:chExt cx="3053640" cy="3292016"/>
          </a:xfrm>
          <a:solidFill>
            <a:schemeClr val="bg1">
              <a:alpha val="10000"/>
            </a:schemeClr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695093" y="-108184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-222756" y="1348135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 rot="20183098">
              <a:off x="-522850" y="407495"/>
              <a:ext cx="1178602" cy="1178602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62573" y="6212264"/>
            <a:ext cx="283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www.cyintegriti.com</a:t>
            </a:r>
          </a:p>
        </p:txBody>
      </p:sp>
    </p:spTree>
    <p:extLst>
      <p:ext uri="{BB962C8B-B14F-4D97-AF65-F5344CB8AC3E}">
        <p14:creationId xmlns:p14="http://schemas.microsoft.com/office/powerpoint/2010/main" val="32703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7150</TotalTime>
  <Words>7420</Words>
  <Application>Microsoft Macintosh PowerPoint</Application>
  <PresentationFormat>Widescreen</PresentationFormat>
  <Paragraphs>781</Paragraphs>
  <Slides>90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Calibri</vt:lpstr>
      <vt:lpstr>Gill Sans</vt:lpstr>
      <vt:lpstr>Source Sans Pro</vt:lpstr>
      <vt:lpstr>Arial</vt:lpstr>
      <vt:lpstr>2_Light Version (Colored)</vt:lpstr>
      <vt:lpstr>3_Light Version (Colored)</vt:lpstr>
      <vt:lpstr>PowerPoint Presentation</vt:lpstr>
      <vt:lpstr>Key Points</vt:lpstr>
      <vt:lpstr>Administrative Management</vt:lpstr>
      <vt:lpstr>PowerPoint Presentation</vt:lpstr>
      <vt:lpstr>Administrative Management</vt:lpstr>
      <vt:lpstr>Administrative Management</vt:lpstr>
      <vt:lpstr>Administrative Management</vt:lpstr>
      <vt:lpstr>Administrative Management</vt:lpstr>
      <vt:lpstr>Administrative Management</vt:lpstr>
      <vt:lpstr>Administrative Management</vt:lpstr>
      <vt:lpstr>Assurance Levels</vt:lpstr>
      <vt:lpstr>Trusted Recovery</vt:lpstr>
      <vt:lpstr>Trusted Recovery</vt:lpstr>
      <vt:lpstr>After a system crash</vt:lpstr>
      <vt:lpstr>Input and Output Controls</vt:lpstr>
      <vt:lpstr>Service Level Agreements</vt:lpstr>
      <vt:lpstr>Managing Hardware and Software Assets</vt:lpstr>
      <vt:lpstr>Managing Virtual Assets</vt:lpstr>
      <vt:lpstr>Physical Security - Locks</vt:lpstr>
      <vt:lpstr>Mechanical Locks</vt:lpstr>
      <vt:lpstr>Tumbler Locks</vt:lpstr>
      <vt:lpstr>Other Locks</vt:lpstr>
      <vt:lpstr>Cipher Locks</vt:lpstr>
      <vt:lpstr>Circumventing Locks</vt:lpstr>
      <vt:lpstr>Lock strength</vt:lpstr>
      <vt:lpstr>Personnel Access control</vt:lpstr>
      <vt:lpstr>Fencing</vt:lpstr>
      <vt:lpstr>Fencing</vt:lpstr>
      <vt:lpstr>Gates</vt:lpstr>
      <vt:lpstr>Lighting</vt:lpstr>
      <vt:lpstr>CCTV</vt:lpstr>
      <vt:lpstr>CCTV</vt:lpstr>
      <vt:lpstr>CCTV</vt:lpstr>
      <vt:lpstr>IDS</vt:lpstr>
      <vt:lpstr>IDS</vt:lpstr>
      <vt:lpstr>IDS</vt:lpstr>
      <vt:lpstr>Tracking Software</vt:lpstr>
      <vt:lpstr>Change Control Process</vt:lpstr>
      <vt:lpstr>Network and Resource Availability</vt:lpstr>
      <vt:lpstr>Mean Time Between Failure (MTBF)</vt:lpstr>
      <vt:lpstr>Mean Time to Repair (MTTR)</vt:lpstr>
      <vt:lpstr>Single Point of Failure</vt:lpstr>
      <vt:lpstr>RAID</vt:lpstr>
      <vt:lpstr>Direct Access Storage Device (DASD)</vt:lpstr>
      <vt:lpstr>Massive Array of Inactive Disks (MAID)</vt:lpstr>
      <vt:lpstr>Redundant Array of Independent Tapes (RAIT)</vt:lpstr>
      <vt:lpstr>Storage Area Network (SAN)</vt:lpstr>
      <vt:lpstr>Clustering</vt:lpstr>
      <vt:lpstr>Grid computing</vt:lpstr>
      <vt:lpstr>Backup – Hierarchical Storage Management</vt:lpstr>
      <vt:lpstr>Contingency Planning</vt:lpstr>
      <vt:lpstr>Intrusion Detection Systems</vt:lpstr>
      <vt:lpstr>Patch Management</vt:lpstr>
      <vt:lpstr>Honeypot</vt:lpstr>
      <vt:lpstr>Incident Management Process</vt:lpstr>
      <vt:lpstr>Incident Response Teams</vt:lpstr>
      <vt:lpstr>Incident Response Teams</vt:lpstr>
      <vt:lpstr>Incident Handling</vt:lpstr>
      <vt:lpstr>Incident Management stages</vt:lpstr>
      <vt:lpstr>Incident Management stages</vt:lpstr>
      <vt:lpstr>Incident Management stages</vt:lpstr>
      <vt:lpstr>Disaster Recovery</vt:lpstr>
      <vt:lpstr>Disaster Recovery</vt:lpstr>
      <vt:lpstr>Facility Recovery</vt:lpstr>
      <vt:lpstr>Leased or Rented Offsite Facilities</vt:lpstr>
      <vt:lpstr>Reciprocal Agreements</vt:lpstr>
      <vt:lpstr>Redundant Sites</vt:lpstr>
      <vt:lpstr>Rolling Hot Site</vt:lpstr>
      <vt:lpstr>Backup Strategies</vt:lpstr>
      <vt:lpstr>Backup Strategy</vt:lpstr>
      <vt:lpstr>Electronic Backup Solutions</vt:lpstr>
      <vt:lpstr>Electronic Backup Solutions</vt:lpstr>
      <vt:lpstr>Electronic Backup Solutions</vt:lpstr>
      <vt:lpstr>High Availability </vt:lpstr>
      <vt:lpstr>Insurance </vt:lpstr>
      <vt:lpstr>Restoration and Recovery</vt:lpstr>
      <vt:lpstr>BCP Types</vt:lpstr>
      <vt:lpstr>Computer Forensics</vt:lpstr>
      <vt:lpstr>Motive, Opportunity and Means</vt:lpstr>
      <vt:lpstr>Computer Criminal Behaviour</vt:lpstr>
      <vt:lpstr>Investigative Assessment Types</vt:lpstr>
      <vt:lpstr>Forensic Investigation Process</vt:lpstr>
      <vt:lpstr>Controlling the crime scene</vt:lpstr>
      <vt:lpstr>Forensic process best practices</vt:lpstr>
      <vt:lpstr>Chain of Custody</vt:lpstr>
      <vt:lpstr>Evidence – Admissible in court</vt:lpstr>
      <vt:lpstr>Evidence – Admissible in court</vt:lpstr>
      <vt:lpstr>Evidence Lifecycle</vt:lpstr>
      <vt:lpstr>Liability Scenarios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CISSP</dc:title>
  <dc:creator>Karthikeyan Dhayalan</dc:creator>
  <cp:keywords>CISSP</cp:keywords>
  <cp:lastModifiedBy>Karthikeyan Dhayalan</cp:lastModifiedBy>
  <cp:revision>866</cp:revision>
  <dcterms:created xsi:type="dcterms:W3CDTF">2016-09-14T06:49:20Z</dcterms:created>
  <dcterms:modified xsi:type="dcterms:W3CDTF">2017-05-01T14:01:08Z</dcterms:modified>
</cp:coreProperties>
</file>