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8" r:id="rId2"/>
  </p:sldMasterIdLst>
  <p:notesMasterIdLst>
    <p:notesMasterId r:id="rId88"/>
  </p:notesMasterIdLst>
  <p:handoutMasterIdLst>
    <p:handoutMasterId r:id="rId89"/>
  </p:handoutMasterIdLst>
  <p:sldIdLst>
    <p:sldId id="409" r:id="rId3"/>
    <p:sldId id="443" r:id="rId4"/>
    <p:sldId id="444" r:id="rId5"/>
    <p:sldId id="445" r:id="rId6"/>
    <p:sldId id="446" r:id="rId7"/>
    <p:sldId id="447" r:id="rId8"/>
    <p:sldId id="448" r:id="rId9"/>
    <p:sldId id="449" r:id="rId10"/>
    <p:sldId id="450" r:id="rId11"/>
    <p:sldId id="451" r:id="rId12"/>
    <p:sldId id="452" r:id="rId13"/>
    <p:sldId id="453" r:id="rId14"/>
    <p:sldId id="454" r:id="rId15"/>
    <p:sldId id="455" r:id="rId16"/>
    <p:sldId id="456" r:id="rId17"/>
    <p:sldId id="457" r:id="rId18"/>
    <p:sldId id="458" r:id="rId19"/>
    <p:sldId id="459" r:id="rId20"/>
    <p:sldId id="460" r:id="rId21"/>
    <p:sldId id="461" r:id="rId22"/>
    <p:sldId id="462" r:id="rId23"/>
    <p:sldId id="463" r:id="rId24"/>
    <p:sldId id="464" r:id="rId25"/>
    <p:sldId id="465" r:id="rId26"/>
    <p:sldId id="466" r:id="rId27"/>
    <p:sldId id="467" r:id="rId28"/>
    <p:sldId id="468" r:id="rId29"/>
    <p:sldId id="469" r:id="rId30"/>
    <p:sldId id="471" r:id="rId31"/>
    <p:sldId id="472" r:id="rId32"/>
    <p:sldId id="473" r:id="rId33"/>
    <p:sldId id="474" r:id="rId34"/>
    <p:sldId id="475" r:id="rId35"/>
    <p:sldId id="476" r:id="rId36"/>
    <p:sldId id="477" r:id="rId37"/>
    <p:sldId id="478" r:id="rId38"/>
    <p:sldId id="479" r:id="rId39"/>
    <p:sldId id="480" r:id="rId40"/>
    <p:sldId id="481" r:id="rId41"/>
    <p:sldId id="482" r:id="rId42"/>
    <p:sldId id="483" r:id="rId43"/>
    <p:sldId id="484" r:id="rId44"/>
    <p:sldId id="485" r:id="rId45"/>
    <p:sldId id="486" r:id="rId46"/>
    <p:sldId id="487" r:id="rId47"/>
    <p:sldId id="488" r:id="rId48"/>
    <p:sldId id="489" r:id="rId49"/>
    <p:sldId id="490" r:id="rId50"/>
    <p:sldId id="491" r:id="rId51"/>
    <p:sldId id="492" r:id="rId52"/>
    <p:sldId id="493" r:id="rId53"/>
    <p:sldId id="494" r:id="rId54"/>
    <p:sldId id="495" r:id="rId55"/>
    <p:sldId id="496" r:id="rId56"/>
    <p:sldId id="497" r:id="rId57"/>
    <p:sldId id="498" r:id="rId58"/>
    <p:sldId id="499" r:id="rId59"/>
    <p:sldId id="500" r:id="rId60"/>
    <p:sldId id="501" r:id="rId61"/>
    <p:sldId id="502" r:id="rId62"/>
    <p:sldId id="503" r:id="rId63"/>
    <p:sldId id="504" r:id="rId64"/>
    <p:sldId id="505" r:id="rId65"/>
    <p:sldId id="506" r:id="rId66"/>
    <p:sldId id="507" r:id="rId67"/>
    <p:sldId id="508" r:id="rId68"/>
    <p:sldId id="509" r:id="rId69"/>
    <p:sldId id="510" r:id="rId70"/>
    <p:sldId id="511" r:id="rId71"/>
    <p:sldId id="512" r:id="rId72"/>
    <p:sldId id="513" r:id="rId73"/>
    <p:sldId id="514" r:id="rId74"/>
    <p:sldId id="515" r:id="rId75"/>
    <p:sldId id="516" r:id="rId76"/>
    <p:sldId id="517" r:id="rId77"/>
    <p:sldId id="518" r:id="rId78"/>
    <p:sldId id="519" r:id="rId79"/>
    <p:sldId id="520" r:id="rId80"/>
    <p:sldId id="521" r:id="rId81"/>
    <p:sldId id="522" r:id="rId82"/>
    <p:sldId id="523" r:id="rId83"/>
    <p:sldId id="524" r:id="rId84"/>
    <p:sldId id="525" r:id="rId85"/>
    <p:sldId id="526" r:id="rId86"/>
    <p:sldId id="408"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eyan Dhayalan" initials="KD"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F4B"/>
    <a:srgbClr val="D9D9D9"/>
    <a:srgbClr val="FBFBFB"/>
    <a:srgbClr val="96D642"/>
    <a:srgbClr val="50B3CF"/>
    <a:srgbClr val="99CCFF"/>
    <a:srgbClr val="1E252B"/>
    <a:srgbClr val="0DB14B"/>
    <a:srgbClr val="0DB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71751" autoAdjust="0"/>
  </p:normalViewPr>
  <p:slideViewPr>
    <p:cSldViewPr snapToGrid="0">
      <p:cViewPr varScale="1">
        <p:scale>
          <a:sx n="114" d="100"/>
          <a:sy n="114" d="100"/>
        </p:scale>
        <p:origin x="456" y="176"/>
      </p:cViewPr>
      <p:guideLst/>
    </p:cSldViewPr>
  </p:slideViewPr>
  <p:notesTextViewPr>
    <p:cViewPr>
      <p:scale>
        <a:sx n="1" d="1"/>
        <a:sy n="1" d="1"/>
      </p:scale>
      <p:origin x="0" y="0"/>
    </p:cViewPr>
  </p:notesTextViewPr>
  <p:notesViewPr>
    <p:cSldViewPr snapToGrid="0">
      <p:cViewPr varScale="1">
        <p:scale>
          <a:sx n="51" d="100"/>
          <a:sy n="51" d="100"/>
        </p:scale>
        <p:origin x="2692" y="6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90" Type="http://schemas.openxmlformats.org/officeDocument/2006/relationships/commentAuthors" Target="commentAuthors.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notesMaster" Target="notesMasters/notesMaster1.xml"/><Relationship Id="rId8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85C909-1347-48CF-9356-4727480D230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3EC4085-7FC3-45B8-B0C1-DAAC0A02090B}">
      <dgm:prSet phldrT="[Text]" custT="1"/>
      <dgm:spPr/>
      <dgm:t>
        <a:bodyPr/>
        <a:lstStyle/>
        <a:p>
          <a:r>
            <a:rPr lang="en-US" sz="2400" dirty="0"/>
            <a:t>Rapid</a:t>
          </a:r>
          <a:r>
            <a:rPr lang="en-US" sz="3900" dirty="0"/>
            <a:t> </a:t>
          </a:r>
          <a:r>
            <a:rPr lang="en-US" sz="2400" dirty="0"/>
            <a:t>Prototyping</a:t>
          </a:r>
          <a:endParaRPr lang="en-US" sz="3900" dirty="0"/>
        </a:p>
      </dgm:t>
    </dgm:pt>
    <dgm:pt modelId="{165B4F3C-D0E0-4E18-B252-E82C1B2DEE39}" type="parTrans" cxnId="{100EFE6D-270D-4B5A-AB28-D609C1CD9073}">
      <dgm:prSet/>
      <dgm:spPr/>
      <dgm:t>
        <a:bodyPr/>
        <a:lstStyle/>
        <a:p>
          <a:endParaRPr lang="en-US"/>
        </a:p>
      </dgm:t>
    </dgm:pt>
    <dgm:pt modelId="{C5064129-12D3-4407-9D0E-17AB1A5F9823}" type="sibTrans" cxnId="{100EFE6D-270D-4B5A-AB28-D609C1CD9073}">
      <dgm:prSet/>
      <dgm:spPr/>
      <dgm:t>
        <a:bodyPr/>
        <a:lstStyle/>
        <a:p>
          <a:endParaRPr lang="en-US"/>
        </a:p>
      </dgm:t>
    </dgm:pt>
    <dgm:pt modelId="{D9110652-0DEC-4C58-ACDE-F04170514D39}">
      <dgm:prSet phldrT="[Text]" custT="1"/>
      <dgm:spPr/>
      <dgm:t>
        <a:bodyPr/>
        <a:lstStyle/>
        <a:p>
          <a:r>
            <a:rPr lang="en-US" sz="1600" dirty="0">
              <a:latin typeface="Arial" panose="020B0604020202020204" pitchFamily="34" charset="0"/>
              <a:cs typeface="Arial" panose="020B0604020202020204" pitchFamily="34" charset="0"/>
            </a:rPr>
            <a:t>Prototype is quickly created to test the validity of the current understanding of the project requirement</a:t>
          </a:r>
          <a:endParaRPr lang="en-US" sz="1600" dirty="0"/>
        </a:p>
      </dgm:t>
    </dgm:pt>
    <dgm:pt modelId="{9FD18401-CC3F-4EB9-BA29-ADF41C2E76E7}" type="parTrans" cxnId="{B0715898-3425-47FA-984F-9EF8ADCA22C8}">
      <dgm:prSet/>
      <dgm:spPr/>
      <dgm:t>
        <a:bodyPr/>
        <a:lstStyle/>
        <a:p>
          <a:endParaRPr lang="en-US"/>
        </a:p>
      </dgm:t>
    </dgm:pt>
    <dgm:pt modelId="{6798C651-3038-46A7-984C-E19AE212964E}" type="sibTrans" cxnId="{B0715898-3425-47FA-984F-9EF8ADCA22C8}">
      <dgm:prSet/>
      <dgm:spPr/>
      <dgm:t>
        <a:bodyPr/>
        <a:lstStyle/>
        <a:p>
          <a:endParaRPr lang="en-US"/>
        </a:p>
      </dgm:t>
    </dgm:pt>
    <dgm:pt modelId="{1297E77E-B11E-4AD1-A563-EF85F74C4BF5}">
      <dgm:prSet phldrT="[Text]" custT="1"/>
      <dgm:spPr/>
      <dgm:t>
        <a:bodyPr/>
        <a:lstStyle/>
        <a:p>
          <a:r>
            <a:rPr lang="en-US" sz="2400" kern="1200" dirty="0">
              <a:solidFill>
                <a:prstClr val="white"/>
              </a:solidFill>
              <a:latin typeface="Calibri"/>
              <a:ea typeface="+mn-ea"/>
              <a:cs typeface="+mn-cs"/>
            </a:rPr>
            <a:t>Evolutionary Prototype</a:t>
          </a:r>
        </a:p>
      </dgm:t>
    </dgm:pt>
    <dgm:pt modelId="{34217329-C017-4718-AEAC-2ECF7EB7B57B}" type="parTrans" cxnId="{637570A6-87F2-480C-917D-DE9C1FD93C4E}">
      <dgm:prSet/>
      <dgm:spPr/>
      <dgm:t>
        <a:bodyPr/>
        <a:lstStyle/>
        <a:p>
          <a:endParaRPr lang="en-US"/>
        </a:p>
      </dgm:t>
    </dgm:pt>
    <dgm:pt modelId="{8345A543-0F62-454F-93FD-C48D2367BFCD}" type="sibTrans" cxnId="{637570A6-87F2-480C-917D-DE9C1FD93C4E}">
      <dgm:prSet/>
      <dgm:spPr/>
      <dgm:t>
        <a:bodyPr/>
        <a:lstStyle/>
        <a:p>
          <a:endParaRPr lang="en-US"/>
        </a:p>
      </dgm:t>
    </dgm:pt>
    <dgm:pt modelId="{CDDF5A64-B02C-47A6-B7DA-56B20F1FAA73}">
      <dgm:prSet phldrT="[Text]" custT="1"/>
      <dgm:spPr/>
      <dgm:t>
        <a:bodyPr/>
        <a:lstStyle/>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They are built with a goal of incremental update</a:t>
          </a:r>
        </a:p>
      </dgm:t>
    </dgm:pt>
    <dgm:pt modelId="{B0E09F4F-E70D-4306-BD92-C9E60621E565}" type="parTrans" cxnId="{9C39B9C3-06EA-4A06-850A-ACAD64CF51E2}">
      <dgm:prSet/>
      <dgm:spPr/>
      <dgm:t>
        <a:bodyPr/>
        <a:lstStyle/>
        <a:p>
          <a:endParaRPr lang="en-US"/>
        </a:p>
      </dgm:t>
    </dgm:pt>
    <dgm:pt modelId="{056B35F5-7F55-449F-AD5A-F31B11FCDACA}" type="sibTrans" cxnId="{9C39B9C3-06EA-4A06-850A-ACAD64CF51E2}">
      <dgm:prSet/>
      <dgm:spPr/>
      <dgm:t>
        <a:bodyPr/>
        <a:lstStyle/>
        <a:p>
          <a:endParaRPr lang="en-US"/>
        </a:p>
      </dgm:t>
    </dgm:pt>
    <dgm:pt modelId="{B13ABCB8-C1D8-49CC-965E-6CDE81392D11}">
      <dgm:prSet phldrT="[Text]" custT="1"/>
      <dgm:spPr/>
      <dgm:t>
        <a:bodyPr/>
        <a:lstStyle/>
        <a:p>
          <a:r>
            <a:rPr lang="en-US" sz="2400" kern="1200" dirty="0">
              <a:solidFill>
                <a:prstClr val="white"/>
              </a:solidFill>
              <a:latin typeface="Calibri"/>
              <a:ea typeface="+mn-ea"/>
              <a:cs typeface="+mn-cs"/>
            </a:rPr>
            <a:t>Operational Prototype</a:t>
          </a:r>
        </a:p>
      </dgm:t>
    </dgm:pt>
    <dgm:pt modelId="{C2EFF821-90E4-4DB3-AEAA-EED5F3BEC4DA}" type="parTrans" cxnId="{AE4DA6D9-FA17-4B91-8B05-E6F2B0C886B1}">
      <dgm:prSet/>
      <dgm:spPr/>
      <dgm:t>
        <a:bodyPr/>
        <a:lstStyle/>
        <a:p>
          <a:endParaRPr lang="en-US"/>
        </a:p>
      </dgm:t>
    </dgm:pt>
    <dgm:pt modelId="{31662E0A-0617-4E13-8D9A-D981E7068146}" type="sibTrans" cxnId="{AE4DA6D9-FA17-4B91-8B05-E6F2B0C886B1}">
      <dgm:prSet/>
      <dgm:spPr/>
      <dgm:t>
        <a:bodyPr/>
        <a:lstStyle/>
        <a:p>
          <a:endParaRPr lang="en-US"/>
        </a:p>
      </dgm:t>
    </dgm:pt>
    <dgm:pt modelId="{55E61548-0A44-476E-8C99-E01DDC52062F}">
      <dgm:prSet phldrT="[Text]" custT="1"/>
      <dgm:spPr/>
      <dgm:t>
        <a:bodyPr/>
        <a:lstStyle/>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Extension of evolutionary prototype</a:t>
          </a:r>
        </a:p>
      </dgm:t>
    </dgm:pt>
    <dgm:pt modelId="{D5715485-6C10-49E2-922F-2E4859AB988F}" type="parTrans" cxnId="{7AEB7382-E92A-409A-9172-F5956FF69F44}">
      <dgm:prSet/>
      <dgm:spPr/>
      <dgm:t>
        <a:bodyPr/>
        <a:lstStyle/>
        <a:p>
          <a:endParaRPr lang="en-US"/>
        </a:p>
      </dgm:t>
    </dgm:pt>
    <dgm:pt modelId="{C09D1548-3709-4469-9BF8-C4D2C6AFC2AF}" type="sibTrans" cxnId="{7AEB7382-E92A-409A-9172-F5956FF69F44}">
      <dgm:prSet/>
      <dgm:spPr/>
      <dgm:t>
        <a:bodyPr/>
        <a:lstStyle/>
        <a:p>
          <a:endParaRPr lang="en-US"/>
        </a:p>
      </dgm:t>
    </dgm:pt>
    <dgm:pt modelId="{43280ED9-E70B-494A-95A6-FFD50F22A230}">
      <dgm:prSet custT="1"/>
      <dgm:spPr/>
      <dgm:t>
        <a:bodyPr/>
        <a:lstStyle/>
        <a:p>
          <a:r>
            <a:rPr lang="en-US" sz="1600" dirty="0">
              <a:latin typeface="Arial" panose="020B0604020202020204" pitchFamily="34" charset="0"/>
              <a:cs typeface="Arial" panose="020B0604020202020204" pitchFamily="34" charset="0"/>
            </a:rPr>
            <a:t>It is a quick and dirty method of creating the prototype</a:t>
          </a:r>
        </a:p>
      </dgm:t>
    </dgm:pt>
    <dgm:pt modelId="{B9EB77E2-976F-4F81-9F90-E5DA6671C8E4}" type="parTrans" cxnId="{8823860E-D85D-4BD2-90DE-B11742BEAE6E}">
      <dgm:prSet/>
      <dgm:spPr/>
      <dgm:t>
        <a:bodyPr/>
        <a:lstStyle/>
        <a:p>
          <a:endParaRPr lang="en-US"/>
        </a:p>
      </dgm:t>
    </dgm:pt>
    <dgm:pt modelId="{D42B7618-4F4D-47EB-B344-EF42996D18ED}" type="sibTrans" cxnId="{8823860E-D85D-4BD2-90DE-B11742BEAE6E}">
      <dgm:prSet/>
      <dgm:spPr/>
      <dgm:t>
        <a:bodyPr/>
        <a:lstStyle/>
        <a:p>
          <a:endParaRPr lang="en-US"/>
        </a:p>
      </dgm:t>
    </dgm:pt>
    <dgm:pt modelId="{9923C7C5-CCDE-4BC5-9527-1B6AD794FD24}">
      <dgm:prSet custT="1"/>
      <dgm:spPr/>
      <dgm:t>
        <a:bodyPr/>
        <a:lstStyle/>
        <a:p>
          <a:r>
            <a:rPr lang="en-US" sz="1600" dirty="0">
              <a:latin typeface="Arial" panose="020B0604020202020204" pitchFamily="34" charset="0"/>
              <a:cs typeface="Arial" panose="020B0604020202020204" pitchFamily="34" charset="0"/>
            </a:rPr>
            <a:t>It is not developed to be build upon, rather discarded after use</a:t>
          </a:r>
        </a:p>
      </dgm:t>
    </dgm:pt>
    <dgm:pt modelId="{08205D59-2D77-41FC-A336-43194662E770}" type="parTrans" cxnId="{49C9F1CD-C3D6-4699-9153-06C0655F73D9}">
      <dgm:prSet/>
      <dgm:spPr/>
      <dgm:t>
        <a:bodyPr/>
        <a:lstStyle/>
        <a:p>
          <a:endParaRPr lang="en-US"/>
        </a:p>
      </dgm:t>
    </dgm:pt>
    <dgm:pt modelId="{EC10CC3E-ABFB-4CEC-B7E4-FDC69C02B4D1}" type="sibTrans" cxnId="{49C9F1CD-C3D6-4699-9153-06C0655F73D9}">
      <dgm:prSet/>
      <dgm:spPr/>
      <dgm:t>
        <a:bodyPr/>
        <a:lstStyle/>
        <a:p>
          <a:endParaRPr lang="en-US"/>
        </a:p>
      </dgm:t>
    </dgm:pt>
    <dgm:pt modelId="{075D130F-B6F3-45AC-8138-247EC7BE639C}">
      <dgm:prSet phldrT="[Text]" custT="1"/>
      <dgm:spPr/>
      <dgm:t>
        <a:bodyPr/>
        <a:lstStyle/>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The prototype is continuously improved upon until it reaches the final product stage</a:t>
          </a:r>
        </a:p>
      </dgm:t>
    </dgm:pt>
    <dgm:pt modelId="{8F5A4508-6CA3-4D94-B292-408F3CB6F692}" type="parTrans" cxnId="{8FBC0729-A140-4CF7-B1BB-E75FB71E0013}">
      <dgm:prSet/>
      <dgm:spPr/>
      <dgm:t>
        <a:bodyPr/>
        <a:lstStyle/>
        <a:p>
          <a:endParaRPr lang="en-US"/>
        </a:p>
      </dgm:t>
    </dgm:pt>
    <dgm:pt modelId="{145E0CFD-D1AA-4F6A-BD93-7858BB9AACFD}" type="sibTrans" cxnId="{8FBC0729-A140-4CF7-B1BB-E75FB71E0013}">
      <dgm:prSet/>
      <dgm:spPr/>
      <dgm:t>
        <a:bodyPr/>
        <a:lstStyle/>
        <a:p>
          <a:endParaRPr lang="en-US"/>
        </a:p>
      </dgm:t>
    </dgm:pt>
    <dgm:pt modelId="{D3C3F499-2F74-4673-A32B-BCD26C4055B3}">
      <dgm:prSet phldrT="[Text]" custT="1"/>
      <dgm:spPr/>
      <dgm:t>
        <a:bodyPr/>
        <a:lstStyle/>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Feedback gained in each phase is used to improve the prototype</a:t>
          </a:r>
        </a:p>
      </dgm:t>
    </dgm:pt>
    <dgm:pt modelId="{D07D6701-8399-4982-B9CF-5D74E9EF158E}" type="parTrans" cxnId="{C2B6ED47-4DC9-441E-9CEF-6BB012E2D534}">
      <dgm:prSet/>
      <dgm:spPr/>
      <dgm:t>
        <a:bodyPr/>
        <a:lstStyle/>
        <a:p>
          <a:endParaRPr lang="en-US"/>
        </a:p>
      </dgm:t>
    </dgm:pt>
    <dgm:pt modelId="{CBC3BFEA-7CA7-4984-8DB7-DF549C61D2B7}" type="sibTrans" cxnId="{C2B6ED47-4DC9-441E-9CEF-6BB012E2D534}">
      <dgm:prSet/>
      <dgm:spPr/>
      <dgm:t>
        <a:bodyPr/>
        <a:lstStyle/>
        <a:p>
          <a:endParaRPr lang="en-US"/>
        </a:p>
      </dgm:t>
    </dgm:pt>
    <dgm:pt modelId="{3D260F1A-9160-49F8-85D2-3EBD8A7BF4D0}">
      <dgm:prSet phldrT="[Text]" custT="1"/>
      <dgm:spPr/>
      <dgm:t>
        <a:bodyPr/>
        <a:lstStyle/>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It is designed to be implemented with a production environment as it is being tweaked</a:t>
          </a:r>
        </a:p>
      </dgm:t>
    </dgm:pt>
    <dgm:pt modelId="{1212BFE8-15FF-4EC3-85BD-AF118087BB17}" type="parTrans" cxnId="{4B347963-8E11-4367-A4A2-B8F9E55924C4}">
      <dgm:prSet/>
      <dgm:spPr/>
      <dgm:t>
        <a:bodyPr/>
        <a:lstStyle/>
        <a:p>
          <a:endParaRPr lang="en-US"/>
        </a:p>
      </dgm:t>
    </dgm:pt>
    <dgm:pt modelId="{FDD4B1A3-60B4-458F-A7B4-6B641CEEEAEA}" type="sibTrans" cxnId="{4B347963-8E11-4367-A4A2-B8F9E55924C4}">
      <dgm:prSet/>
      <dgm:spPr/>
      <dgm:t>
        <a:bodyPr/>
        <a:lstStyle/>
        <a:p>
          <a:endParaRPr lang="en-US"/>
        </a:p>
      </dgm:t>
    </dgm:pt>
    <dgm:pt modelId="{3C19CA5A-2E2A-4F26-9767-CA544A457BBA}">
      <dgm:prSet phldrT="[Text]" custT="1"/>
      <dgm:spPr/>
      <dgm:t>
        <a:bodyPr/>
        <a:lstStyle/>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Feedback is obtained and changes made within the working site</a:t>
          </a:r>
        </a:p>
      </dgm:t>
    </dgm:pt>
    <dgm:pt modelId="{8B1541D6-3B5D-440C-B12B-D4C9575D3C3C}" type="parTrans" cxnId="{D16E3DEA-2DA6-4B30-B73D-B15D4034DE14}">
      <dgm:prSet/>
      <dgm:spPr/>
      <dgm:t>
        <a:bodyPr/>
        <a:lstStyle/>
        <a:p>
          <a:endParaRPr lang="en-US"/>
        </a:p>
      </dgm:t>
    </dgm:pt>
    <dgm:pt modelId="{CDDBA6C3-B93A-435D-B9A9-B0080CD79D0F}" type="sibTrans" cxnId="{D16E3DEA-2DA6-4B30-B73D-B15D4034DE14}">
      <dgm:prSet/>
      <dgm:spPr/>
      <dgm:t>
        <a:bodyPr/>
        <a:lstStyle/>
        <a:p>
          <a:endParaRPr lang="en-US"/>
        </a:p>
      </dgm:t>
    </dgm:pt>
    <dgm:pt modelId="{0E3C735A-19D4-46C7-93F1-8EA884018FE3}" type="pres">
      <dgm:prSet presAssocID="{8685C909-1347-48CF-9356-4727480D2304}" presName="Name0" presStyleCnt="0">
        <dgm:presLayoutVars>
          <dgm:dir/>
          <dgm:animLvl val="lvl"/>
          <dgm:resizeHandles val="exact"/>
        </dgm:presLayoutVars>
      </dgm:prSet>
      <dgm:spPr/>
      <dgm:t>
        <a:bodyPr/>
        <a:lstStyle/>
        <a:p>
          <a:endParaRPr lang="en-US"/>
        </a:p>
      </dgm:t>
    </dgm:pt>
    <dgm:pt modelId="{6FB6C689-AA4B-4D86-8033-C2C245F3E323}" type="pres">
      <dgm:prSet presAssocID="{23EC4085-7FC3-45B8-B0C1-DAAC0A02090B}" presName="composite" presStyleCnt="0"/>
      <dgm:spPr/>
    </dgm:pt>
    <dgm:pt modelId="{DF7F3A02-365C-4572-99A5-CB23C58ABF67}" type="pres">
      <dgm:prSet presAssocID="{23EC4085-7FC3-45B8-B0C1-DAAC0A02090B}" presName="parTx" presStyleLbl="alignNode1" presStyleIdx="0" presStyleCnt="3" custScaleY="82884">
        <dgm:presLayoutVars>
          <dgm:chMax val="0"/>
          <dgm:chPref val="0"/>
          <dgm:bulletEnabled val="1"/>
        </dgm:presLayoutVars>
      </dgm:prSet>
      <dgm:spPr/>
      <dgm:t>
        <a:bodyPr/>
        <a:lstStyle/>
        <a:p>
          <a:endParaRPr lang="en-US"/>
        </a:p>
      </dgm:t>
    </dgm:pt>
    <dgm:pt modelId="{92D39A57-F8B7-4E87-9C1A-D37AD1A23261}" type="pres">
      <dgm:prSet presAssocID="{23EC4085-7FC3-45B8-B0C1-DAAC0A02090B}" presName="desTx" presStyleLbl="alignAccFollowNode1" presStyleIdx="0" presStyleCnt="3">
        <dgm:presLayoutVars>
          <dgm:bulletEnabled val="1"/>
        </dgm:presLayoutVars>
      </dgm:prSet>
      <dgm:spPr/>
      <dgm:t>
        <a:bodyPr/>
        <a:lstStyle/>
        <a:p>
          <a:endParaRPr lang="en-US"/>
        </a:p>
      </dgm:t>
    </dgm:pt>
    <dgm:pt modelId="{9E196412-C1AE-42F0-BE7E-A4626D829361}" type="pres">
      <dgm:prSet presAssocID="{C5064129-12D3-4407-9D0E-17AB1A5F9823}" presName="space" presStyleCnt="0"/>
      <dgm:spPr/>
    </dgm:pt>
    <dgm:pt modelId="{AD16C62A-751B-4546-9F4F-546E2BEE9778}" type="pres">
      <dgm:prSet presAssocID="{1297E77E-B11E-4AD1-A563-EF85F74C4BF5}" presName="composite" presStyleCnt="0"/>
      <dgm:spPr/>
    </dgm:pt>
    <dgm:pt modelId="{136D9D35-5675-47D9-A232-8E2E9EE1CB03}" type="pres">
      <dgm:prSet presAssocID="{1297E77E-B11E-4AD1-A563-EF85F74C4BF5}" presName="parTx" presStyleLbl="alignNode1" presStyleIdx="1" presStyleCnt="3" custScaleY="82252">
        <dgm:presLayoutVars>
          <dgm:chMax val="0"/>
          <dgm:chPref val="0"/>
          <dgm:bulletEnabled val="1"/>
        </dgm:presLayoutVars>
      </dgm:prSet>
      <dgm:spPr/>
      <dgm:t>
        <a:bodyPr/>
        <a:lstStyle/>
        <a:p>
          <a:endParaRPr lang="en-US"/>
        </a:p>
      </dgm:t>
    </dgm:pt>
    <dgm:pt modelId="{567DEC7A-47C2-4B24-B58C-E241295EFE00}" type="pres">
      <dgm:prSet presAssocID="{1297E77E-B11E-4AD1-A563-EF85F74C4BF5}" presName="desTx" presStyleLbl="alignAccFollowNode1" presStyleIdx="1" presStyleCnt="3">
        <dgm:presLayoutVars>
          <dgm:bulletEnabled val="1"/>
        </dgm:presLayoutVars>
      </dgm:prSet>
      <dgm:spPr/>
      <dgm:t>
        <a:bodyPr/>
        <a:lstStyle/>
        <a:p>
          <a:endParaRPr lang="en-US"/>
        </a:p>
      </dgm:t>
    </dgm:pt>
    <dgm:pt modelId="{872C890C-810A-4C1C-B88F-18B079B7DDAA}" type="pres">
      <dgm:prSet presAssocID="{8345A543-0F62-454F-93FD-C48D2367BFCD}" presName="space" presStyleCnt="0"/>
      <dgm:spPr/>
    </dgm:pt>
    <dgm:pt modelId="{5376B078-20C7-405B-B6D8-4D025D745F85}" type="pres">
      <dgm:prSet presAssocID="{B13ABCB8-C1D8-49CC-965E-6CDE81392D11}" presName="composite" presStyleCnt="0"/>
      <dgm:spPr/>
    </dgm:pt>
    <dgm:pt modelId="{B404C395-667A-464C-97AD-92FC16358D9B}" type="pres">
      <dgm:prSet presAssocID="{B13ABCB8-C1D8-49CC-965E-6CDE81392D11}" presName="parTx" presStyleLbl="alignNode1" presStyleIdx="2" presStyleCnt="3" custScaleY="83032">
        <dgm:presLayoutVars>
          <dgm:chMax val="0"/>
          <dgm:chPref val="0"/>
          <dgm:bulletEnabled val="1"/>
        </dgm:presLayoutVars>
      </dgm:prSet>
      <dgm:spPr/>
      <dgm:t>
        <a:bodyPr/>
        <a:lstStyle/>
        <a:p>
          <a:endParaRPr lang="en-US"/>
        </a:p>
      </dgm:t>
    </dgm:pt>
    <dgm:pt modelId="{1427AFCD-DAAB-4623-B9C7-77E5171781AA}" type="pres">
      <dgm:prSet presAssocID="{B13ABCB8-C1D8-49CC-965E-6CDE81392D11}" presName="desTx" presStyleLbl="alignAccFollowNode1" presStyleIdx="2" presStyleCnt="3">
        <dgm:presLayoutVars>
          <dgm:bulletEnabled val="1"/>
        </dgm:presLayoutVars>
      </dgm:prSet>
      <dgm:spPr/>
      <dgm:t>
        <a:bodyPr/>
        <a:lstStyle/>
        <a:p>
          <a:endParaRPr lang="en-US"/>
        </a:p>
      </dgm:t>
    </dgm:pt>
  </dgm:ptLst>
  <dgm:cxnLst>
    <dgm:cxn modelId="{7AEB7382-E92A-409A-9172-F5956FF69F44}" srcId="{B13ABCB8-C1D8-49CC-965E-6CDE81392D11}" destId="{55E61548-0A44-476E-8C99-E01DDC52062F}" srcOrd="0" destOrd="0" parTransId="{D5715485-6C10-49E2-922F-2E4859AB988F}" sibTransId="{C09D1548-3709-4469-9BF8-C4D2C6AFC2AF}"/>
    <dgm:cxn modelId="{49C9F1CD-C3D6-4699-9153-06C0655F73D9}" srcId="{23EC4085-7FC3-45B8-B0C1-DAAC0A02090B}" destId="{9923C7C5-CCDE-4BC5-9527-1B6AD794FD24}" srcOrd="2" destOrd="0" parTransId="{08205D59-2D77-41FC-A336-43194662E770}" sibTransId="{EC10CC3E-ABFB-4CEC-B7E4-FDC69C02B4D1}"/>
    <dgm:cxn modelId="{A468E843-3577-4485-849B-4BEA6ABF7534}" type="presOf" srcId="{8685C909-1347-48CF-9356-4727480D2304}" destId="{0E3C735A-19D4-46C7-93F1-8EA884018FE3}" srcOrd="0" destOrd="0" presId="urn:microsoft.com/office/officeart/2005/8/layout/hList1"/>
    <dgm:cxn modelId="{F10C3C64-3A28-4A48-8985-C476E75BCFC6}" type="presOf" srcId="{3D260F1A-9160-49F8-85D2-3EBD8A7BF4D0}" destId="{1427AFCD-DAAB-4623-B9C7-77E5171781AA}" srcOrd="0" destOrd="1" presId="urn:microsoft.com/office/officeart/2005/8/layout/hList1"/>
    <dgm:cxn modelId="{4B347963-8E11-4367-A4A2-B8F9E55924C4}" srcId="{B13ABCB8-C1D8-49CC-965E-6CDE81392D11}" destId="{3D260F1A-9160-49F8-85D2-3EBD8A7BF4D0}" srcOrd="1" destOrd="0" parTransId="{1212BFE8-15FF-4EC3-85BD-AF118087BB17}" sibTransId="{FDD4B1A3-60B4-458F-A7B4-6B641CEEEAEA}"/>
    <dgm:cxn modelId="{DDBD08EE-7E36-4AF1-B0AD-546F7F82A12F}" type="presOf" srcId="{43280ED9-E70B-494A-95A6-FFD50F22A230}" destId="{92D39A57-F8B7-4E87-9C1A-D37AD1A23261}" srcOrd="0" destOrd="1" presId="urn:microsoft.com/office/officeart/2005/8/layout/hList1"/>
    <dgm:cxn modelId="{637570A6-87F2-480C-917D-DE9C1FD93C4E}" srcId="{8685C909-1347-48CF-9356-4727480D2304}" destId="{1297E77E-B11E-4AD1-A563-EF85F74C4BF5}" srcOrd="1" destOrd="0" parTransId="{34217329-C017-4718-AEAC-2ECF7EB7B57B}" sibTransId="{8345A543-0F62-454F-93FD-C48D2367BFCD}"/>
    <dgm:cxn modelId="{100EFE6D-270D-4B5A-AB28-D609C1CD9073}" srcId="{8685C909-1347-48CF-9356-4727480D2304}" destId="{23EC4085-7FC3-45B8-B0C1-DAAC0A02090B}" srcOrd="0" destOrd="0" parTransId="{165B4F3C-D0E0-4E18-B252-E82C1B2DEE39}" sibTransId="{C5064129-12D3-4407-9D0E-17AB1A5F9823}"/>
    <dgm:cxn modelId="{AE4DA6D9-FA17-4B91-8B05-E6F2B0C886B1}" srcId="{8685C909-1347-48CF-9356-4727480D2304}" destId="{B13ABCB8-C1D8-49CC-965E-6CDE81392D11}" srcOrd="2" destOrd="0" parTransId="{C2EFF821-90E4-4DB3-AEAA-EED5F3BEC4DA}" sibTransId="{31662E0A-0617-4E13-8D9A-D981E7068146}"/>
    <dgm:cxn modelId="{2571CD7A-FEA0-4119-AFC3-A71F5934C0E9}" type="presOf" srcId="{55E61548-0A44-476E-8C99-E01DDC52062F}" destId="{1427AFCD-DAAB-4623-B9C7-77E5171781AA}" srcOrd="0" destOrd="0" presId="urn:microsoft.com/office/officeart/2005/8/layout/hList1"/>
    <dgm:cxn modelId="{A9D2614B-67AF-4F02-A743-B9E2BB569AB5}" type="presOf" srcId="{CDDF5A64-B02C-47A6-B7DA-56B20F1FAA73}" destId="{567DEC7A-47C2-4B24-B58C-E241295EFE00}" srcOrd="0" destOrd="0" presId="urn:microsoft.com/office/officeart/2005/8/layout/hList1"/>
    <dgm:cxn modelId="{8823860E-D85D-4BD2-90DE-B11742BEAE6E}" srcId="{23EC4085-7FC3-45B8-B0C1-DAAC0A02090B}" destId="{43280ED9-E70B-494A-95A6-FFD50F22A230}" srcOrd="1" destOrd="0" parTransId="{B9EB77E2-976F-4F81-9F90-E5DA6671C8E4}" sibTransId="{D42B7618-4F4D-47EB-B344-EF42996D18ED}"/>
    <dgm:cxn modelId="{D16E3DEA-2DA6-4B30-B73D-B15D4034DE14}" srcId="{B13ABCB8-C1D8-49CC-965E-6CDE81392D11}" destId="{3C19CA5A-2E2A-4F26-9767-CA544A457BBA}" srcOrd="2" destOrd="0" parTransId="{8B1541D6-3B5D-440C-B12B-D4C9575D3C3C}" sibTransId="{CDDBA6C3-B93A-435D-B9A9-B0080CD79D0F}"/>
    <dgm:cxn modelId="{9ABEC0CF-3499-497E-B765-83B6BD5D265C}" type="presOf" srcId="{3C19CA5A-2E2A-4F26-9767-CA544A457BBA}" destId="{1427AFCD-DAAB-4623-B9C7-77E5171781AA}" srcOrd="0" destOrd="2" presId="urn:microsoft.com/office/officeart/2005/8/layout/hList1"/>
    <dgm:cxn modelId="{3631DBBA-6F87-4D7A-9E52-4B0191FBA3AB}" type="presOf" srcId="{1297E77E-B11E-4AD1-A563-EF85F74C4BF5}" destId="{136D9D35-5675-47D9-A232-8E2E9EE1CB03}" srcOrd="0" destOrd="0" presId="urn:microsoft.com/office/officeart/2005/8/layout/hList1"/>
    <dgm:cxn modelId="{E64075A7-9FFF-433C-A5FC-28A85E7D531F}" type="presOf" srcId="{D3C3F499-2F74-4673-A32B-BCD26C4055B3}" destId="{567DEC7A-47C2-4B24-B58C-E241295EFE00}" srcOrd="0" destOrd="2" presId="urn:microsoft.com/office/officeart/2005/8/layout/hList1"/>
    <dgm:cxn modelId="{80B77685-1858-4F28-8BFE-357AD55F5F3A}" type="presOf" srcId="{B13ABCB8-C1D8-49CC-965E-6CDE81392D11}" destId="{B404C395-667A-464C-97AD-92FC16358D9B}" srcOrd="0" destOrd="0" presId="urn:microsoft.com/office/officeart/2005/8/layout/hList1"/>
    <dgm:cxn modelId="{9C39B9C3-06EA-4A06-850A-ACAD64CF51E2}" srcId="{1297E77E-B11E-4AD1-A563-EF85F74C4BF5}" destId="{CDDF5A64-B02C-47A6-B7DA-56B20F1FAA73}" srcOrd="0" destOrd="0" parTransId="{B0E09F4F-E70D-4306-BD92-C9E60621E565}" sibTransId="{056B35F5-7F55-449F-AD5A-F31B11FCDACA}"/>
    <dgm:cxn modelId="{3DECC3DB-D50B-4519-B472-A00EF2E66E3C}" type="presOf" srcId="{075D130F-B6F3-45AC-8138-247EC7BE639C}" destId="{567DEC7A-47C2-4B24-B58C-E241295EFE00}" srcOrd="0" destOrd="1" presId="urn:microsoft.com/office/officeart/2005/8/layout/hList1"/>
    <dgm:cxn modelId="{E3E2EF76-EC10-49ED-8835-27A5F0FFE190}" type="presOf" srcId="{23EC4085-7FC3-45B8-B0C1-DAAC0A02090B}" destId="{DF7F3A02-365C-4572-99A5-CB23C58ABF67}" srcOrd="0" destOrd="0" presId="urn:microsoft.com/office/officeart/2005/8/layout/hList1"/>
    <dgm:cxn modelId="{D0491BC5-B21B-44AA-995E-B65B91F350FE}" type="presOf" srcId="{D9110652-0DEC-4C58-ACDE-F04170514D39}" destId="{92D39A57-F8B7-4E87-9C1A-D37AD1A23261}" srcOrd="0" destOrd="0" presId="urn:microsoft.com/office/officeart/2005/8/layout/hList1"/>
    <dgm:cxn modelId="{B0715898-3425-47FA-984F-9EF8ADCA22C8}" srcId="{23EC4085-7FC3-45B8-B0C1-DAAC0A02090B}" destId="{D9110652-0DEC-4C58-ACDE-F04170514D39}" srcOrd="0" destOrd="0" parTransId="{9FD18401-CC3F-4EB9-BA29-ADF41C2E76E7}" sibTransId="{6798C651-3038-46A7-984C-E19AE212964E}"/>
    <dgm:cxn modelId="{C2B6ED47-4DC9-441E-9CEF-6BB012E2D534}" srcId="{1297E77E-B11E-4AD1-A563-EF85F74C4BF5}" destId="{D3C3F499-2F74-4673-A32B-BCD26C4055B3}" srcOrd="2" destOrd="0" parTransId="{D07D6701-8399-4982-B9CF-5D74E9EF158E}" sibTransId="{CBC3BFEA-7CA7-4984-8DB7-DF549C61D2B7}"/>
    <dgm:cxn modelId="{B3BE63B6-7032-4A2C-B133-E58954954BE2}" type="presOf" srcId="{9923C7C5-CCDE-4BC5-9527-1B6AD794FD24}" destId="{92D39A57-F8B7-4E87-9C1A-D37AD1A23261}" srcOrd="0" destOrd="2" presId="urn:microsoft.com/office/officeart/2005/8/layout/hList1"/>
    <dgm:cxn modelId="{8FBC0729-A140-4CF7-B1BB-E75FB71E0013}" srcId="{1297E77E-B11E-4AD1-A563-EF85F74C4BF5}" destId="{075D130F-B6F3-45AC-8138-247EC7BE639C}" srcOrd="1" destOrd="0" parTransId="{8F5A4508-6CA3-4D94-B292-408F3CB6F692}" sibTransId="{145E0CFD-D1AA-4F6A-BD93-7858BB9AACFD}"/>
    <dgm:cxn modelId="{91927BC4-947F-4631-81E0-7FD817C8B001}" type="presParOf" srcId="{0E3C735A-19D4-46C7-93F1-8EA884018FE3}" destId="{6FB6C689-AA4B-4D86-8033-C2C245F3E323}" srcOrd="0" destOrd="0" presId="urn:microsoft.com/office/officeart/2005/8/layout/hList1"/>
    <dgm:cxn modelId="{79353AC9-55EE-44C2-9D32-39B6A2A67DED}" type="presParOf" srcId="{6FB6C689-AA4B-4D86-8033-C2C245F3E323}" destId="{DF7F3A02-365C-4572-99A5-CB23C58ABF67}" srcOrd="0" destOrd="0" presId="urn:microsoft.com/office/officeart/2005/8/layout/hList1"/>
    <dgm:cxn modelId="{4261D35A-8D81-474E-8BEF-BE4582E19870}" type="presParOf" srcId="{6FB6C689-AA4B-4D86-8033-C2C245F3E323}" destId="{92D39A57-F8B7-4E87-9C1A-D37AD1A23261}" srcOrd="1" destOrd="0" presId="urn:microsoft.com/office/officeart/2005/8/layout/hList1"/>
    <dgm:cxn modelId="{D1DBEA2C-DB65-4A36-BDA2-7BABFC2E10BD}" type="presParOf" srcId="{0E3C735A-19D4-46C7-93F1-8EA884018FE3}" destId="{9E196412-C1AE-42F0-BE7E-A4626D829361}" srcOrd="1" destOrd="0" presId="urn:microsoft.com/office/officeart/2005/8/layout/hList1"/>
    <dgm:cxn modelId="{712E6032-AB95-416D-B7EE-BCA1ADB017D2}" type="presParOf" srcId="{0E3C735A-19D4-46C7-93F1-8EA884018FE3}" destId="{AD16C62A-751B-4546-9F4F-546E2BEE9778}" srcOrd="2" destOrd="0" presId="urn:microsoft.com/office/officeart/2005/8/layout/hList1"/>
    <dgm:cxn modelId="{6D6D6018-2ACB-482A-ADCC-D712E3839796}" type="presParOf" srcId="{AD16C62A-751B-4546-9F4F-546E2BEE9778}" destId="{136D9D35-5675-47D9-A232-8E2E9EE1CB03}" srcOrd="0" destOrd="0" presId="urn:microsoft.com/office/officeart/2005/8/layout/hList1"/>
    <dgm:cxn modelId="{4AE2D45B-4541-4119-80B3-60E85AE6B25E}" type="presParOf" srcId="{AD16C62A-751B-4546-9F4F-546E2BEE9778}" destId="{567DEC7A-47C2-4B24-B58C-E241295EFE00}" srcOrd="1" destOrd="0" presId="urn:microsoft.com/office/officeart/2005/8/layout/hList1"/>
    <dgm:cxn modelId="{84603C1C-62F3-4A40-85CB-B23D7A777281}" type="presParOf" srcId="{0E3C735A-19D4-46C7-93F1-8EA884018FE3}" destId="{872C890C-810A-4C1C-B88F-18B079B7DDAA}" srcOrd="3" destOrd="0" presId="urn:microsoft.com/office/officeart/2005/8/layout/hList1"/>
    <dgm:cxn modelId="{F533C0ED-53C2-48C2-9D56-C046C81561C0}" type="presParOf" srcId="{0E3C735A-19D4-46C7-93F1-8EA884018FE3}" destId="{5376B078-20C7-405B-B6D8-4D025D745F85}" srcOrd="4" destOrd="0" presId="urn:microsoft.com/office/officeart/2005/8/layout/hList1"/>
    <dgm:cxn modelId="{ED6A74E5-DA72-4468-B41A-88C0A9541BD0}" type="presParOf" srcId="{5376B078-20C7-405B-B6D8-4D025D745F85}" destId="{B404C395-667A-464C-97AD-92FC16358D9B}" srcOrd="0" destOrd="0" presId="urn:microsoft.com/office/officeart/2005/8/layout/hList1"/>
    <dgm:cxn modelId="{2ABFBF62-BA19-49AD-9FDD-C60CA4C34401}" type="presParOf" srcId="{5376B078-20C7-405B-B6D8-4D025D745F85}" destId="{1427AFCD-DAAB-4623-B9C7-77E5171781A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1CFEC0-29A6-4D42-A933-262D04CC1ACF}"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9E778BB9-2DC1-4AB7-8DE1-4BAA3EDD90BA}">
      <dgm:prSet phldrT="[Text]" custT="1"/>
      <dgm:spPr/>
      <dgm:t>
        <a:bodyPr/>
        <a:lstStyle/>
        <a:p>
          <a:r>
            <a:rPr lang="en-US" sz="2000" b="1" dirty="0"/>
            <a:t>Initial</a:t>
          </a:r>
        </a:p>
      </dgm:t>
    </dgm:pt>
    <dgm:pt modelId="{9F5D0A26-9525-406B-88C3-E1B040419B4C}" type="parTrans" cxnId="{286EBC58-96DE-4F89-9DDA-D1BF2E1A1BD7}">
      <dgm:prSet/>
      <dgm:spPr/>
      <dgm:t>
        <a:bodyPr/>
        <a:lstStyle/>
        <a:p>
          <a:endParaRPr lang="en-US" sz="3200"/>
        </a:p>
      </dgm:t>
    </dgm:pt>
    <dgm:pt modelId="{E9CD894E-9E35-49D4-8ABD-8A9A24BD695A}" type="sibTrans" cxnId="{286EBC58-96DE-4F89-9DDA-D1BF2E1A1BD7}">
      <dgm:prSet/>
      <dgm:spPr/>
      <dgm:t>
        <a:bodyPr/>
        <a:lstStyle/>
        <a:p>
          <a:endParaRPr lang="en-US" sz="3200"/>
        </a:p>
      </dgm:t>
    </dgm:pt>
    <dgm:pt modelId="{3671602F-40BB-44ED-8A35-D9BF67EE6B4A}">
      <dgm:prSet phldrT="[Text]" custT="1"/>
      <dgm:spPr/>
      <dgm:t>
        <a:bodyPr/>
        <a:lstStyle/>
        <a:p>
          <a:r>
            <a:rPr lang="en-US" sz="2000" b="1" dirty="0"/>
            <a:t>Defined</a:t>
          </a:r>
        </a:p>
      </dgm:t>
    </dgm:pt>
    <dgm:pt modelId="{D9E138D3-16DA-40E5-8FAF-25CD77F46D96}" type="parTrans" cxnId="{7E11080F-EBB3-4532-820A-3410A49F7821}">
      <dgm:prSet/>
      <dgm:spPr/>
      <dgm:t>
        <a:bodyPr/>
        <a:lstStyle/>
        <a:p>
          <a:endParaRPr lang="en-US" sz="3200"/>
        </a:p>
      </dgm:t>
    </dgm:pt>
    <dgm:pt modelId="{F443FACE-6B15-41D4-9C3C-EF480D64C3BC}" type="sibTrans" cxnId="{7E11080F-EBB3-4532-820A-3410A49F7821}">
      <dgm:prSet/>
      <dgm:spPr/>
      <dgm:t>
        <a:bodyPr/>
        <a:lstStyle/>
        <a:p>
          <a:endParaRPr lang="en-US" sz="3200"/>
        </a:p>
      </dgm:t>
    </dgm:pt>
    <dgm:pt modelId="{5AE70A3F-38FF-48E4-BFE2-7AA0160CD20B}">
      <dgm:prSet phldrT="[Text]" custT="1"/>
      <dgm:spPr/>
      <dgm:t>
        <a:bodyPr/>
        <a:lstStyle/>
        <a:p>
          <a:r>
            <a:rPr lang="en-US" sz="2000" b="1" dirty="0"/>
            <a:t>Managed</a:t>
          </a:r>
        </a:p>
      </dgm:t>
    </dgm:pt>
    <dgm:pt modelId="{658DE072-95D4-44E2-BD59-646049261725}" type="parTrans" cxnId="{0EC23E9F-45C7-4560-B395-9C03C58DBD1E}">
      <dgm:prSet/>
      <dgm:spPr/>
      <dgm:t>
        <a:bodyPr/>
        <a:lstStyle/>
        <a:p>
          <a:endParaRPr lang="en-US" sz="3200"/>
        </a:p>
      </dgm:t>
    </dgm:pt>
    <dgm:pt modelId="{850F8541-8F5C-4C12-B486-1D53984540E7}" type="sibTrans" cxnId="{0EC23E9F-45C7-4560-B395-9C03C58DBD1E}">
      <dgm:prSet/>
      <dgm:spPr/>
      <dgm:t>
        <a:bodyPr/>
        <a:lstStyle/>
        <a:p>
          <a:endParaRPr lang="en-US" sz="3200"/>
        </a:p>
      </dgm:t>
    </dgm:pt>
    <dgm:pt modelId="{2D4BE9E8-7083-4550-9E5C-CF8184DB1C0D}">
      <dgm:prSet phldrT="[Text]" custT="1"/>
      <dgm:spPr/>
      <dgm:t>
        <a:bodyPr/>
        <a:lstStyle/>
        <a:p>
          <a:r>
            <a:rPr lang="en-US" sz="2000" b="1" dirty="0"/>
            <a:t>Optimized</a:t>
          </a:r>
        </a:p>
      </dgm:t>
    </dgm:pt>
    <dgm:pt modelId="{FF63AF3A-08A3-4FC3-8C75-A7835FA0DC3F}" type="parTrans" cxnId="{3F8E17D9-879E-4C75-9458-5B9FEE7BA856}">
      <dgm:prSet/>
      <dgm:spPr/>
      <dgm:t>
        <a:bodyPr/>
        <a:lstStyle/>
        <a:p>
          <a:endParaRPr lang="en-US" sz="3200"/>
        </a:p>
      </dgm:t>
    </dgm:pt>
    <dgm:pt modelId="{F75040A6-2E7A-4172-8AAD-00B6DC443644}" type="sibTrans" cxnId="{3F8E17D9-879E-4C75-9458-5B9FEE7BA856}">
      <dgm:prSet/>
      <dgm:spPr/>
      <dgm:t>
        <a:bodyPr/>
        <a:lstStyle/>
        <a:p>
          <a:endParaRPr lang="en-US" sz="3200"/>
        </a:p>
      </dgm:t>
    </dgm:pt>
    <dgm:pt modelId="{CF89A360-5676-4317-9E9F-2A9527537592}">
      <dgm:prSet phldrT="[Text]" custT="1"/>
      <dgm:spPr/>
      <dgm:t>
        <a:bodyPr/>
        <a:lstStyle/>
        <a:p>
          <a:r>
            <a:rPr lang="en-US" sz="1400" dirty="0"/>
            <a:t>Dev process is ad-hoc</a:t>
          </a:r>
        </a:p>
      </dgm:t>
    </dgm:pt>
    <dgm:pt modelId="{6AF93A0E-95DE-4B19-83CA-2CDD1F296EDF}" type="parTrans" cxnId="{74B59989-583F-428C-A1C6-512918C07E86}">
      <dgm:prSet/>
      <dgm:spPr/>
      <dgm:t>
        <a:bodyPr/>
        <a:lstStyle/>
        <a:p>
          <a:endParaRPr lang="en-US" sz="3200"/>
        </a:p>
      </dgm:t>
    </dgm:pt>
    <dgm:pt modelId="{10B4943B-D769-40A6-802F-12D27F15DB66}" type="sibTrans" cxnId="{74B59989-583F-428C-A1C6-512918C07E86}">
      <dgm:prSet/>
      <dgm:spPr/>
      <dgm:t>
        <a:bodyPr/>
        <a:lstStyle/>
        <a:p>
          <a:endParaRPr lang="en-US" sz="3200"/>
        </a:p>
      </dgm:t>
    </dgm:pt>
    <dgm:pt modelId="{18795858-C8B9-4722-B5A1-41BAE4EE4EAC}">
      <dgm:prSet phldrT="[Text]" custT="1"/>
      <dgm:spPr/>
      <dgm:t>
        <a:bodyPr/>
        <a:lstStyle/>
        <a:p>
          <a:r>
            <a:rPr lang="en-US" sz="1400" dirty="0"/>
            <a:t>No assurance of consistency and quality</a:t>
          </a:r>
        </a:p>
      </dgm:t>
    </dgm:pt>
    <dgm:pt modelId="{414F0E2F-017A-4544-80EF-A979847FC51B}" type="parTrans" cxnId="{F92DD09C-720A-4BFD-ADE9-B3EF78594F40}">
      <dgm:prSet/>
      <dgm:spPr/>
      <dgm:t>
        <a:bodyPr/>
        <a:lstStyle/>
        <a:p>
          <a:endParaRPr lang="en-US" sz="3200"/>
        </a:p>
      </dgm:t>
    </dgm:pt>
    <dgm:pt modelId="{76A5C887-25C2-4449-9805-C797AABFD311}" type="sibTrans" cxnId="{F92DD09C-720A-4BFD-ADE9-B3EF78594F40}">
      <dgm:prSet/>
      <dgm:spPr/>
      <dgm:t>
        <a:bodyPr/>
        <a:lstStyle/>
        <a:p>
          <a:endParaRPr lang="en-US" sz="3200"/>
        </a:p>
      </dgm:t>
    </dgm:pt>
    <dgm:pt modelId="{8DE57424-9029-42E3-9EC9-53FC46020DA5}">
      <dgm:prSet phldrT="[Text]" custT="1"/>
      <dgm:spPr/>
      <dgm:t>
        <a:bodyPr/>
        <a:lstStyle/>
        <a:p>
          <a:r>
            <a:rPr lang="en-US" sz="2000" b="1" dirty="0"/>
            <a:t>Repeatable</a:t>
          </a:r>
        </a:p>
      </dgm:t>
    </dgm:pt>
    <dgm:pt modelId="{0BBCA538-20E5-45C9-AD60-103065883489}" type="parTrans" cxnId="{7CB5019C-D623-41B4-9D48-7C5A51CED290}">
      <dgm:prSet/>
      <dgm:spPr/>
      <dgm:t>
        <a:bodyPr/>
        <a:lstStyle/>
        <a:p>
          <a:endParaRPr lang="en-US" sz="3200"/>
        </a:p>
      </dgm:t>
    </dgm:pt>
    <dgm:pt modelId="{11E7D550-8F7E-40B3-9EFF-ED66BA386F40}" type="sibTrans" cxnId="{7CB5019C-D623-41B4-9D48-7C5A51CED290}">
      <dgm:prSet/>
      <dgm:spPr/>
      <dgm:t>
        <a:bodyPr/>
        <a:lstStyle/>
        <a:p>
          <a:endParaRPr lang="en-US" sz="3200"/>
        </a:p>
      </dgm:t>
    </dgm:pt>
    <dgm:pt modelId="{9433D3A1-8220-42B4-BE4C-F407727036BE}">
      <dgm:prSet phldrT="[Text]" custT="1"/>
      <dgm:spPr/>
      <dgm:t>
        <a:bodyPr/>
        <a:lstStyle/>
        <a:p>
          <a:r>
            <a:rPr lang="en-US" sz="1400" dirty="0"/>
            <a:t>Formal management structure, change control and quality assurance are in place</a:t>
          </a:r>
        </a:p>
      </dgm:t>
    </dgm:pt>
    <dgm:pt modelId="{04029C7E-488A-476F-9B0C-17EF3ECE9444}" type="parTrans" cxnId="{275AD70D-1720-4C1A-BB26-9CAFCCE6D92F}">
      <dgm:prSet/>
      <dgm:spPr/>
      <dgm:t>
        <a:bodyPr/>
        <a:lstStyle/>
        <a:p>
          <a:endParaRPr lang="en-US" sz="3200"/>
        </a:p>
      </dgm:t>
    </dgm:pt>
    <dgm:pt modelId="{4D7001AD-1DCE-4402-8812-41171E0D44FA}" type="sibTrans" cxnId="{275AD70D-1720-4C1A-BB26-9CAFCCE6D92F}">
      <dgm:prSet/>
      <dgm:spPr/>
      <dgm:t>
        <a:bodyPr/>
        <a:lstStyle/>
        <a:p>
          <a:endParaRPr lang="en-US" sz="3200"/>
        </a:p>
      </dgm:t>
    </dgm:pt>
    <dgm:pt modelId="{A6A6E7F9-4D23-4658-A32F-80A2803A3510}">
      <dgm:prSet phldrT="[Text]" custT="1"/>
      <dgm:spPr/>
      <dgm:t>
        <a:bodyPr/>
        <a:lstStyle/>
        <a:p>
          <a:r>
            <a:rPr lang="en-US" sz="1400" dirty="0"/>
            <a:t>Company can properly repeat processes throughout each project</a:t>
          </a:r>
        </a:p>
      </dgm:t>
    </dgm:pt>
    <dgm:pt modelId="{3DD3E03A-D9B0-4306-B342-E02817C61137}" type="parTrans" cxnId="{69DD4D0A-C9CF-4997-A0D8-DF741C19A8F1}">
      <dgm:prSet/>
      <dgm:spPr/>
      <dgm:t>
        <a:bodyPr/>
        <a:lstStyle/>
        <a:p>
          <a:endParaRPr lang="en-US" sz="3200"/>
        </a:p>
      </dgm:t>
    </dgm:pt>
    <dgm:pt modelId="{75EC133B-48BC-4A9E-B255-5453A7877086}" type="sibTrans" cxnId="{69DD4D0A-C9CF-4997-A0D8-DF741C19A8F1}">
      <dgm:prSet/>
      <dgm:spPr/>
      <dgm:t>
        <a:bodyPr/>
        <a:lstStyle/>
        <a:p>
          <a:endParaRPr lang="en-US" sz="3200"/>
        </a:p>
      </dgm:t>
    </dgm:pt>
    <dgm:pt modelId="{91C889CF-51B6-4D46-8909-972A1B70FB91}">
      <dgm:prSet phldrT="[Text]" custT="1"/>
      <dgm:spPr/>
      <dgm:t>
        <a:bodyPr/>
        <a:lstStyle/>
        <a:p>
          <a:r>
            <a:rPr lang="en-US" sz="1400" dirty="0"/>
            <a:t>Does not have formal process model defined</a:t>
          </a:r>
        </a:p>
      </dgm:t>
    </dgm:pt>
    <dgm:pt modelId="{5A51E806-D04D-4AE0-BA2A-5587B28EDC82}" type="parTrans" cxnId="{2A2F9441-44F8-42FE-9599-668A73223CE0}">
      <dgm:prSet/>
      <dgm:spPr/>
      <dgm:t>
        <a:bodyPr/>
        <a:lstStyle/>
        <a:p>
          <a:endParaRPr lang="en-US" sz="3200"/>
        </a:p>
      </dgm:t>
    </dgm:pt>
    <dgm:pt modelId="{E4B2183A-4592-4843-8C76-63DF439B3B8D}" type="sibTrans" cxnId="{2A2F9441-44F8-42FE-9599-668A73223CE0}">
      <dgm:prSet/>
      <dgm:spPr/>
      <dgm:t>
        <a:bodyPr/>
        <a:lstStyle/>
        <a:p>
          <a:endParaRPr lang="en-US" sz="3200"/>
        </a:p>
      </dgm:t>
    </dgm:pt>
    <dgm:pt modelId="{833DA2C9-1F81-4131-BE8B-A0D1A02BD557}">
      <dgm:prSet phldrT="[Text]" custT="1"/>
      <dgm:spPr/>
      <dgm:t>
        <a:bodyPr/>
        <a:lstStyle/>
        <a:p>
          <a:r>
            <a:rPr lang="en-US" sz="1400" dirty="0"/>
            <a:t>Formal procedures are in place</a:t>
          </a:r>
        </a:p>
      </dgm:t>
    </dgm:pt>
    <dgm:pt modelId="{42D9C436-AC57-4989-A8A9-78A7823EA91F}" type="parTrans" cxnId="{BF2D5158-2D11-4952-B831-A970DEDDC948}">
      <dgm:prSet/>
      <dgm:spPr/>
      <dgm:t>
        <a:bodyPr/>
        <a:lstStyle/>
        <a:p>
          <a:endParaRPr lang="en-US" sz="3200"/>
        </a:p>
      </dgm:t>
    </dgm:pt>
    <dgm:pt modelId="{88FAEFCE-2114-483E-B087-634C46D06B62}" type="sibTrans" cxnId="{BF2D5158-2D11-4952-B831-A970DEDDC948}">
      <dgm:prSet/>
      <dgm:spPr/>
      <dgm:t>
        <a:bodyPr/>
        <a:lstStyle/>
        <a:p>
          <a:endParaRPr lang="en-US" sz="3200"/>
        </a:p>
      </dgm:t>
    </dgm:pt>
    <dgm:pt modelId="{E1CAD778-2737-4B6A-9D57-D34C133ED856}">
      <dgm:prSet phldrT="[Text]" custT="1"/>
      <dgm:spPr/>
      <dgm:t>
        <a:bodyPr/>
        <a:lstStyle/>
        <a:p>
          <a:r>
            <a:rPr lang="en-US" sz="1400" dirty="0"/>
            <a:t>Has a way to allow for quantitative process improvement</a:t>
          </a:r>
        </a:p>
      </dgm:t>
    </dgm:pt>
    <dgm:pt modelId="{17F2DF31-07B7-4A6E-9595-EFF73A1EE179}" type="parTrans" cxnId="{FF017927-A5E0-48FD-86DB-98A0A2621F7E}">
      <dgm:prSet/>
      <dgm:spPr/>
      <dgm:t>
        <a:bodyPr/>
        <a:lstStyle/>
        <a:p>
          <a:endParaRPr lang="en-US" sz="3200"/>
        </a:p>
      </dgm:t>
    </dgm:pt>
    <dgm:pt modelId="{B8CA163F-BDB0-4963-BAEA-28EDB4B508F9}" type="sibTrans" cxnId="{FF017927-A5E0-48FD-86DB-98A0A2621F7E}">
      <dgm:prSet/>
      <dgm:spPr/>
      <dgm:t>
        <a:bodyPr/>
        <a:lstStyle/>
        <a:p>
          <a:endParaRPr lang="en-US" sz="3200"/>
        </a:p>
      </dgm:t>
    </dgm:pt>
    <dgm:pt modelId="{21844FFB-C2CA-475F-B90D-CE1698396133}">
      <dgm:prSet phldrT="[Text]" custT="1"/>
      <dgm:spPr/>
      <dgm:t>
        <a:bodyPr/>
        <a:lstStyle/>
        <a:p>
          <a:r>
            <a:rPr lang="en-US" sz="1400" dirty="0"/>
            <a:t>Metrics are defined and fed into the process improvement program</a:t>
          </a:r>
        </a:p>
      </dgm:t>
    </dgm:pt>
    <dgm:pt modelId="{B1D13BC0-EE92-4EA3-A643-E59008FFB339}" type="parTrans" cxnId="{A09E4D80-4415-4ABD-BEC4-62DF8560FADF}">
      <dgm:prSet/>
      <dgm:spPr/>
      <dgm:t>
        <a:bodyPr/>
        <a:lstStyle/>
        <a:p>
          <a:endParaRPr lang="en-US" sz="3200"/>
        </a:p>
      </dgm:t>
    </dgm:pt>
    <dgm:pt modelId="{3E0FF7A8-2227-4403-AEC4-3490FDF4F9A5}" type="sibTrans" cxnId="{A09E4D80-4415-4ABD-BEC4-62DF8560FADF}">
      <dgm:prSet/>
      <dgm:spPr/>
      <dgm:t>
        <a:bodyPr/>
        <a:lstStyle/>
        <a:p>
          <a:endParaRPr lang="en-US" sz="3200"/>
        </a:p>
      </dgm:t>
    </dgm:pt>
    <dgm:pt modelId="{D17C3F4E-9A36-4F6A-AA95-019A1F68F2A1}">
      <dgm:prSet phldrT="[Text]" custT="1"/>
      <dgm:spPr/>
      <dgm:t>
        <a:bodyPr/>
        <a:lstStyle/>
        <a:p>
          <a:r>
            <a:rPr lang="en-US" sz="1400" dirty="0"/>
            <a:t>Has formal process in place to collect and analyze quantitative data</a:t>
          </a:r>
        </a:p>
      </dgm:t>
    </dgm:pt>
    <dgm:pt modelId="{162A6A70-209E-489C-A81D-E094EB79E86B}" type="parTrans" cxnId="{CC6BB69A-6125-4FDB-A950-ACC5B939E118}">
      <dgm:prSet/>
      <dgm:spPr/>
      <dgm:t>
        <a:bodyPr/>
        <a:lstStyle/>
        <a:p>
          <a:endParaRPr lang="en-US" sz="3200"/>
        </a:p>
      </dgm:t>
    </dgm:pt>
    <dgm:pt modelId="{8306013E-A445-481D-82A9-A665E057ED32}" type="sibTrans" cxnId="{CC6BB69A-6125-4FDB-A950-ACC5B939E118}">
      <dgm:prSet/>
      <dgm:spPr/>
      <dgm:t>
        <a:bodyPr/>
        <a:lstStyle/>
        <a:p>
          <a:endParaRPr lang="en-US" sz="3200"/>
        </a:p>
      </dgm:t>
    </dgm:pt>
    <dgm:pt modelId="{295FE219-D546-4B60-8A88-3F11AFC9DCF7}">
      <dgm:prSet phldrT="[Text]" custT="1"/>
      <dgm:spPr/>
      <dgm:t>
        <a:bodyPr/>
        <a:lstStyle/>
        <a:p>
          <a:r>
            <a:rPr lang="en-US" sz="1400" dirty="0"/>
            <a:t>Company has budgeted and integrated plans for continuous improvement</a:t>
          </a:r>
        </a:p>
      </dgm:t>
    </dgm:pt>
    <dgm:pt modelId="{9DA33CFC-8815-4A6A-B376-F0C429FFD5A0}" type="parTrans" cxnId="{7CD66AE6-71D8-49CE-BD21-A235EA6D8297}">
      <dgm:prSet/>
      <dgm:spPr/>
      <dgm:t>
        <a:bodyPr/>
        <a:lstStyle/>
        <a:p>
          <a:endParaRPr lang="en-US" sz="3200"/>
        </a:p>
      </dgm:t>
    </dgm:pt>
    <dgm:pt modelId="{352C6AA9-53E3-434A-BE4E-A0F107A84086}" type="sibTrans" cxnId="{7CD66AE6-71D8-49CE-BD21-A235EA6D8297}">
      <dgm:prSet/>
      <dgm:spPr/>
      <dgm:t>
        <a:bodyPr/>
        <a:lstStyle/>
        <a:p>
          <a:endParaRPr lang="en-US" sz="3200"/>
        </a:p>
      </dgm:t>
    </dgm:pt>
    <dgm:pt modelId="{53E0D1DC-847D-4BB1-8B8A-BFE54CC2FE14}" type="pres">
      <dgm:prSet presAssocID="{F01CFEC0-29A6-4D42-A933-262D04CC1ACF}" presName="rootnode" presStyleCnt="0">
        <dgm:presLayoutVars>
          <dgm:chMax/>
          <dgm:chPref/>
          <dgm:dir/>
          <dgm:animLvl val="lvl"/>
        </dgm:presLayoutVars>
      </dgm:prSet>
      <dgm:spPr/>
      <dgm:t>
        <a:bodyPr/>
        <a:lstStyle/>
        <a:p>
          <a:endParaRPr lang="en-US"/>
        </a:p>
      </dgm:t>
    </dgm:pt>
    <dgm:pt modelId="{A51F4277-5317-40DD-9FAF-2521D00B95C8}" type="pres">
      <dgm:prSet presAssocID="{9E778BB9-2DC1-4AB7-8DE1-4BAA3EDD90BA}" presName="composite" presStyleCnt="0"/>
      <dgm:spPr/>
    </dgm:pt>
    <dgm:pt modelId="{F82B565A-46E3-4662-BF64-480A4366688D}" type="pres">
      <dgm:prSet presAssocID="{9E778BB9-2DC1-4AB7-8DE1-4BAA3EDD90BA}" presName="LShape" presStyleLbl="alignNode1" presStyleIdx="0" presStyleCnt="9"/>
      <dgm:spPr/>
    </dgm:pt>
    <dgm:pt modelId="{A893D699-6F77-4B3C-846F-ACE4F5547628}" type="pres">
      <dgm:prSet presAssocID="{9E778BB9-2DC1-4AB7-8DE1-4BAA3EDD90BA}" presName="ParentText" presStyleLbl="revTx" presStyleIdx="0" presStyleCnt="5">
        <dgm:presLayoutVars>
          <dgm:chMax val="0"/>
          <dgm:chPref val="0"/>
          <dgm:bulletEnabled val="1"/>
        </dgm:presLayoutVars>
      </dgm:prSet>
      <dgm:spPr/>
      <dgm:t>
        <a:bodyPr/>
        <a:lstStyle/>
        <a:p>
          <a:endParaRPr lang="en-US"/>
        </a:p>
      </dgm:t>
    </dgm:pt>
    <dgm:pt modelId="{CC18FD8D-0394-48AE-A630-6B7A5A2D2600}" type="pres">
      <dgm:prSet presAssocID="{9E778BB9-2DC1-4AB7-8DE1-4BAA3EDD90BA}" presName="Triangle" presStyleLbl="alignNode1" presStyleIdx="1" presStyleCnt="9"/>
      <dgm:spPr/>
    </dgm:pt>
    <dgm:pt modelId="{E28CEFC0-D0B8-4CAF-B234-EB9CDD926AEB}" type="pres">
      <dgm:prSet presAssocID="{E9CD894E-9E35-49D4-8ABD-8A9A24BD695A}" presName="sibTrans" presStyleCnt="0"/>
      <dgm:spPr/>
    </dgm:pt>
    <dgm:pt modelId="{277CA2B4-0042-4202-8B46-D1779A37B54E}" type="pres">
      <dgm:prSet presAssocID="{E9CD894E-9E35-49D4-8ABD-8A9A24BD695A}" presName="space" presStyleCnt="0"/>
      <dgm:spPr/>
    </dgm:pt>
    <dgm:pt modelId="{65726689-FB5E-4E10-A86E-C3DAE026475D}" type="pres">
      <dgm:prSet presAssocID="{8DE57424-9029-42E3-9EC9-53FC46020DA5}" presName="composite" presStyleCnt="0"/>
      <dgm:spPr/>
    </dgm:pt>
    <dgm:pt modelId="{A273F242-ECE0-42AD-9F6A-C364587A0CB0}" type="pres">
      <dgm:prSet presAssocID="{8DE57424-9029-42E3-9EC9-53FC46020DA5}" presName="LShape" presStyleLbl="alignNode1" presStyleIdx="2" presStyleCnt="9"/>
      <dgm:spPr/>
    </dgm:pt>
    <dgm:pt modelId="{B0D14937-4C81-4C81-B519-EC9C31D4CC83}" type="pres">
      <dgm:prSet presAssocID="{8DE57424-9029-42E3-9EC9-53FC46020DA5}" presName="ParentText" presStyleLbl="revTx" presStyleIdx="1" presStyleCnt="5">
        <dgm:presLayoutVars>
          <dgm:chMax val="0"/>
          <dgm:chPref val="0"/>
          <dgm:bulletEnabled val="1"/>
        </dgm:presLayoutVars>
      </dgm:prSet>
      <dgm:spPr/>
      <dgm:t>
        <a:bodyPr/>
        <a:lstStyle/>
        <a:p>
          <a:endParaRPr lang="en-US"/>
        </a:p>
      </dgm:t>
    </dgm:pt>
    <dgm:pt modelId="{F812CF86-A300-4894-8944-32EC0248BD4A}" type="pres">
      <dgm:prSet presAssocID="{8DE57424-9029-42E3-9EC9-53FC46020DA5}" presName="Triangle" presStyleLbl="alignNode1" presStyleIdx="3" presStyleCnt="9"/>
      <dgm:spPr/>
    </dgm:pt>
    <dgm:pt modelId="{7E4ACB61-2A33-43BC-9106-291FB073DEDC}" type="pres">
      <dgm:prSet presAssocID="{11E7D550-8F7E-40B3-9EFF-ED66BA386F40}" presName="sibTrans" presStyleCnt="0"/>
      <dgm:spPr/>
    </dgm:pt>
    <dgm:pt modelId="{0C7E9763-39DC-4A48-810B-DC3EB3DF0D28}" type="pres">
      <dgm:prSet presAssocID="{11E7D550-8F7E-40B3-9EFF-ED66BA386F40}" presName="space" presStyleCnt="0"/>
      <dgm:spPr/>
    </dgm:pt>
    <dgm:pt modelId="{0DBE4888-64B3-4BA7-AD70-F4029F58214F}" type="pres">
      <dgm:prSet presAssocID="{3671602F-40BB-44ED-8A35-D9BF67EE6B4A}" presName="composite" presStyleCnt="0"/>
      <dgm:spPr/>
    </dgm:pt>
    <dgm:pt modelId="{33937DA3-81D8-4A71-B155-1A3711A652AC}" type="pres">
      <dgm:prSet presAssocID="{3671602F-40BB-44ED-8A35-D9BF67EE6B4A}" presName="LShape" presStyleLbl="alignNode1" presStyleIdx="4" presStyleCnt="9"/>
      <dgm:spPr/>
    </dgm:pt>
    <dgm:pt modelId="{04BF2DE3-ED08-4C16-A59D-36A74B01CF7C}" type="pres">
      <dgm:prSet presAssocID="{3671602F-40BB-44ED-8A35-D9BF67EE6B4A}" presName="ParentText" presStyleLbl="revTx" presStyleIdx="2" presStyleCnt="5">
        <dgm:presLayoutVars>
          <dgm:chMax val="0"/>
          <dgm:chPref val="0"/>
          <dgm:bulletEnabled val="1"/>
        </dgm:presLayoutVars>
      </dgm:prSet>
      <dgm:spPr/>
      <dgm:t>
        <a:bodyPr/>
        <a:lstStyle/>
        <a:p>
          <a:endParaRPr lang="en-US"/>
        </a:p>
      </dgm:t>
    </dgm:pt>
    <dgm:pt modelId="{39F49DD1-C2F0-4D34-9E05-716FA6080CD8}" type="pres">
      <dgm:prSet presAssocID="{3671602F-40BB-44ED-8A35-D9BF67EE6B4A}" presName="Triangle" presStyleLbl="alignNode1" presStyleIdx="5" presStyleCnt="9"/>
      <dgm:spPr/>
    </dgm:pt>
    <dgm:pt modelId="{1AB14954-B60D-4AFD-8554-AB4743402A6F}" type="pres">
      <dgm:prSet presAssocID="{F443FACE-6B15-41D4-9C3C-EF480D64C3BC}" presName="sibTrans" presStyleCnt="0"/>
      <dgm:spPr/>
    </dgm:pt>
    <dgm:pt modelId="{C1E59EF9-3854-4EA4-BB16-0943C96ED5EB}" type="pres">
      <dgm:prSet presAssocID="{F443FACE-6B15-41D4-9C3C-EF480D64C3BC}" presName="space" presStyleCnt="0"/>
      <dgm:spPr/>
    </dgm:pt>
    <dgm:pt modelId="{3C72A4F5-B58F-4F7B-8E36-1828D3FC4D66}" type="pres">
      <dgm:prSet presAssocID="{5AE70A3F-38FF-48E4-BFE2-7AA0160CD20B}" presName="composite" presStyleCnt="0"/>
      <dgm:spPr/>
    </dgm:pt>
    <dgm:pt modelId="{31A2E497-35CD-4B39-B694-4E58324EBD45}" type="pres">
      <dgm:prSet presAssocID="{5AE70A3F-38FF-48E4-BFE2-7AA0160CD20B}" presName="LShape" presStyleLbl="alignNode1" presStyleIdx="6" presStyleCnt="9"/>
      <dgm:spPr/>
    </dgm:pt>
    <dgm:pt modelId="{FED963FD-9AD0-41EE-B38C-26B59853A392}" type="pres">
      <dgm:prSet presAssocID="{5AE70A3F-38FF-48E4-BFE2-7AA0160CD20B}" presName="ParentText" presStyleLbl="revTx" presStyleIdx="3" presStyleCnt="5">
        <dgm:presLayoutVars>
          <dgm:chMax val="0"/>
          <dgm:chPref val="0"/>
          <dgm:bulletEnabled val="1"/>
        </dgm:presLayoutVars>
      </dgm:prSet>
      <dgm:spPr/>
      <dgm:t>
        <a:bodyPr/>
        <a:lstStyle/>
        <a:p>
          <a:endParaRPr lang="en-US"/>
        </a:p>
      </dgm:t>
    </dgm:pt>
    <dgm:pt modelId="{835E2C38-29F3-49F7-B81B-E302B452C478}" type="pres">
      <dgm:prSet presAssocID="{5AE70A3F-38FF-48E4-BFE2-7AA0160CD20B}" presName="Triangle" presStyleLbl="alignNode1" presStyleIdx="7" presStyleCnt="9"/>
      <dgm:spPr/>
    </dgm:pt>
    <dgm:pt modelId="{B50B4E23-287E-4794-8F53-23FAC89517DB}" type="pres">
      <dgm:prSet presAssocID="{850F8541-8F5C-4C12-B486-1D53984540E7}" presName="sibTrans" presStyleCnt="0"/>
      <dgm:spPr/>
    </dgm:pt>
    <dgm:pt modelId="{D19C5E15-DEAA-45FB-B580-E58C78F15017}" type="pres">
      <dgm:prSet presAssocID="{850F8541-8F5C-4C12-B486-1D53984540E7}" presName="space" presStyleCnt="0"/>
      <dgm:spPr/>
    </dgm:pt>
    <dgm:pt modelId="{6838B88A-7C42-44AA-B156-9CB3D2C43C3C}" type="pres">
      <dgm:prSet presAssocID="{2D4BE9E8-7083-4550-9E5C-CF8184DB1C0D}" presName="composite" presStyleCnt="0"/>
      <dgm:spPr/>
    </dgm:pt>
    <dgm:pt modelId="{CBDC87FA-819B-42DB-A565-0BD9DEA2DCBF}" type="pres">
      <dgm:prSet presAssocID="{2D4BE9E8-7083-4550-9E5C-CF8184DB1C0D}" presName="LShape" presStyleLbl="alignNode1" presStyleIdx="8" presStyleCnt="9"/>
      <dgm:spPr/>
    </dgm:pt>
    <dgm:pt modelId="{5081BCF5-BED8-4CC6-97FB-36292B7B04C3}" type="pres">
      <dgm:prSet presAssocID="{2D4BE9E8-7083-4550-9E5C-CF8184DB1C0D}" presName="ParentText" presStyleLbl="revTx" presStyleIdx="4" presStyleCnt="5">
        <dgm:presLayoutVars>
          <dgm:chMax val="0"/>
          <dgm:chPref val="0"/>
          <dgm:bulletEnabled val="1"/>
        </dgm:presLayoutVars>
      </dgm:prSet>
      <dgm:spPr/>
      <dgm:t>
        <a:bodyPr/>
        <a:lstStyle/>
        <a:p>
          <a:endParaRPr lang="en-US"/>
        </a:p>
      </dgm:t>
    </dgm:pt>
  </dgm:ptLst>
  <dgm:cxnLst>
    <dgm:cxn modelId="{74B59989-583F-428C-A1C6-512918C07E86}" srcId="{9E778BB9-2DC1-4AB7-8DE1-4BAA3EDD90BA}" destId="{CF89A360-5676-4317-9E9F-2A9527537592}" srcOrd="0" destOrd="0" parTransId="{6AF93A0E-95DE-4B19-83CA-2CDD1F296EDF}" sibTransId="{10B4943B-D769-40A6-802F-12D27F15DB66}"/>
    <dgm:cxn modelId="{9DE2DEC4-D140-48A1-8C5D-26AFD25916A5}" type="presOf" srcId="{F01CFEC0-29A6-4D42-A933-262D04CC1ACF}" destId="{53E0D1DC-847D-4BB1-8B8A-BFE54CC2FE14}" srcOrd="0" destOrd="0" presId="urn:microsoft.com/office/officeart/2009/3/layout/StepUpProcess"/>
    <dgm:cxn modelId="{856CC027-3364-4D46-8E24-D869F98627E3}" type="presOf" srcId="{91C889CF-51B6-4D46-8909-972A1B70FB91}" destId="{B0D14937-4C81-4C81-B519-EC9C31D4CC83}" srcOrd="0" destOrd="3" presId="urn:microsoft.com/office/officeart/2009/3/layout/StepUpProcess"/>
    <dgm:cxn modelId="{275AD70D-1720-4C1A-BB26-9CAFCCE6D92F}" srcId="{8DE57424-9029-42E3-9EC9-53FC46020DA5}" destId="{9433D3A1-8220-42B4-BE4C-F407727036BE}" srcOrd="0" destOrd="0" parTransId="{04029C7E-488A-476F-9B0C-17EF3ECE9444}" sibTransId="{4D7001AD-1DCE-4402-8812-41171E0D44FA}"/>
    <dgm:cxn modelId="{9A3BC640-412B-41DD-9C3E-F548187F8A7B}" type="presOf" srcId="{9E778BB9-2DC1-4AB7-8DE1-4BAA3EDD90BA}" destId="{A893D699-6F77-4B3C-846F-ACE4F5547628}" srcOrd="0" destOrd="0" presId="urn:microsoft.com/office/officeart/2009/3/layout/StepUpProcess"/>
    <dgm:cxn modelId="{86D3FAA5-C9DC-46CF-B5A0-614FA36C119B}" type="presOf" srcId="{833DA2C9-1F81-4131-BE8B-A0D1A02BD557}" destId="{04BF2DE3-ED08-4C16-A59D-36A74B01CF7C}" srcOrd="0" destOrd="1" presId="urn:microsoft.com/office/officeart/2009/3/layout/StepUpProcess"/>
    <dgm:cxn modelId="{AAE9B772-4E01-4FB4-9F42-7BD31E6AB892}" type="presOf" srcId="{D17C3F4E-9A36-4F6A-AA95-019A1F68F2A1}" destId="{FED963FD-9AD0-41EE-B38C-26B59853A392}" srcOrd="0" destOrd="1" presId="urn:microsoft.com/office/officeart/2009/3/layout/StepUpProcess"/>
    <dgm:cxn modelId="{FF017927-A5E0-48FD-86DB-98A0A2621F7E}" srcId="{3671602F-40BB-44ED-8A35-D9BF67EE6B4A}" destId="{E1CAD778-2737-4B6A-9D57-D34C133ED856}" srcOrd="1" destOrd="0" parTransId="{17F2DF31-07B7-4A6E-9595-EFF73A1EE179}" sibTransId="{B8CA163F-BDB0-4963-BAEA-28EDB4B508F9}"/>
    <dgm:cxn modelId="{BF2D5158-2D11-4952-B831-A970DEDDC948}" srcId="{3671602F-40BB-44ED-8A35-D9BF67EE6B4A}" destId="{833DA2C9-1F81-4131-BE8B-A0D1A02BD557}" srcOrd="0" destOrd="0" parTransId="{42D9C436-AC57-4989-A8A9-78A7823EA91F}" sibTransId="{88FAEFCE-2114-483E-B087-634C46D06B62}"/>
    <dgm:cxn modelId="{3322C0CB-F095-4B82-BBF1-36EE5215A252}" type="presOf" srcId="{5AE70A3F-38FF-48E4-BFE2-7AA0160CD20B}" destId="{FED963FD-9AD0-41EE-B38C-26B59853A392}" srcOrd="0" destOrd="0" presId="urn:microsoft.com/office/officeart/2009/3/layout/StepUpProcess"/>
    <dgm:cxn modelId="{E7F0B91B-94D7-441F-94DE-3259864F2458}" type="presOf" srcId="{21844FFB-C2CA-475F-B90D-CE1698396133}" destId="{FED963FD-9AD0-41EE-B38C-26B59853A392}" srcOrd="0" destOrd="2" presId="urn:microsoft.com/office/officeart/2009/3/layout/StepUpProcess"/>
    <dgm:cxn modelId="{286EBC58-96DE-4F89-9DDA-D1BF2E1A1BD7}" srcId="{F01CFEC0-29A6-4D42-A933-262D04CC1ACF}" destId="{9E778BB9-2DC1-4AB7-8DE1-4BAA3EDD90BA}" srcOrd="0" destOrd="0" parTransId="{9F5D0A26-9525-406B-88C3-E1B040419B4C}" sibTransId="{E9CD894E-9E35-49D4-8ABD-8A9A24BD695A}"/>
    <dgm:cxn modelId="{0EC23E9F-45C7-4560-B395-9C03C58DBD1E}" srcId="{F01CFEC0-29A6-4D42-A933-262D04CC1ACF}" destId="{5AE70A3F-38FF-48E4-BFE2-7AA0160CD20B}" srcOrd="3" destOrd="0" parTransId="{658DE072-95D4-44E2-BD59-646049261725}" sibTransId="{850F8541-8F5C-4C12-B486-1D53984540E7}"/>
    <dgm:cxn modelId="{80625559-0E8B-4087-ADA5-E19038659606}" type="presOf" srcId="{9433D3A1-8220-42B4-BE4C-F407727036BE}" destId="{B0D14937-4C81-4C81-B519-EC9C31D4CC83}" srcOrd="0" destOrd="1" presId="urn:microsoft.com/office/officeart/2009/3/layout/StepUpProcess"/>
    <dgm:cxn modelId="{3F8E17D9-879E-4C75-9458-5B9FEE7BA856}" srcId="{F01CFEC0-29A6-4D42-A933-262D04CC1ACF}" destId="{2D4BE9E8-7083-4550-9E5C-CF8184DB1C0D}" srcOrd="4" destOrd="0" parTransId="{FF63AF3A-08A3-4FC3-8C75-A7835FA0DC3F}" sibTransId="{F75040A6-2E7A-4172-8AAD-00B6DC443644}"/>
    <dgm:cxn modelId="{7DD4D2E5-AD56-46DE-851D-F6AB30B70AE2}" type="presOf" srcId="{E1CAD778-2737-4B6A-9D57-D34C133ED856}" destId="{04BF2DE3-ED08-4C16-A59D-36A74B01CF7C}" srcOrd="0" destOrd="2" presId="urn:microsoft.com/office/officeart/2009/3/layout/StepUpProcess"/>
    <dgm:cxn modelId="{F92DD09C-720A-4BFD-ADE9-B3EF78594F40}" srcId="{9E778BB9-2DC1-4AB7-8DE1-4BAA3EDD90BA}" destId="{18795858-C8B9-4722-B5A1-41BAE4EE4EAC}" srcOrd="1" destOrd="0" parTransId="{414F0E2F-017A-4544-80EF-A979847FC51B}" sibTransId="{76A5C887-25C2-4449-9805-C797AABFD311}"/>
    <dgm:cxn modelId="{6ECA99AF-F75D-4556-BA8C-8AD4628E95C0}" type="presOf" srcId="{A6A6E7F9-4D23-4658-A32F-80A2803A3510}" destId="{B0D14937-4C81-4C81-B519-EC9C31D4CC83}" srcOrd="0" destOrd="2" presId="urn:microsoft.com/office/officeart/2009/3/layout/StepUpProcess"/>
    <dgm:cxn modelId="{CC6BB69A-6125-4FDB-A950-ACC5B939E118}" srcId="{5AE70A3F-38FF-48E4-BFE2-7AA0160CD20B}" destId="{D17C3F4E-9A36-4F6A-AA95-019A1F68F2A1}" srcOrd="0" destOrd="0" parTransId="{162A6A70-209E-489C-A81D-E094EB79E86B}" sibTransId="{8306013E-A445-481D-82A9-A665E057ED32}"/>
    <dgm:cxn modelId="{264976D7-9F03-4F69-A93A-9B7E48760CD1}" type="presOf" srcId="{3671602F-40BB-44ED-8A35-D9BF67EE6B4A}" destId="{04BF2DE3-ED08-4C16-A59D-36A74B01CF7C}" srcOrd="0" destOrd="0" presId="urn:microsoft.com/office/officeart/2009/3/layout/StepUpProcess"/>
    <dgm:cxn modelId="{5EDF5738-706D-4CB3-90A5-5657BD079AD4}" type="presOf" srcId="{295FE219-D546-4B60-8A88-3F11AFC9DCF7}" destId="{5081BCF5-BED8-4CC6-97FB-36292B7B04C3}" srcOrd="0" destOrd="1" presId="urn:microsoft.com/office/officeart/2009/3/layout/StepUpProcess"/>
    <dgm:cxn modelId="{7E11080F-EBB3-4532-820A-3410A49F7821}" srcId="{F01CFEC0-29A6-4D42-A933-262D04CC1ACF}" destId="{3671602F-40BB-44ED-8A35-D9BF67EE6B4A}" srcOrd="2" destOrd="0" parTransId="{D9E138D3-16DA-40E5-8FAF-25CD77F46D96}" sibTransId="{F443FACE-6B15-41D4-9C3C-EF480D64C3BC}"/>
    <dgm:cxn modelId="{7CB5019C-D623-41B4-9D48-7C5A51CED290}" srcId="{F01CFEC0-29A6-4D42-A933-262D04CC1ACF}" destId="{8DE57424-9029-42E3-9EC9-53FC46020DA5}" srcOrd="1" destOrd="0" parTransId="{0BBCA538-20E5-45C9-AD60-103065883489}" sibTransId="{11E7D550-8F7E-40B3-9EFF-ED66BA386F40}"/>
    <dgm:cxn modelId="{7CD66AE6-71D8-49CE-BD21-A235EA6D8297}" srcId="{2D4BE9E8-7083-4550-9E5C-CF8184DB1C0D}" destId="{295FE219-D546-4B60-8A88-3F11AFC9DCF7}" srcOrd="0" destOrd="0" parTransId="{9DA33CFC-8815-4A6A-B376-F0C429FFD5A0}" sibTransId="{352C6AA9-53E3-434A-BE4E-A0F107A84086}"/>
    <dgm:cxn modelId="{9E600DC6-B9AF-4619-9D3A-C98DF62C4301}" type="presOf" srcId="{18795858-C8B9-4722-B5A1-41BAE4EE4EAC}" destId="{A893D699-6F77-4B3C-846F-ACE4F5547628}" srcOrd="0" destOrd="2" presId="urn:microsoft.com/office/officeart/2009/3/layout/StepUpProcess"/>
    <dgm:cxn modelId="{610EA92C-FD51-49C0-8352-377C9C05D651}" type="presOf" srcId="{8DE57424-9029-42E3-9EC9-53FC46020DA5}" destId="{B0D14937-4C81-4C81-B519-EC9C31D4CC83}" srcOrd="0" destOrd="0" presId="urn:microsoft.com/office/officeart/2009/3/layout/StepUpProcess"/>
    <dgm:cxn modelId="{A09E4D80-4415-4ABD-BEC4-62DF8560FADF}" srcId="{5AE70A3F-38FF-48E4-BFE2-7AA0160CD20B}" destId="{21844FFB-C2CA-475F-B90D-CE1698396133}" srcOrd="1" destOrd="0" parTransId="{B1D13BC0-EE92-4EA3-A643-E59008FFB339}" sibTransId="{3E0FF7A8-2227-4403-AEC4-3490FDF4F9A5}"/>
    <dgm:cxn modelId="{2A2F9441-44F8-42FE-9599-668A73223CE0}" srcId="{8DE57424-9029-42E3-9EC9-53FC46020DA5}" destId="{91C889CF-51B6-4D46-8909-972A1B70FB91}" srcOrd="2" destOrd="0" parTransId="{5A51E806-D04D-4AE0-BA2A-5587B28EDC82}" sibTransId="{E4B2183A-4592-4843-8C76-63DF439B3B8D}"/>
    <dgm:cxn modelId="{A86A1B80-B854-43F0-806C-4FD0D92E7571}" type="presOf" srcId="{CF89A360-5676-4317-9E9F-2A9527537592}" destId="{A893D699-6F77-4B3C-846F-ACE4F5547628}" srcOrd="0" destOrd="1" presId="urn:microsoft.com/office/officeart/2009/3/layout/StepUpProcess"/>
    <dgm:cxn modelId="{69DD4D0A-C9CF-4997-A0D8-DF741C19A8F1}" srcId="{8DE57424-9029-42E3-9EC9-53FC46020DA5}" destId="{A6A6E7F9-4D23-4658-A32F-80A2803A3510}" srcOrd="1" destOrd="0" parTransId="{3DD3E03A-D9B0-4306-B342-E02817C61137}" sibTransId="{75EC133B-48BC-4A9E-B255-5453A7877086}"/>
    <dgm:cxn modelId="{1A744001-3A54-46DB-BB66-9F724245E75A}" type="presOf" srcId="{2D4BE9E8-7083-4550-9E5C-CF8184DB1C0D}" destId="{5081BCF5-BED8-4CC6-97FB-36292B7B04C3}" srcOrd="0" destOrd="0" presId="urn:microsoft.com/office/officeart/2009/3/layout/StepUpProcess"/>
    <dgm:cxn modelId="{658078C2-4669-4D02-977A-C7F4A8380793}" type="presParOf" srcId="{53E0D1DC-847D-4BB1-8B8A-BFE54CC2FE14}" destId="{A51F4277-5317-40DD-9FAF-2521D00B95C8}" srcOrd="0" destOrd="0" presId="urn:microsoft.com/office/officeart/2009/3/layout/StepUpProcess"/>
    <dgm:cxn modelId="{4C2E9685-E6B4-4BCB-A0A6-B83B3BF95D2F}" type="presParOf" srcId="{A51F4277-5317-40DD-9FAF-2521D00B95C8}" destId="{F82B565A-46E3-4662-BF64-480A4366688D}" srcOrd="0" destOrd="0" presId="urn:microsoft.com/office/officeart/2009/3/layout/StepUpProcess"/>
    <dgm:cxn modelId="{1069EDA2-7121-49D3-BE58-1F0FD8D2FE65}" type="presParOf" srcId="{A51F4277-5317-40DD-9FAF-2521D00B95C8}" destId="{A893D699-6F77-4B3C-846F-ACE4F5547628}" srcOrd="1" destOrd="0" presId="urn:microsoft.com/office/officeart/2009/3/layout/StepUpProcess"/>
    <dgm:cxn modelId="{C162D28A-E810-4DD2-BE02-2D99302F82F7}" type="presParOf" srcId="{A51F4277-5317-40DD-9FAF-2521D00B95C8}" destId="{CC18FD8D-0394-48AE-A630-6B7A5A2D2600}" srcOrd="2" destOrd="0" presId="urn:microsoft.com/office/officeart/2009/3/layout/StepUpProcess"/>
    <dgm:cxn modelId="{5C99D6FF-1554-41EE-BDC4-0D00CD0E91C3}" type="presParOf" srcId="{53E0D1DC-847D-4BB1-8B8A-BFE54CC2FE14}" destId="{E28CEFC0-D0B8-4CAF-B234-EB9CDD926AEB}" srcOrd="1" destOrd="0" presId="urn:microsoft.com/office/officeart/2009/3/layout/StepUpProcess"/>
    <dgm:cxn modelId="{BCB3680C-CB79-4621-9EDA-FEDE62F1A4F2}" type="presParOf" srcId="{E28CEFC0-D0B8-4CAF-B234-EB9CDD926AEB}" destId="{277CA2B4-0042-4202-8B46-D1779A37B54E}" srcOrd="0" destOrd="0" presId="urn:microsoft.com/office/officeart/2009/3/layout/StepUpProcess"/>
    <dgm:cxn modelId="{196261AF-FF72-4577-B1B3-3C10915B8217}" type="presParOf" srcId="{53E0D1DC-847D-4BB1-8B8A-BFE54CC2FE14}" destId="{65726689-FB5E-4E10-A86E-C3DAE026475D}" srcOrd="2" destOrd="0" presId="urn:microsoft.com/office/officeart/2009/3/layout/StepUpProcess"/>
    <dgm:cxn modelId="{BBE59FCF-44A5-48B1-AABF-2DAA3D710E37}" type="presParOf" srcId="{65726689-FB5E-4E10-A86E-C3DAE026475D}" destId="{A273F242-ECE0-42AD-9F6A-C364587A0CB0}" srcOrd="0" destOrd="0" presId="urn:microsoft.com/office/officeart/2009/3/layout/StepUpProcess"/>
    <dgm:cxn modelId="{8468F69B-CD4E-424E-998D-6A695B0340D1}" type="presParOf" srcId="{65726689-FB5E-4E10-A86E-C3DAE026475D}" destId="{B0D14937-4C81-4C81-B519-EC9C31D4CC83}" srcOrd="1" destOrd="0" presId="urn:microsoft.com/office/officeart/2009/3/layout/StepUpProcess"/>
    <dgm:cxn modelId="{19BDF4BB-F9F7-487C-9586-3EE55F8A4050}" type="presParOf" srcId="{65726689-FB5E-4E10-A86E-C3DAE026475D}" destId="{F812CF86-A300-4894-8944-32EC0248BD4A}" srcOrd="2" destOrd="0" presId="urn:microsoft.com/office/officeart/2009/3/layout/StepUpProcess"/>
    <dgm:cxn modelId="{ADFA4E78-F7F6-4006-99C9-59EE1588EA99}" type="presParOf" srcId="{53E0D1DC-847D-4BB1-8B8A-BFE54CC2FE14}" destId="{7E4ACB61-2A33-43BC-9106-291FB073DEDC}" srcOrd="3" destOrd="0" presId="urn:microsoft.com/office/officeart/2009/3/layout/StepUpProcess"/>
    <dgm:cxn modelId="{8C939A95-6F3A-4E6E-909E-DFBE42956B35}" type="presParOf" srcId="{7E4ACB61-2A33-43BC-9106-291FB073DEDC}" destId="{0C7E9763-39DC-4A48-810B-DC3EB3DF0D28}" srcOrd="0" destOrd="0" presId="urn:microsoft.com/office/officeart/2009/3/layout/StepUpProcess"/>
    <dgm:cxn modelId="{DF052D32-F80E-41DC-AE7B-8BFCAC438DF1}" type="presParOf" srcId="{53E0D1DC-847D-4BB1-8B8A-BFE54CC2FE14}" destId="{0DBE4888-64B3-4BA7-AD70-F4029F58214F}" srcOrd="4" destOrd="0" presId="urn:microsoft.com/office/officeart/2009/3/layout/StepUpProcess"/>
    <dgm:cxn modelId="{4EB4AE2B-E276-48C2-8E99-D3880FD25BFD}" type="presParOf" srcId="{0DBE4888-64B3-4BA7-AD70-F4029F58214F}" destId="{33937DA3-81D8-4A71-B155-1A3711A652AC}" srcOrd="0" destOrd="0" presId="urn:microsoft.com/office/officeart/2009/3/layout/StepUpProcess"/>
    <dgm:cxn modelId="{93B65EE7-8BC5-489F-ADA6-1018393CA469}" type="presParOf" srcId="{0DBE4888-64B3-4BA7-AD70-F4029F58214F}" destId="{04BF2DE3-ED08-4C16-A59D-36A74B01CF7C}" srcOrd="1" destOrd="0" presId="urn:microsoft.com/office/officeart/2009/3/layout/StepUpProcess"/>
    <dgm:cxn modelId="{2665B24E-443F-4020-8579-6B96B77EB6D5}" type="presParOf" srcId="{0DBE4888-64B3-4BA7-AD70-F4029F58214F}" destId="{39F49DD1-C2F0-4D34-9E05-716FA6080CD8}" srcOrd="2" destOrd="0" presId="urn:microsoft.com/office/officeart/2009/3/layout/StepUpProcess"/>
    <dgm:cxn modelId="{536BA4F1-AD99-4DAF-B82A-31093857545B}" type="presParOf" srcId="{53E0D1DC-847D-4BB1-8B8A-BFE54CC2FE14}" destId="{1AB14954-B60D-4AFD-8554-AB4743402A6F}" srcOrd="5" destOrd="0" presId="urn:microsoft.com/office/officeart/2009/3/layout/StepUpProcess"/>
    <dgm:cxn modelId="{51B076FE-DD48-45B5-B637-B6D0BE4FE23E}" type="presParOf" srcId="{1AB14954-B60D-4AFD-8554-AB4743402A6F}" destId="{C1E59EF9-3854-4EA4-BB16-0943C96ED5EB}" srcOrd="0" destOrd="0" presId="urn:microsoft.com/office/officeart/2009/3/layout/StepUpProcess"/>
    <dgm:cxn modelId="{317425A0-5260-492E-86F3-D87B1525FF2B}" type="presParOf" srcId="{53E0D1DC-847D-4BB1-8B8A-BFE54CC2FE14}" destId="{3C72A4F5-B58F-4F7B-8E36-1828D3FC4D66}" srcOrd="6" destOrd="0" presId="urn:microsoft.com/office/officeart/2009/3/layout/StepUpProcess"/>
    <dgm:cxn modelId="{AFBA6BB9-9048-4DEB-8B1E-059EF87F5F44}" type="presParOf" srcId="{3C72A4F5-B58F-4F7B-8E36-1828D3FC4D66}" destId="{31A2E497-35CD-4B39-B694-4E58324EBD45}" srcOrd="0" destOrd="0" presId="urn:microsoft.com/office/officeart/2009/3/layout/StepUpProcess"/>
    <dgm:cxn modelId="{C52FC663-DAE0-4FC6-833F-2E1EDC2EF2AF}" type="presParOf" srcId="{3C72A4F5-B58F-4F7B-8E36-1828D3FC4D66}" destId="{FED963FD-9AD0-41EE-B38C-26B59853A392}" srcOrd="1" destOrd="0" presId="urn:microsoft.com/office/officeart/2009/3/layout/StepUpProcess"/>
    <dgm:cxn modelId="{4BEBFB1D-158E-4640-9B4F-4839C633B79E}" type="presParOf" srcId="{3C72A4F5-B58F-4F7B-8E36-1828D3FC4D66}" destId="{835E2C38-29F3-49F7-B81B-E302B452C478}" srcOrd="2" destOrd="0" presId="urn:microsoft.com/office/officeart/2009/3/layout/StepUpProcess"/>
    <dgm:cxn modelId="{4F6D858C-2CBE-4631-AFF7-5855511ACCE5}" type="presParOf" srcId="{53E0D1DC-847D-4BB1-8B8A-BFE54CC2FE14}" destId="{B50B4E23-287E-4794-8F53-23FAC89517DB}" srcOrd="7" destOrd="0" presId="urn:microsoft.com/office/officeart/2009/3/layout/StepUpProcess"/>
    <dgm:cxn modelId="{150BFF83-EB9D-496A-8113-3E1366C98A91}" type="presParOf" srcId="{B50B4E23-287E-4794-8F53-23FAC89517DB}" destId="{D19C5E15-DEAA-45FB-B580-E58C78F15017}" srcOrd="0" destOrd="0" presId="urn:microsoft.com/office/officeart/2009/3/layout/StepUpProcess"/>
    <dgm:cxn modelId="{214A46D6-5D9B-4DE1-A590-BA53D1437ABE}" type="presParOf" srcId="{53E0D1DC-847D-4BB1-8B8A-BFE54CC2FE14}" destId="{6838B88A-7C42-44AA-B156-9CB3D2C43C3C}" srcOrd="8" destOrd="0" presId="urn:microsoft.com/office/officeart/2009/3/layout/StepUpProcess"/>
    <dgm:cxn modelId="{FA5A4B46-22AA-4AFF-8FC0-CAFD314378E0}" type="presParOf" srcId="{6838B88A-7C42-44AA-B156-9CB3D2C43C3C}" destId="{CBDC87FA-819B-42DB-A565-0BD9DEA2DCBF}" srcOrd="0" destOrd="0" presId="urn:microsoft.com/office/officeart/2009/3/layout/StepUpProcess"/>
    <dgm:cxn modelId="{BA5A23ED-A7E6-4827-A37E-B36B0353BADB}" type="presParOf" srcId="{6838B88A-7C42-44AA-B156-9CB3D2C43C3C}" destId="{5081BCF5-BED8-4CC6-97FB-36292B7B04C3}"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855EDF-5275-4905-952B-DD2BB76C26C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315615C-4770-4BA6-A4DD-5F29858B5E83}">
      <dgm:prSet phldrT="[Text]"/>
      <dgm:spPr/>
      <dgm:t>
        <a:bodyPr/>
        <a:lstStyle/>
        <a:p>
          <a:r>
            <a:rPr lang="en-US" dirty="0"/>
            <a:t>ActiveX</a:t>
          </a:r>
        </a:p>
      </dgm:t>
    </dgm:pt>
    <dgm:pt modelId="{3C66D515-7400-4BA1-B21F-525424C9C6A2}" type="parTrans" cxnId="{BADAD768-18D3-4AD1-B32E-6593EEEC5BD2}">
      <dgm:prSet/>
      <dgm:spPr/>
      <dgm:t>
        <a:bodyPr/>
        <a:lstStyle/>
        <a:p>
          <a:endParaRPr lang="en-US"/>
        </a:p>
      </dgm:t>
    </dgm:pt>
    <dgm:pt modelId="{71FE2ACA-9967-4A39-A564-F5C6141DC81B}" type="sibTrans" cxnId="{BADAD768-18D3-4AD1-B32E-6593EEEC5BD2}">
      <dgm:prSet/>
      <dgm:spPr/>
      <dgm:t>
        <a:bodyPr/>
        <a:lstStyle/>
        <a:p>
          <a:endParaRPr lang="en-US"/>
        </a:p>
      </dgm:t>
    </dgm:pt>
    <dgm:pt modelId="{BF3E5968-11B9-4064-AF7A-4E3A0AB842CE}">
      <dgm:prSet phldrT="[Text]"/>
      <dgm:spPr/>
      <dgm:t>
        <a:bodyPr/>
        <a:lstStyle/>
        <a:p>
          <a:r>
            <a:rPr lang="en-US" dirty="0"/>
            <a:t>It uses Authenticode technology, which relies on Digital certificates and trusting certificate authority</a:t>
          </a:r>
        </a:p>
      </dgm:t>
    </dgm:pt>
    <dgm:pt modelId="{C634F56A-CD2B-4823-ADB7-64F24E7DADDA}" type="parTrans" cxnId="{4E0DA241-688A-4DC9-AC12-E2B2AE445525}">
      <dgm:prSet/>
      <dgm:spPr/>
      <dgm:t>
        <a:bodyPr/>
        <a:lstStyle/>
        <a:p>
          <a:endParaRPr lang="en-US"/>
        </a:p>
      </dgm:t>
    </dgm:pt>
    <dgm:pt modelId="{5BBA3121-0536-49D6-94EB-7DBD0AA89DA0}" type="sibTrans" cxnId="{4E0DA241-688A-4DC9-AC12-E2B2AE445525}">
      <dgm:prSet/>
      <dgm:spPr/>
      <dgm:t>
        <a:bodyPr/>
        <a:lstStyle/>
        <a:p>
          <a:endParaRPr lang="en-US"/>
        </a:p>
      </dgm:t>
    </dgm:pt>
    <dgm:pt modelId="{6328C263-C856-4577-804D-327ABC80FDFE}">
      <dgm:prSet phldrT="[Text]"/>
      <dgm:spPr/>
      <dgm:t>
        <a:bodyPr/>
        <a:lstStyle/>
        <a:p>
          <a:r>
            <a:rPr lang="en-US" dirty="0"/>
            <a:t>Java applet</a:t>
          </a:r>
        </a:p>
      </dgm:t>
    </dgm:pt>
    <dgm:pt modelId="{1D6CB47C-84AB-42F5-A68F-31F7F9606A41}" type="parTrans" cxnId="{B00AAC99-6089-435F-9AB0-B090A0E00C98}">
      <dgm:prSet/>
      <dgm:spPr/>
      <dgm:t>
        <a:bodyPr/>
        <a:lstStyle/>
        <a:p>
          <a:endParaRPr lang="en-US"/>
        </a:p>
      </dgm:t>
    </dgm:pt>
    <dgm:pt modelId="{64CB21C7-6A7E-476D-8531-20C014DFD46F}" type="sibTrans" cxnId="{B00AAC99-6089-435F-9AB0-B090A0E00C98}">
      <dgm:prSet/>
      <dgm:spPr/>
      <dgm:t>
        <a:bodyPr/>
        <a:lstStyle/>
        <a:p>
          <a:endParaRPr lang="en-US"/>
        </a:p>
      </dgm:t>
    </dgm:pt>
    <dgm:pt modelId="{59E4CAAE-4062-4A87-98F0-0A943F38F721}">
      <dgm:prSet phldrT="[Text]"/>
      <dgm:spPr/>
      <dgm:t>
        <a:bodyPr/>
        <a:lstStyle/>
        <a:p>
          <a:r>
            <a:rPr lang="en-US" dirty="0"/>
            <a:t>It sets up a sandbox for the applet code to execute thus reducing code’s access to resources within the user’s computer</a:t>
          </a:r>
        </a:p>
      </dgm:t>
    </dgm:pt>
    <dgm:pt modelId="{AAA0F94C-5F52-4E2E-9EF2-BB9DBADD26D2}" type="parTrans" cxnId="{6B71B61F-DD6D-49EC-A25B-059D04940DB4}">
      <dgm:prSet/>
      <dgm:spPr/>
      <dgm:t>
        <a:bodyPr/>
        <a:lstStyle/>
        <a:p>
          <a:endParaRPr lang="en-US"/>
        </a:p>
      </dgm:t>
    </dgm:pt>
    <dgm:pt modelId="{1812DD97-3262-43FD-B3E8-213947C24BC5}" type="sibTrans" cxnId="{6B71B61F-DD6D-49EC-A25B-059D04940DB4}">
      <dgm:prSet/>
      <dgm:spPr/>
      <dgm:t>
        <a:bodyPr/>
        <a:lstStyle/>
        <a:p>
          <a:endParaRPr lang="en-US"/>
        </a:p>
      </dgm:t>
    </dgm:pt>
    <dgm:pt modelId="{A7AF3855-28F5-43C0-987E-E5DA11A2E00D}" type="pres">
      <dgm:prSet presAssocID="{32855EDF-5275-4905-952B-DD2BB76C26C1}" presName="Name0" presStyleCnt="0">
        <dgm:presLayoutVars>
          <dgm:dir/>
          <dgm:animLvl val="lvl"/>
          <dgm:resizeHandles val="exact"/>
        </dgm:presLayoutVars>
      </dgm:prSet>
      <dgm:spPr/>
      <dgm:t>
        <a:bodyPr/>
        <a:lstStyle/>
        <a:p>
          <a:endParaRPr lang="en-US"/>
        </a:p>
      </dgm:t>
    </dgm:pt>
    <dgm:pt modelId="{9D9D2B1D-CE5F-4D80-B7F4-B80AC3135D8F}" type="pres">
      <dgm:prSet presAssocID="{3315615C-4770-4BA6-A4DD-5F29858B5E83}" presName="composite" presStyleCnt="0"/>
      <dgm:spPr/>
    </dgm:pt>
    <dgm:pt modelId="{BB11BF38-E447-40CF-99E6-629C7051F7E0}" type="pres">
      <dgm:prSet presAssocID="{3315615C-4770-4BA6-A4DD-5F29858B5E83}" presName="parTx" presStyleLbl="alignNode1" presStyleIdx="0" presStyleCnt="2">
        <dgm:presLayoutVars>
          <dgm:chMax val="0"/>
          <dgm:chPref val="0"/>
          <dgm:bulletEnabled val="1"/>
        </dgm:presLayoutVars>
      </dgm:prSet>
      <dgm:spPr/>
      <dgm:t>
        <a:bodyPr/>
        <a:lstStyle/>
        <a:p>
          <a:endParaRPr lang="en-US"/>
        </a:p>
      </dgm:t>
    </dgm:pt>
    <dgm:pt modelId="{8A932B9B-D2E8-4C18-8559-0094CA872C27}" type="pres">
      <dgm:prSet presAssocID="{3315615C-4770-4BA6-A4DD-5F29858B5E83}" presName="desTx" presStyleLbl="alignAccFollowNode1" presStyleIdx="0" presStyleCnt="2">
        <dgm:presLayoutVars>
          <dgm:bulletEnabled val="1"/>
        </dgm:presLayoutVars>
      </dgm:prSet>
      <dgm:spPr/>
      <dgm:t>
        <a:bodyPr/>
        <a:lstStyle/>
        <a:p>
          <a:endParaRPr lang="en-US"/>
        </a:p>
      </dgm:t>
    </dgm:pt>
    <dgm:pt modelId="{82183A65-AB9A-40D0-ACED-07CFD9493C38}" type="pres">
      <dgm:prSet presAssocID="{71FE2ACA-9967-4A39-A564-F5C6141DC81B}" presName="space" presStyleCnt="0"/>
      <dgm:spPr/>
    </dgm:pt>
    <dgm:pt modelId="{79BF7766-739A-44D5-9EB0-8128894488F0}" type="pres">
      <dgm:prSet presAssocID="{6328C263-C856-4577-804D-327ABC80FDFE}" presName="composite" presStyleCnt="0"/>
      <dgm:spPr/>
    </dgm:pt>
    <dgm:pt modelId="{701D90B9-63EA-4D8F-8868-581897D5C9C6}" type="pres">
      <dgm:prSet presAssocID="{6328C263-C856-4577-804D-327ABC80FDFE}" presName="parTx" presStyleLbl="alignNode1" presStyleIdx="1" presStyleCnt="2">
        <dgm:presLayoutVars>
          <dgm:chMax val="0"/>
          <dgm:chPref val="0"/>
          <dgm:bulletEnabled val="1"/>
        </dgm:presLayoutVars>
      </dgm:prSet>
      <dgm:spPr/>
      <dgm:t>
        <a:bodyPr/>
        <a:lstStyle/>
        <a:p>
          <a:endParaRPr lang="en-US"/>
        </a:p>
      </dgm:t>
    </dgm:pt>
    <dgm:pt modelId="{3E8C739E-2CFE-4E02-B95C-46680C680B72}" type="pres">
      <dgm:prSet presAssocID="{6328C263-C856-4577-804D-327ABC80FDFE}" presName="desTx" presStyleLbl="alignAccFollowNode1" presStyleIdx="1" presStyleCnt="2">
        <dgm:presLayoutVars>
          <dgm:bulletEnabled val="1"/>
        </dgm:presLayoutVars>
      </dgm:prSet>
      <dgm:spPr/>
      <dgm:t>
        <a:bodyPr/>
        <a:lstStyle/>
        <a:p>
          <a:endParaRPr lang="en-US"/>
        </a:p>
      </dgm:t>
    </dgm:pt>
  </dgm:ptLst>
  <dgm:cxnLst>
    <dgm:cxn modelId="{BADAD768-18D3-4AD1-B32E-6593EEEC5BD2}" srcId="{32855EDF-5275-4905-952B-DD2BB76C26C1}" destId="{3315615C-4770-4BA6-A4DD-5F29858B5E83}" srcOrd="0" destOrd="0" parTransId="{3C66D515-7400-4BA1-B21F-525424C9C6A2}" sibTransId="{71FE2ACA-9967-4A39-A564-F5C6141DC81B}"/>
    <dgm:cxn modelId="{8959614F-95CF-499C-A289-7B5F456CB296}" type="presOf" srcId="{59E4CAAE-4062-4A87-98F0-0A943F38F721}" destId="{3E8C739E-2CFE-4E02-B95C-46680C680B72}" srcOrd="0" destOrd="0" presId="urn:microsoft.com/office/officeart/2005/8/layout/hList1"/>
    <dgm:cxn modelId="{5BC05059-7C87-4097-A64C-FEF135B6A653}" type="presOf" srcId="{BF3E5968-11B9-4064-AF7A-4E3A0AB842CE}" destId="{8A932B9B-D2E8-4C18-8559-0094CA872C27}" srcOrd="0" destOrd="0" presId="urn:microsoft.com/office/officeart/2005/8/layout/hList1"/>
    <dgm:cxn modelId="{6F4C901F-0027-4148-BFFF-963C3F94C5ED}" type="presOf" srcId="{3315615C-4770-4BA6-A4DD-5F29858B5E83}" destId="{BB11BF38-E447-40CF-99E6-629C7051F7E0}" srcOrd="0" destOrd="0" presId="urn:microsoft.com/office/officeart/2005/8/layout/hList1"/>
    <dgm:cxn modelId="{4E0DA241-688A-4DC9-AC12-E2B2AE445525}" srcId="{3315615C-4770-4BA6-A4DD-5F29858B5E83}" destId="{BF3E5968-11B9-4064-AF7A-4E3A0AB842CE}" srcOrd="0" destOrd="0" parTransId="{C634F56A-CD2B-4823-ADB7-64F24E7DADDA}" sibTransId="{5BBA3121-0536-49D6-94EB-7DBD0AA89DA0}"/>
    <dgm:cxn modelId="{3D22C98B-D449-44F3-A1FA-276AA91A3AB2}" type="presOf" srcId="{32855EDF-5275-4905-952B-DD2BB76C26C1}" destId="{A7AF3855-28F5-43C0-987E-E5DA11A2E00D}" srcOrd="0" destOrd="0" presId="urn:microsoft.com/office/officeart/2005/8/layout/hList1"/>
    <dgm:cxn modelId="{B00AAC99-6089-435F-9AB0-B090A0E00C98}" srcId="{32855EDF-5275-4905-952B-DD2BB76C26C1}" destId="{6328C263-C856-4577-804D-327ABC80FDFE}" srcOrd="1" destOrd="0" parTransId="{1D6CB47C-84AB-42F5-A68F-31F7F9606A41}" sibTransId="{64CB21C7-6A7E-476D-8531-20C014DFD46F}"/>
    <dgm:cxn modelId="{F14F78FD-DF1B-4BE4-9EF7-06CB0FAEDC67}" type="presOf" srcId="{6328C263-C856-4577-804D-327ABC80FDFE}" destId="{701D90B9-63EA-4D8F-8868-581897D5C9C6}" srcOrd="0" destOrd="0" presId="urn:microsoft.com/office/officeart/2005/8/layout/hList1"/>
    <dgm:cxn modelId="{6B71B61F-DD6D-49EC-A25B-059D04940DB4}" srcId="{6328C263-C856-4577-804D-327ABC80FDFE}" destId="{59E4CAAE-4062-4A87-98F0-0A943F38F721}" srcOrd="0" destOrd="0" parTransId="{AAA0F94C-5F52-4E2E-9EF2-BB9DBADD26D2}" sibTransId="{1812DD97-3262-43FD-B3E8-213947C24BC5}"/>
    <dgm:cxn modelId="{6947A26F-170A-4D0B-8F77-2F685624A841}" type="presParOf" srcId="{A7AF3855-28F5-43C0-987E-E5DA11A2E00D}" destId="{9D9D2B1D-CE5F-4D80-B7F4-B80AC3135D8F}" srcOrd="0" destOrd="0" presId="urn:microsoft.com/office/officeart/2005/8/layout/hList1"/>
    <dgm:cxn modelId="{9F1D57D4-B7DC-459B-991A-B1B16C7D07C2}" type="presParOf" srcId="{9D9D2B1D-CE5F-4D80-B7F4-B80AC3135D8F}" destId="{BB11BF38-E447-40CF-99E6-629C7051F7E0}" srcOrd="0" destOrd="0" presId="urn:microsoft.com/office/officeart/2005/8/layout/hList1"/>
    <dgm:cxn modelId="{B73A3FF5-7F86-47C0-8330-8258A49621C5}" type="presParOf" srcId="{9D9D2B1D-CE5F-4D80-B7F4-B80AC3135D8F}" destId="{8A932B9B-D2E8-4C18-8559-0094CA872C27}" srcOrd="1" destOrd="0" presId="urn:microsoft.com/office/officeart/2005/8/layout/hList1"/>
    <dgm:cxn modelId="{DD70E620-242C-43F4-BC7D-60A0ED4EE886}" type="presParOf" srcId="{A7AF3855-28F5-43C0-987E-E5DA11A2E00D}" destId="{82183A65-AB9A-40D0-ACED-07CFD9493C38}" srcOrd="1" destOrd="0" presId="urn:microsoft.com/office/officeart/2005/8/layout/hList1"/>
    <dgm:cxn modelId="{2547D5FD-024D-456D-BE66-DCAD77F10B0E}" type="presParOf" srcId="{A7AF3855-28F5-43C0-987E-E5DA11A2E00D}" destId="{79BF7766-739A-44D5-9EB0-8128894488F0}" srcOrd="2" destOrd="0" presId="urn:microsoft.com/office/officeart/2005/8/layout/hList1"/>
    <dgm:cxn modelId="{93F5D8B5-34F9-4061-81F7-7C2F404B6D8E}" type="presParOf" srcId="{79BF7766-739A-44D5-9EB0-8128894488F0}" destId="{701D90B9-63EA-4D8F-8868-581897D5C9C6}" srcOrd="0" destOrd="0" presId="urn:microsoft.com/office/officeart/2005/8/layout/hList1"/>
    <dgm:cxn modelId="{FF8B9AE3-D385-4851-954E-7F777A25A4B5}" type="presParOf" srcId="{79BF7766-739A-44D5-9EB0-8128894488F0}" destId="{3E8C739E-2CFE-4E02-B95C-46680C680B7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F3A02-365C-4572-99A5-CB23C58ABF67}">
      <dsp:nvSpPr>
        <dsp:cNvPr id="0" name=""/>
        <dsp:cNvSpPr/>
      </dsp:nvSpPr>
      <dsp:spPr>
        <a:xfrm>
          <a:off x="3682" y="239416"/>
          <a:ext cx="3590800" cy="8163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a:t>Rapid</a:t>
          </a:r>
          <a:r>
            <a:rPr lang="en-US" sz="3900" kern="1200" dirty="0"/>
            <a:t> </a:t>
          </a:r>
          <a:r>
            <a:rPr lang="en-US" sz="2400" kern="1200" dirty="0"/>
            <a:t>Prototyping</a:t>
          </a:r>
          <a:endParaRPr lang="en-US" sz="3900" kern="1200" dirty="0"/>
        </a:p>
      </dsp:txBody>
      <dsp:txXfrm>
        <a:off x="3682" y="239416"/>
        <a:ext cx="3590800" cy="816372"/>
      </dsp:txXfrm>
    </dsp:sp>
    <dsp:sp modelId="{92D39A57-F8B7-4E87-9C1A-D37AD1A23261}">
      <dsp:nvSpPr>
        <dsp:cNvPr id="0" name=""/>
        <dsp:cNvSpPr/>
      </dsp:nvSpPr>
      <dsp:spPr>
        <a:xfrm>
          <a:off x="3682" y="971496"/>
          <a:ext cx="3590800" cy="27230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Prototype is quickly created to test the validity of the current understanding of the project requirement</a:t>
          </a:r>
          <a:endParaRPr lang="en-US" sz="1600" kern="1200" dirty="0"/>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It is a quick and dirty method of creating the prototype</a:t>
          </a: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It is not developed to be build upon, rather discarded after use</a:t>
          </a:r>
        </a:p>
      </dsp:txBody>
      <dsp:txXfrm>
        <a:off x="3682" y="971496"/>
        <a:ext cx="3590800" cy="2723040"/>
      </dsp:txXfrm>
    </dsp:sp>
    <dsp:sp modelId="{136D9D35-5675-47D9-A232-8E2E9EE1CB03}">
      <dsp:nvSpPr>
        <dsp:cNvPr id="0" name=""/>
        <dsp:cNvSpPr/>
      </dsp:nvSpPr>
      <dsp:spPr>
        <a:xfrm>
          <a:off x="4097194" y="252288"/>
          <a:ext cx="3590800" cy="79175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a:solidFill>
                <a:prstClr val="white"/>
              </a:solidFill>
              <a:latin typeface="Calibri"/>
              <a:ea typeface="+mn-ea"/>
              <a:cs typeface="+mn-cs"/>
            </a:rPr>
            <a:t>Evolutionary Prototype</a:t>
          </a:r>
        </a:p>
      </dsp:txBody>
      <dsp:txXfrm>
        <a:off x="4097194" y="252288"/>
        <a:ext cx="3590800" cy="791756"/>
      </dsp:txXfrm>
    </dsp:sp>
    <dsp:sp modelId="{567DEC7A-47C2-4B24-B58C-E241295EFE00}">
      <dsp:nvSpPr>
        <dsp:cNvPr id="0" name=""/>
        <dsp:cNvSpPr/>
      </dsp:nvSpPr>
      <dsp:spPr>
        <a:xfrm>
          <a:off x="4097194" y="958624"/>
          <a:ext cx="3590800" cy="27230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They are built with a goal of incremental update</a:t>
          </a:r>
        </a:p>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The prototype is continuously improved upon until it reaches the final product stage</a:t>
          </a:r>
        </a:p>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Feedback gained in each phase is used to improve the prototype</a:t>
          </a:r>
        </a:p>
      </dsp:txBody>
      <dsp:txXfrm>
        <a:off x="4097194" y="958624"/>
        <a:ext cx="3590800" cy="2723040"/>
      </dsp:txXfrm>
    </dsp:sp>
    <dsp:sp modelId="{B404C395-667A-464C-97AD-92FC16358D9B}">
      <dsp:nvSpPr>
        <dsp:cNvPr id="0" name=""/>
        <dsp:cNvSpPr/>
      </dsp:nvSpPr>
      <dsp:spPr>
        <a:xfrm>
          <a:off x="8190707" y="236352"/>
          <a:ext cx="3590800" cy="82221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a:solidFill>
                <a:prstClr val="white"/>
              </a:solidFill>
              <a:latin typeface="Calibri"/>
              <a:ea typeface="+mn-ea"/>
              <a:cs typeface="+mn-cs"/>
            </a:rPr>
            <a:t>Operational Prototype</a:t>
          </a:r>
        </a:p>
      </dsp:txBody>
      <dsp:txXfrm>
        <a:off x="8190707" y="236352"/>
        <a:ext cx="3590800" cy="822219"/>
      </dsp:txXfrm>
    </dsp:sp>
    <dsp:sp modelId="{1427AFCD-DAAB-4623-B9C7-77E5171781AA}">
      <dsp:nvSpPr>
        <dsp:cNvPr id="0" name=""/>
        <dsp:cNvSpPr/>
      </dsp:nvSpPr>
      <dsp:spPr>
        <a:xfrm>
          <a:off x="8190707" y="974560"/>
          <a:ext cx="3590800" cy="27230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Extension of evolutionary prototype</a:t>
          </a:r>
        </a:p>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It is designed to be implemented with a production environment as it is being tweaked</a:t>
          </a:r>
        </a:p>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Feedback is obtained and changes made within the working site</a:t>
          </a:r>
        </a:p>
      </dsp:txBody>
      <dsp:txXfrm>
        <a:off x="8190707" y="974560"/>
        <a:ext cx="3590800" cy="2723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B565A-46E3-4662-BF64-480A4366688D}">
      <dsp:nvSpPr>
        <dsp:cNvPr id="0" name=""/>
        <dsp:cNvSpPr/>
      </dsp:nvSpPr>
      <dsp:spPr>
        <a:xfrm rot="5400000">
          <a:off x="405799" y="2789544"/>
          <a:ext cx="1219053" cy="2028477"/>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93D699-6F77-4B3C-846F-ACE4F5547628}">
      <dsp:nvSpPr>
        <dsp:cNvPr id="0" name=""/>
        <dsp:cNvSpPr/>
      </dsp:nvSpPr>
      <dsp:spPr>
        <a:xfrm>
          <a:off x="202309" y="3395621"/>
          <a:ext cx="1831321" cy="1605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kern="1200" dirty="0"/>
            <a:t>Initial</a:t>
          </a:r>
        </a:p>
        <a:p>
          <a:pPr marL="114300" lvl="1" indent="-114300" algn="l" defTabSz="622300">
            <a:lnSpc>
              <a:spcPct val="90000"/>
            </a:lnSpc>
            <a:spcBef>
              <a:spcPct val="0"/>
            </a:spcBef>
            <a:spcAft>
              <a:spcPct val="15000"/>
            </a:spcAft>
            <a:buChar char="•"/>
          </a:pPr>
          <a:r>
            <a:rPr lang="en-US" sz="1400" kern="1200" dirty="0"/>
            <a:t>Dev process is ad-hoc</a:t>
          </a:r>
        </a:p>
        <a:p>
          <a:pPr marL="114300" lvl="1" indent="-114300" algn="l" defTabSz="622300">
            <a:lnSpc>
              <a:spcPct val="90000"/>
            </a:lnSpc>
            <a:spcBef>
              <a:spcPct val="0"/>
            </a:spcBef>
            <a:spcAft>
              <a:spcPct val="15000"/>
            </a:spcAft>
            <a:buChar char="•"/>
          </a:pPr>
          <a:r>
            <a:rPr lang="en-US" sz="1400" kern="1200" dirty="0"/>
            <a:t>No assurance of consistency and quality</a:t>
          </a:r>
        </a:p>
      </dsp:txBody>
      <dsp:txXfrm>
        <a:off x="202309" y="3395621"/>
        <a:ext cx="1831321" cy="1605260"/>
      </dsp:txXfrm>
    </dsp:sp>
    <dsp:sp modelId="{CC18FD8D-0394-48AE-A630-6B7A5A2D2600}">
      <dsp:nvSpPr>
        <dsp:cNvPr id="0" name=""/>
        <dsp:cNvSpPr/>
      </dsp:nvSpPr>
      <dsp:spPr>
        <a:xfrm>
          <a:off x="1688098" y="2640205"/>
          <a:ext cx="345532" cy="345532"/>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73F242-ECE0-42AD-9F6A-C364587A0CB0}">
      <dsp:nvSpPr>
        <dsp:cNvPr id="0" name=""/>
        <dsp:cNvSpPr/>
      </dsp:nvSpPr>
      <dsp:spPr>
        <a:xfrm rot="5400000">
          <a:off x="2647694" y="2234784"/>
          <a:ext cx="1219053" cy="2028477"/>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D14937-4C81-4C81-B519-EC9C31D4CC83}">
      <dsp:nvSpPr>
        <dsp:cNvPr id="0" name=""/>
        <dsp:cNvSpPr/>
      </dsp:nvSpPr>
      <dsp:spPr>
        <a:xfrm>
          <a:off x="2444203" y="2840862"/>
          <a:ext cx="1831321" cy="1605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kern="1200" dirty="0"/>
            <a:t>Repeatable</a:t>
          </a:r>
        </a:p>
        <a:p>
          <a:pPr marL="114300" lvl="1" indent="-114300" algn="l" defTabSz="622300">
            <a:lnSpc>
              <a:spcPct val="90000"/>
            </a:lnSpc>
            <a:spcBef>
              <a:spcPct val="0"/>
            </a:spcBef>
            <a:spcAft>
              <a:spcPct val="15000"/>
            </a:spcAft>
            <a:buChar char="•"/>
          </a:pPr>
          <a:r>
            <a:rPr lang="en-US" sz="1400" kern="1200" dirty="0"/>
            <a:t>Formal management structure, change control and quality assurance are in place</a:t>
          </a:r>
        </a:p>
        <a:p>
          <a:pPr marL="114300" lvl="1" indent="-114300" algn="l" defTabSz="622300">
            <a:lnSpc>
              <a:spcPct val="90000"/>
            </a:lnSpc>
            <a:spcBef>
              <a:spcPct val="0"/>
            </a:spcBef>
            <a:spcAft>
              <a:spcPct val="15000"/>
            </a:spcAft>
            <a:buChar char="•"/>
          </a:pPr>
          <a:r>
            <a:rPr lang="en-US" sz="1400" kern="1200" dirty="0"/>
            <a:t>Company can properly repeat processes throughout each project</a:t>
          </a:r>
        </a:p>
        <a:p>
          <a:pPr marL="114300" lvl="1" indent="-114300" algn="l" defTabSz="622300">
            <a:lnSpc>
              <a:spcPct val="90000"/>
            </a:lnSpc>
            <a:spcBef>
              <a:spcPct val="0"/>
            </a:spcBef>
            <a:spcAft>
              <a:spcPct val="15000"/>
            </a:spcAft>
            <a:buChar char="•"/>
          </a:pPr>
          <a:r>
            <a:rPr lang="en-US" sz="1400" kern="1200" dirty="0"/>
            <a:t>Does not have formal process model defined</a:t>
          </a:r>
        </a:p>
      </dsp:txBody>
      <dsp:txXfrm>
        <a:off x="2444203" y="2840862"/>
        <a:ext cx="1831321" cy="1605260"/>
      </dsp:txXfrm>
    </dsp:sp>
    <dsp:sp modelId="{F812CF86-A300-4894-8944-32EC0248BD4A}">
      <dsp:nvSpPr>
        <dsp:cNvPr id="0" name=""/>
        <dsp:cNvSpPr/>
      </dsp:nvSpPr>
      <dsp:spPr>
        <a:xfrm>
          <a:off x="3929992" y="2085446"/>
          <a:ext cx="345532" cy="345532"/>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937DA3-81D8-4A71-B155-1A3711A652AC}">
      <dsp:nvSpPr>
        <dsp:cNvPr id="0" name=""/>
        <dsp:cNvSpPr/>
      </dsp:nvSpPr>
      <dsp:spPr>
        <a:xfrm rot="5400000">
          <a:off x="4889589" y="1680025"/>
          <a:ext cx="1219053" cy="2028477"/>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BF2DE3-ED08-4C16-A59D-36A74B01CF7C}">
      <dsp:nvSpPr>
        <dsp:cNvPr id="0" name=""/>
        <dsp:cNvSpPr/>
      </dsp:nvSpPr>
      <dsp:spPr>
        <a:xfrm>
          <a:off x="4686098" y="2286103"/>
          <a:ext cx="1831321" cy="1605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kern="1200" dirty="0"/>
            <a:t>Defined</a:t>
          </a:r>
        </a:p>
        <a:p>
          <a:pPr marL="114300" lvl="1" indent="-114300" algn="l" defTabSz="622300">
            <a:lnSpc>
              <a:spcPct val="90000"/>
            </a:lnSpc>
            <a:spcBef>
              <a:spcPct val="0"/>
            </a:spcBef>
            <a:spcAft>
              <a:spcPct val="15000"/>
            </a:spcAft>
            <a:buChar char="•"/>
          </a:pPr>
          <a:r>
            <a:rPr lang="en-US" sz="1400" kern="1200" dirty="0"/>
            <a:t>Formal procedures are in place</a:t>
          </a:r>
        </a:p>
        <a:p>
          <a:pPr marL="114300" lvl="1" indent="-114300" algn="l" defTabSz="622300">
            <a:lnSpc>
              <a:spcPct val="90000"/>
            </a:lnSpc>
            <a:spcBef>
              <a:spcPct val="0"/>
            </a:spcBef>
            <a:spcAft>
              <a:spcPct val="15000"/>
            </a:spcAft>
            <a:buChar char="•"/>
          </a:pPr>
          <a:r>
            <a:rPr lang="en-US" sz="1400" kern="1200" dirty="0"/>
            <a:t>Has a way to allow for quantitative process improvement</a:t>
          </a:r>
        </a:p>
      </dsp:txBody>
      <dsp:txXfrm>
        <a:off x="4686098" y="2286103"/>
        <a:ext cx="1831321" cy="1605260"/>
      </dsp:txXfrm>
    </dsp:sp>
    <dsp:sp modelId="{39F49DD1-C2F0-4D34-9E05-716FA6080CD8}">
      <dsp:nvSpPr>
        <dsp:cNvPr id="0" name=""/>
        <dsp:cNvSpPr/>
      </dsp:nvSpPr>
      <dsp:spPr>
        <a:xfrm>
          <a:off x="6171887" y="1530687"/>
          <a:ext cx="345532" cy="345532"/>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A2E497-35CD-4B39-B694-4E58324EBD45}">
      <dsp:nvSpPr>
        <dsp:cNvPr id="0" name=""/>
        <dsp:cNvSpPr/>
      </dsp:nvSpPr>
      <dsp:spPr>
        <a:xfrm rot="5400000">
          <a:off x="7131483" y="1125266"/>
          <a:ext cx="1219053" cy="2028477"/>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D963FD-9AD0-41EE-B38C-26B59853A392}">
      <dsp:nvSpPr>
        <dsp:cNvPr id="0" name=""/>
        <dsp:cNvSpPr/>
      </dsp:nvSpPr>
      <dsp:spPr>
        <a:xfrm>
          <a:off x="6927993" y="1731344"/>
          <a:ext cx="1831321" cy="1605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kern="1200" dirty="0"/>
            <a:t>Managed</a:t>
          </a:r>
        </a:p>
        <a:p>
          <a:pPr marL="114300" lvl="1" indent="-114300" algn="l" defTabSz="622300">
            <a:lnSpc>
              <a:spcPct val="90000"/>
            </a:lnSpc>
            <a:spcBef>
              <a:spcPct val="0"/>
            </a:spcBef>
            <a:spcAft>
              <a:spcPct val="15000"/>
            </a:spcAft>
            <a:buChar char="•"/>
          </a:pPr>
          <a:r>
            <a:rPr lang="en-US" sz="1400" kern="1200" dirty="0"/>
            <a:t>Has formal process in place to collect and analyze quantitative data</a:t>
          </a:r>
        </a:p>
        <a:p>
          <a:pPr marL="114300" lvl="1" indent="-114300" algn="l" defTabSz="622300">
            <a:lnSpc>
              <a:spcPct val="90000"/>
            </a:lnSpc>
            <a:spcBef>
              <a:spcPct val="0"/>
            </a:spcBef>
            <a:spcAft>
              <a:spcPct val="15000"/>
            </a:spcAft>
            <a:buChar char="•"/>
          </a:pPr>
          <a:r>
            <a:rPr lang="en-US" sz="1400" kern="1200" dirty="0"/>
            <a:t>Metrics are defined and fed into the process improvement program</a:t>
          </a:r>
        </a:p>
      </dsp:txBody>
      <dsp:txXfrm>
        <a:off x="6927993" y="1731344"/>
        <a:ext cx="1831321" cy="1605260"/>
      </dsp:txXfrm>
    </dsp:sp>
    <dsp:sp modelId="{835E2C38-29F3-49F7-B81B-E302B452C478}">
      <dsp:nvSpPr>
        <dsp:cNvPr id="0" name=""/>
        <dsp:cNvSpPr/>
      </dsp:nvSpPr>
      <dsp:spPr>
        <a:xfrm>
          <a:off x="8413782" y="975927"/>
          <a:ext cx="345532" cy="345532"/>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DC87FA-819B-42DB-A565-0BD9DEA2DCBF}">
      <dsp:nvSpPr>
        <dsp:cNvPr id="0" name=""/>
        <dsp:cNvSpPr/>
      </dsp:nvSpPr>
      <dsp:spPr>
        <a:xfrm rot="5400000">
          <a:off x="9373378" y="570507"/>
          <a:ext cx="1219053" cy="2028477"/>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81BCF5-BED8-4CC6-97FB-36292B7B04C3}">
      <dsp:nvSpPr>
        <dsp:cNvPr id="0" name=""/>
        <dsp:cNvSpPr/>
      </dsp:nvSpPr>
      <dsp:spPr>
        <a:xfrm>
          <a:off x="9169888" y="1176585"/>
          <a:ext cx="1831321" cy="1605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kern="1200" dirty="0"/>
            <a:t>Optimized</a:t>
          </a:r>
        </a:p>
        <a:p>
          <a:pPr marL="114300" lvl="1" indent="-114300" algn="l" defTabSz="622300">
            <a:lnSpc>
              <a:spcPct val="90000"/>
            </a:lnSpc>
            <a:spcBef>
              <a:spcPct val="0"/>
            </a:spcBef>
            <a:spcAft>
              <a:spcPct val="15000"/>
            </a:spcAft>
            <a:buChar char="•"/>
          </a:pPr>
          <a:r>
            <a:rPr lang="en-US" sz="1400" kern="1200" dirty="0"/>
            <a:t>Company has budgeted and integrated plans for continuous improvement</a:t>
          </a:r>
        </a:p>
      </dsp:txBody>
      <dsp:txXfrm>
        <a:off x="9169888" y="1176585"/>
        <a:ext cx="1831321" cy="16052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1BF38-E447-40CF-99E6-629C7051F7E0}">
      <dsp:nvSpPr>
        <dsp:cNvPr id="0" name=""/>
        <dsp:cNvSpPr/>
      </dsp:nvSpPr>
      <dsp:spPr>
        <a:xfrm>
          <a:off x="39" y="300430"/>
          <a:ext cx="3798093" cy="892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en-US" sz="3100" kern="1200" dirty="0"/>
            <a:t>ActiveX</a:t>
          </a:r>
        </a:p>
      </dsp:txBody>
      <dsp:txXfrm>
        <a:off x="39" y="300430"/>
        <a:ext cx="3798093" cy="892800"/>
      </dsp:txXfrm>
    </dsp:sp>
    <dsp:sp modelId="{8A932B9B-D2E8-4C18-8559-0094CA872C27}">
      <dsp:nvSpPr>
        <dsp:cNvPr id="0" name=""/>
        <dsp:cNvSpPr/>
      </dsp:nvSpPr>
      <dsp:spPr>
        <a:xfrm>
          <a:off x="39" y="1193230"/>
          <a:ext cx="3798093" cy="39250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It uses Authenticode technology, which relies on Digital certificates and trusting certificate authority</a:t>
          </a:r>
        </a:p>
      </dsp:txBody>
      <dsp:txXfrm>
        <a:off x="39" y="1193230"/>
        <a:ext cx="3798093" cy="3925006"/>
      </dsp:txXfrm>
    </dsp:sp>
    <dsp:sp modelId="{701D90B9-63EA-4D8F-8868-581897D5C9C6}">
      <dsp:nvSpPr>
        <dsp:cNvPr id="0" name=""/>
        <dsp:cNvSpPr/>
      </dsp:nvSpPr>
      <dsp:spPr>
        <a:xfrm>
          <a:off x="4329866" y="300430"/>
          <a:ext cx="3798093" cy="892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en-US" sz="3100" kern="1200" dirty="0"/>
            <a:t>Java applet</a:t>
          </a:r>
        </a:p>
      </dsp:txBody>
      <dsp:txXfrm>
        <a:off x="4329866" y="300430"/>
        <a:ext cx="3798093" cy="892800"/>
      </dsp:txXfrm>
    </dsp:sp>
    <dsp:sp modelId="{3E8C739E-2CFE-4E02-B95C-46680C680B72}">
      <dsp:nvSpPr>
        <dsp:cNvPr id="0" name=""/>
        <dsp:cNvSpPr/>
      </dsp:nvSpPr>
      <dsp:spPr>
        <a:xfrm>
          <a:off x="4329866" y="1193230"/>
          <a:ext cx="3798093" cy="39250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It sets up a sandbox for the applet code to execute thus reducing code’s access to resources within the user’s computer</a:t>
          </a:r>
        </a:p>
      </dsp:txBody>
      <dsp:txXfrm>
        <a:off x="4329866" y="1193230"/>
        <a:ext cx="3798093" cy="392500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346E1F-0116-4253-BE01-AB6363ADFA6A}" type="datetimeFigureOut">
              <a:rPr lang="en-IN" smtClean="0"/>
              <a:t>25/02/17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27D4F-841F-4DD0-99B1-DAF05FBF3AF8}" type="slidenum">
              <a:rPr lang="en-IN" smtClean="0"/>
              <a:t>‹#›</a:t>
            </a:fld>
            <a:endParaRPr lang="en-IN"/>
          </a:p>
        </p:txBody>
      </p:sp>
    </p:spTree>
    <p:extLst>
      <p:ext uri="{BB962C8B-B14F-4D97-AF65-F5344CB8AC3E}">
        <p14:creationId xmlns:p14="http://schemas.microsoft.com/office/powerpoint/2010/main" val="2135809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5CD72-EC3A-4D22-95AA-8542E975CB8F}" type="datetimeFigureOut">
              <a:rPr lang="en-IN" smtClean="0"/>
              <a:t>25/02/17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8AFE4-65E3-4235-B09C-893C22CCEA22}" type="slidenum">
              <a:rPr lang="en-IN" smtClean="0"/>
              <a:t>‹#›</a:t>
            </a:fld>
            <a:endParaRPr lang="en-IN"/>
          </a:p>
        </p:txBody>
      </p:sp>
    </p:spTree>
    <p:extLst>
      <p:ext uri="{BB962C8B-B14F-4D97-AF65-F5344CB8AC3E}">
        <p14:creationId xmlns:p14="http://schemas.microsoft.com/office/powerpoint/2010/main" val="645090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28161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887425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298605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3011462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930931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831490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83303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3842625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554231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122585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148033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4077446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674602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2564222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2587385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3896704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461671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1299477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15750240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3511037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3807497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212474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23327364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4789904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16630428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2430014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31737187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35872203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2747889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19437977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41770039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32173824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3441093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41281670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38308299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20944560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34687167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30981760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37545001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19109612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34888527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24207940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13071972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1507469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24592822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20868049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11553666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22981768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3192743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33013924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15752011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57</a:t>
            </a:fld>
            <a:endParaRPr lang="en-US" dirty="0"/>
          </a:p>
        </p:txBody>
      </p:sp>
    </p:spTree>
    <p:extLst>
      <p:ext uri="{BB962C8B-B14F-4D97-AF65-F5344CB8AC3E}">
        <p14:creationId xmlns:p14="http://schemas.microsoft.com/office/powerpoint/2010/main" val="15766334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58</a:t>
            </a:fld>
            <a:endParaRPr lang="en-US" dirty="0"/>
          </a:p>
        </p:txBody>
      </p:sp>
    </p:spTree>
    <p:extLst>
      <p:ext uri="{BB962C8B-B14F-4D97-AF65-F5344CB8AC3E}">
        <p14:creationId xmlns:p14="http://schemas.microsoft.com/office/powerpoint/2010/main" val="16493462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10320836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2145343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3871152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16720721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62</a:t>
            </a:fld>
            <a:endParaRPr lang="en-US" dirty="0"/>
          </a:p>
        </p:txBody>
      </p:sp>
    </p:spTree>
    <p:extLst>
      <p:ext uri="{BB962C8B-B14F-4D97-AF65-F5344CB8AC3E}">
        <p14:creationId xmlns:p14="http://schemas.microsoft.com/office/powerpoint/2010/main" val="18196909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63</a:t>
            </a:fld>
            <a:endParaRPr lang="en-US" dirty="0"/>
          </a:p>
        </p:txBody>
      </p:sp>
    </p:spTree>
    <p:extLst>
      <p:ext uri="{BB962C8B-B14F-4D97-AF65-F5344CB8AC3E}">
        <p14:creationId xmlns:p14="http://schemas.microsoft.com/office/powerpoint/2010/main" val="15251666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64</a:t>
            </a:fld>
            <a:endParaRPr lang="en-US" dirty="0"/>
          </a:p>
        </p:txBody>
      </p:sp>
    </p:spTree>
    <p:extLst>
      <p:ext uri="{BB962C8B-B14F-4D97-AF65-F5344CB8AC3E}">
        <p14:creationId xmlns:p14="http://schemas.microsoft.com/office/powerpoint/2010/main" val="8582524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65</a:t>
            </a:fld>
            <a:endParaRPr lang="en-US" dirty="0"/>
          </a:p>
        </p:txBody>
      </p:sp>
    </p:spTree>
    <p:extLst>
      <p:ext uri="{BB962C8B-B14F-4D97-AF65-F5344CB8AC3E}">
        <p14:creationId xmlns:p14="http://schemas.microsoft.com/office/powerpoint/2010/main" val="18426671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66</a:t>
            </a:fld>
            <a:endParaRPr lang="en-US" dirty="0"/>
          </a:p>
        </p:txBody>
      </p:sp>
    </p:spTree>
    <p:extLst>
      <p:ext uri="{BB962C8B-B14F-4D97-AF65-F5344CB8AC3E}">
        <p14:creationId xmlns:p14="http://schemas.microsoft.com/office/powerpoint/2010/main" val="5141500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67</a:t>
            </a:fld>
            <a:endParaRPr lang="en-US" dirty="0"/>
          </a:p>
        </p:txBody>
      </p:sp>
    </p:spTree>
    <p:extLst>
      <p:ext uri="{BB962C8B-B14F-4D97-AF65-F5344CB8AC3E}">
        <p14:creationId xmlns:p14="http://schemas.microsoft.com/office/powerpoint/2010/main" val="7103470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68</a:t>
            </a:fld>
            <a:endParaRPr lang="en-US" dirty="0"/>
          </a:p>
        </p:txBody>
      </p:sp>
    </p:spTree>
    <p:extLst>
      <p:ext uri="{BB962C8B-B14F-4D97-AF65-F5344CB8AC3E}">
        <p14:creationId xmlns:p14="http://schemas.microsoft.com/office/powerpoint/2010/main" val="14812311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69</a:t>
            </a:fld>
            <a:endParaRPr lang="en-US" dirty="0"/>
          </a:p>
        </p:txBody>
      </p:sp>
    </p:spTree>
    <p:extLst>
      <p:ext uri="{BB962C8B-B14F-4D97-AF65-F5344CB8AC3E}">
        <p14:creationId xmlns:p14="http://schemas.microsoft.com/office/powerpoint/2010/main" val="1342515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70</a:t>
            </a:fld>
            <a:endParaRPr lang="en-US" dirty="0"/>
          </a:p>
        </p:txBody>
      </p:sp>
    </p:spTree>
    <p:extLst>
      <p:ext uri="{BB962C8B-B14F-4D97-AF65-F5344CB8AC3E}">
        <p14:creationId xmlns:p14="http://schemas.microsoft.com/office/powerpoint/2010/main" val="861264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19983036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71</a:t>
            </a:fld>
            <a:endParaRPr lang="en-US" dirty="0"/>
          </a:p>
        </p:txBody>
      </p:sp>
    </p:spTree>
    <p:extLst>
      <p:ext uri="{BB962C8B-B14F-4D97-AF65-F5344CB8AC3E}">
        <p14:creationId xmlns:p14="http://schemas.microsoft.com/office/powerpoint/2010/main" val="5173118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72</a:t>
            </a:fld>
            <a:endParaRPr lang="en-US" dirty="0"/>
          </a:p>
        </p:txBody>
      </p:sp>
    </p:spTree>
    <p:extLst>
      <p:ext uri="{BB962C8B-B14F-4D97-AF65-F5344CB8AC3E}">
        <p14:creationId xmlns:p14="http://schemas.microsoft.com/office/powerpoint/2010/main" val="3477757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73</a:t>
            </a:fld>
            <a:endParaRPr lang="en-US" dirty="0"/>
          </a:p>
        </p:txBody>
      </p:sp>
    </p:spTree>
    <p:extLst>
      <p:ext uri="{BB962C8B-B14F-4D97-AF65-F5344CB8AC3E}">
        <p14:creationId xmlns:p14="http://schemas.microsoft.com/office/powerpoint/2010/main" val="201517751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74</a:t>
            </a:fld>
            <a:endParaRPr lang="en-US" dirty="0"/>
          </a:p>
        </p:txBody>
      </p:sp>
    </p:spTree>
    <p:extLst>
      <p:ext uri="{BB962C8B-B14F-4D97-AF65-F5344CB8AC3E}">
        <p14:creationId xmlns:p14="http://schemas.microsoft.com/office/powerpoint/2010/main" val="1115215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75</a:t>
            </a:fld>
            <a:endParaRPr lang="en-US" dirty="0"/>
          </a:p>
        </p:txBody>
      </p:sp>
    </p:spTree>
    <p:extLst>
      <p:ext uri="{BB962C8B-B14F-4D97-AF65-F5344CB8AC3E}">
        <p14:creationId xmlns:p14="http://schemas.microsoft.com/office/powerpoint/2010/main" val="5063589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76</a:t>
            </a:fld>
            <a:endParaRPr lang="en-US" dirty="0"/>
          </a:p>
        </p:txBody>
      </p:sp>
    </p:spTree>
    <p:extLst>
      <p:ext uri="{BB962C8B-B14F-4D97-AF65-F5344CB8AC3E}">
        <p14:creationId xmlns:p14="http://schemas.microsoft.com/office/powerpoint/2010/main" val="5614229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77</a:t>
            </a:fld>
            <a:endParaRPr lang="en-US" dirty="0"/>
          </a:p>
        </p:txBody>
      </p:sp>
    </p:spTree>
    <p:extLst>
      <p:ext uri="{BB962C8B-B14F-4D97-AF65-F5344CB8AC3E}">
        <p14:creationId xmlns:p14="http://schemas.microsoft.com/office/powerpoint/2010/main" val="9784244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78</a:t>
            </a:fld>
            <a:endParaRPr lang="en-US" dirty="0"/>
          </a:p>
        </p:txBody>
      </p:sp>
    </p:spTree>
    <p:extLst>
      <p:ext uri="{BB962C8B-B14F-4D97-AF65-F5344CB8AC3E}">
        <p14:creationId xmlns:p14="http://schemas.microsoft.com/office/powerpoint/2010/main" val="94776694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79</a:t>
            </a:fld>
            <a:endParaRPr lang="en-US" dirty="0"/>
          </a:p>
        </p:txBody>
      </p:sp>
    </p:spTree>
    <p:extLst>
      <p:ext uri="{BB962C8B-B14F-4D97-AF65-F5344CB8AC3E}">
        <p14:creationId xmlns:p14="http://schemas.microsoft.com/office/powerpoint/2010/main" val="177807516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80</a:t>
            </a:fld>
            <a:endParaRPr lang="en-US" dirty="0"/>
          </a:p>
        </p:txBody>
      </p:sp>
    </p:spTree>
    <p:extLst>
      <p:ext uri="{BB962C8B-B14F-4D97-AF65-F5344CB8AC3E}">
        <p14:creationId xmlns:p14="http://schemas.microsoft.com/office/powerpoint/2010/main" val="834496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94409303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81</a:t>
            </a:fld>
            <a:endParaRPr lang="en-US" dirty="0"/>
          </a:p>
        </p:txBody>
      </p:sp>
    </p:spTree>
    <p:extLst>
      <p:ext uri="{BB962C8B-B14F-4D97-AF65-F5344CB8AC3E}">
        <p14:creationId xmlns:p14="http://schemas.microsoft.com/office/powerpoint/2010/main" val="74055351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82</a:t>
            </a:fld>
            <a:endParaRPr lang="en-US" dirty="0"/>
          </a:p>
        </p:txBody>
      </p:sp>
    </p:spTree>
    <p:extLst>
      <p:ext uri="{BB962C8B-B14F-4D97-AF65-F5344CB8AC3E}">
        <p14:creationId xmlns:p14="http://schemas.microsoft.com/office/powerpoint/2010/main" val="113936396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83</a:t>
            </a:fld>
            <a:endParaRPr lang="en-US" dirty="0"/>
          </a:p>
        </p:txBody>
      </p:sp>
    </p:spTree>
    <p:extLst>
      <p:ext uri="{BB962C8B-B14F-4D97-AF65-F5344CB8AC3E}">
        <p14:creationId xmlns:p14="http://schemas.microsoft.com/office/powerpoint/2010/main" val="161143497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84</a:t>
            </a:fld>
            <a:endParaRPr lang="en-US" dirty="0"/>
          </a:p>
        </p:txBody>
      </p:sp>
    </p:spTree>
    <p:extLst>
      <p:ext uri="{BB962C8B-B14F-4D97-AF65-F5344CB8AC3E}">
        <p14:creationId xmlns:p14="http://schemas.microsoft.com/office/powerpoint/2010/main" val="9059571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203D09-5926-4F66-AE61-F8BC0C32CF3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7143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2042060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5BAD6030-0B39-41B2-A9A5-6CB76F212BA5}" type="datetime1">
              <a:rPr lang="en-IN" smtClean="0">
                <a:solidFill>
                  <a:prstClr val="black">
                    <a:tint val="75000"/>
                  </a:prstClr>
                </a:solidFill>
              </a:rPr>
              <a:t>25/02/17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334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64D9CB-0140-4B57-B7CA-5609255333A2}" type="datetime1">
              <a:rPr lang="en-IN" smtClean="0">
                <a:solidFill>
                  <a:prstClr val="black">
                    <a:tint val="75000"/>
                  </a:prstClr>
                </a:solidFill>
              </a:rPr>
              <a:t>25/02/17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809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F29E505-92F8-44EC-AE05-C6FBFFA3C1BF}" type="datetime1">
              <a:rPr lang="en-IN" smtClean="0">
                <a:solidFill>
                  <a:prstClr val="black">
                    <a:tint val="75000"/>
                  </a:prstClr>
                </a:solidFill>
              </a:rPr>
              <a:t>25/02/17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754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B99AEBB4-3E45-4B16-BD62-B81B82D5594E}" type="datetime1">
              <a:rPr lang="en-IN" smtClean="0">
                <a:solidFill>
                  <a:prstClr val="black">
                    <a:tint val="75000"/>
                  </a:prstClr>
                </a:solidFill>
              </a:rPr>
              <a:t>25/02/17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60729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697C30C2-930E-43C4-9883-B845A6F6EC31}" type="slidenum">
              <a:rPr lang="en-US" altLang="en-US"/>
              <a:pPr/>
              <a:t>‹#›</a:t>
            </a:fld>
            <a:endParaRPr lang="en-US" altLang="en-US"/>
          </a:p>
        </p:txBody>
      </p:sp>
    </p:spTree>
    <p:extLst>
      <p:ext uri="{BB962C8B-B14F-4D97-AF65-F5344CB8AC3E}">
        <p14:creationId xmlns:p14="http://schemas.microsoft.com/office/powerpoint/2010/main" val="3956286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able Placeholder 2"/>
          <p:cNvSpPr>
            <a:spLocks noGrp="1"/>
          </p:cNvSpPr>
          <p:nvPr>
            <p:ph type="tbl" idx="1"/>
          </p:nvPr>
        </p:nvSpPr>
        <p:spPr>
          <a:xfrm>
            <a:off x="609600" y="1719263"/>
            <a:ext cx="10972800" cy="4411662"/>
          </a:xfrm>
        </p:spPr>
        <p:txBody>
          <a:bodyPr/>
          <a:lstStyle/>
          <a:p>
            <a:endParaRPr lang="en-US"/>
          </a:p>
        </p:txBody>
      </p:sp>
      <p:sp>
        <p:nvSpPr>
          <p:cNvPr id="4" name="Date Placeholder 3"/>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8737600" y="6248400"/>
            <a:ext cx="2844800" cy="457200"/>
          </a:xfrm>
        </p:spPr>
        <p:txBody>
          <a:bodyPr/>
          <a:lstStyle>
            <a:lvl1pPr>
              <a:defRPr/>
            </a:lvl1pPr>
          </a:lstStyle>
          <a:p>
            <a:fld id="{5D650B07-CD5D-4194-B2C4-21844AD2FA1F}" type="slidenum">
              <a:rPr lang="en-US" altLang="en-US"/>
              <a:pPr/>
              <a:t>‹#›</a:t>
            </a:fld>
            <a:endParaRPr lang="en-US" altLang="en-US"/>
          </a:p>
        </p:txBody>
      </p:sp>
    </p:spTree>
    <p:extLst>
      <p:ext uri="{BB962C8B-B14F-4D97-AF65-F5344CB8AC3E}">
        <p14:creationId xmlns:p14="http://schemas.microsoft.com/office/powerpoint/2010/main" val="2181293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719264"/>
            <a:ext cx="5384800" cy="2128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4000501"/>
            <a:ext cx="5384800" cy="21304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8737600" y="6248400"/>
            <a:ext cx="2844800" cy="457200"/>
          </a:xfrm>
        </p:spPr>
        <p:txBody>
          <a:bodyPr/>
          <a:lstStyle>
            <a:lvl1pPr>
              <a:defRPr/>
            </a:lvl1pPr>
          </a:lstStyle>
          <a:p>
            <a:fld id="{D6E91EA5-A489-4AE0-BC25-87108DE05C66}" type="slidenum">
              <a:rPr lang="en-US" altLang="en-US"/>
              <a:pPr/>
              <a:t>‹#›</a:t>
            </a:fld>
            <a:endParaRPr lang="en-US" altLang="en-US"/>
          </a:p>
        </p:txBody>
      </p:sp>
    </p:spTree>
    <p:extLst>
      <p:ext uri="{BB962C8B-B14F-4D97-AF65-F5344CB8AC3E}">
        <p14:creationId xmlns:p14="http://schemas.microsoft.com/office/powerpoint/2010/main" val="46530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DC7D46CC-EEF8-4B75-92C8-B472F9CB76F4}" type="datetime1">
              <a:rPr lang="en-US" smtClean="0">
                <a:solidFill>
                  <a:prstClr val="black">
                    <a:tint val="75000"/>
                  </a:prstClr>
                </a:solidFill>
              </a:rPr>
              <a:pPr/>
              <a:t>2/25/17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44298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37764860-B04C-470C-BB7E-2199C7691FF9}" type="datetime1">
              <a:rPr lang="en-US" smtClean="0">
                <a:solidFill>
                  <a:prstClr val="black">
                    <a:tint val="75000"/>
                  </a:prstClr>
                </a:solidFill>
              </a:rPr>
              <a:pPr/>
              <a:t>2/25/17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5955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43E4B-5100-4C90-8963-58730DCE0348}" type="datetime1">
              <a:rPr lang="en-US" smtClean="0">
                <a:solidFill>
                  <a:prstClr val="black">
                    <a:tint val="75000"/>
                  </a:prstClr>
                </a:solidFill>
              </a:rPr>
              <a:pPr/>
              <a:t>2/25/17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33232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5C7852AC-2167-483E-BA74-60D6753FB778}" type="datetime1">
              <a:rPr lang="en-US" smtClean="0">
                <a:solidFill>
                  <a:prstClr val="black">
                    <a:tint val="75000"/>
                  </a:prstClr>
                </a:solidFill>
              </a:rPr>
              <a:pPr/>
              <a:t>2/25/17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62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E7279E7-E95B-44D5-AD15-79A92C880A4B}" type="datetime1">
              <a:rPr lang="en-IN" smtClean="0">
                <a:solidFill>
                  <a:prstClr val="black">
                    <a:tint val="75000"/>
                  </a:prstClr>
                </a:solidFill>
              </a:rPr>
              <a:t>25/02/17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36116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7B624758-03ED-40BD-B2BB-FD8724BE6C7F}" type="datetime1">
              <a:rPr lang="en-US" smtClean="0">
                <a:solidFill>
                  <a:prstClr val="black">
                    <a:tint val="75000"/>
                  </a:prstClr>
                </a:solidFill>
              </a:rPr>
              <a:pPr/>
              <a:t>2/25/17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412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4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grpSp>
        <p:nvGrpSpPr>
          <p:cNvPr id="3" name="Group 2"/>
          <p:cNvGrpSpPr/>
          <p:nvPr/>
        </p:nvGrpSpPr>
        <p:grpSpPr>
          <a:xfrm>
            <a:off x="0" y="6725537"/>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grpSp>
      <p:sp>
        <p:nvSpPr>
          <p:cNvPr id="16" name="Rectangle 15"/>
          <p:cNvSpPr/>
          <p:nvPr userDrawn="1"/>
        </p:nvSpPr>
        <p:spPr>
          <a:xfrm>
            <a:off x="-2" y="53698"/>
            <a:ext cx="11795760" cy="11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1210349990"/>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1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sp>
        <p:nvSpPr>
          <p:cNvPr id="16" name="Rectangle 15"/>
          <p:cNvSpPr/>
          <p:nvPr userDrawn="1"/>
        </p:nvSpPr>
        <p:spPr>
          <a:xfrm>
            <a:off x="-2" y="42268"/>
            <a:ext cx="11795760" cy="91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Rectangle 11"/>
          <p:cNvSpPr/>
          <p:nvPr userDrawn="1"/>
        </p:nvSpPr>
        <p:spPr>
          <a:xfrm>
            <a:off x="3808" y="6721198"/>
            <a:ext cx="11795760" cy="914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4" name="Picture 13"/>
          <p:cNvPicPr>
            <a:picLocks noChangeAspect="1"/>
          </p:cNvPicPr>
          <p:nvPr userDrawn="1"/>
        </p:nvPicPr>
        <p:blipFill>
          <a:blip r:embed="rId2">
            <a:clrChange>
              <a:clrFrom>
                <a:srgbClr val="FFFFFF"/>
              </a:clrFrom>
              <a:clrTo>
                <a:srgbClr val="FFFFFF">
                  <a:alpha val="0"/>
                </a:srgbClr>
              </a:clrTo>
            </a:clrChange>
          </a:blip>
          <a:stretch>
            <a:fillRect/>
          </a:stretch>
        </p:blipFill>
        <p:spPr>
          <a:xfrm>
            <a:off x="11861987" y="6512538"/>
            <a:ext cx="276673" cy="356892"/>
          </a:xfrm>
          <a:prstGeom prst="rect">
            <a:avLst/>
          </a:prstGeom>
        </p:spPr>
      </p:pic>
    </p:spTree>
    <p:extLst>
      <p:ext uri="{BB962C8B-B14F-4D97-AF65-F5344CB8AC3E}">
        <p14:creationId xmlns:p14="http://schemas.microsoft.com/office/powerpoint/2010/main" val="2887631680"/>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08BAC-4DF5-4505-B591-BEAB2A788B93}" type="datetime1">
              <a:rPr lang="en-US" smtClean="0">
                <a:solidFill>
                  <a:prstClr val="black">
                    <a:tint val="75000"/>
                  </a:prstClr>
                </a:solidFill>
              </a:rPr>
              <a:pPr/>
              <a:t>2/25/17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Confidential</a:t>
            </a:r>
          </a:p>
        </p:txBody>
      </p:sp>
      <p:sp>
        <p:nvSpPr>
          <p:cNvPr id="4" name="Slide Number Placeholder 3"/>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42246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6E3E5F-4659-4FF7-A7F7-A8E6BA2C0813}" type="datetime1">
              <a:rPr lang="en-US" smtClean="0">
                <a:solidFill>
                  <a:prstClr val="black">
                    <a:tint val="75000"/>
                  </a:prstClr>
                </a:solidFill>
              </a:rPr>
              <a:pPr/>
              <a:t>2/25/17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98462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9BBFD3-83E5-4EE1-B44C-BD324F172E11}" type="datetime1">
              <a:rPr lang="en-US" smtClean="0">
                <a:solidFill>
                  <a:prstClr val="black">
                    <a:tint val="75000"/>
                  </a:prstClr>
                </a:solidFill>
              </a:rPr>
              <a:pPr/>
              <a:t>2/25/17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925918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1038345A-BF8C-4491-98EA-5625FE184381}" type="datetime1">
              <a:rPr lang="en-US" smtClean="0">
                <a:solidFill>
                  <a:prstClr val="black">
                    <a:tint val="75000"/>
                  </a:prstClr>
                </a:solidFill>
              </a:rPr>
              <a:pPr/>
              <a:t>2/25/17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58684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1F462C42-554E-49D8-BD9C-2055D490F3D3}" type="datetime1">
              <a:rPr lang="en-US" smtClean="0">
                <a:solidFill>
                  <a:prstClr val="black">
                    <a:tint val="75000"/>
                  </a:prstClr>
                </a:solidFill>
              </a:rPr>
              <a:pPr/>
              <a:t>2/25/17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0369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9FEEAA-4DCC-4F27-A885-5A6F262774D3}" type="datetime1">
              <a:rPr lang="en-IN" smtClean="0">
                <a:solidFill>
                  <a:prstClr val="black">
                    <a:tint val="75000"/>
                  </a:prstClr>
                </a:solidFill>
              </a:rPr>
              <a:t>25/02/17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9412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E6A8D543-3283-4640-B68B-EA122DEFF41D}" type="datetime1">
              <a:rPr lang="en-IN" smtClean="0">
                <a:solidFill>
                  <a:prstClr val="black">
                    <a:tint val="75000"/>
                  </a:prstClr>
                </a:solidFill>
              </a:rPr>
              <a:t>25/02/17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2220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B29DA8FF-BE34-420C-8502-4008A8C23E80}" type="datetime1">
              <a:rPr lang="en-IN" smtClean="0">
                <a:solidFill>
                  <a:prstClr val="black">
                    <a:tint val="75000"/>
                  </a:prstClr>
                </a:solidFill>
              </a:rPr>
              <a:t>25/02/17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8626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4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grpSp>
        <p:nvGrpSpPr>
          <p:cNvPr id="3" name="Group 2"/>
          <p:cNvGrpSpPr/>
          <p:nvPr/>
        </p:nvGrpSpPr>
        <p:grpSpPr>
          <a:xfrm>
            <a:off x="0" y="6725537"/>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grpSp>
      <p:sp>
        <p:nvSpPr>
          <p:cNvPr id="16" name="Rectangle 15"/>
          <p:cNvSpPr/>
          <p:nvPr userDrawn="1"/>
        </p:nvSpPr>
        <p:spPr>
          <a:xfrm>
            <a:off x="-2" y="53698"/>
            <a:ext cx="11795760" cy="11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2862273257"/>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1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sp>
        <p:nvSpPr>
          <p:cNvPr id="16" name="Rectangle 15"/>
          <p:cNvSpPr/>
          <p:nvPr userDrawn="1"/>
        </p:nvSpPr>
        <p:spPr>
          <a:xfrm>
            <a:off x="-2" y="42268"/>
            <a:ext cx="11795760" cy="91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Rectangle 11"/>
          <p:cNvSpPr/>
          <p:nvPr userDrawn="1"/>
        </p:nvSpPr>
        <p:spPr>
          <a:xfrm>
            <a:off x="3808" y="6721198"/>
            <a:ext cx="11795760" cy="914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4" name="Picture 13"/>
          <p:cNvPicPr>
            <a:picLocks noChangeAspect="1"/>
          </p:cNvPicPr>
          <p:nvPr userDrawn="1"/>
        </p:nvPicPr>
        <p:blipFill>
          <a:blip r:embed="rId2">
            <a:clrChange>
              <a:clrFrom>
                <a:srgbClr val="FFFFFF"/>
              </a:clrFrom>
              <a:clrTo>
                <a:srgbClr val="FFFFFF">
                  <a:alpha val="0"/>
                </a:srgbClr>
              </a:clrTo>
            </a:clrChange>
          </a:blip>
          <a:stretch>
            <a:fillRect/>
          </a:stretch>
        </p:blipFill>
        <p:spPr>
          <a:xfrm>
            <a:off x="11861987" y="6512538"/>
            <a:ext cx="276673" cy="356892"/>
          </a:xfrm>
          <a:prstGeom prst="rect">
            <a:avLst/>
          </a:prstGeom>
        </p:spPr>
      </p:pic>
    </p:spTree>
    <p:extLst>
      <p:ext uri="{BB962C8B-B14F-4D97-AF65-F5344CB8AC3E}">
        <p14:creationId xmlns:p14="http://schemas.microsoft.com/office/powerpoint/2010/main" val="3333292019"/>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83346-F74C-4908-A651-DE50A4F7D7C0}" type="datetime1">
              <a:rPr lang="en-IN" smtClean="0">
                <a:solidFill>
                  <a:prstClr val="black">
                    <a:tint val="75000"/>
                  </a:prstClr>
                </a:solidFill>
              </a:rPr>
              <a:t>25/02/17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1382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511FA-7271-41CA-A949-B1AA0FE66208}" type="datetime1">
              <a:rPr lang="en-IN" smtClean="0">
                <a:solidFill>
                  <a:prstClr val="black">
                    <a:tint val="75000"/>
                  </a:prstClr>
                </a:solidFill>
              </a:rPr>
              <a:t>25/02/17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66445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slideLayout" Target="../slideLayouts/slideLayout27.xml"/><Relationship Id="rId13"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9310E-4899-407D-9ED4-AF5243BDE1AC}" type="datetime1">
              <a:rPr lang="en-IN" smtClean="0">
                <a:solidFill>
                  <a:prstClr val="black">
                    <a:tint val="75000"/>
                  </a:prstClr>
                </a:solidFill>
              </a:rPr>
              <a:t>25/02/17</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3670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708" r:id="rId7"/>
    <p:sldLayoutId id="2147483679" r:id="rId8"/>
    <p:sldLayoutId id="2147483680" r:id="rId9"/>
    <p:sldLayoutId id="2147483681" r:id="rId10"/>
    <p:sldLayoutId id="2147483682" r:id="rId11"/>
    <p:sldLayoutId id="2147483683" r:id="rId12"/>
    <p:sldLayoutId id="2147483709" r:id="rId13"/>
    <p:sldLayoutId id="2147483710" r:id="rId14"/>
    <p:sldLayoutId id="2147483711"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F13FE-5836-4F47-A3B0-18D9628960F4}" type="datetime1">
              <a:rPr lang="en-US" smtClean="0">
                <a:solidFill>
                  <a:prstClr val="black">
                    <a:tint val="75000"/>
                  </a:prstClr>
                </a:solidFill>
              </a:rPr>
              <a:pPr/>
              <a:t>2/25/17</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6452583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4.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5924991" y="3252258"/>
            <a:ext cx="6219873" cy="653760"/>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Arial" panose="020B0604020202020204" pitchFamily="34" charset="0"/>
                <a:cs typeface="Arial" panose="020B0604020202020204" pitchFamily="34" charset="0"/>
              </a:rPr>
              <a:t>Secure SDLC</a:t>
            </a:r>
            <a:endParaRPr lang="en-IN"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398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Software Development Models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Build and Fix Model</a:t>
            </a:r>
          </a:p>
          <a:p>
            <a:pPr>
              <a:lnSpc>
                <a:spcPct val="150000"/>
              </a:lnSpc>
            </a:pPr>
            <a:r>
              <a:rPr lang="en-US" dirty="0">
                <a:latin typeface="Arial" panose="020B0604020202020204" pitchFamily="34" charset="0"/>
                <a:cs typeface="Arial" panose="020B0604020202020204" pitchFamily="34" charset="0"/>
              </a:rPr>
              <a:t>Waterfall Model</a:t>
            </a:r>
          </a:p>
          <a:p>
            <a:pPr>
              <a:lnSpc>
                <a:spcPct val="150000"/>
              </a:lnSpc>
            </a:pPr>
            <a:r>
              <a:rPr lang="en-US" dirty="0">
                <a:latin typeface="Arial" panose="020B0604020202020204" pitchFamily="34" charset="0"/>
                <a:cs typeface="Arial" panose="020B0604020202020204" pitchFamily="34" charset="0"/>
              </a:rPr>
              <a:t>V-Shaped Model</a:t>
            </a:r>
          </a:p>
          <a:p>
            <a:pPr>
              <a:lnSpc>
                <a:spcPct val="150000"/>
              </a:lnSpc>
            </a:pPr>
            <a:r>
              <a:rPr lang="en-US" dirty="0">
                <a:latin typeface="Arial" panose="020B0604020202020204" pitchFamily="34" charset="0"/>
                <a:cs typeface="Arial" panose="020B0604020202020204" pitchFamily="34" charset="0"/>
              </a:rPr>
              <a:t>Prototyping</a:t>
            </a:r>
          </a:p>
          <a:p>
            <a:pPr>
              <a:lnSpc>
                <a:spcPct val="150000"/>
              </a:lnSpc>
            </a:pPr>
            <a:r>
              <a:rPr lang="en-US" dirty="0">
                <a:latin typeface="Arial" panose="020B0604020202020204" pitchFamily="34" charset="0"/>
                <a:cs typeface="Arial" panose="020B0604020202020204" pitchFamily="34" charset="0"/>
              </a:rPr>
              <a:t>Incremental Model</a:t>
            </a:r>
          </a:p>
          <a:p>
            <a:pPr>
              <a:lnSpc>
                <a:spcPct val="150000"/>
              </a:lnSpc>
            </a:pPr>
            <a:r>
              <a:rPr lang="en-US" dirty="0">
                <a:latin typeface="Arial" panose="020B0604020202020204" pitchFamily="34" charset="0"/>
                <a:cs typeface="Arial" panose="020B0604020202020204" pitchFamily="34" charset="0"/>
              </a:rPr>
              <a:t>Spiral Model</a:t>
            </a:r>
          </a:p>
          <a:p>
            <a:pPr>
              <a:lnSpc>
                <a:spcPct val="150000"/>
              </a:lnSpc>
            </a:pPr>
            <a:r>
              <a:rPr lang="en-US" dirty="0">
                <a:latin typeface="Arial" panose="020B0604020202020204" pitchFamily="34" charset="0"/>
                <a:cs typeface="Arial" panose="020B0604020202020204" pitchFamily="34" charset="0"/>
              </a:rPr>
              <a:t>Rapid Application Development</a:t>
            </a:r>
          </a:p>
          <a:p>
            <a:pPr>
              <a:lnSpc>
                <a:spcPct val="150000"/>
              </a:lnSpc>
            </a:pPr>
            <a:r>
              <a:rPr lang="en-US" dirty="0">
                <a:latin typeface="Arial" panose="020B0604020202020204" pitchFamily="34" charset="0"/>
                <a:cs typeface="Arial" panose="020B0604020202020204" pitchFamily="34" charset="0"/>
              </a:rPr>
              <a:t>Agile Model</a:t>
            </a:r>
          </a:p>
        </p:txBody>
      </p:sp>
    </p:spTree>
    <p:extLst>
      <p:ext uri="{BB962C8B-B14F-4D97-AF65-F5344CB8AC3E}">
        <p14:creationId xmlns:p14="http://schemas.microsoft.com/office/powerpoint/2010/main" val="47676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Build and Fix Model</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Not a formal SDLC model</a:t>
            </a:r>
          </a:p>
          <a:p>
            <a:pPr>
              <a:lnSpc>
                <a:spcPct val="150000"/>
              </a:lnSpc>
            </a:pPr>
            <a:r>
              <a:rPr lang="en-US" dirty="0">
                <a:latin typeface="Arial" panose="020B0604020202020204" pitchFamily="34" charset="0"/>
                <a:cs typeface="Arial" panose="020B0604020202020204" pitchFamily="34" charset="0"/>
              </a:rPr>
              <a:t>No architecture design is carried out</a:t>
            </a:r>
          </a:p>
          <a:p>
            <a:pPr>
              <a:lnSpc>
                <a:spcPct val="150000"/>
              </a:lnSpc>
            </a:pPr>
            <a:r>
              <a:rPr lang="en-US" dirty="0">
                <a:latin typeface="Arial" panose="020B0604020202020204" pitchFamily="34" charset="0"/>
                <a:cs typeface="Arial" panose="020B0604020202020204" pitchFamily="34" charset="0"/>
              </a:rPr>
              <a:t>Development takes place immediately with no planning involved</a:t>
            </a:r>
          </a:p>
          <a:p>
            <a:pPr>
              <a:lnSpc>
                <a:spcPct val="150000"/>
              </a:lnSpc>
            </a:pPr>
            <a:r>
              <a:rPr lang="en-US" dirty="0">
                <a:latin typeface="Arial" panose="020B0604020202020204" pitchFamily="34" charset="0"/>
                <a:cs typeface="Arial" panose="020B0604020202020204" pitchFamily="34" charset="0"/>
              </a:rPr>
              <a:t>Problems are dealt as they occur</a:t>
            </a:r>
          </a:p>
          <a:p>
            <a:pPr>
              <a:lnSpc>
                <a:spcPct val="150000"/>
              </a:lnSpc>
            </a:pPr>
            <a:r>
              <a:rPr lang="en-US" dirty="0">
                <a:latin typeface="Arial" panose="020B0604020202020204" pitchFamily="34" charset="0"/>
                <a:cs typeface="Arial" panose="020B0604020202020204" pitchFamily="34" charset="0"/>
              </a:rPr>
              <a:t>No formal feedback mechanisms</a:t>
            </a:r>
          </a:p>
          <a:p>
            <a:pPr>
              <a:lnSpc>
                <a:spcPct val="150000"/>
              </a:lnSpc>
            </a:pPr>
            <a:r>
              <a:rPr lang="en-US" dirty="0">
                <a:latin typeface="Arial" panose="020B0604020202020204" pitchFamily="34" charset="0"/>
                <a:cs typeface="Arial" panose="020B0604020202020204" pitchFamily="34" charset="0"/>
              </a:rPr>
              <a:t>Not a proactive method for ensuring quality</a:t>
            </a:r>
          </a:p>
          <a:p>
            <a:pPr>
              <a:lnSpc>
                <a:spcPct val="150000"/>
              </a:lnSpc>
            </a:pPr>
            <a:r>
              <a:rPr lang="en-US" dirty="0">
                <a:latin typeface="Arial" panose="020B0604020202020204" pitchFamily="34" charset="0"/>
                <a:cs typeface="Arial" panose="020B0604020202020204" pitchFamily="34" charset="0"/>
              </a:rPr>
              <a:t>This approach gets the software product out as soon as possible</a:t>
            </a:r>
          </a:p>
        </p:txBody>
      </p:sp>
    </p:spTree>
    <p:extLst>
      <p:ext uri="{BB962C8B-B14F-4D97-AF65-F5344CB8AC3E}">
        <p14:creationId xmlns:p14="http://schemas.microsoft.com/office/powerpoint/2010/main" val="100920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Waterfall Model</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Uses a linear-sequential life-cycle approach</a:t>
            </a:r>
          </a:p>
          <a:p>
            <a:pPr>
              <a:lnSpc>
                <a:spcPct val="150000"/>
              </a:lnSpc>
            </a:pPr>
            <a:r>
              <a:rPr lang="en-US" dirty="0">
                <a:latin typeface="Arial" panose="020B0604020202020204" pitchFamily="34" charset="0"/>
                <a:cs typeface="Arial" panose="020B0604020202020204" pitchFamily="34" charset="0"/>
              </a:rPr>
              <a:t>Each phase must be completed in entirety before the next phase begins</a:t>
            </a:r>
          </a:p>
          <a:p>
            <a:pPr>
              <a:lnSpc>
                <a:spcPct val="150000"/>
              </a:lnSpc>
            </a:pPr>
            <a:r>
              <a:rPr lang="en-US" dirty="0">
                <a:latin typeface="Arial" panose="020B0604020202020204" pitchFamily="34" charset="0"/>
                <a:cs typeface="Arial" panose="020B0604020202020204" pitchFamily="34" charset="0"/>
              </a:rPr>
              <a:t>Review takes place at the end of each phase to make sure project is on the right path</a:t>
            </a:r>
          </a:p>
          <a:p>
            <a:pPr>
              <a:lnSpc>
                <a:spcPct val="150000"/>
              </a:lnSpc>
            </a:pPr>
            <a:r>
              <a:rPr lang="en-US" dirty="0">
                <a:latin typeface="Arial" panose="020B0604020202020204" pitchFamily="34" charset="0"/>
                <a:cs typeface="Arial" panose="020B0604020202020204" pitchFamily="34" charset="0"/>
              </a:rPr>
              <a:t>All requirements are gathered in the initial phase and there is no formal way to integrate changes</a:t>
            </a:r>
          </a:p>
          <a:p>
            <a:pPr>
              <a:lnSpc>
                <a:spcPct val="150000"/>
              </a:lnSpc>
            </a:pPr>
            <a:r>
              <a:rPr lang="en-US" dirty="0">
                <a:latin typeface="Arial" panose="020B0604020202020204" pitchFamily="34" charset="0"/>
                <a:cs typeface="Arial" panose="020B0604020202020204" pitchFamily="34" charset="0"/>
              </a:rPr>
              <a:t>Its  a very rigid approach</a:t>
            </a:r>
          </a:p>
          <a:p>
            <a:pPr>
              <a:lnSpc>
                <a:spcPct val="150000"/>
              </a:lnSpc>
            </a:pPr>
            <a:r>
              <a:rPr lang="en-US" dirty="0">
                <a:latin typeface="Arial" panose="020B0604020202020204" pitchFamily="34" charset="0"/>
                <a:cs typeface="Arial" panose="020B0604020202020204" pitchFamily="34" charset="0"/>
              </a:rPr>
              <a:t>Could be used for small projects that have all requirements understood</a:t>
            </a:r>
          </a:p>
        </p:txBody>
      </p:sp>
    </p:spTree>
    <p:extLst>
      <p:ext uri="{BB962C8B-B14F-4D97-AF65-F5344CB8AC3E}">
        <p14:creationId xmlns:p14="http://schemas.microsoft.com/office/powerpoint/2010/main" val="3080995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V-Shaped Model</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Emphasizes the verification and validation of the product at each phase and provides a formal method of developing testing plans as each coding phase is executed</a:t>
            </a:r>
          </a:p>
          <a:p>
            <a:pPr>
              <a:lnSpc>
                <a:spcPct val="150000"/>
              </a:lnSpc>
            </a:pPr>
            <a:r>
              <a:rPr lang="en-US" dirty="0">
                <a:latin typeface="Arial" panose="020B0604020202020204" pitchFamily="34" charset="0"/>
                <a:cs typeface="Arial" panose="020B0604020202020204" pitchFamily="34" charset="0"/>
              </a:rPr>
              <a:t>Lays out a sequential path of execution process. </a:t>
            </a:r>
          </a:p>
          <a:p>
            <a:pPr>
              <a:lnSpc>
                <a:spcPct val="150000"/>
              </a:lnSpc>
            </a:pPr>
            <a:r>
              <a:rPr lang="en-US" dirty="0">
                <a:latin typeface="Arial" panose="020B0604020202020204" pitchFamily="34" charset="0"/>
                <a:cs typeface="Arial" panose="020B0604020202020204" pitchFamily="34" charset="0"/>
              </a:rPr>
              <a:t>Each phase must be completed before the next phase begins</a:t>
            </a:r>
          </a:p>
          <a:p>
            <a:pPr>
              <a:lnSpc>
                <a:spcPct val="150000"/>
              </a:lnSpc>
            </a:pPr>
            <a:r>
              <a:rPr lang="en-US" dirty="0">
                <a:latin typeface="Arial" panose="020B0604020202020204" pitchFamily="34" charset="0"/>
                <a:cs typeface="Arial" panose="020B0604020202020204" pitchFamily="34" charset="0"/>
              </a:rPr>
              <a:t>Requires testing through-out the development phases</a:t>
            </a:r>
          </a:p>
          <a:p>
            <a:pPr>
              <a:lnSpc>
                <a:spcPct val="150000"/>
              </a:lnSpc>
            </a:pPr>
            <a:r>
              <a:rPr lang="en-US" dirty="0">
                <a:latin typeface="Arial" panose="020B0604020202020204" pitchFamily="34" charset="0"/>
                <a:cs typeface="Arial" panose="020B0604020202020204" pitchFamily="34" charset="0"/>
              </a:rPr>
              <a:t>It is also rigid model, does not allow for flexibility and thus adapting to changes is more difficult and expensive</a:t>
            </a:r>
          </a:p>
          <a:p>
            <a:pPr>
              <a:lnSpc>
                <a:spcPct val="150000"/>
              </a:lnSpc>
            </a:pPr>
            <a:r>
              <a:rPr lang="en-US" dirty="0">
                <a:latin typeface="Arial" panose="020B0604020202020204" pitchFamily="34" charset="0"/>
                <a:cs typeface="Arial" panose="020B0604020202020204" pitchFamily="34" charset="0"/>
              </a:rPr>
              <a:t>Does not allow for handling of events concurrently</a:t>
            </a:r>
          </a:p>
          <a:p>
            <a:pPr>
              <a:lnSpc>
                <a:spcPct val="150000"/>
              </a:lnSpc>
            </a:pPr>
            <a:r>
              <a:rPr lang="en-US" dirty="0">
                <a:latin typeface="Arial" panose="020B0604020202020204" pitchFamily="34" charset="0"/>
                <a:cs typeface="Arial" panose="020B0604020202020204" pitchFamily="34" charset="0"/>
              </a:rPr>
              <a:t>Does not integrate iterations of phases </a:t>
            </a:r>
          </a:p>
          <a:p>
            <a:pPr>
              <a:lnSpc>
                <a:spcPct val="150000"/>
              </a:lnSpc>
            </a:pPr>
            <a:r>
              <a:rPr lang="en-US" dirty="0">
                <a:latin typeface="Arial" panose="020B0604020202020204" pitchFamily="34" charset="0"/>
                <a:cs typeface="Arial" panose="020B0604020202020204" pitchFamily="34" charset="0"/>
              </a:rPr>
              <a:t>It does not contain risk analysis activities </a:t>
            </a:r>
          </a:p>
          <a:p>
            <a:pPr>
              <a:lnSpc>
                <a:spcPct val="150000"/>
              </a:lnSpc>
            </a:pPr>
            <a:r>
              <a:rPr lang="en-US" dirty="0">
                <a:latin typeface="Arial" panose="020B0604020202020204" pitchFamily="34" charset="0"/>
                <a:cs typeface="Arial" panose="020B0604020202020204" pitchFamily="34" charset="0"/>
              </a:rPr>
              <a:t>Best used when requirements are best understood and scope changes are very small</a:t>
            </a:r>
          </a:p>
        </p:txBody>
      </p:sp>
    </p:spTree>
    <p:extLst>
      <p:ext uri="{BB962C8B-B14F-4D97-AF65-F5344CB8AC3E}">
        <p14:creationId xmlns:p14="http://schemas.microsoft.com/office/powerpoint/2010/main" val="122606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Prototyping</a:t>
            </a:r>
            <a:endParaRPr lang="en-US" dirty="0"/>
          </a:p>
        </p:txBody>
      </p:sp>
      <p:sp>
        <p:nvSpPr>
          <p:cNvPr id="6" name="Content Placeholder 2"/>
          <p:cNvSpPr txBox="1">
            <a:spLocks/>
          </p:cNvSpPr>
          <p:nvPr/>
        </p:nvSpPr>
        <p:spPr>
          <a:xfrm>
            <a:off x="102009" y="650840"/>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Sample product is developed to explore specific approach to a problem before investing expensive time and resources.</a:t>
            </a:r>
          </a:p>
          <a:p>
            <a:pPr>
              <a:lnSpc>
                <a:spcPct val="150000"/>
              </a:lnSpc>
            </a:pPr>
            <a:r>
              <a:rPr lang="en-US" dirty="0">
                <a:latin typeface="Arial" panose="020B0604020202020204" pitchFamily="34" charset="0"/>
                <a:cs typeface="Arial" panose="020B0604020202020204" pitchFamily="34" charset="0"/>
              </a:rPr>
              <a:t>3 main model types</a:t>
            </a:r>
          </a:p>
          <a:p>
            <a:pPr>
              <a:lnSpc>
                <a:spcPct val="150000"/>
              </a:lnSpc>
            </a:pPr>
            <a:endParaRPr lang="en-US" dirty="0">
              <a:latin typeface="Arial" panose="020B0604020202020204" pitchFamily="34" charset="0"/>
              <a:cs typeface="Arial" panose="020B0604020202020204" pitchFamily="34" charset="0"/>
            </a:endParaRPr>
          </a:p>
        </p:txBody>
      </p:sp>
      <p:graphicFrame>
        <p:nvGraphicFramePr>
          <p:cNvPr id="3" name="Diagram 2"/>
          <p:cNvGraphicFramePr/>
          <p:nvPr>
            <p:extLst>
              <p:ext uri="{D42A27DB-BD31-4B8C-83A1-F6EECF244321}">
                <p14:modId xmlns:p14="http://schemas.microsoft.com/office/powerpoint/2010/main" val="3680981585"/>
              </p:ext>
            </p:extLst>
          </p:nvPr>
        </p:nvGraphicFramePr>
        <p:xfrm>
          <a:off x="170836" y="2772696"/>
          <a:ext cx="11785190" cy="3933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075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Incremental Model</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Allows developers to carry out multiple development cycles on a piece of software throughout its development process</a:t>
            </a:r>
          </a:p>
          <a:p>
            <a:pPr>
              <a:lnSpc>
                <a:spcPct val="150000"/>
              </a:lnSpc>
            </a:pPr>
            <a:r>
              <a:rPr lang="en-US" dirty="0">
                <a:latin typeface="Arial" panose="020B0604020202020204" pitchFamily="34" charset="0"/>
                <a:cs typeface="Arial" panose="020B0604020202020204" pitchFamily="34" charset="0"/>
              </a:rPr>
              <a:t>Similar to multi-waterfall cycle per software as it mature through the development stages</a:t>
            </a:r>
          </a:p>
          <a:p>
            <a:pPr>
              <a:lnSpc>
                <a:spcPct val="150000"/>
              </a:lnSpc>
            </a:pPr>
            <a:r>
              <a:rPr lang="en-US" dirty="0">
                <a:latin typeface="Arial" panose="020B0604020202020204" pitchFamily="34" charset="0"/>
                <a:cs typeface="Arial" panose="020B0604020202020204" pitchFamily="34" charset="0"/>
              </a:rPr>
              <a:t>The working version is produced after the first iteration, </a:t>
            </a:r>
          </a:p>
          <a:p>
            <a:pPr>
              <a:lnSpc>
                <a:spcPct val="150000"/>
              </a:lnSpc>
            </a:pPr>
            <a:r>
              <a:rPr lang="en-US" dirty="0">
                <a:latin typeface="Arial" panose="020B0604020202020204" pitchFamily="34" charset="0"/>
                <a:cs typeface="Arial" panose="020B0604020202020204" pitchFamily="34" charset="0"/>
              </a:rPr>
              <a:t>Advantages</a:t>
            </a:r>
          </a:p>
          <a:p>
            <a:pPr lvl="1">
              <a:lnSpc>
                <a:spcPct val="150000"/>
              </a:lnSpc>
            </a:pPr>
            <a:r>
              <a:rPr lang="en-US" dirty="0">
                <a:latin typeface="Arial" panose="020B0604020202020204" pitchFamily="34" charset="0"/>
                <a:cs typeface="Arial" panose="020B0604020202020204" pitchFamily="34" charset="0"/>
              </a:rPr>
              <a:t>Allows for changes to take place early, testing uncovers issues quickly, each iteration is easily manageable, cost is lower, customer gets the functionality earlier, risk of critical changes being introduced is lower.</a:t>
            </a:r>
          </a:p>
          <a:p>
            <a:pPr>
              <a:lnSpc>
                <a:spcPct val="150000"/>
              </a:lnSpc>
            </a:pPr>
            <a:r>
              <a:rPr lang="en-US" dirty="0">
                <a:latin typeface="Arial" panose="020B0604020202020204" pitchFamily="34" charset="0"/>
                <a:cs typeface="Arial" panose="020B0604020202020204" pitchFamily="34" charset="0"/>
              </a:rPr>
              <a:t>Best used when risk, program complexity, funding, functionality requirements needs to be understood early in the development cycle</a:t>
            </a:r>
          </a:p>
        </p:txBody>
      </p:sp>
    </p:spTree>
    <p:extLst>
      <p:ext uri="{BB962C8B-B14F-4D97-AF65-F5344CB8AC3E}">
        <p14:creationId xmlns:p14="http://schemas.microsoft.com/office/powerpoint/2010/main" val="310020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Spiral Model</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Uses an iterative approach to software development</a:t>
            </a:r>
          </a:p>
          <a:p>
            <a:pPr>
              <a:lnSpc>
                <a:spcPct val="150000"/>
              </a:lnSpc>
            </a:pPr>
            <a:r>
              <a:rPr lang="en-US" dirty="0">
                <a:latin typeface="Arial" panose="020B0604020202020204" pitchFamily="34" charset="0"/>
                <a:cs typeface="Arial" panose="020B0604020202020204" pitchFamily="34" charset="0"/>
              </a:rPr>
              <a:t>Places emphasis on risk analysis</a:t>
            </a:r>
          </a:p>
          <a:p>
            <a:pPr>
              <a:lnSpc>
                <a:spcPct val="150000"/>
              </a:lnSpc>
            </a:pPr>
            <a:r>
              <a:rPr lang="en-US" dirty="0">
                <a:latin typeface="Arial" panose="020B0604020202020204" pitchFamily="34" charset="0"/>
                <a:cs typeface="Arial" panose="020B0604020202020204" pitchFamily="34" charset="0"/>
              </a:rPr>
              <a:t>Has 4 main phases</a:t>
            </a:r>
          </a:p>
          <a:p>
            <a:pPr lvl="1">
              <a:lnSpc>
                <a:spcPct val="150000"/>
              </a:lnSpc>
            </a:pPr>
            <a:r>
              <a:rPr lang="en-US" dirty="0">
                <a:latin typeface="Arial" panose="020B0604020202020204" pitchFamily="34" charset="0"/>
                <a:cs typeface="Arial" panose="020B0604020202020204" pitchFamily="34" charset="0"/>
              </a:rPr>
              <a:t>Determine objectives</a:t>
            </a:r>
          </a:p>
          <a:p>
            <a:pPr lvl="1">
              <a:lnSpc>
                <a:spcPct val="150000"/>
              </a:lnSpc>
            </a:pPr>
            <a:r>
              <a:rPr lang="en-US" dirty="0">
                <a:latin typeface="Arial" panose="020B0604020202020204" pitchFamily="34" charset="0"/>
                <a:cs typeface="Arial" panose="020B0604020202020204" pitchFamily="34" charset="0"/>
              </a:rPr>
              <a:t>Risk analysis</a:t>
            </a:r>
          </a:p>
          <a:p>
            <a:pPr lvl="1">
              <a:lnSpc>
                <a:spcPct val="150000"/>
              </a:lnSpc>
            </a:pPr>
            <a:r>
              <a:rPr lang="en-US" dirty="0">
                <a:latin typeface="Arial" panose="020B0604020202020204" pitchFamily="34" charset="0"/>
                <a:cs typeface="Arial" panose="020B0604020202020204" pitchFamily="34" charset="0"/>
              </a:rPr>
              <a:t>Development and test</a:t>
            </a:r>
          </a:p>
          <a:p>
            <a:pPr lvl="1">
              <a:lnSpc>
                <a:spcPct val="150000"/>
              </a:lnSpc>
            </a:pPr>
            <a:r>
              <a:rPr lang="en-US" dirty="0">
                <a:latin typeface="Arial" panose="020B0604020202020204" pitchFamily="34" charset="0"/>
                <a:cs typeface="Arial" panose="020B0604020202020204" pitchFamily="34" charset="0"/>
              </a:rPr>
              <a:t>Plan the next iteration</a:t>
            </a:r>
          </a:p>
          <a:p>
            <a:pPr>
              <a:lnSpc>
                <a:spcPct val="150000"/>
              </a:lnSpc>
            </a:pPr>
            <a:r>
              <a:rPr lang="en-US" dirty="0">
                <a:latin typeface="Arial" panose="020B0604020202020204" pitchFamily="34" charset="0"/>
                <a:cs typeface="Arial" panose="020B0604020202020204" pitchFamily="34" charset="0"/>
              </a:rPr>
              <a:t>Advantages</a:t>
            </a:r>
          </a:p>
          <a:p>
            <a:pPr lvl="1">
              <a:lnSpc>
                <a:spcPct val="150000"/>
              </a:lnSpc>
            </a:pPr>
            <a:r>
              <a:rPr lang="en-US" dirty="0">
                <a:latin typeface="Arial" panose="020B0604020202020204" pitchFamily="34" charset="0"/>
                <a:cs typeface="Arial" panose="020B0604020202020204" pitchFamily="34" charset="0"/>
              </a:rPr>
              <a:t>As more information about the project is gatherer it is integrated into the risk analysis process, improve prototype, test the prototype, allows for testing to take place early, allows new requirements to be addresses as they are uncovered</a:t>
            </a:r>
          </a:p>
          <a:p>
            <a:pPr>
              <a:lnSpc>
                <a:spcPct val="150000"/>
              </a:lnSpc>
            </a:pPr>
            <a:r>
              <a:rPr lang="en-US" dirty="0">
                <a:latin typeface="Arial" panose="020B0604020202020204" pitchFamily="34" charset="0"/>
                <a:cs typeface="Arial" panose="020B0604020202020204" pitchFamily="34" charset="0"/>
              </a:rPr>
              <a:t>Best suited for complex projects that have fluid requirements</a:t>
            </a:r>
          </a:p>
        </p:txBody>
      </p:sp>
    </p:spTree>
    <p:extLst>
      <p:ext uri="{BB962C8B-B14F-4D97-AF65-F5344CB8AC3E}">
        <p14:creationId xmlns:p14="http://schemas.microsoft.com/office/powerpoint/2010/main" val="7963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Rapid Application Development</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Relies more on the use of rapid prototyping than on extensive upfront planning</a:t>
            </a:r>
          </a:p>
          <a:p>
            <a:pPr>
              <a:lnSpc>
                <a:spcPct val="150000"/>
              </a:lnSpc>
            </a:pPr>
            <a:r>
              <a:rPr lang="en-US" dirty="0">
                <a:latin typeface="Arial" panose="020B0604020202020204" pitchFamily="34" charset="0"/>
                <a:cs typeface="Arial" panose="020B0604020202020204" pitchFamily="34" charset="0"/>
              </a:rPr>
              <a:t>Planning is interleaved with the process of developing the software</a:t>
            </a:r>
          </a:p>
          <a:p>
            <a:pPr>
              <a:lnSpc>
                <a:spcPct val="150000"/>
              </a:lnSpc>
            </a:pPr>
            <a:r>
              <a:rPr lang="en-US" dirty="0">
                <a:latin typeface="Arial" panose="020B0604020202020204" pitchFamily="34" charset="0"/>
                <a:cs typeface="Arial" panose="020B0604020202020204" pitchFamily="34" charset="0"/>
              </a:rPr>
              <a:t>Delivery of software can happen in ½ the time compared to waterfall method</a:t>
            </a:r>
          </a:p>
          <a:p>
            <a:pPr>
              <a:lnSpc>
                <a:spcPct val="150000"/>
              </a:lnSpc>
            </a:pPr>
            <a:r>
              <a:rPr lang="en-US" dirty="0">
                <a:latin typeface="Arial" panose="020B0604020202020204" pitchFamily="34" charset="0"/>
                <a:cs typeface="Arial" panose="020B0604020202020204" pitchFamily="34" charset="0"/>
              </a:rPr>
              <a:t>Combines the use of prototyping and iterative development methods</a:t>
            </a:r>
          </a:p>
          <a:p>
            <a:pPr>
              <a:lnSpc>
                <a:spcPct val="150000"/>
              </a:lnSpc>
            </a:pPr>
            <a:r>
              <a:rPr lang="en-US" dirty="0">
                <a:latin typeface="Arial" panose="020B0604020202020204" pitchFamily="34" charset="0"/>
                <a:cs typeface="Arial" panose="020B0604020202020204" pitchFamily="34" charset="0"/>
              </a:rPr>
              <a:t>Model provides input to allow for the improvement of the prototype</a:t>
            </a:r>
          </a:p>
          <a:p>
            <a:pPr>
              <a:lnSpc>
                <a:spcPct val="150000"/>
              </a:lnSpc>
            </a:pPr>
            <a:r>
              <a:rPr lang="en-US" dirty="0">
                <a:latin typeface="Arial" panose="020B0604020202020204" pitchFamily="34" charset="0"/>
                <a:cs typeface="Arial" panose="020B0604020202020204" pitchFamily="34" charset="0"/>
              </a:rPr>
              <a:t>Allows for customer to be involved during the development phases</a:t>
            </a:r>
          </a:p>
        </p:txBody>
      </p:sp>
    </p:spTree>
    <p:extLst>
      <p:ext uri="{BB962C8B-B14F-4D97-AF65-F5344CB8AC3E}">
        <p14:creationId xmlns:p14="http://schemas.microsoft.com/office/powerpoint/2010/main" val="128017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Agile Models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It focuses on incremental and iterative development methods that promotes cross-functional team work and continuous feedback mechanisms</a:t>
            </a:r>
          </a:p>
          <a:p>
            <a:pPr>
              <a:lnSpc>
                <a:spcPct val="150000"/>
              </a:lnSpc>
            </a:pPr>
            <a:r>
              <a:rPr lang="en-US" dirty="0">
                <a:latin typeface="Arial" panose="020B0604020202020204" pitchFamily="34" charset="0"/>
                <a:cs typeface="Arial" panose="020B0604020202020204" pitchFamily="34" charset="0"/>
              </a:rPr>
              <a:t>It is considered “light weight” – it is nimble, flexible enough to adapt</a:t>
            </a:r>
          </a:p>
          <a:p>
            <a:pPr>
              <a:lnSpc>
                <a:spcPct val="150000"/>
              </a:lnSpc>
            </a:pPr>
            <a:r>
              <a:rPr lang="en-US" dirty="0">
                <a:latin typeface="Arial" panose="020B0604020202020204" pitchFamily="34" charset="0"/>
                <a:cs typeface="Arial" panose="020B0604020202020204" pitchFamily="34" charset="0"/>
              </a:rPr>
              <a:t>The model focuses on small increments of functional code that are created based upon business need</a:t>
            </a:r>
          </a:p>
          <a:p>
            <a:pPr>
              <a:lnSpc>
                <a:spcPct val="150000"/>
              </a:lnSpc>
            </a:pPr>
            <a:r>
              <a:rPr lang="en-US" dirty="0">
                <a:latin typeface="Arial" panose="020B0604020202020204" pitchFamily="34" charset="0"/>
                <a:cs typeface="Arial" panose="020B0604020202020204" pitchFamily="34" charset="0"/>
              </a:rPr>
              <a:t>Focuses on individual interactions instead of process and tools. </a:t>
            </a:r>
          </a:p>
          <a:p>
            <a:pPr>
              <a:lnSpc>
                <a:spcPct val="150000"/>
              </a:lnSpc>
            </a:pPr>
            <a:r>
              <a:rPr lang="en-US" dirty="0">
                <a:latin typeface="Arial" panose="020B0604020202020204" pitchFamily="34" charset="0"/>
                <a:cs typeface="Arial" panose="020B0604020202020204" pitchFamily="34" charset="0"/>
              </a:rPr>
              <a:t>Promotes customer collaboration instead of customer negotiation</a:t>
            </a:r>
          </a:p>
          <a:p>
            <a:pPr>
              <a:lnSpc>
                <a:spcPct val="150000"/>
              </a:lnSpc>
            </a:pPr>
            <a:r>
              <a:rPr lang="en-US" dirty="0">
                <a:latin typeface="Arial" panose="020B0604020202020204" pitchFamily="34" charset="0"/>
                <a:cs typeface="Arial" panose="020B0604020202020204" pitchFamily="34" charset="0"/>
              </a:rPr>
              <a:t>Has ability to respond to change</a:t>
            </a:r>
          </a:p>
          <a:p>
            <a:pPr>
              <a:lnSpc>
                <a:spcPct val="150000"/>
              </a:lnSpc>
            </a:pPr>
            <a:r>
              <a:rPr lang="en-US" dirty="0">
                <a:latin typeface="Arial" panose="020B0604020202020204" pitchFamily="34" charset="0"/>
                <a:cs typeface="Arial" panose="020B0604020202020204" pitchFamily="34" charset="0"/>
              </a:rPr>
              <a:t>It breaks the product down into individual features that are constantly being delivered</a:t>
            </a:r>
          </a:p>
          <a:p>
            <a:pPr>
              <a:lnSpc>
                <a:spcPct val="150000"/>
              </a:lnSpc>
            </a:pPr>
            <a:r>
              <a:rPr lang="en-US" dirty="0">
                <a:latin typeface="Arial" panose="020B0604020202020204" pitchFamily="34" charset="0"/>
                <a:cs typeface="Arial" panose="020B0604020202020204" pitchFamily="34" charset="0"/>
              </a:rPr>
              <a:t>It focuses on user stories</a:t>
            </a:r>
          </a:p>
          <a:p>
            <a:pPr>
              <a:lnSpc>
                <a:spcPct val="150000"/>
              </a:lnSpc>
            </a:pPr>
            <a:r>
              <a:rPr lang="en-US" dirty="0">
                <a:latin typeface="Arial" panose="020B0604020202020204" pitchFamily="34" charset="0"/>
                <a:cs typeface="Arial" panose="020B0604020202020204" pitchFamily="34" charset="0"/>
              </a:rPr>
              <a:t>Development team can take pieces and parts of all the available SDLC models and combine them in a manner that best suits the project requirement</a:t>
            </a:r>
          </a:p>
        </p:txBody>
      </p:sp>
    </p:spTree>
    <p:extLst>
      <p:ext uri="{BB962C8B-B14F-4D97-AF65-F5344CB8AC3E}">
        <p14:creationId xmlns:p14="http://schemas.microsoft.com/office/powerpoint/2010/main" val="162518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Agile Model - Scrum</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Most widely adopted Agile methodology</a:t>
            </a:r>
          </a:p>
          <a:p>
            <a:pPr>
              <a:lnSpc>
                <a:spcPct val="150000"/>
              </a:lnSpc>
            </a:pPr>
            <a:r>
              <a:rPr lang="en-US" dirty="0">
                <a:latin typeface="Arial" panose="020B0604020202020204" pitchFamily="34" charset="0"/>
                <a:cs typeface="Arial" panose="020B0604020202020204" pitchFamily="34" charset="0"/>
              </a:rPr>
              <a:t>It is lean and customer focused</a:t>
            </a:r>
          </a:p>
          <a:p>
            <a:pPr>
              <a:lnSpc>
                <a:spcPct val="150000"/>
              </a:lnSpc>
            </a:pPr>
            <a:r>
              <a:rPr lang="en-US" dirty="0">
                <a:latin typeface="Arial" panose="020B0604020202020204" pitchFamily="34" charset="0"/>
                <a:cs typeface="Arial" panose="020B0604020202020204" pitchFamily="34" charset="0"/>
              </a:rPr>
              <a:t>It acknowledges the fact that customer needs will change over time </a:t>
            </a:r>
          </a:p>
          <a:p>
            <a:pPr>
              <a:lnSpc>
                <a:spcPct val="150000"/>
              </a:lnSpc>
            </a:pPr>
            <a:r>
              <a:rPr lang="en-US" dirty="0">
                <a:latin typeface="Arial" panose="020B0604020202020204" pitchFamily="34" charset="0"/>
                <a:cs typeface="Arial" panose="020B0604020202020204" pitchFamily="34" charset="0"/>
              </a:rPr>
              <a:t>It focuses on team collaboration, customer involvement and continuous delivery</a:t>
            </a:r>
          </a:p>
          <a:p>
            <a:pPr>
              <a:lnSpc>
                <a:spcPct val="150000"/>
              </a:lnSpc>
            </a:pPr>
            <a:r>
              <a:rPr lang="en-US" dirty="0">
                <a:latin typeface="Arial" panose="020B0604020202020204" pitchFamily="34" charset="0"/>
                <a:cs typeface="Arial" panose="020B0604020202020204" pitchFamily="34" charset="0"/>
              </a:rPr>
              <a:t>Allows product features to be added, removed, modified at clearly defined points.</a:t>
            </a:r>
          </a:p>
          <a:p>
            <a:pPr lvl="1">
              <a:lnSpc>
                <a:spcPct val="150000"/>
              </a:lnSpc>
            </a:pPr>
            <a:r>
              <a:rPr lang="en-US" dirty="0">
                <a:latin typeface="Arial" panose="020B0604020202020204" pitchFamily="34" charset="0"/>
                <a:cs typeface="Arial" panose="020B0604020202020204" pitchFamily="34" charset="0"/>
              </a:rPr>
              <a:t>Change points happen at the conclusion of each </a:t>
            </a:r>
            <a:r>
              <a:rPr lang="en-US" b="1" dirty="0">
                <a:latin typeface="Arial" panose="020B0604020202020204" pitchFamily="34" charset="0"/>
                <a:cs typeface="Arial" panose="020B0604020202020204" pitchFamily="34" charset="0"/>
              </a:rPr>
              <a:t>sprint</a:t>
            </a:r>
            <a:r>
              <a:rPr lang="en-US" dirty="0">
                <a:latin typeface="Arial" panose="020B0604020202020204" pitchFamily="34" charset="0"/>
                <a:cs typeface="Arial" panose="020B0604020202020204" pitchFamily="34" charset="0"/>
              </a:rPr>
              <a:t> ~ fixed duration development interval</a:t>
            </a:r>
          </a:p>
          <a:p>
            <a:pPr>
              <a:lnSpc>
                <a:spcPct val="150000"/>
              </a:lnSpc>
            </a:pPr>
            <a:r>
              <a:rPr lang="en-US" dirty="0">
                <a:latin typeface="Arial" panose="020B0604020202020204" pitchFamily="34" charset="0"/>
                <a:cs typeface="Arial" panose="020B0604020202020204" pitchFamily="34" charset="0"/>
              </a:rPr>
              <a:t>Customer is intimately involved in the development process</a:t>
            </a:r>
          </a:p>
          <a:p>
            <a:pPr>
              <a:lnSpc>
                <a:spcPct val="150000"/>
              </a:lnSpc>
            </a:pPr>
            <a:r>
              <a:rPr lang="en-US" dirty="0">
                <a:latin typeface="Arial" panose="020B0604020202020204" pitchFamily="34" charset="0"/>
                <a:cs typeface="Arial" panose="020B0604020202020204" pitchFamily="34" charset="0"/>
              </a:rPr>
              <a:t>Allows product to be iteratively developed and changed as it is being built</a:t>
            </a:r>
          </a:p>
        </p:txBody>
      </p:sp>
    </p:spTree>
    <p:extLst>
      <p:ext uri="{BB962C8B-B14F-4D97-AF65-F5344CB8AC3E}">
        <p14:creationId xmlns:p14="http://schemas.microsoft.com/office/powerpoint/2010/main" val="263424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Quality</a:t>
            </a:r>
            <a:endParaRPr lang="en-US" dirty="0"/>
          </a:p>
        </p:txBody>
      </p:sp>
      <p:sp>
        <p:nvSpPr>
          <p:cNvPr id="6" name="Content Placeholder 2"/>
          <p:cNvSpPr txBox="1">
            <a:spLocks/>
          </p:cNvSpPr>
          <p:nvPr/>
        </p:nvSpPr>
        <p:spPr>
          <a:xfrm>
            <a:off x="373906" y="981897"/>
            <a:ext cx="10528663" cy="55172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Key elements of ensuring software quality</a:t>
            </a:r>
          </a:p>
          <a:p>
            <a:pPr lvl="1">
              <a:lnSpc>
                <a:spcPct val="100000"/>
              </a:lnSpc>
            </a:pPr>
            <a:r>
              <a:rPr lang="en-US" dirty="0">
                <a:latin typeface="Arial" panose="020B0604020202020204" pitchFamily="34" charset="0"/>
                <a:cs typeface="Arial" panose="020B0604020202020204" pitchFamily="34" charset="0"/>
              </a:rPr>
              <a:t>Code review</a:t>
            </a:r>
          </a:p>
          <a:p>
            <a:pPr lvl="1">
              <a:lnSpc>
                <a:spcPct val="100000"/>
              </a:lnSpc>
            </a:pPr>
            <a:r>
              <a:rPr lang="en-US" dirty="0">
                <a:latin typeface="Arial" panose="020B0604020202020204" pitchFamily="34" charset="0"/>
                <a:cs typeface="Arial" panose="020B0604020202020204" pitchFamily="34" charset="0"/>
              </a:rPr>
              <a:t>Interface testing</a:t>
            </a:r>
          </a:p>
          <a:p>
            <a:pPr lvl="1">
              <a:lnSpc>
                <a:spcPct val="100000"/>
              </a:lnSpc>
            </a:pPr>
            <a:r>
              <a:rPr lang="en-US" dirty="0">
                <a:latin typeface="Arial" panose="020B0604020202020204" pitchFamily="34" charset="0"/>
                <a:cs typeface="Arial" panose="020B0604020202020204" pitchFamily="34" charset="0"/>
              </a:rPr>
              <a:t>Misuse case testing</a:t>
            </a:r>
          </a:p>
          <a:p>
            <a:pPr>
              <a:lnSpc>
                <a:spcPct val="100000"/>
              </a:lnSpc>
            </a:pPr>
            <a:r>
              <a:rPr lang="en-US" dirty="0">
                <a:latin typeface="Arial" panose="020B0604020202020204" pitchFamily="34" charset="0"/>
                <a:cs typeface="Arial" panose="020B0604020202020204" pitchFamily="34" charset="0"/>
              </a:rPr>
              <a:t>Reasons for lack of security in SDLC</a:t>
            </a:r>
          </a:p>
          <a:p>
            <a:pPr lvl="1">
              <a:lnSpc>
                <a:spcPct val="100000"/>
              </a:lnSpc>
            </a:pPr>
            <a:r>
              <a:rPr lang="en-US" dirty="0">
                <a:latin typeface="Arial" panose="020B0604020202020204" pitchFamily="34" charset="0"/>
                <a:cs typeface="Arial" panose="020B0604020202020204" pitchFamily="34" charset="0"/>
              </a:rPr>
              <a:t>Lack of education on security</a:t>
            </a:r>
          </a:p>
          <a:p>
            <a:pPr lvl="1">
              <a:lnSpc>
                <a:spcPct val="100000"/>
              </a:lnSpc>
            </a:pPr>
            <a:r>
              <a:rPr lang="en-US" dirty="0">
                <a:latin typeface="Arial" panose="020B0604020202020204" pitchFamily="34" charset="0"/>
                <a:cs typeface="Arial" panose="020B0604020202020204" pitchFamily="34" charset="0"/>
              </a:rPr>
              <a:t>Operating systems and applications were not built on secure architectures</a:t>
            </a:r>
          </a:p>
          <a:p>
            <a:pPr lvl="1">
              <a:lnSpc>
                <a:spcPct val="100000"/>
              </a:lnSpc>
            </a:pPr>
            <a:r>
              <a:rPr lang="en-US" dirty="0">
                <a:latin typeface="Arial" panose="020B0604020202020204" pitchFamily="34" charset="0"/>
                <a:cs typeface="Arial" panose="020B0604020202020204" pitchFamily="34" charset="0"/>
              </a:rPr>
              <a:t>Software development procedures have not been security oriented</a:t>
            </a:r>
          </a:p>
          <a:p>
            <a:pPr lvl="1">
              <a:lnSpc>
                <a:spcPct val="100000"/>
              </a:lnSpc>
            </a:pPr>
            <a:r>
              <a:rPr lang="en-US" dirty="0">
                <a:latin typeface="Arial" panose="020B0604020202020204" pitchFamily="34" charset="0"/>
                <a:cs typeface="Arial" panose="020B0604020202020204" pitchFamily="34" charset="0"/>
              </a:rPr>
              <a:t>Integrating security as an after thought</a:t>
            </a:r>
          </a:p>
        </p:txBody>
      </p:sp>
    </p:spTree>
    <p:extLst>
      <p:ext uri="{BB962C8B-B14F-4D97-AF65-F5344CB8AC3E}">
        <p14:creationId xmlns:p14="http://schemas.microsoft.com/office/powerpoint/2010/main" val="104070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Agile Model – Extreme Programming</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Development methodology that makes code reviews to happen continuously</a:t>
            </a:r>
          </a:p>
          <a:p>
            <a:pPr>
              <a:lnSpc>
                <a:spcPct val="150000"/>
              </a:lnSpc>
            </a:pPr>
            <a:r>
              <a:rPr lang="en-US" dirty="0">
                <a:latin typeface="Arial" panose="020B0604020202020204" pitchFamily="34" charset="0"/>
                <a:cs typeface="Arial" panose="020B0604020202020204" pitchFamily="34" charset="0"/>
              </a:rPr>
              <a:t>This is accomplished using </a:t>
            </a:r>
            <a:r>
              <a:rPr lang="en-US" b="1" dirty="0">
                <a:latin typeface="Arial" panose="020B0604020202020204" pitchFamily="34" charset="0"/>
                <a:cs typeface="Arial" panose="020B0604020202020204" pitchFamily="34" charset="0"/>
              </a:rPr>
              <a:t>Pair programming </a:t>
            </a:r>
            <a:r>
              <a:rPr lang="en-US" dirty="0">
                <a:latin typeface="Arial" panose="020B0604020202020204" pitchFamily="34" charset="0"/>
                <a:cs typeface="Arial" panose="020B0604020202020204" pitchFamily="34" charset="0"/>
              </a:rPr>
              <a:t>~ one developer dictates and the other developer types</a:t>
            </a:r>
          </a:p>
          <a:p>
            <a:pPr>
              <a:lnSpc>
                <a:spcPct val="150000"/>
              </a:lnSpc>
            </a:pPr>
            <a:r>
              <a:rPr lang="en-US" dirty="0">
                <a:latin typeface="Arial" panose="020B0604020202020204" pitchFamily="34" charset="0"/>
                <a:cs typeface="Arial" panose="020B0604020202020204" pitchFamily="34" charset="0"/>
              </a:rPr>
              <a:t>This significantly reduces the incidence of errors and improves the overall quality of the code</a:t>
            </a:r>
          </a:p>
          <a:p>
            <a:pPr>
              <a:lnSpc>
                <a:spcPct val="150000"/>
              </a:lnSpc>
            </a:pPr>
            <a:r>
              <a:rPr lang="en-US" dirty="0">
                <a:latin typeface="Arial" panose="020B0604020202020204" pitchFamily="34" charset="0"/>
                <a:cs typeface="Arial" panose="020B0604020202020204" pitchFamily="34" charset="0"/>
              </a:rPr>
              <a:t>It relies on </a:t>
            </a:r>
            <a:r>
              <a:rPr lang="en-US" b="1" dirty="0">
                <a:latin typeface="Arial" panose="020B0604020202020204" pitchFamily="34" charset="0"/>
                <a:cs typeface="Arial" panose="020B0604020202020204" pitchFamily="34" charset="0"/>
              </a:rPr>
              <a:t>test-driven development </a:t>
            </a:r>
            <a:r>
              <a:rPr lang="en-US" dirty="0">
                <a:latin typeface="Arial" panose="020B0604020202020204" pitchFamily="34" charset="0"/>
                <a:cs typeface="Arial" panose="020B0604020202020204" pitchFamily="34" charset="0"/>
              </a:rPr>
              <a:t>~ unit tests are written before the code is developed</a:t>
            </a:r>
          </a:p>
        </p:txBody>
      </p:sp>
    </p:spTree>
    <p:extLst>
      <p:ext uri="{BB962C8B-B14F-4D97-AF65-F5344CB8AC3E}">
        <p14:creationId xmlns:p14="http://schemas.microsoft.com/office/powerpoint/2010/main" val="205469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Agile Model – Kanban Methodology</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Stresses visual tracking of all tasks so that the team knows which one to prioritize at what point in time in order to deliver the right product</a:t>
            </a:r>
          </a:p>
          <a:p>
            <a:pPr>
              <a:lnSpc>
                <a:spcPct val="150000"/>
              </a:lnSpc>
            </a:pPr>
            <a:r>
              <a:rPr lang="en-US" dirty="0">
                <a:latin typeface="Arial" panose="020B0604020202020204" pitchFamily="34" charset="0"/>
                <a:cs typeface="Arial" panose="020B0604020202020204" pitchFamily="34" charset="0"/>
              </a:rPr>
              <a:t>Developed by Toyota</a:t>
            </a:r>
          </a:p>
          <a:p>
            <a:pPr>
              <a:lnSpc>
                <a:spcPct val="150000"/>
              </a:lnSpc>
            </a:pPr>
            <a:r>
              <a:rPr lang="en-US" dirty="0">
                <a:latin typeface="Arial" panose="020B0604020202020204" pitchFamily="34" charset="0"/>
                <a:cs typeface="Arial" panose="020B0604020202020204" pitchFamily="34" charset="0"/>
              </a:rPr>
              <a:t>Allows the development team to better react to unforeseen requirements</a:t>
            </a:r>
          </a:p>
        </p:txBody>
      </p:sp>
    </p:spTree>
    <p:extLst>
      <p:ext uri="{BB962C8B-B14F-4D97-AF65-F5344CB8AC3E}">
        <p14:creationId xmlns:p14="http://schemas.microsoft.com/office/powerpoint/2010/main" val="374979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Other models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b="1" dirty="0">
                <a:latin typeface="Arial" panose="020B0604020202020204" pitchFamily="34" charset="0"/>
                <a:cs typeface="Arial" panose="020B0604020202020204" pitchFamily="34" charset="0"/>
              </a:rPr>
              <a:t>Exploratory Model</a:t>
            </a:r>
          </a:p>
          <a:p>
            <a:pPr lvl="1">
              <a:lnSpc>
                <a:spcPct val="100000"/>
              </a:lnSpc>
            </a:pPr>
            <a:r>
              <a:rPr lang="en-US" dirty="0">
                <a:latin typeface="Arial" panose="020B0604020202020204" pitchFamily="34" charset="0"/>
                <a:cs typeface="Arial" panose="020B0604020202020204" pitchFamily="34" charset="0"/>
              </a:rPr>
              <a:t>Used in instances where clearly defined project objectives are not available.</a:t>
            </a:r>
          </a:p>
          <a:p>
            <a:pPr lvl="1">
              <a:lnSpc>
                <a:spcPct val="100000"/>
              </a:lnSpc>
            </a:pPr>
            <a:r>
              <a:rPr lang="en-US" dirty="0">
                <a:latin typeface="Arial" panose="020B0604020202020204" pitchFamily="34" charset="0"/>
                <a:cs typeface="Arial" panose="020B0604020202020204" pitchFamily="34" charset="0"/>
              </a:rPr>
              <a:t>Relies on covering a set of specifications likely to affect the final product’s functionality</a:t>
            </a:r>
          </a:p>
          <a:p>
            <a:pPr lvl="1">
              <a:lnSpc>
                <a:spcPct val="100000"/>
              </a:lnSpc>
            </a:pPr>
            <a:r>
              <a:rPr lang="en-US" dirty="0">
                <a:latin typeface="Arial" panose="020B0604020202020204" pitchFamily="34" charset="0"/>
                <a:cs typeface="Arial" panose="020B0604020202020204" pitchFamily="34" charset="0"/>
              </a:rPr>
              <a:t>Testing is an important part of exploratory development</a:t>
            </a:r>
          </a:p>
          <a:p>
            <a:pPr>
              <a:lnSpc>
                <a:spcPct val="100000"/>
              </a:lnSpc>
            </a:pPr>
            <a:r>
              <a:rPr lang="en-US" b="1" dirty="0">
                <a:latin typeface="Arial" panose="020B0604020202020204" pitchFamily="34" charset="0"/>
                <a:cs typeface="Arial" panose="020B0604020202020204" pitchFamily="34" charset="0"/>
              </a:rPr>
              <a:t>Joint Application Development (JAD)</a:t>
            </a:r>
          </a:p>
          <a:p>
            <a:pPr lvl="1">
              <a:lnSpc>
                <a:spcPct val="100000"/>
              </a:lnSpc>
            </a:pPr>
            <a:r>
              <a:rPr lang="en-US" dirty="0">
                <a:latin typeface="Arial" panose="020B0604020202020204" pitchFamily="34" charset="0"/>
                <a:cs typeface="Arial" panose="020B0604020202020204" pitchFamily="34" charset="0"/>
              </a:rPr>
              <a:t>Uses a team approach in work-shop oriented environment</a:t>
            </a:r>
          </a:p>
          <a:p>
            <a:pPr lvl="1">
              <a:lnSpc>
                <a:spcPct val="100000"/>
              </a:lnSpc>
            </a:pPr>
            <a:r>
              <a:rPr lang="en-US" dirty="0">
                <a:latin typeface="Arial" panose="020B0604020202020204" pitchFamily="34" charset="0"/>
                <a:cs typeface="Arial" panose="020B0604020202020204" pitchFamily="34" charset="0"/>
              </a:rPr>
              <a:t>Distinguishes itself by the inclusion of members other than coders in the team</a:t>
            </a:r>
          </a:p>
          <a:p>
            <a:pPr>
              <a:lnSpc>
                <a:spcPct val="100000"/>
              </a:lnSpc>
            </a:pPr>
            <a:r>
              <a:rPr lang="en-US" b="1" dirty="0">
                <a:latin typeface="Arial" panose="020B0604020202020204" pitchFamily="34" charset="0"/>
                <a:cs typeface="Arial" panose="020B0604020202020204" pitchFamily="34" charset="0"/>
              </a:rPr>
              <a:t>Reuse Model</a:t>
            </a:r>
          </a:p>
          <a:p>
            <a:pPr lvl="1">
              <a:lnSpc>
                <a:spcPct val="100000"/>
              </a:lnSpc>
            </a:pPr>
            <a:r>
              <a:rPr lang="en-US" dirty="0">
                <a:latin typeface="Arial" panose="020B0604020202020204" pitchFamily="34" charset="0"/>
                <a:cs typeface="Arial" panose="020B0604020202020204" pitchFamily="34" charset="0"/>
              </a:rPr>
              <a:t>Approach development by using progressively developed models</a:t>
            </a:r>
          </a:p>
          <a:p>
            <a:pPr lvl="1">
              <a:lnSpc>
                <a:spcPct val="100000"/>
              </a:lnSpc>
            </a:pPr>
            <a:r>
              <a:rPr lang="en-US" dirty="0">
                <a:latin typeface="Arial" panose="020B0604020202020204" pitchFamily="34" charset="0"/>
                <a:cs typeface="Arial" panose="020B0604020202020204" pitchFamily="34" charset="0"/>
              </a:rPr>
              <a:t>Reusable models are evolved by gradually modifying pre-existing prototypes to customer specifications</a:t>
            </a:r>
          </a:p>
          <a:p>
            <a:pPr lvl="1">
              <a:lnSpc>
                <a:spcPct val="100000"/>
              </a:lnSpc>
            </a:pPr>
            <a:r>
              <a:rPr lang="en-US" dirty="0">
                <a:latin typeface="Arial" panose="020B0604020202020204" pitchFamily="34" charset="0"/>
                <a:cs typeface="Arial" panose="020B0604020202020204" pitchFamily="34" charset="0"/>
              </a:rPr>
              <a:t>It drastically reduces development cost and time</a:t>
            </a:r>
          </a:p>
          <a:p>
            <a:pPr>
              <a:lnSpc>
                <a:spcPct val="100000"/>
              </a:lnSpc>
            </a:pPr>
            <a:r>
              <a:rPr lang="en-US" b="1" dirty="0">
                <a:latin typeface="Arial" panose="020B0604020202020204" pitchFamily="34" charset="0"/>
                <a:cs typeface="Arial" panose="020B0604020202020204" pitchFamily="34" charset="0"/>
              </a:rPr>
              <a:t>Clean Room</a:t>
            </a:r>
          </a:p>
          <a:p>
            <a:pPr lvl="1">
              <a:lnSpc>
                <a:spcPct val="100000"/>
              </a:lnSpc>
            </a:pPr>
            <a:r>
              <a:rPr lang="en-US" dirty="0">
                <a:latin typeface="Arial" panose="020B0604020202020204" pitchFamily="34" charset="0"/>
                <a:cs typeface="Arial" panose="020B0604020202020204" pitchFamily="34" charset="0"/>
              </a:rPr>
              <a:t>Attempts to prevent errors or mistakes by following structured and formal methods of developing and testing</a:t>
            </a:r>
          </a:p>
          <a:p>
            <a:pPr lvl="1">
              <a:lnSpc>
                <a:spcPct val="100000"/>
              </a:lnSpc>
            </a:pPr>
            <a:r>
              <a:rPr lang="en-US" dirty="0">
                <a:latin typeface="Arial" panose="020B0604020202020204" pitchFamily="34" charset="0"/>
                <a:cs typeface="Arial" panose="020B0604020202020204" pitchFamily="34" charset="0"/>
              </a:rPr>
              <a:t>Used for high-quality and mission-critical applications that will be put through a strict certification process</a:t>
            </a:r>
          </a:p>
        </p:txBody>
      </p:sp>
    </p:spTree>
    <p:extLst>
      <p:ext uri="{BB962C8B-B14F-4D97-AF65-F5344CB8AC3E}">
        <p14:creationId xmlns:p14="http://schemas.microsoft.com/office/powerpoint/2010/main" val="349351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DevOps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It is the practice of incorporate development, IT and quality assurance staff into software development projects to align their incentives and enable frequent, efficient and reliable releases of software products</a:t>
            </a:r>
          </a:p>
          <a:p>
            <a:pPr>
              <a:lnSpc>
                <a:spcPct val="100000"/>
              </a:lnSpc>
            </a:pPr>
            <a:r>
              <a:rPr lang="en-US" dirty="0">
                <a:latin typeface="Arial" panose="020B0604020202020204" pitchFamily="34" charset="0"/>
                <a:cs typeface="Arial" panose="020B0604020202020204" pitchFamily="34" charset="0"/>
              </a:rPr>
              <a:t>Its about changing the culture of the organization</a:t>
            </a:r>
          </a:p>
          <a:p>
            <a:pPr>
              <a:lnSpc>
                <a:spcPct val="100000"/>
              </a:lnSpc>
            </a:pPr>
            <a:r>
              <a:rPr lang="en-US" dirty="0">
                <a:latin typeface="Arial" panose="020B0604020202020204" pitchFamily="34" charset="0"/>
                <a:cs typeface="Arial" panose="020B0604020202020204" pitchFamily="34" charset="0"/>
              </a:rPr>
              <a:t>Advantages</a:t>
            </a:r>
          </a:p>
          <a:p>
            <a:pPr lvl="1">
              <a:lnSpc>
                <a:spcPct val="100000"/>
              </a:lnSpc>
            </a:pPr>
            <a:r>
              <a:rPr lang="en-US" dirty="0">
                <a:latin typeface="Arial" panose="020B0604020202020204" pitchFamily="34" charset="0"/>
                <a:cs typeface="Arial" panose="020B0604020202020204" pitchFamily="34" charset="0"/>
              </a:rPr>
              <a:t>Increases trust within the organization</a:t>
            </a:r>
          </a:p>
          <a:p>
            <a:pPr lvl="1">
              <a:lnSpc>
                <a:spcPct val="100000"/>
              </a:lnSpc>
            </a:pPr>
            <a:r>
              <a:rPr lang="en-US" dirty="0">
                <a:latin typeface="Arial" panose="020B0604020202020204" pitchFamily="34" charset="0"/>
                <a:cs typeface="Arial" panose="020B0604020202020204" pitchFamily="34" charset="0"/>
              </a:rPr>
              <a:t>Increases job satisfaction</a:t>
            </a:r>
          </a:p>
          <a:p>
            <a:pPr lvl="1">
              <a:lnSpc>
                <a:spcPct val="100000"/>
              </a:lnSpc>
            </a:pPr>
            <a:r>
              <a:rPr lang="en-US" dirty="0">
                <a:latin typeface="Arial" panose="020B0604020202020204" pitchFamily="34" charset="0"/>
                <a:cs typeface="Arial" panose="020B0604020202020204" pitchFamily="34" charset="0"/>
              </a:rPr>
              <a:t>Improves the morale of project managers</a:t>
            </a:r>
          </a:p>
          <a:p>
            <a:pPr lvl="1">
              <a:lnSpc>
                <a:spcPct val="100000"/>
              </a:lnSpc>
            </a:pPr>
            <a:r>
              <a:rPr lang="en-US" dirty="0">
                <a:latin typeface="Arial" panose="020B0604020202020204" pitchFamily="34" charset="0"/>
                <a:cs typeface="Arial" panose="020B0604020202020204" pitchFamily="34" charset="0"/>
              </a:rPr>
              <a:t>Allows the multifunctional team to identify potential defects, vulnerabilities, and frictional points early enough to resolve them</a:t>
            </a:r>
          </a:p>
          <a:p>
            <a:pPr lvl="1">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581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CMMI</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Capability Maturity Model Integration (CMMI) is a comprehensive, integrated set of guidelines for developing products and software</a:t>
            </a:r>
          </a:p>
          <a:p>
            <a:pPr>
              <a:lnSpc>
                <a:spcPct val="100000"/>
              </a:lnSpc>
            </a:pPr>
            <a:r>
              <a:rPr lang="en-US" dirty="0">
                <a:latin typeface="Arial" panose="020B0604020202020204" pitchFamily="34" charset="0"/>
                <a:cs typeface="Arial" panose="020B0604020202020204" pitchFamily="34" charset="0"/>
              </a:rPr>
              <a:t>It can be used to evaluate the security engineering practices and identify ways to improve them</a:t>
            </a:r>
          </a:p>
          <a:p>
            <a:pPr>
              <a:lnSpc>
                <a:spcPct val="100000"/>
              </a:lnSpc>
            </a:pPr>
            <a:r>
              <a:rPr lang="en-US" dirty="0">
                <a:latin typeface="Arial" panose="020B0604020202020204" pitchFamily="34" charset="0"/>
                <a:cs typeface="Arial" panose="020B0604020202020204" pitchFamily="34" charset="0"/>
              </a:rPr>
              <a:t>Describes principles, procedures that underlie software development process maturity</a:t>
            </a:r>
          </a:p>
          <a:p>
            <a:pPr>
              <a:lnSpc>
                <a:spcPct val="100000"/>
              </a:lnSpc>
            </a:pPr>
            <a:r>
              <a:rPr lang="en-US" dirty="0">
                <a:latin typeface="Arial" panose="020B0604020202020204" pitchFamily="34" charset="0"/>
                <a:cs typeface="Arial" panose="020B0604020202020204" pitchFamily="34" charset="0"/>
              </a:rPr>
              <a:t>Provides a more discipline and repeatable method to improve software quality</a:t>
            </a:r>
          </a:p>
          <a:p>
            <a:pPr>
              <a:lnSpc>
                <a:spcPct val="100000"/>
              </a:lnSpc>
            </a:pPr>
            <a:r>
              <a:rPr lang="en-US" dirty="0">
                <a:latin typeface="Arial" panose="020B0604020202020204" pitchFamily="34" charset="0"/>
                <a:cs typeface="Arial" panose="020B0604020202020204" pitchFamily="34" charset="0"/>
              </a:rPr>
              <a:t>Provides best practices for an organization to develop a standardized approach to software development</a:t>
            </a:r>
          </a:p>
        </p:txBody>
      </p:sp>
    </p:spTree>
    <p:extLst>
      <p:ext uri="{BB962C8B-B14F-4D97-AF65-F5344CB8AC3E}">
        <p14:creationId xmlns:p14="http://schemas.microsoft.com/office/powerpoint/2010/main" val="233029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CMMI Levels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graphicFrame>
        <p:nvGraphicFramePr>
          <p:cNvPr id="3" name="Diagram 2"/>
          <p:cNvGraphicFramePr/>
          <p:nvPr>
            <p:extLst>
              <p:ext uri="{D42A27DB-BD31-4B8C-83A1-F6EECF244321}">
                <p14:modId xmlns:p14="http://schemas.microsoft.com/office/powerpoint/2010/main" val="2638075221"/>
              </p:ext>
            </p:extLst>
          </p:nvPr>
        </p:nvGraphicFramePr>
        <p:xfrm>
          <a:off x="678425" y="719666"/>
          <a:ext cx="11002297" cy="5976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280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Change control Process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Make a request for change</a:t>
            </a:r>
          </a:p>
          <a:p>
            <a:pPr>
              <a:lnSpc>
                <a:spcPct val="100000"/>
              </a:lnSpc>
            </a:pPr>
            <a:r>
              <a:rPr lang="en-US" dirty="0">
                <a:latin typeface="Arial" panose="020B0604020202020204" pitchFamily="34" charset="0"/>
                <a:cs typeface="Arial" panose="020B0604020202020204" pitchFamily="34" charset="0"/>
              </a:rPr>
              <a:t>Analyze the request</a:t>
            </a:r>
          </a:p>
          <a:p>
            <a:pPr lvl="1">
              <a:lnSpc>
                <a:spcPct val="100000"/>
              </a:lnSpc>
            </a:pPr>
            <a:r>
              <a:rPr lang="en-US" dirty="0">
                <a:latin typeface="Arial" panose="020B0604020202020204" pitchFamily="34" charset="0"/>
                <a:cs typeface="Arial" panose="020B0604020202020204" pitchFamily="34" charset="0"/>
              </a:rPr>
              <a:t>Develop the implementation strategy</a:t>
            </a:r>
          </a:p>
          <a:p>
            <a:pPr lvl="1">
              <a:lnSpc>
                <a:spcPct val="100000"/>
              </a:lnSpc>
            </a:pPr>
            <a:r>
              <a:rPr lang="en-US" dirty="0">
                <a:latin typeface="Arial" panose="020B0604020202020204" pitchFamily="34" charset="0"/>
                <a:cs typeface="Arial" panose="020B0604020202020204" pitchFamily="34" charset="0"/>
              </a:rPr>
              <a:t>Calculate the cost of implementation</a:t>
            </a:r>
          </a:p>
          <a:p>
            <a:pPr lvl="1">
              <a:lnSpc>
                <a:spcPct val="100000"/>
              </a:lnSpc>
            </a:pPr>
            <a:r>
              <a:rPr lang="en-US" dirty="0">
                <a:latin typeface="Arial" panose="020B0604020202020204" pitchFamily="34" charset="0"/>
                <a:cs typeface="Arial" panose="020B0604020202020204" pitchFamily="34" charset="0"/>
              </a:rPr>
              <a:t>Review security implications</a:t>
            </a:r>
          </a:p>
          <a:p>
            <a:pPr>
              <a:lnSpc>
                <a:spcPct val="100000"/>
              </a:lnSpc>
            </a:pPr>
            <a:r>
              <a:rPr lang="en-US" dirty="0">
                <a:latin typeface="Arial" panose="020B0604020202020204" pitchFamily="34" charset="0"/>
                <a:cs typeface="Arial" panose="020B0604020202020204" pitchFamily="34" charset="0"/>
              </a:rPr>
              <a:t>Record the change request</a:t>
            </a:r>
          </a:p>
          <a:p>
            <a:pPr>
              <a:lnSpc>
                <a:spcPct val="100000"/>
              </a:lnSpc>
            </a:pPr>
            <a:r>
              <a:rPr lang="en-US" dirty="0">
                <a:latin typeface="Arial" panose="020B0604020202020204" pitchFamily="34" charset="0"/>
                <a:cs typeface="Arial" panose="020B0604020202020204" pitchFamily="34" charset="0"/>
              </a:rPr>
              <a:t>Submit the change request for approval</a:t>
            </a:r>
          </a:p>
          <a:p>
            <a:pPr>
              <a:lnSpc>
                <a:spcPct val="100000"/>
              </a:lnSpc>
            </a:pPr>
            <a:r>
              <a:rPr lang="en-US" dirty="0">
                <a:latin typeface="Arial" panose="020B0604020202020204" pitchFamily="34" charset="0"/>
                <a:cs typeface="Arial" panose="020B0604020202020204" pitchFamily="34" charset="0"/>
              </a:rPr>
              <a:t>Develop the change</a:t>
            </a:r>
          </a:p>
          <a:p>
            <a:pPr>
              <a:lnSpc>
                <a:spcPct val="100000"/>
              </a:lnSpc>
            </a:pPr>
            <a:r>
              <a:rPr lang="en-US" dirty="0">
                <a:latin typeface="Arial" panose="020B0604020202020204" pitchFamily="34" charset="0"/>
                <a:cs typeface="Arial" panose="020B0604020202020204" pitchFamily="34" charset="0"/>
              </a:rPr>
              <a:t>Report results to management</a:t>
            </a:r>
          </a:p>
        </p:txBody>
      </p:sp>
    </p:spTree>
    <p:extLst>
      <p:ext uri="{BB962C8B-B14F-4D97-AF65-F5344CB8AC3E}">
        <p14:creationId xmlns:p14="http://schemas.microsoft.com/office/powerpoint/2010/main" val="146077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Software Configuration Management</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Identifies the attributes of software at various points in time and perform methodical control of changes for the purpose of maintaining software integrity and traceability throughout SDLC</a:t>
            </a:r>
          </a:p>
          <a:p>
            <a:pPr>
              <a:lnSpc>
                <a:spcPct val="100000"/>
              </a:lnSpc>
            </a:pPr>
            <a:r>
              <a:rPr lang="en-US" dirty="0">
                <a:latin typeface="Arial" panose="020B0604020202020204" pitchFamily="34" charset="0"/>
                <a:cs typeface="Arial" panose="020B0604020202020204" pitchFamily="34" charset="0"/>
              </a:rPr>
              <a:t>SCM should provide the following</a:t>
            </a:r>
          </a:p>
          <a:p>
            <a:pPr lvl="1">
              <a:lnSpc>
                <a:spcPct val="100000"/>
              </a:lnSpc>
            </a:pPr>
            <a:r>
              <a:rPr lang="en-US" dirty="0">
                <a:latin typeface="Arial" panose="020B0604020202020204" pitchFamily="34" charset="0"/>
                <a:cs typeface="Arial" panose="020B0604020202020204" pitchFamily="34" charset="0"/>
              </a:rPr>
              <a:t>Concurrency Management</a:t>
            </a:r>
          </a:p>
          <a:p>
            <a:pPr lvl="2">
              <a:lnSpc>
                <a:spcPct val="100000"/>
              </a:lnSpc>
            </a:pPr>
            <a:r>
              <a:rPr lang="en-US" dirty="0">
                <a:latin typeface="Arial" panose="020B0604020202020204" pitchFamily="34" charset="0"/>
                <a:cs typeface="Arial" panose="020B0604020202020204" pitchFamily="34" charset="0"/>
              </a:rPr>
              <a:t>Helps prevent uncontrolled changes when multiple users simultaneously access the same file</a:t>
            </a:r>
          </a:p>
          <a:p>
            <a:pPr lvl="1">
              <a:lnSpc>
                <a:spcPct val="100000"/>
              </a:lnSpc>
            </a:pPr>
            <a:r>
              <a:rPr lang="en-US" dirty="0">
                <a:latin typeface="Arial" panose="020B0604020202020204" pitchFamily="34" charset="0"/>
                <a:cs typeface="Arial" panose="020B0604020202020204" pitchFamily="34" charset="0"/>
              </a:rPr>
              <a:t>Versioning</a:t>
            </a:r>
          </a:p>
          <a:p>
            <a:pPr lvl="2">
              <a:lnSpc>
                <a:spcPct val="100000"/>
              </a:lnSpc>
            </a:pPr>
            <a:r>
              <a:rPr lang="en-US" dirty="0">
                <a:latin typeface="Arial" panose="020B0604020202020204" pitchFamily="34" charset="0"/>
                <a:cs typeface="Arial" panose="020B0604020202020204" pitchFamily="34" charset="0"/>
              </a:rPr>
              <a:t>Deals with keeping track of file revisions; it should create log reports of who made changes, when and what</a:t>
            </a:r>
          </a:p>
          <a:p>
            <a:pPr lvl="1">
              <a:lnSpc>
                <a:spcPct val="100000"/>
              </a:lnSpc>
            </a:pPr>
            <a:r>
              <a:rPr lang="en-US" dirty="0">
                <a:latin typeface="Arial" panose="020B0604020202020204" pitchFamily="34" charset="0"/>
                <a:cs typeface="Arial" panose="020B0604020202020204" pitchFamily="34" charset="0"/>
              </a:rPr>
              <a:t>Synchronization</a:t>
            </a:r>
          </a:p>
          <a:p>
            <a:pPr lvl="2">
              <a:lnSpc>
                <a:spcPct val="100000"/>
              </a:lnSpc>
            </a:pPr>
            <a:r>
              <a:rPr lang="en-US" dirty="0">
                <a:latin typeface="Arial" panose="020B0604020202020204" pitchFamily="34" charset="0"/>
                <a:cs typeface="Arial" panose="020B0604020202020204" pitchFamily="34" charset="0"/>
              </a:rPr>
              <a:t>Allow individuals to check out complete or partial copies of the repositories and work on the files as needed</a:t>
            </a:r>
          </a:p>
        </p:txBody>
      </p:sp>
    </p:spTree>
    <p:extLst>
      <p:ext uri="{BB962C8B-B14F-4D97-AF65-F5344CB8AC3E}">
        <p14:creationId xmlns:p14="http://schemas.microsoft.com/office/powerpoint/2010/main" val="337740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Programming Languages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Machine Language</a:t>
            </a:r>
          </a:p>
          <a:p>
            <a:pPr lvl="1">
              <a:lnSpc>
                <a:spcPct val="100000"/>
              </a:lnSpc>
            </a:pPr>
            <a:r>
              <a:rPr lang="en-US" dirty="0">
                <a:latin typeface="Arial" panose="020B0604020202020204" pitchFamily="34" charset="0"/>
                <a:cs typeface="Arial" panose="020B0604020202020204" pitchFamily="34" charset="0"/>
              </a:rPr>
              <a:t>Format that the computer’s processor can understand and work with directly</a:t>
            </a:r>
          </a:p>
          <a:p>
            <a:pPr lvl="1">
              <a:lnSpc>
                <a:spcPct val="100000"/>
              </a:lnSpc>
            </a:pPr>
            <a:r>
              <a:rPr lang="en-US" dirty="0">
                <a:latin typeface="Arial" panose="020B0604020202020204" pitchFamily="34" charset="0"/>
                <a:cs typeface="Arial" panose="020B0604020202020204" pitchFamily="34" charset="0"/>
              </a:rPr>
              <a:t>It is represented in binary and considered the most primitive form of programming.</a:t>
            </a:r>
          </a:p>
          <a:p>
            <a:pPr lvl="1">
              <a:lnSpc>
                <a:spcPct val="100000"/>
              </a:lnSpc>
            </a:pPr>
            <a:r>
              <a:rPr lang="en-US" dirty="0">
                <a:latin typeface="Arial" panose="020B0604020202020204" pitchFamily="34" charset="0"/>
                <a:cs typeface="Arial" panose="020B0604020202020204" pitchFamily="34" charset="0"/>
              </a:rPr>
              <a:t>First generation programming language</a:t>
            </a:r>
          </a:p>
          <a:p>
            <a:pPr>
              <a:lnSpc>
                <a:spcPct val="100000"/>
              </a:lnSpc>
            </a:pPr>
            <a:r>
              <a:rPr lang="en-US" dirty="0">
                <a:latin typeface="Arial" panose="020B0604020202020204" pitchFamily="34" charset="0"/>
                <a:cs typeface="Arial" panose="020B0604020202020204" pitchFamily="34" charset="0"/>
              </a:rPr>
              <a:t>Assembly Language</a:t>
            </a:r>
          </a:p>
          <a:p>
            <a:pPr lvl="1">
              <a:lnSpc>
                <a:spcPct val="100000"/>
              </a:lnSpc>
            </a:pPr>
            <a:r>
              <a:rPr lang="en-US" dirty="0">
                <a:latin typeface="Arial" panose="020B0604020202020204" pitchFamily="34" charset="0"/>
                <a:cs typeface="Arial" panose="020B0604020202020204" pitchFamily="34" charset="0"/>
              </a:rPr>
              <a:t>Considered low-level programing language, it is a symbolic representation of machine language</a:t>
            </a:r>
          </a:p>
          <a:p>
            <a:pPr lvl="1">
              <a:lnSpc>
                <a:spcPct val="100000"/>
              </a:lnSpc>
            </a:pPr>
            <a:r>
              <a:rPr lang="en-US" dirty="0">
                <a:latin typeface="Arial" panose="020B0604020202020204" pitchFamily="34" charset="0"/>
                <a:cs typeface="Arial" panose="020B0604020202020204" pitchFamily="34" charset="0"/>
              </a:rPr>
              <a:t>One level above machine language, programmers can use commands instead of binary codes</a:t>
            </a:r>
          </a:p>
          <a:p>
            <a:pPr lvl="1">
              <a:lnSpc>
                <a:spcPct val="100000"/>
              </a:lnSpc>
            </a:pPr>
            <a:r>
              <a:rPr lang="en-US" dirty="0">
                <a:latin typeface="Arial" panose="020B0604020202020204" pitchFamily="34" charset="0"/>
                <a:cs typeface="Arial" panose="020B0604020202020204" pitchFamily="34" charset="0"/>
              </a:rPr>
              <a:t>Assemblers are used to convert this language code into machine understandable format</a:t>
            </a:r>
          </a:p>
          <a:p>
            <a:pPr lvl="1">
              <a:lnSpc>
                <a:spcPct val="100000"/>
              </a:lnSpc>
            </a:pPr>
            <a:r>
              <a:rPr lang="en-US" dirty="0">
                <a:latin typeface="Arial" panose="020B0604020202020204" pitchFamily="34" charset="0"/>
                <a:cs typeface="Arial" panose="020B0604020202020204" pitchFamily="34" charset="0"/>
              </a:rPr>
              <a:t>Programs written are hardware specific and are not portable</a:t>
            </a:r>
          </a:p>
        </p:txBody>
      </p:sp>
    </p:spTree>
    <p:extLst>
      <p:ext uri="{BB962C8B-B14F-4D97-AF65-F5344CB8AC3E}">
        <p14:creationId xmlns:p14="http://schemas.microsoft.com/office/powerpoint/2010/main" val="114085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Programming Languages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High-level Language</a:t>
            </a:r>
          </a:p>
          <a:p>
            <a:pPr lvl="1">
              <a:lnSpc>
                <a:spcPct val="100000"/>
              </a:lnSpc>
            </a:pPr>
            <a:r>
              <a:rPr lang="en-US" dirty="0">
                <a:latin typeface="Arial" panose="020B0604020202020204" pitchFamily="34" charset="0"/>
                <a:cs typeface="Arial" panose="020B0604020202020204" pitchFamily="34" charset="0"/>
              </a:rPr>
              <a:t>Third-generation language</a:t>
            </a:r>
          </a:p>
          <a:p>
            <a:pPr lvl="1">
              <a:lnSpc>
                <a:spcPct val="100000"/>
              </a:lnSpc>
            </a:pPr>
            <a:r>
              <a:rPr lang="en-US" dirty="0">
                <a:latin typeface="Arial" panose="020B0604020202020204" pitchFamily="34" charset="0"/>
                <a:cs typeface="Arial" panose="020B0604020202020204" pitchFamily="34" charset="0"/>
              </a:rPr>
              <a:t>They use abstract statements (</a:t>
            </a:r>
            <a:r>
              <a:rPr lang="en-US" dirty="0" err="1">
                <a:latin typeface="Arial" panose="020B0604020202020204" pitchFamily="34" charset="0"/>
                <a:cs typeface="Arial" panose="020B0604020202020204" pitchFamily="34" charset="0"/>
              </a:rPr>
              <a:t>eg</a:t>
            </a:r>
            <a:r>
              <a:rPr lang="en-US" dirty="0">
                <a:latin typeface="Arial" panose="020B0604020202020204" pitchFamily="34" charset="0"/>
                <a:cs typeface="Arial" panose="020B0604020202020204" pitchFamily="34" charset="0"/>
              </a:rPr>
              <a:t>. If-then-else)</a:t>
            </a:r>
          </a:p>
          <a:p>
            <a:pPr lvl="1">
              <a:lnSpc>
                <a:spcPct val="100000"/>
              </a:lnSpc>
            </a:pPr>
            <a:r>
              <a:rPr lang="en-US" dirty="0">
                <a:latin typeface="Arial" panose="020B0604020202020204" pitchFamily="34" charset="0"/>
                <a:cs typeface="Arial" panose="020B0604020202020204" pitchFamily="34" charset="0"/>
              </a:rPr>
              <a:t>They are easier to work with – programs are easier to write and mistakes are easier to identify</a:t>
            </a:r>
          </a:p>
          <a:p>
            <a:pPr lvl="1">
              <a:lnSpc>
                <a:spcPct val="100000"/>
              </a:lnSpc>
            </a:pPr>
            <a:r>
              <a:rPr lang="en-US" dirty="0">
                <a:latin typeface="Arial" panose="020B0604020202020204" pitchFamily="34" charset="0"/>
                <a:cs typeface="Arial" panose="020B0604020202020204" pitchFamily="34" charset="0"/>
              </a:rPr>
              <a:t>They are processor independent</a:t>
            </a:r>
          </a:p>
          <a:p>
            <a:pPr lvl="1">
              <a:lnSpc>
                <a:spcPct val="100000"/>
              </a:lnSpc>
            </a:pPr>
            <a:r>
              <a:rPr lang="en-US" dirty="0">
                <a:latin typeface="Arial" panose="020B0604020202020204" pitchFamily="34" charset="0"/>
                <a:cs typeface="Arial" panose="020B0604020202020204" pitchFamily="34" charset="0"/>
              </a:rPr>
              <a:t>They are portable and can be used on many different system types</a:t>
            </a:r>
          </a:p>
          <a:p>
            <a:pPr>
              <a:lnSpc>
                <a:spcPct val="100000"/>
              </a:lnSpc>
            </a:pPr>
            <a:r>
              <a:rPr lang="en-US" dirty="0">
                <a:latin typeface="Arial" panose="020B0604020202020204" pitchFamily="34" charset="0"/>
                <a:cs typeface="Arial" panose="020B0604020202020204" pitchFamily="34" charset="0"/>
              </a:rPr>
              <a:t>Very High-level languages</a:t>
            </a:r>
          </a:p>
          <a:p>
            <a:pPr lvl="1">
              <a:lnSpc>
                <a:spcPct val="100000"/>
              </a:lnSpc>
            </a:pPr>
            <a:r>
              <a:rPr lang="en-US" dirty="0">
                <a:latin typeface="Arial" panose="020B0604020202020204" pitchFamily="34" charset="0"/>
                <a:cs typeface="Arial" panose="020B0604020202020204" pitchFamily="34" charset="0"/>
              </a:rPr>
              <a:t>4</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Generation language</a:t>
            </a:r>
          </a:p>
          <a:p>
            <a:pPr lvl="1">
              <a:lnSpc>
                <a:spcPct val="100000"/>
              </a:lnSpc>
            </a:pPr>
            <a:r>
              <a:rPr lang="en-US" dirty="0">
                <a:latin typeface="Arial" panose="020B0604020202020204" pitchFamily="34" charset="0"/>
                <a:cs typeface="Arial" panose="020B0604020202020204" pitchFamily="34" charset="0"/>
              </a:rPr>
              <a:t>It enhances the natural language approach</a:t>
            </a:r>
          </a:p>
          <a:p>
            <a:pPr lvl="1">
              <a:lnSpc>
                <a:spcPct val="100000"/>
              </a:lnSpc>
            </a:pPr>
            <a:r>
              <a:rPr lang="en-US" dirty="0">
                <a:latin typeface="Arial" panose="020B0604020202020204" pitchFamily="34" charset="0"/>
                <a:cs typeface="Arial" panose="020B0604020202020204" pitchFamily="34" charset="0"/>
              </a:rPr>
              <a:t>Focuses on highly abstract algorithms that allow straightforward programming implementation </a:t>
            </a:r>
          </a:p>
          <a:p>
            <a:pPr lvl="1">
              <a:lnSpc>
                <a:spcPct val="100000"/>
              </a:lnSpc>
            </a:pPr>
            <a:r>
              <a:rPr lang="en-US" dirty="0">
                <a:latin typeface="Arial" panose="020B0604020202020204" pitchFamily="34" charset="0"/>
                <a:cs typeface="Arial" panose="020B0604020202020204" pitchFamily="34" charset="0"/>
              </a:rPr>
              <a:t>The manual coding required may be ten times less than for the same task on  a 3</a:t>
            </a:r>
            <a:r>
              <a:rPr lang="en-US" baseline="30000" dirty="0">
                <a:latin typeface="Arial" panose="020B0604020202020204" pitchFamily="34" charset="0"/>
                <a:cs typeface="Arial" panose="020B0604020202020204" pitchFamily="34" charset="0"/>
              </a:rPr>
              <a:t>rd</a:t>
            </a:r>
            <a:r>
              <a:rPr lang="en-US" dirty="0">
                <a:latin typeface="Arial" panose="020B0604020202020204" pitchFamily="34" charset="0"/>
                <a:cs typeface="Arial" panose="020B0604020202020204" pitchFamily="34" charset="0"/>
              </a:rPr>
              <a:t> generation language s</a:t>
            </a:r>
          </a:p>
          <a:p>
            <a:pPr lvl="1">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859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Software Development Lifecycle</a:t>
            </a:r>
            <a:endParaRPr lang="en-US" dirty="0"/>
          </a:p>
        </p:txBody>
      </p:sp>
      <p:sp>
        <p:nvSpPr>
          <p:cNvPr id="6" name="Content Placeholder 2"/>
          <p:cNvSpPr txBox="1">
            <a:spLocks/>
          </p:cNvSpPr>
          <p:nvPr/>
        </p:nvSpPr>
        <p:spPr>
          <a:xfrm>
            <a:off x="373906" y="981897"/>
            <a:ext cx="10528663" cy="55172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dirty="0">
                <a:latin typeface="Arial" panose="020B0604020202020204" pitchFamily="34" charset="0"/>
                <a:cs typeface="Arial" panose="020B0604020202020204" pitchFamily="34" charset="0"/>
              </a:rPr>
              <a:t>5 Phases</a:t>
            </a:r>
          </a:p>
          <a:p>
            <a:pPr lvl="1">
              <a:lnSpc>
                <a:spcPct val="200000"/>
              </a:lnSpc>
            </a:pPr>
            <a:r>
              <a:rPr lang="en-US" b="1" dirty="0">
                <a:latin typeface="Arial" panose="020B0604020202020204" pitchFamily="34" charset="0"/>
                <a:cs typeface="Arial" panose="020B0604020202020204" pitchFamily="34" charset="0"/>
              </a:rPr>
              <a:t>Requirements Gathering  </a:t>
            </a:r>
            <a:r>
              <a:rPr lang="en-US" dirty="0">
                <a:latin typeface="Arial" panose="020B0604020202020204" pitchFamily="34" charset="0"/>
                <a:cs typeface="Arial" panose="020B0604020202020204" pitchFamily="34" charset="0"/>
              </a:rPr>
              <a:t>- why, what, whom</a:t>
            </a:r>
          </a:p>
          <a:p>
            <a:pPr lvl="1">
              <a:lnSpc>
                <a:spcPct val="200000"/>
              </a:lnSpc>
            </a:pPr>
            <a:r>
              <a:rPr lang="en-US" b="1" dirty="0">
                <a:latin typeface="Arial" panose="020B0604020202020204" pitchFamily="34" charset="0"/>
                <a:cs typeface="Arial" panose="020B0604020202020204" pitchFamily="34" charset="0"/>
              </a:rPr>
              <a:t>Design</a:t>
            </a:r>
            <a:r>
              <a:rPr lang="en-US" dirty="0">
                <a:latin typeface="Arial" panose="020B0604020202020204" pitchFamily="34" charset="0"/>
                <a:cs typeface="Arial" panose="020B0604020202020204" pitchFamily="34" charset="0"/>
              </a:rPr>
              <a:t> – how</a:t>
            </a:r>
          </a:p>
          <a:p>
            <a:pPr lvl="1">
              <a:lnSpc>
                <a:spcPct val="200000"/>
              </a:lnSpc>
            </a:pPr>
            <a:r>
              <a:rPr lang="en-US" b="1" dirty="0">
                <a:latin typeface="Arial" panose="020B0604020202020204" pitchFamily="34" charset="0"/>
                <a:cs typeface="Arial" panose="020B0604020202020204" pitchFamily="34" charset="0"/>
              </a:rPr>
              <a:t>Development</a:t>
            </a:r>
            <a:r>
              <a:rPr lang="en-US" dirty="0">
                <a:latin typeface="Arial" panose="020B0604020202020204" pitchFamily="34" charset="0"/>
                <a:cs typeface="Arial" panose="020B0604020202020204" pitchFamily="34" charset="0"/>
              </a:rPr>
              <a:t> – coding</a:t>
            </a:r>
          </a:p>
          <a:p>
            <a:pPr lvl="1">
              <a:lnSpc>
                <a:spcPct val="200000"/>
              </a:lnSpc>
            </a:pPr>
            <a:r>
              <a:rPr lang="en-US" b="1" dirty="0">
                <a:latin typeface="Arial" panose="020B0604020202020204" pitchFamily="34" charset="0"/>
                <a:cs typeface="Arial" panose="020B0604020202020204" pitchFamily="34" charset="0"/>
              </a:rPr>
              <a:t>Testing and validation </a:t>
            </a:r>
            <a:r>
              <a:rPr lang="en-US" dirty="0">
                <a:latin typeface="Arial" panose="020B0604020202020204" pitchFamily="34" charset="0"/>
                <a:cs typeface="Arial" panose="020B0604020202020204" pitchFamily="34" charset="0"/>
              </a:rPr>
              <a:t>– verify and validate the software</a:t>
            </a:r>
          </a:p>
          <a:p>
            <a:pPr lvl="1">
              <a:lnSpc>
                <a:spcPct val="200000"/>
              </a:lnSpc>
            </a:pPr>
            <a:r>
              <a:rPr lang="en-US" b="1" dirty="0">
                <a:latin typeface="Arial" panose="020B0604020202020204" pitchFamily="34" charset="0"/>
                <a:cs typeface="Arial" panose="020B0604020202020204" pitchFamily="34" charset="0"/>
              </a:rPr>
              <a:t>Release/maintenance </a:t>
            </a:r>
            <a:r>
              <a:rPr lang="en-US" dirty="0">
                <a:latin typeface="Arial" panose="020B0604020202020204" pitchFamily="34" charset="0"/>
                <a:cs typeface="Arial" panose="020B0604020202020204" pitchFamily="34" charset="0"/>
              </a:rPr>
              <a:t>– deploy and manage</a:t>
            </a:r>
          </a:p>
        </p:txBody>
      </p:sp>
    </p:spTree>
    <p:extLst>
      <p:ext uri="{BB962C8B-B14F-4D97-AF65-F5344CB8AC3E}">
        <p14:creationId xmlns:p14="http://schemas.microsoft.com/office/powerpoint/2010/main" val="66786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Programming Languages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Natural language</a:t>
            </a:r>
          </a:p>
          <a:p>
            <a:pPr lvl="1">
              <a:lnSpc>
                <a:spcPct val="100000"/>
              </a:lnSpc>
            </a:pPr>
            <a:r>
              <a:rPr lang="en-US" dirty="0">
                <a:latin typeface="Arial" panose="020B0604020202020204" pitchFamily="34" charset="0"/>
                <a:cs typeface="Arial" panose="020B0604020202020204" pitchFamily="34" charset="0"/>
              </a:rPr>
              <a:t>5</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generation of programming language</a:t>
            </a:r>
          </a:p>
          <a:p>
            <a:pPr lvl="1">
              <a:lnSpc>
                <a:spcPct val="100000"/>
              </a:lnSpc>
            </a:pPr>
            <a:r>
              <a:rPr lang="en-US" dirty="0">
                <a:latin typeface="Arial" panose="020B0604020202020204" pitchFamily="34" charset="0"/>
                <a:cs typeface="Arial" panose="020B0604020202020204" pitchFamily="34" charset="0"/>
              </a:rPr>
              <a:t>Program creation happens by defining the constrains for achieving a specified result</a:t>
            </a:r>
          </a:p>
          <a:p>
            <a:pPr lvl="1">
              <a:lnSpc>
                <a:spcPct val="100000"/>
              </a:lnSpc>
            </a:pPr>
            <a:r>
              <a:rPr lang="en-US" dirty="0">
                <a:latin typeface="Arial" panose="020B0604020202020204" pitchFamily="34" charset="0"/>
                <a:cs typeface="Arial" panose="020B0604020202020204" pitchFamily="34" charset="0"/>
              </a:rPr>
              <a:t>Goal is to create software that can solve problems by itself instead of a programmer having to develop code to deal with individual and specific problems</a:t>
            </a:r>
          </a:p>
          <a:p>
            <a:pPr lvl="1">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26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Programming Language</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Assemblers</a:t>
            </a:r>
          </a:p>
          <a:p>
            <a:pPr lvl="1">
              <a:lnSpc>
                <a:spcPct val="100000"/>
              </a:lnSpc>
            </a:pPr>
            <a:r>
              <a:rPr lang="en-US" dirty="0">
                <a:latin typeface="Arial" panose="020B0604020202020204" pitchFamily="34" charset="0"/>
                <a:cs typeface="Arial" panose="020B0604020202020204" pitchFamily="34" charset="0"/>
              </a:rPr>
              <a:t>Tools that convert assembly language source code into machine code</a:t>
            </a:r>
          </a:p>
          <a:p>
            <a:pPr>
              <a:lnSpc>
                <a:spcPct val="100000"/>
              </a:lnSpc>
            </a:pPr>
            <a:r>
              <a:rPr lang="en-US" dirty="0">
                <a:latin typeface="Arial" panose="020B0604020202020204" pitchFamily="34" charset="0"/>
                <a:cs typeface="Arial" panose="020B0604020202020204" pitchFamily="34" charset="0"/>
              </a:rPr>
              <a:t>Compilers</a:t>
            </a:r>
          </a:p>
          <a:p>
            <a:pPr lvl="1">
              <a:lnSpc>
                <a:spcPct val="100000"/>
              </a:lnSpc>
            </a:pPr>
            <a:r>
              <a:rPr lang="en-US" dirty="0">
                <a:latin typeface="Arial" panose="020B0604020202020204" pitchFamily="34" charset="0"/>
                <a:cs typeface="Arial" panose="020B0604020202020204" pitchFamily="34" charset="0"/>
              </a:rPr>
              <a:t>Tools that convert high level language statements to machine code for specific processors</a:t>
            </a:r>
          </a:p>
          <a:p>
            <a:pPr lvl="1">
              <a:lnSpc>
                <a:spcPct val="100000"/>
              </a:lnSpc>
            </a:pPr>
            <a:r>
              <a:rPr lang="en-US" dirty="0">
                <a:latin typeface="Arial" panose="020B0604020202020204" pitchFamily="34" charset="0"/>
                <a:cs typeface="Arial" panose="020B0604020202020204" pitchFamily="34" charset="0"/>
              </a:rPr>
              <a:t>Allows developers to create software once in high level language and complied for various platforms</a:t>
            </a:r>
          </a:p>
          <a:p>
            <a:pPr>
              <a:lnSpc>
                <a:spcPct val="100000"/>
              </a:lnSpc>
            </a:pPr>
            <a:r>
              <a:rPr lang="en-US" dirty="0">
                <a:latin typeface="Arial" panose="020B0604020202020204" pitchFamily="34" charset="0"/>
                <a:cs typeface="Arial" panose="020B0604020202020204" pitchFamily="34" charset="0"/>
              </a:rPr>
              <a:t>Interpreter</a:t>
            </a:r>
          </a:p>
          <a:p>
            <a:pPr lvl="1">
              <a:lnSpc>
                <a:spcPct val="100000"/>
              </a:lnSpc>
            </a:pPr>
            <a:r>
              <a:rPr lang="en-US" dirty="0">
                <a:latin typeface="Arial" panose="020B0604020202020204" pitchFamily="34" charset="0"/>
                <a:cs typeface="Arial" panose="020B0604020202020204" pitchFamily="34" charset="0"/>
              </a:rPr>
              <a:t>Performs the last step of transforming high-level code to machine-level code</a:t>
            </a:r>
          </a:p>
          <a:p>
            <a:pPr lvl="1">
              <a:lnSpc>
                <a:spcPct val="100000"/>
              </a:lnSpc>
            </a:pPr>
            <a:r>
              <a:rPr lang="en-US" dirty="0">
                <a:latin typeface="Arial" panose="020B0604020202020204" pitchFamily="34" charset="0"/>
                <a:cs typeface="Arial" panose="020B0604020202020204" pitchFamily="34" charset="0"/>
              </a:rPr>
              <a:t>It improves portability</a:t>
            </a:r>
          </a:p>
          <a:p>
            <a:pPr lvl="1">
              <a:lnSpc>
                <a:spcPct val="100000"/>
              </a:lnSpc>
            </a:pPr>
            <a:r>
              <a:rPr lang="en-US" dirty="0">
                <a:latin typeface="Arial" panose="020B0604020202020204" pitchFamily="34" charset="0"/>
                <a:cs typeface="Arial" panose="020B0604020202020204" pitchFamily="34" charset="0"/>
              </a:rPr>
              <a:t>Major advantage is that the platform independence and memory management functions are part of the interpreter</a:t>
            </a:r>
          </a:p>
          <a:p>
            <a:pPr lvl="1">
              <a:lnSpc>
                <a:spcPct val="100000"/>
              </a:lnSpc>
            </a:pPr>
            <a:r>
              <a:rPr lang="en-US" dirty="0">
                <a:latin typeface="Arial" panose="020B0604020202020204" pitchFamily="34" charset="0"/>
                <a:cs typeface="Arial" panose="020B0604020202020204" pitchFamily="34" charset="0"/>
              </a:rPr>
              <a:t>Major disadvantage is that the program cannot run as a stand-alone application but requires the interpreter to be installed on the local machine </a:t>
            </a:r>
          </a:p>
          <a:p>
            <a:pPr lvl="1">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665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Object Oriented Concepts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Benefits of Object Oriented Programming</a:t>
            </a:r>
          </a:p>
          <a:p>
            <a:pPr lvl="1">
              <a:lnSpc>
                <a:spcPct val="150000"/>
              </a:lnSpc>
            </a:pPr>
            <a:r>
              <a:rPr lang="en-US" b="1" dirty="0">
                <a:latin typeface="Arial" panose="020B0604020202020204" pitchFamily="34" charset="0"/>
                <a:cs typeface="Arial" panose="020B0604020202020204" pitchFamily="34" charset="0"/>
              </a:rPr>
              <a:t>Modularity </a:t>
            </a:r>
          </a:p>
          <a:p>
            <a:pPr lvl="1">
              <a:lnSpc>
                <a:spcPct val="150000"/>
              </a:lnSpc>
            </a:pPr>
            <a:r>
              <a:rPr lang="en-US" b="1" dirty="0">
                <a:latin typeface="Arial" panose="020B0604020202020204" pitchFamily="34" charset="0"/>
                <a:cs typeface="Arial" panose="020B0604020202020204" pitchFamily="34" charset="0"/>
              </a:rPr>
              <a:t>Differed commitment</a:t>
            </a:r>
          </a:p>
          <a:p>
            <a:pPr lvl="1">
              <a:lnSpc>
                <a:spcPct val="150000"/>
              </a:lnSpc>
            </a:pPr>
            <a:r>
              <a:rPr lang="en-US" b="1" dirty="0">
                <a:latin typeface="Arial" panose="020B0604020202020204" pitchFamily="34" charset="0"/>
                <a:cs typeface="Arial" panose="020B0604020202020204" pitchFamily="34" charset="0"/>
              </a:rPr>
              <a:t>Reusability</a:t>
            </a:r>
          </a:p>
          <a:p>
            <a:pPr lvl="1">
              <a:lnSpc>
                <a:spcPct val="150000"/>
              </a:lnSpc>
            </a:pPr>
            <a:r>
              <a:rPr lang="en-US" b="1" dirty="0">
                <a:latin typeface="Arial" panose="020B0604020202020204" pitchFamily="34" charset="0"/>
                <a:cs typeface="Arial" panose="020B0604020202020204" pitchFamily="34" charset="0"/>
              </a:rPr>
              <a:t>Naturalness</a:t>
            </a:r>
          </a:p>
          <a:p>
            <a:pPr>
              <a:lnSpc>
                <a:spcPct val="150000"/>
              </a:lnSpc>
            </a:pPr>
            <a:r>
              <a:rPr lang="en-US" dirty="0">
                <a:latin typeface="Arial" panose="020B0604020202020204" pitchFamily="34" charset="0"/>
                <a:cs typeface="Arial" panose="020B0604020202020204" pitchFamily="34" charset="0"/>
              </a:rPr>
              <a:t>It also provides functional independence ~ each module addresses a specific sub function of requirements and has an interface that is easily understood by other parts of the application</a:t>
            </a:r>
          </a:p>
          <a:p>
            <a:pPr>
              <a:lnSpc>
                <a:spcPct val="100000"/>
              </a:lnSpc>
            </a:pPr>
            <a:r>
              <a:rPr lang="en-US" dirty="0">
                <a:latin typeface="Arial" panose="020B0604020202020204" pitchFamily="34" charset="0"/>
                <a:cs typeface="Arial" panose="020B0604020202020204" pitchFamily="34" charset="0"/>
              </a:rPr>
              <a:t>Data hiding is provided by encapsulation, which protects an object’s private data from outside access</a:t>
            </a:r>
          </a:p>
          <a:p>
            <a:pPr>
              <a:lnSpc>
                <a:spcPct val="150000"/>
              </a:lnSpc>
            </a:pPr>
            <a:r>
              <a:rPr lang="en-US" dirty="0">
                <a:latin typeface="Arial" panose="020B0604020202020204" pitchFamily="34" charset="0"/>
                <a:cs typeface="Arial" panose="020B0604020202020204" pitchFamily="34" charset="0"/>
              </a:rPr>
              <a:t>Abstraction is the capability to suppress unnecessary details so that important, inherent properties can b examined and reviewed</a:t>
            </a:r>
          </a:p>
        </p:txBody>
      </p:sp>
    </p:spTree>
    <p:extLst>
      <p:ext uri="{BB962C8B-B14F-4D97-AF65-F5344CB8AC3E}">
        <p14:creationId xmlns:p14="http://schemas.microsoft.com/office/powerpoint/2010/main" val="347655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Polymorphism</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IN" dirty="0">
                <a:latin typeface="Arial" panose="020B0604020202020204" pitchFamily="34" charset="0"/>
                <a:cs typeface="Arial" panose="020B0604020202020204" pitchFamily="34" charset="0"/>
              </a:rPr>
              <a:t>Polymorphism refers to a programming language's ability to process objects differently depending on their data type or class</a:t>
            </a:r>
          </a:p>
          <a:p>
            <a:pPr>
              <a:lnSpc>
                <a:spcPct val="200000"/>
              </a:lnSpc>
            </a:pPr>
            <a:r>
              <a:rPr lang="en-IN" dirty="0">
                <a:latin typeface="Arial" panose="020B0604020202020204" pitchFamily="34" charset="0"/>
                <a:cs typeface="Arial" panose="020B0604020202020204" pitchFamily="34" charset="0"/>
              </a:rPr>
              <a:t>The application will determine what to use at the time of execution</a:t>
            </a:r>
          </a:p>
          <a:p>
            <a:pPr>
              <a:lnSpc>
                <a:spcPct val="200000"/>
              </a:lnSpc>
            </a:pPr>
            <a:r>
              <a:rPr lang="en-IN" dirty="0">
                <a:latin typeface="Arial" panose="020B0604020202020204" pitchFamily="34" charset="0"/>
                <a:cs typeface="Arial" panose="020B0604020202020204" pitchFamily="34" charset="0"/>
              </a:rPr>
              <a:t>It takes place when different objects respond to the same command input or message in different ways</a:t>
            </a:r>
          </a:p>
          <a:p>
            <a:pPr>
              <a:lnSpc>
                <a:spcPct val="100000"/>
              </a:lnSpc>
            </a:pPr>
            <a:endParaRPr lang="en-IN" dirty="0">
              <a:latin typeface="Arial" panose="020B0604020202020204" pitchFamily="34" charset="0"/>
              <a:cs typeface="Arial" panose="020B0604020202020204" pitchFamily="34" charset="0"/>
            </a:endParaRPr>
          </a:p>
          <a:p>
            <a:pPr>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847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Software Development Concepts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906792"/>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Data Modelling	</a:t>
            </a:r>
          </a:p>
          <a:p>
            <a:pPr lvl="1">
              <a:lnSpc>
                <a:spcPct val="100000"/>
              </a:lnSpc>
            </a:pPr>
            <a:r>
              <a:rPr lang="en-US" dirty="0">
                <a:latin typeface="Arial" panose="020B0604020202020204" pitchFamily="34" charset="0"/>
                <a:cs typeface="Arial" panose="020B0604020202020204" pitchFamily="34" charset="0"/>
              </a:rPr>
              <a:t>Considers data independently both by the way data is processed and the component that processes the data</a:t>
            </a:r>
          </a:p>
          <a:p>
            <a:pPr lvl="1">
              <a:lnSpc>
                <a:spcPct val="100000"/>
              </a:lnSpc>
            </a:pPr>
            <a:r>
              <a:rPr lang="en-US" dirty="0">
                <a:latin typeface="Arial" panose="020B0604020202020204" pitchFamily="34" charset="0"/>
                <a:cs typeface="Arial" panose="020B0604020202020204" pitchFamily="34" charset="0"/>
              </a:rPr>
              <a:t>It follows the data from input to the end and ensures the output is correct</a:t>
            </a:r>
          </a:p>
          <a:p>
            <a:pPr lvl="1">
              <a:lnSpc>
                <a:spcPct val="100000"/>
              </a:lnSpc>
            </a:pPr>
            <a:r>
              <a:rPr lang="en-US" dirty="0">
                <a:latin typeface="Arial" panose="020B0604020202020204" pitchFamily="34" charset="0"/>
                <a:cs typeface="Arial" panose="020B0604020202020204" pitchFamily="34" charset="0"/>
              </a:rPr>
              <a:t>Data modelling can be used to provide insights into the data and the relationships that govern it (used in Databases)</a:t>
            </a:r>
          </a:p>
          <a:p>
            <a:pPr>
              <a:lnSpc>
                <a:spcPct val="100000"/>
              </a:lnSpc>
            </a:pPr>
            <a:r>
              <a:rPr lang="en-US" dirty="0">
                <a:latin typeface="Arial" panose="020B0604020202020204" pitchFamily="34" charset="0"/>
                <a:cs typeface="Arial" panose="020B0604020202020204" pitchFamily="34" charset="0"/>
              </a:rPr>
              <a:t>Data Structure</a:t>
            </a:r>
          </a:p>
          <a:p>
            <a:pPr lvl="1">
              <a:lnSpc>
                <a:spcPct val="100000"/>
              </a:lnSpc>
            </a:pPr>
            <a:r>
              <a:rPr lang="en-IN" dirty="0">
                <a:latin typeface="Arial" panose="020B0604020202020204" pitchFamily="34" charset="0"/>
                <a:cs typeface="Arial" panose="020B0604020202020204" pitchFamily="34" charset="0"/>
              </a:rPr>
              <a:t>Data Structure is a way of collecting and organising data in such a way that we can perform operations on these data in an effective way</a:t>
            </a:r>
          </a:p>
          <a:p>
            <a:pPr lvl="1">
              <a:lnSpc>
                <a:spcPct val="100000"/>
              </a:lnSpc>
            </a:pPr>
            <a:r>
              <a:rPr lang="en-IN" dirty="0">
                <a:latin typeface="Arial" panose="020B0604020202020204" pitchFamily="34" charset="0"/>
                <a:cs typeface="Arial" panose="020B0604020202020204" pitchFamily="34" charset="0"/>
              </a:rPr>
              <a:t>Data Structures is about rendering data elements in terms of some relationship</a:t>
            </a:r>
          </a:p>
          <a:p>
            <a:pPr lvl="1">
              <a:lnSpc>
                <a:spcPct val="100000"/>
              </a:lnSpc>
            </a:pPr>
            <a:r>
              <a:rPr lang="en-IN" dirty="0">
                <a:latin typeface="Arial" panose="020B0604020202020204" pitchFamily="34" charset="0"/>
                <a:cs typeface="Arial" panose="020B0604020202020204" pitchFamily="34" charset="0"/>
              </a:rPr>
              <a:t>They are structures programmed to store ordered data, so that various operations can be performed on it easily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158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Cohesion and coupling</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906792"/>
            <a:ext cx="10972519"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Cohesion</a:t>
            </a:r>
          </a:p>
          <a:p>
            <a:pPr lvl="1">
              <a:lnSpc>
                <a:spcPct val="100000"/>
              </a:lnSpc>
            </a:pPr>
            <a:r>
              <a:rPr lang="en-US" dirty="0">
                <a:latin typeface="Arial" panose="020B0604020202020204" pitchFamily="34" charset="0"/>
                <a:cs typeface="Arial" panose="020B0604020202020204" pitchFamily="34" charset="0"/>
              </a:rPr>
              <a:t>Refers to how many different types of tasks a module can carry out</a:t>
            </a:r>
          </a:p>
          <a:p>
            <a:pPr lvl="1">
              <a:lnSpc>
                <a:spcPct val="100000"/>
              </a:lnSpc>
            </a:pPr>
            <a:r>
              <a:rPr lang="en-US" dirty="0">
                <a:latin typeface="Arial" panose="020B0604020202020204" pitchFamily="34" charset="0"/>
                <a:cs typeface="Arial" panose="020B0604020202020204" pitchFamily="34" charset="0"/>
              </a:rPr>
              <a:t>High cohesion ~ carries one task or tasks that are similar</a:t>
            </a:r>
          </a:p>
          <a:p>
            <a:pPr lvl="1">
              <a:lnSpc>
                <a:spcPct val="100000"/>
              </a:lnSpc>
            </a:pPr>
            <a:r>
              <a:rPr lang="en-US" dirty="0">
                <a:latin typeface="Arial" panose="020B0604020202020204" pitchFamily="34" charset="0"/>
                <a:cs typeface="Arial" panose="020B0604020202020204" pitchFamily="34" charset="0"/>
              </a:rPr>
              <a:t>High cohesion is better. Any change in the task can be done without impacting other tasks</a:t>
            </a:r>
          </a:p>
          <a:p>
            <a:pPr>
              <a:lnSpc>
                <a:spcPct val="100000"/>
              </a:lnSpc>
            </a:pPr>
            <a:r>
              <a:rPr lang="en-US" dirty="0">
                <a:latin typeface="Arial" panose="020B0604020202020204" pitchFamily="34" charset="0"/>
                <a:cs typeface="Arial" panose="020B0604020202020204" pitchFamily="34" charset="0"/>
              </a:rPr>
              <a:t>Coupling </a:t>
            </a:r>
          </a:p>
          <a:p>
            <a:pPr lvl="1">
              <a:lnSpc>
                <a:spcPct val="100000"/>
              </a:lnSpc>
            </a:pPr>
            <a:r>
              <a:rPr lang="en-US" dirty="0">
                <a:latin typeface="Arial" panose="020B0604020202020204" pitchFamily="34" charset="0"/>
                <a:cs typeface="Arial" panose="020B0604020202020204" pitchFamily="34" charset="0"/>
              </a:rPr>
              <a:t>Is a measurement that indicates how much interaction one module requires to carry out its tasks</a:t>
            </a:r>
          </a:p>
          <a:p>
            <a:pPr lvl="1">
              <a:lnSpc>
                <a:spcPct val="100000"/>
              </a:lnSpc>
            </a:pPr>
            <a:r>
              <a:rPr lang="en-US" dirty="0">
                <a:latin typeface="Arial" panose="020B0604020202020204" pitchFamily="34" charset="0"/>
                <a:cs typeface="Arial" panose="020B0604020202020204" pitchFamily="34" charset="0"/>
              </a:rPr>
              <a:t>Low (loose) coupling is better, High (tight) coupling means a module depends upon many other modules </a:t>
            </a:r>
          </a:p>
          <a:p>
            <a:pPr lvl="1">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1434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Application Programming Interface</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7"/>
            <a:ext cx="10972519" cy="557621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It specifies a manner in which an software component interacts with other components</a:t>
            </a:r>
          </a:p>
          <a:p>
            <a:pPr>
              <a:lnSpc>
                <a:spcPct val="150000"/>
              </a:lnSpc>
            </a:pPr>
            <a:r>
              <a:rPr lang="en-US" dirty="0">
                <a:latin typeface="Arial" panose="020B0604020202020204" pitchFamily="34" charset="0"/>
                <a:cs typeface="Arial" panose="020B0604020202020204" pitchFamily="34" charset="0"/>
              </a:rPr>
              <a:t>It encourages software reuse</a:t>
            </a:r>
          </a:p>
          <a:p>
            <a:pPr>
              <a:lnSpc>
                <a:spcPct val="150000"/>
              </a:lnSpc>
            </a:pPr>
            <a:r>
              <a:rPr lang="en-US" dirty="0">
                <a:latin typeface="Arial" panose="020B0604020202020204" pitchFamily="34" charset="0"/>
                <a:cs typeface="Arial" panose="020B0604020202020204" pitchFamily="34" charset="0"/>
              </a:rPr>
              <a:t>Makes software more maintainable by localizing the changes that need to be made</a:t>
            </a:r>
          </a:p>
          <a:p>
            <a:pPr>
              <a:lnSpc>
                <a:spcPct val="150000"/>
              </a:lnSpc>
            </a:pPr>
            <a:r>
              <a:rPr lang="en-US" dirty="0">
                <a:latin typeface="Arial" panose="020B0604020202020204" pitchFamily="34" charset="0"/>
                <a:cs typeface="Arial" panose="020B0604020202020204" pitchFamily="34" charset="0"/>
              </a:rPr>
              <a:t>It provides reduced effort and improved maintainability.</a:t>
            </a:r>
          </a:p>
          <a:p>
            <a:pPr>
              <a:lnSpc>
                <a:spcPct val="150000"/>
              </a:lnSpc>
            </a:pPr>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software library </a:t>
            </a:r>
            <a:r>
              <a:rPr lang="en-US" dirty="0">
                <a:latin typeface="Arial" panose="020B0604020202020204" pitchFamily="34" charset="0"/>
                <a:cs typeface="Arial" panose="020B0604020202020204" pitchFamily="34" charset="0"/>
              </a:rPr>
              <a:t>is a collection of components that do specific things that are useful to many other components</a:t>
            </a:r>
          </a:p>
          <a:p>
            <a:pPr>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997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Distributed Computing Environment</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7"/>
            <a:ext cx="10972519" cy="5576219"/>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It is a standard developed by the Open Group</a:t>
            </a:r>
          </a:p>
          <a:p>
            <a:pPr>
              <a:lnSpc>
                <a:spcPct val="150000"/>
              </a:lnSpc>
            </a:pPr>
            <a:r>
              <a:rPr lang="en-US" dirty="0">
                <a:latin typeface="Arial" panose="020B0604020202020204" pitchFamily="34" charset="0"/>
                <a:cs typeface="Arial" panose="020B0604020202020204" pitchFamily="34" charset="0"/>
              </a:rPr>
              <a:t>It is a client/server framework that is available to many vendors to use within their products</a:t>
            </a:r>
          </a:p>
          <a:p>
            <a:pPr>
              <a:lnSpc>
                <a:spcPct val="150000"/>
              </a:lnSpc>
            </a:pPr>
            <a:r>
              <a:rPr lang="en-US" dirty="0">
                <a:latin typeface="Arial" panose="020B0604020202020204" pitchFamily="34" charset="0"/>
                <a:cs typeface="Arial" panose="020B0604020202020204" pitchFamily="34" charset="0"/>
              </a:rPr>
              <a:t>It provides RPC service, security service, directory service, time service and distributed file support</a:t>
            </a:r>
          </a:p>
          <a:p>
            <a:pPr>
              <a:lnSpc>
                <a:spcPct val="150000"/>
              </a:lnSpc>
            </a:pPr>
            <a:r>
              <a:rPr lang="en-US" dirty="0">
                <a:latin typeface="Arial" panose="020B0604020202020204" pitchFamily="34" charset="0"/>
                <a:cs typeface="Arial" panose="020B0604020202020204" pitchFamily="34" charset="0"/>
              </a:rPr>
              <a:t>It is a layer of software that sits on top of network layer and provides services to the application above it</a:t>
            </a:r>
          </a:p>
          <a:p>
            <a:pPr>
              <a:lnSpc>
                <a:spcPct val="150000"/>
              </a:lnSpc>
            </a:pPr>
            <a:r>
              <a:rPr lang="en-US" dirty="0">
                <a:latin typeface="Arial" panose="020B0604020202020204" pitchFamily="34" charset="0"/>
                <a:cs typeface="Arial" panose="020B0604020202020204" pitchFamily="34" charset="0"/>
              </a:rPr>
              <a:t>DCE and DCOM offer much of the same functionality</a:t>
            </a:r>
          </a:p>
          <a:p>
            <a:pPr>
              <a:lnSpc>
                <a:spcPct val="150000"/>
              </a:lnSpc>
            </a:pPr>
            <a:r>
              <a:rPr lang="en-US" dirty="0">
                <a:latin typeface="Arial" panose="020B0604020202020204" pitchFamily="34" charset="0"/>
                <a:cs typeface="Arial" panose="020B0604020202020204" pitchFamily="34" charset="0"/>
              </a:rPr>
              <a:t>DCOM uses a globally unique identifier (GUID) while DCOM users a universally unique identifier (UUID)</a:t>
            </a:r>
          </a:p>
        </p:txBody>
      </p:sp>
    </p:spTree>
    <p:extLst>
      <p:ext uri="{BB962C8B-B14F-4D97-AF65-F5344CB8AC3E}">
        <p14:creationId xmlns:p14="http://schemas.microsoft.com/office/powerpoint/2010/main" val="131104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Common Object Request Broker Architecture (CORBA)</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7"/>
            <a:ext cx="10972519" cy="5576219"/>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Open object-oriented standard architecture developed by Object Management group</a:t>
            </a:r>
          </a:p>
          <a:p>
            <a:pPr>
              <a:lnSpc>
                <a:spcPct val="150000"/>
              </a:lnSpc>
            </a:pPr>
            <a:r>
              <a:rPr lang="en-US" dirty="0">
                <a:latin typeface="Arial" panose="020B0604020202020204" pitchFamily="34" charset="0"/>
                <a:cs typeface="Arial" panose="020B0604020202020204" pitchFamily="34" charset="0"/>
              </a:rPr>
              <a:t>Enables applications to communicate with one another no matter where the application resides or who developed it</a:t>
            </a:r>
          </a:p>
          <a:p>
            <a:pPr>
              <a:lnSpc>
                <a:spcPct val="150000"/>
              </a:lnSpc>
            </a:pPr>
            <a:r>
              <a:rPr lang="en-US" dirty="0">
                <a:latin typeface="Arial" panose="020B0604020202020204" pitchFamily="34" charset="0"/>
                <a:cs typeface="Arial" panose="020B0604020202020204" pitchFamily="34" charset="0"/>
              </a:rPr>
              <a:t>It defines the API, communication protocol and C2S communication methods to allow heterogenous applications to work together</a:t>
            </a:r>
          </a:p>
          <a:p>
            <a:pPr>
              <a:lnSpc>
                <a:spcPct val="150000"/>
              </a:lnSpc>
            </a:pPr>
            <a:r>
              <a:rPr lang="en-US" dirty="0">
                <a:latin typeface="Arial" panose="020B0604020202020204" pitchFamily="34" charset="0"/>
                <a:cs typeface="Arial" panose="020B0604020202020204" pitchFamily="34" charset="0"/>
              </a:rPr>
              <a:t>In this model clients request services from objects.</a:t>
            </a:r>
          </a:p>
          <a:p>
            <a:pPr>
              <a:lnSpc>
                <a:spcPct val="150000"/>
              </a:lnSpc>
            </a:pPr>
            <a:r>
              <a:rPr lang="en-US" dirty="0">
                <a:latin typeface="Arial" panose="020B0604020202020204" pitchFamily="34" charset="0"/>
                <a:cs typeface="Arial" panose="020B0604020202020204" pitchFamily="34" charset="0"/>
              </a:rPr>
              <a:t>The model provides standards to build a distributed environment</a:t>
            </a:r>
          </a:p>
          <a:p>
            <a:pPr marL="0" indent="0">
              <a:lnSpc>
                <a:spcPct val="150000"/>
              </a:lnSpc>
              <a:buNone/>
            </a:pPr>
            <a:endParaRPr lang="en-US"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617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Common Object Request Broker Architecture (CORBA)</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7"/>
            <a:ext cx="10972519" cy="5576219"/>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Contains two parts</a:t>
            </a:r>
          </a:p>
          <a:p>
            <a:pPr lvl="1">
              <a:lnSpc>
                <a:spcPct val="150000"/>
              </a:lnSpc>
            </a:pPr>
            <a:r>
              <a:rPr lang="en-US" dirty="0">
                <a:latin typeface="Arial" panose="020B0604020202020204" pitchFamily="34" charset="0"/>
                <a:cs typeface="Arial" panose="020B0604020202020204" pitchFamily="34" charset="0"/>
              </a:rPr>
              <a:t>System Oriented Components</a:t>
            </a:r>
          </a:p>
          <a:p>
            <a:pPr lvl="2">
              <a:lnSpc>
                <a:spcPct val="150000"/>
              </a:lnSpc>
            </a:pPr>
            <a:r>
              <a:rPr lang="en-US" dirty="0">
                <a:latin typeface="Arial" panose="020B0604020202020204" pitchFamily="34" charset="0"/>
                <a:cs typeface="Arial" panose="020B0604020202020204" pitchFamily="34" charset="0"/>
              </a:rPr>
              <a:t>Object oriented brokers (ORB) and object services</a:t>
            </a:r>
          </a:p>
          <a:p>
            <a:pPr lvl="1">
              <a:lnSpc>
                <a:spcPct val="150000"/>
              </a:lnSpc>
            </a:pPr>
            <a:r>
              <a:rPr lang="en-US" dirty="0">
                <a:latin typeface="Arial" panose="020B0604020202020204" pitchFamily="34" charset="0"/>
                <a:cs typeface="Arial" panose="020B0604020202020204" pitchFamily="34" charset="0"/>
              </a:rPr>
              <a:t>Application Oriented Components</a:t>
            </a:r>
          </a:p>
          <a:p>
            <a:pPr lvl="2">
              <a:lnSpc>
                <a:spcPct val="150000"/>
              </a:lnSpc>
            </a:pPr>
            <a:r>
              <a:rPr lang="en-US" dirty="0">
                <a:latin typeface="Arial" panose="020B0604020202020204" pitchFamily="34" charset="0"/>
                <a:cs typeface="Arial" panose="020B0604020202020204" pitchFamily="34" charset="0"/>
              </a:rPr>
              <a:t>Application objects and common facilities</a:t>
            </a:r>
          </a:p>
          <a:p>
            <a:pPr>
              <a:lnSpc>
                <a:spcPct val="150000"/>
              </a:lnSpc>
            </a:pPr>
            <a:r>
              <a:rPr lang="en-US" dirty="0">
                <a:latin typeface="Arial" panose="020B0604020202020204" pitchFamily="34" charset="0"/>
                <a:cs typeface="Arial" panose="020B0604020202020204" pitchFamily="34" charset="0"/>
              </a:rPr>
              <a:t>ORB manages all communications between the components and enables them to interact in a heterogeneous and distributed environment</a:t>
            </a:r>
          </a:p>
          <a:p>
            <a:pPr>
              <a:lnSpc>
                <a:spcPct val="150000"/>
              </a:lnSpc>
            </a:pPr>
            <a:r>
              <a:rPr lang="en-US" dirty="0">
                <a:latin typeface="Arial" panose="020B0604020202020204" pitchFamily="34" charset="0"/>
                <a:cs typeface="Arial" panose="020B0604020202020204" pitchFamily="34" charset="0"/>
              </a:rPr>
              <a:t>ORB works independently of the platforms where the objects reside, it provides greater interoperability</a:t>
            </a:r>
          </a:p>
          <a:p>
            <a:pPr>
              <a:lnSpc>
                <a:spcPct val="150000"/>
              </a:lnSpc>
            </a:pPr>
            <a:r>
              <a:rPr lang="en-US" dirty="0">
                <a:latin typeface="Arial" panose="020B0604020202020204" pitchFamily="34" charset="0"/>
                <a:cs typeface="Arial" panose="020B0604020202020204" pitchFamily="34" charset="0"/>
              </a:rPr>
              <a:t>It is the middleware that allows the client/server communication to take place</a:t>
            </a:r>
          </a:p>
          <a:p>
            <a:pPr>
              <a:lnSpc>
                <a:spcPct val="150000"/>
              </a:lnSpc>
            </a:pPr>
            <a:r>
              <a:rPr lang="en-US" dirty="0">
                <a:latin typeface="Arial" panose="020B0604020202020204" pitchFamily="34" charset="0"/>
                <a:cs typeface="Arial" panose="020B0604020202020204" pitchFamily="34" charset="0"/>
              </a:rPr>
              <a:t>ORB provides communication between distributed objects</a:t>
            </a:r>
          </a:p>
          <a:p>
            <a:pPr>
              <a:lnSpc>
                <a:spcPct val="150000"/>
              </a:lnSpc>
            </a:pPr>
            <a:r>
              <a:rPr lang="en-US" dirty="0">
                <a:latin typeface="Arial" panose="020B0604020202020204" pitchFamily="34" charset="0"/>
                <a:cs typeface="Arial" panose="020B0604020202020204" pitchFamily="34" charset="0"/>
              </a:rPr>
              <a:t>It provides portability for applications </a:t>
            </a:r>
          </a:p>
          <a:p>
            <a:pPr lvl="1">
              <a:lnSpc>
                <a:spcPct val="150000"/>
              </a:lnSpc>
            </a:pPr>
            <a:endParaRPr lang="en-US" dirty="0">
              <a:latin typeface="Arial" panose="020B0604020202020204" pitchFamily="34" charset="0"/>
              <a:cs typeface="Arial" panose="020B0604020202020204" pitchFamily="34" charset="0"/>
            </a:endParaRPr>
          </a:p>
          <a:p>
            <a:pPr marL="0" indent="0">
              <a:lnSpc>
                <a:spcPct val="150000"/>
              </a:lnSpc>
              <a:buNone/>
            </a:pPr>
            <a:endParaRPr lang="en-US"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687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Project Management</a:t>
            </a:r>
            <a:endParaRPr lang="en-US" dirty="0"/>
          </a:p>
        </p:txBody>
      </p:sp>
      <p:sp>
        <p:nvSpPr>
          <p:cNvPr id="6" name="Content Placeholder 2"/>
          <p:cNvSpPr txBox="1">
            <a:spLocks/>
          </p:cNvSpPr>
          <p:nvPr/>
        </p:nvSpPr>
        <p:spPr>
          <a:xfrm>
            <a:off x="373906" y="981897"/>
            <a:ext cx="10528663" cy="55172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Project management is an important part of Product development</a:t>
            </a:r>
          </a:p>
          <a:p>
            <a:pPr>
              <a:lnSpc>
                <a:spcPct val="100000"/>
              </a:lnSpc>
            </a:pPr>
            <a:r>
              <a:rPr lang="en-US" dirty="0">
                <a:latin typeface="Arial" panose="020B0604020202020204" pitchFamily="34" charset="0"/>
                <a:cs typeface="Arial" panose="020B0604020202020204" pitchFamily="34" charset="0"/>
              </a:rPr>
              <a:t>Security management is an important part of project management</a:t>
            </a:r>
          </a:p>
          <a:p>
            <a:pPr>
              <a:lnSpc>
                <a:spcPct val="100000"/>
              </a:lnSpc>
            </a:pPr>
            <a:r>
              <a:rPr lang="en-US" dirty="0">
                <a:latin typeface="Arial" panose="020B0604020202020204" pitchFamily="34" charset="0"/>
                <a:cs typeface="Arial" panose="020B0604020202020204" pitchFamily="34" charset="0"/>
              </a:rPr>
              <a:t>Statement of Work (SOW)</a:t>
            </a:r>
          </a:p>
          <a:p>
            <a:pPr lvl="1">
              <a:lnSpc>
                <a:spcPct val="100000"/>
              </a:lnSpc>
            </a:pPr>
            <a:r>
              <a:rPr lang="en-US" dirty="0">
                <a:latin typeface="Arial" panose="020B0604020202020204" pitchFamily="34" charset="0"/>
                <a:cs typeface="Arial" panose="020B0604020202020204" pitchFamily="34" charset="0"/>
              </a:rPr>
              <a:t>Describes the product and customer requirements</a:t>
            </a:r>
          </a:p>
          <a:p>
            <a:pPr lvl="1">
              <a:lnSpc>
                <a:spcPct val="100000"/>
              </a:lnSpc>
            </a:pPr>
            <a:r>
              <a:rPr lang="en-US" dirty="0">
                <a:latin typeface="Arial" panose="020B0604020202020204" pitchFamily="34" charset="0"/>
                <a:cs typeface="Arial" panose="020B0604020202020204" pitchFamily="34" charset="0"/>
              </a:rPr>
              <a:t>Helps ensure the requirements are clearly understood</a:t>
            </a:r>
          </a:p>
          <a:p>
            <a:pPr>
              <a:lnSpc>
                <a:spcPct val="100000"/>
              </a:lnSpc>
            </a:pPr>
            <a:r>
              <a:rPr lang="en-US" dirty="0">
                <a:latin typeface="Arial" panose="020B0604020202020204" pitchFamily="34" charset="0"/>
                <a:cs typeface="Arial" panose="020B0604020202020204" pitchFamily="34" charset="0"/>
              </a:rPr>
              <a:t>Work Breakdown Structure (WBS)</a:t>
            </a:r>
          </a:p>
          <a:p>
            <a:pPr lvl="1">
              <a:lnSpc>
                <a:spcPct val="100000"/>
              </a:lnSpc>
            </a:pPr>
            <a:r>
              <a:rPr lang="en-US" dirty="0">
                <a:latin typeface="Arial" panose="020B0604020202020204" pitchFamily="34" charset="0"/>
                <a:cs typeface="Arial" panose="020B0604020202020204" pitchFamily="34" charset="0"/>
              </a:rPr>
              <a:t>Project management tool designed to group a projects individual elements in  a organized manner</a:t>
            </a:r>
          </a:p>
          <a:p>
            <a:pPr lvl="1">
              <a:lnSpc>
                <a:spcPct val="100000"/>
              </a:lnSpc>
            </a:pPr>
            <a:r>
              <a:rPr lang="en-US" dirty="0">
                <a:latin typeface="Arial" panose="020B0604020202020204" pitchFamily="34" charset="0"/>
                <a:cs typeface="Arial" panose="020B0604020202020204" pitchFamily="34" charset="0"/>
              </a:rPr>
              <a:t>Decomposition of a project into tasks and subtasks that result in clearly defined deliverables</a:t>
            </a:r>
          </a:p>
          <a:p>
            <a:pPr lvl="1">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096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Component Object Model (COM)</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7"/>
            <a:ext cx="10972519" cy="5576219"/>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It allows interprocess communication within one application or between applications within the same system</a:t>
            </a:r>
          </a:p>
          <a:p>
            <a:pPr>
              <a:lnSpc>
                <a:spcPct val="150000"/>
              </a:lnSpc>
            </a:pPr>
            <a:r>
              <a:rPr lang="en-US" dirty="0">
                <a:latin typeface="Arial" panose="020B0604020202020204" pitchFamily="34" charset="0"/>
                <a:cs typeface="Arial" panose="020B0604020202020204" pitchFamily="34" charset="0"/>
              </a:rPr>
              <a:t>DCOM supports the same model, and also support distributed interprocess communication</a:t>
            </a:r>
          </a:p>
          <a:p>
            <a:pPr>
              <a:lnSpc>
                <a:spcPct val="150000"/>
              </a:lnSpc>
            </a:pPr>
            <a:r>
              <a:rPr lang="en-US" dirty="0">
                <a:latin typeface="Arial" panose="020B0604020202020204" pitchFamily="34" charset="0"/>
                <a:cs typeface="Arial" panose="020B0604020202020204" pitchFamily="34" charset="0"/>
              </a:rPr>
              <a:t>DCOM enables the programmer to focus on coding, while it has the library to take care session handling, synchronization, buffering, fault identification and handling, and data format translation</a:t>
            </a:r>
          </a:p>
          <a:p>
            <a:pPr>
              <a:lnSpc>
                <a:spcPct val="150000"/>
              </a:lnSpc>
            </a:pPr>
            <a:r>
              <a:rPr lang="en-US" dirty="0">
                <a:latin typeface="Arial" panose="020B0604020202020204" pitchFamily="34" charset="0"/>
                <a:cs typeface="Arial" panose="020B0604020202020204" pitchFamily="34" charset="0"/>
              </a:rPr>
              <a:t>DCOM provides ORB like services</a:t>
            </a:r>
          </a:p>
        </p:txBody>
      </p:sp>
    </p:spTree>
    <p:extLst>
      <p:ext uri="{BB962C8B-B14F-4D97-AF65-F5344CB8AC3E}">
        <p14:creationId xmlns:p14="http://schemas.microsoft.com/office/powerpoint/2010/main" val="10454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Object Linking and Embedding (OLE)</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7"/>
            <a:ext cx="10972519"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It provides a way to objects to be shared on a local computer and to use COM as their foundation</a:t>
            </a:r>
          </a:p>
          <a:p>
            <a:pPr>
              <a:lnSpc>
                <a:spcPct val="150000"/>
              </a:lnSpc>
            </a:pPr>
            <a:r>
              <a:rPr lang="en-US" dirty="0">
                <a:latin typeface="Arial" panose="020B0604020202020204" pitchFamily="34" charset="0"/>
                <a:cs typeface="Arial" panose="020B0604020202020204" pitchFamily="34" charset="0"/>
              </a:rPr>
              <a:t>OLE enables objects to be embedded into documents</a:t>
            </a:r>
          </a:p>
          <a:p>
            <a:pPr>
              <a:lnSpc>
                <a:spcPct val="150000"/>
              </a:lnSpc>
            </a:pPr>
            <a:r>
              <a:rPr lang="en-US" dirty="0">
                <a:latin typeface="Arial" panose="020B0604020202020204" pitchFamily="34" charset="0"/>
                <a:cs typeface="Arial" panose="020B0604020202020204" pitchFamily="34" charset="0"/>
              </a:rPr>
              <a:t>The capability of one program to call another program is called </a:t>
            </a:r>
            <a:r>
              <a:rPr lang="en-US" b="1" dirty="0">
                <a:latin typeface="Arial" panose="020B0604020202020204" pitchFamily="34" charset="0"/>
                <a:cs typeface="Arial" panose="020B0604020202020204" pitchFamily="34" charset="0"/>
              </a:rPr>
              <a:t>linking</a:t>
            </a:r>
          </a:p>
          <a:p>
            <a:pPr>
              <a:lnSpc>
                <a:spcPct val="150000"/>
              </a:lnSpc>
            </a:pPr>
            <a:r>
              <a:rPr lang="en-US" b="1" dirty="0">
                <a:latin typeface="Arial" panose="020B0604020202020204" pitchFamily="34" charset="0"/>
                <a:cs typeface="Arial" panose="020B0604020202020204" pitchFamily="34" charset="0"/>
              </a:rPr>
              <a:t>Embedding</a:t>
            </a:r>
            <a:r>
              <a:rPr lang="en-US" dirty="0">
                <a:latin typeface="Arial" panose="020B0604020202020204" pitchFamily="34" charset="0"/>
                <a:cs typeface="Arial" panose="020B0604020202020204" pitchFamily="34" charset="0"/>
              </a:rPr>
              <a:t> – capability to place a piece of data inside a foreign program or document</a:t>
            </a:r>
          </a:p>
        </p:txBody>
      </p:sp>
    </p:spTree>
    <p:extLst>
      <p:ext uri="{BB962C8B-B14F-4D97-AF65-F5344CB8AC3E}">
        <p14:creationId xmlns:p14="http://schemas.microsoft.com/office/powerpoint/2010/main" val="412262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Java Platform</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7"/>
            <a:ext cx="10972519" cy="5576219"/>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Java EE defines a client/server model that is object oriented and platform independent</a:t>
            </a:r>
          </a:p>
          <a:p>
            <a:pPr>
              <a:lnSpc>
                <a:spcPct val="150000"/>
              </a:lnSpc>
            </a:pPr>
            <a:r>
              <a:rPr lang="en-US" dirty="0">
                <a:latin typeface="Arial" panose="020B0604020202020204" pitchFamily="34" charset="0"/>
                <a:cs typeface="Arial" panose="020B0604020202020204" pitchFamily="34" charset="0"/>
              </a:rPr>
              <a:t>It is an enterprise Java computing platform </a:t>
            </a:r>
          </a:p>
          <a:p>
            <a:pPr lvl="1">
              <a:lnSpc>
                <a:spcPct val="150000"/>
              </a:lnSpc>
            </a:pPr>
            <a:r>
              <a:rPr lang="en-US" dirty="0">
                <a:latin typeface="Arial" panose="020B0604020202020204" pitchFamily="34" charset="0"/>
                <a:cs typeface="Arial" panose="020B0604020202020204" pitchFamily="34" charset="0"/>
              </a:rPr>
              <a:t>Meaning it is  a framework that is used to develop enterprise software written mainly in Java programming language</a:t>
            </a:r>
          </a:p>
          <a:p>
            <a:pPr lvl="1">
              <a:lnSpc>
                <a:spcPct val="150000"/>
              </a:lnSpc>
            </a:pPr>
            <a:r>
              <a:rPr lang="en-US" dirty="0">
                <a:latin typeface="Arial" panose="020B0604020202020204" pitchFamily="34" charset="0"/>
                <a:cs typeface="Arial" panose="020B0604020202020204" pitchFamily="34" charset="0"/>
              </a:rPr>
              <a:t>It provides APIs for networking services, fault tolerance, security and web services for large-scale, multitiered network applications.</a:t>
            </a:r>
          </a:p>
          <a:p>
            <a:pPr lvl="1">
              <a:lnSpc>
                <a:spcPct val="150000"/>
              </a:lnSpc>
            </a:pPr>
            <a:r>
              <a:rPr lang="en-US" dirty="0">
                <a:latin typeface="Arial" panose="020B0604020202020204" pitchFamily="34" charset="0"/>
                <a:cs typeface="Arial" panose="020B0604020202020204" pitchFamily="34" charset="0"/>
              </a:rPr>
              <a:t>It takes advantage of the “Write once, Run Anywhere” capability of Java</a:t>
            </a:r>
          </a:p>
          <a:p>
            <a:pPr lvl="1">
              <a:lnSpc>
                <a:spcPct val="150000"/>
              </a:lnSpc>
            </a:pPr>
            <a:r>
              <a:rPr lang="en-US" dirty="0">
                <a:latin typeface="Arial" panose="020B0604020202020204" pitchFamily="34" charset="0"/>
                <a:cs typeface="Arial" panose="020B0604020202020204" pitchFamily="34" charset="0"/>
              </a:rPr>
              <a:t>It can handle scalability, concurrency, transactions and various security services for the client</a:t>
            </a:r>
          </a:p>
        </p:txBody>
      </p:sp>
    </p:spTree>
    <p:extLst>
      <p:ext uri="{BB962C8B-B14F-4D97-AF65-F5344CB8AC3E}">
        <p14:creationId xmlns:p14="http://schemas.microsoft.com/office/powerpoint/2010/main" val="412800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Service Oriented Architecture (SOA)</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7"/>
            <a:ext cx="10972519"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It provides a standardized access to the most needed services for many different applications at one time</a:t>
            </a:r>
          </a:p>
          <a:p>
            <a:pPr>
              <a:lnSpc>
                <a:spcPct val="150000"/>
              </a:lnSpc>
            </a:pPr>
            <a:r>
              <a:rPr lang="en-US" dirty="0">
                <a:latin typeface="Arial" panose="020B0604020202020204" pitchFamily="34" charset="0"/>
                <a:cs typeface="Arial" panose="020B0604020202020204" pitchFamily="34" charset="0"/>
              </a:rPr>
              <a:t>Services within an SOA are usually provided through web services</a:t>
            </a:r>
          </a:p>
          <a:p>
            <a:pPr>
              <a:lnSpc>
                <a:spcPct val="150000"/>
              </a:lnSpc>
            </a:pPr>
            <a:r>
              <a:rPr lang="en-US" dirty="0">
                <a:latin typeface="Arial" panose="020B0604020202020204" pitchFamily="34" charset="0"/>
                <a:cs typeface="Arial" panose="020B0604020202020204" pitchFamily="34" charset="0"/>
              </a:rPr>
              <a:t>Applications access one centralized place, that provides functionality they require</a:t>
            </a:r>
          </a:p>
          <a:p>
            <a:pPr>
              <a:lnSpc>
                <a:spcPct val="150000"/>
              </a:lnSpc>
            </a:pPr>
            <a:r>
              <a:rPr lang="en-US" dirty="0">
                <a:latin typeface="Arial" panose="020B0604020202020204" pitchFamily="34" charset="0"/>
                <a:cs typeface="Arial" panose="020B0604020202020204" pitchFamily="34" charset="0"/>
              </a:rPr>
              <a:t>For a service to be able to be used they must be</a:t>
            </a:r>
          </a:p>
          <a:p>
            <a:pPr lvl="1">
              <a:lnSpc>
                <a:spcPct val="150000"/>
              </a:lnSpc>
            </a:pPr>
            <a:r>
              <a:rPr lang="en-US" dirty="0">
                <a:latin typeface="Arial" panose="020B0604020202020204" pitchFamily="34" charset="0"/>
                <a:cs typeface="Arial" panose="020B0604020202020204" pitchFamily="34" charset="0"/>
              </a:rPr>
              <a:t>Modular, autonomous, loosely coupled, follow standardized service identification and categorization, provide provisioning and delivery</a:t>
            </a:r>
          </a:p>
        </p:txBody>
      </p:sp>
    </p:spTree>
    <p:extLst>
      <p:ext uri="{BB962C8B-B14F-4D97-AF65-F5344CB8AC3E}">
        <p14:creationId xmlns:p14="http://schemas.microsoft.com/office/powerpoint/2010/main" val="161137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SOA – Web Services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7"/>
            <a:ext cx="10972519" cy="5576219"/>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A web service allows for web based communication to happen seamlessly using web-based standards, like SOAP, HTTP, WSDL</a:t>
            </a:r>
          </a:p>
          <a:p>
            <a:pPr>
              <a:lnSpc>
                <a:spcPct val="150000"/>
              </a:lnSpc>
            </a:pPr>
            <a:r>
              <a:rPr lang="en-US" dirty="0">
                <a:latin typeface="Arial" panose="020B0604020202020204" pitchFamily="34" charset="0"/>
                <a:cs typeface="Arial" panose="020B0604020202020204" pitchFamily="34" charset="0"/>
              </a:rPr>
              <a:t>They provide the functional building blogs for the SOA</a:t>
            </a:r>
          </a:p>
          <a:p>
            <a:pPr>
              <a:lnSpc>
                <a:spcPct val="150000"/>
              </a:lnSpc>
            </a:pPr>
            <a:r>
              <a:rPr lang="en-US" dirty="0">
                <a:latin typeface="Arial" panose="020B0604020202020204" pitchFamily="34" charset="0"/>
                <a:cs typeface="Arial" panose="020B0604020202020204" pitchFamily="34" charset="0"/>
              </a:rPr>
              <a:t>Web Services Description Language (WSDL)</a:t>
            </a:r>
          </a:p>
          <a:p>
            <a:pPr lvl="1">
              <a:lnSpc>
                <a:spcPct val="150000"/>
              </a:lnSpc>
            </a:pPr>
            <a:r>
              <a:rPr lang="en-US" dirty="0">
                <a:latin typeface="Arial" panose="020B0604020202020204" pitchFamily="34" charset="0"/>
                <a:cs typeface="Arial" panose="020B0604020202020204" pitchFamily="34" charset="0"/>
              </a:rPr>
              <a:t>Provides a machine readable description of the specific operations provided by the service</a:t>
            </a:r>
          </a:p>
          <a:p>
            <a:pPr>
              <a:lnSpc>
                <a:spcPct val="150000"/>
              </a:lnSpc>
            </a:pPr>
            <a:r>
              <a:rPr lang="en-US" dirty="0">
                <a:latin typeface="Arial" panose="020B0604020202020204" pitchFamily="34" charset="0"/>
                <a:cs typeface="Arial" panose="020B0604020202020204" pitchFamily="34" charset="0"/>
              </a:rPr>
              <a:t>Universal description, discovery and Integration (UDDI)</a:t>
            </a:r>
          </a:p>
          <a:p>
            <a:pPr lvl="1">
              <a:lnSpc>
                <a:spcPct val="150000"/>
              </a:lnSpc>
            </a:pPr>
            <a:r>
              <a:rPr lang="en-US" dirty="0">
                <a:latin typeface="Arial" panose="020B0604020202020204" pitchFamily="34" charset="0"/>
                <a:cs typeface="Arial" panose="020B0604020202020204" pitchFamily="34" charset="0"/>
              </a:rPr>
              <a:t>It is an XML based registry that lists available services</a:t>
            </a:r>
          </a:p>
          <a:p>
            <a:pPr lvl="1">
              <a:lnSpc>
                <a:spcPct val="150000"/>
              </a:lnSpc>
            </a:pPr>
            <a:r>
              <a:rPr lang="en-US" dirty="0">
                <a:latin typeface="Arial" panose="020B0604020202020204" pitchFamily="34" charset="0"/>
                <a:cs typeface="Arial" panose="020B0604020202020204" pitchFamily="34" charset="0"/>
              </a:rPr>
              <a:t>It provides a method for services to be registered by service providers and located by service consumers</a:t>
            </a:r>
          </a:p>
        </p:txBody>
      </p:sp>
    </p:spTree>
    <p:extLst>
      <p:ext uri="{BB962C8B-B14F-4D97-AF65-F5344CB8AC3E}">
        <p14:creationId xmlns:p14="http://schemas.microsoft.com/office/powerpoint/2010/main" val="416061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SOA</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7"/>
            <a:ext cx="10972519" cy="5576219"/>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Mashup</a:t>
            </a:r>
          </a:p>
          <a:p>
            <a:pPr lvl="1">
              <a:lnSpc>
                <a:spcPct val="150000"/>
              </a:lnSpc>
            </a:pPr>
            <a:r>
              <a:rPr lang="en-IN" dirty="0">
                <a:latin typeface="Arial" panose="020B0604020202020204" pitchFamily="34" charset="0"/>
                <a:cs typeface="Arial" panose="020B0604020202020204" pitchFamily="34" charset="0"/>
              </a:rPr>
              <a:t>A mashup is a technique by which a website or Web application uses data, presentation or functionality from two or more sources to create a new service</a:t>
            </a:r>
          </a:p>
          <a:p>
            <a:pPr lvl="1">
              <a:lnSpc>
                <a:spcPct val="150000"/>
              </a:lnSpc>
            </a:pPr>
            <a:r>
              <a:rPr lang="en-IN" dirty="0">
                <a:latin typeface="Arial" panose="020B0604020202020204" pitchFamily="34" charset="0"/>
                <a:cs typeface="Arial" panose="020B0604020202020204" pitchFamily="34" charset="0"/>
              </a:rPr>
              <a:t>Open APIs and data sources are commonly aggregated and combined to provide a more useful and powerful resource</a:t>
            </a:r>
          </a:p>
          <a:p>
            <a:pPr>
              <a:lnSpc>
                <a:spcPct val="150000"/>
              </a:lnSpc>
            </a:pPr>
            <a:r>
              <a:rPr lang="en-IN" dirty="0">
                <a:latin typeface="Arial" panose="020B0604020202020204" pitchFamily="34" charset="0"/>
                <a:cs typeface="Arial" panose="020B0604020202020204" pitchFamily="34" charset="0"/>
              </a:rPr>
              <a:t>SOAP</a:t>
            </a:r>
          </a:p>
          <a:p>
            <a:pPr lvl="1">
              <a:lnSpc>
                <a:spcPct val="150000"/>
              </a:lnSpc>
            </a:pPr>
            <a:r>
              <a:rPr lang="en-IN" dirty="0">
                <a:latin typeface="Arial" panose="020B0604020202020204" pitchFamily="34" charset="0"/>
                <a:cs typeface="Arial" panose="020B0604020202020204" pitchFamily="34" charset="0"/>
              </a:rPr>
              <a:t>It is an XML based protocol that encodes messages in a web service environment</a:t>
            </a:r>
          </a:p>
          <a:p>
            <a:pPr lvl="1">
              <a:lnSpc>
                <a:spcPct val="150000"/>
              </a:lnSpc>
            </a:pPr>
            <a:r>
              <a:rPr lang="en-IN" dirty="0">
                <a:latin typeface="Arial" panose="020B0604020202020204" pitchFamily="34" charset="0"/>
                <a:cs typeface="Arial" panose="020B0604020202020204" pitchFamily="34" charset="0"/>
              </a:rPr>
              <a:t>It actually defines an XML schema of how communication is going to take place</a:t>
            </a:r>
          </a:p>
          <a:p>
            <a:pPr lvl="1">
              <a:lnSpc>
                <a:spcPct val="150000"/>
              </a:lnSpc>
            </a:pPr>
            <a:r>
              <a:rPr lang="en-IN" dirty="0">
                <a:latin typeface="Arial" panose="020B0604020202020204" pitchFamily="34" charset="0"/>
                <a:cs typeface="Arial" panose="020B0604020202020204" pitchFamily="34" charset="0"/>
              </a:rPr>
              <a:t>The schema defines how objects communicate directly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99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SOA</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7"/>
            <a:ext cx="10972519"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Cloud Computing</a:t>
            </a:r>
          </a:p>
          <a:p>
            <a:pPr lvl="1">
              <a:lnSpc>
                <a:spcPct val="150000"/>
              </a:lnSpc>
            </a:pPr>
            <a:r>
              <a:rPr lang="en-IN" dirty="0">
                <a:latin typeface="Arial" panose="020B0604020202020204" pitchFamily="34" charset="0"/>
                <a:cs typeface="Arial" panose="020B0604020202020204" pitchFamily="34" charset="0"/>
              </a:rPr>
              <a:t>Method of providing computing as a service rather than as a physical product</a:t>
            </a:r>
          </a:p>
          <a:p>
            <a:pPr lvl="1">
              <a:lnSpc>
                <a:spcPct val="150000"/>
              </a:lnSpc>
            </a:pPr>
            <a:r>
              <a:rPr lang="en-IN" dirty="0">
                <a:latin typeface="Arial" panose="020B0604020202020204" pitchFamily="34" charset="0"/>
                <a:cs typeface="Arial" panose="020B0604020202020204" pitchFamily="34" charset="0"/>
              </a:rPr>
              <a:t>It provides processing computation capabilities, storage and software without end user needing to know or worry about the physical location or configuration of the devices</a:t>
            </a:r>
          </a:p>
          <a:p>
            <a:pPr marL="457200" lvl="1" indent="0">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404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Mobile Code</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7"/>
            <a:ext cx="10972519"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Code that can be transmitted across the network to be executed by a system at the other end</a:t>
            </a:r>
          </a:p>
          <a:p>
            <a:pPr>
              <a:lnSpc>
                <a:spcPct val="150000"/>
              </a:lnSpc>
            </a:pPr>
            <a:r>
              <a:rPr lang="en-IN" dirty="0">
                <a:latin typeface="Arial" panose="020B0604020202020204" pitchFamily="34" charset="0"/>
                <a:cs typeface="Arial" panose="020B0604020202020204" pitchFamily="34" charset="0"/>
              </a:rPr>
              <a:t>Mobile code has been a regular attack vector. It should be used cautiously</a:t>
            </a:r>
          </a:p>
          <a:p>
            <a:pPr>
              <a:lnSpc>
                <a:spcPct val="150000"/>
              </a:lnSpc>
            </a:pPr>
            <a:r>
              <a:rPr lang="en-IN" dirty="0">
                <a:latin typeface="Arial" panose="020B0604020202020204" pitchFamily="34" charset="0"/>
                <a:cs typeface="Arial" panose="020B0604020202020204" pitchFamily="34" charset="0"/>
              </a:rPr>
              <a:t>Java Applets</a:t>
            </a:r>
          </a:p>
          <a:p>
            <a:pPr lvl="1">
              <a:lnSpc>
                <a:spcPct val="150000"/>
              </a:lnSpc>
            </a:pPr>
            <a:r>
              <a:rPr lang="en-IN" dirty="0">
                <a:latin typeface="Arial" panose="020B0604020202020204" pitchFamily="34" charset="0"/>
                <a:cs typeface="Arial" panose="020B0604020202020204" pitchFamily="34" charset="0"/>
              </a:rPr>
              <a:t>Object-oriented, platform independent programming language</a:t>
            </a:r>
          </a:p>
          <a:p>
            <a:pPr lvl="1">
              <a:lnSpc>
                <a:spcPct val="150000"/>
              </a:lnSpc>
            </a:pPr>
            <a:r>
              <a:rPr lang="en-IN" dirty="0">
                <a:latin typeface="Arial" panose="020B0604020202020204" pitchFamily="34" charset="0"/>
                <a:cs typeface="Arial" panose="020B0604020202020204" pitchFamily="34" charset="0"/>
              </a:rPr>
              <a:t>It is used to write small components, applets, which commonly run in a user’s web browser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354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Mobile Code</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7"/>
            <a:ext cx="10972519"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ActiveX Controls</a:t>
            </a:r>
          </a:p>
          <a:p>
            <a:pPr lvl="1">
              <a:lnSpc>
                <a:spcPct val="150000"/>
              </a:lnSpc>
            </a:pPr>
            <a:r>
              <a:rPr lang="en-IN" dirty="0">
                <a:latin typeface="Arial" panose="020B0604020202020204" pitchFamily="34" charset="0"/>
                <a:cs typeface="Arial" panose="020B0604020202020204" pitchFamily="34" charset="0"/>
              </a:rPr>
              <a:t>They are self-sufficient programs that can be executed in windows environments</a:t>
            </a:r>
          </a:p>
          <a:p>
            <a:pPr lvl="1">
              <a:lnSpc>
                <a:spcPct val="150000"/>
              </a:lnSpc>
            </a:pPr>
            <a:r>
              <a:rPr lang="en-IN" dirty="0">
                <a:latin typeface="Arial" panose="020B0604020202020204" pitchFamily="34" charset="0"/>
                <a:cs typeface="Arial" panose="020B0604020202020204" pitchFamily="34" charset="0"/>
              </a:rPr>
              <a:t>Can be reused by many applications within one system or different systems within an environment</a:t>
            </a:r>
          </a:p>
          <a:p>
            <a:pPr lvl="1">
              <a:lnSpc>
                <a:spcPct val="150000"/>
              </a:lnSpc>
            </a:pPr>
            <a:r>
              <a:rPr lang="en-IN" dirty="0">
                <a:latin typeface="Arial" panose="020B0604020202020204" pitchFamily="34" charset="0"/>
                <a:cs typeface="Arial" panose="020B0604020202020204" pitchFamily="34" charset="0"/>
              </a:rPr>
              <a:t>Allows web browser to execute other software applications within the browser (media files, PDF </a:t>
            </a:r>
            <a:r>
              <a:rPr lang="en-IN" dirty="0" err="1">
                <a:latin typeface="Arial" panose="020B0604020202020204" pitchFamily="34" charset="0"/>
                <a:cs typeface="Arial" panose="020B0604020202020204" pitchFamily="34" charset="0"/>
              </a:rPr>
              <a:t>etc</a:t>
            </a:r>
            <a:r>
              <a:rPr lang="en-IN" dirty="0">
                <a:latin typeface="Arial" panose="020B0604020202020204" pitchFamily="34" charset="0"/>
                <a:cs typeface="Arial" panose="020B0604020202020204" pitchFamily="34" charset="0"/>
              </a:rPr>
              <a:t>)</a:t>
            </a:r>
          </a:p>
          <a:p>
            <a:pPr lvl="1">
              <a:lnSpc>
                <a:spcPct val="150000"/>
              </a:lnSpc>
            </a:pPr>
            <a:r>
              <a:rPr lang="en-IN" dirty="0">
                <a:latin typeface="Arial" panose="020B0604020202020204" pitchFamily="34" charset="0"/>
                <a:cs typeface="Arial" panose="020B0604020202020204" pitchFamily="34" charset="0"/>
              </a:rPr>
              <a:t>It can be automatically downloaded and executed by web browser</a:t>
            </a:r>
          </a:p>
          <a:p>
            <a:pPr lvl="1">
              <a:lnSpc>
                <a:spcPct val="150000"/>
              </a:lnSpc>
            </a:pPr>
            <a:r>
              <a:rPr lang="en-IN" dirty="0">
                <a:latin typeface="Arial" panose="020B0604020202020204" pitchFamily="34" charset="0"/>
                <a:cs typeface="Arial" panose="020B0604020202020204" pitchFamily="34" charset="0"/>
              </a:rPr>
              <a:t>They have greater access to the users system compared to Java applets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403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ActiveX vs Java applets</a:t>
            </a:r>
            <a:endParaRPr lang="en-US" dirty="0"/>
          </a:p>
        </p:txBody>
      </p:sp>
      <p:graphicFrame>
        <p:nvGraphicFramePr>
          <p:cNvPr id="3" name="Diagram 2"/>
          <p:cNvGraphicFramePr/>
          <p:nvPr>
            <p:extLst>
              <p:ext uri="{D42A27DB-BD31-4B8C-83A1-F6EECF244321}">
                <p14:modId xmlns:p14="http://schemas.microsoft.com/office/powerpoint/2010/main" val="284273882"/>
              </p:ext>
            </p:extLst>
          </p:nvPr>
        </p:nvGraphicFramePr>
        <p:xfrm>
          <a:off x="1853176" y="114245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868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Requirements Gathering Phase</a:t>
            </a:r>
            <a:endParaRPr lang="en-US" dirty="0"/>
          </a:p>
        </p:txBody>
      </p:sp>
      <p:sp>
        <p:nvSpPr>
          <p:cNvPr id="6" name="Content Placeholder 2"/>
          <p:cNvSpPr txBox="1">
            <a:spLocks/>
          </p:cNvSpPr>
          <p:nvPr/>
        </p:nvSpPr>
        <p:spPr>
          <a:xfrm>
            <a:off x="373906" y="981897"/>
            <a:ext cx="10528663" cy="55172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Understand </a:t>
            </a:r>
            <a:r>
              <a:rPr lang="en-US" b="1" u="sng" dirty="0">
                <a:latin typeface="Arial" panose="020B0604020202020204" pitchFamily="34" charset="0"/>
                <a:cs typeface="Arial" panose="020B0604020202020204" pitchFamily="34" charset="0"/>
              </a:rPr>
              <a:t>why</a:t>
            </a:r>
            <a:r>
              <a:rPr lang="en-US" dirty="0">
                <a:latin typeface="Arial" panose="020B0604020202020204" pitchFamily="34" charset="0"/>
                <a:cs typeface="Arial" panose="020B0604020202020204" pitchFamily="34" charset="0"/>
              </a:rPr>
              <a:t> the project is needed and </a:t>
            </a:r>
            <a:r>
              <a:rPr lang="en-US" b="1" u="sng" dirty="0">
                <a:latin typeface="Arial" panose="020B0604020202020204" pitchFamily="34" charset="0"/>
                <a:cs typeface="Arial" panose="020B0604020202020204" pitchFamily="34" charset="0"/>
              </a:rPr>
              <a:t>what</a:t>
            </a:r>
            <a:r>
              <a:rPr lang="en-US" dirty="0">
                <a:latin typeface="Arial" panose="020B0604020202020204" pitchFamily="34" charset="0"/>
                <a:cs typeface="Arial" panose="020B0604020202020204" pitchFamily="34" charset="0"/>
              </a:rPr>
              <a:t> the scope is</a:t>
            </a:r>
          </a:p>
          <a:p>
            <a:pPr>
              <a:lnSpc>
                <a:spcPct val="100000"/>
              </a:lnSpc>
            </a:pPr>
            <a:r>
              <a:rPr lang="en-US" dirty="0">
                <a:latin typeface="Arial" panose="020B0604020202020204" pitchFamily="34" charset="0"/>
                <a:cs typeface="Arial" panose="020B0604020202020204" pitchFamily="34" charset="0"/>
              </a:rPr>
              <a:t>Examine the software’s requirement and proposed functionality</a:t>
            </a:r>
          </a:p>
          <a:p>
            <a:pPr>
              <a:lnSpc>
                <a:spcPct val="100000"/>
              </a:lnSpc>
            </a:pPr>
            <a:r>
              <a:rPr lang="en-US" dirty="0">
                <a:latin typeface="Arial" panose="020B0604020202020204" pitchFamily="34" charset="0"/>
                <a:cs typeface="Arial" panose="020B0604020202020204" pitchFamily="34" charset="0"/>
              </a:rPr>
              <a:t>Evaluate products currently in the market and identifying demands not currently met</a:t>
            </a:r>
          </a:p>
          <a:p>
            <a:pPr>
              <a:lnSpc>
                <a:spcPct val="100000"/>
              </a:lnSpc>
            </a:pPr>
            <a:r>
              <a:rPr lang="en-US" dirty="0">
                <a:latin typeface="Arial" panose="020B0604020202020204" pitchFamily="34" charset="0"/>
                <a:cs typeface="Arial" panose="020B0604020202020204" pitchFamily="34" charset="0"/>
              </a:rPr>
              <a:t>The following shall be accomplished</a:t>
            </a:r>
          </a:p>
          <a:p>
            <a:pPr lvl="1">
              <a:lnSpc>
                <a:spcPct val="150000"/>
              </a:lnSpc>
            </a:pPr>
            <a:r>
              <a:rPr lang="en-US" dirty="0">
                <a:latin typeface="Arial" panose="020B0604020202020204" pitchFamily="34" charset="0"/>
                <a:cs typeface="Arial" panose="020B0604020202020204" pitchFamily="34" charset="0"/>
              </a:rPr>
              <a:t>Security requirements</a:t>
            </a:r>
          </a:p>
          <a:p>
            <a:pPr lvl="1">
              <a:lnSpc>
                <a:spcPct val="150000"/>
              </a:lnSpc>
            </a:pPr>
            <a:r>
              <a:rPr lang="en-US" dirty="0">
                <a:latin typeface="Arial" panose="020B0604020202020204" pitchFamily="34" charset="0"/>
                <a:cs typeface="Arial" panose="020B0604020202020204" pitchFamily="34" charset="0"/>
              </a:rPr>
              <a:t>Security risk assessment</a:t>
            </a:r>
          </a:p>
          <a:p>
            <a:pPr lvl="1">
              <a:lnSpc>
                <a:spcPct val="150000"/>
              </a:lnSpc>
            </a:pPr>
            <a:r>
              <a:rPr lang="en-US" dirty="0">
                <a:latin typeface="Arial" panose="020B0604020202020204" pitchFamily="34" charset="0"/>
                <a:cs typeface="Arial" panose="020B0604020202020204" pitchFamily="34" charset="0"/>
              </a:rPr>
              <a:t>Privacy risk assessment</a:t>
            </a:r>
          </a:p>
          <a:p>
            <a:pPr lvl="1">
              <a:lnSpc>
                <a:spcPct val="150000"/>
              </a:lnSpc>
            </a:pPr>
            <a:r>
              <a:rPr lang="en-US" dirty="0">
                <a:latin typeface="Arial" panose="020B0604020202020204" pitchFamily="34" charset="0"/>
                <a:cs typeface="Arial" panose="020B0604020202020204" pitchFamily="34" charset="0"/>
              </a:rPr>
              <a:t>Risk-level acceptance</a:t>
            </a:r>
          </a:p>
        </p:txBody>
      </p:sp>
    </p:spTree>
    <p:extLst>
      <p:ext uri="{BB962C8B-B14F-4D97-AF65-F5344CB8AC3E}">
        <p14:creationId xmlns:p14="http://schemas.microsoft.com/office/powerpoint/2010/main" val="119851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Web Environment Threats – Input Validation Attacks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7"/>
            <a:ext cx="10972519" cy="6078995"/>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b="1" dirty="0">
                <a:latin typeface="Arial" panose="020B0604020202020204" pitchFamily="34" charset="0"/>
                <a:cs typeface="Arial" panose="020B0604020202020204" pitchFamily="34" charset="0"/>
              </a:rPr>
              <a:t>Path or Directory traversal</a:t>
            </a:r>
          </a:p>
          <a:p>
            <a:pPr lvl="1">
              <a:lnSpc>
                <a:spcPct val="150000"/>
              </a:lnSpc>
            </a:pPr>
            <a:r>
              <a:rPr lang="en-IN" dirty="0">
                <a:latin typeface="Arial" panose="020B0604020202020204" pitchFamily="34" charset="0"/>
                <a:cs typeface="Arial" panose="020B0604020202020204" pitchFamily="34" charset="0"/>
              </a:rPr>
              <a:t>Also known as “dot </a:t>
            </a:r>
            <a:r>
              <a:rPr lang="en-IN" dirty="0" err="1">
                <a:latin typeface="Arial" panose="020B0604020202020204" pitchFamily="34" charset="0"/>
                <a:cs typeface="Arial" panose="020B0604020202020204" pitchFamily="34" charset="0"/>
              </a:rPr>
              <a:t>dot</a:t>
            </a:r>
            <a:r>
              <a:rPr lang="en-IN" dirty="0">
                <a:latin typeface="Arial" panose="020B0604020202020204" pitchFamily="34" charset="0"/>
                <a:cs typeface="Arial" panose="020B0604020202020204" pitchFamily="34" charset="0"/>
              </a:rPr>
              <a:t> slash” attack</a:t>
            </a:r>
          </a:p>
          <a:p>
            <a:pPr lvl="1">
              <a:lnSpc>
                <a:spcPct val="150000"/>
              </a:lnSpc>
            </a:pPr>
            <a:r>
              <a:rPr lang="en-IN" dirty="0">
                <a:latin typeface="Arial" panose="020B0604020202020204" pitchFamily="34" charset="0"/>
                <a:cs typeface="Arial" panose="020B0604020202020204" pitchFamily="34" charset="0"/>
              </a:rPr>
              <a:t>It is inserting the characters “../” several times into the URL to traverse into the directories that weren’t supposed to be accessible from the web</a:t>
            </a:r>
          </a:p>
          <a:p>
            <a:pPr lvl="1">
              <a:lnSpc>
                <a:spcPct val="150000"/>
              </a:lnSpc>
            </a:pPr>
            <a:r>
              <a:rPr lang="en-IN" dirty="0">
                <a:latin typeface="Arial" panose="020B0604020202020204" pitchFamily="34" charset="0"/>
                <a:cs typeface="Arial" panose="020B0604020202020204" pitchFamily="34" charset="0"/>
              </a:rPr>
              <a:t>Access to the command shell allows extensive access to the attacker</a:t>
            </a:r>
          </a:p>
          <a:p>
            <a:pPr>
              <a:lnSpc>
                <a:spcPct val="150000"/>
              </a:lnSpc>
            </a:pPr>
            <a:r>
              <a:rPr lang="en-IN" b="1" dirty="0">
                <a:latin typeface="Arial" panose="020B0604020202020204" pitchFamily="34" charset="0"/>
                <a:cs typeface="Arial" panose="020B0604020202020204" pitchFamily="34" charset="0"/>
              </a:rPr>
              <a:t>Unicode encoding</a:t>
            </a:r>
          </a:p>
          <a:p>
            <a:pPr lvl="1">
              <a:lnSpc>
                <a:spcPct val="150000"/>
              </a:lnSpc>
            </a:pPr>
            <a:r>
              <a:rPr lang="en-IN" dirty="0">
                <a:latin typeface="Arial" panose="020B0604020202020204" pitchFamily="34" charset="0"/>
                <a:cs typeface="Arial" panose="020B0604020202020204" pitchFamily="34" charset="0"/>
              </a:rPr>
              <a:t>Webservers use Unicode to support different applications. </a:t>
            </a:r>
          </a:p>
          <a:p>
            <a:pPr lvl="1">
              <a:lnSpc>
                <a:spcPct val="150000"/>
              </a:lnSpc>
            </a:pPr>
            <a:r>
              <a:rPr lang="en-IN" dirty="0">
                <a:latin typeface="Arial" panose="020B0604020202020204" pitchFamily="34" charset="0"/>
                <a:cs typeface="Arial" panose="020B0604020202020204" pitchFamily="34" charset="0"/>
              </a:rPr>
              <a:t>Attacker using Unicode could make the same directory traversal attack without using “/” but with any of the Unicode representations of that character</a:t>
            </a:r>
          </a:p>
          <a:p>
            <a:pPr>
              <a:lnSpc>
                <a:spcPct val="150000"/>
              </a:lnSpc>
            </a:pPr>
            <a:r>
              <a:rPr lang="en-IN" b="1" dirty="0">
                <a:latin typeface="Arial" panose="020B0604020202020204" pitchFamily="34" charset="0"/>
                <a:cs typeface="Arial" panose="020B0604020202020204" pitchFamily="34" charset="0"/>
              </a:rPr>
              <a:t>URL Encoding</a:t>
            </a:r>
          </a:p>
          <a:p>
            <a:pPr lvl="1">
              <a:lnSpc>
                <a:spcPct val="150000"/>
              </a:lnSpc>
            </a:pPr>
            <a:r>
              <a:rPr lang="en-IN" dirty="0">
                <a:latin typeface="Arial" panose="020B0604020202020204" pitchFamily="34" charset="0"/>
                <a:cs typeface="Arial" panose="020B0604020202020204" pitchFamily="34" charset="0"/>
              </a:rPr>
              <a:t>URL encoding replaces unsafe ASCII characters with a "%" followed by two hexadecimal digits. URL encoding normally replaces a space with a plus (+) sign or with %20</a:t>
            </a:r>
          </a:p>
          <a:p>
            <a:pPr lvl="1">
              <a:lnSpc>
                <a:spcPct val="150000"/>
              </a:lnSpc>
            </a:pPr>
            <a:r>
              <a:rPr lang="en-IN" dirty="0">
                <a:latin typeface="Arial" panose="020B0604020202020204" pitchFamily="34" charset="0"/>
                <a:cs typeface="Arial" panose="020B0604020202020204" pitchFamily="34" charset="0"/>
              </a:rPr>
              <a:t>Attackers found they could bypass filtering techniques and make requests by representing characters differently</a:t>
            </a:r>
          </a:p>
          <a:p>
            <a:pPr lvl="2">
              <a:lnSpc>
                <a:spcPct val="150000"/>
              </a:lnSpc>
            </a:pPr>
            <a:endParaRPr lang="en-IN" dirty="0">
              <a:latin typeface="Arial" panose="020B0604020202020204" pitchFamily="34" charset="0"/>
              <a:cs typeface="Arial" panose="020B0604020202020204" pitchFamily="34" charset="0"/>
            </a:endParaRPr>
          </a:p>
          <a:p>
            <a:pPr lvl="1">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222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Web Environment Threats – Input Validation Attacks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b="1" dirty="0">
                <a:latin typeface="Arial" panose="020B0604020202020204" pitchFamily="34" charset="0"/>
                <a:cs typeface="Arial" panose="020B0604020202020204" pitchFamily="34" charset="0"/>
              </a:rPr>
              <a:t>Client-side validation</a:t>
            </a:r>
          </a:p>
          <a:p>
            <a:pPr lvl="1">
              <a:lnSpc>
                <a:spcPct val="150000"/>
              </a:lnSpc>
            </a:pPr>
            <a:r>
              <a:rPr lang="en-IN" dirty="0">
                <a:latin typeface="Arial" panose="020B0604020202020204" pitchFamily="34" charset="0"/>
                <a:cs typeface="Arial" panose="020B0604020202020204" pitchFamily="34" charset="0"/>
              </a:rPr>
              <a:t>When the input validation is done at the client before it is even sent to server to process</a:t>
            </a:r>
          </a:p>
          <a:p>
            <a:pPr lvl="1">
              <a:lnSpc>
                <a:spcPct val="150000"/>
              </a:lnSpc>
            </a:pPr>
            <a:r>
              <a:rPr lang="en-IN" dirty="0">
                <a:latin typeface="Arial" panose="020B0604020202020204" pitchFamily="34" charset="0"/>
                <a:cs typeface="Arial" panose="020B0604020202020204" pitchFamily="34" charset="0"/>
              </a:rPr>
              <a:t>It avoids incomplete requests to be sent to the server and the server having to send back an error message to the user</a:t>
            </a:r>
          </a:p>
          <a:p>
            <a:pPr lvl="1">
              <a:lnSpc>
                <a:spcPct val="150000"/>
              </a:lnSpc>
            </a:pPr>
            <a:r>
              <a:rPr lang="en-IN" dirty="0">
                <a:latin typeface="Arial" panose="020B0604020202020204" pitchFamily="34" charset="0"/>
                <a:cs typeface="Arial" panose="020B0604020202020204" pitchFamily="34" charset="0"/>
              </a:rPr>
              <a:t>If a server relies only on Client-side validation, it introduces the risk of depending on the client’s capability to address the threat. It is always beneficial to also have server-side validation at different degree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234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Cross-site Scripting (XSS)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XSS enables attackers to inject client-side scripts into web pages viewed by other users</a:t>
            </a:r>
          </a:p>
          <a:p>
            <a:pPr>
              <a:lnSpc>
                <a:spcPct val="150000"/>
              </a:lnSpc>
            </a:pPr>
            <a:r>
              <a:rPr lang="en-IN" dirty="0">
                <a:latin typeface="Arial" panose="020B0604020202020204" pitchFamily="34" charset="0"/>
                <a:cs typeface="Arial" panose="020B0604020202020204" pitchFamily="34" charset="0"/>
              </a:rPr>
              <a:t>A cross-site scripting vulnerability may be used by attackers to bypass access controls</a:t>
            </a:r>
          </a:p>
          <a:p>
            <a:pPr>
              <a:lnSpc>
                <a:spcPct val="150000"/>
              </a:lnSpc>
            </a:pPr>
            <a:r>
              <a:rPr lang="en-US" dirty="0">
                <a:latin typeface="Arial" panose="020B0604020202020204" pitchFamily="34" charset="0"/>
                <a:cs typeface="Arial" panose="020B0604020202020204" pitchFamily="34" charset="0"/>
              </a:rPr>
              <a:t>3 different XSS Vulnerabilities</a:t>
            </a:r>
          </a:p>
          <a:p>
            <a:pPr lvl="1">
              <a:lnSpc>
                <a:spcPct val="150000"/>
              </a:lnSpc>
            </a:pPr>
            <a:r>
              <a:rPr lang="en-US" dirty="0">
                <a:latin typeface="Arial" panose="020B0604020202020204" pitchFamily="34" charset="0"/>
                <a:cs typeface="Arial" panose="020B0604020202020204" pitchFamily="34" charset="0"/>
              </a:rPr>
              <a:t>Nonpersistent XSS</a:t>
            </a:r>
          </a:p>
          <a:p>
            <a:pPr lvl="1">
              <a:lnSpc>
                <a:spcPct val="150000"/>
              </a:lnSpc>
            </a:pPr>
            <a:r>
              <a:rPr lang="en-US" dirty="0">
                <a:latin typeface="Arial" panose="020B0604020202020204" pitchFamily="34" charset="0"/>
                <a:cs typeface="Arial" panose="020B0604020202020204" pitchFamily="34" charset="0"/>
              </a:rPr>
              <a:t>Persistent XSS</a:t>
            </a:r>
          </a:p>
          <a:p>
            <a:pPr lvl="1">
              <a:lnSpc>
                <a:spcPct val="150000"/>
              </a:lnSpc>
            </a:pPr>
            <a:r>
              <a:rPr lang="en-US" dirty="0">
                <a:latin typeface="Arial" panose="020B0604020202020204" pitchFamily="34" charset="0"/>
                <a:cs typeface="Arial" panose="020B0604020202020204" pitchFamily="34" charset="0"/>
              </a:rPr>
              <a:t>DOM (Document Object Model)</a:t>
            </a:r>
          </a:p>
        </p:txBody>
      </p:sp>
    </p:spTree>
    <p:extLst>
      <p:ext uri="{BB962C8B-B14F-4D97-AF65-F5344CB8AC3E}">
        <p14:creationId xmlns:p14="http://schemas.microsoft.com/office/powerpoint/2010/main" val="92766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Cross-site Scripting (XSS)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0" y="981896"/>
            <a:ext cx="6577500" cy="518425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Nonpersistent XSS Vulnerability</a:t>
            </a:r>
          </a:p>
          <a:p>
            <a:pPr lvl="1">
              <a:lnSpc>
                <a:spcPct val="150000"/>
              </a:lnSpc>
            </a:pPr>
            <a:r>
              <a:rPr lang="en-IN" dirty="0">
                <a:latin typeface="Arial" panose="020B0604020202020204" pitchFamily="34" charset="0"/>
                <a:cs typeface="Arial" panose="020B0604020202020204" pitchFamily="34" charset="0"/>
              </a:rPr>
              <a:t>also known as Reflected XSS</a:t>
            </a:r>
          </a:p>
          <a:p>
            <a:pPr lvl="1">
              <a:lnSpc>
                <a:spcPct val="150000"/>
              </a:lnSpc>
            </a:pPr>
            <a:r>
              <a:rPr lang="en-IN" dirty="0">
                <a:latin typeface="Arial" panose="020B0604020202020204" pitchFamily="34" charset="0"/>
                <a:cs typeface="Arial" panose="020B0604020202020204" pitchFamily="34" charset="0"/>
              </a:rPr>
              <a:t>The malicious code is executed by the victim’s browser, and the payload is not stored anywhere; instead, it is returned as part of the response HTML that the server sends.</a:t>
            </a:r>
          </a:p>
          <a:p>
            <a:pPr lvl="1">
              <a:lnSpc>
                <a:spcPct val="150000"/>
              </a:lnSpc>
            </a:pPr>
            <a:r>
              <a:rPr lang="en-IN" dirty="0">
                <a:latin typeface="Arial" panose="020B0604020202020204" pitchFamily="34" charset="0"/>
                <a:cs typeface="Arial" panose="020B0604020202020204" pitchFamily="34" charset="0"/>
              </a:rPr>
              <a:t>The victim is being tricked into sending malicious code to the vulnerable web application, which is then reflected back to the victim’s browser where the XSS payload executes</a:t>
            </a:r>
          </a:p>
          <a:p>
            <a:pPr lvl="1">
              <a:lnSpc>
                <a:spcPct val="150000"/>
              </a:lnSpc>
            </a:pPr>
            <a:r>
              <a:rPr lang="en-IN" dirty="0">
                <a:latin typeface="Arial" panose="020B0604020202020204" pitchFamily="34" charset="0"/>
                <a:cs typeface="Arial" panose="020B0604020202020204" pitchFamily="34" charset="0"/>
              </a:rPr>
              <a:t>It is the most commonly carried out XSS attack</a:t>
            </a:r>
          </a:p>
          <a:p>
            <a:pPr lvl="1">
              <a:lnSpc>
                <a:spcPct val="150000"/>
              </a:lnSpc>
            </a:pPr>
            <a:r>
              <a:rPr lang="en-IN" dirty="0">
                <a:latin typeface="Arial" panose="020B0604020202020204" pitchFamily="34" charset="0"/>
                <a:cs typeface="Arial" panose="020B0604020202020204" pitchFamily="34" charset="0"/>
              </a:rPr>
              <a:t>It is also called Type 1 XSS because the attack is carried out through a single request / response cycle</a:t>
            </a:r>
            <a:endParaRPr lang="en-US" dirty="0">
              <a:latin typeface="Arial" panose="020B0604020202020204" pitchFamily="34" charset="0"/>
              <a:cs typeface="Arial" panose="020B0604020202020204" pitchFamily="34" charset="0"/>
            </a:endParaRPr>
          </a:p>
        </p:txBody>
      </p:sp>
      <p:pic>
        <p:nvPicPr>
          <p:cNvPr id="1026" name="Picture 2" descr="http://www.acunetix.com/wp-content/uploads/2014/03/reflected-x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545" y="2051886"/>
            <a:ext cx="5635455" cy="32673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6479456"/>
            <a:ext cx="3490452" cy="215444"/>
          </a:xfrm>
          <a:prstGeom prst="rect">
            <a:avLst/>
          </a:prstGeom>
          <a:noFill/>
        </p:spPr>
        <p:txBody>
          <a:bodyPr wrap="square" rtlCol="0">
            <a:spAutoFit/>
          </a:bodyPr>
          <a:lstStyle/>
          <a:p>
            <a:r>
              <a:rPr lang="en-IN" sz="800" dirty="0"/>
              <a:t>http://www.acunetix.com/wp-content/uploads/2014/03/reflected-xss.png</a:t>
            </a:r>
          </a:p>
        </p:txBody>
      </p:sp>
    </p:spTree>
    <p:extLst>
      <p:ext uri="{BB962C8B-B14F-4D97-AF65-F5344CB8AC3E}">
        <p14:creationId xmlns:p14="http://schemas.microsoft.com/office/powerpoint/2010/main" val="399529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Cross-site Scripting (XSS)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Persistent XSS Vulnerability</a:t>
            </a:r>
          </a:p>
          <a:p>
            <a:pPr lvl="1">
              <a:lnSpc>
                <a:spcPct val="150000"/>
              </a:lnSpc>
            </a:pPr>
            <a:r>
              <a:rPr lang="en-IN" dirty="0">
                <a:latin typeface="Arial" panose="020B0604020202020204" pitchFamily="34" charset="0"/>
                <a:cs typeface="Arial" panose="020B0604020202020204" pitchFamily="34" charset="0"/>
              </a:rPr>
              <a:t>Also known as stored or second-order vulnerability</a:t>
            </a:r>
          </a:p>
          <a:p>
            <a:pPr lvl="1">
              <a:lnSpc>
                <a:spcPct val="150000"/>
              </a:lnSpc>
            </a:pPr>
            <a:r>
              <a:rPr lang="en-IN" dirty="0">
                <a:latin typeface="Arial" panose="020B0604020202020204" pitchFamily="34" charset="0"/>
                <a:cs typeface="Arial" panose="020B0604020202020204" pitchFamily="34" charset="0"/>
              </a:rPr>
              <a:t>Targeted against websites that allow users to input data that is stored in a database in the server</a:t>
            </a:r>
          </a:p>
          <a:p>
            <a:pPr lvl="1">
              <a:lnSpc>
                <a:spcPct val="150000"/>
              </a:lnSpc>
            </a:pPr>
            <a:r>
              <a:rPr lang="en-IN" dirty="0">
                <a:latin typeface="Arial" panose="020B0604020202020204" pitchFamily="34" charset="0"/>
                <a:cs typeface="Arial" panose="020B0604020202020204" pitchFamily="34" charset="0"/>
              </a:rPr>
              <a:t>The attacker posts some text that contains some malicious JavaScript, and when other users later view the posts, their browsers render the page and execute the attacker’s JavaScript</a:t>
            </a:r>
          </a:p>
          <a:p>
            <a:pPr lvl="1">
              <a:lnSpc>
                <a:spcPct val="150000"/>
              </a:lnSpc>
            </a:pPr>
            <a:r>
              <a:rPr lang="en-IN" dirty="0">
                <a:latin typeface="Arial" panose="020B0604020202020204" pitchFamily="34" charset="0"/>
                <a:cs typeface="Arial" panose="020B0604020202020204" pitchFamily="34" charset="0"/>
              </a:rPr>
              <a:t>Persistent XSS is less frequent than Non-Persistent XSS</a:t>
            </a:r>
          </a:p>
          <a:p>
            <a:pPr lvl="1">
              <a:lnSpc>
                <a:spcPct val="150000"/>
              </a:lnSpc>
            </a:pPr>
            <a:r>
              <a:rPr lang="en-IN" dirty="0">
                <a:latin typeface="Arial" panose="020B0604020202020204" pitchFamily="34" charset="0"/>
                <a:cs typeface="Arial" panose="020B0604020202020204" pitchFamily="34" charset="0"/>
              </a:rPr>
              <a:t>The damage that Persistent XSS can do is more devastating than the damage done by Non-Persistent XS</a:t>
            </a:r>
          </a:p>
          <a:p>
            <a:pPr lvl="1">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538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a:t>Cross-site Scripting (XSS)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Document Object Model (DOM) XSS</a:t>
            </a:r>
          </a:p>
          <a:p>
            <a:pPr lvl="1">
              <a:lnSpc>
                <a:spcPct val="150000"/>
              </a:lnSpc>
            </a:pPr>
            <a:r>
              <a:rPr lang="en-IN" dirty="0">
                <a:latin typeface="Arial" panose="020B0604020202020204" pitchFamily="34" charset="0"/>
                <a:cs typeface="Arial" panose="020B0604020202020204" pitchFamily="34" charset="0"/>
              </a:rPr>
              <a:t>Also referred to as local cross-site scripting</a:t>
            </a:r>
          </a:p>
          <a:p>
            <a:pPr lvl="1">
              <a:lnSpc>
                <a:spcPct val="150000"/>
              </a:lnSpc>
            </a:pPr>
            <a:r>
              <a:rPr lang="en-IN" dirty="0">
                <a:latin typeface="Arial" panose="020B0604020202020204" pitchFamily="34" charset="0"/>
                <a:cs typeface="Arial" panose="020B0604020202020204" pitchFamily="34" charset="0"/>
              </a:rPr>
              <a:t>DOM is the standard structure layout to represent to represent HTML and XML documents in the browser</a:t>
            </a:r>
          </a:p>
          <a:p>
            <a:pPr lvl="1">
              <a:lnSpc>
                <a:spcPct val="150000"/>
              </a:lnSpc>
            </a:pPr>
            <a:r>
              <a:rPr lang="en-IN" dirty="0">
                <a:latin typeface="Arial" panose="020B0604020202020204" pitchFamily="34" charset="0"/>
                <a:cs typeface="Arial" panose="020B0604020202020204" pitchFamily="34" charset="0"/>
              </a:rPr>
              <a:t>The attacker uses DOM environment to modify the original client-side JavaScript</a:t>
            </a:r>
          </a:p>
          <a:p>
            <a:pPr lvl="1">
              <a:lnSpc>
                <a:spcPct val="150000"/>
              </a:lnSpc>
            </a:pPr>
            <a:r>
              <a:rPr lang="en-IN" dirty="0">
                <a:latin typeface="Arial" panose="020B0604020202020204" pitchFamily="34" charset="0"/>
                <a:cs typeface="Arial" panose="020B0604020202020204" pitchFamily="34" charset="0"/>
              </a:rPr>
              <a:t>This causes the victim browser to execute the resulting abusive JavaScript code</a:t>
            </a:r>
          </a:p>
          <a:p>
            <a:pPr lvl="1">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744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Parameter Validation</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smtClean="0">
                <a:latin typeface="Arial" panose="020B0604020202020204" pitchFamily="34" charset="0"/>
                <a:cs typeface="Arial" panose="020B0604020202020204" pitchFamily="34" charset="0"/>
              </a:rPr>
              <a:t>It is where the application validates the input values before server application process them within the system</a:t>
            </a:r>
          </a:p>
          <a:p>
            <a:pPr lvl="1">
              <a:lnSpc>
                <a:spcPct val="150000"/>
              </a:lnSpc>
            </a:pPr>
            <a:r>
              <a:rPr lang="en-IN" dirty="0" smtClean="0">
                <a:latin typeface="Arial" panose="020B0604020202020204" pitchFamily="34" charset="0"/>
                <a:cs typeface="Arial" panose="020B0604020202020204" pitchFamily="34" charset="0"/>
              </a:rPr>
              <a:t>This is different from input validation, in that, whether the application was expecting the user to input a value</a:t>
            </a:r>
          </a:p>
          <a:p>
            <a:pPr>
              <a:lnSpc>
                <a:spcPct val="150000"/>
              </a:lnSpc>
            </a:pPr>
            <a:r>
              <a:rPr lang="en-IN" dirty="0" smtClean="0">
                <a:latin typeface="Arial" panose="020B0604020202020204" pitchFamily="34" charset="0"/>
                <a:cs typeface="Arial" panose="020B0604020202020204" pitchFamily="34" charset="0"/>
              </a:rPr>
              <a:t>It includes pre-validation and post-validation controls</a:t>
            </a:r>
          </a:p>
          <a:p>
            <a:pPr lvl="1">
              <a:lnSpc>
                <a:spcPct val="150000"/>
              </a:lnSpc>
            </a:pPr>
            <a:r>
              <a:rPr lang="en-IN" dirty="0" smtClean="0">
                <a:latin typeface="Arial" panose="020B0604020202020204" pitchFamily="34" charset="0"/>
                <a:cs typeface="Arial" panose="020B0604020202020204" pitchFamily="34" charset="0"/>
              </a:rPr>
              <a:t>Pre-validation: Input controls verifying data is in appropriate format and inline with application specifications </a:t>
            </a:r>
            <a:r>
              <a:rPr lang="en-IN" b="1" dirty="0" smtClean="0">
                <a:latin typeface="Arial" panose="020B0604020202020204" pitchFamily="34" charset="0"/>
                <a:cs typeface="Arial" panose="020B0604020202020204" pitchFamily="34" charset="0"/>
              </a:rPr>
              <a:t>prior</a:t>
            </a:r>
            <a:r>
              <a:rPr lang="en-IN" dirty="0" smtClean="0">
                <a:latin typeface="Arial" panose="020B0604020202020204" pitchFamily="34" charset="0"/>
                <a:cs typeface="Arial" panose="020B0604020202020204" pitchFamily="34" charset="0"/>
              </a:rPr>
              <a:t> to submission to the application</a:t>
            </a:r>
          </a:p>
          <a:p>
            <a:pPr lvl="1">
              <a:lnSpc>
                <a:spcPct val="150000"/>
              </a:lnSpc>
            </a:pPr>
            <a:r>
              <a:rPr lang="en-IN" dirty="0" smtClean="0">
                <a:latin typeface="Arial" panose="020B0604020202020204" pitchFamily="34" charset="0"/>
                <a:cs typeface="Arial" panose="020B0604020202020204" pitchFamily="34" charset="0"/>
              </a:rPr>
              <a:t>Post-validation: Ensuring application output is as expected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824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Web Application Security Principles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smtClean="0">
                <a:latin typeface="Arial" panose="020B0604020202020204" pitchFamily="34" charset="0"/>
                <a:cs typeface="Arial" panose="020B0604020202020204" pitchFamily="34" charset="0"/>
              </a:rPr>
              <a:t>These principles help in governing programming practices </a:t>
            </a:r>
          </a:p>
          <a:p>
            <a:pPr lvl="1">
              <a:lnSpc>
                <a:spcPct val="150000"/>
              </a:lnSpc>
            </a:pPr>
            <a:r>
              <a:rPr lang="en-IN" dirty="0">
                <a:latin typeface="Arial" panose="020B0604020202020204" pitchFamily="34" charset="0"/>
                <a:cs typeface="Arial" panose="020B0604020202020204" pitchFamily="34" charset="0"/>
              </a:rPr>
              <a:t>T</a:t>
            </a:r>
            <a:r>
              <a:rPr lang="en-IN" dirty="0" smtClean="0">
                <a:latin typeface="Arial" panose="020B0604020202020204" pitchFamily="34" charset="0"/>
                <a:cs typeface="Arial" panose="020B0604020202020204" pitchFamily="34" charset="0"/>
              </a:rPr>
              <a:t>o regulate programing styles and</a:t>
            </a:r>
          </a:p>
          <a:p>
            <a:pPr lvl="1">
              <a:lnSpc>
                <a:spcPct val="150000"/>
              </a:lnSpc>
            </a:pPr>
            <a:r>
              <a:rPr lang="en-IN" dirty="0" smtClean="0">
                <a:latin typeface="Arial" panose="020B0604020202020204" pitchFamily="34" charset="0"/>
                <a:cs typeface="Arial" panose="020B0604020202020204" pitchFamily="34" charset="0"/>
              </a:rPr>
              <a:t>Strategically reduce the chances of repeating known bugs</a:t>
            </a:r>
          </a:p>
          <a:p>
            <a:pPr>
              <a:lnSpc>
                <a:spcPct val="150000"/>
              </a:lnSpc>
            </a:pPr>
            <a:r>
              <a:rPr lang="en-IN" dirty="0" smtClean="0">
                <a:latin typeface="Arial" panose="020B0604020202020204" pitchFamily="34" charset="0"/>
                <a:cs typeface="Arial" panose="020B0604020202020204" pitchFamily="34" charset="0"/>
              </a:rPr>
              <a:t>The first step is to analyse the website architecture</a:t>
            </a:r>
          </a:p>
          <a:p>
            <a:pPr lvl="1">
              <a:lnSpc>
                <a:spcPct val="150000"/>
              </a:lnSpc>
            </a:pPr>
            <a:r>
              <a:rPr lang="en-IN" dirty="0" smtClean="0">
                <a:latin typeface="Arial" panose="020B0604020202020204" pitchFamily="34" charset="0"/>
                <a:cs typeface="Arial" panose="020B0604020202020204" pitchFamily="34" charset="0"/>
              </a:rPr>
              <a:t>The clearer and simpler the website is, the easier it is to analyse its various security aspects</a:t>
            </a:r>
          </a:p>
          <a:p>
            <a:pPr>
              <a:lnSpc>
                <a:spcPct val="150000"/>
              </a:lnSpc>
            </a:pPr>
            <a:r>
              <a:rPr lang="en-IN" dirty="0" smtClean="0">
                <a:latin typeface="Arial" panose="020B0604020202020204" pitchFamily="34" charset="0"/>
                <a:cs typeface="Arial" panose="020B0604020202020204" pitchFamily="34" charset="0"/>
              </a:rPr>
              <a:t>Using encryption</a:t>
            </a:r>
          </a:p>
          <a:p>
            <a:pPr lvl="1">
              <a:lnSpc>
                <a:spcPct val="150000"/>
              </a:lnSpc>
            </a:pPr>
            <a:r>
              <a:rPr lang="en-IN" dirty="0" smtClean="0">
                <a:latin typeface="Arial" panose="020B0604020202020204" pitchFamily="34" charset="0"/>
                <a:cs typeface="Arial" panose="020B0604020202020204" pitchFamily="34" charset="0"/>
              </a:rPr>
              <a:t>Helps secure the input/output operations of a web application</a:t>
            </a:r>
          </a:p>
          <a:p>
            <a:pPr>
              <a:lnSpc>
                <a:spcPct val="150000"/>
              </a:lnSpc>
            </a:pPr>
            <a:r>
              <a:rPr lang="en-IN" dirty="0" smtClean="0">
                <a:latin typeface="Arial" panose="020B0604020202020204" pitchFamily="34" charset="0"/>
                <a:cs typeface="Arial" panose="020B0604020202020204" pitchFamily="34" charset="0"/>
              </a:rPr>
              <a:t>Failing Securely</a:t>
            </a:r>
          </a:p>
          <a:p>
            <a:pPr lvl="1">
              <a:lnSpc>
                <a:spcPct val="150000"/>
              </a:lnSpc>
            </a:pPr>
            <a:r>
              <a:rPr lang="en-IN" dirty="0" smtClean="0">
                <a:latin typeface="Arial" panose="020B0604020202020204" pitchFamily="34" charset="0"/>
                <a:cs typeface="Arial" panose="020B0604020202020204" pitchFamily="34" charset="0"/>
              </a:rPr>
              <a:t>Systems that fail securely display friendly error messages without revealing internal system details</a:t>
            </a:r>
          </a:p>
          <a:p>
            <a:pPr>
              <a:lnSpc>
                <a:spcPct val="150000"/>
              </a:lnSpc>
            </a:pPr>
            <a:r>
              <a:rPr lang="en-IN" dirty="0" smtClean="0">
                <a:latin typeface="Arial" panose="020B0604020202020204" pitchFamily="34" charset="0"/>
                <a:cs typeface="Arial" panose="020B0604020202020204" pitchFamily="34" charset="0"/>
              </a:rPr>
              <a:t>Maintaining an equilibrium between functionality and security</a:t>
            </a:r>
          </a:p>
          <a:p>
            <a:pPr lvl="1">
              <a:lnSpc>
                <a:spcPct val="150000"/>
              </a:lnSpc>
            </a:pPr>
            <a:r>
              <a:rPr lang="en-IN" dirty="0" smtClean="0">
                <a:latin typeface="Arial" panose="020B0604020202020204" pitchFamily="34" charset="0"/>
                <a:cs typeface="Arial" panose="020B0604020202020204" pitchFamily="34" charset="0"/>
              </a:rPr>
              <a:t>Best security measures are those that are simple and acceptable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37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Database Management</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A database is a collection of </a:t>
            </a:r>
            <a:r>
              <a:rPr lang="en-IN" dirty="0" smtClean="0">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that is organized </a:t>
            </a:r>
            <a:r>
              <a:rPr lang="en-IN" dirty="0" smtClean="0">
                <a:latin typeface="Arial" panose="020B0604020202020204" pitchFamily="34" charset="0"/>
                <a:cs typeface="Arial" panose="020B0604020202020204" pitchFamily="34" charset="0"/>
              </a:rPr>
              <a:t>such </a:t>
            </a:r>
            <a:r>
              <a:rPr lang="en-IN" dirty="0">
                <a:latin typeface="Arial" panose="020B0604020202020204" pitchFamily="34" charset="0"/>
                <a:cs typeface="Arial" panose="020B0604020202020204" pitchFamily="34" charset="0"/>
              </a:rPr>
              <a:t>that it can be </a:t>
            </a:r>
            <a:r>
              <a:rPr lang="en-IN" dirty="0" smtClean="0">
                <a:latin typeface="Arial" panose="020B0604020202020204" pitchFamily="34" charset="0"/>
                <a:cs typeface="Arial" panose="020B0604020202020204" pitchFamily="34" charset="0"/>
              </a:rPr>
              <a:t>useful for the intended purpose(s)</a:t>
            </a:r>
          </a:p>
          <a:p>
            <a:pPr>
              <a:lnSpc>
                <a:spcPct val="150000"/>
              </a:lnSpc>
            </a:pPr>
            <a:r>
              <a:rPr lang="en-IN" dirty="0">
                <a:latin typeface="Arial" panose="020B0604020202020204" pitchFamily="34" charset="0"/>
                <a:cs typeface="Arial" panose="020B0604020202020204" pitchFamily="34" charset="0"/>
              </a:rPr>
              <a:t>A database management system (DBMS) is a </a:t>
            </a:r>
            <a:r>
              <a:rPr lang="en-IN" dirty="0" smtClean="0">
                <a:latin typeface="Arial" panose="020B0604020202020204" pitchFamily="34" charset="0"/>
                <a:cs typeface="Arial" panose="020B0604020202020204" pitchFamily="34" charset="0"/>
              </a:rPr>
              <a:t>software </a:t>
            </a:r>
            <a:r>
              <a:rPr lang="en-IN" dirty="0">
                <a:latin typeface="Arial" panose="020B0604020202020204" pitchFamily="34" charset="0"/>
                <a:cs typeface="Arial" panose="020B0604020202020204" pitchFamily="34" charset="0"/>
              </a:rPr>
              <a:t>application that interacts with the user, other </a:t>
            </a:r>
            <a:r>
              <a:rPr lang="en-IN" dirty="0" smtClean="0">
                <a:latin typeface="Arial" panose="020B0604020202020204" pitchFamily="34" charset="0"/>
                <a:cs typeface="Arial" panose="020B0604020202020204" pitchFamily="34" charset="0"/>
              </a:rPr>
              <a:t>applications.</a:t>
            </a:r>
          </a:p>
          <a:p>
            <a:pPr>
              <a:lnSpc>
                <a:spcPct val="150000"/>
              </a:lnSpc>
            </a:pPr>
            <a:r>
              <a:rPr lang="en-IN" dirty="0" smtClean="0">
                <a:latin typeface="Arial" panose="020B0604020202020204" pitchFamily="34" charset="0"/>
                <a:cs typeface="Arial" panose="020B0604020202020204" pitchFamily="34" charset="0"/>
              </a:rPr>
              <a:t>It also enforces access control, provides data integrity, redundancy and sets up procedures for data manipulation</a:t>
            </a:r>
          </a:p>
          <a:p>
            <a:pPr>
              <a:lnSpc>
                <a:spcPct val="150000"/>
              </a:lnSpc>
            </a:pPr>
            <a:r>
              <a:rPr lang="en-IN" dirty="0" smtClean="0">
                <a:latin typeface="Arial" panose="020B0604020202020204" pitchFamily="34" charset="0"/>
                <a:cs typeface="Arial" panose="020B0604020202020204" pitchFamily="34" charset="0"/>
              </a:rPr>
              <a:t>They help store, organize and retrieve information effectively and efficiently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981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Database Characteristics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smtClean="0">
                <a:latin typeface="Arial" panose="020B0604020202020204" pitchFamily="34" charset="0"/>
                <a:cs typeface="Arial" panose="020B0604020202020204" pitchFamily="34" charset="0"/>
              </a:rPr>
              <a:t>Any type of database should have the following:</a:t>
            </a:r>
          </a:p>
          <a:p>
            <a:pPr lvl="1">
              <a:lnSpc>
                <a:spcPct val="150000"/>
              </a:lnSpc>
            </a:pPr>
            <a:r>
              <a:rPr lang="en-IN" dirty="0" smtClean="0">
                <a:latin typeface="Arial" panose="020B0604020202020204" pitchFamily="34" charset="0"/>
                <a:cs typeface="Arial" panose="020B0604020202020204" pitchFamily="34" charset="0"/>
              </a:rPr>
              <a:t>Consistency among the data held on several servers</a:t>
            </a:r>
          </a:p>
          <a:p>
            <a:pPr lvl="1">
              <a:lnSpc>
                <a:spcPct val="150000"/>
              </a:lnSpc>
            </a:pPr>
            <a:r>
              <a:rPr lang="en-IN" dirty="0" smtClean="0">
                <a:latin typeface="Arial" panose="020B0604020202020204" pitchFamily="34" charset="0"/>
                <a:cs typeface="Arial" panose="020B0604020202020204" pitchFamily="34" charset="0"/>
              </a:rPr>
              <a:t>Easier backup procedures</a:t>
            </a:r>
          </a:p>
          <a:p>
            <a:pPr lvl="1">
              <a:lnSpc>
                <a:spcPct val="150000"/>
              </a:lnSpc>
            </a:pPr>
            <a:r>
              <a:rPr lang="en-IN" dirty="0" smtClean="0">
                <a:latin typeface="Arial" panose="020B0604020202020204" pitchFamily="34" charset="0"/>
                <a:cs typeface="Arial" panose="020B0604020202020204" pitchFamily="34" charset="0"/>
              </a:rPr>
              <a:t>Transaction persistence</a:t>
            </a:r>
          </a:p>
          <a:p>
            <a:pPr lvl="1">
              <a:lnSpc>
                <a:spcPct val="150000"/>
              </a:lnSpc>
            </a:pPr>
            <a:r>
              <a:rPr lang="en-IN" dirty="0" smtClean="0">
                <a:latin typeface="Arial" panose="020B0604020202020204" pitchFamily="34" charset="0"/>
                <a:cs typeface="Arial" panose="020B0604020202020204" pitchFamily="34" charset="0"/>
              </a:rPr>
              <a:t>Fault tolerance</a:t>
            </a:r>
          </a:p>
          <a:p>
            <a:pPr lvl="1">
              <a:lnSpc>
                <a:spcPct val="150000"/>
              </a:lnSpc>
            </a:pPr>
            <a:r>
              <a:rPr lang="en-IN" dirty="0" smtClean="0">
                <a:latin typeface="Arial" panose="020B0604020202020204" pitchFamily="34" charset="0"/>
                <a:cs typeface="Arial" panose="020B0604020202020204" pitchFamily="34" charset="0"/>
              </a:rPr>
              <a:t>Sharing</a:t>
            </a:r>
          </a:p>
          <a:p>
            <a:pPr lvl="1">
              <a:lnSpc>
                <a:spcPct val="150000"/>
              </a:lnSpc>
            </a:pPr>
            <a:r>
              <a:rPr lang="en-IN" dirty="0" smtClean="0">
                <a:latin typeface="Arial" panose="020B0604020202020204" pitchFamily="34" charset="0"/>
                <a:cs typeface="Arial" panose="020B0604020202020204" pitchFamily="34" charset="0"/>
              </a:rPr>
              <a:t>Controls that implement integrity checking, access control, and the necessary level of confidentiality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99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Design Phase</a:t>
            </a:r>
            <a:endParaRPr lang="en-US" dirty="0"/>
          </a:p>
        </p:txBody>
      </p:sp>
      <p:sp>
        <p:nvSpPr>
          <p:cNvPr id="6" name="Content Placeholder 2"/>
          <p:cNvSpPr txBox="1">
            <a:spLocks/>
          </p:cNvSpPr>
          <p:nvPr/>
        </p:nvSpPr>
        <p:spPr>
          <a:xfrm>
            <a:off x="373906" y="981897"/>
            <a:ext cx="10528663" cy="551722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Outlines how the product is going to accomplish the requirements</a:t>
            </a:r>
          </a:p>
          <a:p>
            <a:pPr>
              <a:lnSpc>
                <a:spcPct val="100000"/>
              </a:lnSpc>
            </a:pPr>
            <a:r>
              <a:rPr lang="en-US" dirty="0">
                <a:latin typeface="Arial" panose="020B0604020202020204" pitchFamily="34" charset="0"/>
                <a:cs typeface="Arial" panose="020B0604020202020204" pitchFamily="34" charset="0"/>
              </a:rPr>
              <a:t>Process used to describe the requirements and internal behavior of the software</a:t>
            </a:r>
          </a:p>
          <a:p>
            <a:pPr>
              <a:lnSpc>
                <a:spcPct val="100000"/>
              </a:lnSpc>
            </a:pPr>
            <a:r>
              <a:rPr lang="en-US" dirty="0">
                <a:latin typeface="Arial" panose="020B0604020202020204" pitchFamily="34" charset="0"/>
                <a:cs typeface="Arial" panose="020B0604020202020204" pitchFamily="34" charset="0"/>
              </a:rPr>
              <a:t>Software requirements come from 3 models:</a:t>
            </a:r>
          </a:p>
          <a:p>
            <a:pPr lvl="1">
              <a:lnSpc>
                <a:spcPct val="100000"/>
              </a:lnSpc>
            </a:pPr>
            <a:r>
              <a:rPr lang="en-US" b="1" dirty="0">
                <a:latin typeface="Arial" panose="020B0604020202020204" pitchFamily="34" charset="0"/>
                <a:cs typeface="Arial" panose="020B0604020202020204" pitchFamily="34" charset="0"/>
              </a:rPr>
              <a:t>Informational model </a:t>
            </a:r>
            <a:r>
              <a:rPr lang="en-US" dirty="0">
                <a:latin typeface="Arial" panose="020B0604020202020204" pitchFamily="34" charset="0"/>
                <a:cs typeface="Arial" panose="020B0604020202020204" pitchFamily="34" charset="0"/>
              </a:rPr>
              <a:t>– dictates the type of information and how it will be processed</a:t>
            </a:r>
          </a:p>
          <a:p>
            <a:pPr lvl="1">
              <a:lnSpc>
                <a:spcPct val="100000"/>
              </a:lnSpc>
            </a:pPr>
            <a:r>
              <a:rPr lang="en-US" b="1" dirty="0">
                <a:latin typeface="Arial" panose="020B0604020202020204" pitchFamily="34" charset="0"/>
                <a:cs typeface="Arial" panose="020B0604020202020204" pitchFamily="34" charset="0"/>
              </a:rPr>
              <a:t>Functional model </a:t>
            </a:r>
            <a:r>
              <a:rPr lang="en-US" dirty="0">
                <a:latin typeface="Arial" panose="020B0604020202020204" pitchFamily="34" charset="0"/>
                <a:cs typeface="Arial" panose="020B0604020202020204" pitchFamily="34" charset="0"/>
              </a:rPr>
              <a:t>– outlines the tasks the application will carry out</a:t>
            </a:r>
          </a:p>
          <a:p>
            <a:pPr lvl="1">
              <a:lnSpc>
                <a:spcPct val="100000"/>
              </a:lnSpc>
            </a:pPr>
            <a:r>
              <a:rPr lang="en-US" b="1" dirty="0">
                <a:latin typeface="Arial" panose="020B0604020202020204" pitchFamily="34" charset="0"/>
                <a:cs typeface="Arial" panose="020B0604020202020204" pitchFamily="34" charset="0"/>
              </a:rPr>
              <a:t>Behavioral model </a:t>
            </a:r>
            <a:r>
              <a:rPr lang="en-US" dirty="0">
                <a:latin typeface="Arial" panose="020B0604020202020204" pitchFamily="34" charset="0"/>
                <a:cs typeface="Arial" panose="020B0604020202020204" pitchFamily="34" charset="0"/>
              </a:rPr>
              <a:t>– explains the states the application will be during and after specific transitions</a:t>
            </a:r>
          </a:p>
          <a:p>
            <a:pPr>
              <a:lnSpc>
                <a:spcPct val="100000"/>
              </a:lnSpc>
            </a:pPr>
            <a:r>
              <a:rPr lang="en-US" dirty="0">
                <a:latin typeface="Arial" panose="020B0604020202020204" pitchFamily="34" charset="0"/>
                <a:cs typeface="Arial" panose="020B0604020202020204" pitchFamily="34" charset="0"/>
              </a:rPr>
              <a:t>The following should be accomplished</a:t>
            </a:r>
          </a:p>
          <a:p>
            <a:pPr lvl="1">
              <a:lnSpc>
                <a:spcPct val="100000"/>
              </a:lnSpc>
            </a:pPr>
            <a:r>
              <a:rPr lang="en-US" dirty="0">
                <a:latin typeface="Arial" panose="020B0604020202020204" pitchFamily="34" charset="0"/>
                <a:cs typeface="Arial" panose="020B0604020202020204" pitchFamily="34" charset="0"/>
              </a:rPr>
              <a:t>Attack surface analysis</a:t>
            </a:r>
          </a:p>
          <a:p>
            <a:pPr lvl="1">
              <a:lnSpc>
                <a:spcPct val="100000"/>
              </a:lnSpc>
            </a:pPr>
            <a:r>
              <a:rPr lang="en-US" dirty="0">
                <a:latin typeface="Arial" panose="020B0604020202020204" pitchFamily="34" charset="0"/>
                <a:cs typeface="Arial" panose="020B0604020202020204" pitchFamily="34" charset="0"/>
              </a:rPr>
              <a:t>Threat modeling</a:t>
            </a:r>
          </a:p>
        </p:txBody>
      </p:sp>
    </p:spTree>
    <p:extLst>
      <p:ext uri="{BB962C8B-B14F-4D97-AF65-F5344CB8AC3E}">
        <p14:creationId xmlns:p14="http://schemas.microsoft.com/office/powerpoint/2010/main" val="34213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Database Models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smtClean="0">
                <a:latin typeface="Arial" panose="020B0604020202020204" pitchFamily="34" charset="0"/>
                <a:cs typeface="Arial" panose="020B0604020202020204" pitchFamily="34" charset="0"/>
              </a:rPr>
              <a:t>It defines the relationship between different data elements</a:t>
            </a:r>
          </a:p>
          <a:p>
            <a:pPr>
              <a:lnSpc>
                <a:spcPct val="150000"/>
              </a:lnSpc>
            </a:pPr>
            <a:r>
              <a:rPr lang="en-IN" dirty="0" smtClean="0">
                <a:latin typeface="Arial" panose="020B0604020202020204" pitchFamily="34" charset="0"/>
                <a:cs typeface="Arial" panose="020B0604020202020204" pitchFamily="34" charset="0"/>
              </a:rPr>
              <a:t>Dictates how data can be accessed</a:t>
            </a:r>
          </a:p>
          <a:p>
            <a:pPr>
              <a:lnSpc>
                <a:spcPct val="150000"/>
              </a:lnSpc>
            </a:pPr>
            <a:r>
              <a:rPr lang="en-IN" dirty="0" smtClean="0">
                <a:latin typeface="Arial" panose="020B0604020202020204" pitchFamily="34" charset="0"/>
                <a:cs typeface="Arial" panose="020B0604020202020204" pitchFamily="34" charset="0"/>
              </a:rPr>
              <a:t>Defines acceptable operations</a:t>
            </a:r>
          </a:p>
          <a:p>
            <a:pPr>
              <a:lnSpc>
                <a:spcPct val="150000"/>
              </a:lnSpc>
            </a:pPr>
            <a:r>
              <a:rPr lang="en-IN" dirty="0" smtClean="0">
                <a:latin typeface="Arial" panose="020B0604020202020204" pitchFamily="34" charset="0"/>
                <a:cs typeface="Arial" panose="020B0604020202020204" pitchFamily="34" charset="0"/>
              </a:rPr>
              <a:t>The type of integrity offered, and how the data is organized</a:t>
            </a:r>
          </a:p>
          <a:p>
            <a:pPr>
              <a:lnSpc>
                <a:spcPct val="150000"/>
              </a:lnSpc>
            </a:pPr>
            <a:r>
              <a:rPr lang="en-IN" dirty="0" smtClean="0">
                <a:latin typeface="Arial" panose="020B0604020202020204" pitchFamily="34" charset="0"/>
                <a:cs typeface="Arial" panose="020B0604020202020204" pitchFamily="34" charset="0"/>
              </a:rPr>
              <a:t>Types of database</a:t>
            </a:r>
          </a:p>
          <a:p>
            <a:pPr lvl="1">
              <a:lnSpc>
                <a:spcPct val="150000"/>
              </a:lnSpc>
            </a:pPr>
            <a:r>
              <a:rPr lang="en-IN" dirty="0" smtClean="0">
                <a:latin typeface="Arial" panose="020B0604020202020204" pitchFamily="34" charset="0"/>
                <a:cs typeface="Arial" panose="020B0604020202020204" pitchFamily="34" charset="0"/>
              </a:rPr>
              <a:t>Relational</a:t>
            </a:r>
          </a:p>
          <a:p>
            <a:pPr lvl="1">
              <a:lnSpc>
                <a:spcPct val="150000"/>
              </a:lnSpc>
            </a:pPr>
            <a:r>
              <a:rPr lang="en-IN" dirty="0" smtClean="0">
                <a:latin typeface="Arial" panose="020B0604020202020204" pitchFamily="34" charset="0"/>
                <a:cs typeface="Arial" panose="020B0604020202020204" pitchFamily="34" charset="0"/>
              </a:rPr>
              <a:t>Hierarchical</a:t>
            </a:r>
          </a:p>
          <a:p>
            <a:pPr lvl="1">
              <a:lnSpc>
                <a:spcPct val="150000"/>
              </a:lnSpc>
            </a:pPr>
            <a:r>
              <a:rPr lang="en-IN" dirty="0" smtClean="0">
                <a:latin typeface="Arial" panose="020B0604020202020204" pitchFamily="34" charset="0"/>
                <a:cs typeface="Arial" panose="020B0604020202020204" pitchFamily="34" charset="0"/>
              </a:rPr>
              <a:t>Network</a:t>
            </a:r>
          </a:p>
          <a:p>
            <a:pPr lvl="1">
              <a:lnSpc>
                <a:spcPct val="150000"/>
              </a:lnSpc>
            </a:pPr>
            <a:r>
              <a:rPr lang="en-IN" dirty="0" smtClean="0">
                <a:latin typeface="Arial" panose="020B0604020202020204" pitchFamily="34" charset="0"/>
                <a:cs typeface="Arial" panose="020B0604020202020204" pitchFamily="34" charset="0"/>
              </a:rPr>
              <a:t>Object-oriented</a:t>
            </a:r>
          </a:p>
          <a:p>
            <a:pPr lvl="1">
              <a:lnSpc>
                <a:spcPct val="150000"/>
              </a:lnSpc>
            </a:pPr>
            <a:r>
              <a:rPr lang="en-IN" dirty="0" smtClean="0">
                <a:latin typeface="Arial" panose="020B0604020202020204" pitchFamily="34" charset="0"/>
                <a:cs typeface="Arial" panose="020B0604020202020204" pitchFamily="34" charset="0"/>
              </a:rPr>
              <a:t>Object-relational</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Relational Database Model</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smtClean="0">
                <a:latin typeface="Arial" panose="020B0604020202020204" pitchFamily="34" charset="0"/>
                <a:cs typeface="Arial" panose="020B0604020202020204" pitchFamily="34" charset="0"/>
              </a:rPr>
              <a:t>The most widely used model today</a:t>
            </a:r>
          </a:p>
          <a:p>
            <a:pPr>
              <a:lnSpc>
                <a:spcPct val="150000"/>
              </a:lnSpc>
            </a:pPr>
            <a:r>
              <a:rPr lang="en-IN" dirty="0" smtClean="0">
                <a:latin typeface="Arial" panose="020B0604020202020204" pitchFamily="34" charset="0"/>
                <a:cs typeface="Arial" panose="020B0604020202020204" pitchFamily="34" charset="0"/>
              </a:rPr>
              <a:t>It uses attributes (columns) and tuples (rows) to contain and organize data</a:t>
            </a:r>
          </a:p>
          <a:p>
            <a:pPr>
              <a:lnSpc>
                <a:spcPct val="150000"/>
              </a:lnSpc>
            </a:pPr>
            <a:r>
              <a:rPr lang="en-IN" dirty="0">
                <a:latin typeface="Arial" panose="020B0604020202020204" pitchFamily="34" charset="0"/>
                <a:cs typeface="Arial" panose="020B0604020202020204" pitchFamily="34" charset="0"/>
              </a:rPr>
              <a:t>Data is represented in the form of </a:t>
            </a:r>
            <a:r>
              <a:rPr lang="en-IN" dirty="0" smtClean="0">
                <a:latin typeface="Arial" panose="020B0604020202020204" pitchFamily="34" charset="0"/>
                <a:cs typeface="Arial" panose="020B0604020202020204" pitchFamily="34" charset="0"/>
              </a:rPr>
              <a:t>tables</a:t>
            </a:r>
          </a:p>
          <a:p>
            <a:pPr>
              <a:lnSpc>
                <a:spcPct val="150000"/>
              </a:lnSpc>
            </a:pPr>
            <a:r>
              <a:rPr lang="en-IN" dirty="0" smtClean="0">
                <a:latin typeface="Arial" panose="020B0604020202020204" pitchFamily="34" charset="0"/>
                <a:cs typeface="Arial" panose="020B0604020202020204" pitchFamily="34" charset="0"/>
              </a:rPr>
              <a:t>Each table contains unique rows, columns and cells</a:t>
            </a:r>
          </a:p>
          <a:p>
            <a:pPr>
              <a:lnSpc>
                <a:spcPct val="150000"/>
              </a:lnSpc>
            </a:pPr>
            <a:r>
              <a:rPr lang="en-IN" dirty="0" smtClean="0">
                <a:latin typeface="Arial" panose="020B0604020202020204" pitchFamily="34" charset="0"/>
                <a:cs typeface="Arial" panose="020B0604020202020204" pitchFamily="34" charset="0"/>
              </a:rPr>
              <a:t>Each cell contains only one data value that represents a specific attribute value within a given tuple</a:t>
            </a:r>
          </a:p>
          <a:p>
            <a:pPr>
              <a:lnSpc>
                <a:spcPct val="150000"/>
              </a:lnSpc>
            </a:pPr>
            <a:r>
              <a:rPr lang="en-IN" dirty="0" smtClean="0">
                <a:latin typeface="Arial" panose="020B0604020202020204" pitchFamily="34" charset="0"/>
                <a:cs typeface="Arial" panose="020B0604020202020204" pitchFamily="34" charset="0"/>
              </a:rPr>
              <a:t>A Primary key is the field that links all the data within a record to a unique value</a:t>
            </a:r>
          </a:p>
          <a:p>
            <a:pPr>
              <a:lnSpc>
                <a:spcPct val="150000"/>
              </a:lnSpc>
            </a:pPr>
            <a:r>
              <a:rPr lang="en-IN" dirty="0" smtClean="0">
                <a:latin typeface="Arial" panose="020B0604020202020204" pitchFamily="34" charset="0"/>
                <a:cs typeface="Arial" panose="020B0604020202020204" pitchFamily="34" charset="0"/>
              </a:rPr>
              <a:t>A foreign </a:t>
            </a:r>
            <a:r>
              <a:rPr lang="en-IN" dirty="0">
                <a:latin typeface="Arial" panose="020B0604020202020204" pitchFamily="34" charset="0"/>
                <a:cs typeface="Arial" panose="020B0604020202020204" pitchFamily="34" charset="0"/>
              </a:rPr>
              <a:t>key is defined in a second table, but it refers to the primary key in the first table.</a:t>
            </a:r>
          </a:p>
        </p:txBody>
      </p:sp>
    </p:spTree>
    <p:extLst>
      <p:ext uri="{BB962C8B-B14F-4D97-AF65-F5344CB8AC3E}">
        <p14:creationId xmlns:p14="http://schemas.microsoft.com/office/powerpoint/2010/main" val="47362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Hierarchical Database Model</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smtClean="0">
                <a:latin typeface="Arial" panose="020B0604020202020204" pitchFamily="34" charset="0"/>
                <a:cs typeface="Arial" panose="020B0604020202020204" pitchFamily="34" charset="0"/>
              </a:rPr>
              <a:t>It is the first type of Database model that was created but not common now</a:t>
            </a:r>
          </a:p>
          <a:p>
            <a:pPr>
              <a:lnSpc>
                <a:spcPct val="150000"/>
              </a:lnSpc>
            </a:pPr>
            <a:r>
              <a:rPr lang="en-IN" dirty="0" smtClean="0">
                <a:latin typeface="Arial" panose="020B0604020202020204" pitchFamily="34" charset="0"/>
                <a:cs typeface="Arial" panose="020B0604020202020204" pitchFamily="34" charset="0"/>
              </a:rPr>
              <a:t>It combines records and fields that are related in a logical tree structure</a:t>
            </a:r>
          </a:p>
          <a:p>
            <a:pPr>
              <a:lnSpc>
                <a:spcPct val="150000"/>
              </a:lnSpc>
            </a:pPr>
            <a:r>
              <a:rPr lang="en-IN" dirty="0" smtClean="0">
                <a:latin typeface="Arial" panose="020B0604020202020204" pitchFamily="34" charset="0"/>
                <a:cs typeface="Arial" panose="020B0604020202020204" pitchFamily="34" charset="0"/>
              </a:rPr>
              <a:t>In this model, parents can have one child, many children or no children</a:t>
            </a:r>
          </a:p>
          <a:p>
            <a:pPr>
              <a:lnSpc>
                <a:spcPct val="150000"/>
              </a:lnSpc>
            </a:pPr>
            <a:r>
              <a:rPr lang="en-IN" dirty="0" smtClean="0">
                <a:latin typeface="Arial" panose="020B0604020202020204" pitchFamily="34" charset="0"/>
                <a:cs typeface="Arial" panose="020B0604020202020204" pitchFamily="34" charset="0"/>
              </a:rPr>
              <a:t>It is not flexible  in creating relationship between data elements as  a relational database</a:t>
            </a:r>
          </a:p>
          <a:p>
            <a:pPr>
              <a:lnSpc>
                <a:spcPct val="150000"/>
              </a:lnSpc>
            </a:pPr>
            <a:r>
              <a:rPr lang="en-IN" dirty="0" smtClean="0">
                <a:latin typeface="Arial" panose="020B0604020202020204" pitchFamily="34" charset="0"/>
                <a:cs typeface="Arial" panose="020B0604020202020204" pitchFamily="34" charset="0"/>
              </a:rPr>
              <a:t>They are useful in mapping one-to-many relationships</a:t>
            </a:r>
          </a:p>
          <a:p>
            <a:pPr>
              <a:lnSpc>
                <a:spcPct val="150000"/>
              </a:lnSpc>
            </a:pPr>
            <a:r>
              <a:rPr lang="en-IN" dirty="0" smtClean="0">
                <a:latin typeface="Arial" panose="020B0604020202020204" pitchFamily="34" charset="0"/>
                <a:cs typeface="Arial" panose="020B0604020202020204" pitchFamily="34" charset="0"/>
              </a:rPr>
              <a:t>It does not use indexes to search procedures, and links cannot be established between different branches and leaves on different layers</a:t>
            </a:r>
          </a:p>
          <a:p>
            <a:pPr>
              <a:lnSpc>
                <a:spcPct val="150000"/>
              </a:lnSpc>
            </a:pPr>
            <a:r>
              <a:rPr lang="en-IN" dirty="0" smtClean="0">
                <a:latin typeface="Arial" panose="020B0604020202020204" pitchFamily="34" charset="0"/>
                <a:cs typeface="Arial" panose="020B0604020202020204" pitchFamily="34" charset="0"/>
              </a:rPr>
              <a:t>LDAP is the most common Hierarchical model</a:t>
            </a:r>
          </a:p>
        </p:txBody>
      </p:sp>
    </p:spTree>
    <p:extLst>
      <p:ext uri="{BB962C8B-B14F-4D97-AF65-F5344CB8AC3E}">
        <p14:creationId xmlns:p14="http://schemas.microsoft.com/office/powerpoint/2010/main" val="132613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Network Database Model</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smtClean="0">
                <a:latin typeface="Arial" panose="020B0604020202020204" pitchFamily="34" charset="0"/>
                <a:cs typeface="Arial" panose="020B0604020202020204" pitchFamily="34" charset="0"/>
              </a:rPr>
              <a:t>It is built upon the hierarchical data model</a:t>
            </a:r>
          </a:p>
          <a:p>
            <a:pPr>
              <a:lnSpc>
                <a:spcPct val="150000"/>
              </a:lnSpc>
            </a:pPr>
            <a:r>
              <a:rPr lang="en-IN" dirty="0" smtClean="0">
                <a:latin typeface="Arial" panose="020B0604020202020204" pitchFamily="34" charset="0"/>
                <a:cs typeface="Arial" panose="020B0604020202020204" pitchFamily="34" charset="0"/>
              </a:rPr>
              <a:t>It allows each data element to have multiple parent and child records forming a redundant network like structure</a:t>
            </a:r>
          </a:p>
          <a:p>
            <a:pPr>
              <a:lnSpc>
                <a:spcPct val="150000"/>
              </a:lnSpc>
            </a:pPr>
            <a:r>
              <a:rPr lang="en-IN" dirty="0" smtClean="0">
                <a:latin typeface="Arial" panose="020B0604020202020204" pitchFamily="34" charset="0"/>
                <a:cs typeface="Arial" panose="020B0604020202020204" pitchFamily="34" charset="0"/>
              </a:rPr>
              <a:t>It uses constructs of records and sets</a:t>
            </a:r>
          </a:p>
          <a:p>
            <a:pPr lvl="1">
              <a:lnSpc>
                <a:spcPct val="150000"/>
              </a:lnSpc>
            </a:pPr>
            <a:r>
              <a:rPr lang="en-IN" dirty="0" smtClean="0">
                <a:latin typeface="Arial" panose="020B0604020202020204" pitchFamily="34" charset="0"/>
                <a:cs typeface="Arial" panose="020B0604020202020204" pitchFamily="34" charset="0"/>
              </a:rPr>
              <a:t>Records contain fields, which may layout in a hierarchical structure</a:t>
            </a:r>
          </a:p>
          <a:p>
            <a:pPr lvl="1">
              <a:lnSpc>
                <a:spcPct val="150000"/>
              </a:lnSpc>
            </a:pPr>
            <a:r>
              <a:rPr lang="en-IN" dirty="0" smtClean="0">
                <a:latin typeface="Arial" panose="020B0604020202020204" pitchFamily="34" charset="0"/>
                <a:cs typeface="Arial" panose="020B0604020202020204" pitchFamily="34" charset="0"/>
              </a:rPr>
              <a:t>Sets define the one-to-many relationships between the different records</a:t>
            </a:r>
          </a:p>
          <a:p>
            <a:pPr>
              <a:lnSpc>
                <a:spcPct val="150000"/>
              </a:lnSpc>
            </a:pPr>
            <a:r>
              <a:rPr lang="en-IN" dirty="0" smtClean="0">
                <a:latin typeface="Arial" panose="020B0604020202020204" pitchFamily="34" charset="0"/>
                <a:cs typeface="Arial" panose="020B0604020202020204" pitchFamily="34" charset="0"/>
              </a:rPr>
              <a:t>Application has to use its own procedures to obtain data from the database and then process the data for its needs</a:t>
            </a:r>
          </a:p>
          <a:p>
            <a:pPr>
              <a:lnSpc>
                <a:spcPct val="150000"/>
              </a:lnSpc>
            </a:pP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697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Object-oriented Database Model</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smtClean="0">
                <a:latin typeface="Arial" panose="020B0604020202020204" pitchFamily="34" charset="0"/>
                <a:cs typeface="Arial" panose="020B0604020202020204" pitchFamily="34" charset="0"/>
              </a:rPr>
              <a:t>It is built upon the hierarchical data model</a:t>
            </a:r>
          </a:p>
          <a:p>
            <a:pPr>
              <a:lnSpc>
                <a:spcPct val="150000"/>
              </a:lnSpc>
            </a:pPr>
            <a:r>
              <a:rPr lang="en-IN" dirty="0" smtClean="0">
                <a:latin typeface="Arial" panose="020B0604020202020204" pitchFamily="34" charset="0"/>
                <a:cs typeface="Arial" panose="020B0604020202020204" pitchFamily="34" charset="0"/>
              </a:rPr>
              <a:t>It allows each data element to have multiple parent and child records forming a redundant network like structure</a:t>
            </a:r>
          </a:p>
          <a:p>
            <a:pPr>
              <a:lnSpc>
                <a:spcPct val="150000"/>
              </a:lnSpc>
            </a:pPr>
            <a:r>
              <a:rPr lang="en-IN" dirty="0" smtClean="0">
                <a:latin typeface="Arial" panose="020B0604020202020204" pitchFamily="34" charset="0"/>
                <a:cs typeface="Arial" panose="020B0604020202020204" pitchFamily="34" charset="0"/>
              </a:rPr>
              <a:t>It uses constructs of records and sets</a:t>
            </a:r>
          </a:p>
          <a:p>
            <a:pPr lvl="1">
              <a:lnSpc>
                <a:spcPct val="150000"/>
              </a:lnSpc>
            </a:pPr>
            <a:r>
              <a:rPr lang="en-IN" dirty="0" smtClean="0">
                <a:latin typeface="Arial" panose="020B0604020202020204" pitchFamily="34" charset="0"/>
                <a:cs typeface="Arial" panose="020B0604020202020204" pitchFamily="34" charset="0"/>
              </a:rPr>
              <a:t>Records contain fields, which may layout in a hierarchical structure</a:t>
            </a:r>
          </a:p>
          <a:p>
            <a:pPr lvl="1">
              <a:lnSpc>
                <a:spcPct val="150000"/>
              </a:lnSpc>
            </a:pPr>
            <a:r>
              <a:rPr lang="en-IN" dirty="0" smtClean="0">
                <a:latin typeface="Arial" panose="020B0604020202020204" pitchFamily="34" charset="0"/>
                <a:cs typeface="Arial" panose="020B0604020202020204" pitchFamily="34" charset="0"/>
              </a:rPr>
              <a:t>Sets define the one-to-many relationships between the different records</a:t>
            </a:r>
          </a:p>
          <a:p>
            <a:pPr>
              <a:lnSpc>
                <a:spcPct val="150000"/>
              </a:lnSpc>
            </a:pPr>
            <a:r>
              <a:rPr lang="en-IN" dirty="0" smtClean="0">
                <a:latin typeface="Arial" panose="020B0604020202020204" pitchFamily="34" charset="0"/>
                <a:cs typeface="Arial" panose="020B0604020202020204" pitchFamily="34" charset="0"/>
              </a:rPr>
              <a:t>It has classes to define the attributes and procedures of its objects</a:t>
            </a:r>
          </a:p>
          <a:p>
            <a:pPr>
              <a:lnSpc>
                <a:spcPct val="150000"/>
              </a:lnSpc>
            </a:pPr>
            <a:r>
              <a:rPr lang="en-IN" dirty="0" smtClean="0">
                <a:latin typeface="Arial" panose="020B0604020202020204" pitchFamily="34" charset="0"/>
                <a:cs typeface="Arial" panose="020B0604020202020204" pitchFamily="34" charset="0"/>
              </a:rPr>
              <a:t>When an application queries for data, it not only returns the data but also the code to carry out procedures on this data</a:t>
            </a:r>
          </a:p>
          <a:p>
            <a:pPr>
              <a:lnSpc>
                <a:spcPct val="150000"/>
              </a:lnSpc>
            </a:pPr>
            <a:r>
              <a:rPr lang="en-IN" dirty="0" smtClean="0">
                <a:latin typeface="Arial" panose="020B0604020202020204" pitchFamily="34" charset="0"/>
                <a:cs typeface="Arial" panose="020B0604020202020204" pitchFamily="34" charset="0"/>
              </a:rPr>
              <a:t>It does not depend upon SQL for interactions</a:t>
            </a:r>
          </a:p>
        </p:txBody>
      </p:sp>
    </p:spTree>
    <p:extLst>
      <p:ext uri="{BB962C8B-B14F-4D97-AF65-F5344CB8AC3E}">
        <p14:creationId xmlns:p14="http://schemas.microsoft.com/office/powerpoint/2010/main" val="64658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Object-relational Database Model</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smtClean="0">
                <a:latin typeface="Arial" panose="020B0604020202020204" pitchFamily="34" charset="0"/>
                <a:cs typeface="Arial" panose="020B0604020202020204" pitchFamily="34" charset="0"/>
              </a:rPr>
              <a:t>It is a relational database with a software front end that is </a:t>
            </a:r>
            <a:r>
              <a:rPr lang="en-IN" dirty="0" err="1" smtClean="0">
                <a:latin typeface="Arial" panose="020B0604020202020204" pitchFamily="34" charset="0"/>
                <a:cs typeface="Arial" panose="020B0604020202020204" pitchFamily="34" charset="0"/>
              </a:rPr>
              <a:t>writtern</a:t>
            </a:r>
            <a:r>
              <a:rPr lang="en-IN" dirty="0" smtClean="0">
                <a:latin typeface="Arial" panose="020B0604020202020204" pitchFamily="34" charset="0"/>
                <a:cs typeface="Arial" panose="020B0604020202020204" pitchFamily="34" charset="0"/>
              </a:rPr>
              <a:t> in an OOP language</a:t>
            </a:r>
          </a:p>
          <a:p>
            <a:pPr>
              <a:lnSpc>
                <a:spcPct val="150000"/>
              </a:lnSpc>
            </a:pPr>
            <a:r>
              <a:rPr lang="en-IN" dirty="0" smtClean="0">
                <a:latin typeface="Arial" panose="020B0604020202020204" pitchFamily="34" charset="0"/>
                <a:cs typeface="Arial" panose="020B0604020202020204" pitchFamily="34" charset="0"/>
              </a:rPr>
              <a:t>Allowing the front end helps the business logic procedures to be used by requesting applications and the data </a:t>
            </a:r>
            <a:r>
              <a:rPr lang="en-IN" dirty="0" err="1" smtClean="0">
                <a:latin typeface="Arial" panose="020B0604020202020204" pitchFamily="34" charset="0"/>
                <a:cs typeface="Arial" panose="020B0604020202020204" pitchFamily="34" charset="0"/>
              </a:rPr>
              <a:t>whithin</a:t>
            </a:r>
            <a:r>
              <a:rPr lang="en-IN" dirty="0" smtClean="0">
                <a:latin typeface="Arial" panose="020B0604020202020204" pitchFamily="34" charset="0"/>
                <a:cs typeface="Arial" panose="020B0604020202020204" pitchFamily="34" charset="0"/>
              </a:rPr>
              <a:t> the </a:t>
            </a:r>
            <a:r>
              <a:rPr lang="en-IN" dirty="0" err="1" smtClean="0">
                <a:latin typeface="Arial" panose="020B0604020202020204" pitchFamily="34" charset="0"/>
                <a:cs typeface="Arial" panose="020B0604020202020204" pitchFamily="34" charset="0"/>
              </a:rPr>
              <a:t>databas</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056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Database Programming Interfaces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smtClean="0">
                <a:latin typeface="Arial" panose="020B0604020202020204" pitchFamily="34" charset="0"/>
                <a:cs typeface="Arial" panose="020B0604020202020204" pitchFamily="34" charset="0"/>
              </a:rPr>
              <a:t>Object database connectivity (ODBC)</a:t>
            </a:r>
          </a:p>
          <a:p>
            <a:pPr>
              <a:lnSpc>
                <a:spcPct val="150000"/>
              </a:lnSpc>
            </a:pPr>
            <a:r>
              <a:rPr lang="en-IN" dirty="0" smtClean="0">
                <a:latin typeface="Arial" panose="020B0604020202020204" pitchFamily="34" charset="0"/>
                <a:cs typeface="Arial" panose="020B0604020202020204" pitchFamily="34" charset="0"/>
              </a:rPr>
              <a:t>Object Linking and Embedding Database (OLE DB)</a:t>
            </a:r>
          </a:p>
          <a:p>
            <a:pPr>
              <a:lnSpc>
                <a:spcPct val="150000"/>
              </a:lnSpc>
            </a:pPr>
            <a:r>
              <a:rPr lang="en-IN" dirty="0" smtClean="0">
                <a:latin typeface="Arial" panose="020B0604020202020204" pitchFamily="34" charset="0"/>
                <a:cs typeface="Arial" panose="020B0604020202020204" pitchFamily="34" charset="0"/>
              </a:rPr>
              <a:t>ActiveX Data Objects (ADO)</a:t>
            </a:r>
          </a:p>
          <a:p>
            <a:pPr>
              <a:lnSpc>
                <a:spcPct val="150000"/>
              </a:lnSpc>
            </a:pPr>
            <a:r>
              <a:rPr lang="en-IN" dirty="0" smtClean="0">
                <a:latin typeface="Arial" panose="020B0604020202020204" pitchFamily="34" charset="0"/>
                <a:cs typeface="Arial" panose="020B0604020202020204" pitchFamily="34" charset="0"/>
              </a:rPr>
              <a:t>Java Database Connectivity (JDBC)</a:t>
            </a:r>
          </a:p>
        </p:txBody>
      </p:sp>
    </p:spTree>
    <p:extLst>
      <p:ext uri="{BB962C8B-B14F-4D97-AF65-F5344CB8AC3E}">
        <p14:creationId xmlns:p14="http://schemas.microsoft.com/office/powerpoint/2010/main" val="183370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Object Database Connectivity (ODBC)</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smtClean="0">
                <a:latin typeface="Arial" panose="020B0604020202020204" pitchFamily="34" charset="0"/>
                <a:cs typeface="Arial" panose="020B0604020202020204" pitchFamily="34" charset="0"/>
              </a:rPr>
              <a:t>Open Standard application API for accessing Database</a:t>
            </a:r>
          </a:p>
          <a:p>
            <a:pPr>
              <a:lnSpc>
                <a:spcPct val="150000"/>
              </a:lnSpc>
            </a:pPr>
            <a:r>
              <a:rPr lang="en-IN" dirty="0">
                <a:latin typeface="Arial" panose="020B0604020202020204" pitchFamily="34" charset="0"/>
                <a:cs typeface="Arial" panose="020B0604020202020204" pitchFamily="34" charset="0"/>
              </a:rPr>
              <a:t>It allows programs to use SQL requests that will access databases without having to know the proprietary interfaces to the databases. </a:t>
            </a:r>
            <a:endParaRPr lang="en-IN" dirty="0" smtClean="0">
              <a:latin typeface="Arial" panose="020B0604020202020204" pitchFamily="34" charset="0"/>
              <a:cs typeface="Arial" panose="020B0604020202020204" pitchFamily="34" charset="0"/>
            </a:endParaRPr>
          </a:p>
          <a:p>
            <a:pPr>
              <a:lnSpc>
                <a:spcPct val="150000"/>
              </a:lnSpc>
            </a:pPr>
            <a:r>
              <a:rPr lang="en-IN" dirty="0">
                <a:latin typeface="Arial" panose="020B0604020202020204" pitchFamily="34" charset="0"/>
                <a:cs typeface="Arial" panose="020B0604020202020204" pitchFamily="34" charset="0"/>
              </a:rPr>
              <a:t>ODBC is a core component of Microsoft Windows Open Services Architecture</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380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Object Linking and Embedding Database (OLE DB)</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smtClean="0">
                <a:latin typeface="Arial" panose="020B0604020202020204" pitchFamily="34" charset="0"/>
                <a:cs typeface="Arial" panose="020B0604020202020204" pitchFamily="34" charset="0"/>
              </a:rPr>
              <a:t>Separates data into components that run as middleware on a client or server</a:t>
            </a:r>
          </a:p>
          <a:p>
            <a:pPr>
              <a:lnSpc>
                <a:spcPct val="150000"/>
              </a:lnSpc>
            </a:pPr>
            <a:r>
              <a:rPr lang="en-IN" dirty="0" smtClean="0">
                <a:latin typeface="Arial" panose="020B0604020202020204" pitchFamily="34" charset="0"/>
                <a:cs typeface="Arial" panose="020B0604020202020204" pitchFamily="34" charset="0"/>
              </a:rPr>
              <a:t>Characteristics</a:t>
            </a:r>
          </a:p>
          <a:p>
            <a:pPr lvl="1">
              <a:lnSpc>
                <a:spcPct val="150000"/>
              </a:lnSpc>
            </a:pPr>
            <a:r>
              <a:rPr lang="en-IN" dirty="0" smtClean="0">
                <a:latin typeface="Arial" panose="020B0604020202020204" pitchFamily="34" charset="0"/>
                <a:cs typeface="Arial" panose="020B0604020202020204" pitchFamily="34" charset="0"/>
              </a:rPr>
              <a:t>It</a:t>
            </a:r>
            <a:r>
              <a:rPr lang="mr-IN" dirty="0" smtClean="0">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 a replacement for ODBC</a:t>
            </a:r>
          </a:p>
          <a:p>
            <a:pPr lvl="1">
              <a:lnSpc>
                <a:spcPct val="150000"/>
              </a:lnSpc>
            </a:pPr>
            <a:r>
              <a:rPr lang="en-IN" dirty="0" smtClean="0">
                <a:latin typeface="Arial" panose="020B0604020202020204" pitchFamily="34" charset="0"/>
                <a:cs typeface="Arial" panose="020B0604020202020204" pitchFamily="34" charset="0"/>
              </a:rPr>
              <a:t>COM-based interfaces provides applications with uniform access to data </a:t>
            </a:r>
          </a:p>
          <a:p>
            <a:pPr lvl="1">
              <a:lnSpc>
                <a:spcPct val="150000"/>
              </a:lnSpc>
            </a:pPr>
            <a:r>
              <a:rPr lang="en-IN" dirty="0" smtClean="0">
                <a:latin typeface="Arial" panose="020B0604020202020204" pitchFamily="34" charset="0"/>
                <a:cs typeface="Arial" panose="020B0604020202020204" pitchFamily="34" charset="0"/>
              </a:rPr>
              <a:t>It is limited to being used by Microsoft</a:t>
            </a:r>
          </a:p>
          <a:p>
            <a:pPr lvl="1">
              <a:lnSpc>
                <a:spcPct val="150000"/>
              </a:lnSpc>
            </a:pPr>
            <a:r>
              <a:rPr lang="en-IN" dirty="0" smtClean="0">
                <a:latin typeface="Arial" panose="020B0604020202020204" pitchFamily="34" charset="0"/>
                <a:cs typeface="Arial" panose="020B0604020202020204" pitchFamily="34" charset="0"/>
              </a:rPr>
              <a:t>OLE Services can be accessed through ADO</a:t>
            </a:r>
          </a:p>
          <a:p>
            <a:pPr lvl="1">
              <a:lnSpc>
                <a:spcPct val="150000"/>
              </a:lnSpc>
            </a:pPr>
            <a:r>
              <a:rPr lang="en-IN" dirty="0" smtClean="0">
                <a:latin typeface="Arial" panose="020B0604020202020204" pitchFamily="34" charset="0"/>
                <a:cs typeface="Arial" panose="020B0604020202020204" pitchFamily="34" charset="0"/>
              </a:rPr>
              <a:t>It allows different </a:t>
            </a:r>
            <a:r>
              <a:rPr lang="en-IN" dirty="0" err="1" smtClean="0">
                <a:latin typeface="Arial" panose="020B0604020202020204" pitchFamily="34" charset="0"/>
                <a:cs typeface="Arial" panose="020B0604020202020204" pitchFamily="34" charset="0"/>
              </a:rPr>
              <a:t>apllications</a:t>
            </a:r>
            <a:r>
              <a:rPr lang="en-IN" dirty="0" smtClean="0">
                <a:latin typeface="Arial" panose="020B0604020202020204" pitchFamily="34" charset="0"/>
                <a:cs typeface="Arial" panose="020B0604020202020204" pitchFamily="34" charset="0"/>
              </a:rPr>
              <a:t> to access different types and sources of data</a:t>
            </a:r>
          </a:p>
          <a:p>
            <a:pPr lvl="1">
              <a:lnSpc>
                <a:spcPct val="150000"/>
              </a:lnSpc>
            </a:pP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895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ActiveX Data Objects (ADO)</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smtClean="0">
                <a:latin typeface="Arial" panose="020B0604020202020204" pitchFamily="34" charset="0"/>
                <a:cs typeface="Arial" panose="020B0604020202020204" pitchFamily="34" charset="0"/>
              </a:rPr>
              <a:t>It is an API that allows applications to access backend database</a:t>
            </a:r>
          </a:p>
          <a:p>
            <a:pPr>
              <a:lnSpc>
                <a:spcPct val="150000"/>
              </a:lnSpc>
            </a:pPr>
            <a:r>
              <a:rPr lang="en-US" dirty="0" smtClean="0">
                <a:latin typeface="Arial" panose="020B0604020202020204" pitchFamily="34" charset="0"/>
                <a:cs typeface="Arial" panose="020B0604020202020204" pitchFamily="34" charset="0"/>
              </a:rPr>
              <a:t>It is a set of ODBC interfaces that exposes the functionality of data sources through accessible objects</a:t>
            </a:r>
          </a:p>
          <a:p>
            <a:pPr>
              <a:lnSpc>
                <a:spcPct val="150000"/>
              </a:lnSpc>
            </a:pPr>
            <a:r>
              <a:rPr lang="en-US" dirty="0" smtClean="0">
                <a:latin typeface="Arial" panose="020B0604020202020204" pitchFamily="34" charset="0"/>
                <a:cs typeface="Arial" panose="020B0604020202020204" pitchFamily="34" charset="0"/>
              </a:rPr>
              <a:t>It uses the OLE DB interface to connect with the database and can be developed with many different scripting languages</a:t>
            </a:r>
          </a:p>
          <a:p>
            <a:pPr>
              <a:lnSpc>
                <a:spcPct val="150000"/>
              </a:lnSpc>
            </a:pPr>
            <a:r>
              <a:rPr lang="en-US" dirty="0" smtClean="0">
                <a:latin typeface="Arial" panose="020B0604020202020204" pitchFamily="34" charset="0"/>
                <a:cs typeface="Arial" panose="020B0604020202020204" pitchFamily="34" charset="0"/>
              </a:rPr>
              <a:t>Characteristics</a:t>
            </a:r>
          </a:p>
          <a:p>
            <a:pPr lvl="1">
              <a:lnSpc>
                <a:spcPct val="150000"/>
              </a:lnSpc>
            </a:pPr>
            <a:r>
              <a:rPr lang="en-US" dirty="0" smtClean="0">
                <a:latin typeface="Arial" panose="020B0604020202020204" pitchFamily="34" charset="0"/>
                <a:cs typeface="Arial" panose="020B0604020202020204" pitchFamily="34" charset="0"/>
              </a:rPr>
              <a:t>It is a high-level data access programming interface</a:t>
            </a:r>
          </a:p>
          <a:p>
            <a:pPr lvl="1">
              <a:lnSpc>
                <a:spcPct val="150000"/>
              </a:lnSpc>
            </a:pPr>
            <a:r>
              <a:rPr lang="en-US" dirty="0" smtClean="0">
                <a:latin typeface="Arial" panose="020B0604020202020204" pitchFamily="34" charset="0"/>
                <a:cs typeface="Arial" panose="020B0604020202020204" pitchFamily="34" charset="0"/>
              </a:rPr>
              <a:t>It</a:t>
            </a:r>
            <a:r>
              <a:rPr lang="mr-I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s a set of COM objects for accessing data sources not just database access</a:t>
            </a:r>
          </a:p>
          <a:p>
            <a:pPr lvl="1">
              <a:lnSpc>
                <a:spcPct val="150000"/>
              </a:lnSpc>
            </a:pPr>
            <a:r>
              <a:rPr lang="en-US" dirty="0" smtClean="0">
                <a:latin typeface="Arial" panose="020B0604020202020204" pitchFamily="34" charset="0"/>
                <a:cs typeface="Arial" panose="020B0604020202020204" pitchFamily="34" charset="0"/>
              </a:rPr>
              <a:t>I</a:t>
            </a:r>
            <a:r>
              <a:rPr lang="en-IN" dirty="0" smtClean="0">
                <a:latin typeface="Arial" panose="020B0604020202020204" pitchFamily="34" charset="0"/>
                <a:cs typeface="Arial" panose="020B0604020202020204" pitchFamily="34" charset="0"/>
              </a:rPr>
              <a:t>t allows developer to write programs that access data without knowing how the database is implemented</a:t>
            </a:r>
          </a:p>
          <a:p>
            <a:pPr lvl="1">
              <a:lnSpc>
                <a:spcPct val="150000"/>
              </a:lnSpc>
            </a:pPr>
            <a:r>
              <a:rPr lang="en-IN" dirty="0" smtClean="0">
                <a:latin typeface="Arial" panose="020B0604020202020204" pitchFamily="34" charset="0"/>
                <a:cs typeface="Arial" panose="020B0604020202020204" pitchFamily="34" charset="0"/>
              </a:rPr>
              <a:t>SQL commands are not required to access a database when using ADO</a:t>
            </a:r>
          </a:p>
        </p:txBody>
      </p:sp>
    </p:spTree>
    <p:extLst>
      <p:ext uri="{BB962C8B-B14F-4D97-AF65-F5344CB8AC3E}">
        <p14:creationId xmlns:p14="http://schemas.microsoft.com/office/powerpoint/2010/main" val="3492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Development Phase</a:t>
            </a:r>
            <a:endParaRPr lang="en-US" dirty="0"/>
          </a:p>
        </p:txBody>
      </p:sp>
      <p:sp>
        <p:nvSpPr>
          <p:cNvPr id="6" name="Content Placeholder 2"/>
          <p:cNvSpPr txBox="1">
            <a:spLocks/>
          </p:cNvSpPr>
          <p:nvPr/>
        </p:nvSpPr>
        <p:spPr>
          <a:xfrm>
            <a:off x="373906" y="981897"/>
            <a:ext cx="10528663" cy="55172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This the phase were actual development happens</a:t>
            </a:r>
          </a:p>
          <a:p>
            <a:pPr>
              <a:lnSpc>
                <a:spcPct val="150000"/>
              </a:lnSpc>
            </a:pPr>
            <a:r>
              <a:rPr lang="en-US" dirty="0">
                <a:latin typeface="Arial" panose="020B0604020202020204" pitchFamily="34" charset="0"/>
                <a:cs typeface="Arial" panose="020B0604020202020204" pitchFamily="34" charset="0"/>
              </a:rPr>
              <a:t>Programmers are deeply involved</a:t>
            </a:r>
          </a:p>
          <a:p>
            <a:pPr>
              <a:lnSpc>
                <a:spcPct val="150000"/>
              </a:lnSpc>
            </a:pPr>
            <a:r>
              <a:rPr lang="en-US" dirty="0">
                <a:latin typeface="Arial" panose="020B0604020202020204" pitchFamily="34" charset="0"/>
                <a:cs typeface="Arial" panose="020B0604020202020204" pitchFamily="34" charset="0"/>
              </a:rPr>
              <a:t>Design created is broken down into defined deliverables and programmers develop code</a:t>
            </a:r>
          </a:p>
          <a:p>
            <a:pPr>
              <a:lnSpc>
                <a:spcPct val="150000"/>
              </a:lnSpc>
            </a:pPr>
            <a:r>
              <a:rPr lang="en-US" dirty="0">
                <a:latin typeface="Arial" panose="020B0604020202020204" pitchFamily="34" charset="0"/>
                <a:cs typeface="Arial" panose="020B0604020202020204" pitchFamily="34" charset="0"/>
              </a:rPr>
              <a:t>Computer-aided software engineering tools (CASE) are used by programmers to generate code, test and carry out debugging activities</a:t>
            </a:r>
          </a:p>
        </p:txBody>
      </p:sp>
    </p:spTree>
    <p:extLst>
      <p:ext uri="{BB962C8B-B14F-4D97-AF65-F5344CB8AC3E}">
        <p14:creationId xmlns:p14="http://schemas.microsoft.com/office/powerpoint/2010/main" val="427707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Java Database Connectivity (JDBC)</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smtClean="0">
                <a:latin typeface="Arial" panose="020B0604020202020204" pitchFamily="34" charset="0"/>
                <a:cs typeface="Arial" panose="020B0604020202020204" pitchFamily="34" charset="0"/>
              </a:rPr>
              <a:t>It allows a Java application to communicate with a database</a:t>
            </a:r>
          </a:p>
          <a:p>
            <a:pPr>
              <a:lnSpc>
                <a:spcPct val="150000"/>
              </a:lnSpc>
            </a:pPr>
            <a:r>
              <a:rPr lang="en-US" dirty="0" smtClean="0">
                <a:latin typeface="Arial" panose="020B0604020202020204" pitchFamily="34" charset="0"/>
                <a:cs typeface="Arial" panose="020B0604020202020204" pitchFamily="34" charset="0"/>
              </a:rPr>
              <a:t>The application can bridge through ODBC or directly to the database</a:t>
            </a:r>
          </a:p>
          <a:p>
            <a:pPr>
              <a:lnSpc>
                <a:spcPct val="150000"/>
              </a:lnSpc>
            </a:pPr>
            <a:r>
              <a:rPr lang="en-US" dirty="0" smtClean="0">
                <a:latin typeface="Arial" panose="020B0604020202020204" pitchFamily="34" charset="0"/>
                <a:cs typeface="Arial" panose="020B0604020202020204" pitchFamily="34" charset="0"/>
              </a:rPr>
              <a:t>Characteristics</a:t>
            </a:r>
          </a:p>
          <a:p>
            <a:pPr lvl="1">
              <a:lnSpc>
                <a:spcPct val="150000"/>
              </a:lnSpc>
            </a:pPr>
            <a:r>
              <a:rPr lang="en-US" dirty="0" smtClean="0">
                <a:latin typeface="Arial" panose="020B0604020202020204" pitchFamily="34" charset="0"/>
                <a:cs typeface="Arial" panose="020B0604020202020204" pitchFamily="34" charset="0"/>
              </a:rPr>
              <a:t>Provides the same functionality as ODBC but is specifically designed for use by Java database applications</a:t>
            </a:r>
          </a:p>
          <a:p>
            <a:pPr lvl="1">
              <a:lnSpc>
                <a:spcPct val="150000"/>
              </a:lnSpc>
            </a:pPr>
            <a:r>
              <a:rPr lang="en-US" dirty="0" smtClean="0">
                <a:latin typeface="Arial" panose="020B0604020202020204" pitchFamily="34" charset="0"/>
                <a:cs typeface="Arial" panose="020B0604020202020204" pitchFamily="34" charset="0"/>
              </a:rPr>
              <a:t>Has database independent connectivity between the java platform and a wide range of databases</a:t>
            </a:r>
          </a:p>
          <a:p>
            <a:pPr lvl="1">
              <a:lnSpc>
                <a:spcPct val="150000"/>
              </a:lnSpc>
            </a:pPr>
            <a:r>
              <a:rPr lang="en-US" dirty="0" smtClean="0">
                <a:latin typeface="Arial" panose="020B0604020202020204" pitchFamily="34" charset="0"/>
                <a:cs typeface="Arial" panose="020B0604020202020204" pitchFamily="34" charset="0"/>
              </a:rPr>
              <a:t>It enables the java programs to execute SQL statements</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43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Relational Database Components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50000"/>
              </a:lnSpc>
              <a:spcBef>
                <a:spcPts val="0"/>
              </a:spcBef>
              <a:spcAft>
                <a:spcPts val="0"/>
              </a:spcAft>
              <a:buClrTx/>
              <a:buSzTx/>
              <a:buFontTx/>
              <a:buNone/>
              <a:tabLst/>
              <a:defRPr/>
            </a:pPr>
            <a:endParaRPr lang="en-IN" dirty="0" smtClean="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693383"/>
              </p:ext>
            </p:extLst>
          </p:nvPr>
        </p:nvGraphicFramePr>
        <p:xfrm>
          <a:off x="857146" y="1249524"/>
          <a:ext cx="10340336" cy="4536668"/>
        </p:xfrm>
        <a:graphic>
          <a:graphicData uri="http://schemas.openxmlformats.org/drawingml/2006/table">
            <a:tbl>
              <a:tblPr firstRow="1" bandRow="1">
                <a:tableStyleId>{F2DE63D5-997A-4646-A377-4702673A728D}</a:tableStyleId>
              </a:tblPr>
              <a:tblGrid>
                <a:gridCol w="3610516"/>
                <a:gridCol w="6729820"/>
              </a:tblGrid>
              <a:tr h="608387">
                <a:tc>
                  <a:txBody>
                    <a:bodyPr/>
                    <a:lstStyle/>
                    <a:p>
                      <a:r>
                        <a:rPr lang="en-US" dirty="0" smtClean="0">
                          <a:latin typeface="Arial" charset="0"/>
                          <a:ea typeface="Arial" charset="0"/>
                          <a:cs typeface="Arial" charset="0"/>
                        </a:rPr>
                        <a:t>Component</a:t>
                      </a:r>
                      <a:endParaRPr lang="en-US" dirty="0">
                        <a:latin typeface="Arial" charset="0"/>
                        <a:ea typeface="Arial" charset="0"/>
                        <a:cs typeface="Arial" charset="0"/>
                      </a:endParaRPr>
                    </a:p>
                  </a:txBody>
                  <a:tcPr/>
                </a:tc>
                <a:tc>
                  <a:txBody>
                    <a:bodyPr/>
                    <a:lstStyle/>
                    <a:p>
                      <a:r>
                        <a:rPr lang="en-US" dirty="0" smtClean="0">
                          <a:latin typeface="Arial" charset="0"/>
                          <a:ea typeface="Arial" charset="0"/>
                          <a:cs typeface="Arial" charset="0"/>
                        </a:rPr>
                        <a:t>Description</a:t>
                      </a:r>
                      <a:endParaRPr lang="en-US" dirty="0">
                        <a:latin typeface="Arial" charset="0"/>
                        <a:ea typeface="Arial" charset="0"/>
                        <a:cs typeface="Arial" charset="0"/>
                      </a:endParaRPr>
                    </a:p>
                  </a:txBody>
                  <a:tcPr/>
                </a:tc>
              </a:tr>
              <a:tr h="608387">
                <a:tc>
                  <a:txBody>
                    <a:bodyPr/>
                    <a:lstStyle/>
                    <a:p>
                      <a:r>
                        <a:rPr lang="en-US" dirty="0" smtClean="0">
                          <a:latin typeface="Arial" charset="0"/>
                          <a:ea typeface="Arial" charset="0"/>
                          <a:cs typeface="Arial" charset="0"/>
                        </a:rPr>
                        <a:t>Data Definition Language</a:t>
                      </a:r>
                      <a:r>
                        <a:rPr lang="en-US" baseline="0" dirty="0" smtClean="0">
                          <a:latin typeface="Arial" charset="0"/>
                          <a:ea typeface="Arial" charset="0"/>
                          <a:cs typeface="Arial" charset="0"/>
                        </a:rPr>
                        <a:t> (DDL)</a:t>
                      </a:r>
                      <a:endParaRPr lang="en-US" dirty="0">
                        <a:latin typeface="Arial" charset="0"/>
                        <a:ea typeface="Arial" charset="0"/>
                        <a:cs typeface="Arial" charset="0"/>
                      </a:endParaRPr>
                    </a:p>
                  </a:txBody>
                  <a:tcPr/>
                </a:tc>
                <a:tc>
                  <a:txBody>
                    <a:bodyPr/>
                    <a:lstStyle/>
                    <a:p>
                      <a:r>
                        <a:rPr lang="en-US" dirty="0" smtClean="0">
                          <a:latin typeface="Arial" charset="0"/>
                          <a:ea typeface="Arial" charset="0"/>
                          <a:cs typeface="Arial" charset="0"/>
                        </a:rPr>
                        <a:t>Defines</a:t>
                      </a:r>
                      <a:r>
                        <a:rPr lang="en-US" baseline="0" dirty="0" smtClean="0">
                          <a:latin typeface="Arial" charset="0"/>
                          <a:ea typeface="Arial" charset="0"/>
                          <a:cs typeface="Arial" charset="0"/>
                        </a:rPr>
                        <a:t> the schema and structure of the database, access operations and integrity procedures</a:t>
                      </a:r>
                      <a:endParaRPr lang="en-US" dirty="0">
                        <a:latin typeface="Arial" charset="0"/>
                        <a:ea typeface="Arial" charset="0"/>
                        <a:cs typeface="Arial" charset="0"/>
                      </a:endParaRPr>
                    </a:p>
                  </a:txBody>
                  <a:tcPr/>
                </a:tc>
              </a:tr>
              <a:tr h="608387">
                <a:tc>
                  <a:txBody>
                    <a:bodyPr/>
                    <a:lstStyle/>
                    <a:p>
                      <a:r>
                        <a:rPr lang="en-US" dirty="0" smtClean="0">
                          <a:latin typeface="Arial" charset="0"/>
                          <a:ea typeface="Arial" charset="0"/>
                          <a:cs typeface="Arial" charset="0"/>
                        </a:rPr>
                        <a:t>Data Manipulation</a:t>
                      </a:r>
                      <a:r>
                        <a:rPr lang="en-US" baseline="0" dirty="0" smtClean="0">
                          <a:latin typeface="Arial" charset="0"/>
                          <a:ea typeface="Arial" charset="0"/>
                          <a:cs typeface="Arial" charset="0"/>
                        </a:rPr>
                        <a:t> Language (DML)</a:t>
                      </a:r>
                      <a:endParaRPr lang="en-US" dirty="0">
                        <a:latin typeface="Arial" charset="0"/>
                        <a:ea typeface="Arial" charset="0"/>
                        <a:cs typeface="Arial" charset="0"/>
                      </a:endParaRPr>
                    </a:p>
                  </a:txBody>
                  <a:tcPr/>
                </a:tc>
                <a:tc>
                  <a:txBody>
                    <a:bodyPr/>
                    <a:lstStyle/>
                    <a:p>
                      <a:r>
                        <a:rPr lang="en-US" dirty="0" smtClean="0">
                          <a:latin typeface="Arial" charset="0"/>
                          <a:ea typeface="Arial" charset="0"/>
                          <a:cs typeface="Arial" charset="0"/>
                        </a:rPr>
                        <a:t>It examines</a:t>
                      </a:r>
                      <a:r>
                        <a:rPr lang="en-US" baseline="0" dirty="0" smtClean="0">
                          <a:latin typeface="Arial" charset="0"/>
                          <a:ea typeface="Arial" charset="0"/>
                          <a:cs typeface="Arial" charset="0"/>
                        </a:rPr>
                        <a:t> the data and defines how the data can be manipulated within the database</a:t>
                      </a:r>
                      <a:endParaRPr lang="en-US" dirty="0" smtClean="0">
                        <a:latin typeface="Arial" charset="0"/>
                        <a:ea typeface="Arial" charset="0"/>
                        <a:cs typeface="Arial" charset="0"/>
                      </a:endParaRPr>
                    </a:p>
                    <a:p>
                      <a:r>
                        <a:rPr lang="en-US" dirty="0" smtClean="0">
                          <a:latin typeface="Arial" charset="0"/>
                          <a:ea typeface="Arial" charset="0"/>
                          <a:cs typeface="Arial" charset="0"/>
                        </a:rPr>
                        <a:t>Contains</a:t>
                      </a:r>
                      <a:r>
                        <a:rPr lang="en-US" baseline="0" dirty="0" smtClean="0">
                          <a:latin typeface="Arial" charset="0"/>
                          <a:ea typeface="Arial" charset="0"/>
                          <a:cs typeface="Arial" charset="0"/>
                        </a:rPr>
                        <a:t> all the commands that enable an user to view, manipulate and use the database</a:t>
                      </a:r>
                    </a:p>
                    <a:p>
                      <a:endParaRPr lang="en-US" dirty="0">
                        <a:latin typeface="Arial" charset="0"/>
                        <a:ea typeface="Arial" charset="0"/>
                        <a:cs typeface="Arial" charset="0"/>
                      </a:endParaRPr>
                    </a:p>
                  </a:txBody>
                  <a:tcPr/>
                </a:tc>
              </a:tr>
              <a:tr h="608387">
                <a:tc>
                  <a:txBody>
                    <a:bodyPr/>
                    <a:lstStyle/>
                    <a:p>
                      <a:r>
                        <a:rPr lang="en-US" dirty="0" smtClean="0">
                          <a:latin typeface="Arial" charset="0"/>
                          <a:ea typeface="Arial" charset="0"/>
                          <a:cs typeface="Arial" charset="0"/>
                        </a:rPr>
                        <a:t>Data Control Language (DCL)</a:t>
                      </a:r>
                      <a:endParaRPr lang="en-US" dirty="0">
                        <a:latin typeface="Arial" charset="0"/>
                        <a:ea typeface="Arial" charset="0"/>
                        <a:cs typeface="Arial" charset="0"/>
                      </a:endParaRPr>
                    </a:p>
                  </a:txBody>
                  <a:tcPr/>
                </a:tc>
                <a:tc>
                  <a:txBody>
                    <a:bodyPr/>
                    <a:lstStyle/>
                    <a:p>
                      <a:r>
                        <a:rPr lang="en-US" dirty="0" smtClean="0">
                          <a:latin typeface="Arial" charset="0"/>
                          <a:ea typeface="Arial" charset="0"/>
                          <a:cs typeface="Arial" charset="0"/>
                        </a:rPr>
                        <a:t>It defines the internal language of the database</a:t>
                      </a:r>
                      <a:endParaRPr lang="en-US" dirty="0">
                        <a:latin typeface="Arial" charset="0"/>
                        <a:ea typeface="Arial" charset="0"/>
                        <a:cs typeface="Arial" charset="0"/>
                      </a:endParaRPr>
                    </a:p>
                  </a:txBody>
                  <a:tcPr/>
                </a:tc>
              </a:tr>
              <a:tr h="608387">
                <a:tc>
                  <a:txBody>
                    <a:bodyPr/>
                    <a:lstStyle/>
                    <a:p>
                      <a:r>
                        <a:rPr lang="en-US" dirty="0" smtClean="0">
                          <a:latin typeface="Arial" charset="0"/>
                          <a:ea typeface="Arial" charset="0"/>
                          <a:cs typeface="Arial" charset="0"/>
                        </a:rPr>
                        <a:t>Query</a:t>
                      </a:r>
                      <a:r>
                        <a:rPr lang="en-US" baseline="0" dirty="0" smtClean="0">
                          <a:latin typeface="Arial" charset="0"/>
                          <a:ea typeface="Arial" charset="0"/>
                          <a:cs typeface="Arial" charset="0"/>
                        </a:rPr>
                        <a:t> Language (QL)</a:t>
                      </a:r>
                      <a:endParaRPr lang="en-US" dirty="0">
                        <a:latin typeface="Arial" charset="0"/>
                        <a:ea typeface="Arial" charset="0"/>
                        <a:cs typeface="Arial" charset="0"/>
                      </a:endParaRPr>
                    </a:p>
                  </a:txBody>
                  <a:tcPr/>
                </a:tc>
                <a:tc>
                  <a:txBody>
                    <a:bodyPr/>
                    <a:lstStyle/>
                    <a:p>
                      <a:r>
                        <a:rPr lang="en-US" dirty="0" smtClean="0">
                          <a:latin typeface="Arial" charset="0"/>
                          <a:ea typeface="Arial" charset="0"/>
                          <a:cs typeface="Arial" charset="0"/>
                        </a:rPr>
                        <a:t>Enables users</a:t>
                      </a:r>
                      <a:r>
                        <a:rPr lang="en-US" baseline="0" dirty="0" smtClean="0">
                          <a:latin typeface="Arial" charset="0"/>
                          <a:ea typeface="Arial" charset="0"/>
                          <a:cs typeface="Arial" charset="0"/>
                        </a:rPr>
                        <a:t> to make requests to the database</a:t>
                      </a:r>
                      <a:endParaRPr lang="en-US" dirty="0">
                        <a:latin typeface="Arial" charset="0"/>
                        <a:ea typeface="Arial" charset="0"/>
                        <a:cs typeface="Arial" charset="0"/>
                      </a:endParaRPr>
                    </a:p>
                  </a:txBody>
                  <a:tcPr/>
                </a:tc>
              </a:tr>
              <a:tr h="608387">
                <a:tc>
                  <a:txBody>
                    <a:bodyPr/>
                    <a:lstStyle/>
                    <a:p>
                      <a:r>
                        <a:rPr lang="en-US" dirty="0" smtClean="0">
                          <a:latin typeface="Arial" charset="0"/>
                          <a:ea typeface="Arial" charset="0"/>
                          <a:cs typeface="Arial" charset="0"/>
                        </a:rPr>
                        <a:t>Report Generator</a:t>
                      </a:r>
                      <a:endParaRPr lang="en-US" dirty="0">
                        <a:latin typeface="Arial" charset="0"/>
                        <a:ea typeface="Arial" charset="0"/>
                        <a:cs typeface="Arial" charset="0"/>
                      </a:endParaRPr>
                    </a:p>
                  </a:txBody>
                  <a:tcPr/>
                </a:tc>
                <a:tc>
                  <a:txBody>
                    <a:bodyPr/>
                    <a:lstStyle/>
                    <a:p>
                      <a:r>
                        <a:rPr lang="en-US" dirty="0" smtClean="0">
                          <a:latin typeface="Arial" charset="0"/>
                          <a:ea typeface="Arial" charset="0"/>
                          <a:cs typeface="Arial" charset="0"/>
                        </a:rPr>
                        <a:t>Produces user-defined printouts</a:t>
                      </a:r>
                      <a:endParaRPr lang="en-US" dirty="0">
                        <a:latin typeface="Arial" charset="0"/>
                        <a:ea typeface="Arial" charset="0"/>
                        <a:cs typeface="Arial" charset="0"/>
                      </a:endParaRPr>
                    </a:p>
                  </a:txBody>
                  <a:tcPr/>
                </a:tc>
              </a:tr>
            </a:tbl>
          </a:graphicData>
        </a:graphic>
      </p:graphicFrame>
    </p:spTree>
    <p:extLst>
      <p:ext uri="{BB962C8B-B14F-4D97-AF65-F5344CB8AC3E}">
        <p14:creationId xmlns:p14="http://schemas.microsoft.com/office/powerpoint/2010/main" val="213422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Data Dictionary</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smtClean="0">
                <a:latin typeface="Arial" panose="020B0604020202020204" pitchFamily="34" charset="0"/>
                <a:cs typeface="Arial" panose="020B0604020202020204" pitchFamily="34" charset="0"/>
              </a:rPr>
              <a:t>It is a central collection so data element definitions, schema objects and reference keys</a:t>
            </a:r>
          </a:p>
          <a:p>
            <a:pPr>
              <a:lnSpc>
                <a:spcPct val="150000"/>
              </a:lnSpc>
            </a:pPr>
            <a:r>
              <a:rPr lang="en-US" dirty="0" smtClean="0">
                <a:latin typeface="Arial" panose="020B0604020202020204" pitchFamily="34" charset="0"/>
                <a:cs typeface="Arial" panose="020B0604020202020204" pitchFamily="34" charset="0"/>
              </a:rPr>
              <a:t>It can contain the default values for columns, integrity information, the names of users, the privileges and roles for users and auditing information</a:t>
            </a:r>
          </a:p>
          <a:p>
            <a:pPr>
              <a:lnSpc>
                <a:spcPct val="150000"/>
              </a:lnSpc>
            </a:pPr>
            <a:r>
              <a:rPr lang="en-US" dirty="0" smtClean="0">
                <a:latin typeface="Arial" panose="020B0604020202020204" pitchFamily="34" charset="0"/>
                <a:cs typeface="Arial" panose="020B0604020202020204" pitchFamily="34" charset="0"/>
              </a:rPr>
              <a:t>It is a tool used to centrally manage parts of a database by controlling data about the data</a:t>
            </a:r>
          </a:p>
          <a:p>
            <a:pPr>
              <a:lnSpc>
                <a:spcPct val="150000"/>
              </a:lnSpc>
            </a:pPr>
            <a:r>
              <a:rPr lang="en-US" dirty="0">
                <a:latin typeface="Arial" panose="020B0604020202020204" pitchFamily="34" charset="0"/>
                <a:cs typeface="Arial" panose="020B0604020202020204" pitchFamily="34" charset="0"/>
              </a:rPr>
              <a:t> I</a:t>
            </a:r>
            <a:r>
              <a:rPr lang="en-US" dirty="0" smtClean="0">
                <a:latin typeface="Arial" panose="020B0604020202020204" pitchFamily="34" charset="0"/>
                <a:cs typeface="Arial" panose="020B0604020202020204" pitchFamily="34" charset="0"/>
              </a:rPr>
              <a:t>t provides cross-reference between groups of data elements and the databases</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837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Integrity Services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smtClean="0">
                <a:latin typeface="Arial" panose="020B0604020202020204" pitchFamily="34" charset="0"/>
                <a:cs typeface="Arial" panose="020B0604020202020204" pitchFamily="34" charset="0"/>
              </a:rPr>
              <a:t>Three main types of integrity services provided by Database:</a:t>
            </a:r>
          </a:p>
          <a:p>
            <a:pPr lvl="1">
              <a:lnSpc>
                <a:spcPct val="150000"/>
              </a:lnSpc>
            </a:pPr>
            <a:r>
              <a:rPr lang="en-US" dirty="0" smtClean="0">
                <a:latin typeface="Arial" panose="020B0604020202020204" pitchFamily="34" charset="0"/>
                <a:cs typeface="Arial" panose="020B0604020202020204" pitchFamily="34" charset="0"/>
              </a:rPr>
              <a:t>Semantic Integrity: </a:t>
            </a:r>
          </a:p>
          <a:p>
            <a:pPr lvl="2">
              <a:lnSpc>
                <a:spcPct val="150000"/>
              </a:lnSpc>
            </a:pPr>
            <a:r>
              <a:rPr lang="en-US" dirty="0" smtClean="0">
                <a:latin typeface="Arial" panose="020B0604020202020204" pitchFamily="34" charset="0"/>
                <a:cs typeface="Arial" panose="020B0604020202020204" pitchFamily="34" charset="0"/>
              </a:rPr>
              <a:t>Makes sure structural and semantic rules are followed.</a:t>
            </a:r>
          </a:p>
          <a:p>
            <a:pPr lvl="1">
              <a:lnSpc>
                <a:spcPct val="150000"/>
              </a:lnSpc>
            </a:pPr>
            <a:r>
              <a:rPr lang="en-US" dirty="0" smtClean="0">
                <a:latin typeface="Arial" panose="020B0604020202020204" pitchFamily="34" charset="0"/>
                <a:cs typeface="Arial" panose="020B0604020202020204" pitchFamily="34" charset="0"/>
              </a:rPr>
              <a:t>Referential Integrity: </a:t>
            </a:r>
          </a:p>
          <a:p>
            <a:pPr lvl="2">
              <a:lnSpc>
                <a:spcPct val="150000"/>
              </a:lnSpc>
            </a:pP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echanism to ensure no foreign key contains a reference to a primary key of a nonexistent record or null value</a:t>
            </a:r>
          </a:p>
          <a:p>
            <a:pPr lvl="1">
              <a:lnSpc>
                <a:spcPct val="150000"/>
              </a:lnSpc>
            </a:pPr>
            <a:r>
              <a:rPr lang="en-US" dirty="0" smtClean="0">
                <a:latin typeface="Arial" panose="020B0604020202020204" pitchFamily="34" charset="0"/>
                <a:cs typeface="Arial" panose="020B0604020202020204" pitchFamily="34" charset="0"/>
              </a:rPr>
              <a:t>Entity Integrity:</a:t>
            </a:r>
          </a:p>
          <a:p>
            <a:pPr lvl="2">
              <a:lnSpc>
                <a:spcPct val="150000"/>
              </a:lnSpc>
            </a:pPr>
            <a:r>
              <a:rPr lang="en-US" dirty="0" smtClean="0">
                <a:latin typeface="Arial" panose="020B0604020202020204" pitchFamily="34" charset="0"/>
                <a:cs typeface="Arial" panose="020B0604020202020204" pitchFamily="34" charset="0"/>
              </a:rPr>
              <a:t>Guarantees that tuples are uniquely identified by primary key values; every tuple must contain one primary value</a:t>
            </a:r>
          </a:p>
          <a:p>
            <a:pPr lvl="2">
              <a:lnSpc>
                <a:spcPct val="150000"/>
              </a:lnSpc>
            </a:pP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941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Integrity Protection Mechanisms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50000"/>
              </a:lnSpc>
              <a:spcBef>
                <a:spcPts val="0"/>
              </a:spcBef>
              <a:spcAft>
                <a:spcPts val="0"/>
              </a:spcAft>
              <a:buClrTx/>
              <a:buSzTx/>
              <a:buFontTx/>
              <a:buNone/>
              <a:tabLst/>
              <a:defRPr/>
            </a:pPr>
            <a:endParaRPr lang="en-IN" dirty="0" smtClean="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76260217"/>
              </p:ext>
            </p:extLst>
          </p:nvPr>
        </p:nvGraphicFramePr>
        <p:xfrm>
          <a:off x="1072995" y="1358990"/>
          <a:ext cx="10111678" cy="4641324"/>
        </p:xfrm>
        <a:graphic>
          <a:graphicData uri="http://schemas.openxmlformats.org/drawingml/2006/table">
            <a:tbl>
              <a:tblPr firstRow="1" bandRow="1">
                <a:tableStyleId>{F2DE63D5-997A-4646-A377-4702673A728D}</a:tableStyleId>
              </a:tblPr>
              <a:tblGrid>
                <a:gridCol w="1962683"/>
                <a:gridCol w="8148995"/>
              </a:tblGrid>
              <a:tr h="503264">
                <a:tc>
                  <a:txBody>
                    <a:bodyPr/>
                    <a:lstStyle/>
                    <a:p>
                      <a:r>
                        <a:rPr lang="en-US" dirty="0" smtClean="0">
                          <a:latin typeface="Arial" charset="0"/>
                          <a:ea typeface="Arial" charset="0"/>
                          <a:cs typeface="Arial" charset="0"/>
                        </a:rPr>
                        <a:t>Mechanism</a:t>
                      </a:r>
                      <a:endParaRPr lang="en-US" dirty="0">
                        <a:latin typeface="Arial" charset="0"/>
                        <a:ea typeface="Arial" charset="0"/>
                        <a:cs typeface="Arial" charset="0"/>
                      </a:endParaRPr>
                    </a:p>
                  </a:txBody>
                  <a:tcPr/>
                </a:tc>
                <a:tc>
                  <a:txBody>
                    <a:bodyPr/>
                    <a:lstStyle/>
                    <a:p>
                      <a:r>
                        <a:rPr lang="en-US" dirty="0" smtClean="0">
                          <a:latin typeface="Arial" charset="0"/>
                          <a:ea typeface="Arial" charset="0"/>
                          <a:cs typeface="Arial" charset="0"/>
                        </a:rPr>
                        <a:t>Operations</a:t>
                      </a:r>
                      <a:endParaRPr lang="en-US" dirty="0">
                        <a:latin typeface="Arial" charset="0"/>
                        <a:ea typeface="Arial" charset="0"/>
                        <a:cs typeface="Arial" charset="0"/>
                      </a:endParaRPr>
                    </a:p>
                  </a:txBody>
                  <a:tcPr/>
                </a:tc>
              </a:tr>
              <a:tr h="697430">
                <a:tc>
                  <a:txBody>
                    <a:bodyPr/>
                    <a:lstStyle/>
                    <a:p>
                      <a:r>
                        <a:rPr lang="en-US" dirty="0" smtClean="0">
                          <a:latin typeface="Arial" charset="0"/>
                          <a:ea typeface="Arial" charset="0"/>
                          <a:cs typeface="Arial" charset="0"/>
                        </a:rPr>
                        <a:t>Rollback</a:t>
                      </a:r>
                      <a:endParaRPr lang="en-US" dirty="0">
                        <a:latin typeface="Arial" charset="0"/>
                        <a:ea typeface="Arial" charset="0"/>
                        <a:cs typeface="Arial" charset="0"/>
                      </a:endParaRPr>
                    </a:p>
                  </a:txBody>
                  <a:tcPr/>
                </a:tc>
                <a:tc>
                  <a:txBody>
                    <a:bodyPr/>
                    <a:lstStyle/>
                    <a:p>
                      <a:r>
                        <a:rPr lang="en-US" dirty="0" smtClean="0">
                          <a:latin typeface="Arial" charset="0"/>
                          <a:ea typeface="Arial" charset="0"/>
                          <a:cs typeface="Arial" charset="0"/>
                        </a:rPr>
                        <a:t>Operation that ends the current transaction</a:t>
                      </a:r>
                      <a:r>
                        <a:rPr lang="en-US" baseline="0" dirty="0" smtClean="0">
                          <a:latin typeface="Arial" charset="0"/>
                          <a:ea typeface="Arial" charset="0"/>
                          <a:cs typeface="Arial" charset="0"/>
                        </a:rPr>
                        <a:t> and cancels the current changes to database. Database returns to its pervious state</a:t>
                      </a:r>
                      <a:endParaRPr lang="en-US" dirty="0">
                        <a:latin typeface="Arial" charset="0"/>
                        <a:ea typeface="Arial" charset="0"/>
                        <a:cs typeface="Arial" charset="0"/>
                      </a:endParaRPr>
                    </a:p>
                  </a:txBody>
                  <a:tcPr/>
                </a:tc>
              </a:tr>
              <a:tr h="697430">
                <a:tc>
                  <a:txBody>
                    <a:bodyPr/>
                    <a:lstStyle/>
                    <a:p>
                      <a:r>
                        <a:rPr lang="en-US" dirty="0" smtClean="0">
                          <a:latin typeface="Arial" charset="0"/>
                          <a:ea typeface="Arial" charset="0"/>
                          <a:cs typeface="Arial" charset="0"/>
                        </a:rPr>
                        <a:t>Commit</a:t>
                      </a:r>
                      <a:endParaRPr lang="en-US" dirty="0">
                        <a:latin typeface="Arial" charset="0"/>
                        <a:ea typeface="Arial" charset="0"/>
                        <a:cs typeface="Arial" charset="0"/>
                      </a:endParaRPr>
                    </a:p>
                  </a:txBody>
                  <a:tcPr/>
                </a:tc>
                <a:tc>
                  <a:txBody>
                    <a:bodyPr/>
                    <a:lstStyle/>
                    <a:p>
                      <a:r>
                        <a:rPr lang="en-US" dirty="0" smtClean="0">
                          <a:latin typeface="Arial" charset="0"/>
                          <a:ea typeface="Arial" charset="0"/>
                          <a:cs typeface="Arial" charset="0"/>
                        </a:rPr>
                        <a:t>Completes</a:t>
                      </a:r>
                      <a:r>
                        <a:rPr lang="en-US" baseline="0" dirty="0" smtClean="0">
                          <a:latin typeface="Arial" charset="0"/>
                          <a:ea typeface="Arial" charset="0"/>
                          <a:cs typeface="Arial" charset="0"/>
                        </a:rPr>
                        <a:t> a transaction and executes all changes just made by the user. This ensures that partial changes do not take place and that data is not corrupted</a:t>
                      </a:r>
                      <a:endParaRPr lang="en-US" dirty="0">
                        <a:latin typeface="Arial" charset="0"/>
                        <a:ea typeface="Arial" charset="0"/>
                        <a:cs typeface="Arial" charset="0"/>
                      </a:endParaRPr>
                    </a:p>
                  </a:txBody>
                  <a:tcPr/>
                </a:tc>
              </a:tr>
              <a:tr h="697430">
                <a:tc>
                  <a:txBody>
                    <a:bodyPr/>
                    <a:lstStyle/>
                    <a:p>
                      <a:r>
                        <a:rPr lang="en-US" dirty="0" smtClean="0">
                          <a:latin typeface="Arial" charset="0"/>
                          <a:ea typeface="Arial" charset="0"/>
                          <a:cs typeface="Arial" charset="0"/>
                        </a:rPr>
                        <a:t>Savepoints</a:t>
                      </a:r>
                      <a:endParaRPr lang="en-US" dirty="0">
                        <a:latin typeface="Arial" charset="0"/>
                        <a:ea typeface="Arial" charset="0"/>
                        <a:cs typeface="Arial" charset="0"/>
                      </a:endParaRPr>
                    </a:p>
                  </a:txBody>
                  <a:tcPr/>
                </a:tc>
                <a:tc>
                  <a:txBody>
                    <a:bodyPr/>
                    <a:lstStyle/>
                    <a:p>
                      <a:r>
                        <a:rPr lang="en-US" dirty="0" smtClean="0">
                          <a:latin typeface="Arial" charset="0"/>
                          <a:ea typeface="Arial" charset="0"/>
                          <a:cs typeface="Arial" charset="0"/>
                        </a:rPr>
                        <a:t>Helps</a:t>
                      </a:r>
                      <a:r>
                        <a:rPr lang="en-US" baseline="0" dirty="0" smtClean="0">
                          <a:latin typeface="Arial" charset="0"/>
                          <a:ea typeface="Arial" charset="0"/>
                          <a:cs typeface="Arial" charset="0"/>
                        </a:rPr>
                        <a:t> to make sure if a system failure occurs, or if an error is detected, the database can attempt to return to a point before the system crashed.</a:t>
                      </a:r>
                    </a:p>
                    <a:p>
                      <a:r>
                        <a:rPr lang="en-US" baseline="0" dirty="0" smtClean="0">
                          <a:latin typeface="Arial" charset="0"/>
                          <a:ea typeface="Arial" charset="0"/>
                          <a:cs typeface="Arial" charset="0"/>
                        </a:rPr>
                        <a:t>Having too many savepoints can degrade the performance</a:t>
                      </a:r>
                      <a:endParaRPr lang="en-US" dirty="0">
                        <a:latin typeface="Arial" charset="0"/>
                        <a:ea typeface="Arial" charset="0"/>
                        <a:cs typeface="Arial" charset="0"/>
                      </a:endParaRPr>
                    </a:p>
                  </a:txBody>
                  <a:tcPr/>
                </a:tc>
              </a:tr>
              <a:tr h="697430">
                <a:tc>
                  <a:txBody>
                    <a:bodyPr/>
                    <a:lstStyle/>
                    <a:p>
                      <a:r>
                        <a:rPr lang="en-US" dirty="0" smtClean="0">
                          <a:latin typeface="Arial" charset="0"/>
                          <a:ea typeface="Arial" charset="0"/>
                          <a:cs typeface="Arial" charset="0"/>
                        </a:rPr>
                        <a:t>Checkpoints</a:t>
                      </a:r>
                      <a:endParaRPr lang="en-US" dirty="0">
                        <a:latin typeface="Arial" charset="0"/>
                        <a:ea typeface="Arial" charset="0"/>
                        <a:cs typeface="Arial" charset="0"/>
                      </a:endParaRPr>
                    </a:p>
                  </a:txBody>
                  <a:tcPr/>
                </a:tc>
                <a:tc>
                  <a:txBody>
                    <a:bodyPr/>
                    <a:lstStyle/>
                    <a:p>
                      <a:r>
                        <a:rPr lang="en-US" dirty="0" smtClean="0">
                          <a:latin typeface="Arial" charset="0"/>
                          <a:ea typeface="Arial" charset="0"/>
                          <a:cs typeface="Arial" charset="0"/>
                        </a:rPr>
                        <a:t>When</a:t>
                      </a:r>
                      <a:r>
                        <a:rPr lang="en-US" baseline="0" dirty="0" smtClean="0">
                          <a:latin typeface="Arial" charset="0"/>
                          <a:ea typeface="Arial" charset="0"/>
                          <a:cs typeface="Arial" charset="0"/>
                        </a:rPr>
                        <a:t> the database software fills up a certain amount of memory, a checkpoint is initiated. It saves the data from a temporary segment to a temporary file. Its similar to savepoints</a:t>
                      </a:r>
                      <a:endParaRPr lang="en-US" dirty="0">
                        <a:latin typeface="Arial" charset="0"/>
                        <a:ea typeface="Arial" charset="0"/>
                        <a:cs typeface="Arial" charset="0"/>
                      </a:endParaRPr>
                    </a:p>
                  </a:txBody>
                  <a:tcPr/>
                </a:tc>
              </a:tr>
              <a:tr h="697430">
                <a:tc>
                  <a:txBody>
                    <a:bodyPr/>
                    <a:lstStyle/>
                    <a:p>
                      <a:r>
                        <a:rPr lang="en-US" dirty="0" smtClean="0">
                          <a:latin typeface="Arial" charset="0"/>
                          <a:ea typeface="Arial" charset="0"/>
                          <a:cs typeface="Arial" charset="0"/>
                        </a:rPr>
                        <a:t>Two-phase</a:t>
                      </a:r>
                      <a:r>
                        <a:rPr lang="en-US" baseline="0" dirty="0" smtClean="0">
                          <a:latin typeface="Arial" charset="0"/>
                          <a:ea typeface="Arial" charset="0"/>
                          <a:cs typeface="Arial" charset="0"/>
                        </a:rPr>
                        <a:t> commit</a:t>
                      </a:r>
                      <a:endParaRPr lang="en-US" dirty="0">
                        <a:latin typeface="Arial" charset="0"/>
                        <a:ea typeface="Arial" charset="0"/>
                        <a:cs typeface="Arial" charset="0"/>
                      </a:endParaRPr>
                    </a:p>
                  </a:txBody>
                  <a:tcPr/>
                </a:tc>
                <a:tc>
                  <a:txBody>
                    <a:bodyPr/>
                    <a:lstStyle/>
                    <a:p>
                      <a:r>
                        <a:rPr lang="en-US" dirty="0" smtClean="0">
                          <a:latin typeface="Arial" charset="0"/>
                          <a:ea typeface="Arial" charset="0"/>
                          <a:cs typeface="Arial" charset="0"/>
                        </a:rPr>
                        <a:t>The requests for database</a:t>
                      </a:r>
                      <a:r>
                        <a:rPr lang="en-US" baseline="0" dirty="0" smtClean="0">
                          <a:latin typeface="Arial" charset="0"/>
                          <a:ea typeface="Arial" charset="0"/>
                          <a:cs typeface="Arial" charset="0"/>
                        </a:rPr>
                        <a:t> changes are put into a queue and activated all at once. A pre-commit ensures all database are ready before the commit command is sent to each database</a:t>
                      </a:r>
                      <a:endParaRPr lang="en-US" dirty="0">
                        <a:latin typeface="Arial" charset="0"/>
                        <a:ea typeface="Arial" charset="0"/>
                        <a:cs typeface="Arial" charset="0"/>
                      </a:endParaRPr>
                    </a:p>
                  </a:txBody>
                  <a:tcPr/>
                </a:tc>
              </a:tr>
            </a:tbl>
          </a:graphicData>
        </a:graphic>
      </p:graphicFrame>
    </p:spTree>
    <p:extLst>
      <p:ext uri="{BB962C8B-B14F-4D97-AF65-F5344CB8AC3E}">
        <p14:creationId xmlns:p14="http://schemas.microsoft.com/office/powerpoint/2010/main" val="121825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Database Security Issues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smtClean="0">
                <a:latin typeface="Arial" panose="020B0604020202020204" pitchFamily="34" charset="0"/>
                <a:cs typeface="Arial" panose="020B0604020202020204" pitchFamily="34" charset="0"/>
              </a:rPr>
              <a:t>Aggregation</a:t>
            </a:r>
          </a:p>
          <a:p>
            <a:pPr lvl="1">
              <a:lnSpc>
                <a:spcPct val="150000"/>
              </a:lnSpc>
            </a:pPr>
            <a:r>
              <a:rPr lang="en-US" dirty="0" smtClean="0">
                <a:latin typeface="Arial" panose="020B0604020202020204" pitchFamily="34" charset="0"/>
                <a:cs typeface="Arial" panose="020B0604020202020204" pitchFamily="34" charset="0"/>
              </a:rPr>
              <a:t>Act of combining information from separate sources. This combination provides new information which the subject does not have the necessary rights to access</a:t>
            </a:r>
          </a:p>
          <a:p>
            <a:pPr lvl="1">
              <a:lnSpc>
                <a:spcPct val="150000"/>
              </a:lnSpc>
            </a:pPr>
            <a:r>
              <a:rPr lang="en-US" u="sng" dirty="0" smtClean="0">
                <a:latin typeface="Arial" panose="020B0604020202020204" pitchFamily="34" charset="0"/>
                <a:cs typeface="Arial" panose="020B0604020202020204" pitchFamily="34" charset="0"/>
              </a:rPr>
              <a:t>Combined information has a sensitivity that is greater than that of the individuals parts</a:t>
            </a:r>
          </a:p>
          <a:p>
            <a:pPr>
              <a:lnSpc>
                <a:spcPct val="150000"/>
              </a:lnSpc>
            </a:pPr>
            <a:r>
              <a:rPr lang="en-US" dirty="0" smtClean="0">
                <a:latin typeface="Arial" panose="020B0604020202020204" pitchFamily="34" charset="0"/>
                <a:cs typeface="Arial" panose="020B0604020202020204" pitchFamily="34" charset="0"/>
              </a:rPr>
              <a:t>Inference</a:t>
            </a:r>
          </a:p>
          <a:p>
            <a:pPr lvl="1">
              <a:lnSpc>
                <a:spcPct val="150000"/>
              </a:lnSpc>
            </a:pPr>
            <a:r>
              <a:rPr lang="en-US" dirty="0" smtClean="0">
                <a:latin typeface="Arial" panose="020B0604020202020204" pitchFamily="34" charset="0"/>
                <a:cs typeface="Arial" panose="020B0604020202020204" pitchFamily="34" charset="0"/>
              </a:rPr>
              <a:t>The ability to derive information not explicitly available</a:t>
            </a:r>
          </a:p>
        </p:txBody>
      </p:sp>
    </p:spTree>
    <p:extLst>
      <p:ext uri="{BB962C8B-B14F-4D97-AF65-F5344CB8AC3E}">
        <p14:creationId xmlns:p14="http://schemas.microsoft.com/office/powerpoint/2010/main" val="199163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IN" dirty="0" smtClean="0"/>
              <a:t>Database Security Issues </a:t>
            </a:r>
            <a:r>
              <a:rPr lang="mr-IN" dirty="0" smtClean="0"/>
              <a:t>–</a:t>
            </a:r>
            <a:r>
              <a:rPr lang="en-IN" dirty="0" smtClean="0"/>
              <a:t> Control mechanism</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smtClean="0">
                <a:latin typeface="Arial" panose="020B0604020202020204" pitchFamily="34" charset="0"/>
                <a:cs typeface="Arial" panose="020B0604020202020204" pitchFamily="34" charset="0"/>
              </a:rPr>
              <a:t>Content and Context Dependent access control</a:t>
            </a:r>
          </a:p>
          <a:p>
            <a:pPr>
              <a:lnSpc>
                <a:spcPct val="150000"/>
              </a:lnSpc>
            </a:pPr>
            <a:r>
              <a:rPr lang="en-US" dirty="0" smtClean="0">
                <a:latin typeface="Arial" panose="020B0604020202020204" pitchFamily="34" charset="0"/>
                <a:cs typeface="Arial" panose="020B0604020202020204" pitchFamily="34" charset="0"/>
              </a:rPr>
              <a:t>Content-dependent access control </a:t>
            </a:r>
            <a:r>
              <a:rPr lang="mr-I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based on the data</a:t>
            </a:r>
          </a:p>
          <a:p>
            <a:pPr>
              <a:lnSpc>
                <a:spcPct val="150000"/>
              </a:lnSpc>
            </a:pPr>
            <a:r>
              <a:rPr lang="en-US" dirty="0" smtClean="0">
                <a:latin typeface="Arial" panose="020B0604020202020204" pitchFamily="34" charset="0"/>
                <a:cs typeface="Arial" panose="020B0604020202020204" pitchFamily="34" charset="0"/>
              </a:rPr>
              <a:t>Context-dependent access control </a:t>
            </a:r>
            <a:r>
              <a:rPr lang="mr-I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based on the actions</a:t>
            </a:r>
            <a:endParaRPr lang="en-US" dirty="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Some techniques</a:t>
            </a:r>
          </a:p>
          <a:p>
            <a:pPr lvl="1">
              <a:lnSpc>
                <a:spcPct val="150000"/>
              </a:lnSpc>
            </a:pPr>
            <a:r>
              <a:rPr lang="en-US" dirty="0" smtClean="0">
                <a:latin typeface="Arial" panose="020B0604020202020204" pitchFamily="34" charset="0"/>
                <a:cs typeface="Arial" panose="020B0604020202020204" pitchFamily="34" charset="0"/>
              </a:rPr>
              <a:t>Cell suppression </a:t>
            </a:r>
            <a:r>
              <a:rPr lang="mr-I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hiding specific cells that contain information</a:t>
            </a:r>
          </a:p>
          <a:p>
            <a:pPr lvl="1">
              <a:lnSpc>
                <a:spcPct val="150000"/>
              </a:lnSpc>
            </a:pPr>
            <a:r>
              <a:rPr lang="en-US" dirty="0" smtClean="0">
                <a:latin typeface="Arial" panose="020B0604020202020204" pitchFamily="34" charset="0"/>
                <a:cs typeface="Arial" panose="020B0604020202020204" pitchFamily="34" charset="0"/>
              </a:rPr>
              <a:t>Partitioning </a:t>
            </a:r>
            <a:r>
              <a:rPr lang="mr-I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dividing database into different parts and controlling access</a:t>
            </a:r>
          </a:p>
          <a:p>
            <a:pPr lvl="1">
              <a:lnSpc>
                <a:spcPct val="150000"/>
              </a:lnSpc>
            </a:pPr>
            <a:r>
              <a:rPr lang="en-US" dirty="0" smtClean="0">
                <a:latin typeface="Arial" panose="020B0604020202020204" pitchFamily="34" charset="0"/>
                <a:cs typeface="Arial" panose="020B0604020202020204" pitchFamily="34" charset="0"/>
              </a:rPr>
              <a:t>Noise and Perturbation - inserting bogus information to mislead the attacker</a:t>
            </a:r>
          </a:p>
          <a:p>
            <a:pPr lvl="1">
              <a:lnSpc>
                <a:spcPct val="150000"/>
              </a:lnSpc>
            </a:pPr>
            <a:r>
              <a:rPr lang="en-US" dirty="0" smtClean="0">
                <a:latin typeface="Arial" panose="020B0604020202020204" pitchFamily="34" charset="0"/>
                <a:cs typeface="Arial" panose="020B0604020202020204" pitchFamily="34" charset="0"/>
              </a:rPr>
              <a:t>Polyinstantiation </a:t>
            </a:r>
            <a:r>
              <a:rPr lang="mr-I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two instances of same object have different attributes</a:t>
            </a:r>
          </a:p>
        </p:txBody>
      </p:sp>
    </p:spTree>
    <p:extLst>
      <p:ext uri="{BB962C8B-B14F-4D97-AF65-F5344CB8AC3E}">
        <p14:creationId xmlns:p14="http://schemas.microsoft.com/office/powerpoint/2010/main" val="108201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US" dirty="0" smtClean="0"/>
              <a:t>Online Transaction Processing</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smtClean="0">
                <a:latin typeface="Arial" panose="020B0604020202020204" pitchFamily="34" charset="0"/>
                <a:cs typeface="Arial" panose="020B0604020202020204" pitchFamily="34" charset="0"/>
              </a:rPr>
              <a:t>It is used when databases are clustered to provide fault tolerance and higher performance</a:t>
            </a:r>
          </a:p>
          <a:p>
            <a:pPr>
              <a:lnSpc>
                <a:spcPct val="150000"/>
              </a:lnSpc>
            </a:pPr>
            <a:r>
              <a:rPr lang="en-US" dirty="0" smtClean="0">
                <a:latin typeface="Arial" panose="020B0604020202020204" pitchFamily="34" charset="0"/>
                <a:cs typeface="Arial" panose="020B0604020202020204" pitchFamily="34" charset="0"/>
              </a:rPr>
              <a:t>It provides mechanisms that watch for problems and deal with them appropriately when they occur</a:t>
            </a:r>
          </a:p>
          <a:p>
            <a:pPr>
              <a:lnSpc>
                <a:spcPct val="150000"/>
              </a:lnSpc>
            </a:pPr>
            <a:r>
              <a:rPr lang="en-US" dirty="0" smtClean="0">
                <a:latin typeface="Arial" panose="020B0604020202020204" pitchFamily="34" charset="0"/>
                <a:cs typeface="Arial" panose="020B0604020202020204" pitchFamily="34" charset="0"/>
              </a:rPr>
              <a:t>The main goal is to ensure that transactions either happen or don</a:t>
            </a:r>
            <a:r>
              <a:rPr lang="mr-I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t happen at all</a:t>
            </a:r>
          </a:p>
          <a:p>
            <a:pPr>
              <a:lnSpc>
                <a:spcPct val="150000"/>
              </a:lnSpc>
            </a:pPr>
            <a:r>
              <a:rPr lang="en-US" dirty="0" smtClean="0">
                <a:latin typeface="Arial" panose="020B0604020202020204" pitchFamily="34" charset="0"/>
                <a:cs typeface="Arial" panose="020B0604020202020204" pitchFamily="34" charset="0"/>
              </a:rPr>
              <a:t>It can load-balance incoming requests if necessary. </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962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US" dirty="0" smtClean="0"/>
              <a:t>OLTP  - ACID Test</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smtClean="0">
                <a:latin typeface="Arial" panose="020B0604020202020204" pitchFamily="34" charset="0"/>
                <a:cs typeface="Arial" panose="020B0604020202020204" pitchFamily="34" charset="0"/>
              </a:rPr>
              <a:t>It provides integrity via ACID</a:t>
            </a:r>
          </a:p>
          <a:p>
            <a:pPr>
              <a:lnSpc>
                <a:spcPct val="150000"/>
              </a:lnSpc>
            </a:pPr>
            <a:r>
              <a:rPr lang="en-US" dirty="0" smtClean="0">
                <a:latin typeface="Arial" panose="020B0604020202020204" pitchFamily="34" charset="0"/>
                <a:cs typeface="Arial" panose="020B0604020202020204" pitchFamily="34" charset="0"/>
              </a:rPr>
              <a:t>Atomicity:</a:t>
            </a:r>
          </a:p>
          <a:p>
            <a:pPr lvl="1">
              <a:lnSpc>
                <a:spcPct val="150000"/>
              </a:lnSpc>
            </a:pPr>
            <a:r>
              <a:rPr lang="en-US" dirty="0" smtClean="0">
                <a:latin typeface="Arial" panose="020B0604020202020204" pitchFamily="34" charset="0"/>
                <a:cs typeface="Arial" panose="020B0604020202020204" pitchFamily="34" charset="0"/>
              </a:rPr>
              <a:t>Either all changes are done or the database is rolled back</a:t>
            </a:r>
          </a:p>
          <a:p>
            <a:pPr>
              <a:lnSpc>
                <a:spcPct val="150000"/>
              </a:lnSpc>
            </a:pPr>
            <a:r>
              <a:rPr lang="en-US" dirty="0" smtClean="0">
                <a:latin typeface="Arial" panose="020B0604020202020204" pitchFamily="34" charset="0"/>
                <a:cs typeface="Arial" panose="020B0604020202020204" pitchFamily="34" charset="0"/>
              </a:rPr>
              <a:t>Consistency:</a:t>
            </a:r>
          </a:p>
          <a:p>
            <a:pPr lvl="1">
              <a:lnSpc>
                <a:spcPct val="150000"/>
              </a:lnSpc>
            </a:pPr>
            <a:r>
              <a:rPr lang="en-US" dirty="0" smtClean="0">
                <a:latin typeface="Arial" panose="020B0604020202020204" pitchFamily="34" charset="0"/>
                <a:cs typeface="Arial" panose="020B0604020202020204" pitchFamily="34" charset="0"/>
              </a:rPr>
              <a:t>All data is consistent in the different databases</a:t>
            </a:r>
          </a:p>
          <a:p>
            <a:pPr>
              <a:lnSpc>
                <a:spcPct val="150000"/>
              </a:lnSpc>
            </a:pPr>
            <a:r>
              <a:rPr lang="en-US" dirty="0" smtClean="0">
                <a:latin typeface="Arial" panose="020B0604020202020204" pitchFamily="34" charset="0"/>
                <a:cs typeface="Arial" panose="020B0604020202020204" pitchFamily="34" charset="0"/>
              </a:rPr>
              <a:t>Isolation:</a:t>
            </a:r>
          </a:p>
          <a:p>
            <a:pPr lvl="1">
              <a:lnSpc>
                <a:spcPct val="150000"/>
              </a:lnSpc>
            </a:pPr>
            <a:r>
              <a:rPr lang="en-US" dirty="0" smtClean="0">
                <a:latin typeface="Arial" panose="020B0604020202020204" pitchFamily="34" charset="0"/>
                <a:cs typeface="Arial" panose="020B0604020202020204" pitchFamily="34" charset="0"/>
              </a:rPr>
              <a:t>Transaction execute in isolation until completed, without interacting with other transaction</a:t>
            </a:r>
          </a:p>
          <a:p>
            <a:pPr>
              <a:lnSpc>
                <a:spcPct val="150000"/>
              </a:lnSpc>
            </a:pPr>
            <a:r>
              <a:rPr lang="en-US" dirty="0" smtClean="0">
                <a:latin typeface="Arial" panose="020B0604020202020204" pitchFamily="34" charset="0"/>
                <a:cs typeface="Arial" panose="020B0604020202020204" pitchFamily="34" charset="0"/>
              </a:rPr>
              <a:t>Durability:</a:t>
            </a:r>
          </a:p>
          <a:p>
            <a:pPr lvl="1">
              <a:lnSpc>
                <a:spcPct val="150000"/>
              </a:lnSpc>
            </a:pPr>
            <a:r>
              <a:rPr lang="en-US" dirty="0" smtClean="0">
                <a:latin typeface="Arial" panose="020B0604020202020204" pitchFamily="34" charset="0"/>
                <a:cs typeface="Arial" panose="020B0604020202020204" pitchFamily="34" charset="0"/>
              </a:rPr>
              <a:t>Once the transaction is verified as accurate, it is committed and the database cannot be rolled back</a:t>
            </a:r>
          </a:p>
          <a:p>
            <a:pPr>
              <a:lnSpc>
                <a:spcPct val="150000"/>
              </a:lnSpc>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635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US" dirty="0" smtClean="0"/>
              <a:t>Data Warehouse</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smtClean="0">
                <a:latin typeface="Arial" panose="020B0604020202020204" pitchFamily="34" charset="0"/>
                <a:cs typeface="Arial" panose="020B0604020202020204" pitchFamily="34" charset="0"/>
              </a:rPr>
              <a:t>Data warehousing combines data from multiple databases into a large database</a:t>
            </a:r>
          </a:p>
          <a:p>
            <a:pPr>
              <a:lnSpc>
                <a:spcPct val="150000"/>
              </a:lnSpc>
            </a:pPr>
            <a:r>
              <a:rPr lang="en-US" dirty="0" smtClean="0">
                <a:latin typeface="Arial" panose="020B0604020202020204" pitchFamily="34" charset="0"/>
                <a:cs typeface="Arial" panose="020B0604020202020204" pitchFamily="34" charset="0"/>
              </a:rPr>
              <a:t>The data warehouse is developed to carry out analysis</a:t>
            </a:r>
          </a:p>
          <a:p>
            <a:pPr>
              <a:lnSpc>
                <a:spcPct val="150000"/>
              </a:lnSpc>
            </a:pPr>
            <a:r>
              <a:rPr lang="en-US" dirty="0" smtClean="0">
                <a:latin typeface="Arial" panose="020B0604020202020204" pitchFamily="34" charset="0"/>
                <a:cs typeface="Arial" panose="020B0604020202020204" pitchFamily="34" charset="0"/>
              </a:rPr>
              <a:t>It provides a base data that is then processed and presented in a more useful and meaningful way</a:t>
            </a:r>
          </a:p>
        </p:txBody>
      </p:sp>
    </p:spTree>
    <p:extLst>
      <p:ext uri="{BB962C8B-B14F-4D97-AF65-F5344CB8AC3E}">
        <p14:creationId xmlns:p14="http://schemas.microsoft.com/office/powerpoint/2010/main" val="142464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Testing / Validation Phase</a:t>
            </a:r>
            <a:endParaRPr lang="en-US" dirty="0"/>
          </a:p>
        </p:txBody>
      </p:sp>
      <p:sp>
        <p:nvSpPr>
          <p:cNvPr id="6" name="Content Placeholder 2"/>
          <p:cNvSpPr txBox="1">
            <a:spLocks/>
          </p:cNvSpPr>
          <p:nvPr/>
        </p:nvSpPr>
        <p:spPr>
          <a:xfrm>
            <a:off x="373906" y="981897"/>
            <a:ext cx="10528663" cy="55172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It is important to map the security risks to test cases and code</a:t>
            </a:r>
          </a:p>
          <a:p>
            <a:pPr>
              <a:lnSpc>
                <a:spcPct val="150000"/>
              </a:lnSpc>
            </a:pPr>
            <a:r>
              <a:rPr lang="en-US" dirty="0">
                <a:latin typeface="Arial" panose="020B0604020202020204" pitchFamily="34" charset="0"/>
                <a:cs typeface="Arial" panose="020B0604020202020204" pitchFamily="34" charset="0"/>
              </a:rPr>
              <a:t>Tests should be conducted in an environment that mirrors the production environment</a:t>
            </a:r>
          </a:p>
          <a:p>
            <a:pPr>
              <a:lnSpc>
                <a:spcPct val="150000"/>
              </a:lnSpc>
            </a:pPr>
            <a:r>
              <a:rPr lang="en-US" dirty="0">
                <a:latin typeface="Arial" panose="020B0604020202020204" pitchFamily="34" charset="0"/>
                <a:cs typeface="Arial" panose="020B0604020202020204" pitchFamily="34" charset="0"/>
              </a:rPr>
              <a:t>Security attacks and penetration testing takes place in this phase</a:t>
            </a:r>
          </a:p>
          <a:p>
            <a:pPr>
              <a:lnSpc>
                <a:spcPct val="150000"/>
              </a:lnSpc>
            </a:pPr>
            <a:r>
              <a:rPr lang="en-US" dirty="0">
                <a:latin typeface="Arial" panose="020B0604020202020204" pitchFamily="34" charset="0"/>
                <a:cs typeface="Arial" panose="020B0604020202020204" pitchFamily="34" charset="0"/>
              </a:rPr>
              <a:t>Tests should be run to validate against vulnerabilities identified during earlier stages</a:t>
            </a:r>
          </a:p>
          <a:p>
            <a:pPr marL="0" indent="0">
              <a:lnSpc>
                <a:spcPct val="150000"/>
              </a:lnSpc>
              <a:buNone/>
            </a:pPr>
            <a:endParaRPr lang="en-US"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437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US" dirty="0" smtClean="0"/>
              <a:t>Data Mining</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smtClean="0">
                <a:latin typeface="Arial" panose="020B0604020202020204" pitchFamily="34" charset="0"/>
                <a:cs typeface="Arial" panose="020B0604020202020204" pitchFamily="34" charset="0"/>
              </a:rPr>
              <a:t>Process of massaging the data held in the data warehouse into more usefu</a:t>
            </a:r>
            <a:r>
              <a:rPr lang="en-US" dirty="0" smtClean="0">
                <a:latin typeface="Arial" panose="020B0604020202020204" pitchFamily="34" charset="0"/>
                <a:cs typeface="Arial" panose="020B0604020202020204" pitchFamily="34" charset="0"/>
              </a:rPr>
              <a:t>l information</a:t>
            </a:r>
          </a:p>
          <a:p>
            <a:pPr>
              <a:lnSpc>
                <a:spcPct val="150000"/>
              </a:lnSpc>
            </a:pPr>
            <a:r>
              <a:rPr lang="en-US" dirty="0" smtClean="0">
                <a:latin typeface="Arial" panose="020B0604020202020204" pitchFamily="34" charset="0"/>
                <a:cs typeface="Arial" panose="020B0604020202020204" pitchFamily="34" charset="0"/>
              </a:rPr>
              <a:t>They are used to find an association and correlation in data to produce metadata</a:t>
            </a:r>
          </a:p>
          <a:p>
            <a:pPr>
              <a:lnSpc>
                <a:spcPct val="150000"/>
              </a:lnSpc>
            </a:pPr>
            <a:r>
              <a:rPr lang="en-US" dirty="0" smtClean="0">
                <a:latin typeface="Arial" panose="020B0604020202020204" pitchFamily="34" charset="0"/>
                <a:cs typeface="Arial" panose="020B0604020202020204" pitchFamily="34" charset="0"/>
              </a:rPr>
              <a:t>Metadata can reveal abnormal patterns not previously apparent</a:t>
            </a:r>
          </a:p>
          <a:p>
            <a:pPr>
              <a:lnSpc>
                <a:spcPct val="150000"/>
              </a:lnSpc>
            </a:pPr>
            <a:r>
              <a:rPr lang="en-US" dirty="0" smtClean="0">
                <a:latin typeface="Arial" panose="020B0604020202020204" pitchFamily="34" charset="0"/>
                <a:cs typeface="Arial" panose="020B0604020202020204" pitchFamily="34" charset="0"/>
              </a:rPr>
              <a:t>Metadata is the result of storing data with a data warehouse and in the data with tools</a:t>
            </a:r>
          </a:p>
          <a:p>
            <a:pPr>
              <a:lnSpc>
                <a:spcPct val="150000"/>
              </a:lnSpc>
            </a:pPr>
            <a:r>
              <a:rPr lang="en-US" dirty="0" smtClean="0">
                <a:latin typeface="Arial" panose="020B0604020202020204" pitchFamily="34" charset="0"/>
                <a:cs typeface="Arial" panose="020B0604020202020204" pitchFamily="34" charset="0"/>
              </a:rPr>
              <a:t>Goal is to extract information to gain knowledge about activities and trends that were not visible earlier</a:t>
            </a:r>
          </a:p>
        </p:txBody>
      </p:sp>
    </p:spTree>
    <p:extLst>
      <p:ext uri="{BB962C8B-B14F-4D97-AF65-F5344CB8AC3E}">
        <p14:creationId xmlns:p14="http://schemas.microsoft.com/office/powerpoint/2010/main" val="177443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US" dirty="0" smtClean="0"/>
              <a:t>Data Mining - KDD</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smtClean="0">
                <a:latin typeface="Arial" panose="020B0604020202020204" pitchFamily="34" charset="0"/>
                <a:cs typeface="Arial" panose="020B0604020202020204" pitchFamily="34" charset="0"/>
              </a:rPr>
              <a:t>It is also known as Knowledge discovery in database</a:t>
            </a:r>
          </a:p>
          <a:p>
            <a:pPr>
              <a:lnSpc>
                <a:spcPct val="150000"/>
              </a:lnSpc>
            </a:pPr>
            <a:r>
              <a:rPr lang="en-US" dirty="0" smtClean="0">
                <a:latin typeface="Arial" panose="020B0604020202020204" pitchFamily="34" charset="0"/>
                <a:cs typeface="Arial" panose="020B0604020202020204" pitchFamily="34" charset="0"/>
              </a:rPr>
              <a:t>It is a combination of techniques to identify valid and useful patterns</a:t>
            </a:r>
          </a:p>
          <a:p>
            <a:pPr>
              <a:lnSpc>
                <a:spcPct val="150000"/>
              </a:lnSpc>
            </a:pPr>
            <a:r>
              <a:rPr lang="en-US" dirty="0" smtClean="0">
                <a:latin typeface="Arial" panose="020B0604020202020204" pitchFamily="34" charset="0"/>
                <a:cs typeface="Arial" panose="020B0604020202020204" pitchFamily="34" charset="0"/>
              </a:rPr>
              <a:t>Three approaches used in KDD are</a:t>
            </a:r>
          </a:p>
          <a:p>
            <a:pPr lvl="1">
              <a:lnSpc>
                <a:spcPct val="150000"/>
              </a:lnSpc>
            </a:pPr>
            <a:r>
              <a:rPr lang="en-US" dirty="0" smtClean="0">
                <a:latin typeface="Arial" panose="020B0604020202020204" pitchFamily="34" charset="0"/>
                <a:cs typeface="Arial" panose="020B0604020202020204" pitchFamily="34" charset="0"/>
              </a:rPr>
              <a:t>Classification: Groups together data according to shared similarities</a:t>
            </a:r>
          </a:p>
          <a:p>
            <a:pPr lvl="1">
              <a:lnSpc>
                <a:spcPct val="150000"/>
              </a:lnSpc>
            </a:pPr>
            <a:r>
              <a:rPr lang="en-US" dirty="0" smtClean="0">
                <a:latin typeface="Arial" panose="020B0604020202020204" pitchFamily="34" charset="0"/>
                <a:cs typeface="Arial" panose="020B0604020202020204" pitchFamily="34" charset="0"/>
              </a:rPr>
              <a:t>Probabilistic: Identifies data interdependencies and applies probabilities to their relationships</a:t>
            </a:r>
          </a:p>
          <a:p>
            <a:pPr lvl="1">
              <a:lnSpc>
                <a:spcPct val="150000"/>
              </a:lnSpc>
            </a:pPr>
            <a:r>
              <a:rPr lang="en-US" dirty="0" smtClean="0">
                <a:latin typeface="Arial" panose="020B0604020202020204" pitchFamily="34" charset="0"/>
                <a:cs typeface="Arial" panose="020B0604020202020204" pitchFamily="34" charset="0"/>
              </a:rPr>
              <a:t>Statistical: Identifies relationships between data elements and uses rule discovery</a:t>
            </a:r>
            <a:r>
              <a:rPr lang="en-US"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1348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US" dirty="0" smtClean="0"/>
              <a:t>Malicious Software</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dirty="0" smtClean="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509726106"/>
              </p:ext>
            </p:extLst>
          </p:nvPr>
        </p:nvGraphicFramePr>
        <p:xfrm>
          <a:off x="263767" y="894735"/>
          <a:ext cx="11306817" cy="5888602"/>
        </p:xfrm>
        <a:graphic>
          <a:graphicData uri="http://schemas.openxmlformats.org/drawingml/2006/table">
            <a:tbl>
              <a:tblPr firstRow="1" bandRow="1">
                <a:tableStyleId>{F2DE63D5-997A-4646-A377-4702673A728D}</a:tableStyleId>
              </a:tblPr>
              <a:tblGrid>
                <a:gridCol w="2385463"/>
                <a:gridCol w="8921354"/>
              </a:tblGrid>
              <a:tr h="502930">
                <a:tc>
                  <a:txBody>
                    <a:bodyPr/>
                    <a:lstStyle/>
                    <a:p>
                      <a:r>
                        <a:rPr lang="en-US" sz="1600" dirty="0" smtClean="0">
                          <a:latin typeface="Arial" charset="0"/>
                          <a:ea typeface="Arial" charset="0"/>
                          <a:cs typeface="Arial" charset="0"/>
                        </a:rPr>
                        <a:t>Type</a:t>
                      </a:r>
                      <a:endParaRPr lang="en-US" sz="1600" dirty="0">
                        <a:latin typeface="Arial" charset="0"/>
                        <a:ea typeface="Arial" charset="0"/>
                        <a:cs typeface="Arial" charset="0"/>
                      </a:endParaRPr>
                    </a:p>
                  </a:txBody>
                  <a:tcPr/>
                </a:tc>
                <a:tc>
                  <a:txBody>
                    <a:bodyPr/>
                    <a:lstStyle/>
                    <a:p>
                      <a:r>
                        <a:rPr lang="en-US" sz="1600" dirty="0" smtClean="0">
                          <a:latin typeface="Arial" charset="0"/>
                          <a:ea typeface="Arial" charset="0"/>
                          <a:cs typeface="Arial" charset="0"/>
                        </a:rPr>
                        <a:t>Description</a:t>
                      </a:r>
                      <a:endParaRPr lang="en-US" sz="1600" dirty="0">
                        <a:latin typeface="Arial" charset="0"/>
                        <a:ea typeface="Arial" charset="0"/>
                        <a:cs typeface="Arial" charset="0"/>
                      </a:endParaRPr>
                    </a:p>
                  </a:txBody>
                  <a:tcPr/>
                </a:tc>
              </a:tr>
              <a:tr h="721067">
                <a:tc>
                  <a:txBody>
                    <a:bodyPr/>
                    <a:lstStyle/>
                    <a:p>
                      <a:r>
                        <a:rPr lang="en-US" sz="1600" dirty="0" smtClean="0">
                          <a:latin typeface="Arial" charset="0"/>
                          <a:ea typeface="Arial" charset="0"/>
                          <a:cs typeface="Arial" charset="0"/>
                        </a:rPr>
                        <a:t>Virus</a:t>
                      </a:r>
                      <a:endParaRPr lang="en-US" sz="1600" dirty="0">
                        <a:latin typeface="Arial" charset="0"/>
                        <a:ea typeface="Arial" charset="0"/>
                        <a:cs typeface="Arial" charset="0"/>
                      </a:endParaRPr>
                    </a:p>
                  </a:txBody>
                  <a:tcPr/>
                </a:tc>
                <a:tc>
                  <a:txBody>
                    <a:bodyPr/>
                    <a:lstStyle/>
                    <a:p>
                      <a:r>
                        <a:rPr lang="en-US" sz="1600" dirty="0" smtClean="0">
                          <a:latin typeface="Arial" charset="0"/>
                          <a:ea typeface="Arial" charset="0"/>
                          <a:cs typeface="Arial" charset="0"/>
                        </a:rPr>
                        <a:t>Application</a:t>
                      </a:r>
                      <a:r>
                        <a:rPr lang="en-US" sz="1600" baseline="0" dirty="0" smtClean="0">
                          <a:latin typeface="Arial" charset="0"/>
                          <a:ea typeface="Arial" charset="0"/>
                          <a:cs typeface="Arial" charset="0"/>
                        </a:rPr>
                        <a:t> or code that infects software; Main function is to replicate and deliver its payload; It requires a host application to replicate</a:t>
                      </a:r>
                    </a:p>
                  </a:txBody>
                  <a:tcPr/>
                </a:tc>
              </a:tr>
              <a:tr h="646771">
                <a:tc>
                  <a:txBody>
                    <a:bodyPr/>
                    <a:lstStyle/>
                    <a:p>
                      <a:r>
                        <a:rPr lang="en-US" sz="1600" dirty="0" smtClean="0">
                          <a:latin typeface="Arial" charset="0"/>
                          <a:ea typeface="Arial" charset="0"/>
                          <a:cs typeface="Arial" charset="0"/>
                        </a:rPr>
                        <a:t>Macro virus</a:t>
                      </a:r>
                      <a:endParaRPr lang="en-US" sz="1600" dirty="0">
                        <a:latin typeface="Arial" charset="0"/>
                        <a:ea typeface="Arial" charset="0"/>
                        <a:cs typeface="Arial" charset="0"/>
                      </a:endParaRPr>
                    </a:p>
                  </a:txBody>
                  <a:tcPr/>
                </a:tc>
                <a:tc>
                  <a:txBody>
                    <a:bodyPr/>
                    <a:lstStyle/>
                    <a:p>
                      <a:r>
                        <a:rPr lang="en-US" sz="1600" dirty="0" smtClean="0">
                          <a:latin typeface="Arial" charset="0"/>
                          <a:ea typeface="Arial" charset="0"/>
                          <a:cs typeface="Arial" charset="0"/>
                        </a:rPr>
                        <a:t>Written</a:t>
                      </a:r>
                      <a:r>
                        <a:rPr lang="en-US" sz="1600" baseline="0" dirty="0" smtClean="0">
                          <a:latin typeface="Arial" charset="0"/>
                          <a:ea typeface="Arial" charset="0"/>
                          <a:cs typeface="Arial" charset="0"/>
                        </a:rPr>
                        <a:t> in one of the macro languages and it is platform independent</a:t>
                      </a:r>
                    </a:p>
                    <a:p>
                      <a:r>
                        <a:rPr lang="en-US" sz="1600" baseline="0" dirty="0" smtClean="0">
                          <a:latin typeface="Arial" charset="0"/>
                          <a:ea typeface="Arial" charset="0"/>
                          <a:cs typeface="Arial" charset="0"/>
                        </a:rPr>
                        <a:t>Its more common</a:t>
                      </a:r>
                      <a:endParaRPr lang="en-US" sz="1600" dirty="0">
                        <a:latin typeface="Arial" charset="0"/>
                        <a:ea typeface="Arial" charset="0"/>
                        <a:cs typeface="Arial" charset="0"/>
                      </a:endParaRPr>
                    </a:p>
                  </a:txBody>
                  <a:tcPr/>
                </a:tc>
              </a:tr>
              <a:tr h="680224">
                <a:tc>
                  <a:txBody>
                    <a:bodyPr/>
                    <a:lstStyle/>
                    <a:p>
                      <a:r>
                        <a:rPr lang="en-US" sz="1600" dirty="0" smtClean="0">
                          <a:latin typeface="Arial" charset="0"/>
                          <a:ea typeface="Arial" charset="0"/>
                          <a:cs typeface="Arial" charset="0"/>
                        </a:rPr>
                        <a:t>Boot sector virus</a:t>
                      </a:r>
                      <a:endParaRPr lang="en-US" sz="1600" dirty="0">
                        <a:latin typeface="Arial" charset="0"/>
                        <a:ea typeface="Arial" charset="0"/>
                        <a:cs typeface="Arial" charset="0"/>
                      </a:endParaRPr>
                    </a:p>
                  </a:txBody>
                  <a:tcPr/>
                </a:tc>
                <a:tc>
                  <a:txBody>
                    <a:bodyPr/>
                    <a:lstStyle/>
                    <a:p>
                      <a:r>
                        <a:rPr lang="en-US" sz="1600" dirty="0" smtClean="0">
                          <a:latin typeface="Arial" charset="0"/>
                          <a:ea typeface="Arial" charset="0"/>
                          <a:cs typeface="Arial" charset="0"/>
                        </a:rPr>
                        <a:t>Infects the boot sector and</a:t>
                      </a:r>
                      <a:r>
                        <a:rPr lang="en-US" sz="1600" baseline="0" dirty="0" smtClean="0">
                          <a:latin typeface="Arial" charset="0"/>
                          <a:ea typeface="Arial" charset="0"/>
                          <a:cs typeface="Arial" charset="0"/>
                        </a:rPr>
                        <a:t> either move data within boot sector or overwrite the sector with new information</a:t>
                      </a:r>
                      <a:endParaRPr lang="en-US" sz="1600" dirty="0">
                        <a:latin typeface="Arial" charset="0"/>
                        <a:ea typeface="Arial" charset="0"/>
                        <a:cs typeface="Arial" charset="0"/>
                      </a:endParaRPr>
                    </a:p>
                  </a:txBody>
                  <a:tcPr/>
                </a:tc>
              </a:tr>
              <a:tr h="502930">
                <a:tc>
                  <a:txBody>
                    <a:bodyPr/>
                    <a:lstStyle/>
                    <a:p>
                      <a:r>
                        <a:rPr lang="en-US" sz="1600" dirty="0" smtClean="0">
                          <a:latin typeface="Arial" charset="0"/>
                          <a:ea typeface="Arial" charset="0"/>
                          <a:cs typeface="Arial" charset="0"/>
                        </a:rPr>
                        <a:t>Stealth virus</a:t>
                      </a:r>
                      <a:endParaRPr lang="en-US" sz="1600" dirty="0">
                        <a:latin typeface="Arial" charset="0"/>
                        <a:ea typeface="Arial" charset="0"/>
                        <a:cs typeface="Arial" charset="0"/>
                      </a:endParaRPr>
                    </a:p>
                  </a:txBody>
                  <a:tcPr/>
                </a:tc>
                <a:tc>
                  <a:txBody>
                    <a:bodyPr/>
                    <a:lstStyle/>
                    <a:p>
                      <a:r>
                        <a:rPr lang="en-US" sz="1600" dirty="0" smtClean="0">
                          <a:latin typeface="Arial" charset="0"/>
                          <a:ea typeface="Arial" charset="0"/>
                          <a:cs typeface="Arial" charset="0"/>
                        </a:rPr>
                        <a:t>It hides the modification</a:t>
                      </a:r>
                      <a:r>
                        <a:rPr lang="en-US" sz="1600" baseline="0" dirty="0" smtClean="0">
                          <a:latin typeface="Arial" charset="0"/>
                          <a:ea typeface="Arial" charset="0"/>
                          <a:cs typeface="Arial" charset="0"/>
                        </a:rPr>
                        <a:t>s it makes</a:t>
                      </a:r>
                      <a:endParaRPr lang="en-US" sz="1600" dirty="0">
                        <a:latin typeface="Arial" charset="0"/>
                        <a:ea typeface="Arial" charset="0"/>
                        <a:cs typeface="Arial" charset="0"/>
                      </a:endParaRPr>
                    </a:p>
                  </a:txBody>
                  <a:tcPr/>
                </a:tc>
              </a:tr>
              <a:tr h="502930">
                <a:tc>
                  <a:txBody>
                    <a:bodyPr/>
                    <a:lstStyle/>
                    <a:p>
                      <a:r>
                        <a:rPr lang="en-US" sz="1600" dirty="0" smtClean="0">
                          <a:latin typeface="Arial" charset="0"/>
                          <a:ea typeface="Arial" charset="0"/>
                          <a:cs typeface="Arial" charset="0"/>
                        </a:rPr>
                        <a:t>Polymorphic virus</a:t>
                      </a:r>
                      <a:endParaRPr lang="en-US" sz="1600" dirty="0">
                        <a:latin typeface="Arial" charset="0"/>
                        <a:ea typeface="Arial" charset="0"/>
                        <a:cs typeface="Arial" charset="0"/>
                      </a:endParaRPr>
                    </a:p>
                  </a:txBody>
                  <a:tcPr/>
                </a:tc>
                <a:tc>
                  <a:txBody>
                    <a:bodyPr/>
                    <a:lstStyle/>
                    <a:p>
                      <a:r>
                        <a:rPr lang="en-US" sz="1600" dirty="0" smtClean="0">
                          <a:latin typeface="Arial" charset="0"/>
                          <a:ea typeface="Arial" charset="0"/>
                          <a:cs typeface="Arial" charset="0"/>
                        </a:rPr>
                        <a:t>It produces</a:t>
                      </a:r>
                      <a:r>
                        <a:rPr lang="en-US" sz="1600" baseline="0" dirty="0" smtClean="0">
                          <a:latin typeface="Arial" charset="0"/>
                          <a:ea typeface="Arial" charset="0"/>
                          <a:cs typeface="Arial" charset="0"/>
                        </a:rPr>
                        <a:t> varied but operational copies of itself, it can use different encryption schemes requiring different routines</a:t>
                      </a:r>
                    </a:p>
                    <a:p>
                      <a:r>
                        <a:rPr lang="en-US" sz="1600" baseline="0" dirty="0" smtClean="0">
                          <a:latin typeface="Arial" charset="0"/>
                          <a:ea typeface="Arial" charset="0"/>
                          <a:cs typeface="Arial" charset="0"/>
                        </a:rPr>
                        <a:t>Has the capability to change its own code</a:t>
                      </a:r>
                      <a:endParaRPr lang="en-US" sz="1600" dirty="0">
                        <a:latin typeface="Arial" charset="0"/>
                        <a:ea typeface="Arial" charset="0"/>
                        <a:cs typeface="Arial" charset="0"/>
                      </a:endParaRPr>
                    </a:p>
                  </a:txBody>
                  <a:tcPr/>
                </a:tc>
              </a:tr>
              <a:tr h="502930">
                <a:tc>
                  <a:txBody>
                    <a:bodyPr/>
                    <a:lstStyle/>
                    <a:p>
                      <a:r>
                        <a:rPr lang="en-US" sz="1600" dirty="0" err="1" smtClean="0">
                          <a:latin typeface="Arial" charset="0"/>
                          <a:ea typeface="Arial" charset="0"/>
                          <a:cs typeface="Arial" charset="0"/>
                        </a:rPr>
                        <a:t>Mutipart</a:t>
                      </a:r>
                      <a:r>
                        <a:rPr lang="en-US" sz="1600" baseline="0" dirty="0" smtClean="0">
                          <a:latin typeface="Arial" charset="0"/>
                          <a:ea typeface="Arial" charset="0"/>
                          <a:cs typeface="Arial" charset="0"/>
                        </a:rPr>
                        <a:t> virus</a:t>
                      </a:r>
                      <a:endParaRPr lang="en-US" sz="1600" dirty="0">
                        <a:latin typeface="Arial" charset="0"/>
                        <a:ea typeface="Arial" charset="0"/>
                        <a:cs typeface="Arial" charset="0"/>
                      </a:endParaRPr>
                    </a:p>
                  </a:txBody>
                  <a:tcPr/>
                </a:tc>
                <a:tc>
                  <a:txBody>
                    <a:bodyPr/>
                    <a:lstStyle/>
                    <a:p>
                      <a:r>
                        <a:rPr lang="en-US" sz="1600" dirty="0" smtClean="0">
                          <a:latin typeface="Arial" charset="0"/>
                          <a:ea typeface="Arial" charset="0"/>
                          <a:cs typeface="Arial" charset="0"/>
                        </a:rPr>
                        <a:t>Has</a:t>
                      </a:r>
                      <a:r>
                        <a:rPr lang="en-US" sz="1600" baseline="0" dirty="0" smtClean="0">
                          <a:latin typeface="Arial" charset="0"/>
                          <a:ea typeface="Arial" charset="0"/>
                          <a:cs typeface="Arial" charset="0"/>
                        </a:rPr>
                        <a:t> several components to it and can be distributed to different parts of the system</a:t>
                      </a:r>
                    </a:p>
                  </a:txBody>
                  <a:tcPr/>
                </a:tc>
              </a:tr>
              <a:tr h="502930">
                <a:tc>
                  <a:txBody>
                    <a:bodyPr/>
                    <a:lstStyle/>
                    <a:p>
                      <a:r>
                        <a:rPr lang="en-US" sz="1600" dirty="0" smtClean="0">
                          <a:latin typeface="Arial" charset="0"/>
                          <a:ea typeface="Arial" charset="0"/>
                          <a:cs typeface="Arial" charset="0"/>
                        </a:rPr>
                        <a:t>Meme virus</a:t>
                      </a:r>
                      <a:endParaRPr lang="en-US" sz="1600" dirty="0">
                        <a:latin typeface="Arial" charset="0"/>
                        <a:ea typeface="Arial" charset="0"/>
                        <a:cs typeface="Arial" charset="0"/>
                      </a:endParaRPr>
                    </a:p>
                  </a:txBody>
                  <a:tcPr/>
                </a:tc>
                <a:tc>
                  <a:txBody>
                    <a:bodyPr/>
                    <a:lstStyle/>
                    <a:p>
                      <a:r>
                        <a:rPr lang="en-US" sz="1600" baseline="0" dirty="0" smtClean="0">
                          <a:latin typeface="Arial" charset="0"/>
                          <a:ea typeface="Arial" charset="0"/>
                          <a:cs typeface="Arial" charset="0"/>
                        </a:rPr>
                        <a:t>Its actually not a virus, but types of email messages that are continuously forwarded by users</a:t>
                      </a:r>
                    </a:p>
                  </a:txBody>
                  <a:tcPr/>
                </a:tc>
              </a:tr>
              <a:tr h="502930">
                <a:tc>
                  <a:txBody>
                    <a:bodyPr/>
                    <a:lstStyle/>
                    <a:p>
                      <a:r>
                        <a:rPr lang="en-US" sz="1600" dirty="0" smtClean="0">
                          <a:latin typeface="Arial" charset="0"/>
                          <a:ea typeface="Arial" charset="0"/>
                          <a:cs typeface="Arial" charset="0"/>
                        </a:rPr>
                        <a:t>Script virus</a:t>
                      </a:r>
                      <a:endParaRPr lang="en-US" sz="1600" dirty="0">
                        <a:latin typeface="Arial" charset="0"/>
                        <a:ea typeface="Arial" charset="0"/>
                        <a:cs typeface="Arial" charset="0"/>
                      </a:endParaRPr>
                    </a:p>
                  </a:txBody>
                  <a:tcPr/>
                </a:tc>
                <a:tc>
                  <a:txBody>
                    <a:bodyPr/>
                    <a:lstStyle/>
                    <a:p>
                      <a:r>
                        <a:rPr lang="en-US" sz="1600" baseline="0" dirty="0" smtClean="0">
                          <a:latin typeface="Arial" charset="0"/>
                          <a:ea typeface="Arial" charset="0"/>
                          <a:cs typeface="Arial" charset="0"/>
                        </a:rPr>
                        <a:t>The virus will carry out the instructions that is integrated into the script</a:t>
                      </a:r>
                    </a:p>
                  </a:txBody>
                  <a:tcPr/>
                </a:tc>
              </a:tr>
              <a:tr h="502930">
                <a:tc>
                  <a:txBody>
                    <a:bodyPr/>
                    <a:lstStyle/>
                    <a:p>
                      <a:r>
                        <a:rPr lang="en-US" sz="1600" dirty="0" smtClean="0">
                          <a:latin typeface="Arial" charset="0"/>
                          <a:ea typeface="Arial" charset="0"/>
                          <a:cs typeface="Arial" charset="0"/>
                        </a:rPr>
                        <a:t>Tunneling virus</a:t>
                      </a:r>
                      <a:endParaRPr lang="en-US" sz="1600" dirty="0">
                        <a:latin typeface="Arial" charset="0"/>
                        <a:ea typeface="Arial" charset="0"/>
                        <a:cs typeface="Arial" charset="0"/>
                      </a:endParaRPr>
                    </a:p>
                  </a:txBody>
                  <a:tcPr/>
                </a:tc>
                <a:tc>
                  <a:txBody>
                    <a:bodyPr/>
                    <a:lstStyle/>
                    <a:p>
                      <a:r>
                        <a:rPr lang="en-US" sz="1600" baseline="0" dirty="0" smtClean="0">
                          <a:latin typeface="Arial" charset="0"/>
                          <a:ea typeface="Arial" charset="0"/>
                          <a:cs typeface="Arial" charset="0"/>
                        </a:rPr>
                        <a:t>Attempts to install itself under the antimalware program and remain stealth</a:t>
                      </a:r>
                    </a:p>
                  </a:txBody>
                  <a:tcPr/>
                </a:tc>
              </a:tr>
            </a:tbl>
          </a:graphicData>
        </a:graphic>
      </p:graphicFrame>
    </p:spTree>
    <p:extLst>
      <p:ext uri="{BB962C8B-B14F-4D97-AF65-F5344CB8AC3E}">
        <p14:creationId xmlns:p14="http://schemas.microsoft.com/office/powerpoint/2010/main" val="6970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US" dirty="0" smtClean="0"/>
              <a:t>Malicious Software</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dirty="0" smtClean="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93370147"/>
              </p:ext>
            </p:extLst>
          </p:nvPr>
        </p:nvGraphicFramePr>
        <p:xfrm>
          <a:off x="263767" y="1206969"/>
          <a:ext cx="11306817" cy="4938116"/>
        </p:xfrm>
        <a:graphic>
          <a:graphicData uri="http://schemas.openxmlformats.org/drawingml/2006/table">
            <a:tbl>
              <a:tblPr firstRow="1" bandRow="1">
                <a:tableStyleId>{F2DE63D5-997A-4646-A377-4702673A728D}</a:tableStyleId>
              </a:tblPr>
              <a:tblGrid>
                <a:gridCol w="2385463"/>
                <a:gridCol w="8921354"/>
              </a:tblGrid>
              <a:tr h="502930">
                <a:tc>
                  <a:txBody>
                    <a:bodyPr/>
                    <a:lstStyle/>
                    <a:p>
                      <a:r>
                        <a:rPr lang="en-US" sz="1600" dirty="0" smtClean="0">
                          <a:latin typeface="Arial" charset="0"/>
                          <a:ea typeface="Arial" charset="0"/>
                          <a:cs typeface="Arial" charset="0"/>
                        </a:rPr>
                        <a:t>Type</a:t>
                      </a:r>
                      <a:endParaRPr lang="en-US" sz="1600" dirty="0">
                        <a:latin typeface="Arial" charset="0"/>
                        <a:ea typeface="Arial" charset="0"/>
                        <a:cs typeface="Arial" charset="0"/>
                      </a:endParaRPr>
                    </a:p>
                  </a:txBody>
                  <a:tcPr/>
                </a:tc>
                <a:tc>
                  <a:txBody>
                    <a:bodyPr/>
                    <a:lstStyle/>
                    <a:p>
                      <a:r>
                        <a:rPr lang="en-US" sz="1600" dirty="0" smtClean="0">
                          <a:latin typeface="Arial" charset="0"/>
                          <a:ea typeface="Arial" charset="0"/>
                          <a:cs typeface="Arial" charset="0"/>
                        </a:rPr>
                        <a:t>Description</a:t>
                      </a:r>
                      <a:endParaRPr lang="en-US" sz="1600" dirty="0">
                        <a:latin typeface="Arial" charset="0"/>
                        <a:ea typeface="Arial" charset="0"/>
                        <a:cs typeface="Arial" charset="0"/>
                      </a:endParaRPr>
                    </a:p>
                  </a:txBody>
                  <a:tcPr/>
                </a:tc>
              </a:tr>
              <a:tr h="721067">
                <a:tc>
                  <a:txBody>
                    <a:bodyPr/>
                    <a:lstStyle/>
                    <a:p>
                      <a:r>
                        <a:rPr lang="en-US" sz="1600" dirty="0" smtClean="0">
                          <a:latin typeface="Arial" charset="0"/>
                          <a:ea typeface="Arial" charset="0"/>
                          <a:cs typeface="Arial" charset="0"/>
                        </a:rPr>
                        <a:t>Worm</a:t>
                      </a:r>
                      <a:endParaRPr lang="en-US" sz="1600" dirty="0">
                        <a:latin typeface="Arial" charset="0"/>
                        <a:ea typeface="Arial" charset="0"/>
                        <a:cs typeface="Arial" charset="0"/>
                      </a:endParaRPr>
                    </a:p>
                  </a:txBody>
                  <a:tcPr/>
                </a:tc>
                <a:tc>
                  <a:txBody>
                    <a:bodyPr/>
                    <a:lstStyle/>
                    <a:p>
                      <a:r>
                        <a:rPr lang="en-US" sz="1600" dirty="0" smtClean="0">
                          <a:latin typeface="Arial" charset="0"/>
                          <a:ea typeface="Arial" charset="0"/>
                          <a:cs typeface="Arial" charset="0"/>
                        </a:rPr>
                        <a:t>They can reproduce</a:t>
                      </a:r>
                      <a:r>
                        <a:rPr lang="en-US" sz="1600" baseline="0" dirty="0" smtClean="0">
                          <a:latin typeface="Arial" charset="0"/>
                          <a:ea typeface="Arial" charset="0"/>
                          <a:cs typeface="Arial" charset="0"/>
                        </a:rPr>
                        <a:t> on their own and are self-contained programs</a:t>
                      </a:r>
                    </a:p>
                  </a:txBody>
                  <a:tcPr/>
                </a:tc>
              </a:tr>
              <a:tr h="646771">
                <a:tc>
                  <a:txBody>
                    <a:bodyPr/>
                    <a:lstStyle/>
                    <a:p>
                      <a:r>
                        <a:rPr lang="en-US" sz="1600" dirty="0" smtClean="0">
                          <a:latin typeface="Arial" charset="0"/>
                          <a:ea typeface="Arial" charset="0"/>
                          <a:cs typeface="Arial" charset="0"/>
                        </a:rPr>
                        <a:t>Rootkit</a:t>
                      </a:r>
                      <a:endParaRPr lang="en-US" sz="1600" dirty="0">
                        <a:latin typeface="Arial" charset="0"/>
                        <a:ea typeface="Arial" charset="0"/>
                        <a:cs typeface="Arial" charset="0"/>
                      </a:endParaRPr>
                    </a:p>
                  </a:txBody>
                  <a:tcPr/>
                </a:tc>
                <a:tc>
                  <a:txBody>
                    <a:bodyPr/>
                    <a:lstStyle/>
                    <a:p>
                      <a:r>
                        <a:rPr lang="en-US" sz="1600" dirty="0" smtClean="0">
                          <a:latin typeface="Arial" charset="0"/>
                          <a:ea typeface="Arial" charset="0"/>
                          <a:cs typeface="Arial" charset="0"/>
                        </a:rPr>
                        <a:t>A bundle</a:t>
                      </a:r>
                      <a:r>
                        <a:rPr lang="en-US" sz="1600" baseline="0" dirty="0" smtClean="0">
                          <a:latin typeface="Arial" charset="0"/>
                          <a:ea typeface="Arial" charset="0"/>
                          <a:cs typeface="Arial" charset="0"/>
                        </a:rPr>
                        <a:t> of tools that allow an attacker backdoor entry to the victim system; root kids commonly include log scrubbers </a:t>
                      </a:r>
                      <a:r>
                        <a:rPr lang="mr-IN" sz="1600" baseline="0" dirty="0" smtClean="0">
                          <a:latin typeface="Arial" charset="0"/>
                          <a:ea typeface="Arial" charset="0"/>
                          <a:cs typeface="Arial" charset="0"/>
                        </a:rPr>
                        <a:t>–</a:t>
                      </a:r>
                      <a:r>
                        <a:rPr lang="en-US" sz="1600" baseline="0" dirty="0" smtClean="0">
                          <a:latin typeface="Arial" charset="0"/>
                          <a:ea typeface="Arial" charset="0"/>
                          <a:cs typeface="Arial" charset="0"/>
                        </a:rPr>
                        <a:t> which remove traces of the attacker’s activities from the system logs.</a:t>
                      </a:r>
                    </a:p>
                    <a:p>
                      <a:r>
                        <a:rPr lang="en-US" sz="1600" baseline="0" dirty="0" smtClean="0">
                          <a:latin typeface="Arial" charset="0"/>
                          <a:ea typeface="Arial" charset="0"/>
                          <a:cs typeface="Arial" charset="0"/>
                        </a:rPr>
                        <a:t>Root kit detection may be difficult because the rootkit may be able to subvert the AV solutions. The best way is to reinstall the OS</a:t>
                      </a:r>
                    </a:p>
                  </a:txBody>
                  <a:tcPr/>
                </a:tc>
              </a:tr>
              <a:tr h="483219">
                <a:tc>
                  <a:txBody>
                    <a:bodyPr/>
                    <a:lstStyle/>
                    <a:p>
                      <a:r>
                        <a:rPr lang="en-US" sz="1600" dirty="0" smtClean="0">
                          <a:latin typeface="Arial" charset="0"/>
                          <a:ea typeface="Arial" charset="0"/>
                          <a:cs typeface="Arial" charset="0"/>
                        </a:rPr>
                        <a:t>Spyware</a:t>
                      </a:r>
                      <a:endParaRPr lang="en-US" sz="1600" dirty="0">
                        <a:latin typeface="Arial" charset="0"/>
                        <a:ea typeface="Arial" charset="0"/>
                        <a:cs typeface="Arial" charset="0"/>
                      </a:endParaRPr>
                    </a:p>
                  </a:txBody>
                  <a:tcPr/>
                </a:tc>
                <a:tc>
                  <a:txBody>
                    <a:bodyPr/>
                    <a:lstStyle/>
                    <a:p>
                      <a:r>
                        <a:rPr lang="en-US" sz="1600" dirty="0" smtClean="0">
                          <a:latin typeface="Arial" charset="0"/>
                          <a:ea typeface="Arial" charset="0"/>
                          <a:cs typeface="Arial" charset="0"/>
                        </a:rPr>
                        <a:t>Malware that is covertly</a:t>
                      </a:r>
                      <a:r>
                        <a:rPr lang="en-US" sz="1600" baseline="0" dirty="0" smtClean="0">
                          <a:latin typeface="Arial" charset="0"/>
                          <a:ea typeface="Arial" charset="0"/>
                          <a:cs typeface="Arial" charset="0"/>
                        </a:rPr>
                        <a:t> installed to gather sensitive information about a victim</a:t>
                      </a:r>
                      <a:endParaRPr lang="en-US" sz="1600" dirty="0">
                        <a:latin typeface="Arial" charset="0"/>
                        <a:ea typeface="Arial" charset="0"/>
                        <a:cs typeface="Arial" charset="0"/>
                      </a:endParaRPr>
                    </a:p>
                  </a:txBody>
                  <a:tcPr/>
                </a:tc>
              </a:tr>
              <a:tr h="502930">
                <a:tc>
                  <a:txBody>
                    <a:bodyPr/>
                    <a:lstStyle/>
                    <a:p>
                      <a:r>
                        <a:rPr lang="en-US" sz="1600" dirty="0" smtClean="0">
                          <a:latin typeface="Arial" charset="0"/>
                          <a:ea typeface="Arial" charset="0"/>
                          <a:cs typeface="Arial" charset="0"/>
                        </a:rPr>
                        <a:t>Adware</a:t>
                      </a:r>
                      <a:endParaRPr lang="en-US" sz="1600" dirty="0">
                        <a:latin typeface="Arial" charset="0"/>
                        <a:ea typeface="Arial" charset="0"/>
                        <a:cs typeface="Arial" charset="0"/>
                      </a:endParaRPr>
                    </a:p>
                  </a:txBody>
                  <a:tcPr/>
                </a:tc>
                <a:tc>
                  <a:txBody>
                    <a:bodyPr/>
                    <a:lstStyle/>
                    <a:p>
                      <a:r>
                        <a:rPr lang="en-US" sz="1600" dirty="0" smtClean="0">
                          <a:latin typeface="Arial" charset="0"/>
                          <a:ea typeface="Arial" charset="0"/>
                          <a:cs typeface="Arial" charset="0"/>
                        </a:rPr>
                        <a:t>Software that</a:t>
                      </a:r>
                      <a:r>
                        <a:rPr lang="en-US" sz="1600" baseline="0" dirty="0" smtClean="0">
                          <a:latin typeface="Arial" charset="0"/>
                          <a:ea typeface="Arial" charset="0"/>
                          <a:cs typeface="Arial" charset="0"/>
                        </a:rPr>
                        <a:t> automatically generates advertisements</a:t>
                      </a:r>
                      <a:endParaRPr lang="en-US" sz="1600" dirty="0">
                        <a:latin typeface="Arial" charset="0"/>
                        <a:ea typeface="Arial" charset="0"/>
                        <a:cs typeface="Arial" charset="0"/>
                      </a:endParaRPr>
                    </a:p>
                  </a:txBody>
                  <a:tcPr/>
                </a:tc>
              </a:tr>
              <a:tr h="502930">
                <a:tc>
                  <a:txBody>
                    <a:bodyPr/>
                    <a:lstStyle/>
                    <a:p>
                      <a:r>
                        <a:rPr lang="en-US" sz="1600" dirty="0" smtClean="0">
                          <a:latin typeface="Arial" charset="0"/>
                          <a:ea typeface="Arial" charset="0"/>
                          <a:cs typeface="Arial" charset="0"/>
                        </a:rPr>
                        <a:t>Botnets</a:t>
                      </a:r>
                      <a:endParaRPr lang="en-US" sz="1600" dirty="0">
                        <a:latin typeface="Arial" charset="0"/>
                        <a:ea typeface="Arial" charset="0"/>
                        <a:cs typeface="Arial" charset="0"/>
                      </a:endParaRPr>
                    </a:p>
                  </a:txBody>
                  <a:tcPr/>
                </a:tc>
                <a:tc>
                  <a:txBody>
                    <a:bodyPr/>
                    <a:lstStyle/>
                    <a:p>
                      <a:r>
                        <a:rPr lang="en-US" sz="1600" dirty="0" smtClean="0">
                          <a:latin typeface="Arial" charset="0"/>
                          <a:ea typeface="Arial" charset="0"/>
                          <a:cs typeface="Arial" charset="0"/>
                        </a:rPr>
                        <a:t>Group</a:t>
                      </a:r>
                      <a:r>
                        <a:rPr lang="en-US" sz="1600" baseline="0" dirty="0" smtClean="0">
                          <a:latin typeface="Arial" charset="0"/>
                          <a:ea typeface="Arial" charset="0"/>
                          <a:cs typeface="Arial" charset="0"/>
                        </a:rPr>
                        <a:t> of bots (compromised hosts) under the control of a Command and Control server to perform activities planned by the attacker</a:t>
                      </a:r>
                      <a:endParaRPr lang="en-US" sz="1600" dirty="0">
                        <a:latin typeface="Arial" charset="0"/>
                        <a:ea typeface="Arial" charset="0"/>
                        <a:cs typeface="Arial" charset="0"/>
                      </a:endParaRPr>
                    </a:p>
                  </a:txBody>
                  <a:tcPr/>
                </a:tc>
              </a:tr>
              <a:tr h="502930">
                <a:tc>
                  <a:txBody>
                    <a:bodyPr/>
                    <a:lstStyle/>
                    <a:p>
                      <a:r>
                        <a:rPr lang="en-US" sz="1600" dirty="0" smtClean="0">
                          <a:latin typeface="Arial" charset="0"/>
                          <a:ea typeface="Arial" charset="0"/>
                          <a:cs typeface="Arial" charset="0"/>
                        </a:rPr>
                        <a:t>Logic Bomb</a:t>
                      </a:r>
                      <a:endParaRPr lang="en-US" sz="1600" dirty="0">
                        <a:latin typeface="Arial" charset="0"/>
                        <a:ea typeface="Arial" charset="0"/>
                        <a:cs typeface="Arial" charset="0"/>
                      </a:endParaRPr>
                    </a:p>
                  </a:txBody>
                  <a:tcPr/>
                </a:tc>
                <a:tc>
                  <a:txBody>
                    <a:bodyPr/>
                    <a:lstStyle/>
                    <a:p>
                      <a:r>
                        <a:rPr lang="en-US" sz="1600" baseline="0" dirty="0" smtClean="0">
                          <a:latin typeface="Arial" charset="0"/>
                          <a:ea typeface="Arial" charset="0"/>
                          <a:cs typeface="Arial" charset="0"/>
                        </a:rPr>
                        <a:t>It executes a program when a certain set of condition is met</a:t>
                      </a:r>
                    </a:p>
                  </a:txBody>
                  <a:tcPr/>
                </a:tc>
              </a:tr>
              <a:tr h="502930">
                <a:tc>
                  <a:txBody>
                    <a:bodyPr/>
                    <a:lstStyle/>
                    <a:p>
                      <a:r>
                        <a:rPr lang="en-US" sz="1600" dirty="0" smtClean="0">
                          <a:latin typeface="Arial" charset="0"/>
                          <a:ea typeface="Arial" charset="0"/>
                          <a:cs typeface="Arial" charset="0"/>
                        </a:rPr>
                        <a:t>Trojan</a:t>
                      </a:r>
                      <a:r>
                        <a:rPr lang="en-US" sz="1600" baseline="0" dirty="0" smtClean="0">
                          <a:latin typeface="Arial" charset="0"/>
                          <a:ea typeface="Arial" charset="0"/>
                          <a:cs typeface="Arial" charset="0"/>
                        </a:rPr>
                        <a:t> Horse</a:t>
                      </a:r>
                      <a:endParaRPr lang="en-US" sz="1600" dirty="0">
                        <a:latin typeface="Arial" charset="0"/>
                        <a:ea typeface="Arial" charset="0"/>
                        <a:cs typeface="Arial" charset="0"/>
                      </a:endParaRPr>
                    </a:p>
                  </a:txBody>
                  <a:tcPr/>
                </a:tc>
                <a:tc>
                  <a:txBody>
                    <a:bodyPr/>
                    <a:lstStyle/>
                    <a:p>
                      <a:r>
                        <a:rPr lang="en-US" sz="1600" baseline="0" dirty="0" smtClean="0">
                          <a:latin typeface="Arial" charset="0"/>
                          <a:ea typeface="Arial" charset="0"/>
                          <a:cs typeface="Arial" charset="0"/>
                        </a:rPr>
                        <a:t>It is a program that is disguised as another program. They perform useful functionality in addition to the malicious functionality in the background. It is one of the fastest growing malware types</a:t>
                      </a:r>
                    </a:p>
                  </a:txBody>
                  <a:tcPr/>
                </a:tc>
              </a:tr>
            </a:tbl>
          </a:graphicData>
        </a:graphic>
      </p:graphicFrame>
    </p:spTree>
    <p:extLst>
      <p:ext uri="{BB962C8B-B14F-4D97-AF65-F5344CB8AC3E}">
        <p14:creationId xmlns:p14="http://schemas.microsoft.com/office/powerpoint/2010/main" val="147153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94"/>
            <a:ext cx="11834352" cy="735541"/>
          </a:xfrm>
        </p:spPr>
        <p:txBody>
          <a:bodyPr>
            <a:normAutofit/>
          </a:bodyPr>
          <a:lstStyle/>
          <a:p>
            <a:r>
              <a:rPr lang="en-US" dirty="0" smtClean="0"/>
              <a:t>Antimalware software</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73906" y="1069058"/>
            <a:ext cx="10972519" cy="54890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dirty="0" smtClean="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51136263"/>
              </p:ext>
            </p:extLst>
          </p:nvPr>
        </p:nvGraphicFramePr>
        <p:xfrm>
          <a:off x="263767" y="1296178"/>
          <a:ext cx="11306817" cy="2175567"/>
        </p:xfrm>
        <a:graphic>
          <a:graphicData uri="http://schemas.openxmlformats.org/drawingml/2006/table">
            <a:tbl>
              <a:tblPr firstRow="1" bandRow="1">
                <a:tableStyleId>{F2DE63D5-997A-4646-A377-4702673A728D}</a:tableStyleId>
              </a:tblPr>
              <a:tblGrid>
                <a:gridCol w="2385463"/>
                <a:gridCol w="8921354"/>
              </a:tblGrid>
              <a:tr h="502930">
                <a:tc>
                  <a:txBody>
                    <a:bodyPr/>
                    <a:lstStyle/>
                    <a:p>
                      <a:r>
                        <a:rPr lang="en-US" sz="1600" dirty="0" smtClean="0">
                          <a:latin typeface="Arial" charset="0"/>
                          <a:ea typeface="Arial" charset="0"/>
                          <a:cs typeface="Arial" charset="0"/>
                        </a:rPr>
                        <a:t>Type</a:t>
                      </a:r>
                      <a:endParaRPr lang="en-US" sz="1600" dirty="0">
                        <a:latin typeface="Arial" charset="0"/>
                        <a:ea typeface="Arial" charset="0"/>
                        <a:cs typeface="Arial" charset="0"/>
                      </a:endParaRPr>
                    </a:p>
                  </a:txBody>
                  <a:tcPr/>
                </a:tc>
                <a:tc>
                  <a:txBody>
                    <a:bodyPr/>
                    <a:lstStyle/>
                    <a:p>
                      <a:r>
                        <a:rPr lang="en-US" sz="1600" dirty="0" smtClean="0">
                          <a:latin typeface="Arial" charset="0"/>
                          <a:ea typeface="Arial" charset="0"/>
                          <a:cs typeface="Arial" charset="0"/>
                        </a:rPr>
                        <a:t>Description</a:t>
                      </a:r>
                      <a:endParaRPr lang="en-US" sz="1600" dirty="0">
                        <a:latin typeface="Arial" charset="0"/>
                        <a:ea typeface="Arial" charset="0"/>
                        <a:cs typeface="Arial" charset="0"/>
                      </a:endParaRPr>
                    </a:p>
                  </a:txBody>
                  <a:tcPr/>
                </a:tc>
              </a:tr>
              <a:tr h="542647">
                <a:tc>
                  <a:txBody>
                    <a:bodyPr/>
                    <a:lstStyle/>
                    <a:p>
                      <a:r>
                        <a:rPr lang="en-US" sz="1600" dirty="0" smtClean="0">
                          <a:latin typeface="Arial" charset="0"/>
                          <a:ea typeface="Arial" charset="0"/>
                          <a:cs typeface="Arial" charset="0"/>
                        </a:rPr>
                        <a:t>Signature based</a:t>
                      </a:r>
                      <a:endParaRPr lang="en-US" sz="1600" dirty="0">
                        <a:latin typeface="Arial" charset="0"/>
                        <a:ea typeface="Arial" charset="0"/>
                        <a:cs typeface="Arial" charset="0"/>
                      </a:endParaRPr>
                    </a:p>
                  </a:txBody>
                  <a:tcPr/>
                </a:tc>
                <a:tc>
                  <a:txBody>
                    <a:bodyPr/>
                    <a:lstStyle/>
                    <a:p>
                      <a:r>
                        <a:rPr lang="en-US" sz="1600" baseline="0" dirty="0" smtClean="0">
                          <a:latin typeface="Arial" charset="0"/>
                          <a:ea typeface="Arial" charset="0"/>
                          <a:cs typeface="Arial" charset="0"/>
                        </a:rPr>
                        <a:t>Effective for detecting known malware; it cannot address new variants</a:t>
                      </a:r>
                    </a:p>
                  </a:txBody>
                  <a:tcPr/>
                </a:tc>
              </a:tr>
              <a:tr h="646771">
                <a:tc>
                  <a:txBody>
                    <a:bodyPr/>
                    <a:lstStyle/>
                    <a:p>
                      <a:r>
                        <a:rPr lang="en-US" sz="1600" dirty="0" smtClean="0">
                          <a:latin typeface="Arial" charset="0"/>
                          <a:ea typeface="Arial" charset="0"/>
                          <a:cs typeface="Arial" charset="0"/>
                        </a:rPr>
                        <a:t>Heuristic detection</a:t>
                      </a:r>
                      <a:endParaRPr lang="en-US" sz="1600" dirty="0">
                        <a:latin typeface="Arial" charset="0"/>
                        <a:ea typeface="Arial" charset="0"/>
                        <a:cs typeface="Arial" charset="0"/>
                      </a:endParaRPr>
                    </a:p>
                  </a:txBody>
                  <a:tcPr/>
                </a:tc>
                <a:tc>
                  <a:txBody>
                    <a:bodyPr/>
                    <a:lstStyle/>
                    <a:p>
                      <a:r>
                        <a:rPr lang="en-US" sz="1600" baseline="0" dirty="0" smtClean="0">
                          <a:latin typeface="Arial" charset="0"/>
                          <a:ea typeface="Arial" charset="0"/>
                          <a:cs typeface="Arial" charset="0"/>
                        </a:rPr>
                        <a:t>Analysis the overall structure of the malicious code, evaluates the coded instructions and logic functions and then decides on the malicious action. It helps detect unknown malware</a:t>
                      </a:r>
                    </a:p>
                  </a:txBody>
                  <a:tcPr/>
                </a:tc>
              </a:tr>
              <a:tr h="483219">
                <a:tc>
                  <a:txBody>
                    <a:bodyPr/>
                    <a:lstStyle/>
                    <a:p>
                      <a:r>
                        <a:rPr lang="en-US" sz="1600" dirty="0" smtClean="0">
                          <a:latin typeface="Arial" charset="0"/>
                          <a:ea typeface="Arial" charset="0"/>
                          <a:cs typeface="Arial" charset="0"/>
                        </a:rPr>
                        <a:t>Immunizer</a:t>
                      </a:r>
                      <a:endParaRPr lang="en-US" sz="1600" dirty="0">
                        <a:latin typeface="Arial" charset="0"/>
                        <a:ea typeface="Arial" charset="0"/>
                        <a:cs typeface="Arial" charset="0"/>
                      </a:endParaRPr>
                    </a:p>
                  </a:txBody>
                  <a:tcPr/>
                </a:tc>
                <a:tc>
                  <a:txBody>
                    <a:bodyPr/>
                    <a:lstStyle/>
                    <a:p>
                      <a:r>
                        <a:rPr lang="en-US" sz="1600" dirty="0" smtClean="0">
                          <a:latin typeface="Arial" charset="0"/>
                          <a:ea typeface="Arial" charset="0"/>
                          <a:cs typeface="Arial" charset="0"/>
                        </a:rPr>
                        <a:t>An immunizer</a:t>
                      </a:r>
                      <a:r>
                        <a:rPr lang="en-US" sz="1600" baseline="0" dirty="0" smtClean="0">
                          <a:latin typeface="Arial" charset="0"/>
                          <a:ea typeface="Arial" charset="0"/>
                          <a:cs typeface="Arial" charset="0"/>
                        </a:rPr>
                        <a:t> attaches code to the file, which would fool a virus into thinking it is already infected</a:t>
                      </a:r>
                      <a:endParaRPr lang="en-US" sz="1600" dirty="0">
                        <a:latin typeface="Arial" charset="0"/>
                        <a:ea typeface="Arial" charset="0"/>
                        <a:cs typeface="Arial" charset="0"/>
                      </a:endParaRPr>
                    </a:p>
                  </a:txBody>
                  <a:tcPr/>
                </a:tc>
              </a:tr>
            </a:tbl>
          </a:graphicData>
        </a:graphic>
      </p:graphicFrame>
    </p:spTree>
    <p:extLst>
      <p:ext uri="{BB962C8B-B14F-4D97-AF65-F5344CB8AC3E}">
        <p14:creationId xmlns:p14="http://schemas.microsoft.com/office/powerpoint/2010/main" val="122935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6434934"/>
            <a:ext cx="4562573"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7392922" y="6414863"/>
            <a:ext cx="4799078" cy="20071"/>
          </a:xfrm>
          <a:prstGeom prst="line">
            <a:avLst/>
          </a:prstGeom>
          <a:ln/>
        </p:spPr>
        <p:style>
          <a:lnRef idx="3">
            <a:schemeClr val="accent3"/>
          </a:lnRef>
          <a:fillRef idx="0">
            <a:schemeClr val="accent3"/>
          </a:fillRef>
          <a:effectRef idx="2">
            <a:schemeClr val="accent3"/>
          </a:effectRef>
          <a:fontRef idx="minor">
            <a:schemeClr val="tx1"/>
          </a:fontRef>
        </p:style>
      </p:cxnSp>
      <p:pic>
        <p:nvPicPr>
          <p:cNvPr id="19" name="Picture 18" descr="C:\Users\Venky\AppData\Local\Microsoft\Windows\INetCacheContent.Word\CYI_logo-web (002).png"/>
          <p:cNvPicPr/>
          <p:nvPr/>
        </p:nvPicPr>
        <p:blipFill>
          <a:blip r:embed="rId3">
            <a:extLst>
              <a:ext uri="{28A0092B-C50C-407E-A947-70E740481C1C}">
                <a14:useLocalDpi xmlns:a14="http://schemas.microsoft.com/office/drawing/2010/main" val="0"/>
              </a:ext>
            </a:extLst>
          </a:blip>
          <a:srcRect/>
          <a:stretch>
            <a:fillRect/>
          </a:stretch>
        </p:blipFill>
        <p:spPr bwMode="auto">
          <a:xfrm>
            <a:off x="3684703" y="3419642"/>
            <a:ext cx="4670369" cy="1453375"/>
          </a:xfrm>
          <a:prstGeom prst="rect">
            <a:avLst/>
          </a:prstGeom>
          <a:ln>
            <a:noFill/>
          </a:ln>
          <a:effectLst>
            <a:outerShdw blurRad="292100" dist="139700" dir="2700000" algn="tl" rotWithShape="0">
              <a:srgbClr val="333333">
                <a:alpha val="65000"/>
              </a:srgbClr>
            </a:outerShdw>
          </a:effectLst>
        </p:spPr>
      </p:pic>
      <p:sp>
        <p:nvSpPr>
          <p:cNvPr id="18" name="Rectangle 17"/>
          <p:cNvSpPr/>
          <p:nvPr/>
        </p:nvSpPr>
        <p:spPr>
          <a:xfrm>
            <a:off x="799043" y="1833389"/>
            <a:ext cx="345720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Karthikeyan Dhayalan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MD &amp; Chief Security Partner</a:t>
            </a:r>
          </a:p>
        </p:txBody>
      </p:sp>
      <p:grpSp>
        <p:nvGrpSpPr>
          <p:cNvPr id="22" name="Group 21"/>
          <p:cNvGrpSpPr/>
          <p:nvPr/>
        </p:nvGrpSpPr>
        <p:grpSpPr>
          <a:xfrm>
            <a:off x="5400185" y="1724462"/>
            <a:ext cx="883091" cy="1695180"/>
            <a:chOff x="1615191" y="866274"/>
            <a:chExt cx="883091" cy="1695180"/>
          </a:xfrm>
        </p:grpSpPr>
        <p:cxnSp>
          <p:nvCxnSpPr>
            <p:cNvPr id="24" name="Straight Connector 23"/>
            <p:cNvCxnSpPr/>
            <p:nvPr/>
          </p:nvCxnSpPr>
          <p:spPr>
            <a:xfrm>
              <a:off x="2056736" y="1529993"/>
              <a:ext cx="1" cy="788792"/>
            </a:xfrm>
            <a:prstGeom prst="line">
              <a:avLst/>
            </a:prstGeom>
            <a:ln w="4127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25" name="Freeform 31"/>
            <p:cNvSpPr/>
            <p:nvPr/>
          </p:nvSpPr>
          <p:spPr>
            <a:xfrm rot="10800000">
              <a:off x="1615191" y="866274"/>
              <a:ext cx="883091" cy="971254"/>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2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1935402" y="2318785"/>
              <a:ext cx="242669" cy="242669"/>
            </a:xfrm>
            <a:prstGeom prst="ellipse">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2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1998985" y="2382368"/>
              <a:ext cx="115503" cy="1155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8" name="AutoShape 4"/>
          <p:cNvSpPr>
            <a:spLocks/>
          </p:cNvSpPr>
          <p:nvPr/>
        </p:nvSpPr>
        <p:spPr bwMode="auto">
          <a:xfrm>
            <a:off x="5617098" y="1906924"/>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29" name="Rectangle 28"/>
          <p:cNvSpPr/>
          <p:nvPr/>
        </p:nvSpPr>
        <p:spPr>
          <a:xfrm>
            <a:off x="-2" y="0"/>
            <a:ext cx="12192002"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30" name="Group 29"/>
          <p:cNvGrpSpPr/>
          <p:nvPr/>
        </p:nvGrpSpPr>
        <p:grpSpPr>
          <a:xfrm flipH="1">
            <a:off x="28211" y="-285346"/>
            <a:ext cx="3774440" cy="4061964"/>
            <a:chOff x="-522850" y="-108184"/>
            <a:chExt cx="3053640" cy="3292016"/>
          </a:xfrm>
          <a:solidFill>
            <a:schemeClr val="bg1">
              <a:alpha val="10000"/>
            </a:schemeClr>
          </a:solidFill>
        </p:grpSpPr>
        <p:sp>
          <p:nvSpPr>
            <p:cNvPr id="31" name="Freeform 6"/>
            <p:cNvSpPr>
              <a:spLocks noEditPoints="1"/>
            </p:cNvSpPr>
            <p:nvPr/>
          </p:nvSpPr>
          <p:spPr bwMode="auto">
            <a:xfrm>
              <a:off x="695093" y="-108184"/>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Freeform 26"/>
            <p:cNvSpPr>
              <a:spLocks noEditPoints="1"/>
            </p:cNvSpPr>
            <p:nvPr/>
          </p:nvSpPr>
          <p:spPr bwMode="auto">
            <a:xfrm>
              <a:off x="-222756" y="1348135"/>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Freeform 6"/>
            <p:cNvSpPr>
              <a:spLocks noEditPoints="1"/>
            </p:cNvSpPr>
            <p:nvPr/>
          </p:nvSpPr>
          <p:spPr bwMode="auto">
            <a:xfrm rot="20183098">
              <a:off x="-522850" y="407495"/>
              <a:ext cx="1178602" cy="1178602"/>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34" name="Group 33"/>
          <p:cNvGrpSpPr/>
          <p:nvPr/>
        </p:nvGrpSpPr>
        <p:grpSpPr>
          <a:xfrm flipH="1">
            <a:off x="8355072" y="-226051"/>
            <a:ext cx="3774440" cy="4061964"/>
            <a:chOff x="-522850" y="-108184"/>
            <a:chExt cx="3053640" cy="3292016"/>
          </a:xfrm>
          <a:solidFill>
            <a:schemeClr val="bg1">
              <a:alpha val="10000"/>
            </a:schemeClr>
          </a:solidFill>
        </p:grpSpPr>
        <p:sp>
          <p:nvSpPr>
            <p:cNvPr id="35" name="Freeform 6"/>
            <p:cNvSpPr>
              <a:spLocks noEditPoints="1"/>
            </p:cNvSpPr>
            <p:nvPr/>
          </p:nvSpPr>
          <p:spPr bwMode="auto">
            <a:xfrm>
              <a:off x="695093" y="-108184"/>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Freeform 6"/>
            <p:cNvSpPr>
              <a:spLocks noEditPoints="1"/>
            </p:cNvSpPr>
            <p:nvPr/>
          </p:nvSpPr>
          <p:spPr bwMode="auto">
            <a:xfrm>
              <a:off x="-222756" y="1348135"/>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Freeform 6"/>
            <p:cNvSpPr>
              <a:spLocks noEditPoints="1"/>
            </p:cNvSpPr>
            <p:nvPr/>
          </p:nvSpPr>
          <p:spPr bwMode="auto">
            <a:xfrm rot="20183098">
              <a:off x="-522850" y="407495"/>
              <a:ext cx="1178602" cy="1178602"/>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9" name="TextBox 38"/>
          <p:cNvSpPr txBox="1"/>
          <p:nvPr/>
        </p:nvSpPr>
        <p:spPr>
          <a:xfrm>
            <a:off x="4562573" y="6212264"/>
            <a:ext cx="28303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a:ea typeface="+mn-ea"/>
                <a:cs typeface="+mn-cs"/>
              </a:rPr>
              <a:t>www.cyintegriti.com</a:t>
            </a:r>
          </a:p>
        </p:txBody>
      </p:sp>
    </p:spTree>
    <p:extLst>
      <p:ext uri="{BB962C8B-B14F-4D97-AF65-F5344CB8AC3E}">
        <p14:creationId xmlns:p14="http://schemas.microsoft.com/office/powerpoint/2010/main" val="327033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Testing Types</a:t>
            </a:r>
            <a:endParaRPr lang="en-US" dirty="0"/>
          </a:p>
        </p:txBody>
      </p:sp>
      <p:sp>
        <p:nvSpPr>
          <p:cNvPr id="6" name="Content Placeholder 2"/>
          <p:cNvSpPr txBox="1">
            <a:spLocks/>
          </p:cNvSpPr>
          <p:nvPr/>
        </p:nvSpPr>
        <p:spPr>
          <a:xfrm>
            <a:off x="373906" y="981896"/>
            <a:ext cx="11306817" cy="5576219"/>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Common testing approach</a:t>
            </a:r>
          </a:p>
          <a:p>
            <a:pPr lvl="1">
              <a:lnSpc>
                <a:spcPct val="150000"/>
              </a:lnSpc>
            </a:pPr>
            <a:r>
              <a:rPr lang="en-US" b="1" dirty="0">
                <a:latin typeface="Arial" panose="020B0604020202020204" pitchFamily="34" charset="0"/>
                <a:cs typeface="Arial" panose="020B0604020202020204" pitchFamily="34" charset="0"/>
              </a:rPr>
              <a:t>Unit testing </a:t>
            </a:r>
            <a:r>
              <a:rPr lang="en-US" dirty="0">
                <a:latin typeface="Arial" panose="020B0604020202020204" pitchFamily="34" charset="0"/>
                <a:cs typeface="Arial" panose="020B0604020202020204" pitchFamily="34" charset="0"/>
              </a:rPr>
              <a:t>– Testing individual components in controlled environment, where programmers validate data structure, logic and boundary conditions</a:t>
            </a:r>
          </a:p>
          <a:p>
            <a:pPr lvl="1">
              <a:lnSpc>
                <a:spcPct val="150000"/>
              </a:lnSpc>
            </a:pPr>
            <a:r>
              <a:rPr lang="en-US" b="1" dirty="0">
                <a:latin typeface="Arial" panose="020B0604020202020204" pitchFamily="34" charset="0"/>
                <a:cs typeface="Arial" panose="020B0604020202020204" pitchFamily="34" charset="0"/>
              </a:rPr>
              <a:t>Integration testing </a:t>
            </a:r>
            <a:r>
              <a:rPr lang="en-US" dirty="0">
                <a:latin typeface="Arial" panose="020B0604020202020204" pitchFamily="34" charset="0"/>
                <a:cs typeface="Arial" panose="020B0604020202020204" pitchFamily="34" charset="0"/>
              </a:rPr>
              <a:t>– verifying that components work together as outlined</a:t>
            </a:r>
          </a:p>
          <a:p>
            <a:pPr lvl="1">
              <a:lnSpc>
                <a:spcPct val="150000"/>
              </a:lnSpc>
            </a:pPr>
            <a:r>
              <a:rPr lang="en-US" b="1" dirty="0">
                <a:latin typeface="Arial" panose="020B0604020202020204" pitchFamily="34" charset="0"/>
                <a:cs typeface="Arial" panose="020B0604020202020204" pitchFamily="34" charset="0"/>
              </a:rPr>
              <a:t>Acceptance testing </a:t>
            </a:r>
            <a:r>
              <a:rPr lang="en-US" dirty="0">
                <a:latin typeface="Arial" panose="020B0604020202020204" pitchFamily="34" charset="0"/>
                <a:cs typeface="Arial" panose="020B0604020202020204" pitchFamily="34" charset="0"/>
              </a:rPr>
              <a:t>– Ensuring that the code meets customer requirements</a:t>
            </a:r>
          </a:p>
          <a:p>
            <a:pPr lvl="1">
              <a:lnSpc>
                <a:spcPct val="150000"/>
              </a:lnSpc>
            </a:pPr>
            <a:r>
              <a:rPr lang="en-US" b="1" dirty="0">
                <a:latin typeface="Arial" panose="020B0604020202020204" pitchFamily="34" charset="0"/>
                <a:cs typeface="Arial" panose="020B0604020202020204" pitchFamily="34" charset="0"/>
              </a:rPr>
              <a:t>Regression testing </a:t>
            </a:r>
            <a:r>
              <a:rPr lang="en-US" dirty="0">
                <a:latin typeface="Arial" panose="020B0604020202020204" pitchFamily="34" charset="0"/>
                <a:cs typeface="Arial" panose="020B0604020202020204" pitchFamily="34" charset="0"/>
              </a:rPr>
              <a:t>– After a change to a system takes place, retesting to ensure functionality,  performance and protection</a:t>
            </a:r>
          </a:p>
          <a:p>
            <a:pPr>
              <a:lnSpc>
                <a:spcPct val="150000"/>
              </a:lnSpc>
            </a:pPr>
            <a:r>
              <a:rPr lang="en-US" dirty="0">
                <a:latin typeface="Arial" panose="020B0604020202020204" pitchFamily="34" charset="0"/>
                <a:cs typeface="Arial" panose="020B0604020202020204" pitchFamily="34" charset="0"/>
              </a:rPr>
              <a:t>Fuzzing</a:t>
            </a:r>
          </a:p>
          <a:p>
            <a:pPr lvl="1">
              <a:lnSpc>
                <a:spcPct val="150000"/>
              </a:lnSpc>
            </a:pPr>
            <a:r>
              <a:rPr lang="en-US" dirty="0">
                <a:latin typeface="Arial" panose="020B0604020202020204" pitchFamily="34" charset="0"/>
                <a:cs typeface="Arial" panose="020B0604020202020204" pitchFamily="34" charset="0"/>
              </a:rPr>
              <a:t>Technique used to discover flaws and vulnerabilities in software by sending large amounts of malformed, unexpected or random data in order to trigger failure </a:t>
            </a:r>
          </a:p>
          <a:p>
            <a:pPr lvl="1">
              <a:lnSpc>
                <a:spcPct val="150000"/>
              </a:lnSpc>
            </a:pPr>
            <a:r>
              <a:rPr lang="en-US" dirty="0">
                <a:latin typeface="Arial" panose="020B0604020202020204" pitchFamily="34" charset="0"/>
                <a:cs typeface="Arial" panose="020B0604020202020204" pitchFamily="34" charset="0"/>
              </a:rPr>
              <a:t>Helps in identifying buffer overflow, </a:t>
            </a:r>
            <a:r>
              <a:rPr lang="en-US" dirty="0" err="1">
                <a:latin typeface="Arial" panose="020B0604020202020204" pitchFamily="34" charset="0"/>
                <a:cs typeface="Arial" panose="020B0604020202020204" pitchFamily="34" charset="0"/>
              </a:rPr>
              <a:t>DoS</a:t>
            </a:r>
            <a:r>
              <a:rPr lang="en-US" dirty="0">
                <a:latin typeface="Arial" panose="020B0604020202020204" pitchFamily="34" charset="0"/>
                <a:cs typeface="Arial" panose="020B0604020202020204" pitchFamily="34" charset="0"/>
              </a:rPr>
              <a:t> vulnerabilities, injection weakness, validation flaws</a:t>
            </a:r>
          </a:p>
          <a:p>
            <a:pPr lvl="1">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156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Light Version (Colored)">
  <a:themeElements>
    <a:clrScheme name="Custom 1">
      <a:dk1>
        <a:sysClr val="windowText" lastClr="000000"/>
      </a:dk1>
      <a:lt1>
        <a:sysClr val="window" lastClr="FFFFFF"/>
      </a:lt1>
      <a:dk2>
        <a:srgbClr val="44546A"/>
      </a:dk2>
      <a:lt2>
        <a:srgbClr val="E7E6E6"/>
      </a:lt2>
      <a:accent1>
        <a:srgbClr val="00AC65"/>
      </a:accent1>
      <a:accent2>
        <a:srgbClr val="FFC000"/>
      </a:accent2>
      <a:accent3>
        <a:srgbClr val="5B9BD5"/>
      </a:accent3>
      <a:accent4>
        <a:srgbClr val="F1654C"/>
      </a:accent4>
      <a:accent5>
        <a:srgbClr val="323F4B"/>
      </a:accent5>
      <a:accent6>
        <a:srgbClr val="FF0000"/>
      </a:accent6>
      <a:hlink>
        <a:srgbClr val="FFC000"/>
      </a:hlink>
      <a:folHlink>
        <a:srgbClr val="954F72"/>
      </a:folHlink>
    </a:clrScheme>
    <a:fontScheme name="Custom 2">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Light Version (Colored)">
  <a:themeElements>
    <a:clrScheme name="Custom 1">
      <a:dk1>
        <a:sysClr val="windowText" lastClr="000000"/>
      </a:dk1>
      <a:lt1>
        <a:sysClr val="window" lastClr="FFFFFF"/>
      </a:lt1>
      <a:dk2>
        <a:srgbClr val="44546A"/>
      </a:dk2>
      <a:lt2>
        <a:srgbClr val="E7E6E6"/>
      </a:lt2>
      <a:accent1>
        <a:srgbClr val="00AC65"/>
      </a:accent1>
      <a:accent2>
        <a:srgbClr val="FFC000"/>
      </a:accent2>
      <a:accent3>
        <a:srgbClr val="5B9BD5"/>
      </a:accent3>
      <a:accent4>
        <a:srgbClr val="F1654C"/>
      </a:accent4>
      <a:accent5>
        <a:srgbClr val="323F4B"/>
      </a:accent5>
      <a:accent6>
        <a:srgbClr val="FF0000"/>
      </a:accent6>
      <a:hlink>
        <a:srgbClr val="FFC000"/>
      </a:hlink>
      <a:folHlink>
        <a:srgbClr val="954F72"/>
      </a:folHlink>
    </a:clrScheme>
    <a:fontScheme name="Custom 2">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8171</TotalTime>
  <Words>10474</Words>
  <Application>Microsoft Macintosh PowerPoint</Application>
  <PresentationFormat>Widescreen</PresentationFormat>
  <Paragraphs>938</Paragraphs>
  <Slides>85</Slides>
  <Notes>84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85</vt:i4>
      </vt:variant>
    </vt:vector>
  </HeadingPairs>
  <TitlesOfParts>
    <vt:vector size="91" baseType="lpstr">
      <vt:lpstr>Calibri</vt:lpstr>
      <vt:lpstr>Gill Sans</vt:lpstr>
      <vt:lpstr>Source Sans Pro</vt:lpstr>
      <vt:lpstr>Arial</vt:lpstr>
      <vt:lpstr>2_Light Version (Colored)</vt:lpstr>
      <vt:lpstr>3_Light Version (Colored)</vt:lpstr>
      <vt:lpstr>PowerPoint Presentation</vt:lpstr>
      <vt:lpstr>Quality</vt:lpstr>
      <vt:lpstr>Software Development Lifecycle</vt:lpstr>
      <vt:lpstr>Project Management</vt:lpstr>
      <vt:lpstr>Requirements Gathering Phase</vt:lpstr>
      <vt:lpstr>Design Phase</vt:lpstr>
      <vt:lpstr>Development Phase</vt:lpstr>
      <vt:lpstr>Testing / Validation Phase</vt:lpstr>
      <vt:lpstr>Testing Types</vt:lpstr>
      <vt:lpstr>Software Development Models</vt:lpstr>
      <vt:lpstr>Build and Fix Model</vt:lpstr>
      <vt:lpstr>Waterfall Model</vt:lpstr>
      <vt:lpstr>V-Shaped Model</vt:lpstr>
      <vt:lpstr>Prototyping</vt:lpstr>
      <vt:lpstr>Incremental Model</vt:lpstr>
      <vt:lpstr>Spiral Model</vt:lpstr>
      <vt:lpstr>Rapid Application Development</vt:lpstr>
      <vt:lpstr>Agile Models</vt:lpstr>
      <vt:lpstr>Agile Model - Scrum</vt:lpstr>
      <vt:lpstr>Agile Model – Extreme Programming</vt:lpstr>
      <vt:lpstr>Agile Model – Kanban Methodology</vt:lpstr>
      <vt:lpstr>Other models</vt:lpstr>
      <vt:lpstr>DevOps</vt:lpstr>
      <vt:lpstr>CMMI</vt:lpstr>
      <vt:lpstr>CMMI Levels</vt:lpstr>
      <vt:lpstr>Change control Process</vt:lpstr>
      <vt:lpstr>Software Configuration Management</vt:lpstr>
      <vt:lpstr>Programming Languages</vt:lpstr>
      <vt:lpstr>Programming Languages</vt:lpstr>
      <vt:lpstr>Programming Languages</vt:lpstr>
      <vt:lpstr>Programming Language</vt:lpstr>
      <vt:lpstr>Object Oriented Concepts</vt:lpstr>
      <vt:lpstr>Polymorphism</vt:lpstr>
      <vt:lpstr>Software Development Concepts</vt:lpstr>
      <vt:lpstr>Cohesion and coupling</vt:lpstr>
      <vt:lpstr>Application Programming Interface</vt:lpstr>
      <vt:lpstr>Distributed Computing Environment</vt:lpstr>
      <vt:lpstr>Common Object Request Broker Architecture (CORBA)</vt:lpstr>
      <vt:lpstr>Common Object Request Broker Architecture (CORBA)</vt:lpstr>
      <vt:lpstr>Component Object Model (COM)</vt:lpstr>
      <vt:lpstr>Object Linking and Embedding (OLE)</vt:lpstr>
      <vt:lpstr>Java Platform</vt:lpstr>
      <vt:lpstr>Service Oriented Architecture (SOA)</vt:lpstr>
      <vt:lpstr>SOA – Web Services</vt:lpstr>
      <vt:lpstr>SOA</vt:lpstr>
      <vt:lpstr>SOA</vt:lpstr>
      <vt:lpstr>Mobile Code</vt:lpstr>
      <vt:lpstr>Mobile Code</vt:lpstr>
      <vt:lpstr>ActiveX vs Java applets</vt:lpstr>
      <vt:lpstr>Web Environment Threats – Input Validation Attacks</vt:lpstr>
      <vt:lpstr>Web Environment Threats – Input Validation Attacks</vt:lpstr>
      <vt:lpstr>Cross-site Scripting (XSS)</vt:lpstr>
      <vt:lpstr>Cross-site Scripting (XSS)</vt:lpstr>
      <vt:lpstr>Cross-site Scripting (XSS)</vt:lpstr>
      <vt:lpstr>Cross-site Scripting (XSS)</vt:lpstr>
      <vt:lpstr>Parameter Validation</vt:lpstr>
      <vt:lpstr>Web Application Security Principles</vt:lpstr>
      <vt:lpstr>Database Management</vt:lpstr>
      <vt:lpstr>Database Characteristics</vt:lpstr>
      <vt:lpstr>Database Models</vt:lpstr>
      <vt:lpstr>Relational Database Model</vt:lpstr>
      <vt:lpstr>Hierarchical Database Model</vt:lpstr>
      <vt:lpstr>Network Database Model</vt:lpstr>
      <vt:lpstr>Object-oriented Database Model</vt:lpstr>
      <vt:lpstr>Object-relational Database Model</vt:lpstr>
      <vt:lpstr>Database Programming Interfaces</vt:lpstr>
      <vt:lpstr>Object Database Connectivity (ODBC)</vt:lpstr>
      <vt:lpstr>Object Linking and Embedding Database (OLE DB)</vt:lpstr>
      <vt:lpstr>ActiveX Data Objects (ADO)</vt:lpstr>
      <vt:lpstr>Java Database Connectivity (JDBC)</vt:lpstr>
      <vt:lpstr>Relational Database Components</vt:lpstr>
      <vt:lpstr>Data Dictionary</vt:lpstr>
      <vt:lpstr>Integrity Services</vt:lpstr>
      <vt:lpstr>Integrity Protection Mechanisms</vt:lpstr>
      <vt:lpstr>Database Security Issues</vt:lpstr>
      <vt:lpstr>Database Security Issues – Control mechanism</vt:lpstr>
      <vt:lpstr>Online Transaction Processing</vt:lpstr>
      <vt:lpstr>OLTP  - ACID Test</vt:lpstr>
      <vt:lpstr>Data Warehouse</vt:lpstr>
      <vt:lpstr>Data Mining</vt:lpstr>
      <vt:lpstr>Data Mining - KDD</vt:lpstr>
      <vt:lpstr>Malicious Software</vt:lpstr>
      <vt:lpstr>Malicious Software</vt:lpstr>
      <vt:lpstr>Antimalware software</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CISSP</dc:title>
  <dc:creator>Karthikeyan Dhayalan</dc:creator>
  <cp:keywords>CISSP</cp:keywords>
  <cp:lastModifiedBy>Karthikeyan Dhayalan</cp:lastModifiedBy>
  <cp:revision>960</cp:revision>
  <dcterms:created xsi:type="dcterms:W3CDTF">2016-09-14T06:49:20Z</dcterms:created>
  <dcterms:modified xsi:type="dcterms:W3CDTF">2017-02-25T12:50:59Z</dcterms:modified>
</cp:coreProperties>
</file>