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1F1"/>
    <a:srgbClr val="FFC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OM24VIJAYA\OneDrive\Desktop\20170221%20Growth%20Mod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OM24VIJAYA\OneDrive\Desktop\20170221%20Growth%20Mod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Avenir Next LT Pro" panose="020B0504020202020204" pitchFamily="34" charset="0"/>
                <a:ea typeface="+mn-ea"/>
                <a:cs typeface="+mn-cs"/>
              </a:defRPr>
            </a:pPr>
            <a:r>
              <a:rPr lang="en-US" sz="1100">
                <a:latin typeface="Avenir Next LT Pro" panose="020B0504020202020204" pitchFamily="34" charset="0"/>
              </a:rPr>
              <a:t>Gender</a:t>
            </a:r>
            <a:r>
              <a:rPr lang="en-US" sz="1100" baseline="0">
                <a:latin typeface="Avenir Next LT Pro" panose="020B0504020202020204" pitchFamily="34" charset="0"/>
              </a:rPr>
              <a:t> distribution in internet users in %</a:t>
            </a:r>
            <a:endParaRPr lang="en-US" sz="1100">
              <a:latin typeface="Avenir Next LT Pro" panose="020B0504020202020204" pitchFamily="34" charset="0"/>
            </a:endParaRP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Avenir Next LT Pro" panose="020B0504020202020204" pitchFamily="34" charset="0"/>
              <a:ea typeface="+mn-ea"/>
              <a:cs typeface="+mn-cs"/>
            </a:defRPr>
          </a:pPr>
          <a:endParaRPr lang="en-US"/>
        </a:p>
      </c:txPr>
    </c:title>
    <c:autoTitleDeleted val="0"/>
    <c:plotArea>
      <c:layout/>
      <c:barChart>
        <c:barDir val="col"/>
        <c:grouping val="stacked"/>
        <c:varyColors val="0"/>
        <c:ser>
          <c:idx val="0"/>
          <c:order val="0"/>
          <c:tx>
            <c:strRef>
              <c:f>Sheet1!$B$2</c:f>
              <c:strCache>
                <c:ptCount val="1"/>
                <c:pt idx="0">
                  <c:v>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Avenir Next LT Pro Light" panose="020B0304020202020204" pitchFamily="34"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Sheet1!$A$3:$A$5</c:f>
              <c:strCache>
                <c:ptCount val="3"/>
                <c:pt idx="0">
                  <c:v>All India</c:v>
                </c:pt>
                <c:pt idx="1">
                  <c:v>Urban</c:v>
                </c:pt>
                <c:pt idx="2">
                  <c:v>Rural</c:v>
                </c:pt>
              </c:strCache>
            </c:strRef>
          </c:cat>
          <c:val>
            <c:numRef>
              <c:f>Sheet1!$B$3:$B$5</c:f>
              <c:numCache>
                <c:formatCode>General</c:formatCode>
                <c:ptCount val="3"/>
                <c:pt idx="0">
                  <c:v>67</c:v>
                </c:pt>
                <c:pt idx="1">
                  <c:v>62</c:v>
                </c:pt>
                <c:pt idx="2">
                  <c:v>72</c:v>
                </c:pt>
              </c:numCache>
            </c:numRef>
          </c:val>
          <c:extLst>
            <c:ext xmlns:c16="http://schemas.microsoft.com/office/drawing/2014/chart" uri="{C3380CC4-5D6E-409C-BE32-E72D297353CC}">
              <c16:uniqueId val="{00000000-3406-4224-9402-B42BE4197B83}"/>
            </c:ext>
          </c:extLst>
        </c:ser>
        <c:ser>
          <c:idx val="1"/>
          <c:order val="1"/>
          <c:tx>
            <c:strRef>
              <c:f>Sheet1!$C$2</c:f>
              <c:strCache>
                <c:ptCount val="1"/>
                <c:pt idx="0">
                  <c:v>Female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Avenir Next LT Pro Light" panose="020B0304020202020204" pitchFamily="34"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Sheet1!$A$3:$A$5</c:f>
              <c:strCache>
                <c:ptCount val="3"/>
                <c:pt idx="0">
                  <c:v>All India</c:v>
                </c:pt>
                <c:pt idx="1">
                  <c:v>Urban</c:v>
                </c:pt>
                <c:pt idx="2">
                  <c:v>Rural</c:v>
                </c:pt>
              </c:strCache>
            </c:strRef>
          </c:cat>
          <c:val>
            <c:numRef>
              <c:f>Sheet1!$C$3:$C$5</c:f>
              <c:numCache>
                <c:formatCode>General</c:formatCode>
                <c:ptCount val="3"/>
                <c:pt idx="0">
                  <c:v>33</c:v>
                </c:pt>
                <c:pt idx="1">
                  <c:v>38</c:v>
                </c:pt>
                <c:pt idx="2">
                  <c:v>28</c:v>
                </c:pt>
              </c:numCache>
            </c:numRef>
          </c:val>
          <c:extLst>
            <c:ext xmlns:c16="http://schemas.microsoft.com/office/drawing/2014/chart" uri="{C3380CC4-5D6E-409C-BE32-E72D297353CC}">
              <c16:uniqueId val="{00000001-3406-4224-9402-B42BE4197B83}"/>
            </c:ext>
          </c:extLst>
        </c:ser>
        <c:dLbls>
          <c:dLblPos val="inEnd"/>
          <c:showLegendKey val="0"/>
          <c:showVal val="1"/>
          <c:showCatName val="0"/>
          <c:showSerName val="0"/>
          <c:showPercent val="0"/>
          <c:showBubbleSize val="0"/>
        </c:dLbls>
        <c:gapWidth val="150"/>
        <c:overlap val="100"/>
        <c:axId val="1378879808"/>
        <c:axId val="1377776608"/>
      </c:barChart>
      <c:catAx>
        <c:axId val="1378879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venir Next LT Pro Light" panose="020B0304020202020204" pitchFamily="34" charset="0"/>
                <a:ea typeface="+mn-ea"/>
                <a:cs typeface="+mn-cs"/>
              </a:defRPr>
            </a:pPr>
            <a:endParaRPr lang="en-US"/>
          </a:p>
        </c:txPr>
        <c:crossAx val="1377776608"/>
        <c:crosses val="autoZero"/>
        <c:auto val="1"/>
        <c:lblAlgn val="ctr"/>
        <c:lblOffset val="100"/>
        <c:noMultiLvlLbl val="0"/>
      </c:catAx>
      <c:valAx>
        <c:axId val="13777766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venir Next LT Pro Light" panose="020B0304020202020204" pitchFamily="34" charset="0"/>
                <a:ea typeface="+mn-ea"/>
                <a:cs typeface="+mn-cs"/>
              </a:defRPr>
            </a:pPr>
            <a:endParaRPr lang="en-US"/>
          </a:p>
        </c:txPr>
        <c:crossAx val="13788798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venir Next LT Pro Light" panose="020B0304020202020204" pitchFamily="34" charset="0"/>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Avenir Next LT Pro Light" panose="020B0304020202020204" pitchFamily="34" charset="0"/>
                <a:ea typeface="+mn-ea"/>
                <a:cs typeface="+mn-cs"/>
              </a:defRPr>
            </a:pPr>
            <a:r>
              <a:rPr lang="en-US" sz="1100">
                <a:latin typeface="Avenir Next LT Pro Light" panose="020B0304020202020204" pitchFamily="34" charset="0"/>
              </a:rPr>
              <a:t>Age Distribution</a:t>
            </a:r>
            <a:r>
              <a:rPr lang="en-US" sz="1100" baseline="0">
                <a:latin typeface="Avenir Next LT Pro Light" panose="020B0304020202020204" pitchFamily="34" charset="0"/>
              </a:rPr>
              <a:t> in internet users in % </a:t>
            </a:r>
            <a:endParaRPr lang="en-US" sz="1100">
              <a:latin typeface="Avenir Next LT Pro Light" panose="020B0304020202020204" pitchFamily="34" charset="0"/>
            </a:endParaRP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Avenir Next LT Pro Light" panose="020B0304020202020204" pitchFamily="34" charset="0"/>
              <a:ea typeface="+mn-ea"/>
              <a:cs typeface="+mn-cs"/>
            </a:defRPr>
          </a:pPr>
          <a:endParaRPr lang="en-US"/>
        </a:p>
      </c:txPr>
    </c:title>
    <c:autoTitleDeleted val="0"/>
    <c:plotArea>
      <c:layout/>
      <c:barChart>
        <c:barDir val="col"/>
        <c:grouping val="stacked"/>
        <c:varyColors val="0"/>
        <c:ser>
          <c:idx val="0"/>
          <c:order val="0"/>
          <c:tx>
            <c:strRef>
              <c:f>Sheet1!$G$2</c:f>
              <c:strCache>
                <c:ptCount val="1"/>
                <c:pt idx="0">
                  <c:v>Rural </c:v>
                </c:pt>
              </c:strCache>
            </c:strRef>
          </c:tx>
          <c:spPr>
            <a:solidFill>
              <a:schemeClr val="accent2">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Avenir Next LT Pro Light" panose="020B0304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Sheet1!$F$3:$F$8</c:f>
              <c:strCache>
                <c:ptCount val="6"/>
                <c:pt idx="0">
                  <c:v>12-15 yrs</c:v>
                </c:pt>
                <c:pt idx="1">
                  <c:v>16-19 yrs</c:v>
                </c:pt>
                <c:pt idx="2">
                  <c:v>20-29 yrs</c:v>
                </c:pt>
                <c:pt idx="3">
                  <c:v>30-39 yrs</c:v>
                </c:pt>
                <c:pt idx="4">
                  <c:v>40-49 yrs</c:v>
                </c:pt>
                <c:pt idx="5">
                  <c:v>50+ yrs</c:v>
                </c:pt>
              </c:strCache>
            </c:strRef>
          </c:cat>
          <c:val>
            <c:numRef>
              <c:f>Sheet1!$G$3:$G$8</c:f>
              <c:numCache>
                <c:formatCode>General</c:formatCode>
                <c:ptCount val="6"/>
                <c:pt idx="0">
                  <c:v>15</c:v>
                </c:pt>
                <c:pt idx="1">
                  <c:v>21</c:v>
                </c:pt>
                <c:pt idx="2">
                  <c:v>37</c:v>
                </c:pt>
                <c:pt idx="3">
                  <c:v>17</c:v>
                </c:pt>
                <c:pt idx="4">
                  <c:v>7</c:v>
                </c:pt>
                <c:pt idx="5">
                  <c:v>3</c:v>
                </c:pt>
              </c:numCache>
            </c:numRef>
          </c:val>
          <c:extLst>
            <c:ext xmlns:c16="http://schemas.microsoft.com/office/drawing/2014/chart" uri="{C3380CC4-5D6E-409C-BE32-E72D297353CC}">
              <c16:uniqueId val="{00000000-6536-4D59-94DF-3B63566AD560}"/>
            </c:ext>
          </c:extLst>
        </c:ser>
        <c:ser>
          <c:idx val="1"/>
          <c:order val="1"/>
          <c:tx>
            <c:strRef>
              <c:f>Sheet1!$H$2</c:f>
              <c:strCache>
                <c:ptCount val="1"/>
                <c:pt idx="0">
                  <c:v>Urban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Avenir Next LT Pro Light" panose="020B0304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Sheet1!$F$3:$F$8</c:f>
              <c:strCache>
                <c:ptCount val="6"/>
                <c:pt idx="0">
                  <c:v>12-15 yrs</c:v>
                </c:pt>
                <c:pt idx="1">
                  <c:v>16-19 yrs</c:v>
                </c:pt>
                <c:pt idx="2">
                  <c:v>20-29 yrs</c:v>
                </c:pt>
                <c:pt idx="3">
                  <c:v>30-39 yrs</c:v>
                </c:pt>
                <c:pt idx="4">
                  <c:v>40-49 yrs</c:v>
                </c:pt>
                <c:pt idx="5">
                  <c:v>50+ yrs</c:v>
                </c:pt>
              </c:strCache>
            </c:strRef>
          </c:cat>
          <c:val>
            <c:numRef>
              <c:f>Sheet1!$H$3:$H$8</c:f>
              <c:numCache>
                <c:formatCode>General</c:formatCode>
                <c:ptCount val="6"/>
                <c:pt idx="0">
                  <c:v>12</c:v>
                </c:pt>
                <c:pt idx="1">
                  <c:v>14</c:v>
                </c:pt>
                <c:pt idx="2">
                  <c:v>33</c:v>
                </c:pt>
                <c:pt idx="3">
                  <c:v>21</c:v>
                </c:pt>
                <c:pt idx="4">
                  <c:v>11</c:v>
                </c:pt>
                <c:pt idx="5">
                  <c:v>8</c:v>
                </c:pt>
              </c:numCache>
            </c:numRef>
          </c:val>
          <c:extLst>
            <c:ext xmlns:c16="http://schemas.microsoft.com/office/drawing/2014/chart" uri="{C3380CC4-5D6E-409C-BE32-E72D297353CC}">
              <c16:uniqueId val="{00000001-6536-4D59-94DF-3B63566AD560}"/>
            </c:ext>
          </c:extLst>
        </c:ser>
        <c:ser>
          <c:idx val="2"/>
          <c:order val="2"/>
          <c:tx>
            <c:strRef>
              <c:f>Sheet1!$I$2</c:f>
              <c:strCache>
                <c:ptCount val="1"/>
                <c:pt idx="0">
                  <c:v>All India</c:v>
                </c:pt>
              </c:strCache>
            </c:strRef>
          </c:tx>
          <c:spPr>
            <a:solidFill>
              <a:schemeClr val="accent2">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Avenir Next LT Pro Light" panose="020B0304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Sheet1!$F$3:$F$8</c:f>
              <c:strCache>
                <c:ptCount val="6"/>
                <c:pt idx="0">
                  <c:v>12-15 yrs</c:v>
                </c:pt>
                <c:pt idx="1">
                  <c:v>16-19 yrs</c:v>
                </c:pt>
                <c:pt idx="2">
                  <c:v>20-29 yrs</c:v>
                </c:pt>
                <c:pt idx="3">
                  <c:v>30-39 yrs</c:v>
                </c:pt>
                <c:pt idx="4">
                  <c:v>40-49 yrs</c:v>
                </c:pt>
                <c:pt idx="5">
                  <c:v>50+ yrs</c:v>
                </c:pt>
              </c:strCache>
            </c:strRef>
          </c:cat>
          <c:val>
            <c:numRef>
              <c:f>Sheet1!$I$3:$I$8</c:f>
              <c:numCache>
                <c:formatCode>General</c:formatCode>
                <c:ptCount val="6"/>
                <c:pt idx="0">
                  <c:v>14</c:v>
                </c:pt>
                <c:pt idx="1">
                  <c:v>18</c:v>
                </c:pt>
                <c:pt idx="2">
                  <c:v>35</c:v>
                </c:pt>
                <c:pt idx="3">
                  <c:v>19</c:v>
                </c:pt>
                <c:pt idx="4">
                  <c:v>9</c:v>
                </c:pt>
                <c:pt idx="5">
                  <c:v>6</c:v>
                </c:pt>
              </c:numCache>
            </c:numRef>
          </c:val>
          <c:extLst>
            <c:ext xmlns:c16="http://schemas.microsoft.com/office/drawing/2014/chart" uri="{C3380CC4-5D6E-409C-BE32-E72D297353CC}">
              <c16:uniqueId val="{00000002-6536-4D59-94DF-3B63566AD560}"/>
            </c:ext>
          </c:extLst>
        </c:ser>
        <c:dLbls>
          <c:dLblPos val="ctr"/>
          <c:showLegendKey val="0"/>
          <c:showVal val="1"/>
          <c:showCatName val="0"/>
          <c:showSerName val="0"/>
          <c:showPercent val="0"/>
          <c:showBubbleSize val="0"/>
        </c:dLbls>
        <c:gapWidth val="150"/>
        <c:overlap val="100"/>
        <c:axId val="1443424672"/>
        <c:axId val="1377756640"/>
      </c:barChart>
      <c:catAx>
        <c:axId val="1443424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venir Next LT Pro Light" panose="020B0304020202020204" pitchFamily="34" charset="0"/>
                <a:ea typeface="+mn-ea"/>
                <a:cs typeface="+mn-cs"/>
              </a:defRPr>
            </a:pPr>
            <a:endParaRPr lang="en-US"/>
          </a:p>
        </c:txPr>
        <c:crossAx val="1377756640"/>
        <c:crosses val="autoZero"/>
        <c:auto val="1"/>
        <c:lblAlgn val="ctr"/>
        <c:lblOffset val="100"/>
        <c:noMultiLvlLbl val="0"/>
      </c:catAx>
      <c:valAx>
        <c:axId val="1377756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venir Next LT Pro Light" panose="020B0304020202020204" pitchFamily="34" charset="0"/>
                <a:ea typeface="+mn-ea"/>
                <a:cs typeface="+mn-cs"/>
              </a:defRPr>
            </a:pPr>
            <a:endParaRPr lang="en-US"/>
          </a:p>
        </c:txPr>
        <c:crossAx val="1443424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venir Next LT Pro Light" panose="020B0304020202020204" pitchFamily="34" charset="0"/>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C6EF-A26D-48FB-963A-4D7B740BE9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BEC48C-F306-49E0-AE0F-5D8396E167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45492B-04DC-4AD1-8872-0F9F5E922D0F}"/>
              </a:ext>
            </a:extLst>
          </p:cNvPr>
          <p:cNvSpPr>
            <a:spLocks noGrp="1"/>
          </p:cNvSpPr>
          <p:nvPr>
            <p:ph type="dt" sz="half" idx="10"/>
          </p:nvPr>
        </p:nvSpPr>
        <p:spPr/>
        <p:txBody>
          <a:bodyPr/>
          <a:lstStyle/>
          <a:p>
            <a:fld id="{7F5CB83C-E547-4048-8D65-0F881EEFE6FE}" type="datetimeFigureOut">
              <a:rPr lang="en-US" smtClean="0"/>
              <a:t>01-Mar-21</a:t>
            </a:fld>
            <a:endParaRPr lang="en-US"/>
          </a:p>
        </p:txBody>
      </p:sp>
      <p:sp>
        <p:nvSpPr>
          <p:cNvPr id="5" name="Footer Placeholder 4">
            <a:extLst>
              <a:ext uri="{FF2B5EF4-FFF2-40B4-BE49-F238E27FC236}">
                <a16:creationId xmlns:a16="http://schemas.microsoft.com/office/drawing/2014/main" id="{80E4B2CA-625D-42BA-8EBB-BB8478FDC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EC2FE-0740-4AAF-9A98-EA223766D562}"/>
              </a:ext>
            </a:extLst>
          </p:cNvPr>
          <p:cNvSpPr>
            <a:spLocks noGrp="1"/>
          </p:cNvSpPr>
          <p:nvPr>
            <p:ph type="sldNum" sz="quarter" idx="12"/>
          </p:nvPr>
        </p:nvSpPr>
        <p:spPr/>
        <p:txBody>
          <a:bodyPr/>
          <a:lstStyle/>
          <a:p>
            <a:fld id="{549B5D70-22CE-4559-A09B-87C43A7718B1}" type="slidenum">
              <a:rPr lang="en-US" smtClean="0"/>
              <a:t>‹#›</a:t>
            </a:fld>
            <a:endParaRPr lang="en-US"/>
          </a:p>
        </p:txBody>
      </p:sp>
    </p:spTree>
    <p:extLst>
      <p:ext uri="{BB962C8B-B14F-4D97-AF65-F5344CB8AC3E}">
        <p14:creationId xmlns:p14="http://schemas.microsoft.com/office/powerpoint/2010/main" val="422491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AE68-D8B5-4550-AF8E-01B17EA78B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E39CCB-4FAC-4FC2-B605-8F3595F516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30692-C5E9-4B03-ABA9-837D5DA5913B}"/>
              </a:ext>
            </a:extLst>
          </p:cNvPr>
          <p:cNvSpPr>
            <a:spLocks noGrp="1"/>
          </p:cNvSpPr>
          <p:nvPr>
            <p:ph type="dt" sz="half" idx="10"/>
          </p:nvPr>
        </p:nvSpPr>
        <p:spPr/>
        <p:txBody>
          <a:bodyPr/>
          <a:lstStyle/>
          <a:p>
            <a:fld id="{7F5CB83C-E547-4048-8D65-0F881EEFE6FE}" type="datetimeFigureOut">
              <a:rPr lang="en-US" smtClean="0"/>
              <a:t>01-Mar-21</a:t>
            </a:fld>
            <a:endParaRPr lang="en-US"/>
          </a:p>
        </p:txBody>
      </p:sp>
      <p:sp>
        <p:nvSpPr>
          <p:cNvPr id="5" name="Footer Placeholder 4">
            <a:extLst>
              <a:ext uri="{FF2B5EF4-FFF2-40B4-BE49-F238E27FC236}">
                <a16:creationId xmlns:a16="http://schemas.microsoft.com/office/drawing/2014/main" id="{BAF7D04B-8D95-4E69-A95C-44CF747F2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07EA9-C502-4ACB-A0B7-B8E273F770C6}"/>
              </a:ext>
            </a:extLst>
          </p:cNvPr>
          <p:cNvSpPr>
            <a:spLocks noGrp="1"/>
          </p:cNvSpPr>
          <p:nvPr>
            <p:ph type="sldNum" sz="quarter" idx="12"/>
          </p:nvPr>
        </p:nvSpPr>
        <p:spPr/>
        <p:txBody>
          <a:bodyPr/>
          <a:lstStyle/>
          <a:p>
            <a:fld id="{549B5D70-22CE-4559-A09B-87C43A7718B1}" type="slidenum">
              <a:rPr lang="en-US" smtClean="0"/>
              <a:t>‹#›</a:t>
            </a:fld>
            <a:endParaRPr lang="en-US"/>
          </a:p>
        </p:txBody>
      </p:sp>
    </p:spTree>
    <p:extLst>
      <p:ext uri="{BB962C8B-B14F-4D97-AF65-F5344CB8AC3E}">
        <p14:creationId xmlns:p14="http://schemas.microsoft.com/office/powerpoint/2010/main" val="903080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54ABF5-3299-4FB3-A633-9338703764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D3645D-BC37-4C23-89C4-30B98680A8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77BD12-197A-4E29-AA64-ECB7D642554B}"/>
              </a:ext>
            </a:extLst>
          </p:cNvPr>
          <p:cNvSpPr>
            <a:spLocks noGrp="1"/>
          </p:cNvSpPr>
          <p:nvPr>
            <p:ph type="dt" sz="half" idx="10"/>
          </p:nvPr>
        </p:nvSpPr>
        <p:spPr/>
        <p:txBody>
          <a:bodyPr/>
          <a:lstStyle/>
          <a:p>
            <a:fld id="{7F5CB83C-E547-4048-8D65-0F881EEFE6FE}" type="datetimeFigureOut">
              <a:rPr lang="en-US" smtClean="0"/>
              <a:t>01-Mar-21</a:t>
            </a:fld>
            <a:endParaRPr lang="en-US"/>
          </a:p>
        </p:txBody>
      </p:sp>
      <p:sp>
        <p:nvSpPr>
          <p:cNvPr id="5" name="Footer Placeholder 4">
            <a:extLst>
              <a:ext uri="{FF2B5EF4-FFF2-40B4-BE49-F238E27FC236}">
                <a16:creationId xmlns:a16="http://schemas.microsoft.com/office/drawing/2014/main" id="{D5AC7720-B133-4F6B-9B8E-4AB1936B8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907DB-9659-47FD-B543-F2B62E82D8E1}"/>
              </a:ext>
            </a:extLst>
          </p:cNvPr>
          <p:cNvSpPr>
            <a:spLocks noGrp="1"/>
          </p:cNvSpPr>
          <p:nvPr>
            <p:ph type="sldNum" sz="quarter" idx="12"/>
          </p:nvPr>
        </p:nvSpPr>
        <p:spPr/>
        <p:txBody>
          <a:bodyPr/>
          <a:lstStyle/>
          <a:p>
            <a:fld id="{549B5D70-22CE-4559-A09B-87C43A7718B1}" type="slidenum">
              <a:rPr lang="en-US" smtClean="0"/>
              <a:t>‹#›</a:t>
            </a:fld>
            <a:endParaRPr lang="en-US"/>
          </a:p>
        </p:txBody>
      </p:sp>
    </p:spTree>
    <p:extLst>
      <p:ext uri="{BB962C8B-B14F-4D97-AF65-F5344CB8AC3E}">
        <p14:creationId xmlns:p14="http://schemas.microsoft.com/office/powerpoint/2010/main" val="466229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1FB8-C6BA-4CF3-80B3-C0EF18363F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B0B0E4-5B6F-4660-820C-05C2E2EFB6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C96735-F109-4D5A-AA4A-37414737338A}"/>
              </a:ext>
            </a:extLst>
          </p:cNvPr>
          <p:cNvSpPr>
            <a:spLocks noGrp="1"/>
          </p:cNvSpPr>
          <p:nvPr>
            <p:ph type="dt" sz="half" idx="10"/>
          </p:nvPr>
        </p:nvSpPr>
        <p:spPr/>
        <p:txBody>
          <a:bodyPr/>
          <a:lstStyle/>
          <a:p>
            <a:fld id="{7F5CB83C-E547-4048-8D65-0F881EEFE6FE}" type="datetimeFigureOut">
              <a:rPr lang="en-US" smtClean="0"/>
              <a:t>01-Mar-21</a:t>
            </a:fld>
            <a:endParaRPr lang="en-US"/>
          </a:p>
        </p:txBody>
      </p:sp>
      <p:sp>
        <p:nvSpPr>
          <p:cNvPr id="5" name="Footer Placeholder 4">
            <a:extLst>
              <a:ext uri="{FF2B5EF4-FFF2-40B4-BE49-F238E27FC236}">
                <a16:creationId xmlns:a16="http://schemas.microsoft.com/office/drawing/2014/main" id="{962C4613-F25F-4006-881B-B11517B36D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DFC45B-6E4C-48EA-8C11-47108914DD33}"/>
              </a:ext>
            </a:extLst>
          </p:cNvPr>
          <p:cNvSpPr>
            <a:spLocks noGrp="1"/>
          </p:cNvSpPr>
          <p:nvPr>
            <p:ph type="sldNum" sz="quarter" idx="12"/>
          </p:nvPr>
        </p:nvSpPr>
        <p:spPr/>
        <p:txBody>
          <a:bodyPr/>
          <a:lstStyle/>
          <a:p>
            <a:fld id="{549B5D70-22CE-4559-A09B-87C43A7718B1}" type="slidenum">
              <a:rPr lang="en-US" smtClean="0"/>
              <a:t>‹#›</a:t>
            </a:fld>
            <a:endParaRPr lang="en-US"/>
          </a:p>
        </p:txBody>
      </p:sp>
    </p:spTree>
    <p:extLst>
      <p:ext uri="{BB962C8B-B14F-4D97-AF65-F5344CB8AC3E}">
        <p14:creationId xmlns:p14="http://schemas.microsoft.com/office/powerpoint/2010/main" val="1292955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D999-9043-4832-B982-218D3AF4F7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F6968F-C492-43C5-9414-9166DDCDA9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32F262-19A5-4F2E-BDCD-04A430FFB4F7}"/>
              </a:ext>
            </a:extLst>
          </p:cNvPr>
          <p:cNvSpPr>
            <a:spLocks noGrp="1"/>
          </p:cNvSpPr>
          <p:nvPr>
            <p:ph type="dt" sz="half" idx="10"/>
          </p:nvPr>
        </p:nvSpPr>
        <p:spPr/>
        <p:txBody>
          <a:bodyPr/>
          <a:lstStyle/>
          <a:p>
            <a:fld id="{7F5CB83C-E547-4048-8D65-0F881EEFE6FE}" type="datetimeFigureOut">
              <a:rPr lang="en-US" smtClean="0"/>
              <a:t>01-Mar-21</a:t>
            </a:fld>
            <a:endParaRPr lang="en-US"/>
          </a:p>
        </p:txBody>
      </p:sp>
      <p:sp>
        <p:nvSpPr>
          <p:cNvPr id="5" name="Footer Placeholder 4">
            <a:extLst>
              <a:ext uri="{FF2B5EF4-FFF2-40B4-BE49-F238E27FC236}">
                <a16:creationId xmlns:a16="http://schemas.microsoft.com/office/drawing/2014/main" id="{C370CC19-427A-4756-A4A4-BA9AEEF427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1DA924-5E3B-486B-84E6-B2A3575D8121}"/>
              </a:ext>
            </a:extLst>
          </p:cNvPr>
          <p:cNvSpPr>
            <a:spLocks noGrp="1"/>
          </p:cNvSpPr>
          <p:nvPr>
            <p:ph type="sldNum" sz="quarter" idx="12"/>
          </p:nvPr>
        </p:nvSpPr>
        <p:spPr/>
        <p:txBody>
          <a:bodyPr/>
          <a:lstStyle/>
          <a:p>
            <a:fld id="{549B5D70-22CE-4559-A09B-87C43A7718B1}" type="slidenum">
              <a:rPr lang="en-US" smtClean="0"/>
              <a:t>‹#›</a:t>
            </a:fld>
            <a:endParaRPr lang="en-US"/>
          </a:p>
        </p:txBody>
      </p:sp>
    </p:spTree>
    <p:extLst>
      <p:ext uri="{BB962C8B-B14F-4D97-AF65-F5344CB8AC3E}">
        <p14:creationId xmlns:p14="http://schemas.microsoft.com/office/powerpoint/2010/main" val="3794849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67053-66C7-4BEC-89C3-3CC76288F8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B23C90-D482-489C-B4F1-90E434E8B6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1AA0CD-3F53-49D0-A685-CDA6DAB223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4647FE-F0C0-4994-87A6-19DF2447CA54}"/>
              </a:ext>
            </a:extLst>
          </p:cNvPr>
          <p:cNvSpPr>
            <a:spLocks noGrp="1"/>
          </p:cNvSpPr>
          <p:nvPr>
            <p:ph type="dt" sz="half" idx="10"/>
          </p:nvPr>
        </p:nvSpPr>
        <p:spPr/>
        <p:txBody>
          <a:bodyPr/>
          <a:lstStyle/>
          <a:p>
            <a:fld id="{7F5CB83C-E547-4048-8D65-0F881EEFE6FE}" type="datetimeFigureOut">
              <a:rPr lang="en-US" smtClean="0"/>
              <a:t>01-Mar-21</a:t>
            </a:fld>
            <a:endParaRPr lang="en-US"/>
          </a:p>
        </p:txBody>
      </p:sp>
      <p:sp>
        <p:nvSpPr>
          <p:cNvPr id="6" name="Footer Placeholder 5">
            <a:extLst>
              <a:ext uri="{FF2B5EF4-FFF2-40B4-BE49-F238E27FC236}">
                <a16:creationId xmlns:a16="http://schemas.microsoft.com/office/drawing/2014/main" id="{72D0A5AC-9DA1-4A1F-A2FE-060072A29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C743B-E1BF-4495-A829-E1644A94F123}"/>
              </a:ext>
            </a:extLst>
          </p:cNvPr>
          <p:cNvSpPr>
            <a:spLocks noGrp="1"/>
          </p:cNvSpPr>
          <p:nvPr>
            <p:ph type="sldNum" sz="quarter" idx="12"/>
          </p:nvPr>
        </p:nvSpPr>
        <p:spPr/>
        <p:txBody>
          <a:bodyPr/>
          <a:lstStyle/>
          <a:p>
            <a:fld id="{549B5D70-22CE-4559-A09B-87C43A7718B1}" type="slidenum">
              <a:rPr lang="en-US" smtClean="0"/>
              <a:t>‹#›</a:t>
            </a:fld>
            <a:endParaRPr lang="en-US"/>
          </a:p>
        </p:txBody>
      </p:sp>
    </p:spTree>
    <p:extLst>
      <p:ext uri="{BB962C8B-B14F-4D97-AF65-F5344CB8AC3E}">
        <p14:creationId xmlns:p14="http://schemas.microsoft.com/office/powerpoint/2010/main" val="2123184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6BC51-DBF1-497F-9E18-0D406D75A9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8CF751-B704-4B53-B60D-99BCE0205B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1A906D-DF41-4EFA-A12E-1B9B915BCB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3E872E-E327-4D63-9086-B40FA42FD9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3DC75C-9040-47E1-A1E8-9F6D7505D8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C05809-DF39-4986-A315-59781F562A49}"/>
              </a:ext>
            </a:extLst>
          </p:cNvPr>
          <p:cNvSpPr>
            <a:spLocks noGrp="1"/>
          </p:cNvSpPr>
          <p:nvPr>
            <p:ph type="dt" sz="half" idx="10"/>
          </p:nvPr>
        </p:nvSpPr>
        <p:spPr/>
        <p:txBody>
          <a:bodyPr/>
          <a:lstStyle/>
          <a:p>
            <a:fld id="{7F5CB83C-E547-4048-8D65-0F881EEFE6FE}" type="datetimeFigureOut">
              <a:rPr lang="en-US" smtClean="0"/>
              <a:t>01-Mar-21</a:t>
            </a:fld>
            <a:endParaRPr lang="en-US"/>
          </a:p>
        </p:txBody>
      </p:sp>
      <p:sp>
        <p:nvSpPr>
          <p:cNvPr id="8" name="Footer Placeholder 7">
            <a:extLst>
              <a:ext uri="{FF2B5EF4-FFF2-40B4-BE49-F238E27FC236}">
                <a16:creationId xmlns:a16="http://schemas.microsoft.com/office/drawing/2014/main" id="{E2DB32DF-CE79-4153-9309-3E8A3F52F5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3AED09-BA09-44FC-8D78-A92479DC48A3}"/>
              </a:ext>
            </a:extLst>
          </p:cNvPr>
          <p:cNvSpPr>
            <a:spLocks noGrp="1"/>
          </p:cNvSpPr>
          <p:nvPr>
            <p:ph type="sldNum" sz="quarter" idx="12"/>
          </p:nvPr>
        </p:nvSpPr>
        <p:spPr/>
        <p:txBody>
          <a:bodyPr/>
          <a:lstStyle/>
          <a:p>
            <a:fld id="{549B5D70-22CE-4559-A09B-87C43A7718B1}" type="slidenum">
              <a:rPr lang="en-US" smtClean="0"/>
              <a:t>‹#›</a:t>
            </a:fld>
            <a:endParaRPr lang="en-US"/>
          </a:p>
        </p:txBody>
      </p:sp>
    </p:spTree>
    <p:extLst>
      <p:ext uri="{BB962C8B-B14F-4D97-AF65-F5344CB8AC3E}">
        <p14:creationId xmlns:p14="http://schemas.microsoft.com/office/powerpoint/2010/main" val="1509400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E5EE-6579-4400-8552-C78D6395B2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6284AA-DD24-441D-B25C-E3C698FFCD63}"/>
              </a:ext>
            </a:extLst>
          </p:cNvPr>
          <p:cNvSpPr>
            <a:spLocks noGrp="1"/>
          </p:cNvSpPr>
          <p:nvPr>
            <p:ph type="dt" sz="half" idx="10"/>
          </p:nvPr>
        </p:nvSpPr>
        <p:spPr/>
        <p:txBody>
          <a:bodyPr/>
          <a:lstStyle/>
          <a:p>
            <a:fld id="{7F5CB83C-E547-4048-8D65-0F881EEFE6FE}" type="datetimeFigureOut">
              <a:rPr lang="en-US" smtClean="0"/>
              <a:t>01-Mar-21</a:t>
            </a:fld>
            <a:endParaRPr lang="en-US"/>
          </a:p>
        </p:txBody>
      </p:sp>
      <p:sp>
        <p:nvSpPr>
          <p:cNvPr id="4" name="Footer Placeholder 3">
            <a:extLst>
              <a:ext uri="{FF2B5EF4-FFF2-40B4-BE49-F238E27FC236}">
                <a16:creationId xmlns:a16="http://schemas.microsoft.com/office/drawing/2014/main" id="{45CD332C-C532-405D-9F62-591D4B1CC5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F63AC2-9285-4AFD-AA90-AD7C95220725}"/>
              </a:ext>
            </a:extLst>
          </p:cNvPr>
          <p:cNvSpPr>
            <a:spLocks noGrp="1"/>
          </p:cNvSpPr>
          <p:nvPr>
            <p:ph type="sldNum" sz="quarter" idx="12"/>
          </p:nvPr>
        </p:nvSpPr>
        <p:spPr/>
        <p:txBody>
          <a:bodyPr/>
          <a:lstStyle/>
          <a:p>
            <a:fld id="{549B5D70-22CE-4559-A09B-87C43A7718B1}" type="slidenum">
              <a:rPr lang="en-US" smtClean="0"/>
              <a:t>‹#›</a:t>
            </a:fld>
            <a:endParaRPr lang="en-US"/>
          </a:p>
        </p:txBody>
      </p:sp>
    </p:spTree>
    <p:extLst>
      <p:ext uri="{BB962C8B-B14F-4D97-AF65-F5344CB8AC3E}">
        <p14:creationId xmlns:p14="http://schemas.microsoft.com/office/powerpoint/2010/main" val="1147609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59D16F-DB1A-4D0A-8153-8B2617761237}"/>
              </a:ext>
            </a:extLst>
          </p:cNvPr>
          <p:cNvSpPr>
            <a:spLocks noGrp="1"/>
          </p:cNvSpPr>
          <p:nvPr>
            <p:ph type="dt" sz="half" idx="10"/>
          </p:nvPr>
        </p:nvSpPr>
        <p:spPr/>
        <p:txBody>
          <a:bodyPr/>
          <a:lstStyle/>
          <a:p>
            <a:fld id="{7F5CB83C-E547-4048-8D65-0F881EEFE6FE}" type="datetimeFigureOut">
              <a:rPr lang="en-US" smtClean="0"/>
              <a:t>01-Mar-21</a:t>
            </a:fld>
            <a:endParaRPr lang="en-US"/>
          </a:p>
        </p:txBody>
      </p:sp>
      <p:sp>
        <p:nvSpPr>
          <p:cNvPr id="3" name="Footer Placeholder 2">
            <a:extLst>
              <a:ext uri="{FF2B5EF4-FFF2-40B4-BE49-F238E27FC236}">
                <a16:creationId xmlns:a16="http://schemas.microsoft.com/office/drawing/2014/main" id="{BA10164E-DA28-40EC-A5C9-E9C3965BF6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54F0E3-21E4-49ED-9599-651C47D33666}"/>
              </a:ext>
            </a:extLst>
          </p:cNvPr>
          <p:cNvSpPr>
            <a:spLocks noGrp="1"/>
          </p:cNvSpPr>
          <p:nvPr>
            <p:ph type="sldNum" sz="quarter" idx="12"/>
          </p:nvPr>
        </p:nvSpPr>
        <p:spPr/>
        <p:txBody>
          <a:bodyPr/>
          <a:lstStyle/>
          <a:p>
            <a:fld id="{549B5D70-22CE-4559-A09B-87C43A7718B1}" type="slidenum">
              <a:rPr lang="en-US" smtClean="0"/>
              <a:t>‹#›</a:t>
            </a:fld>
            <a:endParaRPr lang="en-US"/>
          </a:p>
        </p:txBody>
      </p:sp>
    </p:spTree>
    <p:extLst>
      <p:ext uri="{BB962C8B-B14F-4D97-AF65-F5344CB8AC3E}">
        <p14:creationId xmlns:p14="http://schemas.microsoft.com/office/powerpoint/2010/main" val="547222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2A6A6-3C52-47DA-BD2D-049B773583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4193DC-368E-45F6-A06E-179B463A89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1673F8-B474-4FFF-873E-964C89A9B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6B47D-2BA7-4DB3-AC55-E68055E82856}"/>
              </a:ext>
            </a:extLst>
          </p:cNvPr>
          <p:cNvSpPr>
            <a:spLocks noGrp="1"/>
          </p:cNvSpPr>
          <p:nvPr>
            <p:ph type="dt" sz="half" idx="10"/>
          </p:nvPr>
        </p:nvSpPr>
        <p:spPr/>
        <p:txBody>
          <a:bodyPr/>
          <a:lstStyle/>
          <a:p>
            <a:fld id="{7F5CB83C-E547-4048-8D65-0F881EEFE6FE}" type="datetimeFigureOut">
              <a:rPr lang="en-US" smtClean="0"/>
              <a:t>01-Mar-21</a:t>
            </a:fld>
            <a:endParaRPr lang="en-US"/>
          </a:p>
        </p:txBody>
      </p:sp>
      <p:sp>
        <p:nvSpPr>
          <p:cNvPr id="6" name="Footer Placeholder 5">
            <a:extLst>
              <a:ext uri="{FF2B5EF4-FFF2-40B4-BE49-F238E27FC236}">
                <a16:creationId xmlns:a16="http://schemas.microsoft.com/office/drawing/2014/main" id="{DABDD2A0-96AD-4E32-B4E1-9AEF6F5B64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2D641F-6E55-4A44-9B72-BCE6EC93340A}"/>
              </a:ext>
            </a:extLst>
          </p:cNvPr>
          <p:cNvSpPr>
            <a:spLocks noGrp="1"/>
          </p:cNvSpPr>
          <p:nvPr>
            <p:ph type="sldNum" sz="quarter" idx="12"/>
          </p:nvPr>
        </p:nvSpPr>
        <p:spPr/>
        <p:txBody>
          <a:bodyPr/>
          <a:lstStyle/>
          <a:p>
            <a:fld id="{549B5D70-22CE-4559-A09B-87C43A7718B1}" type="slidenum">
              <a:rPr lang="en-US" smtClean="0"/>
              <a:t>‹#›</a:t>
            </a:fld>
            <a:endParaRPr lang="en-US"/>
          </a:p>
        </p:txBody>
      </p:sp>
    </p:spTree>
    <p:extLst>
      <p:ext uri="{BB962C8B-B14F-4D97-AF65-F5344CB8AC3E}">
        <p14:creationId xmlns:p14="http://schemas.microsoft.com/office/powerpoint/2010/main" val="2130812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DDE11-2C79-4552-B0AC-8E79342A82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175B6E-E326-41B1-AD8A-7D7CEF61A9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9DC817-3E11-4964-9873-3729659F92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6E8D67-53CB-43D7-9D94-D655D8EEDB63}"/>
              </a:ext>
            </a:extLst>
          </p:cNvPr>
          <p:cNvSpPr>
            <a:spLocks noGrp="1"/>
          </p:cNvSpPr>
          <p:nvPr>
            <p:ph type="dt" sz="half" idx="10"/>
          </p:nvPr>
        </p:nvSpPr>
        <p:spPr/>
        <p:txBody>
          <a:bodyPr/>
          <a:lstStyle/>
          <a:p>
            <a:fld id="{7F5CB83C-E547-4048-8D65-0F881EEFE6FE}" type="datetimeFigureOut">
              <a:rPr lang="en-US" smtClean="0"/>
              <a:t>01-Mar-21</a:t>
            </a:fld>
            <a:endParaRPr lang="en-US"/>
          </a:p>
        </p:txBody>
      </p:sp>
      <p:sp>
        <p:nvSpPr>
          <p:cNvPr id="6" name="Footer Placeholder 5">
            <a:extLst>
              <a:ext uri="{FF2B5EF4-FFF2-40B4-BE49-F238E27FC236}">
                <a16:creationId xmlns:a16="http://schemas.microsoft.com/office/drawing/2014/main" id="{2561715F-F2AA-41AB-BEE7-4A332D25F5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D522E7-D1EB-4207-8FDF-A2CFB1B20E91}"/>
              </a:ext>
            </a:extLst>
          </p:cNvPr>
          <p:cNvSpPr>
            <a:spLocks noGrp="1"/>
          </p:cNvSpPr>
          <p:nvPr>
            <p:ph type="sldNum" sz="quarter" idx="12"/>
          </p:nvPr>
        </p:nvSpPr>
        <p:spPr/>
        <p:txBody>
          <a:bodyPr/>
          <a:lstStyle/>
          <a:p>
            <a:fld id="{549B5D70-22CE-4559-A09B-87C43A7718B1}" type="slidenum">
              <a:rPr lang="en-US" smtClean="0"/>
              <a:t>‹#›</a:t>
            </a:fld>
            <a:endParaRPr lang="en-US"/>
          </a:p>
        </p:txBody>
      </p:sp>
    </p:spTree>
    <p:extLst>
      <p:ext uri="{BB962C8B-B14F-4D97-AF65-F5344CB8AC3E}">
        <p14:creationId xmlns:p14="http://schemas.microsoft.com/office/powerpoint/2010/main" val="4085542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BFB8FE-470E-434E-8C28-1E59000DD5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4113D6-19F2-4CF1-A1F4-8D7B45D050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7A796-0DA0-4CDD-98E7-94146D83A6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CB83C-E547-4048-8D65-0F881EEFE6FE}" type="datetimeFigureOut">
              <a:rPr lang="en-US" smtClean="0"/>
              <a:t>01-Mar-21</a:t>
            </a:fld>
            <a:endParaRPr lang="en-US"/>
          </a:p>
        </p:txBody>
      </p:sp>
      <p:sp>
        <p:nvSpPr>
          <p:cNvPr id="5" name="Footer Placeholder 4">
            <a:extLst>
              <a:ext uri="{FF2B5EF4-FFF2-40B4-BE49-F238E27FC236}">
                <a16:creationId xmlns:a16="http://schemas.microsoft.com/office/drawing/2014/main" id="{626A92FF-A614-41C1-A05D-DFA9DBDC81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F55D78-77DB-4299-B013-55206B385C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9B5D70-22CE-4559-A09B-87C43A7718B1}" type="slidenum">
              <a:rPr lang="en-US" smtClean="0"/>
              <a:t>‹#›</a:t>
            </a:fld>
            <a:endParaRPr lang="en-US"/>
          </a:p>
        </p:txBody>
      </p:sp>
    </p:spTree>
    <p:extLst>
      <p:ext uri="{BB962C8B-B14F-4D97-AF65-F5344CB8AC3E}">
        <p14:creationId xmlns:p14="http://schemas.microsoft.com/office/powerpoint/2010/main" val="3476105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jp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jfif"/><Relationship Id="rId5" Type="http://schemas.openxmlformats.org/officeDocument/2006/relationships/image" Target="../media/image6.png"/><Relationship Id="rId10" Type="http://schemas.openxmlformats.org/officeDocument/2006/relationships/image" Target="../media/image11.jfif"/><Relationship Id="rId4" Type="http://schemas.openxmlformats.org/officeDocument/2006/relationships/image" Target="../media/image5.svg"/><Relationship Id="rId9" Type="http://schemas.openxmlformats.org/officeDocument/2006/relationships/image" Target="../media/image10.jfif"/></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sannams4.com/digital-and-social-media-landscape-in-india/#:~:text=With%20the%20ease%20of%20internet%20access,%20the%20number,India%20access%20social%20networks%20through%20their%20mobile%20devices." TargetMode="Externa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jfif"/><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BF1F1"/>
        </a:solidFill>
        <a:effectLst/>
      </p:bgPr>
    </p:b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650009-B3EE-48F6-B9C5-81A478B9D2D9}"/>
              </a:ext>
            </a:extLst>
          </p:cNvPr>
          <p:cNvSpPr/>
          <p:nvPr/>
        </p:nvSpPr>
        <p:spPr>
          <a:xfrm>
            <a:off x="7511140" y="1138335"/>
            <a:ext cx="4152126" cy="4152126"/>
          </a:xfrm>
          <a:prstGeom prst="ellipse">
            <a:avLst/>
          </a:prstGeom>
          <a:solidFill>
            <a:schemeClr val="bg1"/>
          </a:solidFill>
          <a:ln>
            <a:solidFill>
              <a:srgbClr val="EBF1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0843554-6A96-402C-BC7C-A7DB68542650}"/>
              </a:ext>
            </a:extLst>
          </p:cNvPr>
          <p:cNvPicPr>
            <a:picLocks noChangeAspect="1"/>
          </p:cNvPicPr>
          <p:nvPr/>
        </p:nvPicPr>
        <p:blipFill rotWithShape="1">
          <a:blip r:embed="rId2">
            <a:extLst>
              <a:ext uri="{28A0092B-C50C-407E-A947-70E740481C1C}">
                <a14:useLocalDpi xmlns:a14="http://schemas.microsoft.com/office/drawing/2010/main" val="0"/>
              </a:ext>
            </a:extLst>
          </a:blip>
          <a:srcRect l="6147" t="1825" r="6261" b="2007"/>
          <a:stretch/>
        </p:blipFill>
        <p:spPr>
          <a:xfrm>
            <a:off x="8285584" y="802432"/>
            <a:ext cx="2603240" cy="4917233"/>
          </a:xfrm>
          <a:prstGeom prst="rect">
            <a:avLst/>
          </a:prstGeom>
        </p:spPr>
      </p:pic>
      <p:sp>
        <p:nvSpPr>
          <p:cNvPr id="8" name="Rectangle 7">
            <a:extLst>
              <a:ext uri="{FF2B5EF4-FFF2-40B4-BE49-F238E27FC236}">
                <a16:creationId xmlns:a16="http://schemas.microsoft.com/office/drawing/2014/main" id="{6078F482-C5E1-4F11-985A-92ECA706756D}"/>
              </a:ext>
            </a:extLst>
          </p:cNvPr>
          <p:cNvSpPr/>
          <p:nvPr/>
        </p:nvSpPr>
        <p:spPr>
          <a:xfrm>
            <a:off x="0" y="0"/>
            <a:ext cx="12192000" cy="6858000"/>
          </a:xfrm>
          <a:prstGeom prst="rect">
            <a:avLst/>
          </a:prstGeom>
          <a:noFill/>
          <a:ln w="76200">
            <a:solidFill>
              <a:srgbClr val="FFC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CD89EA5-6D79-4731-91B4-14CB98C7A200}"/>
              </a:ext>
            </a:extLst>
          </p:cNvPr>
          <p:cNvSpPr txBox="1"/>
          <p:nvPr/>
        </p:nvSpPr>
        <p:spPr>
          <a:xfrm>
            <a:off x="1201315" y="2660883"/>
            <a:ext cx="5781091" cy="1200329"/>
          </a:xfrm>
          <a:prstGeom prst="rect">
            <a:avLst/>
          </a:prstGeom>
          <a:noFill/>
        </p:spPr>
        <p:txBody>
          <a:bodyPr wrap="square" rtlCol="0">
            <a:spAutoFit/>
          </a:bodyPr>
          <a:lstStyle/>
          <a:p>
            <a:r>
              <a:rPr lang="en-US" sz="3600" dirty="0">
                <a:latin typeface="Avenir Next LT Pro" panose="020B0504020202020204" pitchFamily="34" charset="0"/>
                <a:ea typeface="Meiryo UI" panose="020B0604030504040204" pitchFamily="34" charset="-128"/>
              </a:rPr>
              <a:t>Koo:  Connect with Indians </a:t>
            </a:r>
          </a:p>
          <a:p>
            <a:r>
              <a:rPr lang="en-US" sz="3600" dirty="0">
                <a:latin typeface="Avenir Next LT Pro" panose="020B0504020202020204" pitchFamily="34" charset="0"/>
                <a:ea typeface="Meiryo UI" panose="020B0604030504040204" pitchFamily="34" charset="-128"/>
              </a:rPr>
              <a:t>in Indian Languages</a:t>
            </a:r>
          </a:p>
        </p:txBody>
      </p:sp>
      <p:sp>
        <p:nvSpPr>
          <p:cNvPr id="12" name="Half Frame 11">
            <a:extLst>
              <a:ext uri="{FF2B5EF4-FFF2-40B4-BE49-F238E27FC236}">
                <a16:creationId xmlns:a16="http://schemas.microsoft.com/office/drawing/2014/main" id="{7D988614-DA54-46C8-8F0B-9BB934C7112D}"/>
              </a:ext>
            </a:extLst>
          </p:cNvPr>
          <p:cNvSpPr/>
          <p:nvPr/>
        </p:nvSpPr>
        <p:spPr>
          <a:xfrm>
            <a:off x="956387" y="2394624"/>
            <a:ext cx="489856" cy="532518"/>
          </a:xfrm>
          <a:prstGeom prst="halfFrame">
            <a:avLst>
              <a:gd name="adj1" fmla="val 20000"/>
              <a:gd name="adj2" fmla="val 18095"/>
            </a:avLst>
          </a:prstGeom>
          <a:solidFill>
            <a:srgbClr val="FFC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Half Frame 12">
            <a:extLst>
              <a:ext uri="{FF2B5EF4-FFF2-40B4-BE49-F238E27FC236}">
                <a16:creationId xmlns:a16="http://schemas.microsoft.com/office/drawing/2014/main" id="{FECEA994-EF87-4C92-BC4E-15748C66B40C}"/>
              </a:ext>
            </a:extLst>
          </p:cNvPr>
          <p:cNvSpPr/>
          <p:nvPr/>
        </p:nvSpPr>
        <p:spPr>
          <a:xfrm rot="10800000">
            <a:off x="6634843" y="3429000"/>
            <a:ext cx="489856" cy="532518"/>
          </a:xfrm>
          <a:prstGeom prst="halfFrame">
            <a:avLst>
              <a:gd name="adj1" fmla="val 20000"/>
              <a:gd name="adj2" fmla="val 18095"/>
            </a:avLst>
          </a:prstGeom>
          <a:solidFill>
            <a:srgbClr val="FFCD00"/>
          </a:solidFill>
          <a:ln>
            <a:solidFill>
              <a:srgbClr val="EBF1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eiryo UI" panose="020B0604030504040204" pitchFamily="34" charset="-128"/>
              <a:ea typeface="Meiryo UI" panose="020B0604030504040204" pitchFamily="34" charset="-128"/>
            </a:endParaRPr>
          </a:p>
        </p:txBody>
      </p:sp>
      <p:pic>
        <p:nvPicPr>
          <p:cNvPr id="19" name="Picture 18">
            <a:extLst>
              <a:ext uri="{FF2B5EF4-FFF2-40B4-BE49-F238E27FC236}">
                <a16:creationId xmlns:a16="http://schemas.microsoft.com/office/drawing/2014/main" id="{57677F39-604E-4708-A68E-FE96D8F2E7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6494" y="2101395"/>
            <a:ext cx="586458" cy="293229"/>
          </a:xfrm>
          <a:prstGeom prst="rect">
            <a:avLst/>
          </a:prstGeom>
        </p:spPr>
      </p:pic>
      <p:pic>
        <p:nvPicPr>
          <p:cNvPr id="20" name="Picture 19">
            <a:extLst>
              <a:ext uri="{FF2B5EF4-FFF2-40B4-BE49-F238E27FC236}">
                <a16:creationId xmlns:a16="http://schemas.microsoft.com/office/drawing/2014/main" id="{63DB6CB4-3F56-4FC7-AF5F-41271B08B9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7024" y="4172381"/>
            <a:ext cx="586458" cy="293229"/>
          </a:xfrm>
          <a:prstGeom prst="rect">
            <a:avLst/>
          </a:prstGeom>
        </p:spPr>
      </p:pic>
      <p:sp>
        <p:nvSpPr>
          <p:cNvPr id="21" name="TextBox 20">
            <a:extLst>
              <a:ext uri="{FF2B5EF4-FFF2-40B4-BE49-F238E27FC236}">
                <a16:creationId xmlns:a16="http://schemas.microsoft.com/office/drawing/2014/main" id="{286840F5-E10A-40BD-BA52-9C4BE308A9D5}"/>
              </a:ext>
            </a:extLst>
          </p:cNvPr>
          <p:cNvSpPr txBox="1"/>
          <p:nvPr/>
        </p:nvSpPr>
        <p:spPr>
          <a:xfrm>
            <a:off x="2551921" y="4134329"/>
            <a:ext cx="3065107" cy="369332"/>
          </a:xfrm>
          <a:prstGeom prst="rect">
            <a:avLst/>
          </a:prstGeom>
          <a:noFill/>
        </p:spPr>
        <p:txBody>
          <a:bodyPr wrap="square" rtlCol="0">
            <a:spAutoFit/>
          </a:bodyPr>
          <a:lstStyle/>
          <a:p>
            <a:r>
              <a:rPr lang="en-US" dirty="0">
                <a:latin typeface="Avenir Next LT Pro" panose="020B0504020202020204" pitchFamily="34" charset="0"/>
              </a:rPr>
              <a:t>India’s </a:t>
            </a:r>
            <a:r>
              <a:rPr lang="en-US" dirty="0" err="1">
                <a:latin typeface="Avenir Next LT Pro" panose="020B0504020202020204" pitchFamily="34" charset="0"/>
              </a:rPr>
              <a:t>Aatma</a:t>
            </a:r>
            <a:r>
              <a:rPr lang="en-US" dirty="0">
                <a:latin typeface="Avenir Next LT Pro" panose="020B0504020202020204" pitchFamily="34" charset="0"/>
              </a:rPr>
              <a:t> </a:t>
            </a:r>
            <a:r>
              <a:rPr lang="en-US" dirty="0" err="1">
                <a:latin typeface="Avenir Next LT Pro" panose="020B0504020202020204" pitchFamily="34" charset="0"/>
              </a:rPr>
              <a:t>Nirbhar</a:t>
            </a:r>
            <a:r>
              <a:rPr lang="en-US" dirty="0">
                <a:latin typeface="Avenir Next LT Pro" panose="020B0504020202020204" pitchFamily="34" charset="0"/>
              </a:rPr>
              <a:t> App </a:t>
            </a:r>
          </a:p>
        </p:txBody>
      </p:sp>
    </p:spTree>
    <p:extLst>
      <p:ext uri="{BB962C8B-B14F-4D97-AF65-F5344CB8AC3E}">
        <p14:creationId xmlns:p14="http://schemas.microsoft.com/office/powerpoint/2010/main" val="1906719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BF1F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565497-0D4A-452E-98B7-06FC95967BB7}"/>
              </a:ext>
            </a:extLst>
          </p:cNvPr>
          <p:cNvSpPr/>
          <p:nvPr/>
        </p:nvSpPr>
        <p:spPr>
          <a:xfrm>
            <a:off x="0" y="0"/>
            <a:ext cx="12192000" cy="6858000"/>
          </a:xfrm>
          <a:prstGeom prst="rect">
            <a:avLst/>
          </a:prstGeom>
          <a:noFill/>
          <a:ln w="76200">
            <a:solidFill>
              <a:srgbClr val="FFC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577E840-6208-42F9-8882-2D9ED66ABE64}"/>
              </a:ext>
            </a:extLst>
          </p:cNvPr>
          <p:cNvSpPr txBox="1"/>
          <p:nvPr/>
        </p:nvSpPr>
        <p:spPr>
          <a:xfrm>
            <a:off x="3634769" y="2207929"/>
            <a:ext cx="4706797" cy="1015663"/>
          </a:xfrm>
          <a:prstGeom prst="rect">
            <a:avLst/>
          </a:prstGeom>
          <a:noFill/>
        </p:spPr>
        <p:txBody>
          <a:bodyPr wrap="square" rtlCol="0">
            <a:spAutoFit/>
          </a:bodyPr>
          <a:lstStyle/>
          <a:p>
            <a:r>
              <a:rPr lang="en-US" sz="6000" b="1" dirty="0">
                <a:latin typeface="Avenir Next LT Pro" panose="020B0504020202020204" pitchFamily="34" charset="0"/>
              </a:rPr>
              <a:t>Thank you!</a:t>
            </a:r>
          </a:p>
        </p:txBody>
      </p:sp>
      <p:sp>
        <p:nvSpPr>
          <p:cNvPr id="2" name="TextBox 1">
            <a:extLst>
              <a:ext uri="{FF2B5EF4-FFF2-40B4-BE49-F238E27FC236}">
                <a16:creationId xmlns:a16="http://schemas.microsoft.com/office/drawing/2014/main" id="{2EC42C1B-05B5-433B-B659-3A5ED46ACE04}"/>
              </a:ext>
            </a:extLst>
          </p:cNvPr>
          <p:cNvSpPr txBox="1"/>
          <p:nvPr/>
        </p:nvSpPr>
        <p:spPr>
          <a:xfrm>
            <a:off x="7109927" y="4923689"/>
            <a:ext cx="4791376" cy="1015663"/>
          </a:xfrm>
          <a:prstGeom prst="rect">
            <a:avLst/>
          </a:prstGeom>
          <a:noFill/>
        </p:spPr>
        <p:txBody>
          <a:bodyPr wrap="none" rtlCol="0">
            <a:spAutoFit/>
          </a:bodyPr>
          <a:lstStyle/>
          <a:p>
            <a:r>
              <a:rPr lang="en-US" sz="2000" dirty="0" err="1">
                <a:latin typeface="Avenir Next LT Pro" panose="020B0504020202020204" pitchFamily="34" charset="0"/>
              </a:rPr>
              <a:t>Alsatwar</a:t>
            </a:r>
            <a:r>
              <a:rPr lang="en-US" sz="2000" dirty="0">
                <a:latin typeface="Avenir Next LT Pro" panose="020B0504020202020204" pitchFamily="34" charset="0"/>
              </a:rPr>
              <a:t> Sravan Kumar</a:t>
            </a:r>
          </a:p>
          <a:p>
            <a:r>
              <a:rPr lang="en-US" sz="2000" dirty="0">
                <a:latin typeface="Avenir Next LT Pro" panose="020B0504020202020204" pitchFamily="34" charset="0"/>
              </a:rPr>
              <a:t>Pre-final year student, IIT(ISM) Dhanbad</a:t>
            </a:r>
          </a:p>
          <a:p>
            <a:r>
              <a:rPr lang="en-US" sz="2000" dirty="0">
                <a:latin typeface="Avenir Next LT Pro" panose="020B0504020202020204" pitchFamily="34" charset="0"/>
              </a:rPr>
              <a:t>alsatwarsravan@gmail.com</a:t>
            </a:r>
          </a:p>
        </p:txBody>
      </p:sp>
    </p:spTree>
    <p:extLst>
      <p:ext uri="{BB962C8B-B14F-4D97-AF65-F5344CB8AC3E}">
        <p14:creationId xmlns:p14="http://schemas.microsoft.com/office/powerpoint/2010/main" val="1158865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BF1F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0F8945-7633-4B11-9966-30B11697C890}"/>
              </a:ext>
            </a:extLst>
          </p:cNvPr>
          <p:cNvSpPr/>
          <p:nvPr/>
        </p:nvSpPr>
        <p:spPr>
          <a:xfrm>
            <a:off x="0" y="0"/>
            <a:ext cx="12192000" cy="6858000"/>
          </a:xfrm>
          <a:prstGeom prst="rect">
            <a:avLst/>
          </a:prstGeom>
          <a:noFill/>
          <a:ln w="76200">
            <a:solidFill>
              <a:srgbClr val="FFC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B530566-E311-4E1F-8DDB-BFDA8D0A436E}"/>
              </a:ext>
            </a:extLst>
          </p:cNvPr>
          <p:cNvSpPr txBox="1"/>
          <p:nvPr/>
        </p:nvSpPr>
        <p:spPr>
          <a:xfrm>
            <a:off x="567078" y="346695"/>
            <a:ext cx="1800715" cy="400110"/>
          </a:xfrm>
          <a:prstGeom prst="rect">
            <a:avLst/>
          </a:prstGeom>
          <a:noFill/>
        </p:spPr>
        <p:txBody>
          <a:bodyPr wrap="square" rtlCol="0">
            <a:spAutoFit/>
          </a:bodyPr>
          <a:lstStyle/>
          <a:p>
            <a:r>
              <a:rPr lang="en-US" sz="2000" b="1" u="sng" dirty="0">
                <a:solidFill>
                  <a:schemeClr val="tx1">
                    <a:lumMod val="85000"/>
                    <a:lumOff val="15000"/>
                  </a:schemeClr>
                </a:solidFill>
                <a:latin typeface="Avenir Next LT Pro" panose="020B0504020202020204" pitchFamily="34" charset="0"/>
              </a:rPr>
              <a:t>ABOUT  </a:t>
            </a:r>
          </a:p>
        </p:txBody>
      </p:sp>
      <p:pic>
        <p:nvPicPr>
          <p:cNvPr id="14" name="Picture 13">
            <a:extLst>
              <a:ext uri="{FF2B5EF4-FFF2-40B4-BE49-F238E27FC236}">
                <a16:creationId xmlns:a16="http://schemas.microsoft.com/office/drawing/2014/main" id="{69AAB971-7F27-49AE-8F41-C7D3397CBAAD}"/>
              </a:ext>
            </a:extLst>
          </p:cNvPr>
          <p:cNvPicPr>
            <a:picLocks noChangeAspect="1"/>
          </p:cNvPicPr>
          <p:nvPr/>
        </p:nvPicPr>
        <p:blipFill rotWithShape="1">
          <a:blip r:embed="rId2">
            <a:extLst>
              <a:ext uri="{28A0092B-C50C-407E-A947-70E740481C1C}">
                <a14:useLocalDpi xmlns:a14="http://schemas.microsoft.com/office/drawing/2010/main" val="0"/>
              </a:ext>
            </a:extLst>
          </a:blip>
          <a:srcRect l="43956" t="23688" r="41779" b="30991"/>
          <a:stretch/>
        </p:blipFill>
        <p:spPr>
          <a:xfrm>
            <a:off x="725700" y="834844"/>
            <a:ext cx="401118" cy="687209"/>
          </a:xfrm>
          <a:prstGeom prst="rect">
            <a:avLst/>
          </a:prstGeom>
        </p:spPr>
      </p:pic>
      <p:sp>
        <p:nvSpPr>
          <p:cNvPr id="15" name="Rectangle 14">
            <a:extLst>
              <a:ext uri="{FF2B5EF4-FFF2-40B4-BE49-F238E27FC236}">
                <a16:creationId xmlns:a16="http://schemas.microsoft.com/office/drawing/2014/main" id="{A340EBAB-6FEF-4786-9D5D-66407B30F6B3}"/>
              </a:ext>
            </a:extLst>
          </p:cNvPr>
          <p:cNvSpPr/>
          <p:nvPr/>
        </p:nvSpPr>
        <p:spPr>
          <a:xfrm>
            <a:off x="1295146" y="889637"/>
            <a:ext cx="6270176" cy="2641838"/>
          </a:xfrm>
          <a:prstGeom prst="rect">
            <a:avLst/>
          </a:prstGeom>
          <a:noFill/>
          <a:ln>
            <a:solidFill>
              <a:schemeClr val="tx1">
                <a:lumMod val="50000"/>
                <a:lumOff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22B6FCF-7F27-4226-8D50-7598DA54C861}"/>
              </a:ext>
            </a:extLst>
          </p:cNvPr>
          <p:cNvSpPr txBox="1"/>
          <p:nvPr/>
        </p:nvSpPr>
        <p:spPr>
          <a:xfrm>
            <a:off x="1326648" y="976930"/>
            <a:ext cx="6204862"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venir Next LT Pro" panose="020B0504020202020204" pitchFamily="34" charset="0"/>
              </a:rPr>
              <a:t>Koo is an </a:t>
            </a:r>
            <a:r>
              <a:rPr lang="en-US" sz="1600" b="1" dirty="0">
                <a:latin typeface="Avenir Next LT Pro" panose="020B0504020202020204" pitchFamily="34" charset="0"/>
              </a:rPr>
              <a:t>Indian micro-blogging platform </a:t>
            </a:r>
            <a:r>
              <a:rPr lang="en-US" sz="1600" dirty="0">
                <a:latin typeface="Avenir Next LT Pro" panose="020B0504020202020204" pitchFamily="34" charset="0"/>
              </a:rPr>
              <a:t>app built for Indians to share their views in their </a:t>
            </a:r>
            <a:r>
              <a:rPr lang="en-US" sz="1600" b="1" dirty="0">
                <a:latin typeface="Avenir Next LT Pro" panose="020B0504020202020204" pitchFamily="34" charset="0"/>
              </a:rPr>
              <a:t>mother tongue </a:t>
            </a:r>
            <a:r>
              <a:rPr lang="en-US" sz="1600" dirty="0">
                <a:latin typeface="Avenir Next LT Pro" panose="020B0504020202020204" pitchFamily="34" charset="0"/>
              </a:rPr>
              <a:t>and have meaningful discussions.</a:t>
            </a:r>
          </a:p>
          <a:p>
            <a:endParaRPr lang="en-US" sz="1600" dirty="0">
              <a:latin typeface="Avenir Next LT Pro" panose="020B0504020202020204" pitchFamily="34" charset="0"/>
            </a:endParaRPr>
          </a:p>
          <a:p>
            <a:pPr marL="285750" indent="-285750">
              <a:buFont typeface="Arial" panose="020B0604020202020204" pitchFamily="34" charset="0"/>
              <a:buChar char="•"/>
            </a:pPr>
            <a:r>
              <a:rPr lang="en-US" sz="1600" dirty="0">
                <a:latin typeface="Avenir Next LT Pro" panose="020B0504020202020204" pitchFamily="34" charset="0"/>
              </a:rPr>
              <a:t>It empowers people to express their thoughts in Indian languages with a strong knit local Indian community.</a:t>
            </a:r>
          </a:p>
          <a:p>
            <a:endParaRPr lang="en-US" sz="1600" dirty="0">
              <a:latin typeface="Avenir Next LT Pro" panose="020B0504020202020204" pitchFamily="34" charset="0"/>
            </a:endParaRPr>
          </a:p>
          <a:p>
            <a:pPr marL="285750" indent="-285750">
              <a:buFont typeface="Arial" panose="020B0604020202020204" pitchFamily="34" charset="0"/>
              <a:buChar char="•"/>
            </a:pPr>
            <a:r>
              <a:rPr lang="en-US" sz="1600" dirty="0">
                <a:latin typeface="Avenir Next LT Pro" panose="020B0504020202020204" pitchFamily="34" charset="0"/>
              </a:rPr>
              <a:t>Many prominent personalities like </a:t>
            </a:r>
            <a:r>
              <a:rPr lang="en-US" sz="1600" dirty="0" err="1">
                <a:latin typeface="Avenir Next LT Pro" panose="020B0504020202020204" pitchFamily="34" charset="0"/>
              </a:rPr>
              <a:t>Sadhguru</a:t>
            </a:r>
            <a:r>
              <a:rPr lang="en-US" sz="1600" dirty="0">
                <a:latin typeface="Avenir Next LT Pro" panose="020B0504020202020204" pitchFamily="34" charset="0"/>
              </a:rPr>
              <a:t>, Ravi Shankar Prasad, Anil </a:t>
            </a:r>
            <a:r>
              <a:rPr lang="en-US" sz="1600" dirty="0" err="1">
                <a:latin typeface="Avenir Next LT Pro" panose="020B0504020202020204" pitchFamily="34" charset="0"/>
              </a:rPr>
              <a:t>Kumble</a:t>
            </a:r>
            <a:r>
              <a:rPr lang="en-US" sz="1600" dirty="0">
                <a:latin typeface="Avenir Next LT Pro" panose="020B0504020202020204" pitchFamily="34" charset="0"/>
              </a:rPr>
              <a:t>, </a:t>
            </a:r>
            <a:r>
              <a:rPr lang="en-US" sz="1600" dirty="0" err="1">
                <a:latin typeface="Avenir Next LT Pro" panose="020B0504020202020204" pitchFamily="34" charset="0"/>
              </a:rPr>
              <a:t>Javagal</a:t>
            </a:r>
            <a:r>
              <a:rPr lang="en-US" sz="1600" dirty="0">
                <a:latin typeface="Avenir Next LT Pro" panose="020B0504020202020204" pitchFamily="34" charset="0"/>
              </a:rPr>
              <a:t> Srinath </a:t>
            </a:r>
            <a:r>
              <a:rPr lang="en-US" sz="1600" dirty="0" err="1">
                <a:latin typeface="Avenir Next LT Pro" panose="020B0504020202020204" pitchFamily="34" charset="0"/>
              </a:rPr>
              <a:t>etc</a:t>
            </a:r>
            <a:r>
              <a:rPr lang="en-US" sz="1600" dirty="0">
                <a:latin typeface="Avenir Next LT Pro" panose="020B0504020202020204" pitchFamily="34" charset="0"/>
              </a:rPr>
              <a:t> use Koo to express themselves everyday</a:t>
            </a:r>
          </a:p>
        </p:txBody>
      </p:sp>
      <p:grpSp>
        <p:nvGrpSpPr>
          <p:cNvPr id="26" name="Group 25">
            <a:extLst>
              <a:ext uri="{FF2B5EF4-FFF2-40B4-BE49-F238E27FC236}">
                <a16:creationId xmlns:a16="http://schemas.microsoft.com/office/drawing/2014/main" id="{F3ADF2A0-CCE3-48A8-9293-4E5B22C49E07}"/>
              </a:ext>
            </a:extLst>
          </p:cNvPr>
          <p:cNvGrpSpPr/>
          <p:nvPr/>
        </p:nvGrpSpPr>
        <p:grpSpPr>
          <a:xfrm>
            <a:off x="7750192" y="1129244"/>
            <a:ext cx="3544076" cy="1807870"/>
            <a:chOff x="7959012" y="1506139"/>
            <a:chExt cx="3544076" cy="1807870"/>
          </a:xfrm>
        </p:grpSpPr>
        <p:pic>
          <p:nvPicPr>
            <p:cNvPr id="18" name="Graphic 17" descr="Group of men">
              <a:extLst>
                <a:ext uri="{FF2B5EF4-FFF2-40B4-BE49-F238E27FC236}">
                  <a16:creationId xmlns:a16="http://schemas.microsoft.com/office/drawing/2014/main" id="{A96B0F69-D09D-4CE7-9D5E-803446F221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59012" y="1506139"/>
              <a:ext cx="464974" cy="464974"/>
            </a:xfrm>
            <a:prstGeom prst="rect">
              <a:avLst/>
            </a:prstGeom>
          </p:spPr>
        </p:pic>
        <p:sp>
          <p:nvSpPr>
            <p:cNvPr id="19" name="TextBox 18">
              <a:extLst>
                <a:ext uri="{FF2B5EF4-FFF2-40B4-BE49-F238E27FC236}">
                  <a16:creationId xmlns:a16="http://schemas.microsoft.com/office/drawing/2014/main" id="{809BACD0-6B0A-4452-9A8C-39628185D228}"/>
                </a:ext>
              </a:extLst>
            </p:cNvPr>
            <p:cNvSpPr txBox="1"/>
            <p:nvPr/>
          </p:nvSpPr>
          <p:spPr>
            <a:xfrm>
              <a:off x="8423986" y="1552247"/>
              <a:ext cx="2258008" cy="338554"/>
            </a:xfrm>
            <a:prstGeom prst="rect">
              <a:avLst/>
            </a:prstGeom>
            <a:noFill/>
          </p:spPr>
          <p:txBody>
            <a:bodyPr wrap="square" rtlCol="0">
              <a:spAutoFit/>
            </a:bodyPr>
            <a:lstStyle/>
            <a:p>
              <a:r>
                <a:rPr lang="en-US" sz="1600" dirty="0">
                  <a:latin typeface="Avenir Next LT Pro" panose="020B0504020202020204" pitchFamily="34" charset="0"/>
                </a:rPr>
                <a:t>Crossed 3M users</a:t>
              </a:r>
            </a:p>
          </p:txBody>
        </p:sp>
        <p:pic>
          <p:nvPicPr>
            <p:cNvPr id="21" name="Graphic 20" descr="Star">
              <a:extLst>
                <a:ext uri="{FF2B5EF4-FFF2-40B4-BE49-F238E27FC236}">
                  <a16:creationId xmlns:a16="http://schemas.microsoft.com/office/drawing/2014/main" id="{E0F4D34B-23C1-48D5-9533-0809ACB1CCC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59012" y="2117687"/>
              <a:ext cx="464974" cy="464974"/>
            </a:xfrm>
            <a:prstGeom prst="rect">
              <a:avLst/>
            </a:prstGeom>
          </p:spPr>
        </p:pic>
        <p:sp>
          <p:nvSpPr>
            <p:cNvPr id="22" name="TextBox 21">
              <a:extLst>
                <a:ext uri="{FF2B5EF4-FFF2-40B4-BE49-F238E27FC236}">
                  <a16:creationId xmlns:a16="http://schemas.microsoft.com/office/drawing/2014/main" id="{E7815119-5180-4DAF-A277-13AB7C6BD149}"/>
                </a:ext>
              </a:extLst>
            </p:cNvPr>
            <p:cNvSpPr txBox="1"/>
            <p:nvPr/>
          </p:nvSpPr>
          <p:spPr>
            <a:xfrm>
              <a:off x="8423986" y="2027008"/>
              <a:ext cx="2798749" cy="584775"/>
            </a:xfrm>
            <a:prstGeom prst="rect">
              <a:avLst/>
            </a:prstGeom>
            <a:noFill/>
          </p:spPr>
          <p:txBody>
            <a:bodyPr wrap="square" rtlCol="0">
              <a:spAutoFit/>
            </a:bodyPr>
            <a:lstStyle/>
            <a:p>
              <a:r>
                <a:rPr lang="en-US" sz="1600" dirty="0">
                  <a:latin typeface="Avenir Next LT Pro" panose="020B0504020202020204" pitchFamily="34" charset="0"/>
                </a:rPr>
                <a:t>4.7 star rating in Google Play store (with 85k reviews)</a:t>
              </a:r>
            </a:p>
          </p:txBody>
        </p:sp>
        <p:pic>
          <p:nvPicPr>
            <p:cNvPr id="24" name="Graphic 23" descr="Medal">
              <a:extLst>
                <a:ext uri="{FF2B5EF4-FFF2-40B4-BE49-F238E27FC236}">
                  <a16:creationId xmlns:a16="http://schemas.microsoft.com/office/drawing/2014/main" id="{BA603C0F-D076-451B-90C1-3D516148620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59012" y="2819913"/>
              <a:ext cx="464974" cy="464974"/>
            </a:xfrm>
            <a:prstGeom prst="rect">
              <a:avLst/>
            </a:prstGeom>
          </p:spPr>
        </p:pic>
        <p:sp>
          <p:nvSpPr>
            <p:cNvPr id="25" name="TextBox 24">
              <a:extLst>
                <a:ext uri="{FF2B5EF4-FFF2-40B4-BE49-F238E27FC236}">
                  <a16:creationId xmlns:a16="http://schemas.microsoft.com/office/drawing/2014/main" id="{193785B9-749E-4C8E-A754-AF9004F62757}"/>
                </a:ext>
              </a:extLst>
            </p:cNvPr>
            <p:cNvSpPr txBox="1"/>
            <p:nvPr/>
          </p:nvSpPr>
          <p:spPr>
            <a:xfrm>
              <a:off x="8423986" y="2729234"/>
              <a:ext cx="3079102" cy="584775"/>
            </a:xfrm>
            <a:prstGeom prst="rect">
              <a:avLst/>
            </a:prstGeom>
            <a:noFill/>
          </p:spPr>
          <p:txBody>
            <a:bodyPr wrap="square" rtlCol="0">
              <a:spAutoFit/>
            </a:bodyPr>
            <a:lstStyle/>
            <a:p>
              <a:r>
                <a:rPr lang="en-US" sz="1600" dirty="0">
                  <a:latin typeface="Avenir Next LT Pro" panose="020B0504020202020204" pitchFamily="34" charset="0"/>
                </a:rPr>
                <a:t>Announced as </a:t>
              </a:r>
              <a:r>
                <a:rPr lang="en-US" sz="1600" dirty="0" err="1">
                  <a:latin typeface="Avenir Next LT Pro" panose="020B0504020202020204" pitchFamily="34" charset="0"/>
                </a:rPr>
                <a:t>Aatma</a:t>
              </a:r>
              <a:r>
                <a:rPr lang="en-US" sz="1600" dirty="0">
                  <a:latin typeface="Avenir Next LT Pro" panose="020B0504020202020204" pitchFamily="34" charset="0"/>
                </a:rPr>
                <a:t> </a:t>
              </a:r>
              <a:r>
                <a:rPr lang="en-US" sz="1600" dirty="0" err="1">
                  <a:latin typeface="Avenir Next LT Pro" panose="020B0504020202020204" pitchFamily="34" charset="0"/>
                </a:rPr>
                <a:t>Nirbhar</a:t>
              </a:r>
              <a:r>
                <a:rPr lang="en-US" sz="1600" dirty="0">
                  <a:latin typeface="Avenir Next LT Pro" panose="020B0504020202020204" pitchFamily="34" charset="0"/>
                </a:rPr>
                <a:t> App by Government of India</a:t>
              </a:r>
            </a:p>
          </p:txBody>
        </p:sp>
      </p:grpSp>
      <p:sp>
        <p:nvSpPr>
          <p:cNvPr id="30" name="TextBox 29">
            <a:extLst>
              <a:ext uri="{FF2B5EF4-FFF2-40B4-BE49-F238E27FC236}">
                <a16:creationId xmlns:a16="http://schemas.microsoft.com/office/drawing/2014/main" id="{93919B07-37C2-4584-90B7-95F0C79423D0}"/>
              </a:ext>
            </a:extLst>
          </p:cNvPr>
          <p:cNvSpPr txBox="1"/>
          <p:nvPr/>
        </p:nvSpPr>
        <p:spPr>
          <a:xfrm>
            <a:off x="516290" y="3543695"/>
            <a:ext cx="2295330" cy="369332"/>
          </a:xfrm>
          <a:prstGeom prst="rect">
            <a:avLst/>
          </a:prstGeom>
          <a:noFill/>
        </p:spPr>
        <p:txBody>
          <a:bodyPr wrap="square" rtlCol="0">
            <a:spAutoFit/>
          </a:bodyPr>
          <a:lstStyle/>
          <a:p>
            <a:r>
              <a:rPr lang="en-US" b="1" u="sng" dirty="0">
                <a:latin typeface="Avenir Next LT Pro" panose="020B0504020202020204" pitchFamily="34" charset="0"/>
              </a:rPr>
              <a:t>COMPETITORS</a:t>
            </a:r>
          </a:p>
        </p:txBody>
      </p:sp>
      <p:grpSp>
        <p:nvGrpSpPr>
          <p:cNvPr id="42" name="Group 41">
            <a:extLst>
              <a:ext uri="{FF2B5EF4-FFF2-40B4-BE49-F238E27FC236}">
                <a16:creationId xmlns:a16="http://schemas.microsoft.com/office/drawing/2014/main" id="{36BDC13D-FD90-4819-A5E9-268C01ED20D5}"/>
              </a:ext>
            </a:extLst>
          </p:cNvPr>
          <p:cNvGrpSpPr/>
          <p:nvPr/>
        </p:nvGrpSpPr>
        <p:grpSpPr>
          <a:xfrm>
            <a:off x="2308531" y="3994667"/>
            <a:ext cx="7035639" cy="786047"/>
            <a:chOff x="3415917" y="4331790"/>
            <a:chExt cx="7035639" cy="786047"/>
          </a:xfrm>
        </p:grpSpPr>
        <p:pic>
          <p:nvPicPr>
            <p:cNvPr id="35" name="Picture 34">
              <a:extLst>
                <a:ext uri="{FF2B5EF4-FFF2-40B4-BE49-F238E27FC236}">
                  <a16:creationId xmlns:a16="http://schemas.microsoft.com/office/drawing/2014/main" id="{4165E079-13DA-4EAB-A8A8-E349D667311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15917" y="4336453"/>
              <a:ext cx="773527" cy="781384"/>
            </a:xfrm>
            <a:prstGeom prst="rect">
              <a:avLst/>
            </a:prstGeom>
          </p:spPr>
        </p:pic>
        <p:pic>
          <p:nvPicPr>
            <p:cNvPr id="37" name="Picture 36">
              <a:extLst>
                <a:ext uri="{FF2B5EF4-FFF2-40B4-BE49-F238E27FC236}">
                  <a16:creationId xmlns:a16="http://schemas.microsoft.com/office/drawing/2014/main" id="{D5C95FC9-C718-493D-9798-B2D43AB8F37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64113" y="4336453"/>
              <a:ext cx="1150075" cy="779712"/>
            </a:xfrm>
            <a:prstGeom prst="rect">
              <a:avLst/>
            </a:prstGeom>
          </p:spPr>
        </p:pic>
        <p:pic>
          <p:nvPicPr>
            <p:cNvPr id="39" name="Picture 38">
              <a:extLst>
                <a:ext uri="{FF2B5EF4-FFF2-40B4-BE49-F238E27FC236}">
                  <a16:creationId xmlns:a16="http://schemas.microsoft.com/office/drawing/2014/main" id="{B93F9702-920B-4942-93A3-07A35781F65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88018" y="4331790"/>
              <a:ext cx="1034686" cy="776015"/>
            </a:xfrm>
            <a:prstGeom prst="rect">
              <a:avLst/>
            </a:prstGeom>
          </p:spPr>
        </p:pic>
        <p:pic>
          <p:nvPicPr>
            <p:cNvPr id="41" name="Picture 40">
              <a:extLst>
                <a:ext uri="{FF2B5EF4-FFF2-40B4-BE49-F238E27FC236}">
                  <a16:creationId xmlns:a16="http://schemas.microsoft.com/office/drawing/2014/main" id="{5789F581-416C-4907-BAF0-146E31E4F3F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996534" y="4331790"/>
              <a:ext cx="1455022" cy="776012"/>
            </a:xfrm>
            <a:prstGeom prst="rect">
              <a:avLst/>
            </a:prstGeom>
          </p:spPr>
        </p:pic>
      </p:grpSp>
      <p:sp>
        <p:nvSpPr>
          <p:cNvPr id="44" name="TextBox 43">
            <a:extLst>
              <a:ext uri="{FF2B5EF4-FFF2-40B4-BE49-F238E27FC236}">
                <a16:creationId xmlns:a16="http://schemas.microsoft.com/office/drawing/2014/main" id="{E86F49ED-0EF4-4CF1-8E1C-5EE3CFC80878}"/>
              </a:ext>
            </a:extLst>
          </p:cNvPr>
          <p:cNvSpPr txBox="1"/>
          <p:nvPr/>
        </p:nvSpPr>
        <p:spPr>
          <a:xfrm>
            <a:off x="567078" y="4837068"/>
            <a:ext cx="1066801" cy="369332"/>
          </a:xfrm>
          <a:prstGeom prst="rect">
            <a:avLst/>
          </a:prstGeom>
          <a:noFill/>
        </p:spPr>
        <p:txBody>
          <a:bodyPr wrap="square" rtlCol="0">
            <a:spAutoFit/>
          </a:bodyPr>
          <a:lstStyle/>
          <a:p>
            <a:r>
              <a:rPr lang="en-US" b="1" u="sng" dirty="0">
                <a:latin typeface="Avenir Next LT Pro" panose="020B0504020202020204" pitchFamily="34" charset="0"/>
              </a:rPr>
              <a:t>GOALS</a:t>
            </a:r>
          </a:p>
        </p:txBody>
      </p:sp>
      <p:grpSp>
        <p:nvGrpSpPr>
          <p:cNvPr id="61" name="Group 60">
            <a:extLst>
              <a:ext uri="{FF2B5EF4-FFF2-40B4-BE49-F238E27FC236}">
                <a16:creationId xmlns:a16="http://schemas.microsoft.com/office/drawing/2014/main" id="{C851C0CE-DD3C-465F-8E82-AFBE1DAEEF95}"/>
              </a:ext>
            </a:extLst>
          </p:cNvPr>
          <p:cNvGrpSpPr/>
          <p:nvPr/>
        </p:nvGrpSpPr>
        <p:grpSpPr>
          <a:xfrm>
            <a:off x="1035385" y="5327622"/>
            <a:ext cx="4377318" cy="999281"/>
            <a:chOff x="1100701" y="5308960"/>
            <a:chExt cx="4377318" cy="999281"/>
          </a:xfrm>
        </p:grpSpPr>
        <p:sp>
          <p:nvSpPr>
            <p:cNvPr id="48" name="Rectangle 47">
              <a:extLst>
                <a:ext uri="{FF2B5EF4-FFF2-40B4-BE49-F238E27FC236}">
                  <a16:creationId xmlns:a16="http://schemas.microsoft.com/office/drawing/2014/main" id="{F06C40E7-98E5-496F-97E7-16B35EBD24E3}"/>
                </a:ext>
              </a:extLst>
            </p:cNvPr>
            <p:cNvSpPr/>
            <p:nvPr/>
          </p:nvSpPr>
          <p:spPr>
            <a:xfrm>
              <a:off x="1100701" y="5308960"/>
              <a:ext cx="4330260" cy="999281"/>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venir Next LT Pro" panose="020B0504020202020204" pitchFamily="34" charset="0"/>
              </a:endParaRPr>
            </a:p>
          </p:txBody>
        </p:sp>
        <p:sp>
          <p:nvSpPr>
            <p:cNvPr id="49" name="TextBox 48">
              <a:extLst>
                <a:ext uri="{FF2B5EF4-FFF2-40B4-BE49-F238E27FC236}">
                  <a16:creationId xmlns:a16="http://schemas.microsoft.com/office/drawing/2014/main" id="{9FF6A19B-F1E3-4F2C-B848-B95AD999EC80}"/>
                </a:ext>
              </a:extLst>
            </p:cNvPr>
            <p:cNvSpPr txBox="1"/>
            <p:nvPr/>
          </p:nvSpPr>
          <p:spPr>
            <a:xfrm>
              <a:off x="1236980" y="5365628"/>
              <a:ext cx="3806895"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venir Next LT Pro" panose="020B0504020202020204" pitchFamily="34" charset="0"/>
                </a:rPr>
                <a:t>Improve upon </a:t>
              </a:r>
              <a:r>
                <a:rPr lang="en-US" sz="1600" b="1" dirty="0">
                  <a:latin typeface="Avenir Next LT Pro" panose="020B0504020202020204" pitchFamily="34" charset="0"/>
                </a:rPr>
                <a:t>DAU/ MAU</a:t>
              </a:r>
              <a:r>
                <a:rPr lang="en-US" sz="1600" dirty="0">
                  <a:latin typeface="Avenir Next LT Pro" panose="020B0504020202020204" pitchFamily="34" charset="0"/>
                </a:rPr>
                <a:t> Ratio    </a:t>
              </a:r>
            </a:p>
          </p:txBody>
        </p:sp>
        <p:sp>
          <p:nvSpPr>
            <p:cNvPr id="51" name="TextBox 50">
              <a:extLst>
                <a:ext uri="{FF2B5EF4-FFF2-40B4-BE49-F238E27FC236}">
                  <a16:creationId xmlns:a16="http://schemas.microsoft.com/office/drawing/2014/main" id="{373F2F2E-9235-4E4C-8647-AB33472FAE6A}"/>
                </a:ext>
              </a:extLst>
            </p:cNvPr>
            <p:cNvSpPr txBox="1"/>
            <p:nvPr/>
          </p:nvSpPr>
          <p:spPr>
            <a:xfrm>
              <a:off x="1499673" y="5657116"/>
              <a:ext cx="3978346" cy="584775"/>
            </a:xfrm>
            <a:prstGeom prst="rect">
              <a:avLst/>
            </a:prstGeom>
            <a:noFill/>
          </p:spPr>
          <p:txBody>
            <a:bodyPr wrap="square" rtlCol="0">
              <a:spAutoFit/>
            </a:bodyPr>
            <a:lstStyle/>
            <a:p>
              <a:r>
                <a:rPr lang="en-US" sz="1600" dirty="0">
                  <a:latin typeface="Avenir Next LT Pro" panose="020B0504020202020204" pitchFamily="34" charset="0"/>
                </a:rPr>
                <a:t> An indication for Engagement/stickiness  to platform </a:t>
              </a:r>
            </a:p>
          </p:txBody>
        </p:sp>
      </p:grpSp>
      <p:cxnSp>
        <p:nvCxnSpPr>
          <p:cNvPr id="53" name="Straight Arrow Connector 52">
            <a:extLst>
              <a:ext uri="{FF2B5EF4-FFF2-40B4-BE49-F238E27FC236}">
                <a16:creationId xmlns:a16="http://schemas.microsoft.com/office/drawing/2014/main" id="{B226D840-76BA-4B34-90BC-C6D63147D9B4}"/>
              </a:ext>
            </a:extLst>
          </p:cNvPr>
          <p:cNvCxnSpPr>
            <a:cxnSpLocks/>
          </p:cNvCxnSpPr>
          <p:nvPr/>
        </p:nvCxnSpPr>
        <p:spPr>
          <a:xfrm>
            <a:off x="5365645" y="5861400"/>
            <a:ext cx="2552497" cy="0"/>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55" name="Rectangle 54">
            <a:extLst>
              <a:ext uri="{FF2B5EF4-FFF2-40B4-BE49-F238E27FC236}">
                <a16:creationId xmlns:a16="http://schemas.microsoft.com/office/drawing/2014/main" id="{E1689DD5-E516-4954-BACA-25210EAC325A}"/>
              </a:ext>
            </a:extLst>
          </p:cNvPr>
          <p:cNvSpPr/>
          <p:nvPr/>
        </p:nvSpPr>
        <p:spPr>
          <a:xfrm>
            <a:off x="7947587" y="5246948"/>
            <a:ext cx="3773465" cy="1295421"/>
          </a:xfrm>
          <a:prstGeom prst="rect">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2F3BCB6-AF4B-4AD9-ADFE-554726E1ED6F}"/>
              </a:ext>
            </a:extLst>
          </p:cNvPr>
          <p:cNvSpPr txBox="1"/>
          <p:nvPr/>
        </p:nvSpPr>
        <p:spPr>
          <a:xfrm>
            <a:off x="5545125" y="5499303"/>
            <a:ext cx="2810764" cy="338554"/>
          </a:xfrm>
          <a:prstGeom prst="rect">
            <a:avLst/>
          </a:prstGeom>
          <a:noFill/>
        </p:spPr>
        <p:txBody>
          <a:bodyPr wrap="square" rtlCol="0">
            <a:spAutoFit/>
          </a:bodyPr>
          <a:lstStyle/>
          <a:p>
            <a:r>
              <a:rPr lang="en-US" sz="1600" dirty="0">
                <a:latin typeface="Avenir Next LT Pro" panose="020B0504020202020204" pitchFamily="34" charset="0"/>
              </a:rPr>
              <a:t>Metrics to be focused</a:t>
            </a:r>
          </a:p>
        </p:txBody>
      </p:sp>
      <p:sp>
        <p:nvSpPr>
          <p:cNvPr id="58" name="TextBox 57">
            <a:extLst>
              <a:ext uri="{FF2B5EF4-FFF2-40B4-BE49-F238E27FC236}">
                <a16:creationId xmlns:a16="http://schemas.microsoft.com/office/drawing/2014/main" id="{1EBA29DB-9C8A-47E9-9C89-EEFFEC2A97EB}"/>
              </a:ext>
            </a:extLst>
          </p:cNvPr>
          <p:cNvSpPr txBox="1"/>
          <p:nvPr/>
        </p:nvSpPr>
        <p:spPr>
          <a:xfrm>
            <a:off x="8041703" y="5280905"/>
            <a:ext cx="3773464"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venir Next LT Pro" panose="020B0504020202020204" pitchFamily="34" charset="0"/>
              </a:rPr>
              <a:t>App bounce rates</a:t>
            </a:r>
          </a:p>
          <a:p>
            <a:pPr marL="285750" indent="-285750">
              <a:buFont typeface="Arial" panose="020B0604020202020204" pitchFamily="34" charset="0"/>
              <a:buChar char="•"/>
            </a:pPr>
            <a:r>
              <a:rPr lang="en-US" sz="1600" dirty="0">
                <a:latin typeface="Avenir Next LT Pro" panose="020B0504020202020204" pitchFamily="34" charset="0"/>
              </a:rPr>
              <a:t>Session periods</a:t>
            </a:r>
          </a:p>
          <a:p>
            <a:pPr marL="285750" indent="-285750">
              <a:buFont typeface="Arial" panose="020B0604020202020204" pitchFamily="34" charset="0"/>
              <a:buChar char="•"/>
            </a:pPr>
            <a:r>
              <a:rPr lang="en-US" sz="1600" dirty="0">
                <a:latin typeface="Avenir Next LT Pro" panose="020B0504020202020204" pitchFamily="34" charset="0"/>
              </a:rPr>
              <a:t>Number of clicks in a session</a:t>
            </a:r>
          </a:p>
          <a:p>
            <a:pPr marL="285750" indent="-285750">
              <a:buFont typeface="Arial" panose="020B0604020202020204" pitchFamily="34" charset="0"/>
              <a:buChar char="•"/>
            </a:pPr>
            <a:r>
              <a:rPr lang="en-US" sz="1600" dirty="0">
                <a:latin typeface="Avenir Next LT Pro" panose="020B0504020202020204" pitchFamily="34" charset="0"/>
              </a:rPr>
              <a:t>Number of Koo’s created</a:t>
            </a:r>
          </a:p>
        </p:txBody>
      </p:sp>
      <p:grpSp>
        <p:nvGrpSpPr>
          <p:cNvPr id="63" name="Group 62">
            <a:extLst>
              <a:ext uri="{FF2B5EF4-FFF2-40B4-BE49-F238E27FC236}">
                <a16:creationId xmlns:a16="http://schemas.microsoft.com/office/drawing/2014/main" id="{6FB4B6AE-C6A1-408A-BF0D-EC7C06E168B8}"/>
              </a:ext>
            </a:extLst>
          </p:cNvPr>
          <p:cNvGrpSpPr/>
          <p:nvPr/>
        </p:nvGrpSpPr>
        <p:grpSpPr>
          <a:xfrm>
            <a:off x="11355355" y="117129"/>
            <a:ext cx="695994" cy="695994"/>
            <a:chOff x="2091326" y="-35666"/>
            <a:chExt cx="5634034" cy="5634034"/>
          </a:xfrm>
        </p:grpSpPr>
        <p:sp>
          <p:nvSpPr>
            <p:cNvPr id="64" name="Oval 63">
              <a:extLst>
                <a:ext uri="{FF2B5EF4-FFF2-40B4-BE49-F238E27FC236}">
                  <a16:creationId xmlns:a16="http://schemas.microsoft.com/office/drawing/2014/main" id="{9C0B77FF-3A8A-4ED4-B63C-4558A059F3B4}"/>
                </a:ext>
              </a:extLst>
            </p:cNvPr>
            <p:cNvSpPr/>
            <p:nvPr/>
          </p:nvSpPr>
          <p:spPr>
            <a:xfrm>
              <a:off x="2091326" y="-35666"/>
              <a:ext cx="5634034" cy="56340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pic>
          <p:nvPicPr>
            <p:cNvPr id="65" name="Picture 64">
              <a:extLst>
                <a:ext uri="{FF2B5EF4-FFF2-40B4-BE49-F238E27FC236}">
                  <a16:creationId xmlns:a16="http://schemas.microsoft.com/office/drawing/2014/main" id="{DC569CBD-BD03-457C-8EB2-756C28A8E75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48473" y="840144"/>
              <a:ext cx="3926244" cy="3926244"/>
            </a:xfrm>
            <a:prstGeom prst="rect">
              <a:avLst/>
            </a:prstGeom>
          </p:spPr>
        </p:pic>
      </p:grpSp>
    </p:spTree>
    <p:extLst>
      <p:ext uri="{BB962C8B-B14F-4D97-AF65-F5344CB8AC3E}">
        <p14:creationId xmlns:p14="http://schemas.microsoft.com/office/powerpoint/2010/main" val="3127377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BF1F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32DF00-BBD5-4422-B783-639E38A5D279}"/>
              </a:ext>
            </a:extLst>
          </p:cNvPr>
          <p:cNvSpPr/>
          <p:nvPr/>
        </p:nvSpPr>
        <p:spPr>
          <a:xfrm>
            <a:off x="0" y="0"/>
            <a:ext cx="12192000" cy="6858000"/>
          </a:xfrm>
          <a:prstGeom prst="rect">
            <a:avLst/>
          </a:prstGeom>
          <a:noFill/>
          <a:ln w="76200">
            <a:solidFill>
              <a:srgbClr val="FFC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00609C1-C679-4C8F-88CE-C43FCF5D3322}"/>
              </a:ext>
            </a:extLst>
          </p:cNvPr>
          <p:cNvSpPr txBox="1"/>
          <p:nvPr/>
        </p:nvSpPr>
        <p:spPr>
          <a:xfrm>
            <a:off x="382555" y="261257"/>
            <a:ext cx="7427167" cy="400110"/>
          </a:xfrm>
          <a:prstGeom prst="rect">
            <a:avLst/>
          </a:prstGeom>
          <a:noFill/>
        </p:spPr>
        <p:txBody>
          <a:bodyPr wrap="square" rtlCol="0">
            <a:spAutoFit/>
          </a:bodyPr>
          <a:lstStyle/>
          <a:p>
            <a:r>
              <a:rPr lang="en-US" sz="2000" b="1" u="sng" dirty="0">
                <a:solidFill>
                  <a:schemeClr val="tx1">
                    <a:lumMod val="85000"/>
                    <a:lumOff val="15000"/>
                  </a:schemeClr>
                </a:solidFill>
                <a:latin typeface="Avenir Next LT Pro Light" panose="020B0304020202020204" pitchFamily="34" charset="0"/>
                <a:hlinkClick r:id="rId2">
                  <a:extLst>
                    <a:ext uri="{A12FA001-AC4F-418D-AE19-62706E023703}">
                      <ahyp:hlinkClr xmlns:ahyp="http://schemas.microsoft.com/office/drawing/2018/hyperlinkcolor" val="tx"/>
                    </a:ext>
                  </a:extLst>
                </a:hlinkClick>
              </a:rPr>
              <a:t>Social media usage in India based on demographics and age</a:t>
            </a:r>
            <a:endParaRPr lang="en-US" sz="2000" b="1" u="sng" dirty="0">
              <a:solidFill>
                <a:schemeClr val="tx1">
                  <a:lumMod val="85000"/>
                  <a:lumOff val="15000"/>
                </a:schemeClr>
              </a:solidFill>
              <a:latin typeface="Avenir Next LT Pro Light" panose="020B0304020202020204" pitchFamily="34" charset="0"/>
            </a:endParaRPr>
          </a:p>
        </p:txBody>
      </p:sp>
      <p:graphicFrame>
        <p:nvGraphicFramePr>
          <p:cNvPr id="8" name="Chart 7">
            <a:extLst>
              <a:ext uri="{FF2B5EF4-FFF2-40B4-BE49-F238E27FC236}">
                <a16:creationId xmlns:a16="http://schemas.microsoft.com/office/drawing/2014/main" id="{049B4375-92D5-415A-AE85-9E5E57917BD7}"/>
              </a:ext>
            </a:extLst>
          </p:cNvPr>
          <p:cNvGraphicFramePr>
            <a:graphicFrameLocks/>
          </p:cNvGraphicFramePr>
          <p:nvPr>
            <p:extLst>
              <p:ext uri="{D42A27DB-BD31-4B8C-83A1-F6EECF244321}">
                <p14:modId xmlns:p14="http://schemas.microsoft.com/office/powerpoint/2010/main" val="1958896579"/>
              </p:ext>
            </p:extLst>
          </p:nvPr>
        </p:nvGraphicFramePr>
        <p:xfrm>
          <a:off x="475861" y="922624"/>
          <a:ext cx="4898571" cy="307087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9686C537-D9D2-43B4-B3CA-19D4D367E428}"/>
              </a:ext>
            </a:extLst>
          </p:cNvPr>
          <p:cNvGraphicFramePr>
            <a:graphicFrameLocks/>
          </p:cNvGraphicFramePr>
          <p:nvPr>
            <p:extLst>
              <p:ext uri="{D42A27DB-BD31-4B8C-83A1-F6EECF244321}">
                <p14:modId xmlns:p14="http://schemas.microsoft.com/office/powerpoint/2010/main" val="1017480058"/>
              </p:ext>
            </p:extLst>
          </p:nvPr>
        </p:nvGraphicFramePr>
        <p:xfrm>
          <a:off x="6430442" y="808977"/>
          <a:ext cx="5072647" cy="3184525"/>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BD6106E6-8B46-4991-AF3C-7D3ED531CBA9}"/>
              </a:ext>
            </a:extLst>
          </p:cNvPr>
          <p:cNvSpPr txBox="1"/>
          <p:nvPr/>
        </p:nvSpPr>
        <p:spPr>
          <a:xfrm>
            <a:off x="320471" y="4148478"/>
            <a:ext cx="5659067" cy="2554545"/>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Avenir Next LT Pro" panose="020B0504020202020204" pitchFamily="34" charset="0"/>
              </a:rPr>
              <a:t>290 million</a:t>
            </a:r>
            <a:r>
              <a:rPr lang="en-US" sz="1600" dirty="0">
                <a:latin typeface="Avenir Next LT Pro" panose="020B0504020202020204" pitchFamily="34" charset="0"/>
              </a:rPr>
              <a:t> active social media users in India access social networks through their mobile devices</a:t>
            </a:r>
          </a:p>
          <a:p>
            <a:endParaRPr lang="en-US" sz="1600" dirty="0">
              <a:latin typeface="Avenir Next LT Pro" panose="020B0504020202020204" pitchFamily="34" charset="0"/>
            </a:endParaRPr>
          </a:p>
          <a:p>
            <a:pPr marL="285750" indent="-285750">
              <a:buFont typeface="Arial" panose="020B0604020202020204" pitchFamily="34" charset="0"/>
              <a:buChar char="•"/>
            </a:pPr>
            <a:r>
              <a:rPr lang="en-US" sz="1600" dirty="0">
                <a:latin typeface="Avenir Next LT Pro" panose="020B0504020202020204" pitchFamily="34" charset="0"/>
              </a:rPr>
              <a:t>Two-thirds of Internet users in India are in the age group of </a:t>
            </a:r>
            <a:r>
              <a:rPr lang="en-US" sz="1600" b="1" dirty="0">
                <a:latin typeface="Avenir Next LT Pro" panose="020B0504020202020204" pitchFamily="34" charset="0"/>
              </a:rPr>
              <a:t>12-29 years</a:t>
            </a:r>
            <a:r>
              <a:rPr lang="en-US" sz="1600" dirty="0">
                <a:latin typeface="Avenir Next LT Pro" panose="020B0504020202020204" pitchFamily="34" charset="0"/>
              </a:rPr>
              <a:t>.</a:t>
            </a:r>
          </a:p>
          <a:p>
            <a:endParaRPr lang="en-US" sz="1600" dirty="0">
              <a:latin typeface="Avenir Next LT Pro" panose="020B0504020202020204" pitchFamily="34" charset="0"/>
            </a:endParaRPr>
          </a:p>
          <a:p>
            <a:pPr marL="285750" indent="-285750">
              <a:buFont typeface="Arial" panose="020B0604020202020204" pitchFamily="34" charset="0"/>
              <a:buChar char="•"/>
            </a:pPr>
            <a:r>
              <a:rPr lang="en-US" sz="1600" dirty="0">
                <a:latin typeface="Avenir Next LT Pro" panose="020B0504020202020204" pitchFamily="34" charset="0"/>
              </a:rPr>
              <a:t>Millennials and Gen Z are the main contributors for social media usage in India. </a:t>
            </a:r>
            <a:r>
              <a:rPr lang="en-US" sz="1600" b="1" dirty="0">
                <a:latin typeface="Avenir Next LT Pro" panose="020B0504020202020204" pitchFamily="34" charset="0"/>
              </a:rPr>
              <a:t>52.3 % </a:t>
            </a:r>
            <a:r>
              <a:rPr lang="en-US" sz="1600" dirty="0">
                <a:latin typeface="Avenir Next LT Pro" panose="020B0504020202020204" pitchFamily="34" charset="0"/>
              </a:rPr>
              <a:t>of social media results come from millennials. </a:t>
            </a:r>
            <a:r>
              <a:rPr lang="en-US" sz="1600" b="1" dirty="0">
                <a:latin typeface="Avenir Next LT Pro" panose="020B0504020202020204" pitchFamily="34" charset="0"/>
              </a:rPr>
              <a:t>28.4 % </a:t>
            </a:r>
            <a:r>
              <a:rPr lang="en-US" sz="1600" dirty="0">
                <a:latin typeface="Avenir Next LT Pro" panose="020B0504020202020204" pitchFamily="34" charset="0"/>
              </a:rPr>
              <a:t>of social media conversations are from Gen Z</a:t>
            </a:r>
          </a:p>
        </p:txBody>
      </p:sp>
      <p:sp>
        <p:nvSpPr>
          <p:cNvPr id="11" name="TextBox 10">
            <a:extLst>
              <a:ext uri="{FF2B5EF4-FFF2-40B4-BE49-F238E27FC236}">
                <a16:creationId xmlns:a16="http://schemas.microsoft.com/office/drawing/2014/main" id="{F855FD76-963F-49E7-8472-9CDA1D8EDA0F}"/>
              </a:ext>
            </a:extLst>
          </p:cNvPr>
          <p:cNvSpPr txBox="1"/>
          <p:nvPr/>
        </p:nvSpPr>
        <p:spPr>
          <a:xfrm>
            <a:off x="337577" y="3793446"/>
            <a:ext cx="853695" cy="400110"/>
          </a:xfrm>
          <a:prstGeom prst="rect">
            <a:avLst/>
          </a:prstGeom>
          <a:noFill/>
        </p:spPr>
        <p:txBody>
          <a:bodyPr wrap="none" rtlCol="0">
            <a:spAutoFit/>
          </a:bodyPr>
          <a:lstStyle/>
          <a:p>
            <a:r>
              <a:rPr lang="en-US" sz="2000" u="sng" dirty="0">
                <a:latin typeface="Avenir Next LT Pro" panose="020B0504020202020204" pitchFamily="34" charset="0"/>
              </a:rPr>
              <a:t>Facts:</a:t>
            </a:r>
          </a:p>
        </p:txBody>
      </p:sp>
      <p:sp>
        <p:nvSpPr>
          <p:cNvPr id="12" name="TextBox 11">
            <a:extLst>
              <a:ext uri="{FF2B5EF4-FFF2-40B4-BE49-F238E27FC236}">
                <a16:creationId xmlns:a16="http://schemas.microsoft.com/office/drawing/2014/main" id="{A6469972-6A04-4317-AB8F-4108410B40FD}"/>
              </a:ext>
            </a:extLst>
          </p:cNvPr>
          <p:cNvSpPr txBox="1"/>
          <p:nvPr/>
        </p:nvSpPr>
        <p:spPr>
          <a:xfrm>
            <a:off x="5979538" y="4429236"/>
            <a:ext cx="5775649" cy="3046988"/>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Avenir Next LT Pro" panose="020B0504020202020204" pitchFamily="34" charset="0"/>
              </a:rPr>
              <a:t>67% </a:t>
            </a:r>
            <a:r>
              <a:rPr lang="en-US" sz="1600" dirty="0">
                <a:latin typeface="Avenir Next LT Pro" panose="020B0504020202020204" pitchFamily="34" charset="0"/>
              </a:rPr>
              <a:t>of social media usage population are males in India, with the same ratio in urban and </a:t>
            </a:r>
            <a:r>
              <a:rPr lang="en-US" sz="1600" dirty="0" err="1">
                <a:latin typeface="Avenir Next LT Pro" panose="020B0504020202020204" pitchFamily="34" charset="0"/>
              </a:rPr>
              <a:t>and</a:t>
            </a:r>
            <a:r>
              <a:rPr lang="en-US" sz="1600" dirty="0">
                <a:latin typeface="Avenir Next LT Pro" panose="020B0504020202020204" pitchFamily="34" charset="0"/>
              </a:rPr>
              <a:t> rural areas</a:t>
            </a:r>
          </a:p>
          <a:p>
            <a:pPr marL="285750" indent="-285750">
              <a:buFont typeface="Arial" panose="020B0604020202020204" pitchFamily="34" charset="0"/>
              <a:buChar char="•"/>
            </a:pPr>
            <a:endParaRPr lang="en-US" sz="1600" dirty="0">
              <a:latin typeface="Avenir Next LT Pro" panose="020B0504020202020204" pitchFamily="34" charset="0"/>
            </a:endParaRPr>
          </a:p>
          <a:p>
            <a:pPr marL="285750" indent="-285750">
              <a:buFont typeface="Arial" panose="020B0604020202020204" pitchFamily="34" charset="0"/>
              <a:buChar char="•"/>
            </a:pPr>
            <a:r>
              <a:rPr lang="en-US" sz="1600" b="1" dirty="0">
                <a:latin typeface="Avenir Next LT Pro" panose="020B0504020202020204" pitchFamily="34" charset="0"/>
              </a:rPr>
              <a:t>Top three </a:t>
            </a:r>
            <a:r>
              <a:rPr lang="en-US" sz="1600" dirty="0">
                <a:latin typeface="Avenir Next LT Pro" panose="020B0504020202020204" pitchFamily="34" charset="0"/>
              </a:rPr>
              <a:t>age groups in internet users are in range of </a:t>
            </a:r>
            <a:r>
              <a:rPr lang="en-US" sz="1600" b="1" dirty="0">
                <a:latin typeface="Avenir Next LT Pro" panose="020B0504020202020204" pitchFamily="34" charset="0"/>
              </a:rPr>
              <a:t>16</a:t>
            </a:r>
            <a:r>
              <a:rPr lang="en-US" sz="1600" dirty="0">
                <a:latin typeface="Avenir Next LT Pro" panose="020B0504020202020204" pitchFamily="34" charset="0"/>
              </a:rPr>
              <a:t> and </a:t>
            </a:r>
            <a:r>
              <a:rPr lang="en-US" sz="1600" b="1" dirty="0">
                <a:latin typeface="Avenir Next LT Pro" panose="020B0504020202020204" pitchFamily="34" charset="0"/>
              </a:rPr>
              <a:t>39</a:t>
            </a:r>
            <a:r>
              <a:rPr lang="en-US" sz="1600" dirty="0">
                <a:latin typeface="Avenir Next LT Pro" panose="020B0504020202020204" pitchFamily="34" charset="0"/>
              </a:rPr>
              <a:t> years. They constitute </a:t>
            </a:r>
            <a:r>
              <a:rPr lang="en-US" sz="1600" b="1" dirty="0">
                <a:latin typeface="Avenir Next LT Pro" panose="020B0504020202020204" pitchFamily="34" charset="0"/>
              </a:rPr>
              <a:t>71%</a:t>
            </a:r>
            <a:r>
              <a:rPr lang="en-US" sz="1600" dirty="0">
                <a:latin typeface="Avenir Next LT Pro" panose="020B0504020202020204" pitchFamily="34" charset="0"/>
              </a:rPr>
              <a:t> of whole population</a:t>
            </a:r>
          </a:p>
          <a:p>
            <a:pPr marL="285750" indent="-285750">
              <a:buFont typeface="Arial" panose="020B0604020202020204" pitchFamily="34" charset="0"/>
              <a:buChar char="•"/>
            </a:pPr>
            <a:endParaRPr lang="en-US" sz="1600" dirty="0">
              <a:latin typeface="Avenir Next LT Pro" panose="020B0504020202020204" pitchFamily="34" charset="0"/>
            </a:endParaRPr>
          </a:p>
          <a:p>
            <a:pPr marL="285750" indent="-285750">
              <a:buFont typeface="Arial" panose="020B0604020202020204" pitchFamily="34" charset="0"/>
              <a:buChar char="•"/>
            </a:pPr>
            <a:r>
              <a:rPr lang="en-US" sz="1600" dirty="0">
                <a:latin typeface="Avenir Next LT Pro" panose="020B0504020202020204" pitchFamily="34" charset="0"/>
              </a:rPr>
              <a:t>Only one third of total internet users in India are females</a:t>
            </a:r>
          </a:p>
          <a:p>
            <a:endParaRPr lang="en-US" sz="1600" dirty="0">
              <a:latin typeface="Avenir Next LT Pro" panose="020B0504020202020204" pitchFamily="34" charset="0"/>
            </a:endParaRPr>
          </a:p>
          <a:p>
            <a:pPr marL="285750" indent="-285750">
              <a:buFont typeface="Arial" panose="020B0604020202020204" pitchFamily="34" charset="0"/>
              <a:buChar char="•"/>
            </a:pPr>
            <a:endParaRPr lang="en-US" sz="1600" dirty="0">
              <a:latin typeface="Avenir Next LT Pro" panose="020B0504020202020204" pitchFamily="34" charset="0"/>
            </a:endParaRPr>
          </a:p>
          <a:p>
            <a:pPr marL="285750" indent="-285750">
              <a:buFont typeface="Arial" panose="020B0604020202020204" pitchFamily="34" charset="0"/>
              <a:buChar char="•"/>
            </a:pPr>
            <a:endParaRPr lang="en-US" sz="1600" dirty="0">
              <a:latin typeface="Avenir Next LT Pro" panose="020B0504020202020204" pitchFamily="34" charset="0"/>
            </a:endParaRPr>
          </a:p>
          <a:p>
            <a:pPr marL="285750" indent="-285750">
              <a:buFont typeface="Arial" panose="020B0604020202020204" pitchFamily="34" charset="0"/>
              <a:buChar char="•"/>
            </a:pPr>
            <a:endParaRPr lang="en-US" sz="1600" dirty="0">
              <a:latin typeface="Avenir Next LT Pro" panose="020B0504020202020204" pitchFamily="34" charset="0"/>
            </a:endParaRPr>
          </a:p>
          <a:p>
            <a:pPr marL="285750" indent="-285750">
              <a:buFont typeface="Arial" panose="020B0604020202020204" pitchFamily="34" charset="0"/>
              <a:buChar char="•"/>
            </a:pPr>
            <a:endParaRPr lang="en-US" sz="1600" dirty="0">
              <a:latin typeface="Avenir Next LT Pro" panose="020B0504020202020204" pitchFamily="34" charset="0"/>
            </a:endParaRPr>
          </a:p>
        </p:txBody>
      </p:sp>
      <p:sp>
        <p:nvSpPr>
          <p:cNvPr id="13" name="TextBox 12">
            <a:extLst>
              <a:ext uri="{FF2B5EF4-FFF2-40B4-BE49-F238E27FC236}">
                <a16:creationId xmlns:a16="http://schemas.microsoft.com/office/drawing/2014/main" id="{E42FC2C9-F950-477F-B3C4-F68C2D0C0471}"/>
              </a:ext>
            </a:extLst>
          </p:cNvPr>
          <p:cNvSpPr txBox="1"/>
          <p:nvPr/>
        </p:nvSpPr>
        <p:spPr>
          <a:xfrm>
            <a:off x="5979538" y="3874150"/>
            <a:ext cx="941861" cy="400110"/>
          </a:xfrm>
          <a:prstGeom prst="rect">
            <a:avLst/>
          </a:prstGeom>
          <a:noFill/>
        </p:spPr>
        <p:txBody>
          <a:bodyPr wrap="none" rtlCol="0">
            <a:spAutoFit/>
          </a:bodyPr>
          <a:lstStyle/>
          <a:p>
            <a:r>
              <a:rPr lang="en-US" sz="2000" u="sng" dirty="0">
                <a:latin typeface="Avenir Next LT Pro" panose="020B0504020202020204" pitchFamily="34" charset="0"/>
              </a:rPr>
              <a:t>Focus:</a:t>
            </a:r>
          </a:p>
        </p:txBody>
      </p:sp>
      <p:grpSp>
        <p:nvGrpSpPr>
          <p:cNvPr id="14" name="Group 13">
            <a:extLst>
              <a:ext uri="{FF2B5EF4-FFF2-40B4-BE49-F238E27FC236}">
                <a16:creationId xmlns:a16="http://schemas.microsoft.com/office/drawing/2014/main" id="{54190E3B-FCCF-457A-97EA-55414238ACCC}"/>
              </a:ext>
            </a:extLst>
          </p:cNvPr>
          <p:cNvGrpSpPr/>
          <p:nvPr/>
        </p:nvGrpSpPr>
        <p:grpSpPr>
          <a:xfrm>
            <a:off x="11355355" y="117129"/>
            <a:ext cx="695994" cy="695994"/>
            <a:chOff x="2091326" y="-35666"/>
            <a:chExt cx="5634034" cy="5634034"/>
          </a:xfrm>
        </p:grpSpPr>
        <p:sp>
          <p:nvSpPr>
            <p:cNvPr id="15" name="Oval 14">
              <a:extLst>
                <a:ext uri="{FF2B5EF4-FFF2-40B4-BE49-F238E27FC236}">
                  <a16:creationId xmlns:a16="http://schemas.microsoft.com/office/drawing/2014/main" id="{673CD32F-E234-4A33-A418-A4441DB06CC9}"/>
                </a:ext>
              </a:extLst>
            </p:cNvPr>
            <p:cNvSpPr/>
            <p:nvPr/>
          </p:nvSpPr>
          <p:spPr>
            <a:xfrm>
              <a:off x="2091326" y="-35666"/>
              <a:ext cx="5634034" cy="56340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pic>
          <p:nvPicPr>
            <p:cNvPr id="16" name="Picture 15">
              <a:extLst>
                <a:ext uri="{FF2B5EF4-FFF2-40B4-BE49-F238E27FC236}">
                  <a16:creationId xmlns:a16="http://schemas.microsoft.com/office/drawing/2014/main" id="{8A2A6E96-D3A4-42AE-9E53-8B9C18A408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48473" y="840144"/>
              <a:ext cx="3926244" cy="3926244"/>
            </a:xfrm>
            <a:prstGeom prst="rect">
              <a:avLst/>
            </a:prstGeom>
          </p:spPr>
        </p:pic>
      </p:grpSp>
    </p:spTree>
    <p:extLst>
      <p:ext uri="{BB962C8B-B14F-4D97-AF65-F5344CB8AC3E}">
        <p14:creationId xmlns:p14="http://schemas.microsoft.com/office/powerpoint/2010/main" val="4176262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BF1F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274E6C-88CB-400B-BB6C-DB3CE22BD369}"/>
              </a:ext>
            </a:extLst>
          </p:cNvPr>
          <p:cNvSpPr/>
          <p:nvPr/>
        </p:nvSpPr>
        <p:spPr>
          <a:xfrm>
            <a:off x="0" y="0"/>
            <a:ext cx="12192000" cy="6858000"/>
          </a:xfrm>
          <a:prstGeom prst="rect">
            <a:avLst/>
          </a:prstGeom>
          <a:noFill/>
          <a:ln w="76200">
            <a:solidFill>
              <a:srgbClr val="FFC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C8DCF86-5011-497C-8F0A-764704F2F5AA}"/>
              </a:ext>
            </a:extLst>
          </p:cNvPr>
          <p:cNvGrpSpPr/>
          <p:nvPr/>
        </p:nvGrpSpPr>
        <p:grpSpPr>
          <a:xfrm>
            <a:off x="648474" y="745195"/>
            <a:ext cx="10754330" cy="1596790"/>
            <a:chOff x="256590" y="969132"/>
            <a:chExt cx="10754330" cy="1596790"/>
          </a:xfrm>
        </p:grpSpPr>
        <p:pic>
          <p:nvPicPr>
            <p:cNvPr id="6" name="Picture 5">
              <a:extLst>
                <a:ext uri="{FF2B5EF4-FFF2-40B4-BE49-F238E27FC236}">
                  <a16:creationId xmlns:a16="http://schemas.microsoft.com/office/drawing/2014/main" id="{ABA6FC1A-3BAB-43A3-B2CC-515F0C6C2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590" y="1006459"/>
              <a:ext cx="1559463" cy="1559463"/>
            </a:xfrm>
            <a:prstGeom prst="rect">
              <a:avLst/>
            </a:prstGeom>
          </p:spPr>
        </p:pic>
        <p:pic>
          <p:nvPicPr>
            <p:cNvPr id="8" name="Picture 7">
              <a:extLst>
                <a:ext uri="{FF2B5EF4-FFF2-40B4-BE49-F238E27FC236}">
                  <a16:creationId xmlns:a16="http://schemas.microsoft.com/office/drawing/2014/main" id="{55655F2B-7F06-40F9-8D1C-8B2204374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698" y="969133"/>
              <a:ext cx="1559464" cy="1559464"/>
            </a:xfrm>
            <a:prstGeom prst="rect">
              <a:avLst/>
            </a:prstGeom>
          </p:spPr>
        </p:pic>
        <p:pic>
          <p:nvPicPr>
            <p:cNvPr id="10" name="Picture 9">
              <a:extLst>
                <a:ext uri="{FF2B5EF4-FFF2-40B4-BE49-F238E27FC236}">
                  <a16:creationId xmlns:a16="http://schemas.microsoft.com/office/drawing/2014/main" id="{E20F2BBB-C0FE-4A55-964E-E7E3186F15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6699" y="969132"/>
              <a:ext cx="1559464" cy="1559464"/>
            </a:xfrm>
            <a:prstGeom prst="rect">
              <a:avLst/>
            </a:prstGeom>
          </p:spPr>
        </p:pic>
        <p:pic>
          <p:nvPicPr>
            <p:cNvPr id="12" name="Picture 11">
              <a:extLst>
                <a:ext uri="{FF2B5EF4-FFF2-40B4-BE49-F238E27FC236}">
                  <a16:creationId xmlns:a16="http://schemas.microsoft.com/office/drawing/2014/main" id="{2E51EBD4-57B9-483B-AE50-4E654E0AE4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51457" y="969133"/>
              <a:ext cx="1559463" cy="1559463"/>
            </a:xfrm>
            <a:prstGeom prst="rect">
              <a:avLst/>
            </a:prstGeom>
          </p:spPr>
        </p:pic>
      </p:grpSp>
      <p:sp>
        <p:nvSpPr>
          <p:cNvPr id="13" name="TextBox 12">
            <a:extLst>
              <a:ext uri="{FF2B5EF4-FFF2-40B4-BE49-F238E27FC236}">
                <a16:creationId xmlns:a16="http://schemas.microsoft.com/office/drawing/2014/main" id="{0098F29D-D637-46D2-AF52-2275005613CB}"/>
              </a:ext>
            </a:extLst>
          </p:cNvPr>
          <p:cNvSpPr txBox="1"/>
          <p:nvPr/>
        </p:nvSpPr>
        <p:spPr>
          <a:xfrm>
            <a:off x="243620" y="214604"/>
            <a:ext cx="2234907" cy="369332"/>
          </a:xfrm>
          <a:prstGeom prst="rect">
            <a:avLst/>
          </a:prstGeom>
          <a:noFill/>
        </p:spPr>
        <p:txBody>
          <a:bodyPr wrap="none" rtlCol="0">
            <a:spAutoFit/>
          </a:bodyPr>
          <a:lstStyle/>
          <a:p>
            <a:r>
              <a:rPr lang="en-US" b="1" u="sng" dirty="0">
                <a:latin typeface="Avenir Next LT Pro" panose="020B0504020202020204" pitchFamily="34" charset="0"/>
              </a:rPr>
              <a:t>USER PERSONAS </a:t>
            </a:r>
          </a:p>
        </p:txBody>
      </p:sp>
      <p:cxnSp>
        <p:nvCxnSpPr>
          <p:cNvPr id="20" name="Straight Connector 19">
            <a:extLst>
              <a:ext uri="{FF2B5EF4-FFF2-40B4-BE49-F238E27FC236}">
                <a16:creationId xmlns:a16="http://schemas.microsoft.com/office/drawing/2014/main" id="{38FBB166-781B-4837-84BE-6BD37A5F1916}"/>
              </a:ext>
            </a:extLst>
          </p:cNvPr>
          <p:cNvCxnSpPr/>
          <p:nvPr/>
        </p:nvCxnSpPr>
        <p:spPr>
          <a:xfrm>
            <a:off x="2843134" y="745195"/>
            <a:ext cx="0" cy="5673012"/>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52438036-EE89-4C77-88F8-034FE52C8122}"/>
              </a:ext>
            </a:extLst>
          </p:cNvPr>
          <p:cNvCxnSpPr>
            <a:cxnSpLocks/>
          </p:cNvCxnSpPr>
          <p:nvPr/>
        </p:nvCxnSpPr>
        <p:spPr>
          <a:xfrm>
            <a:off x="5778758" y="745195"/>
            <a:ext cx="0" cy="5673012"/>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1005B9C-0275-4168-8AD4-D3484EC30110}"/>
              </a:ext>
            </a:extLst>
          </p:cNvPr>
          <p:cNvCxnSpPr/>
          <p:nvPr/>
        </p:nvCxnSpPr>
        <p:spPr>
          <a:xfrm>
            <a:off x="8758333" y="801184"/>
            <a:ext cx="0" cy="5673012"/>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086798C0-8BCE-4F86-954C-AA3D78F30036}"/>
              </a:ext>
            </a:extLst>
          </p:cNvPr>
          <p:cNvSpPr txBox="1"/>
          <p:nvPr/>
        </p:nvSpPr>
        <p:spPr>
          <a:xfrm>
            <a:off x="414657" y="2369978"/>
            <a:ext cx="2002791" cy="584775"/>
          </a:xfrm>
          <a:prstGeom prst="rect">
            <a:avLst/>
          </a:prstGeom>
          <a:noFill/>
        </p:spPr>
        <p:txBody>
          <a:bodyPr wrap="none" rtlCol="0">
            <a:spAutoFit/>
          </a:bodyPr>
          <a:lstStyle/>
          <a:p>
            <a:pPr algn="ctr"/>
            <a:r>
              <a:rPr lang="en-US" sz="1600" dirty="0" err="1">
                <a:latin typeface="Avenir Next LT Pro" panose="020B0504020202020204" pitchFamily="34" charset="0"/>
              </a:rPr>
              <a:t>Ritviz</a:t>
            </a:r>
            <a:r>
              <a:rPr lang="en-US" sz="1600" dirty="0">
                <a:latin typeface="Avenir Next LT Pro" panose="020B0504020202020204" pitchFamily="34" charset="0"/>
              </a:rPr>
              <a:t> Desai</a:t>
            </a:r>
          </a:p>
          <a:p>
            <a:pPr algn="ctr"/>
            <a:r>
              <a:rPr lang="en-US" sz="1600" dirty="0">
                <a:latin typeface="Avenir Next LT Pro" panose="020B0504020202020204" pitchFamily="34" charset="0"/>
              </a:rPr>
              <a:t>34 | PM at </a:t>
            </a:r>
            <a:r>
              <a:rPr lang="en-US" sz="1600" dirty="0" err="1">
                <a:latin typeface="Avenir Next LT Pro" panose="020B0504020202020204" pitchFamily="34" charset="0"/>
              </a:rPr>
              <a:t>Razorpay</a:t>
            </a:r>
            <a:endParaRPr lang="en-US" sz="1600" dirty="0">
              <a:latin typeface="Avenir Next LT Pro" panose="020B0504020202020204" pitchFamily="34" charset="0"/>
            </a:endParaRPr>
          </a:p>
        </p:txBody>
      </p:sp>
      <p:sp>
        <p:nvSpPr>
          <p:cNvPr id="14" name="TextBox 13">
            <a:extLst>
              <a:ext uri="{FF2B5EF4-FFF2-40B4-BE49-F238E27FC236}">
                <a16:creationId xmlns:a16="http://schemas.microsoft.com/office/drawing/2014/main" id="{CB757483-4DC5-4783-96EC-01229CF7FC42}"/>
              </a:ext>
            </a:extLst>
          </p:cNvPr>
          <p:cNvSpPr txBox="1"/>
          <p:nvPr/>
        </p:nvSpPr>
        <p:spPr>
          <a:xfrm>
            <a:off x="3132345" y="2369977"/>
            <a:ext cx="2443874" cy="584775"/>
          </a:xfrm>
          <a:prstGeom prst="rect">
            <a:avLst/>
          </a:prstGeom>
          <a:noFill/>
        </p:spPr>
        <p:txBody>
          <a:bodyPr wrap="none" rtlCol="0">
            <a:spAutoFit/>
          </a:bodyPr>
          <a:lstStyle/>
          <a:p>
            <a:pPr algn="ctr"/>
            <a:r>
              <a:rPr lang="en-US" sz="1600" dirty="0" err="1">
                <a:latin typeface="Avenir Next LT Pro" panose="020B0504020202020204" pitchFamily="34" charset="0"/>
              </a:rPr>
              <a:t>Akshay</a:t>
            </a:r>
            <a:r>
              <a:rPr lang="en-US" sz="1600" dirty="0">
                <a:latin typeface="Avenir Next LT Pro" panose="020B0504020202020204" pitchFamily="34" charset="0"/>
              </a:rPr>
              <a:t> Jain</a:t>
            </a:r>
          </a:p>
          <a:p>
            <a:pPr algn="ctr"/>
            <a:r>
              <a:rPr lang="en-US" sz="1600" dirty="0">
                <a:latin typeface="Avenir Next LT Pro" panose="020B0504020202020204" pitchFamily="34" charset="0"/>
              </a:rPr>
              <a:t>20 | Student, IIT Bombay</a:t>
            </a:r>
          </a:p>
        </p:txBody>
      </p:sp>
      <p:sp>
        <p:nvSpPr>
          <p:cNvPr id="16" name="TextBox 15">
            <a:extLst>
              <a:ext uri="{FF2B5EF4-FFF2-40B4-BE49-F238E27FC236}">
                <a16:creationId xmlns:a16="http://schemas.microsoft.com/office/drawing/2014/main" id="{CE680D29-073C-4B37-99FF-464D203834ED}"/>
              </a:ext>
            </a:extLst>
          </p:cNvPr>
          <p:cNvSpPr txBox="1"/>
          <p:nvPr/>
        </p:nvSpPr>
        <p:spPr>
          <a:xfrm>
            <a:off x="6080711" y="2369976"/>
            <a:ext cx="2636940" cy="584775"/>
          </a:xfrm>
          <a:prstGeom prst="rect">
            <a:avLst/>
          </a:prstGeom>
          <a:noFill/>
        </p:spPr>
        <p:txBody>
          <a:bodyPr wrap="none" rtlCol="0">
            <a:spAutoFit/>
          </a:bodyPr>
          <a:lstStyle/>
          <a:p>
            <a:pPr algn="ctr"/>
            <a:r>
              <a:rPr lang="en-US" sz="1600" dirty="0" err="1">
                <a:latin typeface="Avenir Next LT Pro" panose="020B0504020202020204" pitchFamily="34" charset="0"/>
              </a:rPr>
              <a:t>Nilisha</a:t>
            </a:r>
            <a:r>
              <a:rPr lang="en-US" sz="1600" dirty="0">
                <a:latin typeface="Avenir Next LT Pro" panose="020B0504020202020204" pitchFamily="34" charset="0"/>
              </a:rPr>
              <a:t> Mitra</a:t>
            </a:r>
          </a:p>
          <a:p>
            <a:pPr algn="ctr"/>
            <a:r>
              <a:rPr lang="en-US" sz="1600" dirty="0">
                <a:latin typeface="Avenir Next LT Pro" panose="020B0504020202020204" pitchFamily="34" charset="0"/>
              </a:rPr>
              <a:t>24 | Chartered Accountant</a:t>
            </a:r>
          </a:p>
        </p:txBody>
      </p:sp>
      <p:sp>
        <p:nvSpPr>
          <p:cNvPr id="17" name="TextBox 16">
            <a:extLst>
              <a:ext uri="{FF2B5EF4-FFF2-40B4-BE49-F238E27FC236}">
                <a16:creationId xmlns:a16="http://schemas.microsoft.com/office/drawing/2014/main" id="{7D0AED85-AB5A-45E4-8551-05F7826E3FA2}"/>
              </a:ext>
            </a:extLst>
          </p:cNvPr>
          <p:cNvSpPr txBox="1"/>
          <p:nvPr/>
        </p:nvSpPr>
        <p:spPr>
          <a:xfrm>
            <a:off x="9223336" y="2369976"/>
            <a:ext cx="2690288" cy="584775"/>
          </a:xfrm>
          <a:prstGeom prst="rect">
            <a:avLst/>
          </a:prstGeom>
          <a:noFill/>
        </p:spPr>
        <p:txBody>
          <a:bodyPr wrap="none" rtlCol="0">
            <a:spAutoFit/>
          </a:bodyPr>
          <a:lstStyle/>
          <a:p>
            <a:pPr algn="ctr"/>
            <a:r>
              <a:rPr lang="en-US" sz="1600" dirty="0" err="1">
                <a:latin typeface="Avenir Next LT Pro" panose="020B0504020202020204" pitchFamily="34" charset="0"/>
              </a:rPr>
              <a:t>Manikanta</a:t>
            </a:r>
            <a:r>
              <a:rPr lang="en-US" sz="1600" dirty="0">
                <a:latin typeface="Avenir Next LT Pro" panose="020B0504020202020204" pitchFamily="34" charset="0"/>
              </a:rPr>
              <a:t> </a:t>
            </a:r>
            <a:r>
              <a:rPr lang="en-US" sz="1600" dirty="0" err="1">
                <a:latin typeface="Avenir Next LT Pro" panose="020B0504020202020204" pitchFamily="34" charset="0"/>
              </a:rPr>
              <a:t>Dhanthala</a:t>
            </a:r>
            <a:endParaRPr lang="en-US" sz="1600" dirty="0">
              <a:latin typeface="Avenir Next LT Pro" panose="020B0504020202020204" pitchFamily="34" charset="0"/>
            </a:endParaRPr>
          </a:p>
          <a:p>
            <a:pPr algn="ctr"/>
            <a:r>
              <a:rPr lang="en-US" sz="1600" dirty="0">
                <a:latin typeface="Avenir Next LT Pro" panose="020B0504020202020204" pitchFamily="34" charset="0"/>
              </a:rPr>
              <a:t>19 | Owner of Photo studio</a:t>
            </a:r>
          </a:p>
        </p:txBody>
      </p:sp>
      <p:sp>
        <p:nvSpPr>
          <p:cNvPr id="3" name="TextBox 2">
            <a:extLst>
              <a:ext uri="{FF2B5EF4-FFF2-40B4-BE49-F238E27FC236}">
                <a16:creationId xmlns:a16="http://schemas.microsoft.com/office/drawing/2014/main" id="{BD42A4D7-7447-4A36-B290-7666E339EF87}"/>
              </a:ext>
            </a:extLst>
          </p:cNvPr>
          <p:cNvSpPr txBox="1"/>
          <p:nvPr/>
        </p:nvSpPr>
        <p:spPr>
          <a:xfrm>
            <a:off x="119288" y="2990230"/>
            <a:ext cx="2866504" cy="1477328"/>
          </a:xfrm>
          <a:prstGeom prst="rect">
            <a:avLst/>
          </a:prstGeom>
          <a:noFill/>
        </p:spPr>
        <p:txBody>
          <a:bodyPr wrap="square" rtlCol="0">
            <a:spAutoFit/>
          </a:bodyPr>
          <a:lstStyle/>
          <a:p>
            <a:pPr marL="285750" indent="-285750">
              <a:buFont typeface="Wingdings" panose="05000000000000000000" pitchFamily="2" charset="2"/>
              <a:buChar char="ü"/>
            </a:pPr>
            <a:r>
              <a:rPr lang="en-US" sz="1500" dirty="0">
                <a:latin typeface="Avenir Next LT Pro" panose="020B0504020202020204" pitchFamily="34" charset="0"/>
              </a:rPr>
              <a:t>Uses social media during office hours to know trending news around him</a:t>
            </a:r>
          </a:p>
          <a:p>
            <a:endParaRPr lang="en-US" sz="1500" dirty="0">
              <a:latin typeface="Avenir Next LT Pro" panose="020B0504020202020204" pitchFamily="34" charset="0"/>
            </a:endParaRPr>
          </a:p>
          <a:p>
            <a:pPr marL="285750" indent="-285750">
              <a:buFont typeface="Wingdings" panose="05000000000000000000" pitchFamily="2" charset="2"/>
              <a:buChar char="ü"/>
            </a:pPr>
            <a:r>
              <a:rPr lang="en-US" sz="1500" dirty="0">
                <a:latin typeface="Avenir Next LT Pro" panose="020B0504020202020204" pitchFamily="34" charset="0"/>
              </a:rPr>
              <a:t>And </a:t>
            </a:r>
            <a:r>
              <a:rPr lang="en-US" sz="1500" dirty="0" err="1">
                <a:latin typeface="Avenir Next LT Pro" panose="020B0504020202020204" pitchFamily="34" charset="0"/>
              </a:rPr>
              <a:t>koos</a:t>
            </a:r>
            <a:r>
              <a:rPr lang="en-US" sz="1500" dirty="0">
                <a:latin typeface="Avenir Next LT Pro" panose="020B0504020202020204" pitchFamily="34" charset="0"/>
              </a:rPr>
              <a:t> his opinion on that topic</a:t>
            </a:r>
          </a:p>
        </p:txBody>
      </p:sp>
      <p:sp>
        <p:nvSpPr>
          <p:cNvPr id="5" name="TextBox 4">
            <a:extLst>
              <a:ext uri="{FF2B5EF4-FFF2-40B4-BE49-F238E27FC236}">
                <a16:creationId xmlns:a16="http://schemas.microsoft.com/office/drawing/2014/main" id="{B467E56B-8025-4408-9271-5F29EAEB1942}"/>
              </a:ext>
            </a:extLst>
          </p:cNvPr>
          <p:cNvSpPr txBox="1"/>
          <p:nvPr/>
        </p:nvSpPr>
        <p:spPr>
          <a:xfrm>
            <a:off x="104507" y="4537804"/>
            <a:ext cx="2715372" cy="1477328"/>
          </a:xfrm>
          <a:prstGeom prst="rect">
            <a:avLst/>
          </a:prstGeom>
          <a:noFill/>
        </p:spPr>
        <p:txBody>
          <a:bodyPr wrap="square" rtlCol="0">
            <a:spAutoFit/>
          </a:bodyPr>
          <a:lstStyle/>
          <a:p>
            <a:pPr marL="285750" indent="-285750">
              <a:buFont typeface="Wingdings" panose="05000000000000000000" pitchFamily="2" charset="2"/>
              <a:buChar char="Ø"/>
            </a:pPr>
            <a:r>
              <a:rPr lang="en-US" sz="1500" dirty="0">
                <a:latin typeface="Avenir Next LT Pro" panose="020B0504020202020204" pitchFamily="34" charset="0"/>
              </a:rPr>
              <a:t>But he believes he see a lot of memes, biased opinions and non relatable </a:t>
            </a:r>
            <a:r>
              <a:rPr lang="en-US" sz="1500" dirty="0" err="1">
                <a:latin typeface="Avenir Next LT Pro" panose="020B0504020202020204" pitchFamily="34" charset="0"/>
              </a:rPr>
              <a:t>koos</a:t>
            </a:r>
            <a:r>
              <a:rPr lang="en-US" sz="1500" dirty="0">
                <a:latin typeface="Avenir Next LT Pro" panose="020B0504020202020204" pitchFamily="34" charset="0"/>
              </a:rPr>
              <a:t> in between before knowing actual news</a:t>
            </a:r>
          </a:p>
        </p:txBody>
      </p:sp>
      <p:sp>
        <p:nvSpPr>
          <p:cNvPr id="19" name="TextBox 18">
            <a:extLst>
              <a:ext uri="{FF2B5EF4-FFF2-40B4-BE49-F238E27FC236}">
                <a16:creationId xmlns:a16="http://schemas.microsoft.com/office/drawing/2014/main" id="{E11300B6-72E7-4895-86FB-38531F320852}"/>
              </a:ext>
            </a:extLst>
          </p:cNvPr>
          <p:cNvSpPr txBox="1"/>
          <p:nvPr/>
        </p:nvSpPr>
        <p:spPr>
          <a:xfrm>
            <a:off x="2848523" y="2990229"/>
            <a:ext cx="2964199" cy="2400657"/>
          </a:xfrm>
          <a:prstGeom prst="rect">
            <a:avLst/>
          </a:prstGeom>
          <a:noFill/>
        </p:spPr>
        <p:txBody>
          <a:bodyPr wrap="square" rtlCol="0">
            <a:spAutoFit/>
          </a:bodyPr>
          <a:lstStyle/>
          <a:p>
            <a:pPr marL="285750" indent="-285750">
              <a:buFont typeface="Wingdings" panose="05000000000000000000" pitchFamily="2" charset="2"/>
              <a:buChar char="ü"/>
            </a:pPr>
            <a:r>
              <a:rPr lang="en-US" sz="1500" dirty="0">
                <a:latin typeface="Avenir Next LT Pro" panose="020B0504020202020204" pitchFamily="34" charset="0"/>
              </a:rPr>
              <a:t>Idolizes Kunal Shah, inspires from Virat Kohli, true fan of RCB cricket team.</a:t>
            </a:r>
          </a:p>
          <a:p>
            <a:endParaRPr lang="en-US" sz="1500" dirty="0">
              <a:latin typeface="Avenir Next LT Pro" panose="020B0504020202020204" pitchFamily="34" charset="0"/>
            </a:endParaRPr>
          </a:p>
          <a:p>
            <a:pPr marL="285750" indent="-285750">
              <a:buFont typeface="Wingdings" panose="05000000000000000000" pitchFamily="2" charset="2"/>
              <a:buChar char="ü"/>
            </a:pPr>
            <a:r>
              <a:rPr lang="en-US" sz="1500" dirty="0">
                <a:latin typeface="Avenir Next LT Pro" panose="020B0504020202020204" pitchFamily="34" charset="0"/>
              </a:rPr>
              <a:t>Follows frequently </a:t>
            </a:r>
            <a:r>
              <a:rPr lang="en-US" sz="1500" dirty="0" err="1">
                <a:latin typeface="Avenir Next LT Pro" panose="020B0504020202020204" pitchFamily="34" charset="0"/>
              </a:rPr>
              <a:t>kooing</a:t>
            </a:r>
            <a:r>
              <a:rPr lang="en-US" sz="1500" dirty="0">
                <a:latin typeface="Avenir Next LT Pro" panose="020B0504020202020204" pitchFamily="34" charset="0"/>
              </a:rPr>
              <a:t> people and celebrities, checks </a:t>
            </a:r>
            <a:r>
              <a:rPr lang="en-US" sz="1500" dirty="0" err="1">
                <a:latin typeface="Avenir Next LT Pro" panose="020B0504020202020204" pitchFamily="34" charset="0"/>
              </a:rPr>
              <a:t>koos</a:t>
            </a:r>
            <a:r>
              <a:rPr lang="en-US" sz="1500" dirty="0">
                <a:latin typeface="Avenir Next LT Pro" panose="020B0504020202020204" pitchFamily="34" charset="0"/>
              </a:rPr>
              <a:t> of Kunal Shah, several successful entrepreneurs and RCB team </a:t>
            </a:r>
            <a:r>
              <a:rPr lang="en-US" sz="1500" dirty="0" err="1">
                <a:latin typeface="Avenir Next LT Pro" panose="020B0504020202020204" pitchFamily="34" charset="0"/>
              </a:rPr>
              <a:t>koos</a:t>
            </a:r>
            <a:endParaRPr lang="en-US" sz="1500" dirty="0">
              <a:latin typeface="Avenir Next LT Pro" panose="020B0504020202020204" pitchFamily="34" charset="0"/>
            </a:endParaRPr>
          </a:p>
        </p:txBody>
      </p:sp>
      <p:sp>
        <p:nvSpPr>
          <p:cNvPr id="23" name="TextBox 22">
            <a:extLst>
              <a:ext uri="{FF2B5EF4-FFF2-40B4-BE49-F238E27FC236}">
                <a16:creationId xmlns:a16="http://schemas.microsoft.com/office/drawing/2014/main" id="{72E5B205-24B0-4F7B-A302-10A0BEB47039}"/>
              </a:ext>
            </a:extLst>
          </p:cNvPr>
          <p:cNvSpPr txBox="1"/>
          <p:nvPr/>
        </p:nvSpPr>
        <p:spPr>
          <a:xfrm>
            <a:off x="2843142" y="5319050"/>
            <a:ext cx="2986998" cy="1015663"/>
          </a:xfrm>
          <a:prstGeom prst="rect">
            <a:avLst/>
          </a:prstGeom>
          <a:noFill/>
        </p:spPr>
        <p:txBody>
          <a:bodyPr wrap="square" rtlCol="0">
            <a:spAutoFit/>
          </a:bodyPr>
          <a:lstStyle/>
          <a:p>
            <a:pPr marL="285750" indent="-285750">
              <a:buFont typeface="Wingdings" panose="05000000000000000000" pitchFamily="2" charset="2"/>
              <a:buChar char="Ø"/>
            </a:pPr>
            <a:r>
              <a:rPr lang="en-US" sz="1500" dirty="0">
                <a:latin typeface="Avenir Next LT Pro" panose="020B0504020202020204" pitchFamily="34" charset="0"/>
              </a:rPr>
              <a:t>Sees several bunch of </a:t>
            </a:r>
            <a:r>
              <a:rPr lang="en-US" sz="1500" dirty="0" err="1">
                <a:latin typeface="Avenir Next LT Pro" panose="020B0504020202020204" pitchFamily="34" charset="0"/>
              </a:rPr>
              <a:t>koos</a:t>
            </a:r>
            <a:r>
              <a:rPr lang="en-US" sz="1500" dirty="0">
                <a:latin typeface="Avenir Next LT Pro" panose="020B0504020202020204" pitchFamily="34" charset="0"/>
              </a:rPr>
              <a:t> in his feed whenever he opens the app and shut’s down instead</a:t>
            </a:r>
          </a:p>
        </p:txBody>
      </p:sp>
      <p:sp>
        <p:nvSpPr>
          <p:cNvPr id="9" name="TextBox 8">
            <a:extLst>
              <a:ext uri="{FF2B5EF4-FFF2-40B4-BE49-F238E27FC236}">
                <a16:creationId xmlns:a16="http://schemas.microsoft.com/office/drawing/2014/main" id="{6802BA7F-C3A9-47F6-8C7C-38B537B558F1}"/>
              </a:ext>
            </a:extLst>
          </p:cNvPr>
          <p:cNvSpPr txBox="1"/>
          <p:nvPr/>
        </p:nvSpPr>
        <p:spPr>
          <a:xfrm>
            <a:off x="5812721" y="2971567"/>
            <a:ext cx="3048251" cy="1477328"/>
          </a:xfrm>
          <a:prstGeom prst="rect">
            <a:avLst/>
          </a:prstGeom>
          <a:noFill/>
        </p:spPr>
        <p:txBody>
          <a:bodyPr wrap="square" rtlCol="0">
            <a:spAutoFit/>
          </a:bodyPr>
          <a:lstStyle/>
          <a:p>
            <a:pPr marL="285750" indent="-285750">
              <a:buFont typeface="Wingdings" panose="05000000000000000000" pitchFamily="2" charset="2"/>
              <a:buChar char="ü"/>
            </a:pPr>
            <a:r>
              <a:rPr lang="en-US" sz="1500" dirty="0">
                <a:latin typeface="Avenir Next LT Pro" panose="020B0504020202020204" pitchFamily="34" charset="0"/>
              </a:rPr>
              <a:t>Uses </a:t>
            </a:r>
            <a:r>
              <a:rPr lang="en-US" sz="1500" dirty="0" err="1">
                <a:latin typeface="Avenir Next LT Pro" panose="020B0504020202020204" pitchFamily="34" charset="0"/>
              </a:rPr>
              <a:t>koo</a:t>
            </a:r>
            <a:r>
              <a:rPr lang="en-US" sz="1500" dirty="0">
                <a:latin typeface="Avenir Next LT Pro" panose="020B0504020202020204" pitchFamily="34" charset="0"/>
              </a:rPr>
              <a:t> app for entertainment, comments on celebs posts, creates memes and </a:t>
            </a:r>
            <a:r>
              <a:rPr lang="en-US" sz="1500" dirty="0" err="1">
                <a:latin typeface="Avenir Next LT Pro" panose="020B0504020202020204" pitchFamily="34" charset="0"/>
              </a:rPr>
              <a:t>koos</a:t>
            </a:r>
            <a:r>
              <a:rPr lang="en-US" sz="1500" dirty="0">
                <a:latin typeface="Avenir Next LT Pro" panose="020B0504020202020204" pitchFamily="34" charset="0"/>
              </a:rPr>
              <a:t> on trending hashtags, mostly </a:t>
            </a:r>
            <a:r>
              <a:rPr lang="en-US" sz="1500" dirty="0" err="1">
                <a:latin typeface="Avenir Next LT Pro" panose="020B0504020202020204" pitchFamily="34" charset="0"/>
              </a:rPr>
              <a:t>koos</a:t>
            </a:r>
            <a:r>
              <a:rPr lang="en-US" sz="1500" dirty="0">
                <a:latin typeface="Avenir Next LT Pro" panose="020B0504020202020204" pitchFamily="34" charset="0"/>
              </a:rPr>
              <a:t> on political issues </a:t>
            </a:r>
          </a:p>
        </p:txBody>
      </p:sp>
      <p:sp>
        <p:nvSpPr>
          <p:cNvPr id="11" name="TextBox 10">
            <a:extLst>
              <a:ext uri="{FF2B5EF4-FFF2-40B4-BE49-F238E27FC236}">
                <a16:creationId xmlns:a16="http://schemas.microsoft.com/office/drawing/2014/main" id="{E74AD07E-835D-4737-A59F-7DEEAF93469D}"/>
              </a:ext>
            </a:extLst>
          </p:cNvPr>
          <p:cNvSpPr txBox="1"/>
          <p:nvPr/>
        </p:nvSpPr>
        <p:spPr>
          <a:xfrm>
            <a:off x="5808438" y="4493743"/>
            <a:ext cx="3007922" cy="1708160"/>
          </a:xfrm>
          <a:prstGeom prst="rect">
            <a:avLst/>
          </a:prstGeom>
          <a:noFill/>
        </p:spPr>
        <p:txBody>
          <a:bodyPr wrap="square" rtlCol="0">
            <a:spAutoFit/>
          </a:bodyPr>
          <a:lstStyle/>
          <a:p>
            <a:pPr marL="285750" indent="-285750">
              <a:buFont typeface="Wingdings" panose="05000000000000000000" pitchFamily="2" charset="2"/>
              <a:buChar char="Ø"/>
            </a:pPr>
            <a:r>
              <a:rPr lang="en-US" sz="1500" dirty="0">
                <a:latin typeface="Avenir Next LT Pro" panose="020B0504020202020204" pitchFamily="34" charset="0"/>
              </a:rPr>
              <a:t>Has to navigate a lot to know what’s happening under multiple hashtags</a:t>
            </a:r>
          </a:p>
          <a:p>
            <a:endParaRPr lang="en-US" sz="1500" dirty="0">
              <a:latin typeface="Avenir Next LT Pro" panose="020B0504020202020204" pitchFamily="34" charset="0"/>
            </a:endParaRPr>
          </a:p>
          <a:p>
            <a:pPr marL="285750" indent="-285750">
              <a:buFont typeface="Wingdings" panose="05000000000000000000" pitchFamily="2" charset="2"/>
              <a:buChar char="Ø"/>
            </a:pPr>
            <a:r>
              <a:rPr lang="en-US" sz="1500" dirty="0">
                <a:latin typeface="Avenir Next LT Pro" panose="020B0504020202020204" pitchFamily="34" charset="0"/>
              </a:rPr>
              <a:t>Has to undertake multiple steps to mention his friend under a post.</a:t>
            </a:r>
          </a:p>
        </p:txBody>
      </p:sp>
      <p:sp>
        <p:nvSpPr>
          <p:cNvPr id="24" name="TextBox 23">
            <a:extLst>
              <a:ext uri="{FF2B5EF4-FFF2-40B4-BE49-F238E27FC236}">
                <a16:creationId xmlns:a16="http://schemas.microsoft.com/office/drawing/2014/main" id="{C9D646D0-F01D-46A8-B217-991C26BD27F0}"/>
              </a:ext>
            </a:extLst>
          </p:cNvPr>
          <p:cNvSpPr txBox="1"/>
          <p:nvPr/>
        </p:nvSpPr>
        <p:spPr>
          <a:xfrm>
            <a:off x="8829623" y="2974673"/>
            <a:ext cx="3257869" cy="2400657"/>
          </a:xfrm>
          <a:prstGeom prst="rect">
            <a:avLst/>
          </a:prstGeom>
          <a:noFill/>
        </p:spPr>
        <p:txBody>
          <a:bodyPr wrap="square" rtlCol="0">
            <a:spAutoFit/>
          </a:bodyPr>
          <a:lstStyle/>
          <a:p>
            <a:pPr marL="285750" indent="-285750">
              <a:buFont typeface="Wingdings" panose="05000000000000000000" pitchFamily="2" charset="2"/>
              <a:buChar char="ü"/>
            </a:pPr>
            <a:r>
              <a:rPr lang="en-US" sz="1500" dirty="0">
                <a:latin typeface="Avenir Next LT Pro" panose="020B0504020202020204" pitchFamily="34" charset="0"/>
              </a:rPr>
              <a:t>Halted his studies after class 12</a:t>
            </a:r>
            <a:r>
              <a:rPr lang="en-US" sz="1500" baseline="30000" dirty="0">
                <a:latin typeface="Avenir Next LT Pro" panose="020B0504020202020204" pitchFamily="34" charset="0"/>
              </a:rPr>
              <a:t>th</a:t>
            </a:r>
            <a:r>
              <a:rPr lang="en-US" sz="1500" dirty="0">
                <a:latin typeface="Avenir Next LT Pro" panose="020B0504020202020204" pitchFamily="34" charset="0"/>
              </a:rPr>
              <a:t> and set up his very own photo studio</a:t>
            </a:r>
          </a:p>
          <a:p>
            <a:pPr marL="285750" indent="-285750">
              <a:buFont typeface="Wingdings" panose="05000000000000000000" pitchFamily="2" charset="2"/>
              <a:buChar char="ü"/>
            </a:pPr>
            <a:r>
              <a:rPr lang="en-US" sz="1500" dirty="0">
                <a:latin typeface="Avenir Next LT Pro" panose="020B0504020202020204" pitchFamily="34" charset="0"/>
              </a:rPr>
              <a:t>Passionate about movies, follower of several Tollywood and </a:t>
            </a:r>
            <a:r>
              <a:rPr lang="en-US" sz="1500" dirty="0" err="1">
                <a:latin typeface="Avenir Next LT Pro" panose="020B0504020202020204" pitchFamily="34" charset="0"/>
              </a:rPr>
              <a:t>Kollywood</a:t>
            </a:r>
            <a:r>
              <a:rPr lang="en-US" sz="1500" dirty="0">
                <a:latin typeface="Avenir Next LT Pro" panose="020B0504020202020204" pitchFamily="34" charset="0"/>
              </a:rPr>
              <a:t> heroes.</a:t>
            </a:r>
          </a:p>
          <a:p>
            <a:pPr marL="285750" indent="-285750">
              <a:buFont typeface="Wingdings" panose="05000000000000000000" pitchFamily="2" charset="2"/>
              <a:buChar char="ü"/>
            </a:pPr>
            <a:r>
              <a:rPr lang="en-US" sz="1500" dirty="0">
                <a:latin typeface="Avenir Next LT Pro" panose="020B0504020202020204" pitchFamily="34" charset="0"/>
              </a:rPr>
              <a:t>Uses </a:t>
            </a:r>
            <a:r>
              <a:rPr lang="en-US" sz="1500" dirty="0" err="1">
                <a:latin typeface="Avenir Next LT Pro" panose="020B0504020202020204" pitchFamily="34" charset="0"/>
              </a:rPr>
              <a:t>koo</a:t>
            </a:r>
            <a:r>
              <a:rPr lang="en-US" sz="1500" dirty="0">
                <a:latin typeface="Avenir Next LT Pro" panose="020B0504020202020204" pitchFamily="34" charset="0"/>
              </a:rPr>
              <a:t> app to know updates about upcoming movies in industry and also for general entertainment</a:t>
            </a:r>
          </a:p>
        </p:txBody>
      </p:sp>
      <p:sp>
        <p:nvSpPr>
          <p:cNvPr id="25" name="TextBox 24">
            <a:extLst>
              <a:ext uri="{FF2B5EF4-FFF2-40B4-BE49-F238E27FC236}">
                <a16:creationId xmlns:a16="http://schemas.microsoft.com/office/drawing/2014/main" id="{3BD41F74-2534-4CE4-8C4A-C9F0D085EFBC}"/>
              </a:ext>
            </a:extLst>
          </p:cNvPr>
          <p:cNvSpPr txBox="1"/>
          <p:nvPr/>
        </p:nvSpPr>
        <p:spPr>
          <a:xfrm>
            <a:off x="8829622" y="5319050"/>
            <a:ext cx="3257869" cy="784830"/>
          </a:xfrm>
          <a:prstGeom prst="rect">
            <a:avLst/>
          </a:prstGeom>
          <a:noFill/>
        </p:spPr>
        <p:txBody>
          <a:bodyPr wrap="square" rtlCol="0">
            <a:spAutoFit/>
          </a:bodyPr>
          <a:lstStyle/>
          <a:p>
            <a:pPr marL="285750" indent="-285750">
              <a:buFont typeface="Wingdings" panose="05000000000000000000" pitchFamily="2" charset="2"/>
              <a:buChar char="Ø"/>
            </a:pPr>
            <a:r>
              <a:rPr lang="en-US" sz="1500" dirty="0">
                <a:latin typeface="Avenir Next LT Pro" panose="020B0504020202020204" pitchFamily="34" charset="0"/>
              </a:rPr>
              <a:t>He gets different context </a:t>
            </a:r>
            <a:r>
              <a:rPr lang="en-US" sz="1500" dirty="0" err="1">
                <a:latin typeface="Avenir Next LT Pro" panose="020B0504020202020204" pitchFamily="34" charset="0"/>
              </a:rPr>
              <a:t>koos</a:t>
            </a:r>
            <a:r>
              <a:rPr lang="en-US" sz="1500" dirty="0">
                <a:latin typeface="Avenir Next LT Pro" panose="020B0504020202020204" pitchFamily="34" charset="0"/>
              </a:rPr>
              <a:t> under same hashtags and feels like </a:t>
            </a:r>
            <a:r>
              <a:rPr lang="en-US" sz="1500" dirty="0" err="1">
                <a:latin typeface="Avenir Next LT Pro" panose="020B0504020202020204" pitchFamily="34" charset="0"/>
              </a:rPr>
              <a:t>koos</a:t>
            </a:r>
            <a:r>
              <a:rPr lang="en-US" sz="1500" dirty="0">
                <a:latin typeface="Avenir Next LT Pro" panose="020B0504020202020204" pitchFamily="34" charset="0"/>
              </a:rPr>
              <a:t> were uncategorized</a:t>
            </a:r>
          </a:p>
        </p:txBody>
      </p:sp>
    </p:spTree>
    <p:extLst>
      <p:ext uri="{BB962C8B-B14F-4D97-AF65-F5344CB8AC3E}">
        <p14:creationId xmlns:p14="http://schemas.microsoft.com/office/powerpoint/2010/main" val="1470839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BF1F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A3FC01-1C66-4B5F-B192-33EC406D308D}"/>
              </a:ext>
            </a:extLst>
          </p:cNvPr>
          <p:cNvSpPr/>
          <p:nvPr/>
        </p:nvSpPr>
        <p:spPr>
          <a:xfrm>
            <a:off x="0" y="0"/>
            <a:ext cx="12192000" cy="6858000"/>
          </a:xfrm>
          <a:prstGeom prst="rect">
            <a:avLst/>
          </a:prstGeom>
          <a:noFill/>
          <a:ln w="76200">
            <a:solidFill>
              <a:srgbClr val="FFC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7469A1B-7C01-4D98-86E4-783828F32F3C}"/>
              </a:ext>
            </a:extLst>
          </p:cNvPr>
          <p:cNvSpPr txBox="1"/>
          <p:nvPr/>
        </p:nvSpPr>
        <p:spPr>
          <a:xfrm>
            <a:off x="4272231" y="149290"/>
            <a:ext cx="3647537" cy="369332"/>
          </a:xfrm>
          <a:prstGeom prst="rect">
            <a:avLst/>
          </a:prstGeom>
          <a:noFill/>
        </p:spPr>
        <p:txBody>
          <a:bodyPr wrap="none" rtlCol="0">
            <a:spAutoFit/>
          </a:bodyPr>
          <a:lstStyle/>
          <a:p>
            <a:r>
              <a:rPr lang="en-US" b="1" u="sng" dirty="0">
                <a:latin typeface="Avenir Next LT Pro" panose="020B0504020202020204" pitchFamily="34" charset="0"/>
              </a:rPr>
              <a:t>VALUE PROPOSITION CANVAS</a:t>
            </a:r>
          </a:p>
        </p:txBody>
      </p:sp>
      <p:sp>
        <p:nvSpPr>
          <p:cNvPr id="6" name="Rectangle 5">
            <a:extLst>
              <a:ext uri="{FF2B5EF4-FFF2-40B4-BE49-F238E27FC236}">
                <a16:creationId xmlns:a16="http://schemas.microsoft.com/office/drawing/2014/main" id="{B8D6173E-3BEB-47DF-B4B7-4D3F8421F201}"/>
              </a:ext>
            </a:extLst>
          </p:cNvPr>
          <p:cNvSpPr/>
          <p:nvPr/>
        </p:nvSpPr>
        <p:spPr>
          <a:xfrm>
            <a:off x="279918" y="849086"/>
            <a:ext cx="5477070" cy="5421085"/>
          </a:xfrm>
          <a:prstGeom prst="rect">
            <a:avLst/>
          </a:prstGeom>
          <a:noFill/>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BDDEE811-736F-41EC-A15C-DDB2CA9E3118}"/>
              </a:ext>
            </a:extLst>
          </p:cNvPr>
          <p:cNvSpPr/>
          <p:nvPr/>
        </p:nvSpPr>
        <p:spPr>
          <a:xfrm>
            <a:off x="6435013" y="793102"/>
            <a:ext cx="5477070" cy="547707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109DC235-7A5F-47E2-BDF5-E89EB7F38D04}"/>
              </a:ext>
            </a:extLst>
          </p:cNvPr>
          <p:cNvSpPr/>
          <p:nvPr/>
        </p:nvSpPr>
        <p:spPr>
          <a:xfrm rot="10800000">
            <a:off x="5756988" y="3408478"/>
            <a:ext cx="678025" cy="258457"/>
          </a:xfrm>
          <a:prstGeom prst="rightArrow">
            <a:avLst>
              <a:gd name="adj1" fmla="val 50000"/>
              <a:gd name="adj2" fmla="val 5531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B8028F47-71B4-482B-BCDF-22C5A044D8EF}"/>
              </a:ext>
            </a:extLst>
          </p:cNvPr>
          <p:cNvCxnSpPr>
            <a:stCxn id="6" idx="0"/>
          </p:cNvCxnSpPr>
          <p:nvPr/>
        </p:nvCxnSpPr>
        <p:spPr>
          <a:xfrm>
            <a:off x="3018453" y="849086"/>
            <a:ext cx="4665" cy="542108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758B231C-A241-46EE-909A-5D19AE64D88A}"/>
              </a:ext>
            </a:extLst>
          </p:cNvPr>
          <p:cNvCxnSpPr>
            <a:cxnSpLocks/>
          </p:cNvCxnSpPr>
          <p:nvPr/>
        </p:nvCxnSpPr>
        <p:spPr>
          <a:xfrm>
            <a:off x="279918" y="3408478"/>
            <a:ext cx="273853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TextBox 27">
            <a:extLst>
              <a:ext uri="{FF2B5EF4-FFF2-40B4-BE49-F238E27FC236}">
                <a16:creationId xmlns:a16="http://schemas.microsoft.com/office/drawing/2014/main" id="{F300ADE9-B8CA-47CE-9463-26103822D56D}"/>
              </a:ext>
            </a:extLst>
          </p:cNvPr>
          <p:cNvSpPr txBox="1"/>
          <p:nvPr/>
        </p:nvSpPr>
        <p:spPr>
          <a:xfrm>
            <a:off x="289240" y="889213"/>
            <a:ext cx="2724542" cy="2442207"/>
          </a:xfrm>
          <a:prstGeom prst="rect">
            <a:avLst/>
          </a:prstGeom>
          <a:noFill/>
        </p:spPr>
        <p:txBody>
          <a:bodyPr wrap="square" rtlCol="0">
            <a:spAutoFit/>
          </a:bodyPr>
          <a:lstStyle/>
          <a:p>
            <a:r>
              <a:rPr lang="en-US" sz="1300" b="1" dirty="0">
                <a:latin typeface="Avenir Next LT Pro" panose="020B0504020202020204" pitchFamily="34" charset="0"/>
              </a:rPr>
              <a:t>Benefits:</a:t>
            </a:r>
          </a:p>
          <a:p>
            <a:pPr marL="171450" indent="-171450">
              <a:buFont typeface="Arial" panose="020B0604020202020204" pitchFamily="34" charset="0"/>
              <a:buChar char="•"/>
            </a:pPr>
            <a:r>
              <a:rPr lang="en-US" sz="1270" dirty="0">
                <a:latin typeface="Avenir Next LT Pro" panose="020B0504020202020204" pitchFamily="34" charset="0"/>
              </a:rPr>
              <a:t>Empowers people to express their thoughts and have meaningful discussions in Indian languages</a:t>
            </a:r>
          </a:p>
          <a:p>
            <a:pPr marL="171450" indent="-171450">
              <a:buFont typeface="Arial" panose="020B0604020202020204" pitchFamily="34" charset="0"/>
              <a:buChar char="•"/>
            </a:pPr>
            <a:r>
              <a:rPr lang="en-US" sz="1270" dirty="0">
                <a:latin typeface="Avenir Next LT Pro" panose="020B0504020202020204" pitchFamily="34" charset="0"/>
              </a:rPr>
              <a:t>Engage social network with noteworthy links, photos and videos</a:t>
            </a:r>
          </a:p>
          <a:p>
            <a:pPr marL="171450" indent="-171450">
              <a:buFont typeface="Arial" panose="020B0604020202020204" pitchFamily="34" charset="0"/>
              <a:buChar char="•"/>
            </a:pPr>
            <a:r>
              <a:rPr lang="en-US" sz="1270" dirty="0">
                <a:latin typeface="Avenir Next LT Pro" panose="020B0504020202020204" pitchFamily="34" charset="0"/>
              </a:rPr>
              <a:t>Allows find interesting people or build a following of people who are interested in same thing</a:t>
            </a:r>
          </a:p>
        </p:txBody>
      </p:sp>
      <p:sp>
        <p:nvSpPr>
          <p:cNvPr id="29" name="TextBox 28">
            <a:extLst>
              <a:ext uri="{FF2B5EF4-FFF2-40B4-BE49-F238E27FC236}">
                <a16:creationId xmlns:a16="http://schemas.microsoft.com/office/drawing/2014/main" id="{37FBABBA-B806-4608-BA1A-0B768A6F9337}"/>
              </a:ext>
            </a:extLst>
          </p:cNvPr>
          <p:cNvSpPr txBox="1"/>
          <p:nvPr/>
        </p:nvSpPr>
        <p:spPr>
          <a:xfrm>
            <a:off x="279917" y="3445409"/>
            <a:ext cx="2752527" cy="3017749"/>
          </a:xfrm>
          <a:prstGeom prst="rect">
            <a:avLst/>
          </a:prstGeom>
          <a:noFill/>
        </p:spPr>
        <p:txBody>
          <a:bodyPr wrap="square" rtlCol="0">
            <a:spAutoFit/>
          </a:bodyPr>
          <a:lstStyle/>
          <a:p>
            <a:r>
              <a:rPr lang="en-US" sz="1300" b="1" dirty="0">
                <a:latin typeface="Avenir Next LT Pro" panose="020B0504020202020204" pitchFamily="34" charset="0"/>
              </a:rPr>
              <a:t>Features:</a:t>
            </a:r>
          </a:p>
          <a:p>
            <a:pPr marL="171450" indent="-171450">
              <a:buFont typeface="Arial" panose="020B0604020202020204" pitchFamily="34" charset="0"/>
              <a:buChar char="•"/>
            </a:pPr>
            <a:r>
              <a:rPr lang="en-US" sz="1270" dirty="0">
                <a:latin typeface="Avenir Next LT Pro" panose="020B0504020202020204" pitchFamily="34" charset="0"/>
              </a:rPr>
              <a:t>Engages users </a:t>
            </a:r>
            <a:r>
              <a:rPr lang="en-US" sz="1270" dirty="0" err="1">
                <a:latin typeface="Avenir Next LT Pro" panose="020B0504020202020204" pitchFamily="34" charset="0"/>
              </a:rPr>
              <a:t>kooing</a:t>
            </a:r>
            <a:r>
              <a:rPr lang="en-US" sz="1270" dirty="0">
                <a:latin typeface="Avenir Next LT Pro" panose="020B0504020202020204" pitchFamily="34" charset="0"/>
              </a:rPr>
              <a:t> with hashtags</a:t>
            </a:r>
          </a:p>
          <a:p>
            <a:pPr marL="171450" indent="-171450">
              <a:buFont typeface="Arial" panose="020B0604020202020204" pitchFamily="34" charset="0"/>
              <a:buChar char="•"/>
            </a:pPr>
            <a:r>
              <a:rPr lang="en-US" sz="1270" dirty="0">
                <a:latin typeface="Avenir Next LT Pro" panose="020B0504020202020204" pitchFamily="34" charset="0"/>
              </a:rPr>
              <a:t>Creates </a:t>
            </a:r>
            <a:r>
              <a:rPr lang="en-US" sz="1270" dirty="0" err="1">
                <a:latin typeface="Avenir Next LT Pro" panose="020B0504020202020204" pitchFamily="34" charset="0"/>
              </a:rPr>
              <a:t>koos</a:t>
            </a:r>
            <a:r>
              <a:rPr lang="en-US" sz="1270" dirty="0">
                <a:latin typeface="Avenir Next LT Pro" panose="020B0504020202020204" pitchFamily="34" charset="0"/>
              </a:rPr>
              <a:t> to share their opinions on contemporary issues</a:t>
            </a:r>
          </a:p>
          <a:p>
            <a:pPr marL="171450" indent="-171450">
              <a:buFont typeface="Arial" panose="020B0604020202020204" pitchFamily="34" charset="0"/>
              <a:buChar char="•"/>
            </a:pPr>
            <a:r>
              <a:rPr lang="en-US" sz="1270" dirty="0">
                <a:latin typeface="Avenir Next LT Pro" panose="020B0504020202020204" pitchFamily="34" charset="0"/>
              </a:rPr>
              <a:t>Aids in following cricketers, </a:t>
            </a:r>
            <a:r>
              <a:rPr lang="en-US" sz="1270" dirty="0" err="1">
                <a:latin typeface="Avenir Next LT Pro" panose="020B0504020202020204" pitchFamily="34" charset="0"/>
              </a:rPr>
              <a:t>favourite</a:t>
            </a:r>
            <a:r>
              <a:rPr lang="en-US" sz="1270" dirty="0">
                <a:latin typeface="Avenir Next LT Pro" panose="020B0504020202020204" pitchFamily="34" charset="0"/>
              </a:rPr>
              <a:t> stars, role </a:t>
            </a:r>
            <a:r>
              <a:rPr lang="en-US" sz="1270" dirty="0" err="1">
                <a:latin typeface="Avenir Next LT Pro" panose="020B0504020202020204" pitchFamily="34" charset="0"/>
              </a:rPr>
              <a:t>models,etc</a:t>
            </a:r>
            <a:r>
              <a:rPr lang="en-US" sz="1270" dirty="0">
                <a:latin typeface="Avenir Next LT Pro" panose="020B0504020202020204" pitchFamily="34" charset="0"/>
              </a:rPr>
              <a:t>.</a:t>
            </a:r>
          </a:p>
          <a:p>
            <a:pPr marL="171450" indent="-171450">
              <a:buFont typeface="Arial" panose="020B0604020202020204" pitchFamily="34" charset="0"/>
              <a:buChar char="•"/>
            </a:pPr>
            <a:r>
              <a:rPr lang="en-US" sz="1270" dirty="0">
                <a:latin typeface="Avenir Next LT Pro" panose="020B0504020202020204" pitchFamily="34" charset="0"/>
              </a:rPr>
              <a:t>Access to influential government bodies for fast updates</a:t>
            </a:r>
          </a:p>
          <a:p>
            <a:pPr marL="171450" indent="-171450">
              <a:buFont typeface="Arial" panose="020B0604020202020204" pitchFamily="34" charset="0"/>
              <a:buChar char="•"/>
            </a:pPr>
            <a:r>
              <a:rPr lang="en-US" sz="1270" dirty="0">
                <a:latin typeface="Avenir Next LT Pro" panose="020B0504020202020204" pitchFamily="34" charset="0"/>
              </a:rPr>
              <a:t>Instant messaging to </a:t>
            </a:r>
            <a:r>
              <a:rPr lang="en-US" sz="1270" dirty="0" err="1">
                <a:latin typeface="Avenir Next LT Pro" panose="020B0504020202020204" pitchFamily="34" charset="0"/>
              </a:rPr>
              <a:t>to</a:t>
            </a:r>
            <a:r>
              <a:rPr lang="en-US" sz="1270" dirty="0">
                <a:latin typeface="Avenir Next LT Pro" panose="020B0504020202020204" pitchFamily="34" charset="0"/>
              </a:rPr>
              <a:t> speak directly to influencers or friends alike</a:t>
            </a:r>
          </a:p>
          <a:p>
            <a:pPr marL="171450" indent="-171450">
              <a:buFont typeface="Arial" panose="020B0604020202020204" pitchFamily="34" charset="0"/>
              <a:buChar char="•"/>
            </a:pPr>
            <a:endParaRPr lang="en-US" sz="1200" dirty="0">
              <a:latin typeface="Avenir Next LT Pro" panose="020B0504020202020204" pitchFamily="34" charset="0"/>
            </a:endParaRPr>
          </a:p>
        </p:txBody>
      </p:sp>
      <p:sp>
        <p:nvSpPr>
          <p:cNvPr id="31" name="TextBox 30">
            <a:extLst>
              <a:ext uri="{FF2B5EF4-FFF2-40B4-BE49-F238E27FC236}">
                <a16:creationId xmlns:a16="http://schemas.microsoft.com/office/drawing/2014/main" id="{7B431C7B-3676-4567-9985-17485A9B20DD}"/>
              </a:ext>
            </a:extLst>
          </p:cNvPr>
          <p:cNvSpPr txBox="1"/>
          <p:nvPr/>
        </p:nvSpPr>
        <p:spPr>
          <a:xfrm>
            <a:off x="3048774" y="889213"/>
            <a:ext cx="2696546" cy="5167568"/>
          </a:xfrm>
          <a:prstGeom prst="rect">
            <a:avLst/>
          </a:prstGeom>
          <a:noFill/>
        </p:spPr>
        <p:txBody>
          <a:bodyPr wrap="square" rtlCol="0">
            <a:spAutoFit/>
          </a:bodyPr>
          <a:lstStyle/>
          <a:p>
            <a:r>
              <a:rPr lang="en-US" sz="1300" b="1" dirty="0">
                <a:latin typeface="Avenir Next LT Pro" panose="020B0504020202020204" pitchFamily="34" charset="0"/>
              </a:rPr>
              <a:t>Experiences:</a:t>
            </a:r>
          </a:p>
          <a:p>
            <a:pPr marL="171450" indent="-171450">
              <a:buFont typeface="Arial" panose="020B0604020202020204" pitchFamily="34" charset="0"/>
              <a:buChar char="•"/>
            </a:pPr>
            <a:r>
              <a:rPr lang="en-US" sz="1270" dirty="0" err="1">
                <a:latin typeface="Avenir Next LT Pro" panose="020B0504020202020204" pitchFamily="34" charset="0"/>
              </a:rPr>
              <a:t>Kooing</a:t>
            </a:r>
            <a:r>
              <a:rPr lang="en-US" sz="1270" dirty="0">
                <a:latin typeface="Avenir Next LT Pro" panose="020B0504020202020204" pitchFamily="34" charset="0"/>
              </a:rPr>
              <a:t> helps to get different opinions from different people all over the country</a:t>
            </a:r>
          </a:p>
          <a:p>
            <a:pPr marL="171450" indent="-171450">
              <a:buFont typeface="Arial" panose="020B0604020202020204" pitchFamily="34" charset="0"/>
              <a:buChar char="•"/>
            </a:pPr>
            <a:r>
              <a:rPr lang="en-US" sz="1270" dirty="0">
                <a:latin typeface="Avenir Next LT Pro" panose="020B0504020202020204" pitchFamily="34" charset="0"/>
              </a:rPr>
              <a:t>Elevates ongoing issues in the country</a:t>
            </a:r>
          </a:p>
          <a:p>
            <a:pPr marL="171450" indent="-171450">
              <a:buFont typeface="Arial" panose="020B0604020202020204" pitchFamily="34" charset="0"/>
              <a:buChar char="•"/>
            </a:pPr>
            <a:r>
              <a:rPr lang="en-US" sz="1270" dirty="0">
                <a:latin typeface="Avenir Next LT Pro" panose="020B0504020202020204" pitchFamily="34" charset="0"/>
              </a:rPr>
              <a:t>Engage with others creating meme materials</a:t>
            </a:r>
          </a:p>
          <a:p>
            <a:pPr marL="171450" indent="-171450">
              <a:buFont typeface="Arial" panose="020B0604020202020204" pitchFamily="34" charset="0"/>
              <a:buChar char="•"/>
            </a:pPr>
            <a:r>
              <a:rPr lang="en-US" sz="1270" dirty="0">
                <a:latin typeface="Avenir Next LT Pro" panose="020B0504020202020204" pitchFamily="34" charset="0"/>
              </a:rPr>
              <a:t>Helps to DM or connect with friends and like minded people</a:t>
            </a:r>
          </a:p>
          <a:p>
            <a:pPr marL="171450" indent="-171450">
              <a:buFont typeface="Arial" panose="020B0604020202020204" pitchFamily="34" charset="0"/>
              <a:buChar char="•"/>
            </a:pPr>
            <a:r>
              <a:rPr lang="en-US" sz="1270" dirty="0">
                <a:latin typeface="Avenir Next LT Pro" panose="020B0504020202020204" pitchFamily="34" charset="0"/>
              </a:rPr>
              <a:t>Fast news updates from official accounts</a:t>
            </a:r>
          </a:p>
          <a:p>
            <a:endParaRPr lang="en-US" sz="1270" dirty="0">
              <a:latin typeface="Avenir Next LT Pro" panose="020B0504020202020204" pitchFamily="34" charset="0"/>
            </a:endParaRPr>
          </a:p>
          <a:p>
            <a:r>
              <a:rPr lang="en-US" sz="1300" b="1" dirty="0">
                <a:latin typeface="Avenir Next LT Pro" panose="020B0504020202020204" pitchFamily="34" charset="0"/>
              </a:rPr>
              <a:t>Updated new Experiences:</a:t>
            </a:r>
          </a:p>
          <a:p>
            <a:pPr marL="171450" indent="-171450">
              <a:buFont typeface="Arial" panose="020B0604020202020204" pitchFamily="34" charset="0"/>
              <a:buChar char="•"/>
            </a:pPr>
            <a:r>
              <a:rPr lang="en-US" sz="1270" dirty="0">
                <a:latin typeface="Avenir Next LT Pro" panose="020B0504020202020204" pitchFamily="34" charset="0"/>
              </a:rPr>
              <a:t>Enables sensible opinions from  famous personalities over ongoing issue/s (under a trending hashtag)</a:t>
            </a:r>
          </a:p>
          <a:p>
            <a:pPr marL="171450" indent="-171450">
              <a:buFont typeface="Arial" panose="020B0604020202020204" pitchFamily="34" charset="0"/>
              <a:buChar char="•"/>
            </a:pPr>
            <a:r>
              <a:rPr lang="en-US" sz="1270" dirty="0">
                <a:latin typeface="Avenir Next LT Pro" panose="020B0504020202020204" pitchFamily="34" charset="0"/>
              </a:rPr>
              <a:t>Enhances user’s experience in home feed</a:t>
            </a:r>
          </a:p>
          <a:p>
            <a:pPr marL="171450" indent="-171450">
              <a:buFont typeface="Arial" panose="020B0604020202020204" pitchFamily="34" charset="0"/>
              <a:buChar char="•"/>
            </a:pPr>
            <a:r>
              <a:rPr lang="en-US" sz="1270" dirty="0">
                <a:latin typeface="Avenir Next LT Pro" panose="020B0504020202020204" pitchFamily="34" charset="0"/>
              </a:rPr>
              <a:t>Easy social networking with friends</a:t>
            </a:r>
          </a:p>
          <a:p>
            <a:pPr marL="171450" indent="-171450">
              <a:buFont typeface="Arial" panose="020B0604020202020204" pitchFamily="34" charset="0"/>
              <a:buChar char="•"/>
            </a:pPr>
            <a:r>
              <a:rPr lang="en-US" sz="1270" dirty="0">
                <a:latin typeface="Avenir Next LT Pro" panose="020B0504020202020204" pitchFamily="34" charset="0"/>
              </a:rPr>
              <a:t>Mitigating steps to navigate through trending hashtags</a:t>
            </a:r>
          </a:p>
          <a:p>
            <a:endParaRPr lang="en-US" sz="1270" b="1" dirty="0">
              <a:latin typeface="Avenir Next LT Pro" panose="020B0504020202020204" pitchFamily="34" charset="0"/>
            </a:endParaRPr>
          </a:p>
          <a:p>
            <a:pPr marL="171450" indent="-171450">
              <a:buFont typeface="Arial" panose="020B0604020202020204" pitchFamily="34" charset="0"/>
              <a:buChar char="•"/>
            </a:pPr>
            <a:endParaRPr lang="en-US" sz="1200" b="1" dirty="0">
              <a:latin typeface="Avenir Next LT Pro" panose="020B0504020202020204" pitchFamily="34" charset="0"/>
            </a:endParaRPr>
          </a:p>
        </p:txBody>
      </p:sp>
      <p:cxnSp>
        <p:nvCxnSpPr>
          <p:cNvPr id="33" name="Straight Connector 32">
            <a:extLst>
              <a:ext uri="{FF2B5EF4-FFF2-40B4-BE49-F238E27FC236}">
                <a16:creationId xmlns:a16="http://schemas.microsoft.com/office/drawing/2014/main" id="{ADE46AD4-2852-4EC9-BEA4-963BE9500898}"/>
              </a:ext>
            </a:extLst>
          </p:cNvPr>
          <p:cNvCxnSpPr>
            <a:cxnSpLocks/>
          </p:cNvCxnSpPr>
          <p:nvPr/>
        </p:nvCxnSpPr>
        <p:spPr>
          <a:xfrm flipH="1">
            <a:off x="9182875" y="3559628"/>
            <a:ext cx="2737417"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Connector 33">
            <a:extLst>
              <a:ext uri="{FF2B5EF4-FFF2-40B4-BE49-F238E27FC236}">
                <a16:creationId xmlns:a16="http://schemas.microsoft.com/office/drawing/2014/main" id="{78ED50B3-F10D-496B-8A25-FAEA2BD11B85}"/>
              </a:ext>
            </a:extLst>
          </p:cNvPr>
          <p:cNvCxnSpPr>
            <a:cxnSpLocks/>
          </p:cNvCxnSpPr>
          <p:nvPr/>
        </p:nvCxnSpPr>
        <p:spPr>
          <a:xfrm flipH="1" flipV="1">
            <a:off x="8014996" y="1063690"/>
            <a:ext cx="1167879" cy="249593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D556EB1F-4CAB-4871-879F-0E4909FCBE67}"/>
              </a:ext>
            </a:extLst>
          </p:cNvPr>
          <p:cNvCxnSpPr>
            <a:cxnSpLocks/>
          </p:cNvCxnSpPr>
          <p:nvPr/>
        </p:nvCxnSpPr>
        <p:spPr>
          <a:xfrm flipH="1">
            <a:off x="8164286" y="3559628"/>
            <a:ext cx="1018590" cy="25052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 name="TextBox 40">
            <a:extLst>
              <a:ext uri="{FF2B5EF4-FFF2-40B4-BE49-F238E27FC236}">
                <a16:creationId xmlns:a16="http://schemas.microsoft.com/office/drawing/2014/main" id="{2864FD23-CEDA-4F66-8EC9-AEE65364A069}"/>
              </a:ext>
            </a:extLst>
          </p:cNvPr>
          <p:cNvSpPr txBox="1"/>
          <p:nvPr/>
        </p:nvSpPr>
        <p:spPr>
          <a:xfrm>
            <a:off x="8164286" y="894766"/>
            <a:ext cx="920637" cy="338554"/>
          </a:xfrm>
          <a:prstGeom prst="rect">
            <a:avLst/>
          </a:prstGeom>
          <a:noFill/>
        </p:spPr>
        <p:txBody>
          <a:bodyPr wrap="none" rtlCol="0">
            <a:spAutoFit/>
          </a:bodyPr>
          <a:lstStyle/>
          <a:p>
            <a:r>
              <a:rPr lang="en-US" sz="1600" b="1" dirty="0">
                <a:latin typeface="Avenir Next LT Pro" panose="020B0504020202020204" pitchFamily="34" charset="0"/>
              </a:rPr>
              <a:t>Wants :</a:t>
            </a:r>
          </a:p>
        </p:txBody>
      </p:sp>
      <p:sp>
        <p:nvSpPr>
          <p:cNvPr id="42" name="TextBox 41">
            <a:extLst>
              <a:ext uri="{FF2B5EF4-FFF2-40B4-BE49-F238E27FC236}">
                <a16:creationId xmlns:a16="http://schemas.microsoft.com/office/drawing/2014/main" id="{2998DC29-BC40-45AF-B27F-E3543E09DB94}"/>
              </a:ext>
            </a:extLst>
          </p:cNvPr>
          <p:cNvSpPr txBox="1"/>
          <p:nvPr/>
        </p:nvSpPr>
        <p:spPr>
          <a:xfrm>
            <a:off x="6423345" y="3260743"/>
            <a:ext cx="827662" cy="338554"/>
          </a:xfrm>
          <a:prstGeom prst="rect">
            <a:avLst/>
          </a:prstGeom>
          <a:noFill/>
        </p:spPr>
        <p:txBody>
          <a:bodyPr wrap="none" rtlCol="0">
            <a:spAutoFit/>
          </a:bodyPr>
          <a:lstStyle/>
          <a:p>
            <a:r>
              <a:rPr lang="en-US" sz="1600" b="1" dirty="0">
                <a:latin typeface="Avenir Next LT Pro" panose="020B0504020202020204" pitchFamily="34" charset="0"/>
              </a:rPr>
              <a:t>Fears :</a:t>
            </a:r>
          </a:p>
        </p:txBody>
      </p:sp>
      <p:sp>
        <p:nvSpPr>
          <p:cNvPr id="43" name="TextBox 42">
            <a:extLst>
              <a:ext uri="{FF2B5EF4-FFF2-40B4-BE49-F238E27FC236}">
                <a16:creationId xmlns:a16="http://schemas.microsoft.com/office/drawing/2014/main" id="{4828498F-939C-4549-B7AE-0C2AC5AD5D56}"/>
              </a:ext>
            </a:extLst>
          </p:cNvPr>
          <p:cNvSpPr txBox="1"/>
          <p:nvPr/>
        </p:nvSpPr>
        <p:spPr>
          <a:xfrm>
            <a:off x="9157215" y="3615224"/>
            <a:ext cx="941283" cy="338554"/>
          </a:xfrm>
          <a:prstGeom prst="rect">
            <a:avLst/>
          </a:prstGeom>
          <a:noFill/>
        </p:spPr>
        <p:txBody>
          <a:bodyPr wrap="none" rtlCol="0">
            <a:spAutoFit/>
          </a:bodyPr>
          <a:lstStyle/>
          <a:p>
            <a:r>
              <a:rPr lang="en-US" sz="1600" b="1" dirty="0">
                <a:latin typeface="Avenir Next LT Pro" panose="020B0504020202020204" pitchFamily="34" charset="0"/>
              </a:rPr>
              <a:t>Needs :</a:t>
            </a:r>
          </a:p>
        </p:txBody>
      </p:sp>
      <p:sp>
        <p:nvSpPr>
          <p:cNvPr id="44" name="TextBox 43">
            <a:extLst>
              <a:ext uri="{FF2B5EF4-FFF2-40B4-BE49-F238E27FC236}">
                <a16:creationId xmlns:a16="http://schemas.microsoft.com/office/drawing/2014/main" id="{8D571133-681C-45C7-84A4-9BB816BC4B7F}"/>
              </a:ext>
            </a:extLst>
          </p:cNvPr>
          <p:cNvSpPr txBox="1"/>
          <p:nvPr/>
        </p:nvSpPr>
        <p:spPr>
          <a:xfrm>
            <a:off x="8098969" y="1161328"/>
            <a:ext cx="2751074" cy="483209"/>
          </a:xfrm>
          <a:prstGeom prst="rect">
            <a:avLst/>
          </a:prstGeom>
          <a:noFill/>
        </p:spPr>
        <p:txBody>
          <a:bodyPr wrap="none" rtlCol="0">
            <a:spAutoFit/>
          </a:bodyPr>
          <a:lstStyle/>
          <a:p>
            <a:pPr marL="285750" indent="-285750">
              <a:buFont typeface="Arial" panose="020B0604020202020204" pitchFamily="34" charset="0"/>
              <a:buChar char="•"/>
            </a:pPr>
            <a:r>
              <a:rPr lang="en-US" sz="1270" dirty="0">
                <a:latin typeface="Avenir Next LT Pro" panose="020B0504020202020204" pitchFamily="34" charset="0"/>
              </a:rPr>
              <a:t>I shall able to express my </a:t>
            </a:r>
          </a:p>
          <a:p>
            <a:r>
              <a:rPr lang="en-US" sz="1270" dirty="0">
                <a:latin typeface="Avenir Next LT Pro" panose="020B0504020202020204" pitchFamily="34" charset="0"/>
              </a:rPr>
              <a:t>       opinion in my known language</a:t>
            </a:r>
          </a:p>
        </p:txBody>
      </p:sp>
      <p:sp>
        <p:nvSpPr>
          <p:cNvPr id="45" name="TextBox 44">
            <a:extLst>
              <a:ext uri="{FF2B5EF4-FFF2-40B4-BE49-F238E27FC236}">
                <a16:creationId xmlns:a16="http://schemas.microsoft.com/office/drawing/2014/main" id="{AB30D2C1-71D0-4F42-89D1-4CCD30040209}"/>
              </a:ext>
            </a:extLst>
          </p:cNvPr>
          <p:cNvSpPr txBox="1"/>
          <p:nvPr/>
        </p:nvSpPr>
        <p:spPr>
          <a:xfrm>
            <a:off x="8323675" y="1633011"/>
            <a:ext cx="2994357" cy="483209"/>
          </a:xfrm>
          <a:prstGeom prst="rect">
            <a:avLst/>
          </a:prstGeom>
          <a:noFill/>
        </p:spPr>
        <p:txBody>
          <a:bodyPr wrap="square" rtlCol="0">
            <a:spAutoFit/>
          </a:bodyPr>
          <a:lstStyle/>
          <a:p>
            <a:pPr marL="285750" indent="-285750">
              <a:buFont typeface="Arial" panose="020B0604020202020204" pitchFamily="34" charset="0"/>
              <a:buChar char="•"/>
            </a:pPr>
            <a:r>
              <a:rPr lang="en-US" sz="1270" dirty="0">
                <a:latin typeface="Avenir Next LT Pro" panose="020B0504020202020204" pitchFamily="34" charset="0"/>
              </a:rPr>
              <a:t>Able to message friends personally or go viral with </a:t>
            </a:r>
            <a:r>
              <a:rPr lang="en-US" sz="1270" dirty="0" err="1">
                <a:latin typeface="Avenir Next LT Pro" panose="020B0504020202020204" pitchFamily="34" charset="0"/>
              </a:rPr>
              <a:t>koos</a:t>
            </a:r>
            <a:endParaRPr lang="en-US" sz="1270" dirty="0">
              <a:latin typeface="Avenir Next LT Pro" panose="020B0504020202020204" pitchFamily="34" charset="0"/>
            </a:endParaRPr>
          </a:p>
        </p:txBody>
      </p:sp>
      <p:sp>
        <p:nvSpPr>
          <p:cNvPr id="46" name="TextBox 45">
            <a:extLst>
              <a:ext uri="{FF2B5EF4-FFF2-40B4-BE49-F238E27FC236}">
                <a16:creationId xmlns:a16="http://schemas.microsoft.com/office/drawing/2014/main" id="{4BE7E003-60CC-43A6-812A-02113EDF1020}"/>
              </a:ext>
            </a:extLst>
          </p:cNvPr>
          <p:cNvSpPr txBox="1"/>
          <p:nvPr/>
        </p:nvSpPr>
        <p:spPr>
          <a:xfrm>
            <a:off x="8542948" y="2094917"/>
            <a:ext cx="3157259" cy="483209"/>
          </a:xfrm>
          <a:prstGeom prst="rect">
            <a:avLst/>
          </a:prstGeom>
          <a:noFill/>
        </p:spPr>
        <p:txBody>
          <a:bodyPr wrap="square" rtlCol="0">
            <a:spAutoFit/>
          </a:bodyPr>
          <a:lstStyle/>
          <a:p>
            <a:pPr marL="285750" indent="-285750">
              <a:buFont typeface="Arial" panose="020B0604020202020204" pitchFamily="34" charset="0"/>
              <a:buChar char="•"/>
            </a:pPr>
            <a:r>
              <a:rPr lang="en-US" sz="1270" dirty="0">
                <a:latin typeface="Avenir Next LT Pro" panose="020B0504020202020204" pitchFamily="34" charset="0"/>
              </a:rPr>
              <a:t>Able to get updated news from news channels</a:t>
            </a:r>
          </a:p>
        </p:txBody>
      </p:sp>
      <p:sp>
        <p:nvSpPr>
          <p:cNvPr id="47" name="TextBox 46">
            <a:extLst>
              <a:ext uri="{FF2B5EF4-FFF2-40B4-BE49-F238E27FC236}">
                <a16:creationId xmlns:a16="http://schemas.microsoft.com/office/drawing/2014/main" id="{20AC47AE-EF5F-4091-8443-709DE79EE39C}"/>
              </a:ext>
            </a:extLst>
          </p:cNvPr>
          <p:cNvSpPr txBox="1"/>
          <p:nvPr/>
        </p:nvSpPr>
        <p:spPr>
          <a:xfrm>
            <a:off x="9045243" y="3210468"/>
            <a:ext cx="2957032" cy="287771"/>
          </a:xfrm>
          <a:prstGeom prst="rect">
            <a:avLst/>
          </a:prstGeom>
          <a:noFill/>
        </p:spPr>
        <p:txBody>
          <a:bodyPr wrap="square" rtlCol="0">
            <a:spAutoFit/>
          </a:bodyPr>
          <a:lstStyle/>
          <a:p>
            <a:pPr marL="285750" indent="-285750">
              <a:buFont typeface="Arial" panose="020B0604020202020204" pitchFamily="34" charset="0"/>
              <a:buChar char="•"/>
            </a:pPr>
            <a:r>
              <a:rPr lang="en-US" sz="1270" dirty="0">
                <a:latin typeface="Avenir Next LT Pro" panose="020B0504020202020204" pitchFamily="34" charset="0"/>
              </a:rPr>
              <a:t>Engage with friends through </a:t>
            </a:r>
            <a:r>
              <a:rPr lang="en-US" sz="1270" dirty="0" err="1">
                <a:latin typeface="Avenir Next LT Pro" panose="020B0504020202020204" pitchFamily="34" charset="0"/>
              </a:rPr>
              <a:t>koos</a:t>
            </a:r>
            <a:endParaRPr lang="en-US" sz="1270" dirty="0">
              <a:latin typeface="Avenir Next LT Pro" panose="020B0504020202020204" pitchFamily="34" charset="0"/>
            </a:endParaRPr>
          </a:p>
        </p:txBody>
      </p:sp>
      <p:sp>
        <p:nvSpPr>
          <p:cNvPr id="48" name="TextBox 47">
            <a:extLst>
              <a:ext uri="{FF2B5EF4-FFF2-40B4-BE49-F238E27FC236}">
                <a16:creationId xmlns:a16="http://schemas.microsoft.com/office/drawing/2014/main" id="{22DC3B94-5906-40ED-8A21-27DC983FB662}"/>
              </a:ext>
            </a:extLst>
          </p:cNvPr>
          <p:cNvSpPr txBox="1"/>
          <p:nvPr/>
        </p:nvSpPr>
        <p:spPr>
          <a:xfrm>
            <a:off x="8766491" y="2568163"/>
            <a:ext cx="3157260" cy="678647"/>
          </a:xfrm>
          <a:prstGeom prst="rect">
            <a:avLst/>
          </a:prstGeom>
          <a:noFill/>
        </p:spPr>
        <p:txBody>
          <a:bodyPr wrap="square" rtlCol="0">
            <a:spAutoFit/>
          </a:bodyPr>
          <a:lstStyle/>
          <a:p>
            <a:pPr marL="285750" indent="-285750">
              <a:buFont typeface="Arial" panose="020B0604020202020204" pitchFamily="34" charset="0"/>
              <a:buChar char="•"/>
            </a:pPr>
            <a:r>
              <a:rPr lang="en-US" sz="1270" dirty="0">
                <a:latin typeface="Avenir Next LT Pro" panose="020B0504020202020204" pitchFamily="34" charset="0"/>
              </a:rPr>
              <a:t>Able to market my </a:t>
            </a:r>
            <a:r>
              <a:rPr lang="en-US" sz="1270" dirty="0" err="1">
                <a:latin typeface="Avenir Next LT Pro" panose="020B0504020202020204" pitchFamily="34" charset="0"/>
              </a:rPr>
              <a:t>Youtube</a:t>
            </a:r>
            <a:r>
              <a:rPr lang="en-US" sz="1270" dirty="0">
                <a:latin typeface="Avenir Next LT Pro" panose="020B0504020202020204" pitchFamily="34" charset="0"/>
              </a:rPr>
              <a:t> channels, written blogs, my courses, etc.</a:t>
            </a:r>
          </a:p>
        </p:txBody>
      </p:sp>
      <p:sp>
        <p:nvSpPr>
          <p:cNvPr id="51" name="TextBox 50">
            <a:extLst>
              <a:ext uri="{FF2B5EF4-FFF2-40B4-BE49-F238E27FC236}">
                <a16:creationId xmlns:a16="http://schemas.microsoft.com/office/drawing/2014/main" id="{F30CDA4E-65EC-4F6E-9814-ED736DE8C595}"/>
              </a:ext>
            </a:extLst>
          </p:cNvPr>
          <p:cNvSpPr txBox="1"/>
          <p:nvPr/>
        </p:nvSpPr>
        <p:spPr>
          <a:xfrm>
            <a:off x="8969583" y="3869521"/>
            <a:ext cx="3371707" cy="678647"/>
          </a:xfrm>
          <a:prstGeom prst="rect">
            <a:avLst/>
          </a:prstGeom>
          <a:noFill/>
        </p:spPr>
        <p:txBody>
          <a:bodyPr wrap="square" rtlCol="0">
            <a:spAutoFit/>
          </a:bodyPr>
          <a:lstStyle/>
          <a:p>
            <a:pPr marL="285750" indent="-285750">
              <a:buFont typeface="Arial" panose="020B0604020202020204" pitchFamily="34" charset="0"/>
              <a:buChar char="•"/>
            </a:pPr>
            <a:r>
              <a:rPr lang="en-US" sz="1270" dirty="0">
                <a:latin typeface="Avenir Next LT Pro" panose="020B0504020202020204" pitchFamily="34" charset="0"/>
              </a:rPr>
              <a:t>Connecting with official </a:t>
            </a:r>
          </a:p>
          <a:p>
            <a:r>
              <a:rPr lang="en-US" sz="1270" dirty="0">
                <a:latin typeface="Avenir Next LT Pro" panose="020B0504020202020204" pitchFamily="34" charset="0"/>
              </a:rPr>
              <a:t>government bodies to express their opinions</a:t>
            </a:r>
          </a:p>
        </p:txBody>
      </p:sp>
      <p:sp>
        <p:nvSpPr>
          <p:cNvPr id="52" name="TextBox 51">
            <a:extLst>
              <a:ext uri="{FF2B5EF4-FFF2-40B4-BE49-F238E27FC236}">
                <a16:creationId xmlns:a16="http://schemas.microsoft.com/office/drawing/2014/main" id="{7BF3B552-9C39-4936-876A-0607249E947D}"/>
              </a:ext>
            </a:extLst>
          </p:cNvPr>
          <p:cNvSpPr txBox="1"/>
          <p:nvPr/>
        </p:nvSpPr>
        <p:spPr>
          <a:xfrm>
            <a:off x="8734330" y="4461314"/>
            <a:ext cx="4135695" cy="483209"/>
          </a:xfrm>
          <a:prstGeom prst="rect">
            <a:avLst/>
          </a:prstGeom>
          <a:noFill/>
        </p:spPr>
        <p:txBody>
          <a:bodyPr wrap="square" rtlCol="0">
            <a:spAutoFit/>
          </a:bodyPr>
          <a:lstStyle/>
          <a:p>
            <a:pPr marL="285750" indent="-285750">
              <a:buFont typeface="Arial" panose="020B0604020202020204" pitchFamily="34" charset="0"/>
              <a:buChar char="•"/>
            </a:pPr>
            <a:r>
              <a:rPr lang="en-US" sz="1270" dirty="0">
                <a:latin typeface="Avenir Next LT Pro" panose="020B0504020202020204" pitchFamily="34" charset="0"/>
              </a:rPr>
              <a:t>Able to create </a:t>
            </a:r>
            <a:r>
              <a:rPr lang="en-US" sz="1270" dirty="0" err="1">
                <a:latin typeface="Avenir Next LT Pro" panose="020B0504020202020204" pitchFamily="34" charset="0"/>
              </a:rPr>
              <a:t>koos</a:t>
            </a:r>
            <a:r>
              <a:rPr lang="en-US" sz="1270" dirty="0">
                <a:latin typeface="Avenir Next LT Pro" panose="020B0504020202020204" pitchFamily="34" charset="0"/>
              </a:rPr>
              <a:t> by typing and </a:t>
            </a:r>
          </a:p>
          <a:p>
            <a:r>
              <a:rPr lang="en-US" sz="1270" dirty="0">
                <a:latin typeface="Avenir Next LT Pro" panose="020B0504020202020204" pitchFamily="34" charset="0"/>
              </a:rPr>
              <a:t>audio recognition</a:t>
            </a:r>
          </a:p>
        </p:txBody>
      </p:sp>
      <p:sp>
        <p:nvSpPr>
          <p:cNvPr id="53" name="TextBox 52">
            <a:extLst>
              <a:ext uri="{FF2B5EF4-FFF2-40B4-BE49-F238E27FC236}">
                <a16:creationId xmlns:a16="http://schemas.microsoft.com/office/drawing/2014/main" id="{E5420C87-0719-4050-AB06-D7F6B8A71373}"/>
              </a:ext>
            </a:extLst>
          </p:cNvPr>
          <p:cNvSpPr txBox="1"/>
          <p:nvPr/>
        </p:nvSpPr>
        <p:spPr>
          <a:xfrm>
            <a:off x="8595821" y="4855005"/>
            <a:ext cx="4135695" cy="287771"/>
          </a:xfrm>
          <a:prstGeom prst="rect">
            <a:avLst/>
          </a:prstGeom>
          <a:noFill/>
        </p:spPr>
        <p:txBody>
          <a:bodyPr wrap="square" rtlCol="0">
            <a:spAutoFit/>
          </a:bodyPr>
          <a:lstStyle/>
          <a:p>
            <a:pPr marL="285750" indent="-285750">
              <a:buFont typeface="Arial" panose="020B0604020202020204" pitchFamily="34" charset="0"/>
              <a:buChar char="•"/>
            </a:pPr>
            <a:r>
              <a:rPr lang="en-US" sz="1270" dirty="0">
                <a:latin typeface="Avenir Next LT Pro" panose="020B0504020202020204" pitchFamily="34" charset="0"/>
              </a:rPr>
              <a:t>Ease in engaging with friends</a:t>
            </a:r>
          </a:p>
        </p:txBody>
      </p:sp>
      <p:sp>
        <p:nvSpPr>
          <p:cNvPr id="54" name="TextBox 53">
            <a:extLst>
              <a:ext uri="{FF2B5EF4-FFF2-40B4-BE49-F238E27FC236}">
                <a16:creationId xmlns:a16="http://schemas.microsoft.com/office/drawing/2014/main" id="{F3ECAE36-9F0F-4174-9CD7-1562DCA7D78D}"/>
              </a:ext>
            </a:extLst>
          </p:cNvPr>
          <p:cNvSpPr txBox="1"/>
          <p:nvPr/>
        </p:nvSpPr>
        <p:spPr>
          <a:xfrm>
            <a:off x="8479632" y="5076806"/>
            <a:ext cx="4135695" cy="678647"/>
          </a:xfrm>
          <a:prstGeom prst="rect">
            <a:avLst/>
          </a:prstGeom>
          <a:noFill/>
        </p:spPr>
        <p:txBody>
          <a:bodyPr wrap="square" rtlCol="0">
            <a:spAutoFit/>
          </a:bodyPr>
          <a:lstStyle/>
          <a:p>
            <a:pPr marL="285750" indent="-285750">
              <a:buFont typeface="Arial" panose="020B0604020202020204" pitchFamily="34" charset="0"/>
              <a:buChar char="•"/>
            </a:pPr>
            <a:r>
              <a:rPr lang="en-US" sz="1270" dirty="0">
                <a:latin typeface="Avenir Next LT Pro" panose="020B0504020202020204" pitchFamily="34" charset="0"/>
              </a:rPr>
              <a:t>Able to see official statements, </a:t>
            </a:r>
          </a:p>
          <a:p>
            <a:r>
              <a:rPr lang="en-US" sz="1270" dirty="0">
                <a:latin typeface="Avenir Next LT Pro" panose="020B0504020202020204" pitchFamily="34" charset="0"/>
              </a:rPr>
              <a:t>Press releases from official </a:t>
            </a:r>
          </a:p>
          <a:p>
            <a:r>
              <a:rPr lang="en-US" sz="1270" dirty="0">
                <a:latin typeface="Avenir Next LT Pro" panose="020B0504020202020204" pitchFamily="34" charset="0"/>
              </a:rPr>
              <a:t>accounts</a:t>
            </a:r>
          </a:p>
        </p:txBody>
      </p:sp>
      <p:sp>
        <p:nvSpPr>
          <p:cNvPr id="56" name="TextBox 55">
            <a:extLst>
              <a:ext uri="{FF2B5EF4-FFF2-40B4-BE49-F238E27FC236}">
                <a16:creationId xmlns:a16="http://schemas.microsoft.com/office/drawing/2014/main" id="{49118955-E1E4-4216-955E-77DCE7D791A5}"/>
              </a:ext>
            </a:extLst>
          </p:cNvPr>
          <p:cNvSpPr txBox="1"/>
          <p:nvPr/>
        </p:nvSpPr>
        <p:spPr>
          <a:xfrm>
            <a:off x="7126339" y="2280515"/>
            <a:ext cx="1966343" cy="2246769"/>
          </a:xfrm>
          <a:prstGeom prst="rect">
            <a:avLst/>
          </a:prstGeom>
          <a:noFill/>
        </p:spPr>
        <p:txBody>
          <a:bodyPr wrap="square" rtlCol="0">
            <a:spAutoFit/>
          </a:bodyPr>
          <a:lstStyle/>
          <a:p>
            <a:endParaRPr lang="en-US" sz="1300" b="1" dirty="0">
              <a:latin typeface="Avenir Next LT Pro" panose="020B0504020202020204" pitchFamily="34" charset="0"/>
            </a:endParaRPr>
          </a:p>
          <a:p>
            <a:pPr marL="171450" indent="-171450">
              <a:buFont typeface="Arial" panose="020B0604020202020204" pitchFamily="34" charset="0"/>
              <a:buChar char="•"/>
            </a:pPr>
            <a:r>
              <a:rPr lang="en-US" sz="1270" dirty="0">
                <a:latin typeface="Avenir Next LT Pro" panose="020B0504020202020204" pitchFamily="34" charset="0"/>
              </a:rPr>
              <a:t>Delay in </a:t>
            </a:r>
          </a:p>
          <a:p>
            <a:r>
              <a:rPr lang="en-US" sz="1270" dirty="0">
                <a:latin typeface="Avenir Next LT Pro" panose="020B0504020202020204" pitchFamily="34" charset="0"/>
              </a:rPr>
              <a:t>    response of </a:t>
            </a:r>
          </a:p>
          <a:p>
            <a:r>
              <a:rPr lang="en-US" sz="1270" dirty="0">
                <a:latin typeface="Avenir Next LT Pro" panose="020B0504020202020204" pitchFamily="34" charset="0"/>
              </a:rPr>
              <a:t>    CTAs</a:t>
            </a:r>
          </a:p>
          <a:p>
            <a:pPr marL="171450" indent="-171450">
              <a:buFont typeface="Arial" panose="020B0604020202020204" pitchFamily="34" charset="0"/>
              <a:buChar char="•"/>
            </a:pPr>
            <a:r>
              <a:rPr lang="en-US" sz="1270" dirty="0">
                <a:latin typeface="Avenir Next LT Pro" panose="020B0504020202020204" pitchFamily="34" charset="0"/>
              </a:rPr>
              <a:t>Multiple clicks to get the gist of the ongoing issue.</a:t>
            </a:r>
          </a:p>
          <a:p>
            <a:pPr marL="171450" indent="-171450">
              <a:buFont typeface="Arial" panose="020B0604020202020204" pitchFamily="34" charset="0"/>
              <a:buChar char="•"/>
            </a:pPr>
            <a:r>
              <a:rPr lang="en-US" sz="1270" dirty="0">
                <a:latin typeface="Avenir Next LT Pro" panose="020B0504020202020204" pitchFamily="34" charset="0"/>
              </a:rPr>
              <a:t>Lot much navigation in the app to go through all the hashtags</a:t>
            </a:r>
          </a:p>
        </p:txBody>
      </p:sp>
      <p:sp>
        <p:nvSpPr>
          <p:cNvPr id="57" name="TextBox 56">
            <a:extLst>
              <a:ext uri="{FF2B5EF4-FFF2-40B4-BE49-F238E27FC236}">
                <a16:creationId xmlns:a16="http://schemas.microsoft.com/office/drawing/2014/main" id="{6F8FD0D5-74C4-47FC-BA79-E73DEF242E91}"/>
              </a:ext>
            </a:extLst>
          </p:cNvPr>
          <p:cNvSpPr txBox="1"/>
          <p:nvPr/>
        </p:nvSpPr>
        <p:spPr>
          <a:xfrm>
            <a:off x="2162775" y="444446"/>
            <a:ext cx="3038253" cy="369332"/>
          </a:xfrm>
          <a:prstGeom prst="rect">
            <a:avLst/>
          </a:prstGeom>
          <a:noFill/>
        </p:spPr>
        <p:txBody>
          <a:bodyPr wrap="square" rtlCol="0">
            <a:spAutoFit/>
          </a:bodyPr>
          <a:lstStyle/>
          <a:p>
            <a:r>
              <a:rPr lang="en-US" b="1" dirty="0">
                <a:latin typeface="Avenir Next LT Pro" panose="020B0504020202020204" pitchFamily="34" charset="0"/>
              </a:rPr>
              <a:t>PRODUCT</a:t>
            </a:r>
          </a:p>
        </p:txBody>
      </p:sp>
      <p:sp>
        <p:nvSpPr>
          <p:cNvPr id="58" name="TextBox 57">
            <a:extLst>
              <a:ext uri="{FF2B5EF4-FFF2-40B4-BE49-F238E27FC236}">
                <a16:creationId xmlns:a16="http://schemas.microsoft.com/office/drawing/2014/main" id="{D7366569-4D16-41F8-9D62-A6C08271BAED}"/>
              </a:ext>
            </a:extLst>
          </p:cNvPr>
          <p:cNvSpPr txBox="1"/>
          <p:nvPr/>
        </p:nvSpPr>
        <p:spPr>
          <a:xfrm>
            <a:off x="8536757" y="448788"/>
            <a:ext cx="3038253" cy="369332"/>
          </a:xfrm>
          <a:prstGeom prst="rect">
            <a:avLst/>
          </a:prstGeom>
          <a:noFill/>
        </p:spPr>
        <p:txBody>
          <a:bodyPr wrap="square" rtlCol="0">
            <a:spAutoFit/>
          </a:bodyPr>
          <a:lstStyle/>
          <a:p>
            <a:r>
              <a:rPr lang="en-US" b="1" dirty="0">
                <a:latin typeface="Avenir Next LT Pro" panose="020B0504020202020204" pitchFamily="34" charset="0"/>
              </a:rPr>
              <a:t>CUSTOMER</a:t>
            </a:r>
          </a:p>
        </p:txBody>
      </p:sp>
    </p:spTree>
    <p:extLst>
      <p:ext uri="{BB962C8B-B14F-4D97-AF65-F5344CB8AC3E}">
        <p14:creationId xmlns:p14="http://schemas.microsoft.com/office/powerpoint/2010/main" val="946848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BF1F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42A7C-5E8B-4A4B-8ECF-B921F7CDF280}"/>
              </a:ext>
            </a:extLst>
          </p:cNvPr>
          <p:cNvSpPr/>
          <p:nvPr/>
        </p:nvSpPr>
        <p:spPr>
          <a:xfrm>
            <a:off x="0" y="0"/>
            <a:ext cx="12192000" cy="6858000"/>
          </a:xfrm>
          <a:prstGeom prst="rect">
            <a:avLst/>
          </a:prstGeom>
          <a:noFill/>
          <a:ln w="76200">
            <a:solidFill>
              <a:srgbClr val="FFC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B3A2B8F-0E9B-4682-9963-E46AD04BC113}"/>
              </a:ext>
            </a:extLst>
          </p:cNvPr>
          <p:cNvSpPr txBox="1"/>
          <p:nvPr/>
        </p:nvSpPr>
        <p:spPr>
          <a:xfrm>
            <a:off x="186612" y="195943"/>
            <a:ext cx="2313991" cy="369332"/>
          </a:xfrm>
          <a:prstGeom prst="rect">
            <a:avLst/>
          </a:prstGeom>
          <a:noFill/>
        </p:spPr>
        <p:txBody>
          <a:bodyPr wrap="square" rtlCol="0">
            <a:spAutoFit/>
          </a:bodyPr>
          <a:lstStyle/>
          <a:p>
            <a:r>
              <a:rPr lang="en-US" b="1" dirty="0">
                <a:latin typeface="Avenir Next LT Pro" panose="020B0504020202020204" pitchFamily="34" charset="0"/>
              </a:rPr>
              <a:t>SOLUTION 1 </a:t>
            </a:r>
          </a:p>
        </p:txBody>
      </p:sp>
      <p:sp>
        <p:nvSpPr>
          <p:cNvPr id="6" name="TextBox 5">
            <a:extLst>
              <a:ext uri="{FF2B5EF4-FFF2-40B4-BE49-F238E27FC236}">
                <a16:creationId xmlns:a16="http://schemas.microsoft.com/office/drawing/2014/main" id="{307AE830-62CD-4501-B032-A3BC15A080E7}"/>
              </a:ext>
            </a:extLst>
          </p:cNvPr>
          <p:cNvSpPr txBox="1"/>
          <p:nvPr/>
        </p:nvSpPr>
        <p:spPr>
          <a:xfrm>
            <a:off x="382556" y="649248"/>
            <a:ext cx="7539133" cy="1846659"/>
          </a:xfrm>
          <a:prstGeom prst="rect">
            <a:avLst/>
          </a:prstGeom>
          <a:noFill/>
        </p:spPr>
        <p:txBody>
          <a:bodyPr wrap="square" rtlCol="0">
            <a:spAutoFit/>
          </a:bodyPr>
          <a:lstStyle/>
          <a:p>
            <a:r>
              <a:rPr lang="en-US" b="1" i="1" dirty="0">
                <a:latin typeface="Avenir Next LT Pro" panose="020B0504020202020204" pitchFamily="34" charset="0"/>
              </a:rPr>
              <a:t>Feature 1:  </a:t>
            </a:r>
            <a:r>
              <a:rPr lang="en-US" sz="1600" dirty="0">
                <a:latin typeface="Avenir Next LT Pro" panose="020B0504020202020204" pitchFamily="34" charset="0"/>
              </a:rPr>
              <a:t>Providing information related to trending hashtag with it helps user to know why it is trending, more specifically providing details-</a:t>
            </a:r>
          </a:p>
          <a:p>
            <a:pPr marL="342900" indent="-342900">
              <a:buFont typeface="+mj-lt"/>
              <a:buAutoNum type="arabicPeriod"/>
            </a:pPr>
            <a:r>
              <a:rPr lang="en-US" sz="1600" dirty="0">
                <a:latin typeface="Avenir Next LT Pro" panose="020B0504020202020204" pitchFamily="34" charset="0"/>
              </a:rPr>
              <a:t>Count of </a:t>
            </a:r>
            <a:r>
              <a:rPr lang="en-US" sz="1600" dirty="0" err="1">
                <a:latin typeface="Avenir Next LT Pro" panose="020B0504020202020204" pitchFamily="34" charset="0"/>
              </a:rPr>
              <a:t>koos</a:t>
            </a:r>
            <a:r>
              <a:rPr lang="en-US" sz="1600" dirty="0">
                <a:latin typeface="Avenir Next LT Pro" panose="020B0504020202020204" pitchFamily="34" charset="0"/>
              </a:rPr>
              <a:t> with hashtag</a:t>
            </a:r>
          </a:p>
          <a:p>
            <a:pPr marL="342900" indent="-342900">
              <a:buFont typeface="+mj-lt"/>
              <a:buAutoNum type="arabicPeriod"/>
            </a:pPr>
            <a:r>
              <a:rPr lang="en-US" sz="1600" dirty="0">
                <a:latin typeface="Avenir Next LT Pro" panose="020B0504020202020204" pitchFamily="34" charset="0"/>
              </a:rPr>
              <a:t>Hashtags which are </a:t>
            </a:r>
            <a:r>
              <a:rPr lang="en-US" sz="1600" dirty="0" err="1">
                <a:latin typeface="Avenir Next LT Pro" panose="020B0504020202020204" pitchFamily="34" charset="0"/>
              </a:rPr>
              <a:t>kooed</a:t>
            </a:r>
            <a:r>
              <a:rPr lang="en-US" sz="1600" dirty="0">
                <a:latin typeface="Avenir Next LT Pro" panose="020B0504020202020204" pitchFamily="34" charset="0"/>
              </a:rPr>
              <a:t> with the popular one’s</a:t>
            </a:r>
          </a:p>
          <a:p>
            <a:pPr marL="342900" indent="-342900">
              <a:buFont typeface="+mj-lt"/>
              <a:buAutoNum type="arabicPeriod"/>
            </a:pPr>
            <a:r>
              <a:rPr lang="en-US" sz="1600" dirty="0">
                <a:latin typeface="Avenir Next LT Pro" panose="020B0504020202020204" pitchFamily="34" charset="0"/>
              </a:rPr>
              <a:t>Categorization of hashtag with respect to issue or news like music, politics, movies, cricket, sports, football, etc.</a:t>
            </a:r>
          </a:p>
          <a:p>
            <a:pPr marL="342900" indent="-342900">
              <a:buFont typeface="+mj-lt"/>
              <a:buAutoNum type="arabicPeriod"/>
            </a:pPr>
            <a:r>
              <a:rPr lang="en-US" sz="1600" dirty="0">
                <a:latin typeface="Avenir Next LT Pro" panose="020B0504020202020204" pitchFamily="34" charset="0"/>
              </a:rPr>
              <a:t>List of some popular </a:t>
            </a:r>
            <a:r>
              <a:rPr lang="en-US" sz="1600" dirty="0" err="1">
                <a:latin typeface="Avenir Next LT Pro" panose="020B0504020202020204" pitchFamily="34" charset="0"/>
              </a:rPr>
              <a:t>koos</a:t>
            </a:r>
            <a:r>
              <a:rPr lang="en-US" sz="1600" dirty="0">
                <a:latin typeface="Avenir Next LT Pro" panose="020B0504020202020204" pitchFamily="34" charset="0"/>
              </a:rPr>
              <a:t> under same hashtag with navigation pane</a:t>
            </a:r>
          </a:p>
        </p:txBody>
      </p:sp>
      <p:sp>
        <p:nvSpPr>
          <p:cNvPr id="8" name="TextBox 7">
            <a:extLst>
              <a:ext uri="{FF2B5EF4-FFF2-40B4-BE49-F238E27FC236}">
                <a16:creationId xmlns:a16="http://schemas.microsoft.com/office/drawing/2014/main" id="{27CD0CFC-5B31-4CEC-89D7-E16573DE2BF2}"/>
              </a:ext>
            </a:extLst>
          </p:cNvPr>
          <p:cNvSpPr txBox="1"/>
          <p:nvPr/>
        </p:nvSpPr>
        <p:spPr>
          <a:xfrm>
            <a:off x="4486467" y="103610"/>
            <a:ext cx="3265715" cy="461665"/>
          </a:xfrm>
          <a:prstGeom prst="rect">
            <a:avLst/>
          </a:prstGeom>
          <a:noFill/>
        </p:spPr>
        <p:txBody>
          <a:bodyPr wrap="square" rtlCol="0">
            <a:spAutoFit/>
          </a:bodyPr>
          <a:lstStyle/>
          <a:p>
            <a:r>
              <a:rPr lang="en-US" sz="2400" dirty="0">
                <a:latin typeface="Avenir Next LT Pro" panose="020B0504020202020204" pitchFamily="34" charset="0"/>
              </a:rPr>
              <a:t>Hashtag Information</a:t>
            </a:r>
          </a:p>
        </p:txBody>
      </p:sp>
      <p:pic>
        <p:nvPicPr>
          <p:cNvPr id="12" name="Picture 11">
            <a:extLst>
              <a:ext uri="{FF2B5EF4-FFF2-40B4-BE49-F238E27FC236}">
                <a16:creationId xmlns:a16="http://schemas.microsoft.com/office/drawing/2014/main" id="{5B12654E-BA04-4662-8EC8-28099F413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418" y="423765"/>
            <a:ext cx="3884837" cy="6215739"/>
          </a:xfrm>
          <a:prstGeom prst="rect">
            <a:avLst/>
          </a:prstGeom>
        </p:spPr>
      </p:pic>
      <p:sp>
        <p:nvSpPr>
          <p:cNvPr id="13" name="TextBox 12">
            <a:extLst>
              <a:ext uri="{FF2B5EF4-FFF2-40B4-BE49-F238E27FC236}">
                <a16:creationId xmlns:a16="http://schemas.microsoft.com/office/drawing/2014/main" id="{D6D9A275-2C3E-4D2C-8A87-4D295DEBF7A1}"/>
              </a:ext>
            </a:extLst>
          </p:cNvPr>
          <p:cNvSpPr txBox="1"/>
          <p:nvPr/>
        </p:nvSpPr>
        <p:spPr>
          <a:xfrm>
            <a:off x="382554" y="2649489"/>
            <a:ext cx="6671387" cy="1600438"/>
          </a:xfrm>
          <a:prstGeom prst="rect">
            <a:avLst/>
          </a:prstGeom>
          <a:noFill/>
        </p:spPr>
        <p:txBody>
          <a:bodyPr wrap="square" rtlCol="0">
            <a:spAutoFit/>
          </a:bodyPr>
          <a:lstStyle/>
          <a:p>
            <a:r>
              <a:rPr lang="en-US" b="1" i="1" dirty="0">
                <a:latin typeface="Avenir Next LT Pro" panose="020B0504020202020204" pitchFamily="34" charset="0"/>
              </a:rPr>
              <a:t>User Value Proposition :</a:t>
            </a:r>
          </a:p>
          <a:p>
            <a:r>
              <a:rPr lang="en-US" sz="1600" dirty="0">
                <a:latin typeface="Avenir Next LT Pro" panose="020B0504020202020204" pitchFamily="34" charset="0"/>
              </a:rPr>
              <a:t>Addendum features help users to know more about the issue, looking at </a:t>
            </a:r>
            <a:r>
              <a:rPr lang="en-US" sz="1600" dirty="0" err="1">
                <a:latin typeface="Avenir Next LT Pro" panose="020B0504020202020204" pitchFamily="34" charset="0"/>
              </a:rPr>
              <a:t>koos</a:t>
            </a:r>
            <a:r>
              <a:rPr lang="en-US" sz="1600" dirty="0">
                <a:latin typeface="Avenir Next LT Pro" panose="020B0504020202020204" pitchFamily="34" charset="0"/>
              </a:rPr>
              <a:t> would help them to know depth of the issue, second or third  ranked hashtags would help users know related news; scrolling bar under the hashtag would help to see more popular </a:t>
            </a:r>
            <a:r>
              <a:rPr lang="en-US" sz="1600" dirty="0" err="1">
                <a:latin typeface="Avenir Next LT Pro" panose="020B0504020202020204" pitchFamily="34" charset="0"/>
              </a:rPr>
              <a:t>koos</a:t>
            </a:r>
            <a:r>
              <a:rPr lang="en-US" sz="1600" dirty="0">
                <a:latin typeface="Avenir Next LT Pro" panose="020B0504020202020204" pitchFamily="34" charset="0"/>
              </a:rPr>
              <a:t> and their opinions, which ultimately makes navigation easier.</a:t>
            </a:r>
          </a:p>
        </p:txBody>
      </p:sp>
      <p:sp>
        <p:nvSpPr>
          <p:cNvPr id="17" name="TextBox 16">
            <a:extLst>
              <a:ext uri="{FF2B5EF4-FFF2-40B4-BE49-F238E27FC236}">
                <a16:creationId xmlns:a16="http://schemas.microsoft.com/office/drawing/2014/main" id="{9D172D88-0CDF-48DF-9575-DD16BD8F5029}"/>
              </a:ext>
            </a:extLst>
          </p:cNvPr>
          <p:cNvSpPr txBox="1"/>
          <p:nvPr/>
        </p:nvSpPr>
        <p:spPr>
          <a:xfrm>
            <a:off x="382555" y="4356926"/>
            <a:ext cx="6671387" cy="2339102"/>
          </a:xfrm>
          <a:prstGeom prst="rect">
            <a:avLst/>
          </a:prstGeom>
          <a:noFill/>
        </p:spPr>
        <p:txBody>
          <a:bodyPr wrap="square" rtlCol="0">
            <a:spAutoFit/>
          </a:bodyPr>
          <a:lstStyle/>
          <a:p>
            <a:r>
              <a:rPr lang="en-US" b="1" i="1" dirty="0">
                <a:latin typeface="Avenir Next LT Pro" panose="020B0504020202020204" pitchFamily="34" charset="0"/>
              </a:rPr>
              <a:t>Success Metrics :</a:t>
            </a:r>
          </a:p>
          <a:p>
            <a:pPr marL="285750" indent="-285750">
              <a:buFont typeface="Arial" panose="020B0604020202020204" pitchFamily="34" charset="0"/>
              <a:buChar char="•"/>
            </a:pPr>
            <a:r>
              <a:rPr lang="en-US" sz="1600" dirty="0">
                <a:latin typeface="Avenir Next LT Pro" panose="020B0504020202020204" pitchFamily="34" charset="0"/>
              </a:rPr>
              <a:t>Number of clicks on CTA(Trending Hashtags)</a:t>
            </a:r>
          </a:p>
          <a:p>
            <a:pPr marL="285750" indent="-285750">
              <a:buFont typeface="Arial" panose="020B0604020202020204" pitchFamily="34" charset="0"/>
              <a:buChar char="•"/>
            </a:pPr>
            <a:r>
              <a:rPr lang="en-US" sz="1600" dirty="0">
                <a:latin typeface="Avenir Next LT Pro" panose="020B0504020202020204" pitchFamily="34" charset="0"/>
              </a:rPr>
              <a:t>Number of sessions (if session = 2 mins)</a:t>
            </a:r>
          </a:p>
          <a:p>
            <a:pPr marL="285750" indent="-285750">
              <a:buFont typeface="Arial" panose="020B0604020202020204" pitchFamily="34" charset="0"/>
              <a:buChar char="•"/>
            </a:pPr>
            <a:r>
              <a:rPr lang="en-US" sz="1600" dirty="0">
                <a:latin typeface="Avenir Next LT Pro" panose="020B0504020202020204" pitchFamily="34" charset="0"/>
              </a:rPr>
              <a:t>Session time period under CTA(Trending Hashtags)</a:t>
            </a:r>
          </a:p>
          <a:p>
            <a:pPr marL="285750" indent="-285750">
              <a:buFont typeface="Arial" panose="020B0604020202020204" pitchFamily="34" charset="0"/>
              <a:buChar char="•"/>
            </a:pPr>
            <a:r>
              <a:rPr lang="en-US" sz="1600" dirty="0">
                <a:latin typeface="Avenir Next LT Pro" panose="020B0504020202020204" pitchFamily="34" charset="0"/>
              </a:rPr>
              <a:t>Number of clicks on hashtag</a:t>
            </a:r>
          </a:p>
          <a:p>
            <a:pPr marL="285750" indent="-285750">
              <a:buFont typeface="Arial" panose="020B0604020202020204" pitchFamily="34" charset="0"/>
              <a:buChar char="•"/>
            </a:pPr>
            <a:r>
              <a:rPr lang="en-US" sz="1600" dirty="0">
                <a:latin typeface="Avenir Next LT Pro" panose="020B0504020202020204" pitchFamily="34" charset="0"/>
              </a:rPr>
              <a:t>Number of </a:t>
            </a:r>
            <a:r>
              <a:rPr lang="en-US" sz="1600" dirty="0" err="1">
                <a:latin typeface="Avenir Next LT Pro" panose="020B0504020202020204" pitchFamily="34" charset="0"/>
              </a:rPr>
              <a:t>koos</a:t>
            </a:r>
            <a:r>
              <a:rPr lang="en-US" sz="1600" dirty="0">
                <a:latin typeface="Avenir Next LT Pro" panose="020B0504020202020204" pitchFamily="34" charset="0"/>
              </a:rPr>
              <a:t> created from ‘Trending Hashtags’ page</a:t>
            </a:r>
          </a:p>
          <a:p>
            <a:pPr marL="285750" indent="-285750">
              <a:buFont typeface="Arial" panose="020B0604020202020204" pitchFamily="34" charset="0"/>
              <a:buChar char="•"/>
            </a:pPr>
            <a:r>
              <a:rPr lang="en-US" sz="1600" dirty="0">
                <a:latin typeface="Avenir Next LT Pro" panose="020B0504020202020204" pitchFamily="34" charset="0"/>
              </a:rPr>
              <a:t>1-day, 2-day, 4-day, 7-day users creating </a:t>
            </a:r>
            <a:r>
              <a:rPr lang="en-US" sz="1600" dirty="0" err="1">
                <a:latin typeface="Avenir Next LT Pro" panose="020B0504020202020204" pitchFamily="34" charset="0"/>
              </a:rPr>
              <a:t>koos</a:t>
            </a:r>
            <a:r>
              <a:rPr lang="en-US" sz="1600" dirty="0">
                <a:latin typeface="Avenir Next LT Pro" panose="020B0504020202020204" pitchFamily="34" charset="0"/>
              </a:rPr>
              <a:t> from ‘Trending Hashtags’ page</a:t>
            </a:r>
          </a:p>
          <a:p>
            <a:pPr marL="285750" indent="-285750">
              <a:buFont typeface="Arial" panose="020B0604020202020204" pitchFamily="34" charset="0"/>
              <a:buChar char="•"/>
            </a:pPr>
            <a:endParaRPr lang="en-US" sz="1600" dirty="0">
              <a:latin typeface="Avenir Next LT Pro" panose="020B0504020202020204" pitchFamily="34" charset="0"/>
            </a:endParaRPr>
          </a:p>
        </p:txBody>
      </p:sp>
    </p:spTree>
    <p:extLst>
      <p:ext uri="{BB962C8B-B14F-4D97-AF65-F5344CB8AC3E}">
        <p14:creationId xmlns:p14="http://schemas.microsoft.com/office/powerpoint/2010/main" val="1425730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BF1F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F49813-230E-41F7-B90F-2A83662399BF}"/>
              </a:ext>
            </a:extLst>
          </p:cNvPr>
          <p:cNvSpPr/>
          <p:nvPr/>
        </p:nvSpPr>
        <p:spPr>
          <a:xfrm>
            <a:off x="0" y="0"/>
            <a:ext cx="12192000" cy="6858000"/>
          </a:xfrm>
          <a:prstGeom prst="rect">
            <a:avLst/>
          </a:prstGeom>
          <a:noFill/>
          <a:ln w="76200">
            <a:solidFill>
              <a:srgbClr val="FFC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9C60ED7-5209-4E7A-A2F2-334B6CE99388}"/>
              </a:ext>
            </a:extLst>
          </p:cNvPr>
          <p:cNvSpPr txBox="1"/>
          <p:nvPr/>
        </p:nvSpPr>
        <p:spPr>
          <a:xfrm>
            <a:off x="186612" y="195943"/>
            <a:ext cx="2313991" cy="369332"/>
          </a:xfrm>
          <a:prstGeom prst="rect">
            <a:avLst/>
          </a:prstGeom>
          <a:noFill/>
        </p:spPr>
        <p:txBody>
          <a:bodyPr wrap="square" rtlCol="0">
            <a:spAutoFit/>
          </a:bodyPr>
          <a:lstStyle/>
          <a:p>
            <a:r>
              <a:rPr lang="en-US" b="1" dirty="0">
                <a:latin typeface="Avenir Next LT Pro" panose="020B0504020202020204" pitchFamily="34" charset="0"/>
              </a:rPr>
              <a:t>SOLUTION 2 </a:t>
            </a:r>
          </a:p>
        </p:txBody>
      </p:sp>
      <p:sp>
        <p:nvSpPr>
          <p:cNvPr id="6" name="TextBox 5">
            <a:extLst>
              <a:ext uri="{FF2B5EF4-FFF2-40B4-BE49-F238E27FC236}">
                <a16:creationId xmlns:a16="http://schemas.microsoft.com/office/drawing/2014/main" id="{3561EA01-95F2-42A8-9437-DC53B29846FF}"/>
              </a:ext>
            </a:extLst>
          </p:cNvPr>
          <p:cNvSpPr txBox="1"/>
          <p:nvPr/>
        </p:nvSpPr>
        <p:spPr>
          <a:xfrm>
            <a:off x="4127483" y="128190"/>
            <a:ext cx="3859764" cy="461665"/>
          </a:xfrm>
          <a:prstGeom prst="rect">
            <a:avLst/>
          </a:prstGeom>
          <a:noFill/>
        </p:spPr>
        <p:txBody>
          <a:bodyPr wrap="square" rtlCol="0">
            <a:spAutoFit/>
          </a:bodyPr>
          <a:lstStyle/>
          <a:p>
            <a:r>
              <a:rPr lang="en-US" sz="2400" dirty="0">
                <a:latin typeface="Avenir Next LT Pro" panose="020B0504020202020204" pitchFamily="34" charset="0"/>
              </a:rPr>
              <a:t>Optimizing Home Feed</a:t>
            </a:r>
          </a:p>
        </p:txBody>
      </p:sp>
      <p:sp>
        <p:nvSpPr>
          <p:cNvPr id="7" name="TextBox 6">
            <a:extLst>
              <a:ext uri="{FF2B5EF4-FFF2-40B4-BE49-F238E27FC236}">
                <a16:creationId xmlns:a16="http://schemas.microsoft.com/office/drawing/2014/main" id="{5691E4E3-1E40-4FE3-A14D-CC2CC889B58B}"/>
              </a:ext>
            </a:extLst>
          </p:cNvPr>
          <p:cNvSpPr txBox="1"/>
          <p:nvPr/>
        </p:nvSpPr>
        <p:spPr>
          <a:xfrm>
            <a:off x="166637" y="577682"/>
            <a:ext cx="8306153" cy="1138773"/>
          </a:xfrm>
          <a:prstGeom prst="rect">
            <a:avLst/>
          </a:prstGeom>
          <a:noFill/>
        </p:spPr>
        <p:txBody>
          <a:bodyPr wrap="square" rtlCol="0">
            <a:spAutoFit/>
          </a:bodyPr>
          <a:lstStyle/>
          <a:p>
            <a:r>
              <a:rPr lang="en-US" b="1" i="1" dirty="0">
                <a:latin typeface="Avenir Next LT Pro" panose="020B0504020202020204" pitchFamily="34" charset="0"/>
              </a:rPr>
              <a:t>Feature 2 :</a:t>
            </a:r>
            <a:r>
              <a:rPr lang="en-US" sz="1600" b="1" i="1" dirty="0">
                <a:latin typeface="Avenir Next LT Pro" panose="020B0504020202020204" pitchFamily="34" charset="0"/>
              </a:rPr>
              <a:t> </a:t>
            </a:r>
            <a:r>
              <a:rPr lang="en-US" sz="1600" dirty="0">
                <a:latin typeface="Avenir Next LT Pro" panose="020B0504020202020204" pitchFamily="34" charset="0"/>
              </a:rPr>
              <a:t>Showing count of new </a:t>
            </a:r>
            <a:r>
              <a:rPr lang="en-US" sz="1600" dirty="0" err="1">
                <a:latin typeface="Avenir Next LT Pro" panose="020B0504020202020204" pitchFamily="34" charset="0"/>
              </a:rPr>
              <a:t>koos</a:t>
            </a:r>
            <a:r>
              <a:rPr lang="en-US" sz="1600" dirty="0">
                <a:latin typeface="Avenir Next LT Pro" panose="020B0504020202020204" pitchFamily="34" charset="0"/>
              </a:rPr>
              <a:t>( +4 </a:t>
            </a:r>
            <a:r>
              <a:rPr lang="en-US" sz="1600" dirty="0" err="1">
                <a:latin typeface="Avenir Next LT Pro" panose="020B0504020202020204" pitchFamily="34" charset="0"/>
              </a:rPr>
              <a:t>Koos</a:t>
            </a:r>
            <a:r>
              <a:rPr lang="en-US" sz="1600" dirty="0">
                <a:latin typeface="Avenir Next LT Pro" panose="020B0504020202020204" pitchFamily="34" charset="0"/>
              </a:rPr>
              <a:t>   ) created by the person you’re </a:t>
            </a:r>
          </a:p>
          <a:p>
            <a:r>
              <a:rPr lang="en-US" sz="1600" dirty="0">
                <a:latin typeface="Avenir Next LT Pro" panose="020B0504020202020204" pitchFamily="34" charset="0"/>
              </a:rPr>
              <a:t>following after user’s previous session. This number is shown in every </a:t>
            </a:r>
            <a:r>
              <a:rPr lang="en-US" sz="1600" dirty="0" err="1">
                <a:latin typeface="Avenir Next LT Pro" panose="020B0504020202020204" pitchFamily="34" charset="0"/>
              </a:rPr>
              <a:t>koo</a:t>
            </a:r>
            <a:r>
              <a:rPr lang="en-US" sz="1600" dirty="0">
                <a:latin typeface="Avenir Next LT Pro" panose="020B0504020202020204" pitchFamily="34" charset="0"/>
              </a:rPr>
              <a:t> in the home feed.</a:t>
            </a:r>
            <a:endParaRPr lang="en-US" dirty="0">
              <a:latin typeface="Avenir Next LT Pro" panose="020B0504020202020204" pitchFamily="34" charset="0"/>
            </a:endParaRPr>
          </a:p>
          <a:p>
            <a:endParaRPr lang="en-US" i="1" dirty="0">
              <a:latin typeface="Avenir Next LT Pro" panose="020B0504020202020204" pitchFamily="34" charset="0"/>
            </a:endParaRPr>
          </a:p>
        </p:txBody>
      </p:sp>
      <p:pic>
        <p:nvPicPr>
          <p:cNvPr id="10" name="Picture 9">
            <a:extLst>
              <a:ext uri="{FF2B5EF4-FFF2-40B4-BE49-F238E27FC236}">
                <a16:creationId xmlns:a16="http://schemas.microsoft.com/office/drawing/2014/main" id="{400B6CC0-6092-40D2-8730-D1A5123D2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2906" y="334442"/>
            <a:ext cx="3583440" cy="6370560"/>
          </a:xfrm>
          <a:prstGeom prst="rect">
            <a:avLst/>
          </a:prstGeom>
        </p:spPr>
      </p:pic>
      <p:pic>
        <p:nvPicPr>
          <p:cNvPr id="14" name="Graphic 13" descr="Line arrow Straight">
            <a:extLst>
              <a:ext uri="{FF2B5EF4-FFF2-40B4-BE49-F238E27FC236}">
                <a16:creationId xmlns:a16="http://schemas.microsoft.com/office/drawing/2014/main" id="{784B0C32-CBC5-466D-838D-F533A960E2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4883019" y="662432"/>
            <a:ext cx="203598" cy="203598"/>
          </a:xfrm>
          <a:prstGeom prst="rect">
            <a:avLst/>
          </a:prstGeom>
        </p:spPr>
      </p:pic>
      <p:sp>
        <p:nvSpPr>
          <p:cNvPr id="15" name="TextBox 14">
            <a:extLst>
              <a:ext uri="{FF2B5EF4-FFF2-40B4-BE49-F238E27FC236}">
                <a16:creationId xmlns:a16="http://schemas.microsoft.com/office/drawing/2014/main" id="{72574CDE-490A-427A-ABE8-8ECBFB837AEE}"/>
              </a:ext>
            </a:extLst>
          </p:cNvPr>
          <p:cNvSpPr txBox="1"/>
          <p:nvPr/>
        </p:nvSpPr>
        <p:spPr>
          <a:xfrm>
            <a:off x="148803" y="1402383"/>
            <a:ext cx="8306153" cy="861774"/>
          </a:xfrm>
          <a:prstGeom prst="rect">
            <a:avLst/>
          </a:prstGeom>
          <a:noFill/>
        </p:spPr>
        <p:txBody>
          <a:bodyPr wrap="square" rtlCol="0">
            <a:spAutoFit/>
          </a:bodyPr>
          <a:lstStyle/>
          <a:p>
            <a:r>
              <a:rPr lang="en-US" b="1" i="1" dirty="0">
                <a:latin typeface="Avenir Next LT Pro" panose="020B0504020202020204" pitchFamily="34" charset="0"/>
              </a:rPr>
              <a:t>User Value Proposition: </a:t>
            </a:r>
            <a:r>
              <a:rPr lang="en-US" sz="1600" dirty="0">
                <a:latin typeface="Avenir Next LT Pro" panose="020B0504020202020204" pitchFamily="34" charset="0"/>
              </a:rPr>
              <a:t>This would make user to engage more in the feed by looking at the count. Instead of showing them bunch of </a:t>
            </a:r>
            <a:r>
              <a:rPr lang="en-US" sz="1600" dirty="0" err="1">
                <a:latin typeface="Avenir Next LT Pro" panose="020B0504020202020204" pitchFamily="34" charset="0"/>
              </a:rPr>
              <a:t>koos</a:t>
            </a:r>
            <a:r>
              <a:rPr lang="en-US" sz="1600" dirty="0">
                <a:latin typeface="Avenir Next LT Pro" panose="020B0504020202020204" pitchFamily="34" charset="0"/>
              </a:rPr>
              <a:t> at a time, showing them count of </a:t>
            </a:r>
            <a:r>
              <a:rPr lang="en-US" sz="1600" dirty="0" err="1">
                <a:latin typeface="Avenir Next LT Pro" panose="020B0504020202020204" pitchFamily="34" charset="0"/>
              </a:rPr>
              <a:t>koos</a:t>
            </a:r>
            <a:r>
              <a:rPr lang="en-US" sz="1600" dirty="0">
                <a:latin typeface="Avenir Next LT Pro" panose="020B0504020202020204" pitchFamily="34" charset="0"/>
              </a:rPr>
              <a:t> of each person would make user to scroll through the home feed page</a:t>
            </a:r>
          </a:p>
        </p:txBody>
      </p:sp>
      <p:sp>
        <p:nvSpPr>
          <p:cNvPr id="16" name="TextBox 15">
            <a:extLst>
              <a:ext uri="{FF2B5EF4-FFF2-40B4-BE49-F238E27FC236}">
                <a16:creationId xmlns:a16="http://schemas.microsoft.com/office/drawing/2014/main" id="{280AEED1-039E-472E-B7C4-417863B1FE0F}"/>
              </a:ext>
            </a:extLst>
          </p:cNvPr>
          <p:cNvSpPr txBox="1"/>
          <p:nvPr/>
        </p:nvSpPr>
        <p:spPr>
          <a:xfrm>
            <a:off x="148803" y="2268413"/>
            <a:ext cx="7888447" cy="1600438"/>
          </a:xfrm>
          <a:prstGeom prst="rect">
            <a:avLst/>
          </a:prstGeom>
          <a:noFill/>
        </p:spPr>
        <p:txBody>
          <a:bodyPr wrap="square" rtlCol="0">
            <a:spAutoFit/>
          </a:bodyPr>
          <a:lstStyle/>
          <a:p>
            <a:r>
              <a:rPr lang="en-US" b="1" i="1" dirty="0">
                <a:latin typeface="Avenir Next LT Pro" panose="020B0504020202020204" pitchFamily="34" charset="0"/>
              </a:rPr>
              <a:t>Success Metrics: </a:t>
            </a:r>
          </a:p>
          <a:p>
            <a:pPr marL="285750" indent="-285750">
              <a:buFont typeface="Arial" panose="020B0604020202020204" pitchFamily="34" charset="0"/>
              <a:buChar char="•"/>
            </a:pPr>
            <a:r>
              <a:rPr lang="en-US" sz="1600" dirty="0">
                <a:latin typeface="Avenir Next LT Pro" panose="020B0504020202020204" pitchFamily="34" charset="0"/>
              </a:rPr>
              <a:t>Bounce rates</a:t>
            </a:r>
          </a:p>
          <a:p>
            <a:pPr marL="285750" indent="-285750">
              <a:buFont typeface="Arial" panose="020B0604020202020204" pitchFamily="34" charset="0"/>
              <a:buChar char="•"/>
            </a:pPr>
            <a:r>
              <a:rPr lang="en-US" sz="1600" dirty="0">
                <a:latin typeface="Avenir Next LT Pro" panose="020B0504020202020204" pitchFamily="34" charset="0"/>
              </a:rPr>
              <a:t>Number of sessions</a:t>
            </a:r>
          </a:p>
          <a:p>
            <a:pPr marL="285750" indent="-285750">
              <a:buFont typeface="Arial" panose="020B0604020202020204" pitchFamily="34" charset="0"/>
              <a:buChar char="•"/>
            </a:pPr>
            <a:r>
              <a:rPr lang="en-US" sz="1600" dirty="0">
                <a:latin typeface="Avenir Next LT Pro" panose="020B0504020202020204" pitchFamily="34" charset="0"/>
              </a:rPr>
              <a:t>Session period under ‘Feed’ page</a:t>
            </a:r>
          </a:p>
          <a:p>
            <a:pPr marL="285750" indent="-285750">
              <a:buFont typeface="Arial" panose="020B0604020202020204" pitchFamily="34" charset="0"/>
              <a:buChar char="•"/>
            </a:pPr>
            <a:r>
              <a:rPr lang="en-US" sz="1600" dirty="0">
                <a:latin typeface="Avenir Next LT Pro" panose="020B0504020202020204" pitchFamily="34" charset="0"/>
              </a:rPr>
              <a:t>Number of reactions, re-</a:t>
            </a:r>
            <a:r>
              <a:rPr lang="en-US" sz="1600" dirty="0" err="1">
                <a:latin typeface="Avenir Next LT Pro" panose="020B0504020202020204" pitchFamily="34" charset="0"/>
              </a:rPr>
              <a:t>koos</a:t>
            </a:r>
            <a:r>
              <a:rPr lang="en-US" sz="1600" dirty="0">
                <a:latin typeface="Avenir Next LT Pro" panose="020B0504020202020204" pitchFamily="34" charset="0"/>
              </a:rPr>
              <a:t>, comments in ‘Feed’ page in the first and second session</a:t>
            </a:r>
          </a:p>
        </p:txBody>
      </p:sp>
      <p:sp>
        <p:nvSpPr>
          <p:cNvPr id="17" name="TextBox 16">
            <a:extLst>
              <a:ext uri="{FF2B5EF4-FFF2-40B4-BE49-F238E27FC236}">
                <a16:creationId xmlns:a16="http://schemas.microsoft.com/office/drawing/2014/main" id="{1CBF8C0A-7EA1-402C-ACE6-2055EB56EEC9}"/>
              </a:ext>
            </a:extLst>
          </p:cNvPr>
          <p:cNvSpPr txBox="1"/>
          <p:nvPr/>
        </p:nvSpPr>
        <p:spPr>
          <a:xfrm>
            <a:off x="166638" y="3835800"/>
            <a:ext cx="7921690" cy="2400657"/>
          </a:xfrm>
          <a:prstGeom prst="rect">
            <a:avLst/>
          </a:prstGeom>
          <a:noFill/>
        </p:spPr>
        <p:txBody>
          <a:bodyPr wrap="square" rtlCol="0">
            <a:spAutoFit/>
          </a:bodyPr>
          <a:lstStyle/>
          <a:p>
            <a:r>
              <a:rPr lang="en-US" b="1" i="1" dirty="0">
                <a:latin typeface="Avenir Next LT Pro" panose="020B0504020202020204" pitchFamily="34" charset="0"/>
              </a:rPr>
              <a:t>Feature 2 :</a:t>
            </a:r>
            <a:r>
              <a:rPr lang="en-US" sz="1600" b="1" i="1" dirty="0">
                <a:latin typeface="Avenir Next LT Pro" panose="020B0504020202020204" pitchFamily="34" charset="0"/>
              </a:rPr>
              <a:t> </a:t>
            </a:r>
            <a:r>
              <a:rPr lang="en-US" sz="1600" dirty="0">
                <a:latin typeface="Avenir Next LT Pro" panose="020B0504020202020204" pitchFamily="34" charset="0"/>
              </a:rPr>
              <a:t>Recommending friends or mutual followers to the person in a </a:t>
            </a:r>
            <a:r>
              <a:rPr lang="en-US" sz="1600" dirty="0" err="1">
                <a:latin typeface="Avenir Next LT Pro" panose="020B0504020202020204" pitchFamily="34" charset="0"/>
              </a:rPr>
              <a:t>koo</a:t>
            </a:r>
            <a:endParaRPr lang="en-US" sz="1600" dirty="0">
              <a:latin typeface="Avenir Next LT Pro" panose="020B0504020202020204" pitchFamily="34" charset="0"/>
            </a:endParaRPr>
          </a:p>
          <a:p>
            <a:r>
              <a:rPr lang="en-US" sz="1600" dirty="0">
                <a:latin typeface="Avenir Next LT Pro" panose="020B0504020202020204" pitchFamily="34" charset="0"/>
              </a:rPr>
              <a:t>Recommendation to be based on </a:t>
            </a:r>
          </a:p>
          <a:p>
            <a:pPr marL="285750" indent="-285750">
              <a:buFont typeface="Arial" panose="020B0604020202020204" pitchFamily="34" charset="0"/>
              <a:buChar char="•"/>
            </a:pPr>
            <a:r>
              <a:rPr lang="en-US" sz="1600" dirty="0">
                <a:latin typeface="Avenir Next LT Pro" panose="020B0504020202020204" pitchFamily="34" charset="0"/>
              </a:rPr>
              <a:t>Frequent mentions of ‘B’ by ‘C’ in </a:t>
            </a:r>
            <a:r>
              <a:rPr lang="en-US" sz="1600" dirty="0" err="1">
                <a:latin typeface="Avenir Next LT Pro" panose="020B0504020202020204" pitchFamily="34" charset="0"/>
              </a:rPr>
              <a:t>koos</a:t>
            </a:r>
            <a:endParaRPr lang="en-US" sz="1600" dirty="0">
              <a:latin typeface="Avenir Next LT Pro" panose="020B0504020202020204" pitchFamily="34" charset="0"/>
            </a:endParaRPr>
          </a:p>
          <a:p>
            <a:pPr marL="285750" indent="-285750">
              <a:buFont typeface="Arial" panose="020B0604020202020204" pitchFamily="34" charset="0"/>
              <a:buChar char="•"/>
            </a:pPr>
            <a:r>
              <a:rPr lang="en-US" sz="1600" dirty="0">
                <a:latin typeface="Avenir Next LT Pro" panose="020B0504020202020204" pitchFamily="34" charset="0"/>
              </a:rPr>
              <a:t>Ensuring difference in followers of B and C is less than 5K</a:t>
            </a:r>
          </a:p>
          <a:p>
            <a:pPr marL="285750" indent="-285750">
              <a:buFont typeface="Arial" panose="020B0604020202020204" pitchFamily="34" charset="0"/>
              <a:buChar char="•"/>
            </a:pPr>
            <a:r>
              <a:rPr lang="en-US" sz="1600" dirty="0">
                <a:latin typeface="Avenir Next LT Pro" panose="020B0504020202020204" pitchFamily="34" charset="0"/>
              </a:rPr>
              <a:t>‘B’ and ‘C’ should be mutual follower of ‘A’</a:t>
            </a:r>
          </a:p>
          <a:p>
            <a:pPr marL="285750" indent="-285750">
              <a:buFont typeface="Arial" panose="020B0604020202020204" pitchFamily="34" charset="0"/>
              <a:buChar char="•"/>
            </a:pPr>
            <a:endParaRPr lang="en-US" sz="1600" dirty="0">
              <a:latin typeface="Avenir Next LT Pro" panose="020B0504020202020204" pitchFamily="34" charset="0"/>
            </a:endParaRPr>
          </a:p>
          <a:p>
            <a:pPr marL="285750" indent="-285750">
              <a:buFont typeface="Arial" panose="020B0604020202020204" pitchFamily="34" charset="0"/>
              <a:buChar char="•"/>
            </a:pPr>
            <a:endParaRPr lang="en-US" sz="1600" dirty="0">
              <a:latin typeface="Avenir Next LT Pro" panose="020B0504020202020204" pitchFamily="34" charset="0"/>
            </a:endParaRPr>
          </a:p>
          <a:p>
            <a:pPr marL="285750" indent="-285750">
              <a:buFont typeface="Arial" panose="020B0604020202020204" pitchFamily="34" charset="0"/>
              <a:buChar char="•"/>
            </a:pPr>
            <a:endParaRPr lang="en-US" dirty="0">
              <a:latin typeface="Avenir Next LT Pro" panose="020B0504020202020204" pitchFamily="34" charset="0"/>
            </a:endParaRPr>
          </a:p>
          <a:p>
            <a:endParaRPr lang="en-US" i="1" dirty="0">
              <a:latin typeface="Avenir Next LT Pro" panose="020B0504020202020204" pitchFamily="34" charset="0"/>
            </a:endParaRPr>
          </a:p>
        </p:txBody>
      </p:sp>
      <p:sp>
        <p:nvSpPr>
          <p:cNvPr id="18" name="TextBox 17">
            <a:extLst>
              <a:ext uri="{FF2B5EF4-FFF2-40B4-BE49-F238E27FC236}">
                <a16:creationId xmlns:a16="http://schemas.microsoft.com/office/drawing/2014/main" id="{ABD1A561-32E1-4ECF-BF27-3DD5C16FE0BF}"/>
              </a:ext>
            </a:extLst>
          </p:cNvPr>
          <p:cNvSpPr txBox="1"/>
          <p:nvPr/>
        </p:nvSpPr>
        <p:spPr>
          <a:xfrm>
            <a:off x="164837" y="5193011"/>
            <a:ext cx="4484348" cy="1354217"/>
          </a:xfrm>
          <a:prstGeom prst="rect">
            <a:avLst/>
          </a:prstGeom>
          <a:noFill/>
        </p:spPr>
        <p:txBody>
          <a:bodyPr wrap="square" rtlCol="0">
            <a:spAutoFit/>
          </a:bodyPr>
          <a:lstStyle/>
          <a:p>
            <a:r>
              <a:rPr lang="en-US" b="1" i="1" dirty="0">
                <a:latin typeface="Avenir Next LT Pro" panose="020B0504020202020204" pitchFamily="34" charset="0"/>
              </a:rPr>
              <a:t>User Value Proposition: </a:t>
            </a:r>
          </a:p>
          <a:p>
            <a:r>
              <a:rPr lang="en-US" sz="1600" dirty="0">
                <a:latin typeface="Avenir Next LT Pro" panose="020B0504020202020204" pitchFamily="34" charset="0"/>
              </a:rPr>
              <a:t>This would increase social networking with friends, creates engagement with like minded people, and mitigates friction in </a:t>
            </a:r>
            <a:r>
              <a:rPr lang="en-US" sz="1600" dirty="0" err="1">
                <a:latin typeface="Avenir Next LT Pro" panose="020B0504020202020204" pitchFamily="34" charset="0"/>
              </a:rPr>
              <a:t>kooing</a:t>
            </a:r>
            <a:r>
              <a:rPr lang="en-US" sz="1600" dirty="0">
                <a:latin typeface="Avenir Next LT Pro" panose="020B0504020202020204" pitchFamily="34" charset="0"/>
              </a:rPr>
              <a:t> and commenting</a:t>
            </a:r>
          </a:p>
        </p:txBody>
      </p:sp>
      <p:sp>
        <p:nvSpPr>
          <p:cNvPr id="19" name="TextBox 18">
            <a:extLst>
              <a:ext uri="{FF2B5EF4-FFF2-40B4-BE49-F238E27FC236}">
                <a16:creationId xmlns:a16="http://schemas.microsoft.com/office/drawing/2014/main" id="{66E7639F-7EA0-4778-BE7B-363FDB4DCC44}"/>
              </a:ext>
            </a:extLst>
          </p:cNvPr>
          <p:cNvSpPr txBox="1"/>
          <p:nvPr/>
        </p:nvSpPr>
        <p:spPr>
          <a:xfrm>
            <a:off x="4650246" y="5169341"/>
            <a:ext cx="4122575" cy="1846659"/>
          </a:xfrm>
          <a:prstGeom prst="rect">
            <a:avLst/>
          </a:prstGeom>
          <a:noFill/>
        </p:spPr>
        <p:txBody>
          <a:bodyPr wrap="square" rtlCol="0">
            <a:spAutoFit/>
          </a:bodyPr>
          <a:lstStyle/>
          <a:p>
            <a:r>
              <a:rPr lang="en-US" b="1" i="1" dirty="0">
                <a:latin typeface="Avenir Next LT Pro" panose="020B0504020202020204" pitchFamily="34" charset="0"/>
              </a:rPr>
              <a:t>Success Metrics: </a:t>
            </a:r>
          </a:p>
          <a:p>
            <a:pPr marL="285750" indent="-285750">
              <a:buFont typeface="Arial" panose="020B0604020202020204" pitchFamily="34" charset="0"/>
              <a:buChar char="•"/>
            </a:pPr>
            <a:r>
              <a:rPr lang="en-US" sz="1600" dirty="0">
                <a:latin typeface="Avenir Next LT Pro" panose="020B0504020202020204" pitchFamily="34" charset="0"/>
              </a:rPr>
              <a:t>Number of mentions of B’s in </a:t>
            </a:r>
            <a:r>
              <a:rPr lang="en-US" sz="1600" dirty="0" err="1">
                <a:latin typeface="Avenir Next LT Pro" panose="020B0504020202020204" pitchFamily="34" charset="0"/>
              </a:rPr>
              <a:t>koos</a:t>
            </a:r>
            <a:endParaRPr lang="en-US" sz="1600" dirty="0">
              <a:latin typeface="Avenir Next LT Pro" panose="020B0504020202020204" pitchFamily="34" charset="0"/>
            </a:endParaRPr>
          </a:p>
          <a:p>
            <a:pPr marL="285750" indent="-285750">
              <a:buFont typeface="Arial" panose="020B0604020202020204" pitchFamily="34" charset="0"/>
              <a:buChar char="•"/>
            </a:pPr>
            <a:r>
              <a:rPr lang="en-US" sz="1600" dirty="0">
                <a:latin typeface="Avenir Next LT Pro" panose="020B0504020202020204" pitchFamily="34" charset="0"/>
              </a:rPr>
              <a:t>Ratio of number of ‘B’ mentions and total B’s recommended</a:t>
            </a:r>
          </a:p>
          <a:p>
            <a:pPr marL="285750" indent="-285750">
              <a:buFont typeface="Arial" panose="020B0604020202020204" pitchFamily="34" charset="0"/>
              <a:buChar char="•"/>
            </a:pPr>
            <a:r>
              <a:rPr lang="en-US" sz="1600" dirty="0">
                <a:latin typeface="Avenir Next LT Pro" panose="020B0504020202020204" pitchFamily="34" charset="0"/>
              </a:rPr>
              <a:t>1-day, 2-day or 4-day  gap mentions</a:t>
            </a:r>
          </a:p>
          <a:p>
            <a:r>
              <a:rPr lang="en-US" sz="1600" dirty="0">
                <a:latin typeface="Avenir Next LT Pro" panose="020B0504020202020204" pitchFamily="34" charset="0"/>
              </a:rPr>
              <a:t>       in a </a:t>
            </a:r>
            <a:r>
              <a:rPr lang="en-US" sz="1600" dirty="0" err="1">
                <a:latin typeface="Avenir Next LT Pro" panose="020B0504020202020204" pitchFamily="34" charset="0"/>
              </a:rPr>
              <a:t>koo</a:t>
            </a:r>
            <a:endParaRPr lang="en-US" sz="1600" dirty="0">
              <a:latin typeface="Avenir Next LT Pro" panose="020B0504020202020204" pitchFamily="34" charset="0"/>
            </a:endParaRPr>
          </a:p>
          <a:p>
            <a:pPr marL="285750" indent="-285750">
              <a:buFont typeface="Arial" panose="020B0604020202020204" pitchFamily="34" charset="0"/>
              <a:buChar char="•"/>
            </a:pPr>
            <a:endParaRPr lang="en-US" sz="1600" dirty="0">
              <a:latin typeface="Avenir Next LT Pro" panose="020B0504020202020204" pitchFamily="34" charset="0"/>
            </a:endParaRPr>
          </a:p>
        </p:txBody>
      </p:sp>
      <p:cxnSp>
        <p:nvCxnSpPr>
          <p:cNvPr id="23" name="Straight Arrow Connector 22">
            <a:extLst>
              <a:ext uri="{FF2B5EF4-FFF2-40B4-BE49-F238E27FC236}">
                <a16:creationId xmlns:a16="http://schemas.microsoft.com/office/drawing/2014/main" id="{1EBA47A5-E6B0-4325-AB0F-0B8DA78B098A}"/>
              </a:ext>
            </a:extLst>
          </p:cNvPr>
          <p:cNvCxnSpPr/>
          <p:nvPr/>
        </p:nvCxnSpPr>
        <p:spPr>
          <a:xfrm>
            <a:off x="8836090" y="4152122"/>
            <a:ext cx="0" cy="590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1DBC7DA-E765-4D65-BAF8-A22F3F57C768}"/>
              </a:ext>
            </a:extLst>
          </p:cNvPr>
          <p:cNvCxnSpPr>
            <a:cxnSpLocks/>
          </p:cNvCxnSpPr>
          <p:nvPr/>
        </p:nvCxnSpPr>
        <p:spPr>
          <a:xfrm flipH="1" flipV="1">
            <a:off x="8948057" y="5327780"/>
            <a:ext cx="264368" cy="738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487E8F97-D599-4D2B-AACD-29B84FC5E28F}"/>
              </a:ext>
            </a:extLst>
          </p:cNvPr>
          <p:cNvCxnSpPr>
            <a:cxnSpLocks/>
          </p:cNvCxnSpPr>
          <p:nvPr/>
        </p:nvCxnSpPr>
        <p:spPr>
          <a:xfrm flipH="1" flipV="1">
            <a:off x="8948057" y="5703850"/>
            <a:ext cx="264368" cy="738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956D6B84-E95D-4D5A-83C3-5E3644A1281D}"/>
              </a:ext>
            </a:extLst>
          </p:cNvPr>
          <p:cNvSpPr txBox="1"/>
          <p:nvPr/>
        </p:nvSpPr>
        <p:spPr>
          <a:xfrm>
            <a:off x="8714792" y="4683965"/>
            <a:ext cx="258404" cy="246221"/>
          </a:xfrm>
          <a:prstGeom prst="rect">
            <a:avLst/>
          </a:prstGeom>
          <a:noFill/>
        </p:spPr>
        <p:txBody>
          <a:bodyPr wrap="none" rtlCol="0">
            <a:spAutoFit/>
          </a:bodyPr>
          <a:lstStyle/>
          <a:p>
            <a:r>
              <a:rPr lang="en-US" sz="1000" dirty="0"/>
              <a:t>A</a:t>
            </a:r>
          </a:p>
        </p:txBody>
      </p:sp>
      <p:sp>
        <p:nvSpPr>
          <p:cNvPr id="28" name="TextBox 27">
            <a:extLst>
              <a:ext uri="{FF2B5EF4-FFF2-40B4-BE49-F238E27FC236}">
                <a16:creationId xmlns:a16="http://schemas.microsoft.com/office/drawing/2014/main" id="{EFF8DD47-A883-4E9C-A432-86B1279796A6}"/>
              </a:ext>
            </a:extLst>
          </p:cNvPr>
          <p:cNvSpPr txBox="1"/>
          <p:nvPr/>
        </p:nvSpPr>
        <p:spPr>
          <a:xfrm>
            <a:off x="8773882" y="5209588"/>
            <a:ext cx="255198" cy="246221"/>
          </a:xfrm>
          <a:prstGeom prst="rect">
            <a:avLst/>
          </a:prstGeom>
          <a:noFill/>
        </p:spPr>
        <p:txBody>
          <a:bodyPr wrap="none" rtlCol="0">
            <a:spAutoFit/>
          </a:bodyPr>
          <a:lstStyle/>
          <a:p>
            <a:r>
              <a:rPr lang="en-US" sz="1000" dirty="0"/>
              <a:t>B</a:t>
            </a:r>
          </a:p>
        </p:txBody>
      </p:sp>
      <p:sp>
        <p:nvSpPr>
          <p:cNvPr id="29" name="TextBox 28">
            <a:extLst>
              <a:ext uri="{FF2B5EF4-FFF2-40B4-BE49-F238E27FC236}">
                <a16:creationId xmlns:a16="http://schemas.microsoft.com/office/drawing/2014/main" id="{15C36112-80A2-4843-AA82-C218D7E51910}"/>
              </a:ext>
            </a:extLst>
          </p:cNvPr>
          <p:cNvSpPr txBox="1"/>
          <p:nvPr/>
        </p:nvSpPr>
        <p:spPr>
          <a:xfrm>
            <a:off x="8764551" y="5576941"/>
            <a:ext cx="253596" cy="246221"/>
          </a:xfrm>
          <a:prstGeom prst="rect">
            <a:avLst/>
          </a:prstGeom>
          <a:noFill/>
        </p:spPr>
        <p:txBody>
          <a:bodyPr wrap="none" rtlCol="0">
            <a:spAutoFit/>
          </a:bodyPr>
          <a:lstStyle/>
          <a:p>
            <a:r>
              <a:rPr lang="en-US" sz="1000" dirty="0"/>
              <a:t>C</a:t>
            </a:r>
          </a:p>
        </p:txBody>
      </p:sp>
    </p:spTree>
    <p:extLst>
      <p:ext uri="{BB962C8B-B14F-4D97-AF65-F5344CB8AC3E}">
        <p14:creationId xmlns:p14="http://schemas.microsoft.com/office/powerpoint/2010/main" val="4246199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BF1F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851C26-D54B-4130-90CD-1DA0511BF923}"/>
              </a:ext>
            </a:extLst>
          </p:cNvPr>
          <p:cNvSpPr/>
          <p:nvPr/>
        </p:nvSpPr>
        <p:spPr>
          <a:xfrm>
            <a:off x="0" y="0"/>
            <a:ext cx="12192000" cy="6858000"/>
          </a:xfrm>
          <a:prstGeom prst="rect">
            <a:avLst/>
          </a:prstGeom>
          <a:noFill/>
          <a:ln w="76200">
            <a:solidFill>
              <a:srgbClr val="FFC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F7BE86B-552D-41D4-AAC3-38F0F3CE8C70}"/>
              </a:ext>
            </a:extLst>
          </p:cNvPr>
          <p:cNvSpPr txBox="1"/>
          <p:nvPr/>
        </p:nvSpPr>
        <p:spPr>
          <a:xfrm>
            <a:off x="186612" y="195943"/>
            <a:ext cx="2313991" cy="369332"/>
          </a:xfrm>
          <a:prstGeom prst="rect">
            <a:avLst/>
          </a:prstGeom>
          <a:noFill/>
        </p:spPr>
        <p:txBody>
          <a:bodyPr wrap="square" rtlCol="0">
            <a:spAutoFit/>
          </a:bodyPr>
          <a:lstStyle/>
          <a:p>
            <a:r>
              <a:rPr lang="en-US" b="1" dirty="0">
                <a:latin typeface="Avenir Next LT Pro" panose="020B0504020202020204" pitchFamily="34" charset="0"/>
              </a:rPr>
              <a:t>SOLUTION 3 </a:t>
            </a:r>
          </a:p>
        </p:txBody>
      </p:sp>
      <p:sp>
        <p:nvSpPr>
          <p:cNvPr id="6" name="TextBox 5">
            <a:extLst>
              <a:ext uri="{FF2B5EF4-FFF2-40B4-BE49-F238E27FC236}">
                <a16:creationId xmlns:a16="http://schemas.microsoft.com/office/drawing/2014/main" id="{AD84E3D6-0E1E-46E8-927E-71668D5F992A}"/>
              </a:ext>
            </a:extLst>
          </p:cNvPr>
          <p:cNvSpPr txBox="1"/>
          <p:nvPr/>
        </p:nvSpPr>
        <p:spPr>
          <a:xfrm>
            <a:off x="4939004" y="103610"/>
            <a:ext cx="2313992" cy="461665"/>
          </a:xfrm>
          <a:prstGeom prst="rect">
            <a:avLst/>
          </a:prstGeom>
          <a:noFill/>
        </p:spPr>
        <p:txBody>
          <a:bodyPr wrap="square" rtlCol="0">
            <a:spAutoFit/>
          </a:bodyPr>
          <a:lstStyle/>
          <a:p>
            <a:r>
              <a:rPr lang="en-US" sz="2400" dirty="0">
                <a:latin typeface="Avenir Next LT Pro" panose="020B0504020202020204" pitchFamily="34" charset="0"/>
              </a:rPr>
              <a:t>‘Memes’ page</a:t>
            </a:r>
          </a:p>
        </p:txBody>
      </p:sp>
      <p:sp>
        <p:nvSpPr>
          <p:cNvPr id="7" name="TextBox 6">
            <a:extLst>
              <a:ext uri="{FF2B5EF4-FFF2-40B4-BE49-F238E27FC236}">
                <a16:creationId xmlns:a16="http://schemas.microsoft.com/office/drawing/2014/main" id="{31EFF9BC-F72B-42DC-9E94-9B1C596519DB}"/>
              </a:ext>
            </a:extLst>
          </p:cNvPr>
          <p:cNvSpPr txBox="1"/>
          <p:nvPr/>
        </p:nvSpPr>
        <p:spPr>
          <a:xfrm>
            <a:off x="346178" y="965501"/>
            <a:ext cx="8246618" cy="2092881"/>
          </a:xfrm>
          <a:prstGeom prst="rect">
            <a:avLst/>
          </a:prstGeom>
          <a:noFill/>
        </p:spPr>
        <p:txBody>
          <a:bodyPr wrap="square" rtlCol="0">
            <a:spAutoFit/>
          </a:bodyPr>
          <a:lstStyle/>
          <a:p>
            <a:r>
              <a:rPr lang="en-US" b="1" i="1" dirty="0">
                <a:latin typeface="Avenir Next LT Pro" panose="020B0504020202020204" pitchFamily="34" charset="0"/>
              </a:rPr>
              <a:t>Feature 4 : </a:t>
            </a:r>
            <a:r>
              <a:rPr lang="en-US" sz="1600" dirty="0">
                <a:latin typeface="Avenir Next LT Pro" panose="020B0504020202020204" pitchFamily="34" charset="0"/>
              </a:rPr>
              <a:t>Creating a CTA button ‘Memes’  in the home page, where users able to </a:t>
            </a:r>
          </a:p>
          <a:p>
            <a:r>
              <a:rPr lang="en-US" sz="1600" dirty="0">
                <a:latin typeface="Avenir Next LT Pro" panose="020B0504020202020204" pitchFamily="34" charset="0"/>
              </a:rPr>
              <a:t>enjoy memes under same feed.</a:t>
            </a:r>
          </a:p>
          <a:p>
            <a:r>
              <a:rPr lang="en-US" sz="1600" dirty="0">
                <a:latin typeface="Avenir Next LT Pro" panose="020B0504020202020204" pitchFamily="34" charset="0"/>
              </a:rPr>
              <a:t>Koo would be considered in this page </a:t>
            </a:r>
          </a:p>
          <a:p>
            <a:pPr marL="285750" indent="-285750">
              <a:buFont typeface="Arial" panose="020B0604020202020204" pitchFamily="34" charset="0"/>
              <a:buChar char="•"/>
            </a:pPr>
            <a:r>
              <a:rPr lang="en-US" sz="1600" dirty="0">
                <a:latin typeface="Avenir Next LT Pro" panose="020B0504020202020204" pitchFamily="34" charset="0"/>
              </a:rPr>
              <a:t>when user mentions hashtag consisting of keyword ‘meme’; Example: #memes,#</a:t>
            </a:r>
            <a:r>
              <a:rPr lang="en-US" sz="1600" dirty="0" err="1">
                <a:latin typeface="Avenir Next LT Pro" panose="020B0504020202020204" pitchFamily="34" charset="0"/>
              </a:rPr>
              <a:t>funnymemes</a:t>
            </a:r>
            <a:r>
              <a:rPr lang="en-US" sz="1600" dirty="0">
                <a:latin typeface="Avenir Next LT Pro" panose="020B0504020202020204" pitchFamily="34" charset="0"/>
              </a:rPr>
              <a:t>, #</a:t>
            </a:r>
            <a:r>
              <a:rPr lang="en-US" sz="1600" dirty="0" err="1">
                <a:latin typeface="Avenir Next LT Pro" panose="020B0504020202020204" pitchFamily="34" charset="0"/>
              </a:rPr>
              <a:t>memeworld</a:t>
            </a:r>
            <a:r>
              <a:rPr lang="en-US" sz="1600" dirty="0">
                <a:latin typeface="Avenir Next LT Pro" panose="020B0504020202020204" pitchFamily="34" charset="0"/>
              </a:rPr>
              <a:t>, #</a:t>
            </a:r>
            <a:r>
              <a:rPr lang="en-US" sz="1600" dirty="0" err="1">
                <a:latin typeface="Avenir Next LT Pro" panose="020B0504020202020204" pitchFamily="34" charset="0"/>
              </a:rPr>
              <a:t>memekajalwa</a:t>
            </a:r>
            <a:endParaRPr lang="en-US" sz="1600" dirty="0">
              <a:latin typeface="Avenir Next LT Pro" panose="020B0504020202020204" pitchFamily="34" charset="0"/>
            </a:endParaRPr>
          </a:p>
          <a:p>
            <a:pPr marL="285750" indent="-285750">
              <a:buFont typeface="Arial" panose="020B0604020202020204" pitchFamily="34" charset="0"/>
              <a:buChar char="•"/>
            </a:pPr>
            <a:r>
              <a:rPr lang="en-US" sz="1600" dirty="0">
                <a:latin typeface="Avenir Next LT Pro" panose="020B0504020202020204" pitchFamily="34" charset="0"/>
              </a:rPr>
              <a:t>Created in last 48 </a:t>
            </a:r>
            <a:r>
              <a:rPr lang="en-US" sz="1600" dirty="0" err="1">
                <a:latin typeface="Avenir Next LT Pro" panose="020B0504020202020204" pitchFamily="34" charset="0"/>
              </a:rPr>
              <a:t>hrs</a:t>
            </a:r>
            <a:r>
              <a:rPr lang="en-US" sz="1600" dirty="0">
                <a:latin typeface="Avenir Next LT Pro" panose="020B0504020202020204" pitchFamily="34" charset="0"/>
              </a:rPr>
              <a:t> </a:t>
            </a:r>
          </a:p>
          <a:p>
            <a:pPr marL="285750" indent="-285750">
              <a:buFont typeface="Arial" panose="020B0604020202020204" pitchFamily="34" charset="0"/>
              <a:buChar char="•"/>
            </a:pPr>
            <a:r>
              <a:rPr lang="en-US" sz="1600" dirty="0" err="1">
                <a:latin typeface="Avenir Next LT Pro" panose="020B0504020202020204" pitchFamily="34" charset="0"/>
              </a:rPr>
              <a:t>Prioritised</a:t>
            </a:r>
            <a:r>
              <a:rPr lang="en-US" sz="1600" dirty="0">
                <a:latin typeface="Avenir Next LT Pro" panose="020B0504020202020204" pitchFamily="34" charset="0"/>
              </a:rPr>
              <a:t> based on the trending hashtags mentioned with the </a:t>
            </a:r>
            <a:r>
              <a:rPr lang="en-US" sz="1600" dirty="0" err="1">
                <a:latin typeface="Avenir Next LT Pro" panose="020B0504020202020204" pitchFamily="34" charset="0"/>
              </a:rPr>
              <a:t>koo</a:t>
            </a:r>
            <a:endParaRPr lang="en-US" sz="1600" dirty="0">
              <a:latin typeface="Avenir Next LT Pro" panose="020B0504020202020204" pitchFamily="34" charset="0"/>
            </a:endParaRPr>
          </a:p>
          <a:p>
            <a:r>
              <a:rPr lang="en-US" sz="1600" dirty="0">
                <a:latin typeface="Avenir Next LT Pro" panose="020B0504020202020204" pitchFamily="34" charset="0"/>
              </a:rPr>
              <a:t> </a:t>
            </a:r>
          </a:p>
        </p:txBody>
      </p:sp>
      <p:pic>
        <p:nvPicPr>
          <p:cNvPr id="3" name="Picture 2">
            <a:extLst>
              <a:ext uri="{FF2B5EF4-FFF2-40B4-BE49-F238E27FC236}">
                <a16:creationId xmlns:a16="http://schemas.microsoft.com/office/drawing/2014/main" id="{626646B7-C702-4614-8888-322165426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7152" y="565275"/>
            <a:ext cx="3385494" cy="5938643"/>
          </a:xfrm>
          <a:prstGeom prst="rect">
            <a:avLst/>
          </a:prstGeom>
        </p:spPr>
      </p:pic>
      <p:sp>
        <p:nvSpPr>
          <p:cNvPr id="8" name="TextBox 7">
            <a:extLst>
              <a:ext uri="{FF2B5EF4-FFF2-40B4-BE49-F238E27FC236}">
                <a16:creationId xmlns:a16="http://schemas.microsoft.com/office/drawing/2014/main" id="{C6689A94-09F6-4B79-972A-096A8E855001}"/>
              </a:ext>
            </a:extLst>
          </p:cNvPr>
          <p:cNvSpPr txBox="1"/>
          <p:nvPr/>
        </p:nvSpPr>
        <p:spPr>
          <a:xfrm>
            <a:off x="406211" y="2862439"/>
            <a:ext cx="8047126" cy="1107996"/>
          </a:xfrm>
          <a:prstGeom prst="rect">
            <a:avLst/>
          </a:prstGeom>
          <a:noFill/>
        </p:spPr>
        <p:txBody>
          <a:bodyPr wrap="square" rtlCol="0">
            <a:spAutoFit/>
          </a:bodyPr>
          <a:lstStyle/>
          <a:p>
            <a:r>
              <a:rPr lang="en-US" b="1" i="1" dirty="0">
                <a:latin typeface="Avenir Next LT Pro" panose="020B0504020202020204" pitchFamily="34" charset="0"/>
              </a:rPr>
              <a:t>User Value Proposition :</a:t>
            </a:r>
          </a:p>
          <a:p>
            <a:r>
              <a:rPr lang="en-US" sz="1600" dirty="0">
                <a:latin typeface="Avenir Next LT Pro" panose="020B0504020202020204" pitchFamily="34" charset="0"/>
              </a:rPr>
              <a:t>This page makes user enjoy latest memes, get exposure to more meme material and brings back user’s to this page in short intervals.</a:t>
            </a:r>
          </a:p>
          <a:p>
            <a:r>
              <a:rPr lang="en-US" sz="1600" dirty="0">
                <a:latin typeface="Avenir Next LT Pro" panose="020B0504020202020204" pitchFamily="34" charset="0"/>
              </a:rPr>
              <a:t>This makes users to understand contemporary issues or news in different way</a:t>
            </a:r>
          </a:p>
        </p:txBody>
      </p:sp>
      <p:sp>
        <p:nvSpPr>
          <p:cNvPr id="9" name="TextBox 8">
            <a:extLst>
              <a:ext uri="{FF2B5EF4-FFF2-40B4-BE49-F238E27FC236}">
                <a16:creationId xmlns:a16="http://schemas.microsoft.com/office/drawing/2014/main" id="{059B9BFB-43C3-490E-8EC4-77ED8F53215A}"/>
              </a:ext>
            </a:extLst>
          </p:cNvPr>
          <p:cNvSpPr txBox="1"/>
          <p:nvPr/>
        </p:nvSpPr>
        <p:spPr>
          <a:xfrm>
            <a:off x="406211" y="4050308"/>
            <a:ext cx="8047126" cy="1846659"/>
          </a:xfrm>
          <a:prstGeom prst="rect">
            <a:avLst/>
          </a:prstGeom>
          <a:noFill/>
        </p:spPr>
        <p:txBody>
          <a:bodyPr wrap="square" rtlCol="0">
            <a:spAutoFit/>
          </a:bodyPr>
          <a:lstStyle/>
          <a:p>
            <a:r>
              <a:rPr lang="en-US" b="1" i="1" dirty="0">
                <a:latin typeface="Avenir Next LT Pro" panose="020B0504020202020204" pitchFamily="34" charset="0"/>
              </a:rPr>
              <a:t>Success Metrics:</a:t>
            </a:r>
          </a:p>
          <a:p>
            <a:pPr marL="285750" indent="-285750">
              <a:buFont typeface="Arial" panose="020B0604020202020204" pitchFamily="34" charset="0"/>
              <a:buChar char="•"/>
            </a:pPr>
            <a:r>
              <a:rPr lang="en-US" sz="1600" dirty="0">
                <a:latin typeface="Avenir Next LT Pro" panose="020B0504020202020204" pitchFamily="34" charset="0"/>
              </a:rPr>
              <a:t>Number of clicks on ‘Memes’ CTA button</a:t>
            </a:r>
          </a:p>
          <a:p>
            <a:pPr marL="285750" indent="-285750">
              <a:buFont typeface="Arial" panose="020B0604020202020204" pitchFamily="34" charset="0"/>
              <a:buChar char="•"/>
            </a:pPr>
            <a:r>
              <a:rPr lang="en-US" sz="1600" dirty="0">
                <a:latin typeface="Avenir Next LT Pro" panose="020B0504020202020204" pitchFamily="34" charset="0"/>
              </a:rPr>
              <a:t>Bounce rates of ‘Memes’ page</a:t>
            </a:r>
          </a:p>
          <a:p>
            <a:pPr marL="285750" indent="-285750">
              <a:buFont typeface="Arial" panose="020B0604020202020204" pitchFamily="34" charset="0"/>
              <a:buChar char="•"/>
            </a:pPr>
            <a:r>
              <a:rPr lang="en-US" sz="1600" dirty="0">
                <a:latin typeface="Avenir Next LT Pro" panose="020B0504020202020204" pitchFamily="34" charset="0"/>
              </a:rPr>
              <a:t>Number of sessions</a:t>
            </a:r>
          </a:p>
          <a:p>
            <a:pPr marL="285750" indent="-285750">
              <a:buFont typeface="Arial" panose="020B0604020202020204" pitchFamily="34" charset="0"/>
              <a:buChar char="•"/>
            </a:pPr>
            <a:r>
              <a:rPr lang="en-US" sz="1600" dirty="0">
                <a:latin typeface="Avenir Next LT Pro" panose="020B0504020202020204" pitchFamily="34" charset="0"/>
              </a:rPr>
              <a:t>Session time period in ‘Memes’ page</a:t>
            </a:r>
          </a:p>
          <a:p>
            <a:pPr marL="285750" indent="-285750">
              <a:buFont typeface="Arial" panose="020B0604020202020204" pitchFamily="34" charset="0"/>
              <a:buChar char="•"/>
            </a:pPr>
            <a:r>
              <a:rPr lang="en-US" sz="1600" dirty="0">
                <a:latin typeface="Avenir Next LT Pro" panose="020B0504020202020204" pitchFamily="34" charset="0"/>
              </a:rPr>
              <a:t>Number of reactions, re-</a:t>
            </a:r>
            <a:r>
              <a:rPr lang="en-US" sz="1600" dirty="0" err="1">
                <a:latin typeface="Avenir Next LT Pro" panose="020B0504020202020204" pitchFamily="34" charset="0"/>
              </a:rPr>
              <a:t>koos</a:t>
            </a:r>
            <a:r>
              <a:rPr lang="en-US" sz="1600" dirty="0">
                <a:latin typeface="Avenir Next LT Pro" panose="020B0504020202020204" pitchFamily="34" charset="0"/>
              </a:rPr>
              <a:t>, comments, </a:t>
            </a:r>
            <a:r>
              <a:rPr lang="en-US" sz="1600" dirty="0" err="1">
                <a:latin typeface="Avenir Next LT Pro" panose="020B0504020202020204" pitchFamily="34" charset="0"/>
              </a:rPr>
              <a:t>facebook</a:t>
            </a:r>
            <a:r>
              <a:rPr lang="en-US" sz="1600" dirty="0">
                <a:latin typeface="Avenir Next LT Pro" panose="020B0504020202020204" pitchFamily="34" charset="0"/>
              </a:rPr>
              <a:t> and </a:t>
            </a:r>
            <a:r>
              <a:rPr lang="en-US" sz="1600" dirty="0" err="1">
                <a:latin typeface="Avenir Next LT Pro" panose="020B0504020202020204" pitchFamily="34" charset="0"/>
              </a:rPr>
              <a:t>whatsapp</a:t>
            </a:r>
            <a:r>
              <a:rPr lang="en-US" sz="1600" dirty="0">
                <a:latin typeface="Avenir Next LT Pro" panose="020B0504020202020204" pitchFamily="34" charset="0"/>
              </a:rPr>
              <a:t> shares</a:t>
            </a:r>
          </a:p>
          <a:p>
            <a:pPr marL="285750" indent="-285750">
              <a:buFont typeface="Arial" panose="020B0604020202020204" pitchFamily="34" charset="0"/>
              <a:buChar char="•"/>
            </a:pPr>
            <a:r>
              <a:rPr lang="en-US" sz="1600" dirty="0">
                <a:latin typeface="Avenir Next LT Pro" panose="020B0504020202020204" pitchFamily="34" charset="0"/>
              </a:rPr>
              <a:t>1-day, 2-day gap ‘Memes’ page users</a:t>
            </a:r>
          </a:p>
        </p:txBody>
      </p:sp>
    </p:spTree>
    <p:extLst>
      <p:ext uri="{BB962C8B-B14F-4D97-AF65-F5344CB8AC3E}">
        <p14:creationId xmlns:p14="http://schemas.microsoft.com/office/powerpoint/2010/main" val="1268684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BF1F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271972-9C43-4B72-8CE9-077D4E057EC8}"/>
              </a:ext>
            </a:extLst>
          </p:cNvPr>
          <p:cNvSpPr/>
          <p:nvPr/>
        </p:nvSpPr>
        <p:spPr>
          <a:xfrm>
            <a:off x="0" y="0"/>
            <a:ext cx="12192000" cy="6858000"/>
          </a:xfrm>
          <a:prstGeom prst="rect">
            <a:avLst/>
          </a:prstGeom>
          <a:noFill/>
          <a:ln w="76200">
            <a:solidFill>
              <a:srgbClr val="FFC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50E290C-7E96-4E07-AF06-AAC1D3D3A883}"/>
              </a:ext>
            </a:extLst>
          </p:cNvPr>
          <p:cNvSpPr txBox="1"/>
          <p:nvPr/>
        </p:nvSpPr>
        <p:spPr>
          <a:xfrm>
            <a:off x="233265" y="181174"/>
            <a:ext cx="3592286" cy="369332"/>
          </a:xfrm>
          <a:prstGeom prst="rect">
            <a:avLst/>
          </a:prstGeom>
          <a:noFill/>
        </p:spPr>
        <p:txBody>
          <a:bodyPr wrap="square" rtlCol="0">
            <a:spAutoFit/>
          </a:bodyPr>
          <a:lstStyle/>
          <a:p>
            <a:r>
              <a:rPr lang="en-US" b="1" u="sng" dirty="0">
                <a:latin typeface="Avenir Next LT Pro" panose="020B0504020202020204" pitchFamily="34" charset="0"/>
              </a:rPr>
              <a:t>BLOG POST</a:t>
            </a:r>
          </a:p>
        </p:txBody>
      </p:sp>
      <p:sp>
        <p:nvSpPr>
          <p:cNvPr id="2" name="TextBox 1">
            <a:extLst>
              <a:ext uri="{FF2B5EF4-FFF2-40B4-BE49-F238E27FC236}">
                <a16:creationId xmlns:a16="http://schemas.microsoft.com/office/drawing/2014/main" id="{EB0BC2F2-7ADD-41D0-99A1-6263D0A26921}"/>
              </a:ext>
            </a:extLst>
          </p:cNvPr>
          <p:cNvSpPr txBox="1"/>
          <p:nvPr/>
        </p:nvSpPr>
        <p:spPr>
          <a:xfrm>
            <a:off x="1443467" y="1138735"/>
            <a:ext cx="5822302" cy="369332"/>
          </a:xfrm>
          <a:prstGeom prst="rect">
            <a:avLst/>
          </a:prstGeom>
          <a:noFill/>
        </p:spPr>
        <p:txBody>
          <a:bodyPr wrap="square" rtlCol="0">
            <a:spAutoFit/>
          </a:bodyPr>
          <a:lstStyle/>
          <a:p>
            <a:r>
              <a:rPr lang="en-US" dirty="0">
                <a:solidFill>
                  <a:schemeClr val="tx1">
                    <a:lumMod val="65000"/>
                    <a:lumOff val="35000"/>
                  </a:schemeClr>
                </a:solidFill>
                <a:latin typeface="Avenir Next LT Pro" panose="020B0504020202020204" pitchFamily="34" charset="0"/>
              </a:rPr>
              <a:t>By</a:t>
            </a:r>
            <a:r>
              <a:rPr lang="en-US" dirty="0">
                <a:latin typeface="Avenir Next LT Pro" panose="020B0504020202020204" pitchFamily="34" charset="0"/>
              </a:rPr>
              <a:t> </a:t>
            </a:r>
            <a:r>
              <a:rPr lang="en-US" dirty="0" err="1">
                <a:latin typeface="Avenir Next LT Pro" panose="020B0504020202020204" pitchFamily="34" charset="0"/>
              </a:rPr>
              <a:t>Alsatwar</a:t>
            </a:r>
            <a:r>
              <a:rPr lang="en-US" dirty="0">
                <a:latin typeface="Avenir Next LT Pro" panose="020B0504020202020204" pitchFamily="34" charset="0"/>
              </a:rPr>
              <a:t> Sravan Kumar </a:t>
            </a:r>
            <a:r>
              <a:rPr lang="en-US" dirty="0">
                <a:solidFill>
                  <a:schemeClr val="tx1">
                    <a:lumMod val="65000"/>
                    <a:lumOff val="35000"/>
                  </a:schemeClr>
                </a:solidFill>
                <a:latin typeface="Avenir Next LT Pro" panose="020B0504020202020204" pitchFamily="34" charset="0"/>
              </a:rPr>
              <a:t>published </a:t>
            </a:r>
            <a:r>
              <a:rPr lang="en-US" dirty="0">
                <a:latin typeface="Avenir Next LT Pro" panose="020B0504020202020204" pitchFamily="34" charset="0"/>
              </a:rPr>
              <a:t>21</a:t>
            </a:r>
            <a:r>
              <a:rPr lang="en-US" baseline="30000" dirty="0">
                <a:latin typeface="Avenir Next LT Pro" panose="020B0504020202020204" pitchFamily="34" charset="0"/>
              </a:rPr>
              <a:t>st</a:t>
            </a:r>
            <a:r>
              <a:rPr lang="en-US" dirty="0">
                <a:latin typeface="Avenir Next LT Pro" panose="020B0504020202020204" pitchFamily="34" charset="0"/>
              </a:rPr>
              <a:t> Feb, 2021</a:t>
            </a:r>
          </a:p>
        </p:txBody>
      </p:sp>
      <p:sp>
        <p:nvSpPr>
          <p:cNvPr id="3" name="TextBox 2">
            <a:extLst>
              <a:ext uri="{FF2B5EF4-FFF2-40B4-BE49-F238E27FC236}">
                <a16:creationId xmlns:a16="http://schemas.microsoft.com/office/drawing/2014/main" id="{A5940DCD-A28F-43B4-AAC5-94A97FA5637B}"/>
              </a:ext>
            </a:extLst>
          </p:cNvPr>
          <p:cNvSpPr txBox="1"/>
          <p:nvPr/>
        </p:nvSpPr>
        <p:spPr>
          <a:xfrm>
            <a:off x="1455908" y="1508067"/>
            <a:ext cx="5467739" cy="369332"/>
          </a:xfrm>
          <a:prstGeom prst="rect">
            <a:avLst/>
          </a:prstGeom>
          <a:noFill/>
        </p:spPr>
        <p:txBody>
          <a:bodyPr wrap="square" rtlCol="0">
            <a:spAutoFit/>
          </a:bodyPr>
          <a:lstStyle/>
          <a:p>
            <a:r>
              <a:rPr lang="en-US" dirty="0"/>
              <a:t>Android | Social- Media | Business </a:t>
            </a:r>
          </a:p>
        </p:txBody>
      </p:sp>
      <p:pic>
        <p:nvPicPr>
          <p:cNvPr id="8" name="Picture 7">
            <a:extLst>
              <a:ext uri="{FF2B5EF4-FFF2-40B4-BE49-F238E27FC236}">
                <a16:creationId xmlns:a16="http://schemas.microsoft.com/office/drawing/2014/main" id="{616FD163-FA48-4F61-9E55-8D608E036FDD}"/>
              </a:ext>
            </a:extLst>
          </p:cNvPr>
          <p:cNvPicPr>
            <a:picLocks noChangeAspect="1"/>
          </p:cNvPicPr>
          <p:nvPr/>
        </p:nvPicPr>
        <p:blipFill rotWithShape="1">
          <a:blip r:embed="rId2">
            <a:extLst>
              <a:ext uri="{28A0092B-C50C-407E-A947-70E740481C1C}">
                <a14:useLocalDpi xmlns:a14="http://schemas.microsoft.com/office/drawing/2010/main" val="0"/>
              </a:ext>
            </a:extLst>
          </a:blip>
          <a:srcRect l="21777" t="10637" r="24466" b="3191"/>
          <a:stretch/>
        </p:blipFill>
        <p:spPr>
          <a:xfrm>
            <a:off x="7837383" y="151830"/>
            <a:ext cx="3592286" cy="3023118"/>
          </a:xfrm>
          <a:prstGeom prst="rect">
            <a:avLst/>
          </a:prstGeom>
        </p:spPr>
      </p:pic>
      <p:pic>
        <p:nvPicPr>
          <p:cNvPr id="6" name="Picture 5">
            <a:extLst>
              <a:ext uri="{FF2B5EF4-FFF2-40B4-BE49-F238E27FC236}">
                <a16:creationId xmlns:a16="http://schemas.microsoft.com/office/drawing/2014/main" id="{533F7FFB-B53D-4BDC-9AEF-2261F166B6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887" y="427262"/>
            <a:ext cx="586458" cy="293229"/>
          </a:xfrm>
          <a:prstGeom prst="rect">
            <a:avLst/>
          </a:prstGeom>
        </p:spPr>
      </p:pic>
      <p:sp>
        <p:nvSpPr>
          <p:cNvPr id="9" name="TextBox 8">
            <a:extLst>
              <a:ext uri="{FF2B5EF4-FFF2-40B4-BE49-F238E27FC236}">
                <a16:creationId xmlns:a16="http://schemas.microsoft.com/office/drawing/2014/main" id="{D04C5BC4-DB54-43BA-BC39-672C661AFB61}"/>
              </a:ext>
            </a:extLst>
          </p:cNvPr>
          <p:cNvSpPr txBox="1"/>
          <p:nvPr/>
        </p:nvSpPr>
        <p:spPr>
          <a:xfrm>
            <a:off x="1455958" y="2086699"/>
            <a:ext cx="6612195" cy="954107"/>
          </a:xfrm>
          <a:prstGeom prst="rect">
            <a:avLst/>
          </a:prstGeom>
          <a:noFill/>
        </p:spPr>
        <p:txBody>
          <a:bodyPr wrap="none" rtlCol="0">
            <a:spAutoFit/>
          </a:bodyPr>
          <a:lstStyle/>
          <a:p>
            <a:r>
              <a:rPr lang="en-US" sz="2800" dirty="0">
                <a:latin typeface="Avenir Next LT Pro" panose="020B0504020202020204" pitchFamily="34" charset="0"/>
              </a:rPr>
              <a:t>Koo bird chirps with extra new features </a:t>
            </a:r>
          </a:p>
          <a:p>
            <a:r>
              <a:rPr lang="en-US" sz="2800" dirty="0">
                <a:latin typeface="Avenir Next LT Pro" panose="020B0504020202020204" pitchFamily="34" charset="0"/>
              </a:rPr>
              <a:t>in its app</a:t>
            </a:r>
          </a:p>
        </p:txBody>
      </p:sp>
      <p:pic>
        <p:nvPicPr>
          <p:cNvPr id="11" name="Picture 10">
            <a:extLst>
              <a:ext uri="{FF2B5EF4-FFF2-40B4-BE49-F238E27FC236}">
                <a16:creationId xmlns:a16="http://schemas.microsoft.com/office/drawing/2014/main" id="{4E47FEEB-4591-429A-A278-88F3CC1A30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586" y="1501389"/>
            <a:ext cx="3897375" cy="2202864"/>
          </a:xfrm>
          <a:prstGeom prst="rect">
            <a:avLst/>
          </a:prstGeom>
        </p:spPr>
      </p:pic>
      <p:sp>
        <p:nvSpPr>
          <p:cNvPr id="12" name="TextBox 11">
            <a:extLst>
              <a:ext uri="{FF2B5EF4-FFF2-40B4-BE49-F238E27FC236}">
                <a16:creationId xmlns:a16="http://schemas.microsoft.com/office/drawing/2014/main" id="{B64E844F-C481-41BF-8690-EEAF329BB966}"/>
              </a:ext>
            </a:extLst>
          </p:cNvPr>
          <p:cNvSpPr txBox="1"/>
          <p:nvPr/>
        </p:nvSpPr>
        <p:spPr>
          <a:xfrm>
            <a:off x="1404103" y="3003197"/>
            <a:ext cx="8994765" cy="3293209"/>
          </a:xfrm>
          <a:prstGeom prst="rect">
            <a:avLst/>
          </a:prstGeom>
          <a:noFill/>
        </p:spPr>
        <p:txBody>
          <a:bodyPr wrap="square" rtlCol="0">
            <a:spAutoFit/>
          </a:bodyPr>
          <a:lstStyle/>
          <a:p>
            <a:r>
              <a:rPr lang="en-US" sz="1600" dirty="0">
                <a:latin typeface="Avenir Next LT Pro" panose="020B0504020202020204" pitchFamily="34" charset="0"/>
              </a:rPr>
              <a:t>Koo, The microblogging site was co-founded by entrepreneurs </a:t>
            </a:r>
            <a:r>
              <a:rPr lang="en-US" sz="1600" dirty="0" err="1">
                <a:latin typeface="Avenir Next LT Pro" panose="020B0504020202020204" pitchFamily="34" charset="0"/>
              </a:rPr>
              <a:t>Aprameya</a:t>
            </a:r>
            <a:r>
              <a:rPr lang="en-US" sz="1600" dirty="0">
                <a:latin typeface="Avenir Next LT Pro" panose="020B0504020202020204" pitchFamily="34" charset="0"/>
              </a:rPr>
              <a:t> Radhakrishna and Mayank </a:t>
            </a:r>
            <a:r>
              <a:rPr lang="en-US" sz="1600" dirty="0" err="1">
                <a:latin typeface="Avenir Next LT Pro" panose="020B0504020202020204" pitchFamily="34" charset="0"/>
              </a:rPr>
              <a:t>Bidwatka</a:t>
            </a:r>
            <a:r>
              <a:rPr lang="en-US" sz="1600" dirty="0">
                <a:latin typeface="Avenir Next LT Pro" panose="020B0504020202020204" pitchFamily="34" charset="0"/>
              </a:rPr>
              <a:t>. While the app was launched in early 2020, its participation and the subsequent winning of the government’s </a:t>
            </a:r>
            <a:r>
              <a:rPr lang="en-US" sz="1600" dirty="0" err="1">
                <a:latin typeface="Avenir Next LT Pro" panose="020B0504020202020204" pitchFamily="34" charset="0"/>
              </a:rPr>
              <a:t>Aatmanirbhar</a:t>
            </a:r>
            <a:r>
              <a:rPr lang="en-US" sz="1600" dirty="0">
                <a:latin typeface="Avenir Next LT Pro" panose="020B0504020202020204" pitchFamily="34" charset="0"/>
              </a:rPr>
              <a:t> App Innovation Challenge brought it under the limelight. Now Koo has come up with extra new features to engage more number of users in their app.</a:t>
            </a:r>
          </a:p>
          <a:p>
            <a:endParaRPr lang="en-US" sz="1600" dirty="0">
              <a:latin typeface="Avenir Next LT Pro" panose="020B0504020202020204" pitchFamily="34" charset="0"/>
            </a:endParaRPr>
          </a:p>
          <a:p>
            <a:r>
              <a:rPr lang="en-US" sz="1600" dirty="0">
                <a:latin typeface="Avenir Next LT Pro" panose="020B0504020202020204" pitchFamily="34" charset="0"/>
              </a:rPr>
              <a:t>Koo has incorporated ‘meme’ CTA in its app, where meme material is shared and encourages other user’s to create more memes. In addition, they have also made changes in presenting trending hashtags in app which ease user to navigate in the app. Moreover, Koo app makes a complete social networking site, enjoying connecting with others. Koo CEO, </a:t>
            </a:r>
            <a:r>
              <a:rPr lang="en-US" sz="1600" dirty="0" err="1">
                <a:latin typeface="Avenir Next LT Pro" panose="020B0504020202020204" pitchFamily="34" charset="0"/>
              </a:rPr>
              <a:t>Aprameya</a:t>
            </a:r>
            <a:r>
              <a:rPr lang="en-US" sz="1600" dirty="0">
                <a:latin typeface="Avenir Next LT Pro" panose="020B0504020202020204" pitchFamily="34" charset="0"/>
              </a:rPr>
              <a:t> believes that added features would help in retaining their customers on the daily basis. Now, Koo app has released its updated version and its all set to gain more number of users and make our India as ‘</a:t>
            </a:r>
            <a:r>
              <a:rPr lang="en-US" sz="1600" dirty="0" err="1">
                <a:latin typeface="Avenir Next LT Pro" panose="020B0504020202020204" pitchFamily="34" charset="0"/>
              </a:rPr>
              <a:t>AatmaNirbhar</a:t>
            </a:r>
            <a:r>
              <a:rPr lang="en-US" sz="1600" dirty="0">
                <a:latin typeface="Avenir Next LT Pro" panose="020B0504020202020204" pitchFamily="34" charset="0"/>
              </a:rPr>
              <a:t>’.</a:t>
            </a:r>
          </a:p>
        </p:txBody>
      </p:sp>
    </p:spTree>
    <p:extLst>
      <p:ext uri="{BB962C8B-B14F-4D97-AF65-F5344CB8AC3E}">
        <p14:creationId xmlns:p14="http://schemas.microsoft.com/office/powerpoint/2010/main" val="1063230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TotalTime>
  <Words>1581</Words>
  <Application>Microsoft Office PowerPoint</Application>
  <PresentationFormat>Widescreen</PresentationFormat>
  <Paragraphs>188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Meiryo UI</vt:lpstr>
      <vt:lpstr>Arial</vt:lpstr>
      <vt:lpstr>Avenir Next LT Pro</vt:lpstr>
      <vt:lpstr>Avenir Next LT Pro Light</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ALSATWAR SRAVAN</dc:creator>
  <cp:lastModifiedBy>ALSATWAR SRAVAN</cp:lastModifiedBy>
  <cp:revision>66</cp:revision>
  <dcterms:created xsi:type="dcterms:W3CDTF">2021-02-20T04:53:11Z</dcterms:created>
  <dcterms:modified xsi:type="dcterms:W3CDTF">2021-03-01T15:21:25Z</dcterms:modified>
</cp:coreProperties>
</file>