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59" r:id="rId6"/>
    <p:sldId id="261" r:id="rId7"/>
    <p:sldId id="266" r:id="rId8"/>
    <p:sldId id="265" r:id="rId9"/>
    <p:sldId id="267" r:id="rId10"/>
    <p:sldId id="262" r:id="rId11"/>
    <p:sldId id="264" r:id="rId12"/>
    <p:sldId id="268" r:id="rId13"/>
    <p:sldId id="269" r:id="rId14"/>
    <p:sldId id="263"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D36"/>
    <a:srgbClr val="F1F1EB"/>
    <a:srgbClr val="054640"/>
    <a:srgbClr val="EBF1F1"/>
    <a:srgbClr val="104E0A"/>
    <a:srgbClr val="209F14"/>
    <a:srgbClr val="0F1E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1" autoAdjust="0"/>
    <p:restoredTop sz="94660"/>
  </p:normalViewPr>
  <p:slideViewPr>
    <p:cSldViewPr snapToGrid="0">
      <p:cViewPr varScale="1">
        <p:scale>
          <a:sx n="76" d="100"/>
          <a:sy n="76" d="100"/>
        </p:scale>
        <p:origin x="9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E6034-663B-4973-9D47-D2666F697A64}" type="datetimeFigureOut">
              <a:rPr lang="en-US" smtClean="0"/>
              <a:t>28-Feb-21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B30C5-1B26-4DFA-BC49-B81F608A315D}" type="slidenum">
              <a:rPr lang="en-US" smtClean="0"/>
              <a:t>‹#›</a:t>
            </a:fld>
            <a:endParaRPr lang="en-US"/>
          </a:p>
        </p:txBody>
      </p:sp>
    </p:spTree>
    <p:extLst>
      <p:ext uri="{BB962C8B-B14F-4D97-AF65-F5344CB8AC3E}">
        <p14:creationId xmlns:p14="http://schemas.microsoft.com/office/powerpoint/2010/main" val="377274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B30C5-1B26-4DFA-BC49-B81F608A315D}" type="slidenum">
              <a:rPr lang="en-US" smtClean="0"/>
              <a:t>15</a:t>
            </a:fld>
            <a:endParaRPr lang="en-US"/>
          </a:p>
        </p:txBody>
      </p:sp>
    </p:spTree>
    <p:extLst>
      <p:ext uri="{BB962C8B-B14F-4D97-AF65-F5344CB8AC3E}">
        <p14:creationId xmlns:p14="http://schemas.microsoft.com/office/powerpoint/2010/main" val="166519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9F56-8E89-4599-8441-E24F5F324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F48F91-0B6A-4C48-8D1C-0D41E714B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62E14E-9AA4-41A4-9CAF-44A3729ACB22}"/>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5" name="Footer Placeholder 4">
            <a:extLst>
              <a:ext uri="{FF2B5EF4-FFF2-40B4-BE49-F238E27FC236}">
                <a16:creationId xmlns:a16="http://schemas.microsoft.com/office/drawing/2014/main" id="{CAE83717-48E1-4DB2-86A0-8612261A1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4ED6A-9A6B-458F-BCBF-255BADFDF816}"/>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271496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BAEA-5C83-4F3D-833D-A226EF31F3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9D993-7216-45AC-A041-7F3355D46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6EDD3-2FB1-4950-A14F-020A45A315C7}"/>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5" name="Footer Placeholder 4">
            <a:extLst>
              <a:ext uri="{FF2B5EF4-FFF2-40B4-BE49-F238E27FC236}">
                <a16:creationId xmlns:a16="http://schemas.microsoft.com/office/drawing/2014/main" id="{826D17F0-A47A-4572-ADE3-196E01A7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E8106-BC31-49C8-89D3-EFD042AD8A83}"/>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314062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06D95-408A-4E54-B72A-70B4D17FE8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B9DE9-0B27-4FCA-ABF7-C88B2E8DC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85A27-25F2-4C1C-B608-35B949CBE7DF}"/>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5" name="Footer Placeholder 4">
            <a:extLst>
              <a:ext uri="{FF2B5EF4-FFF2-40B4-BE49-F238E27FC236}">
                <a16:creationId xmlns:a16="http://schemas.microsoft.com/office/drawing/2014/main" id="{68AE2869-0511-469B-B746-BF80EAA1B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D8CD3-6C6A-4481-8574-0EE07F04B711}"/>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376551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0DC3-103F-44A8-A411-12C722AB9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068D7-1840-4DA4-A6DF-3D9CF009E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9AB1E-C2FE-47A1-B202-A91E92F28583}"/>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5" name="Footer Placeholder 4">
            <a:extLst>
              <a:ext uri="{FF2B5EF4-FFF2-40B4-BE49-F238E27FC236}">
                <a16:creationId xmlns:a16="http://schemas.microsoft.com/office/drawing/2014/main" id="{D2BBA176-7C44-478C-A17A-C0CD05BB8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2D8E2-E424-4546-8B81-8F973480D7C7}"/>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222874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D00D-7A4D-4057-8117-A86927936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450A10-1AC3-4FA4-9D82-E42C4F469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8A59C7-8A8D-4FDA-9E4A-A40D03A35491}"/>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5" name="Footer Placeholder 4">
            <a:extLst>
              <a:ext uri="{FF2B5EF4-FFF2-40B4-BE49-F238E27FC236}">
                <a16:creationId xmlns:a16="http://schemas.microsoft.com/office/drawing/2014/main" id="{B8F1D581-4596-4C21-9A59-622B9556F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B003D-C856-4FE5-9FF8-97D090FFD1AA}"/>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392387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7A9E-017B-4908-B200-8AB70E890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E7976-4454-4230-80E1-D10ACF297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24F8B-FD77-4901-AE54-EB2A1E61B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D89553-CAFE-4E07-A4AC-F045341E20B6}"/>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6" name="Footer Placeholder 5">
            <a:extLst>
              <a:ext uri="{FF2B5EF4-FFF2-40B4-BE49-F238E27FC236}">
                <a16:creationId xmlns:a16="http://schemas.microsoft.com/office/drawing/2014/main" id="{C3560962-737F-41A8-B72C-E78A5459B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40056-45DF-47C2-B805-AA00139D6E01}"/>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215781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B59E-AB9C-449D-9A94-A2F8FB9D98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663BC-F9A0-48A1-BD7A-2150EAD4B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619A8-2783-4C86-9D75-5A358099E4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5B60AF-49C3-4A00-AF8F-D18C4E0E9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89660-A928-4788-ACB5-49C119297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CB8361-8F87-4C41-A6A6-5FD13346F0BC}"/>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8" name="Footer Placeholder 7">
            <a:extLst>
              <a:ext uri="{FF2B5EF4-FFF2-40B4-BE49-F238E27FC236}">
                <a16:creationId xmlns:a16="http://schemas.microsoft.com/office/drawing/2014/main" id="{AC1C8856-3529-4550-A672-2197A15C3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418769-9858-4D5D-B72E-D9DAE438A844}"/>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13482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96B5-5330-4182-B382-A42A69574E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6A9A75-3D0F-442A-9020-60995B089DD7}"/>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4" name="Footer Placeholder 3">
            <a:extLst>
              <a:ext uri="{FF2B5EF4-FFF2-40B4-BE49-F238E27FC236}">
                <a16:creationId xmlns:a16="http://schemas.microsoft.com/office/drawing/2014/main" id="{1847A06C-4BD2-4421-A04B-4C554A1E15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48EFB6-1DBD-4306-8CC7-78BDAFCD2184}"/>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146245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081DC-DAB9-42E2-B1D9-6807EE1E4E2B}"/>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3" name="Footer Placeholder 2">
            <a:extLst>
              <a:ext uri="{FF2B5EF4-FFF2-40B4-BE49-F238E27FC236}">
                <a16:creationId xmlns:a16="http://schemas.microsoft.com/office/drawing/2014/main" id="{7EFBD58F-68A9-44B8-8ADB-9B101B692D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3A4FF-2ECB-4042-B718-0AB671BFDEE0}"/>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2288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5E1E-FD63-494B-9D96-0B15F3C4A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3DD4AB-CCC8-499D-9997-C034A8E5C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B7C73-06AB-49E2-896F-35E8C2B30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24765-BF11-4709-9482-664C6D75C8BA}"/>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6" name="Footer Placeholder 5">
            <a:extLst>
              <a:ext uri="{FF2B5EF4-FFF2-40B4-BE49-F238E27FC236}">
                <a16:creationId xmlns:a16="http://schemas.microsoft.com/office/drawing/2014/main" id="{A18347E1-C555-44F0-AC46-BC18C1FF3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A5DD5-49DA-4DF5-AE78-88812957A568}"/>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366058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25A3-795E-462F-BB94-B850EE55D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61D6A-0734-47DA-8EFB-FD59B2945D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CA879F-F028-4267-B36A-7B788B092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FE560-A2F2-4D9F-8DF7-D79FBD276D7D}"/>
              </a:ext>
            </a:extLst>
          </p:cNvPr>
          <p:cNvSpPr>
            <a:spLocks noGrp="1"/>
          </p:cNvSpPr>
          <p:nvPr>
            <p:ph type="dt" sz="half" idx="10"/>
          </p:nvPr>
        </p:nvSpPr>
        <p:spPr/>
        <p:txBody>
          <a:bodyPr/>
          <a:lstStyle/>
          <a:p>
            <a:fld id="{982DE549-4AA0-4263-A764-025A8C1726CE}" type="datetimeFigureOut">
              <a:rPr lang="en-US" smtClean="0"/>
              <a:t>28-Feb-21</a:t>
            </a:fld>
            <a:endParaRPr lang="en-US"/>
          </a:p>
        </p:txBody>
      </p:sp>
      <p:sp>
        <p:nvSpPr>
          <p:cNvPr id="6" name="Footer Placeholder 5">
            <a:extLst>
              <a:ext uri="{FF2B5EF4-FFF2-40B4-BE49-F238E27FC236}">
                <a16:creationId xmlns:a16="http://schemas.microsoft.com/office/drawing/2014/main" id="{EE43CDBA-3227-4FE6-A62F-798E0D121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8CD89-1885-47BD-A939-FE04BCF489DC}"/>
              </a:ext>
            </a:extLst>
          </p:cNvPr>
          <p:cNvSpPr>
            <a:spLocks noGrp="1"/>
          </p:cNvSpPr>
          <p:nvPr>
            <p:ph type="sldNum" sz="quarter" idx="12"/>
          </p:nvPr>
        </p:nvSpPr>
        <p:spPr/>
        <p:txBody>
          <a:bodyPr/>
          <a:lstStyle/>
          <a:p>
            <a:fld id="{6DEF36D0-6727-46C0-B4A2-AF8322E366F2}" type="slidenum">
              <a:rPr lang="en-US" smtClean="0"/>
              <a:t>‹#›</a:t>
            </a:fld>
            <a:endParaRPr lang="en-US"/>
          </a:p>
        </p:txBody>
      </p:sp>
    </p:spTree>
    <p:extLst>
      <p:ext uri="{BB962C8B-B14F-4D97-AF65-F5344CB8AC3E}">
        <p14:creationId xmlns:p14="http://schemas.microsoft.com/office/powerpoint/2010/main" val="348127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257B7-4D62-4EB7-B3AF-46324D027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1FE74C-B10B-4819-98A4-FBFDDB237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D796B-D087-49E4-8ABA-31C73CA11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DE549-4AA0-4263-A764-025A8C1726CE}" type="datetimeFigureOut">
              <a:rPr lang="en-US" smtClean="0"/>
              <a:t>28-Feb-21</a:t>
            </a:fld>
            <a:endParaRPr lang="en-US"/>
          </a:p>
        </p:txBody>
      </p:sp>
      <p:sp>
        <p:nvSpPr>
          <p:cNvPr id="5" name="Footer Placeholder 4">
            <a:extLst>
              <a:ext uri="{FF2B5EF4-FFF2-40B4-BE49-F238E27FC236}">
                <a16:creationId xmlns:a16="http://schemas.microsoft.com/office/drawing/2014/main" id="{1D14E39D-EFF5-4A0B-958E-CEFA0C022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CC9E28-0894-4FE3-B612-FB43CC8D4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F36D0-6727-46C0-B4A2-AF8322E366F2}" type="slidenum">
              <a:rPr lang="en-US" smtClean="0"/>
              <a:t>‹#›</a:t>
            </a:fld>
            <a:endParaRPr lang="en-US"/>
          </a:p>
        </p:txBody>
      </p:sp>
    </p:spTree>
    <p:extLst>
      <p:ext uri="{BB962C8B-B14F-4D97-AF65-F5344CB8AC3E}">
        <p14:creationId xmlns:p14="http://schemas.microsoft.com/office/powerpoint/2010/main" val="128861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ngel_Broking" TargetMode="External"/><Relationship Id="rId3" Type="http://schemas.openxmlformats.org/officeDocument/2006/relationships/image" Target="../media/image9.pn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en.wikipedia.org/wiki/Zerodha" TargetMode="External"/><Relationship Id="rId11" Type="http://schemas.openxmlformats.org/officeDocument/2006/relationships/image" Target="../media/image15.jpg"/><Relationship Id="rId5" Type="http://schemas.openxmlformats.org/officeDocument/2006/relationships/image" Target="../media/image11.png"/><Relationship Id="rId10" Type="http://schemas.openxmlformats.org/officeDocument/2006/relationships/image" Target="../media/image14.jpg"/><Relationship Id="rId4" Type="http://schemas.openxmlformats.org/officeDocument/2006/relationships/image" Target="../media/image10.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B21C8B0-6FE6-4F05-9FFE-F6EA6DDB9AEB}"/>
              </a:ext>
            </a:extLst>
          </p:cNvPr>
          <p:cNvSpPr/>
          <p:nvPr/>
        </p:nvSpPr>
        <p:spPr>
          <a:xfrm>
            <a:off x="7105650" y="1021540"/>
            <a:ext cx="4652456" cy="465245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340175-C550-49DD-990D-3523A2701FBF}"/>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184E62E-1126-40CF-B0E2-5D6BC1A4A239}"/>
              </a:ext>
            </a:extLst>
          </p:cNvPr>
          <p:cNvPicPr>
            <a:picLocks noChangeAspect="1"/>
          </p:cNvPicPr>
          <p:nvPr/>
        </p:nvPicPr>
        <p:blipFill rotWithShape="1">
          <a:blip r:embed="rId2">
            <a:extLst>
              <a:ext uri="{28A0092B-C50C-407E-A947-70E740481C1C}">
                <a14:useLocalDpi xmlns:a14="http://schemas.microsoft.com/office/drawing/2010/main" val="0"/>
              </a:ext>
            </a:extLst>
          </a:blip>
          <a:srcRect l="4370" r="4013"/>
          <a:stretch/>
        </p:blipFill>
        <p:spPr>
          <a:xfrm>
            <a:off x="8067675" y="371839"/>
            <a:ext cx="2910184" cy="5979646"/>
          </a:xfrm>
          <a:prstGeom prst="rect">
            <a:avLst/>
          </a:prstGeom>
        </p:spPr>
      </p:pic>
      <p:sp>
        <p:nvSpPr>
          <p:cNvPr id="8" name="TextBox 7">
            <a:extLst>
              <a:ext uri="{FF2B5EF4-FFF2-40B4-BE49-F238E27FC236}">
                <a16:creationId xmlns:a16="http://schemas.microsoft.com/office/drawing/2014/main" id="{7BF46C66-AD16-41E8-B0B2-6BC637DC8480}"/>
              </a:ext>
            </a:extLst>
          </p:cNvPr>
          <p:cNvSpPr txBox="1"/>
          <p:nvPr/>
        </p:nvSpPr>
        <p:spPr>
          <a:xfrm>
            <a:off x="1301088" y="2251621"/>
            <a:ext cx="4096343" cy="1015663"/>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WhatsApp </a:t>
            </a:r>
          </a:p>
        </p:txBody>
      </p:sp>
      <p:sp>
        <p:nvSpPr>
          <p:cNvPr id="11" name="TextBox 10">
            <a:extLst>
              <a:ext uri="{FF2B5EF4-FFF2-40B4-BE49-F238E27FC236}">
                <a16:creationId xmlns:a16="http://schemas.microsoft.com/office/drawing/2014/main" id="{55A042CA-5577-4324-8582-178C7DBEDF8F}"/>
              </a:ext>
            </a:extLst>
          </p:cNvPr>
          <p:cNvSpPr txBox="1"/>
          <p:nvPr/>
        </p:nvSpPr>
        <p:spPr>
          <a:xfrm>
            <a:off x="1876071" y="3143459"/>
            <a:ext cx="3418253" cy="430887"/>
          </a:xfrm>
          <a:prstGeom prst="rect">
            <a:avLst/>
          </a:prstGeom>
          <a:noFill/>
        </p:spPr>
        <p:txBody>
          <a:bodyPr wrap="square" rtlCol="0">
            <a:spAutoFit/>
          </a:bodyPr>
          <a:lstStyle/>
          <a:p>
            <a:r>
              <a:rPr lang="en-US" sz="2200" dirty="0"/>
              <a:t>Simple. Reliable. Private</a:t>
            </a:r>
          </a:p>
        </p:txBody>
      </p:sp>
      <p:sp>
        <p:nvSpPr>
          <p:cNvPr id="12" name="TextBox 11">
            <a:extLst>
              <a:ext uri="{FF2B5EF4-FFF2-40B4-BE49-F238E27FC236}">
                <a16:creationId xmlns:a16="http://schemas.microsoft.com/office/drawing/2014/main" id="{66298F39-3431-42B5-B69F-776D26E59056}"/>
              </a:ext>
            </a:extLst>
          </p:cNvPr>
          <p:cNvSpPr txBox="1"/>
          <p:nvPr/>
        </p:nvSpPr>
        <p:spPr>
          <a:xfrm>
            <a:off x="1301088" y="4811019"/>
            <a:ext cx="4011931" cy="707886"/>
          </a:xfrm>
          <a:prstGeom prst="rect">
            <a:avLst/>
          </a:prstGeom>
          <a:noFill/>
        </p:spPr>
        <p:txBody>
          <a:bodyPr wrap="none" rtlCol="0">
            <a:spAutoFit/>
          </a:bodyPr>
          <a:lstStyle/>
          <a:p>
            <a:pPr algn="ctr"/>
            <a:r>
              <a:rPr lang="en-US" sz="2000" dirty="0">
                <a:latin typeface="Avenir Next LT Pro" panose="020B0504020202020204" pitchFamily="34" charset="0"/>
              </a:rPr>
              <a:t>With </a:t>
            </a:r>
          </a:p>
          <a:p>
            <a:pPr algn="ctr"/>
            <a:r>
              <a:rPr lang="en-US" sz="2000" dirty="0">
                <a:latin typeface="Avenir Next LT Pro" panose="020B0504020202020204" pitchFamily="34" charset="0"/>
              </a:rPr>
              <a:t>Buying Stocks And Mutual Funds</a:t>
            </a:r>
          </a:p>
        </p:txBody>
      </p:sp>
    </p:spTree>
    <p:extLst>
      <p:ext uri="{BB962C8B-B14F-4D97-AF65-F5344CB8AC3E}">
        <p14:creationId xmlns:p14="http://schemas.microsoft.com/office/powerpoint/2010/main" val="170890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3D58CA-4813-4A97-9E77-A2082099B3E4}"/>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8B2C006-00F6-44B9-A603-519FFE0E6B1D}"/>
              </a:ext>
            </a:extLst>
          </p:cNvPr>
          <p:cNvSpPr txBox="1"/>
          <p:nvPr/>
        </p:nvSpPr>
        <p:spPr>
          <a:xfrm>
            <a:off x="1970736" y="98344"/>
            <a:ext cx="8250528" cy="400110"/>
          </a:xfrm>
          <a:prstGeom prst="rect">
            <a:avLst/>
          </a:prstGeom>
          <a:noFill/>
        </p:spPr>
        <p:txBody>
          <a:bodyPr wrap="none" rtlCol="0">
            <a:spAutoFit/>
          </a:bodyPr>
          <a:lstStyle/>
          <a:p>
            <a:r>
              <a:rPr lang="en-US" sz="2000" b="1" u="sng" dirty="0">
                <a:latin typeface="Avenir Next LT Pro" panose="020B0504020202020204" pitchFamily="34" charset="0"/>
              </a:rPr>
              <a:t>USER JOURNEY MAP FOR BUYING OR SELLING A MUTUAL FUND</a:t>
            </a:r>
          </a:p>
        </p:txBody>
      </p:sp>
      <p:grpSp>
        <p:nvGrpSpPr>
          <p:cNvPr id="6" name="Group 5">
            <a:extLst>
              <a:ext uri="{FF2B5EF4-FFF2-40B4-BE49-F238E27FC236}">
                <a16:creationId xmlns:a16="http://schemas.microsoft.com/office/drawing/2014/main" id="{184DC658-03F3-492F-B843-C85C1705748D}"/>
              </a:ext>
            </a:extLst>
          </p:cNvPr>
          <p:cNvGrpSpPr/>
          <p:nvPr/>
        </p:nvGrpSpPr>
        <p:grpSpPr>
          <a:xfrm>
            <a:off x="393024" y="608951"/>
            <a:ext cx="2129303" cy="525102"/>
            <a:chOff x="207606" y="608210"/>
            <a:chExt cx="2060536" cy="525102"/>
          </a:xfrm>
        </p:grpSpPr>
        <p:sp>
          <p:nvSpPr>
            <p:cNvPr id="7" name="TextBox 6">
              <a:extLst>
                <a:ext uri="{FF2B5EF4-FFF2-40B4-BE49-F238E27FC236}">
                  <a16:creationId xmlns:a16="http://schemas.microsoft.com/office/drawing/2014/main" id="{BC11704B-8C49-4952-BCC3-4F3F17D13323}"/>
                </a:ext>
              </a:extLst>
            </p:cNvPr>
            <p:cNvSpPr txBox="1"/>
            <p:nvPr/>
          </p:nvSpPr>
          <p:spPr>
            <a:xfrm>
              <a:off x="224738" y="608210"/>
              <a:ext cx="2043404" cy="523220"/>
            </a:xfrm>
            <a:prstGeom prst="rect">
              <a:avLst/>
            </a:prstGeom>
            <a:noFill/>
          </p:spPr>
          <p:txBody>
            <a:bodyPr wrap="square" rtlCol="0">
              <a:spAutoFit/>
            </a:bodyPr>
            <a:lstStyle/>
            <a:p>
              <a:r>
                <a:rPr lang="en-US" sz="1400" dirty="0">
                  <a:latin typeface="Avenir Next LT Pro" panose="020B0504020202020204" pitchFamily="34" charset="0"/>
                </a:rPr>
                <a:t>Downloads WhatsApp Cap. App </a:t>
              </a:r>
            </a:p>
          </p:txBody>
        </p:sp>
        <p:sp>
          <p:nvSpPr>
            <p:cNvPr id="8" name="Rectangle 7">
              <a:extLst>
                <a:ext uri="{FF2B5EF4-FFF2-40B4-BE49-F238E27FC236}">
                  <a16:creationId xmlns:a16="http://schemas.microsoft.com/office/drawing/2014/main" id="{F3FF3DE5-4E09-4605-93CC-580E19C7D079}"/>
                </a:ext>
              </a:extLst>
            </p:cNvPr>
            <p:cNvSpPr/>
            <p:nvPr/>
          </p:nvSpPr>
          <p:spPr>
            <a:xfrm>
              <a:off x="207606" y="610092"/>
              <a:ext cx="1918997" cy="52322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9" name="Rectangle 8">
            <a:extLst>
              <a:ext uri="{FF2B5EF4-FFF2-40B4-BE49-F238E27FC236}">
                <a16:creationId xmlns:a16="http://schemas.microsoft.com/office/drawing/2014/main" id="{FEF4E86F-6F9B-42B3-ABA3-32E7CFE91115}"/>
              </a:ext>
            </a:extLst>
          </p:cNvPr>
          <p:cNvSpPr/>
          <p:nvPr/>
        </p:nvSpPr>
        <p:spPr>
          <a:xfrm>
            <a:off x="2655026" y="711721"/>
            <a:ext cx="1303861" cy="315017"/>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Next LT Pro" panose="020B0504020202020204" pitchFamily="34" charset="0"/>
              </a:rPr>
              <a:t>Opens App</a:t>
            </a:r>
          </a:p>
        </p:txBody>
      </p:sp>
      <p:grpSp>
        <p:nvGrpSpPr>
          <p:cNvPr id="10" name="Group 9">
            <a:extLst>
              <a:ext uri="{FF2B5EF4-FFF2-40B4-BE49-F238E27FC236}">
                <a16:creationId xmlns:a16="http://schemas.microsoft.com/office/drawing/2014/main" id="{9E1F1ACE-EF17-40CD-911D-0CF8629929E4}"/>
              </a:ext>
            </a:extLst>
          </p:cNvPr>
          <p:cNvGrpSpPr/>
          <p:nvPr/>
        </p:nvGrpSpPr>
        <p:grpSpPr>
          <a:xfrm>
            <a:off x="3912240" y="1947096"/>
            <a:ext cx="2674406" cy="525102"/>
            <a:chOff x="207606" y="608210"/>
            <a:chExt cx="1947305" cy="525102"/>
          </a:xfrm>
        </p:grpSpPr>
        <p:sp>
          <p:nvSpPr>
            <p:cNvPr id="11" name="TextBox 10">
              <a:extLst>
                <a:ext uri="{FF2B5EF4-FFF2-40B4-BE49-F238E27FC236}">
                  <a16:creationId xmlns:a16="http://schemas.microsoft.com/office/drawing/2014/main" id="{1DE81EE2-C0C6-4709-9E43-D985FFC75758}"/>
                </a:ext>
              </a:extLst>
            </p:cNvPr>
            <p:cNvSpPr txBox="1"/>
            <p:nvPr/>
          </p:nvSpPr>
          <p:spPr>
            <a:xfrm>
              <a:off x="224738" y="608210"/>
              <a:ext cx="1930173" cy="523220"/>
            </a:xfrm>
            <a:prstGeom prst="rect">
              <a:avLst/>
            </a:prstGeom>
            <a:noFill/>
          </p:spPr>
          <p:txBody>
            <a:bodyPr wrap="square" rtlCol="0">
              <a:spAutoFit/>
            </a:bodyPr>
            <a:lstStyle/>
            <a:p>
              <a:pPr algn="ctr"/>
              <a:r>
                <a:rPr lang="en-US" sz="1400" dirty="0">
                  <a:latin typeface="Avenir Next LT Pro" panose="020B0504020202020204" pitchFamily="34" charset="0"/>
                </a:rPr>
                <a:t>Taps button on top left corner of the app</a:t>
              </a:r>
            </a:p>
          </p:txBody>
        </p:sp>
        <p:sp>
          <p:nvSpPr>
            <p:cNvPr id="12" name="Rectangle 11">
              <a:extLst>
                <a:ext uri="{FF2B5EF4-FFF2-40B4-BE49-F238E27FC236}">
                  <a16:creationId xmlns:a16="http://schemas.microsoft.com/office/drawing/2014/main" id="{3E028415-0A9D-4989-92F6-CDDC12688ECF}"/>
                </a:ext>
              </a:extLst>
            </p:cNvPr>
            <p:cNvSpPr/>
            <p:nvPr/>
          </p:nvSpPr>
          <p:spPr>
            <a:xfrm>
              <a:off x="207606" y="610092"/>
              <a:ext cx="1918997" cy="52322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92B9110C-3B47-4E13-B39F-6E5E4B523E5F}"/>
              </a:ext>
            </a:extLst>
          </p:cNvPr>
          <p:cNvGrpSpPr/>
          <p:nvPr/>
        </p:nvGrpSpPr>
        <p:grpSpPr>
          <a:xfrm>
            <a:off x="3906848" y="2704329"/>
            <a:ext cx="2657402" cy="398676"/>
            <a:chOff x="3423249" y="2294758"/>
            <a:chExt cx="2657402" cy="398676"/>
          </a:xfrm>
        </p:grpSpPr>
        <p:sp>
          <p:nvSpPr>
            <p:cNvPr id="14" name="TextBox 13">
              <a:extLst>
                <a:ext uri="{FF2B5EF4-FFF2-40B4-BE49-F238E27FC236}">
                  <a16:creationId xmlns:a16="http://schemas.microsoft.com/office/drawing/2014/main" id="{FC501D2C-C1CB-41B1-9B7A-B6DD0BA6BBC6}"/>
                </a:ext>
              </a:extLst>
            </p:cNvPr>
            <p:cNvSpPr txBox="1"/>
            <p:nvPr/>
          </p:nvSpPr>
          <p:spPr>
            <a:xfrm>
              <a:off x="3423249" y="2303316"/>
              <a:ext cx="2650877" cy="307777"/>
            </a:xfrm>
            <a:prstGeom prst="rect">
              <a:avLst/>
            </a:prstGeom>
            <a:noFill/>
          </p:spPr>
          <p:txBody>
            <a:bodyPr wrap="square" rtlCol="0" anchor="t">
              <a:spAutoFit/>
            </a:bodyPr>
            <a:lstStyle/>
            <a:p>
              <a:pPr algn="ctr"/>
              <a:r>
                <a:rPr lang="en-US" sz="1400" dirty="0">
                  <a:latin typeface="Avenir Next LT Pro" panose="020B0504020202020204" pitchFamily="34" charset="0"/>
                </a:rPr>
                <a:t>Selects ‘Mutual Funds’</a:t>
              </a:r>
            </a:p>
          </p:txBody>
        </p:sp>
        <p:sp>
          <p:nvSpPr>
            <p:cNvPr id="15" name="Rectangle 14">
              <a:extLst>
                <a:ext uri="{FF2B5EF4-FFF2-40B4-BE49-F238E27FC236}">
                  <a16:creationId xmlns:a16="http://schemas.microsoft.com/office/drawing/2014/main" id="{B56578BE-0E33-41BC-9595-6C776461C14B}"/>
                </a:ext>
              </a:extLst>
            </p:cNvPr>
            <p:cNvSpPr/>
            <p:nvPr/>
          </p:nvSpPr>
          <p:spPr>
            <a:xfrm>
              <a:off x="3445123" y="2294758"/>
              <a:ext cx="2635528" cy="398676"/>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20" name="Rectangle 19">
            <a:extLst>
              <a:ext uri="{FF2B5EF4-FFF2-40B4-BE49-F238E27FC236}">
                <a16:creationId xmlns:a16="http://schemas.microsoft.com/office/drawing/2014/main" id="{3C291289-5D71-4D11-8C83-B75F3FAF43A1}"/>
              </a:ext>
            </a:extLst>
          </p:cNvPr>
          <p:cNvSpPr/>
          <p:nvPr/>
        </p:nvSpPr>
        <p:spPr>
          <a:xfrm>
            <a:off x="7132405" y="2718655"/>
            <a:ext cx="2165382" cy="37407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Navigates to portfolio</a:t>
            </a:r>
          </a:p>
        </p:txBody>
      </p:sp>
      <p:sp>
        <p:nvSpPr>
          <p:cNvPr id="21" name="Rectangle 20">
            <a:extLst>
              <a:ext uri="{FF2B5EF4-FFF2-40B4-BE49-F238E27FC236}">
                <a16:creationId xmlns:a16="http://schemas.microsoft.com/office/drawing/2014/main" id="{A3B87A20-A43C-40DB-9E48-8D9A710BBAC3}"/>
              </a:ext>
            </a:extLst>
          </p:cNvPr>
          <p:cNvSpPr/>
          <p:nvPr/>
        </p:nvSpPr>
        <p:spPr>
          <a:xfrm>
            <a:off x="9671525" y="4264279"/>
            <a:ext cx="2258008" cy="37898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Confirms the selling</a:t>
            </a:r>
          </a:p>
        </p:txBody>
      </p:sp>
      <p:sp>
        <p:nvSpPr>
          <p:cNvPr id="23" name="Rectangle 22">
            <a:extLst>
              <a:ext uri="{FF2B5EF4-FFF2-40B4-BE49-F238E27FC236}">
                <a16:creationId xmlns:a16="http://schemas.microsoft.com/office/drawing/2014/main" id="{601B688D-25F5-46B5-9A1C-83265B66C9F4}"/>
              </a:ext>
            </a:extLst>
          </p:cNvPr>
          <p:cNvSpPr/>
          <p:nvPr/>
        </p:nvSpPr>
        <p:spPr>
          <a:xfrm>
            <a:off x="4213823" y="3321674"/>
            <a:ext cx="2072287" cy="4042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Taps on search bar</a:t>
            </a:r>
          </a:p>
        </p:txBody>
      </p:sp>
      <p:sp>
        <p:nvSpPr>
          <p:cNvPr id="24" name="Rectangle 23">
            <a:extLst>
              <a:ext uri="{FF2B5EF4-FFF2-40B4-BE49-F238E27FC236}">
                <a16:creationId xmlns:a16="http://schemas.microsoft.com/office/drawing/2014/main" id="{B20D23F7-C173-498C-B7CB-BCE365E8E2A6}"/>
              </a:ext>
            </a:extLst>
          </p:cNvPr>
          <p:cNvSpPr/>
          <p:nvPr/>
        </p:nvSpPr>
        <p:spPr>
          <a:xfrm>
            <a:off x="4208976" y="3905044"/>
            <a:ext cx="2072287" cy="4042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Selects the  fund</a:t>
            </a:r>
          </a:p>
        </p:txBody>
      </p:sp>
      <p:sp>
        <p:nvSpPr>
          <p:cNvPr id="25" name="Rectangle 24">
            <a:extLst>
              <a:ext uri="{FF2B5EF4-FFF2-40B4-BE49-F238E27FC236}">
                <a16:creationId xmlns:a16="http://schemas.microsoft.com/office/drawing/2014/main" id="{671B1931-35B4-4053-9752-5342C962C2AD}"/>
              </a:ext>
            </a:extLst>
          </p:cNvPr>
          <p:cNvSpPr/>
          <p:nvPr/>
        </p:nvSpPr>
        <p:spPr>
          <a:xfrm>
            <a:off x="3649019" y="4455718"/>
            <a:ext cx="3200848" cy="39287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Looks at the performance of the fund</a:t>
            </a:r>
          </a:p>
        </p:txBody>
      </p:sp>
      <p:sp>
        <p:nvSpPr>
          <p:cNvPr id="26" name="Rectangle 25">
            <a:extLst>
              <a:ext uri="{FF2B5EF4-FFF2-40B4-BE49-F238E27FC236}">
                <a16:creationId xmlns:a16="http://schemas.microsoft.com/office/drawing/2014/main" id="{7D1A061F-5393-4E93-A8CF-137194C57A76}"/>
              </a:ext>
            </a:extLst>
          </p:cNvPr>
          <p:cNvSpPr/>
          <p:nvPr/>
        </p:nvSpPr>
        <p:spPr>
          <a:xfrm>
            <a:off x="3654423" y="4988812"/>
            <a:ext cx="3200848" cy="35464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Selects method of investment</a:t>
            </a:r>
          </a:p>
        </p:txBody>
      </p:sp>
      <p:sp>
        <p:nvSpPr>
          <p:cNvPr id="27" name="Rectangle 26">
            <a:extLst>
              <a:ext uri="{FF2B5EF4-FFF2-40B4-BE49-F238E27FC236}">
                <a16:creationId xmlns:a16="http://schemas.microsoft.com/office/drawing/2014/main" id="{C3458869-9D8F-44AF-8B1D-AC5A2D323106}"/>
              </a:ext>
            </a:extLst>
          </p:cNvPr>
          <p:cNvSpPr/>
          <p:nvPr/>
        </p:nvSpPr>
        <p:spPr>
          <a:xfrm>
            <a:off x="3658747" y="5469539"/>
            <a:ext cx="3200848" cy="35464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Taps on ‘Buy Fund’</a:t>
            </a:r>
          </a:p>
        </p:txBody>
      </p:sp>
      <p:sp>
        <p:nvSpPr>
          <p:cNvPr id="28" name="Rectangle 27">
            <a:extLst>
              <a:ext uri="{FF2B5EF4-FFF2-40B4-BE49-F238E27FC236}">
                <a16:creationId xmlns:a16="http://schemas.microsoft.com/office/drawing/2014/main" id="{3D03A012-DDCF-45AD-BD6B-1C36DCC7CCAE}"/>
              </a:ext>
            </a:extLst>
          </p:cNvPr>
          <p:cNvSpPr/>
          <p:nvPr/>
        </p:nvSpPr>
        <p:spPr>
          <a:xfrm>
            <a:off x="3620910" y="5950266"/>
            <a:ext cx="3295978" cy="651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User selects the amount to be invested looking at the minimum investment required</a:t>
            </a:r>
          </a:p>
        </p:txBody>
      </p:sp>
      <p:sp>
        <p:nvSpPr>
          <p:cNvPr id="29" name="Rectangle 28">
            <a:extLst>
              <a:ext uri="{FF2B5EF4-FFF2-40B4-BE49-F238E27FC236}">
                <a16:creationId xmlns:a16="http://schemas.microsoft.com/office/drawing/2014/main" id="{70C81813-C7B8-4FDC-B8AE-81E1717B5602}"/>
              </a:ext>
            </a:extLst>
          </p:cNvPr>
          <p:cNvSpPr/>
          <p:nvPr/>
        </p:nvSpPr>
        <p:spPr>
          <a:xfrm>
            <a:off x="8020026" y="6098904"/>
            <a:ext cx="1877306" cy="35464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Confirm the buying</a:t>
            </a:r>
          </a:p>
        </p:txBody>
      </p:sp>
      <p:sp>
        <p:nvSpPr>
          <p:cNvPr id="30" name="TextBox 29">
            <a:extLst>
              <a:ext uri="{FF2B5EF4-FFF2-40B4-BE49-F238E27FC236}">
                <a16:creationId xmlns:a16="http://schemas.microsoft.com/office/drawing/2014/main" id="{C90B90EF-4CC2-4FB5-8698-20ED9F999FDB}"/>
              </a:ext>
            </a:extLst>
          </p:cNvPr>
          <p:cNvSpPr txBox="1"/>
          <p:nvPr/>
        </p:nvSpPr>
        <p:spPr>
          <a:xfrm>
            <a:off x="6497250" y="596176"/>
            <a:ext cx="518091" cy="307777"/>
          </a:xfrm>
          <a:prstGeom prst="rect">
            <a:avLst/>
          </a:prstGeom>
          <a:noFill/>
        </p:spPr>
        <p:txBody>
          <a:bodyPr wrap="none" rtlCol="0">
            <a:spAutoFit/>
          </a:bodyPr>
          <a:lstStyle/>
          <a:p>
            <a:r>
              <a:rPr lang="en-US" sz="1400" dirty="0">
                <a:latin typeface="Avenir Next LT Pro" panose="020B0504020202020204" pitchFamily="34" charset="0"/>
              </a:rPr>
              <a:t>No?</a:t>
            </a:r>
          </a:p>
        </p:txBody>
      </p:sp>
      <p:grpSp>
        <p:nvGrpSpPr>
          <p:cNvPr id="31" name="Group 30">
            <a:extLst>
              <a:ext uri="{FF2B5EF4-FFF2-40B4-BE49-F238E27FC236}">
                <a16:creationId xmlns:a16="http://schemas.microsoft.com/office/drawing/2014/main" id="{648B7396-BC1D-4C3A-B4DB-37F73386E2F1}"/>
              </a:ext>
            </a:extLst>
          </p:cNvPr>
          <p:cNvGrpSpPr/>
          <p:nvPr/>
        </p:nvGrpSpPr>
        <p:grpSpPr>
          <a:xfrm>
            <a:off x="4338432" y="693949"/>
            <a:ext cx="1853651" cy="339865"/>
            <a:chOff x="3655208" y="690656"/>
            <a:chExt cx="1853651" cy="339865"/>
          </a:xfrm>
        </p:grpSpPr>
        <p:sp>
          <p:nvSpPr>
            <p:cNvPr id="32" name="TextBox 31">
              <a:extLst>
                <a:ext uri="{FF2B5EF4-FFF2-40B4-BE49-F238E27FC236}">
                  <a16:creationId xmlns:a16="http://schemas.microsoft.com/office/drawing/2014/main" id="{E52D854C-D813-417C-B789-6633020F0FB5}"/>
                </a:ext>
              </a:extLst>
            </p:cNvPr>
            <p:cNvSpPr txBox="1"/>
            <p:nvPr/>
          </p:nvSpPr>
          <p:spPr>
            <a:xfrm>
              <a:off x="3662491" y="690656"/>
              <a:ext cx="1846368" cy="338554"/>
            </a:xfrm>
            <a:prstGeom prst="rect">
              <a:avLst/>
            </a:prstGeom>
            <a:noFill/>
          </p:spPr>
          <p:txBody>
            <a:bodyPr wrap="square" rtlCol="0">
              <a:spAutoFit/>
            </a:bodyPr>
            <a:lstStyle/>
            <a:p>
              <a:r>
                <a:rPr lang="en-US" sz="1600" dirty="0">
                  <a:latin typeface="Avenir Next LT Pro" panose="020B0504020202020204" pitchFamily="34" charset="0"/>
                </a:rPr>
                <a:t>Account created?</a:t>
              </a:r>
            </a:p>
          </p:txBody>
        </p:sp>
        <p:sp>
          <p:nvSpPr>
            <p:cNvPr id="33" name="Rectangle 32">
              <a:extLst>
                <a:ext uri="{FF2B5EF4-FFF2-40B4-BE49-F238E27FC236}">
                  <a16:creationId xmlns:a16="http://schemas.microsoft.com/office/drawing/2014/main" id="{47B5EBBD-B247-4EC2-A40D-82053B7E93B1}"/>
                </a:ext>
              </a:extLst>
            </p:cNvPr>
            <p:cNvSpPr/>
            <p:nvPr/>
          </p:nvSpPr>
          <p:spPr>
            <a:xfrm>
              <a:off x="3655208" y="715504"/>
              <a:ext cx="1813376" cy="315017"/>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B9D48FA9-F7DB-4874-A4BD-4CCB39C1692D}"/>
              </a:ext>
            </a:extLst>
          </p:cNvPr>
          <p:cNvGrpSpPr/>
          <p:nvPr/>
        </p:nvGrpSpPr>
        <p:grpSpPr>
          <a:xfrm>
            <a:off x="7447886" y="698369"/>
            <a:ext cx="2768529" cy="339463"/>
            <a:chOff x="6389414" y="713495"/>
            <a:chExt cx="2648435" cy="357715"/>
          </a:xfrm>
        </p:grpSpPr>
        <p:sp>
          <p:nvSpPr>
            <p:cNvPr id="35" name="TextBox 34">
              <a:extLst>
                <a:ext uri="{FF2B5EF4-FFF2-40B4-BE49-F238E27FC236}">
                  <a16:creationId xmlns:a16="http://schemas.microsoft.com/office/drawing/2014/main" id="{D68EC2D0-0C27-4A8D-B35D-2A3D51F38FC7}"/>
                </a:ext>
              </a:extLst>
            </p:cNvPr>
            <p:cNvSpPr txBox="1"/>
            <p:nvPr/>
          </p:nvSpPr>
          <p:spPr>
            <a:xfrm>
              <a:off x="6389414" y="713495"/>
              <a:ext cx="2648435" cy="356757"/>
            </a:xfrm>
            <a:prstGeom prst="rect">
              <a:avLst/>
            </a:prstGeom>
            <a:noFill/>
          </p:spPr>
          <p:txBody>
            <a:bodyPr wrap="square" rtlCol="0">
              <a:spAutoFit/>
            </a:bodyPr>
            <a:lstStyle/>
            <a:p>
              <a:r>
                <a:rPr lang="en-US" sz="1600" dirty="0">
                  <a:latin typeface="Avenir Next LT Pro" panose="020B0504020202020204" pitchFamily="34" charset="0"/>
                </a:rPr>
                <a:t>Opens DEMAT Account</a:t>
              </a:r>
            </a:p>
          </p:txBody>
        </p:sp>
        <p:sp>
          <p:nvSpPr>
            <p:cNvPr id="36" name="Rectangle 35">
              <a:extLst>
                <a:ext uri="{FF2B5EF4-FFF2-40B4-BE49-F238E27FC236}">
                  <a16:creationId xmlns:a16="http://schemas.microsoft.com/office/drawing/2014/main" id="{56A2609F-C1A8-422E-8AC6-D4304C432EF7}"/>
                </a:ext>
              </a:extLst>
            </p:cNvPr>
            <p:cNvSpPr/>
            <p:nvPr/>
          </p:nvSpPr>
          <p:spPr>
            <a:xfrm>
              <a:off x="6437828" y="723015"/>
              <a:ext cx="2294780" cy="34819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7" name="Straight Arrow Connector 36">
            <a:extLst>
              <a:ext uri="{FF2B5EF4-FFF2-40B4-BE49-F238E27FC236}">
                <a16:creationId xmlns:a16="http://schemas.microsoft.com/office/drawing/2014/main" id="{79BBBF59-4F9D-445B-B0B9-9A58E130DEF7}"/>
              </a:ext>
            </a:extLst>
          </p:cNvPr>
          <p:cNvCxnSpPr>
            <a:cxnSpLocks/>
            <a:stCxn id="33" idx="3"/>
            <a:endCxn id="36" idx="1"/>
          </p:cNvCxnSpPr>
          <p:nvPr/>
        </p:nvCxnSpPr>
        <p:spPr>
          <a:xfrm flipV="1">
            <a:off x="6151808" y="872618"/>
            <a:ext cx="1346687" cy="3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69B727F5-1FEE-40FE-A7BC-F1BC2C8AD990}"/>
              </a:ext>
            </a:extLst>
          </p:cNvPr>
          <p:cNvGrpSpPr/>
          <p:nvPr/>
        </p:nvGrpSpPr>
        <p:grpSpPr>
          <a:xfrm>
            <a:off x="4061834" y="1375944"/>
            <a:ext cx="2336306" cy="361795"/>
            <a:chOff x="3470770" y="1218167"/>
            <a:chExt cx="2182250" cy="290030"/>
          </a:xfrm>
        </p:grpSpPr>
        <p:sp>
          <p:nvSpPr>
            <p:cNvPr id="39" name="TextBox 38">
              <a:extLst>
                <a:ext uri="{FF2B5EF4-FFF2-40B4-BE49-F238E27FC236}">
                  <a16:creationId xmlns:a16="http://schemas.microsoft.com/office/drawing/2014/main" id="{6FB072E4-98FC-48E7-88E6-4D3CC85CF2E7}"/>
                </a:ext>
              </a:extLst>
            </p:cNvPr>
            <p:cNvSpPr txBox="1"/>
            <p:nvPr/>
          </p:nvSpPr>
          <p:spPr>
            <a:xfrm>
              <a:off x="3575962" y="1225159"/>
              <a:ext cx="2009191" cy="246727"/>
            </a:xfrm>
            <a:prstGeom prst="rect">
              <a:avLst/>
            </a:prstGeom>
            <a:noFill/>
          </p:spPr>
          <p:txBody>
            <a:bodyPr wrap="square" rtlCol="0">
              <a:spAutoFit/>
            </a:bodyPr>
            <a:lstStyle/>
            <a:p>
              <a:r>
                <a:rPr lang="en-US" sz="1400" dirty="0">
                  <a:latin typeface="Avenir Next LT Pro" panose="020B0504020202020204" pitchFamily="34" charset="0"/>
                </a:rPr>
                <a:t>Enters login credentials</a:t>
              </a:r>
            </a:p>
          </p:txBody>
        </p:sp>
        <p:sp>
          <p:nvSpPr>
            <p:cNvPr id="40" name="Rectangle 39">
              <a:extLst>
                <a:ext uri="{FF2B5EF4-FFF2-40B4-BE49-F238E27FC236}">
                  <a16:creationId xmlns:a16="http://schemas.microsoft.com/office/drawing/2014/main" id="{C7D3E947-74C0-4643-B4AC-29D9FDBFEE61}"/>
                </a:ext>
              </a:extLst>
            </p:cNvPr>
            <p:cNvSpPr/>
            <p:nvPr/>
          </p:nvSpPr>
          <p:spPr>
            <a:xfrm>
              <a:off x="3470770" y="1218167"/>
              <a:ext cx="2182250" cy="29003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81452B15-11ED-449D-8D69-0A4B2971869F}"/>
              </a:ext>
            </a:extLst>
          </p:cNvPr>
          <p:cNvSpPr txBox="1"/>
          <p:nvPr/>
        </p:nvSpPr>
        <p:spPr>
          <a:xfrm>
            <a:off x="7947058" y="1317226"/>
            <a:ext cx="1000190" cy="523220"/>
          </a:xfrm>
          <a:prstGeom prst="rect">
            <a:avLst/>
          </a:prstGeom>
          <a:noFill/>
        </p:spPr>
        <p:txBody>
          <a:bodyPr wrap="square" rtlCol="0">
            <a:spAutoFit/>
          </a:bodyPr>
          <a:lstStyle/>
          <a:p>
            <a:r>
              <a:rPr lang="en-US" sz="1400" dirty="0">
                <a:latin typeface="Avenir Next LT Pro" panose="020B0504020202020204" pitchFamily="34" charset="0"/>
              </a:rPr>
              <a:t>No Funds in wallet</a:t>
            </a:r>
          </a:p>
        </p:txBody>
      </p:sp>
      <p:grpSp>
        <p:nvGrpSpPr>
          <p:cNvPr id="43" name="Group 42">
            <a:extLst>
              <a:ext uri="{FF2B5EF4-FFF2-40B4-BE49-F238E27FC236}">
                <a16:creationId xmlns:a16="http://schemas.microsoft.com/office/drawing/2014/main" id="{537E5DF5-1FA2-44D5-AD15-ED55AF876ADB}"/>
              </a:ext>
            </a:extLst>
          </p:cNvPr>
          <p:cNvGrpSpPr/>
          <p:nvPr/>
        </p:nvGrpSpPr>
        <p:grpSpPr>
          <a:xfrm>
            <a:off x="10221264" y="1408917"/>
            <a:ext cx="1683640" cy="339838"/>
            <a:chOff x="7407877" y="1233797"/>
            <a:chExt cx="1388227" cy="289098"/>
          </a:xfrm>
        </p:grpSpPr>
        <p:sp>
          <p:nvSpPr>
            <p:cNvPr id="44" name="TextBox 43">
              <a:extLst>
                <a:ext uri="{FF2B5EF4-FFF2-40B4-BE49-F238E27FC236}">
                  <a16:creationId xmlns:a16="http://schemas.microsoft.com/office/drawing/2014/main" id="{10AD4526-5DB6-4B4B-9DB3-B888D9AC40F2}"/>
                </a:ext>
              </a:extLst>
            </p:cNvPr>
            <p:cNvSpPr txBox="1"/>
            <p:nvPr/>
          </p:nvSpPr>
          <p:spPr>
            <a:xfrm>
              <a:off x="7450276" y="1234889"/>
              <a:ext cx="1345828" cy="288006"/>
            </a:xfrm>
            <a:prstGeom prst="rect">
              <a:avLst/>
            </a:prstGeom>
            <a:noFill/>
          </p:spPr>
          <p:txBody>
            <a:bodyPr wrap="square" rtlCol="0" anchor="ctr">
              <a:spAutoFit/>
            </a:bodyPr>
            <a:lstStyle/>
            <a:p>
              <a:r>
                <a:rPr lang="en-US" sz="1600" dirty="0">
                  <a:latin typeface="Avenir Next LT Pro" panose="020B0504020202020204" pitchFamily="34" charset="0"/>
                </a:rPr>
                <a:t>Add Funds</a:t>
              </a:r>
            </a:p>
          </p:txBody>
        </p:sp>
        <p:sp>
          <p:nvSpPr>
            <p:cNvPr id="45" name="Rectangle 44">
              <a:extLst>
                <a:ext uri="{FF2B5EF4-FFF2-40B4-BE49-F238E27FC236}">
                  <a16:creationId xmlns:a16="http://schemas.microsoft.com/office/drawing/2014/main" id="{68215EB4-7702-4C94-9B42-7E1D35C429A6}"/>
                </a:ext>
              </a:extLst>
            </p:cNvPr>
            <p:cNvSpPr/>
            <p:nvPr/>
          </p:nvSpPr>
          <p:spPr>
            <a:xfrm>
              <a:off x="7407877" y="1233797"/>
              <a:ext cx="1086340" cy="28358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highlight>
                  <a:srgbClr val="FFFF00"/>
                </a:highlight>
              </a:endParaRPr>
            </a:p>
          </p:txBody>
        </p:sp>
      </p:grpSp>
      <p:cxnSp>
        <p:nvCxnSpPr>
          <p:cNvPr id="48" name="Straight Arrow Connector 47">
            <a:extLst>
              <a:ext uri="{FF2B5EF4-FFF2-40B4-BE49-F238E27FC236}">
                <a16:creationId xmlns:a16="http://schemas.microsoft.com/office/drawing/2014/main" id="{5DA55B78-0772-4751-9740-C5BAC3153AB2}"/>
              </a:ext>
            </a:extLst>
          </p:cNvPr>
          <p:cNvCxnSpPr>
            <a:cxnSpLocks/>
            <a:stCxn id="8" idx="3"/>
            <a:endCxn id="9" idx="1"/>
          </p:cNvCxnSpPr>
          <p:nvPr/>
        </p:nvCxnSpPr>
        <p:spPr>
          <a:xfrm flipV="1">
            <a:off x="2376064" y="869230"/>
            <a:ext cx="278962" cy="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F449F4DE-35E5-4AB7-9C42-A819F6CEEA44}"/>
              </a:ext>
            </a:extLst>
          </p:cNvPr>
          <p:cNvCxnSpPr>
            <a:cxnSpLocks/>
            <a:stCxn id="9" idx="3"/>
            <a:endCxn id="32" idx="1"/>
          </p:cNvCxnSpPr>
          <p:nvPr/>
        </p:nvCxnSpPr>
        <p:spPr>
          <a:xfrm flipV="1">
            <a:off x="3958887" y="863226"/>
            <a:ext cx="386828" cy="6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CDD66D01-A28D-4039-B61B-4ECB16D5A3FC}"/>
              </a:ext>
            </a:extLst>
          </p:cNvPr>
          <p:cNvSpPr/>
          <p:nvPr/>
        </p:nvSpPr>
        <p:spPr>
          <a:xfrm>
            <a:off x="7866670" y="1300403"/>
            <a:ext cx="1086340" cy="512875"/>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54130C5C-1A0B-4D61-9087-5ECA8365D19E}"/>
              </a:ext>
            </a:extLst>
          </p:cNvPr>
          <p:cNvCxnSpPr>
            <a:cxnSpLocks/>
            <a:stCxn id="40" idx="3"/>
            <a:endCxn id="56" idx="1"/>
          </p:cNvCxnSpPr>
          <p:nvPr/>
        </p:nvCxnSpPr>
        <p:spPr>
          <a:xfrm flipV="1">
            <a:off x="6398140" y="1556841"/>
            <a:ext cx="146853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18CF41E-CE29-4D06-916D-D1E8BD11872A}"/>
              </a:ext>
            </a:extLst>
          </p:cNvPr>
          <p:cNvCxnSpPr>
            <a:cxnSpLocks/>
            <a:stCxn id="41" idx="3"/>
            <a:endCxn id="45" idx="1"/>
          </p:cNvCxnSpPr>
          <p:nvPr/>
        </p:nvCxnSpPr>
        <p:spPr>
          <a:xfrm flipV="1">
            <a:off x="8947248" y="1575598"/>
            <a:ext cx="1274016" cy="3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35FAC5BD-8140-4A03-8F0B-A94367618F79}"/>
              </a:ext>
            </a:extLst>
          </p:cNvPr>
          <p:cNvCxnSpPr>
            <a:cxnSpLocks/>
            <a:stCxn id="33" idx="2"/>
            <a:endCxn id="39" idx="0"/>
          </p:cNvCxnSpPr>
          <p:nvPr/>
        </p:nvCxnSpPr>
        <p:spPr>
          <a:xfrm>
            <a:off x="5245120" y="1033814"/>
            <a:ext cx="4847" cy="350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5CDFC9DD-AFDC-409A-90EF-9EDE34E6B85A}"/>
              </a:ext>
            </a:extLst>
          </p:cNvPr>
          <p:cNvCxnSpPr>
            <a:cxnSpLocks/>
            <a:stCxn id="40" idx="2"/>
            <a:endCxn id="12" idx="0"/>
          </p:cNvCxnSpPr>
          <p:nvPr/>
        </p:nvCxnSpPr>
        <p:spPr>
          <a:xfrm>
            <a:off x="5229987" y="1737739"/>
            <a:ext cx="17" cy="211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AC2C6C84-0AEA-4105-9231-73952BA96F55}"/>
              </a:ext>
            </a:extLst>
          </p:cNvPr>
          <p:cNvCxnSpPr>
            <a:cxnSpLocks/>
            <a:stCxn id="12" idx="2"/>
            <a:endCxn id="14" idx="0"/>
          </p:cNvCxnSpPr>
          <p:nvPr/>
        </p:nvCxnSpPr>
        <p:spPr>
          <a:xfrm>
            <a:off x="5230004" y="2472198"/>
            <a:ext cx="2283" cy="240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89309441-0187-46B5-87BE-C75CCC19190C}"/>
              </a:ext>
            </a:extLst>
          </p:cNvPr>
          <p:cNvCxnSpPr>
            <a:cxnSpLocks/>
            <a:stCxn id="15" idx="3"/>
            <a:endCxn id="20" idx="1"/>
          </p:cNvCxnSpPr>
          <p:nvPr/>
        </p:nvCxnSpPr>
        <p:spPr>
          <a:xfrm>
            <a:off x="6564250" y="2903667"/>
            <a:ext cx="568155" cy="2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BC087E12-D569-4ACF-A717-683241964030}"/>
              </a:ext>
            </a:extLst>
          </p:cNvPr>
          <p:cNvCxnSpPr>
            <a:cxnSpLocks/>
            <a:stCxn id="15" idx="2"/>
            <a:endCxn id="23" idx="0"/>
          </p:cNvCxnSpPr>
          <p:nvPr/>
        </p:nvCxnSpPr>
        <p:spPr>
          <a:xfrm>
            <a:off x="5246486" y="3103005"/>
            <a:ext cx="3481" cy="218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96F16A13-9CAA-46A4-A5E5-8FAD8736E995}"/>
              </a:ext>
            </a:extLst>
          </p:cNvPr>
          <p:cNvCxnSpPr>
            <a:cxnSpLocks/>
            <a:stCxn id="23" idx="2"/>
            <a:endCxn id="24" idx="0"/>
          </p:cNvCxnSpPr>
          <p:nvPr/>
        </p:nvCxnSpPr>
        <p:spPr>
          <a:xfrm flipH="1">
            <a:off x="5245120" y="3725918"/>
            <a:ext cx="4847" cy="179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593B2D19-9651-4DC3-8D28-8C6225BF85BE}"/>
              </a:ext>
            </a:extLst>
          </p:cNvPr>
          <p:cNvCxnSpPr>
            <a:cxnSpLocks/>
            <a:stCxn id="24" idx="2"/>
            <a:endCxn id="25" idx="0"/>
          </p:cNvCxnSpPr>
          <p:nvPr/>
        </p:nvCxnSpPr>
        <p:spPr>
          <a:xfrm>
            <a:off x="5245120" y="4309288"/>
            <a:ext cx="4323" cy="146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D9299579-CF4F-4080-9C93-7E82CF0E4BD3}"/>
              </a:ext>
            </a:extLst>
          </p:cNvPr>
          <p:cNvCxnSpPr>
            <a:cxnSpLocks/>
            <a:stCxn id="25" idx="2"/>
            <a:endCxn id="26" idx="0"/>
          </p:cNvCxnSpPr>
          <p:nvPr/>
        </p:nvCxnSpPr>
        <p:spPr>
          <a:xfrm>
            <a:off x="5249443" y="4848590"/>
            <a:ext cx="5404" cy="140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8DFB1C0-6E25-498C-8CC8-F1DAAEA04D12}"/>
              </a:ext>
            </a:extLst>
          </p:cNvPr>
          <p:cNvCxnSpPr>
            <a:stCxn id="26" idx="2"/>
            <a:endCxn id="27" idx="0"/>
          </p:cNvCxnSpPr>
          <p:nvPr/>
        </p:nvCxnSpPr>
        <p:spPr>
          <a:xfrm>
            <a:off x="5254847" y="5343459"/>
            <a:ext cx="4324" cy="12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530FABDF-B2FF-4033-8C72-56EDC533DF66}"/>
              </a:ext>
            </a:extLst>
          </p:cNvPr>
          <p:cNvCxnSpPr>
            <a:cxnSpLocks/>
            <a:stCxn id="27" idx="2"/>
            <a:endCxn id="28" idx="0"/>
          </p:cNvCxnSpPr>
          <p:nvPr/>
        </p:nvCxnSpPr>
        <p:spPr>
          <a:xfrm>
            <a:off x="5259171" y="5824186"/>
            <a:ext cx="9728" cy="12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8FA15AAF-EFBD-482B-84FE-1D260801F3E8}"/>
              </a:ext>
            </a:extLst>
          </p:cNvPr>
          <p:cNvCxnSpPr>
            <a:cxnSpLocks/>
            <a:stCxn id="28" idx="3"/>
            <a:endCxn id="29" idx="1"/>
          </p:cNvCxnSpPr>
          <p:nvPr/>
        </p:nvCxnSpPr>
        <p:spPr>
          <a:xfrm flipV="1">
            <a:off x="6916888" y="6276228"/>
            <a:ext cx="11031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Rectangle 111">
            <a:extLst>
              <a:ext uri="{FF2B5EF4-FFF2-40B4-BE49-F238E27FC236}">
                <a16:creationId xmlns:a16="http://schemas.microsoft.com/office/drawing/2014/main" id="{8185E5EA-5B81-49ED-9ECA-78E3E0895FAA}"/>
              </a:ext>
            </a:extLst>
          </p:cNvPr>
          <p:cNvSpPr/>
          <p:nvPr/>
        </p:nvSpPr>
        <p:spPr>
          <a:xfrm>
            <a:off x="9671525" y="4823464"/>
            <a:ext cx="2258008" cy="59868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Completes Buying/ Selling a mutual fund</a:t>
            </a:r>
          </a:p>
        </p:txBody>
      </p:sp>
      <p:cxnSp>
        <p:nvCxnSpPr>
          <p:cNvPr id="114" name="Straight Arrow Connector 113">
            <a:extLst>
              <a:ext uri="{FF2B5EF4-FFF2-40B4-BE49-F238E27FC236}">
                <a16:creationId xmlns:a16="http://schemas.microsoft.com/office/drawing/2014/main" id="{FEAEDC72-C892-4061-AAC8-5B54B801CBC2}"/>
              </a:ext>
            </a:extLst>
          </p:cNvPr>
          <p:cNvCxnSpPr>
            <a:cxnSpLocks/>
            <a:stCxn id="21" idx="2"/>
            <a:endCxn id="112" idx="0"/>
          </p:cNvCxnSpPr>
          <p:nvPr/>
        </p:nvCxnSpPr>
        <p:spPr>
          <a:xfrm>
            <a:off x="10800529" y="4643262"/>
            <a:ext cx="0" cy="180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F2874893-297A-4945-9F3D-C7E798D61879}"/>
              </a:ext>
            </a:extLst>
          </p:cNvPr>
          <p:cNvCxnSpPr>
            <a:cxnSpLocks/>
            <a:stCxn id="112" idx="2"/>
            <a:endCxn id="29" idx="3"/>
          </p:cNvCxnSpPr>
          <p:nvPr/>
        </p:nvCxnSpPr>
        <p:spPr>
          <a:xfrm rot="5400000">
            <a:off x="9921894" y="5397592"/>
            <a:ext cx="854075" cy="9031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1D580DE4-2761-439E-AA0E-6E82B194B6E6}"/>
              </a:ext>
            </a:extLst>
          </p:cNvPr>
          <p:cNvSpPr/>
          <p:nvPr/>
        </p:nvSpPr>
        <p:spPr>
          <a:xfrm>
            <a:off x="9671525" y="3646400"/>
            <a:ext cx="2258008" cy="37898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Enters number of units</a:t>
            </a:r>
          </a:p>
        </p:txBody>
      </p:sp>
      <p:cxnSp>
        <p:nvCxnSpPr>
          <p:cNvPr id="126" name="Straight Arrow Connector 125">
            <a:extLst>
              <a:ext uri="{FF2B5EF4-FFF2-40B4-BE49-F238E27FC236}">
                <a16:creationId xmlns:a16="http://schemas.microsoft.com/office/drawing/2014/main" id="{CE82F037-83AB-43AE-98AE-EC694F4AC1F9}"/>
              </a:ext>
            </a:extLst>
          </p:cNvPr>
          <p:cNvCxnSpPr>
            <a:cxnSpLocks/>
            <a:stCxn id="121" idx="2"/>
            <a:endCxn id="21" idx="0"/>
          </p:cNvCxnSpPr>
          <p:nvPr/>
        </p:nvCxnSpPr>
        <p:spPr>
          <a:xfrm>
            <a:off x="10800529" y="4025383"/>
            <a:ext cx="0" cy="238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0" name="Rectangle 149">
            <a:extLst>
              <a:ext uri="{FF2B5EF4-FFF2-40B4-BE49-F238E27FC236}">
                <a16:creationId xmlns:a16="http://schemas.microsoft.com/office/drawing/2014/main" id="{1D67720E-572B-46ED-A836-36CECCFA2653}"/>
              </a:ext>
            </a:extLst>
          </p:cNvPr>
          <p:cNvSpPr/>
          <p:nvPr/>
        </p:nvSpPr>
        <p:spPr>
          <a:xfrm>
            <a:off x="9616057" y="2728643"/>
            <a:ext cx="2360131" cy="35464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Taps on ‘Sell Fund’</a:t>
            </a:r>
          </a:p>
        </p:txBody>
      </p:sp>
      <p:cxnSp>
        <p:nvCxnSpPr>
          <p:cNvPr id="152" name="Straight Arrow Connector 151">
            <a:extLst>
              <a:ext uri="{FF2B5EF4-FFF2-40B4-BE49-F238E27FC236}">
                <a16:creationId xmlns:a16="http://schemas.microsoft.com/office/drawing/2014/main" id="{0BD6716D-84E0-42E6-85F7-1F5A23EBEB70}"/>
              </a:ext>
            </a:extLst>
          </p:cNvPr>
          <p:cNvCxnSpPr>
            <a:cxnSpLocks/>
            <a:stCxn id="20" idx="3"/>
            <a:endCxn id="150" idx="1"/>
          </p:cNvCxnSpPr>
          <p:nvPr/>
        </p:nvCxnSpPr>
        <p:spPr>
          <a:xfrm>
            <a:off x="9297787" y="2905691"/>
            <a:ext cx="318270" cy="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E3676FB2-0FF9-4E73-BE63-5D8346B43255}"/>
              </a:ext>
            </a:extLst>
          </p:cNvPr>
          <p:cNvCxnSpPr>
            <a:cxnSpLocks/>
            <a:stCxn id="150" idx="2"/>
            <a:endCxn id="121" idx="0"/>
          </p:cNvCxnSpPr>
          <p:nvPr/>
        </p:nvCxnSpPr>
        <p:spPr>
          <a:xfrm>
            <a:off x="10796123" y="3083290"/>
            <a:ext cx="4406" cy="563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481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23ACB5-5D52-4790-A7BF-3BE6C34A8F48}"/>
              </a:ext>
            </a:extLst>
          </p:cNvPr>
          <p:cNvSpPr txBox="1">
            <a:spLocks/>
          </p:cNvSpPr>
          <p:nvPr/>
        </p:nvSpPr>
        <p:spPr>
          <a:xfrm>
            <a:off x="4212382" y="159854"/>
            <a:ext cx="3767235" cy="353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dirty="0">
                <a:latin typeface="Avenir Next LT Pro" panose="020B0504020202020204" pitchFamily="34" charset="0"/>
              </a:rPr>
              <a:t>BUYING A MUTUAL FUND</a:t>
            </a:r>
          </a:p>
        </p:txBody>
      </p:sp>
      <p:sp>
        <p:nvSpPr>
          <p:cNvPr id="5" name="Rectangle 4">
            <a:extLst>
              <a:ext uri="{FF2B5EF4-FFF2-40B4-BE49-F238E27FC236}">
                <a16:creationId xmlns:a16="http://schemas.microsoft.com/office/drawing/2014/main" id="{87FC1E79-74E3-4C66-9BC8-33AB344D453F}"/>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0E04C20-0540-4232-92F1-63C5FC468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35" y="665010"/>
            <a:ext cx="2622305" cy="5264526"/>
          </a:xfrm>
          <a:prstGeom prst="rect">
            <a:avLst/>
          </a:prstGeom>
        </p:spPr>
      </p:pic>
      <p:pic>
        <p:nvPicPr>
          <p:cNvPr id="9" name="Picture 8">
            <a:extLst>
              <a:ext uri="{FF2B5EF4-FFF2-40B4-BE49-F238E27FC236}">
                <a16:creationId xmlns:a16="http://schemas.microsoft.com/office/drawing/2014/main" id="{B251E84A-DE73-4B96-BBFA-8226EF08F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542" y="665010"/>
            <a:ext cx="2622305" cy="5264526"/>
          </a:xfrm>
          <a:prstGeom prst="rect">
            <a:avLst/>
          </a:prstGeom>
        </p:spPr>
      </p:pic>
      <p:pic>
        <p:nvPicPr>
          <p:cNvPr id="11" name="Picture 10">
            <a:extLst>
              <a:ext uri="{FF2B5EF4-FFF2-40B4-BE49-F238E27FC236}">
                <a16:creationId xmlns:a16="http://schemas.microsoft.com/office/drawing/2014/main" id="{65628DAF-B510-491F-B373-8D07080CE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0524" y="665010"/>
            <a:ext cx="2622306" cy="5264527"/>
          </a:xfrm>
          <a:prstGeom prst="rect">
            <a:avLst/>
          </a:prstGeom>
        </p:spPr>
      </p:pic>
      <p:pic>
        <p:nvPicPr>
          <p:cNvPr id="21" name="Picture 20">
            <a:extLst>
              <a:ext uri="{FF2B5EF4-FFF2-40B4-BE49-F238E27FC236}">
                <a16:creationId xmlns:a16="http://schemas.microsoft.com/office/drawing/2014/main" id="{09F38E98-2E74-4898-99F2-AF3168751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279" y="665010"/>
            <a:ext cx="2622305" cy="5264526"/>
          </a:xfrm>
          <a:prstGeom prst="rect">
            <a:avLst/>
          </a:prstGeom>
        </p:spPr>
      </p:pic>
      <p:cxnSp>
        <p:nvCxnSpPr>
          <p:cNvPr id="26" name="Straight Arrow Connector 25">
            <a:extLst>
              <a:ext uri="{FF2B5EF4-FFF2-40B4-BE49-F238E27FC236}">
                <a16:creationId xmlns:a16="http://schemas.microsoft.com/office/drawing/2014/main" id="{82D2FE04-717A-4CB5-8908-116E4D8216E3}"/>
              </a:ext>
            </a:extLst>
          </p:cNvPr>
          <p:cNvCxnSpPr>
            <a:cxnSpLocks/>
            <a:stCxn id="21" idx="3"/>
            <a:endCxn id="7" idx="1"/>
          </p:cNvCxnSpPr>
          <p:nvPr/>
        </p:nvCxnSpPr>
        <p:spPr>
          <a:xfrm>
            <a:off x="2878584" y="3297273"/>
            <a:ext cx="4643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7554EC3-5854-4C5D-B9E8-8CC9342C405D}"/>
              </a:ext>
            </a:extLst>
          </p:cNvPr>
          <p:cNvCxnSpPr>
            <a:cxnSpLocks/>
            <a:stCxn id="7" idx="3"/>
            <a:endCxn id="9" idx="1"/>
          </p:cNvCxnSpPr>
          <p:nvPr/>
        </p:nvCxnSpPr>
        <p:spPr>
          <a:xfrm>
            <a:off x="5965240" y="3297273"/>
            <a:ext cx="4453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F413F0B-51E6-45EC-88BF-C15D7D4FC223}"/>
              </a:ext>
            </a:extLst>
          </p:cNvPr>
          <p:cNvCxnSpPr>
            <a:cxnSpLocks/>
            <a:stCxn id="9" idx="3"/>
            <a:endCxn id="11" idx="1"/>
          </p:cNvCxnSpPr>
          <p:nvPr/>
        </p:nvCxnSpPr>
        <p:spPr>
          <a:xfrm>
            <a:off x="9032847" y="3297273"/>
            <a:ext cx="39767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3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BD2DDA-7041-4214-8AFB-DD9F0C1DB9FA}"/>
              </a:ext>
            </a:extLst>
          </p:cNvPr>
          <p:cNvSpPr txBox="1">
            <a:spLocks/>
          </p:cNvSpPr>
          <p:nvPr/>
        </p:nvSpPr>
        <p:spPr>
          <a:xfrm>
            <a:off x="4212382" y="159854"/>
            <a:ext cx="3767235" cy="353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dirty="0">
                <a:latin typeface="Avenir Next LT Pro" panose="020B0504020202020204" pitchFamily="34" charset="0"/>
              </a:rPr>
              <a:t>BUYING A MUTUAL FUND</a:t>
            </a:r>
          </a:p>
        </p:txBody>
      </p:sp>
      <p:sp>
        <p:nvSpPr>
          <p:cNvPr id="5" name="Rectangle 4">
            <a:extLst>
              <a:ext uri="{FF2B5EF4-FFF2-40B4-BE49-F238E27FC236}">
                <a16:creationId xmlns:a16="http://schemas.microsoft.com/office/drawing/2014/main" id="{66FF93E5-C86C-4B60-92E5-870BE98501B5}"/>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DFCAF83-16FE-4E88-AC73-68EED7915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48" y="642040"/>
            <a:ext cx="2650240" cy="5320608"/>
          </a:xfrm>
          <a:prstGeom prst="rect">
            <a:avLst/>
          </a:prstGeom>
        </p:spPr>
      </p:pic>
      <p:pic>
        <p:nvPicPr>
          <p:cNvPr id="7" name="Picture 6">
            <a:extLst>
              <a:ext uri="{FF2B5EF4-FFF2-40B4-BE49-F238E27FC236}">
                <a16:creationId xmlns:a16="http://schemas.microsoft.com/office/drawing/2014/main" id="{19517302-482B-46A2-9F96-E11B761EC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480" y="642040"/>
            <a:ext cx="2650240" cy="5320608"/>
          </a:xfrm>
          <a:prstGeom prst="rect">
            <a:avLst/>
          </a:prstGeom>
        </p:spPr>
      </p:pic>
      <p:pic>
        <p:nvPicPr>
          <p:cNvPr id="8" name="Picture 7">
            <a:extLst>
              <a:ext uri="{FF2B5EF4-FFF2-40B4-BE49-F238E27FC236}">
                <a16:creationId xmlns:a16="http://schemas.microsoft.com/office/drawing/2014/main" id="{B2C122CB-290B-4034-AA83-FC7084204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5212" y="642040"/>
            <a:ext cx="2650240" cy="5320608"/>
          </a:xfrm>
          <a:prstGeom prst="rect">
            <a:avLst/>
          </a:prstGeom>
        </p:spPr>
      </p:pic>
      <p:pic>
        <p:nvPicPr>
          <p:cNvPr id="9" name="Picture 8">
            <a:extLst>
              <a:ext uri="{FF2B5EF4-FFF2-40B4-BE49-F238E27FC236}">
                <a16:creationId xmlns:a16="http://schemas.microsoft.com/office/drawing/2014/main" id="{46C3D440-BF2C-417B-ABD6-08626EF9F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282" y="642040"/>
            <a:ext cx="2650240" cy="5320608"/>
          </a:xfrm>
          <a:prstGeom prst="rect">
            <a:avLst/>
          </a:prstGeom>
        </p:spPr>
      </p:pic>
      <p:cxnSp>
        <p:nvCxnSpPr>
          <p:cNvPr id="26" name="Straight Arrow Connector 25">
            <a:extLst>
              <a:ext uri="{FF2B5EF4-FFF2-40B4-BE49-F238E27FC236}">
                <a16:creationId xmlns:a16="http://schemas.microsoft.com/office/drawing/2014/main" id="{99F3E072-720F-4BEA-BE7C-CD8114D7780D}"/>
              </a:ext>
            </a:extLst>
          </p:cNvPr>
          <p:cNvCxnSpPr>
            <a:cxnSpLocks/>
            <a:stCxn id="6" idx="3"/>
            <a:endCxn id="7" idx="1"/>
          </p:cNvCxnSpPr>
          <p:nvPr/>
        </p:nvCxnSpPr>
        <p:spPr>
          <a:xfrm>
            <a:off x="2926788" y="3302344"/>
            <a:ext cx="347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83CB7EC-FEE2-41E7-BDF3-37D2D350C7B8}"/>
              </a:ext>
            </a:extLst>
          </p:cNvPr>
          <p:cNvCxnSpPr>
            <a:cxnSpLocks/>
            <a:stCxn id="7" idx="3"/>
            <a:endCxn id="9" idx="1"/>
          </p:cNvCxnSpPr>
          <p:nvPr/>
        </p:nvCxnSpPr>
        <p:spPr>
          <a:xfrm>
            <a:off x="5924720" y="3302344"/>
            <a:ext cx="3425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BE6507B-61C4-47DB-A0E0-75232C8F6327}"/>
              </a:ext>
            </a:extLst>
          </p:cNvPr>
          <p:cNvCxnSpPr>
            <a:stCxn id="9" idx="3"/>
            <a:endCxn id="8" idx="1"/>
          </p:cNvCxnSpPr>
          <p:nvPr/>
        </p:nvCxnSpPr>
        <p:spPr>
          <a:xfrm>
            <a:off x="8917522" y="3302344"/>
            <a:ext cx="347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789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33AF67-0246-476A-B60E-DA5953C23DD9}"/>
              </a:ext>
            </a:extLst>
          </p:cNvPr>
          <p:cNvSpPr txBox="1">
            <a:spLocks/>
          </p:cNvSpPr>
          <p:nvPr/>
        </p:nvSpPr>
        <p:spPr>
          <a:xfrm>
            <a:off x="4212382" y="159854"/>
            <a:ext cx="3767235" cy="353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dirty="0">
                <a:latin typeface="Avenir Next LT Pro" panose="020B0504020202020204" pitchFamily="34" charset="0"/>
              </a:rPr>
              <a:t>SELLING A MUTUAL FUND</a:t>
            </a:r>
          </a:p>
        </p:txBody>
      </p:sp>
      <p:sp>
        <p:nvSpPr>
          <p:cNvPr id="5" name="Rectangle 4">
            <a:extLst>
              <a:ext uri="{FF2B5EF4-FFF2-40B4-BE49-F238E27FC236}">
                <a16:creationId xmlns:a16="http://schemas.microsoft.com/office/drawing/2014/main" id="{7DB2B586-DCC5-4E86-B9C0-0DE99A28086E}"/>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775E0F-BE7C-4D3B-A3EF-B71A8D978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618" y="732261"/>
            <a:ext cx="2566445" cy="5152382"/>
          </a:xfrm>
          <a:prstGeom prst="rect">
            <a:avLst/>
          </a:prstGeom>
        </p:spPr>
      </p:pic>
      <p:pic>
        <p:nvPicPr>
          <p:cNvPr id="11" name="Picture 10">
            <a:extLst>
              <a:ext uri="{FF2B5EF4-FFF2-40B4-BE49-F238E27FC236}">
                <a16:creationId xmlns:a16="http://schemas.microsoft.com/office/drawing/2014/main" id="{F8E156F7-B620-40D4-9D07-E2E69706F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674" y="732261"/>
            <a:ext cx="2566445" cy="5152382"/>
          </a:xfrm>
          <a:prstGeom prst="rect">
            <a:avLst/>
          </a:prstGeom>
        </p:spPr>
      </p:pic>
      <p:pic>
        <p:nvPicPr>
          <p:cNvPr id="13" name="Picture 12">
            <a:extLst>
              <a:ext uri="{FF2B5EF4-FFF2-40B4-BE49-F238E27FC236}">
                <a16:creationId xmlns:a16="http://schemas.microsoft.com/office/drawing/2014/main" id="{268EF7BF-2EA9-4B0A-A730-ED9094B3E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646" y="732261"/>
            <a:ext cx="2566445" cy="5152382"/>
          </a:xfrm>
          <a:prstGeom prst="rect">
            <a:avLst/>
          </a:prstGeom>
        </p:spPr>
      </p:pic>
      <p:pic>
        <p:nvPicPr>
          <p:cNvPr id="15" name="Picture 14">
            <a:extLst>
              <a:ext uri="{FF2B5EF4-FFF2-40B4-BE49-F238E27FC236}">
                <a16:creationId xmlns:a16="http://schemas.microsoft.com/office/drawing/2014/main" id="{564DF691-9A2A-4D91-B922-BABF0620ED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02" y="732843"/>
            <a:ext cx="2566445" cy="5152382"/>
          </a:xfrm>
          <a:prstGeom prst="rect">
            <a:avLst/>
          </a:prstGeom>
        </p:spPr>
      </p:pic>
      <p:cxnSp>
        <p:nvCxnSpPr>
          <p:cNvPr id="17" name="Straight Arrow Connector 16">
            <a:extLst>
              <a:ext uri="{FF2B5EF4-FFF2-40B4-BE49-F238E27FC236}">
                <a16:creationId xmlns:a16="http://schemas.microsoft.com/office/drawing/2014/main" id="{92F20A90-2801-4D70-9E37-0C4C731A9D0C}"/>
              </a:ext>
            </a:extLst>
          </p:cNvPr>
          <p:cNvCxnSpPr>
            <a:cxnSpLocks/>
            <a:stCxn id="15" idx="3"/>
            <a:endCxn id="11" idx="1"/>
          </p:cNvCxnSpPr>
          <p:nvPr/>
        </p:nvCxnSpPr>
        <p:spPr>
          <a:xfrm flipV="1">
            <a:off x="3087147" y="3308452"/>
            <a:ext cx="263527" cy="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7D73411-60F3-4861-9CF4-7EB02508AA35}"/>
              </a:ext>
            </a:extLst>
          </p:cNvPr>
          <p:cNvCxnSpPr>
            <a:cxnSpLocks/>
            <a:stCxn id="11" idx="3"/>
            <a:endCxn id="13" idx="1"/>
          </p:cNvCxnSpPr>
          <p:nvPr/>
        </p:nvCxnSpPr>
        <p:spPr>
          <a:xfrm>
            <a:off x="5917119" y="3308452"/>
            <a:ext cx="263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3CA8130-7602-41D2-A2C5-6BE3D50A2CDA}"/>
              </a:ext>
            </a:extLst>
          </p:cNvPr>
          <p:cNvCxnSpPr>
            <a:cxnSpLocks/>
            <a:stCxn id="13" idx="3"/>
            <a:endCxn id="7" idx="1"/>
          </p:cNvCxnSpPr>
          <p:nvPr/>
        </p:nvCxnSpPr>
        <p:spPr>
          <a:xfrm>
            <a:off x="8747091" y="3308452"/>
            <a:ext cx="263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784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B0F164-FF60-457A-B0AA-80F0EA6054D5}"/>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F98897-D62E-470B-9DC8-FF9D523FA82E}"/>
              </a:ext>
            </a:extLst>
          </p:cNvPr>
          <p:cNvSpPr txBox="1"/>
          <p:nvPr/>
        </p:nvSpPr>
        <p:spPr>
          <a:xfrm>
            <a:off x="289248" y="251926"/>
            <a:ext cx="2534733" cy="400110"/>
          </a:xfrm>
          <a:prstGeom prst="rect">
            <a:avLst/>
          </a:prstGeom>
          <a:noFill/>
        </p:spPr>
        <p:txBody>
          <a:bodyPr wrap="none" rtlCol="0">
            <a:spAutoFit/>
          </a:bodyPr>
          <a:lstStyle/>
          <a:p>
            <a:r>
              <a:rPr lang="en-US" sz="2000" b="1" u="sng" dirty="0">
                <a:latin typeface="Avenir Next LT Pro" panose="020B0504020202020204" pitchFamily="34" charset="0"/>
              </a:rPr>
              <a:t>SUCCESS METRICS</a:t>
            </a:r>
          </a:p>
        </p:txBody>
      </p:sp>
      <p:sp>
        <p:nvSpPr>
          <p:cNvPr id="6" name="TextBox 5">
            <a:extLst>
              <a:ext uri="{FF2B5EF4-FFF2-40B4-BE49-F238E27FC236}">
                <a16:creationId xmlns:a16="http://schemas.microsoft.com/office/drawing/2014/main" id="{706D0FBF-C636-4DF8-B3BB-31B7A2DACD63}"/>
              </a:ext>
            </a:extLst>
          </p:cNvPr>
          <p:cNvSpPr txBox="1"/>
          <p:nvPr/>
        </p:nvSpPr>
        <p:spPr>
          <a:xfrm>
            <a:off x="802433" y="923731"/>
            <a:ext cx="1614196" cy="400110"/>
          </a:xfrm>
          <a:prstGeom prst="rect">
            <a:avLst/>
          </a:prstGeom>
          <a:noFill/>
        </p:spPr>
        <p:txBody>
          <a:bodyPr wrap="square" rtlCol="0">
            <a:spAutoFit/>
          </a:bodyPr>
          <a:lstStyle/>
          <a:p>
            <a:r>
              <a:rPr lang="en-US" sz="2000" dirty="0">
                <a:latin typeface="Avenir Next LT Pro" panose="020B0504020202020204" pitchFamily="34" charset="0"/>
              </a:rPr>
              <a:t>Acquisition</a:t>
            </a:r>
          </a:p>
        </p:txBody>
      </p:sp>
      <p:sp>
        <p:nvSpPr>
          <p:cNvPr id="7" name="TextBox 6">
            <a:extLst>
              <a:ext uri="{FF2B5EF4-FFF2-40B4-BE49-F238E27FC236}">
                <a16:creationId xmlns:a16="http://schemas.microsoft.com/office/drawing/2014/main" id="{4E090932-CCC3-49D5-9C86-CBB542298B2D}"/>
              </a:ext>
            </a:extLst>
          </p:cNvPr>
          <p:cNvSpPr txBox="1"/>
          <p:nvPr/>
        </p:nvSpPr>
        <p:spPr>
          <a:xfrm>
            <a:off x="3847278" y="923731"/>
            <a:ext cx="1614196" cy="400110"/>
          </a:xfrm>
          <a:prstGeom prst="rect">
            <a:avLst/>
          </a:prstGeom>
          <a:noFill/>
        </p:spPr>
        <p:txBody>
          <a:bodyPr wrap="square" rtlCol="0">
            <a:spAutoFit/>
          </a:bodyPr>
          <a:lstStyle/>
          <a:p>
            <a:r>
              <a:rPr lang="en-US" sz="2000" dirty="0">
                <a:latin typeface="Avenir Next LT Pro" panose="020B0504020202020204" pitchFamily="34" charset="0"/>
              </a:rPr>
              <a:t>Activation</a:t>
            </a:r>
          </a:p>
        </p:txBody>
      </p:sp>
      <p:sp>
        <p:nvSpPr>
          <p:cNvPr id="8" name="TextBox 7">
            <a:extLst>
              <a:ext uri="{FF2B5EF4-FFF2-40B4-BE49-F238E27FC236}">
                <a16:creationId xmlns:a16="http://schemas.microsoft.com/office/drawing/2014/main" id="{0D5F8E18-89A1-4D0F-AE7E-6CDBC7D1C6C2}"/>
              </a:ext>
            </a:extLst>
          </p:cNvPr>
          <p:cNvSpPr txBox="1"/>
          <p:nvPr/>
        </p:nvSpPr>
        <p:spPr>
          <a:xfrm>
            <a:off x="6515876" y="923731"/>
            <a:ext cx="2946918" cy="400110"/>
          </a:xfrm>
          <a:prstGeom prst="rect">
            <a:avLst/>
          </a:prstGeom>
          <a:noFill/>
        </p:spPr>
        <p:txBody>
          <a:bodyPr wrap="square" rtlCol="0">
            <a:spAutoFit/>
          </a:bodyPr>
          <a:lstStyle/>
          <a:p>
            <a:r>
              <a:rPr lang="en-US" sz="2000" dirty="0">
                <a:latin typeface="Avenir Next LT Pro" panose="020B0504020202020204" pitchFamily="34" charset="0"/>
              </a:rPr>
              <a:t>Engagement</a:t>
            </a:r>
          </a:p>
        </p:txBody>
      </p:sp>
      <p:sp>
        <p:nvSpPr>
          <p:cNvPr id="9" name="TextBox 8">
            <a:extLst>
              <a:ext uri="{FF2B5EF4-FFF2-40B4-BE49-F238E27FC236}">
                <a16:creationId xmlns:a16="http://schemas.microsoft.com/office/drawing/2014/main" id="{CD2A8E9B-0CFA-4D79-B948-63BC0123B309}"/>
              </a:ext>
            </a:extLst>
          </p:cNvPr>
          <p:cNvSpPr txBox="1"/>
          <p:nvPr/>
        </p:nvSpPr>
        <p:spPr>
          <a:xfrm>
            <a:off x="9558384" y="923731"/>
            <a:ext cx="1614196" cy="400110"/>
          </a:xfrm>
          <a:prstGeom prst="rect">
            <a:avLst/>
          </a:prstGeom>
          <a:noFill/>
        </p:spPr>
        <p:txBody>
          <a:bodyPr wrap="square" rtlCol="0">
            <a:spAutoFit/>
          </a:bodyPr>
          <a:lstStyle/>
          <a:p>
            <a:r>
              <a:rPr lang="en-US" sz="2000" dirty="0">
                <a:latin typeface="Avenir Next LT Pro" panose="020B0504020202020204" pitchFamily="34" charset="0"/>
              </a:rPr>
              <a:t>Retention</a:t>
            </a:r>
          </a:p>
        </p:txBody>
      </p:sp>
      <p:cxnSp>
        <p:nvCxnSpPr>
          <p:cNvPr id="11" name="Straight Connector 10">
            <a:extLst>
              <a:ext uri="{FF2B5EF4-FFF2-40B4-BE49-F238E27FC236}">
                <a16:creationId xmlns:a16="http://schemas.microsoft.com/office/drawing/2014/main" id="{1BD9EAD0-52E5-427B-AB3F-A1071713F440}"/>
              </a:ext>
            </a:extLst>
          </p:cNvPr>
          <p:cNvCxnSpPr>
            <a:cxnSpLocks/>
          </p:cNvCxnSpPr>
          <p:nvPr/>
        </p:nvCxnSpPr>
        <p:spPr>
          <a:xfrm>
            <a:off x="3268437" y="923731"/>
            <a:ext cx="0" cy="4438844"/>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a:extLst>
              <a:ext uri="{FF2B5EF4-FFF2-40B4-BE49-F238E27FC236}">
                <a16:creationId xmlns:a16="http://schemas.microsoft.com/office/drawing/2014/main" id="{3BC5829D-CFAA-4DE5-A143-6008EAA4C179}"/>
              </a:ext>
            </a:extLst>
          </p:cNvPr>
          <p:cNvCxnSpPr/>
          <p:nvPr/>
        </p:nvCxnSpPr>
        <p:spPr>
          <a:xfrm>
            <a:off x="5930189" y="923731"/>
            <a:ext cx="0" cy="4357396"/>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C9F09755-97B2-4761-8F70-A161DEEFFCA2}"/>
              </a:ext>
            </a:extLst>
          </p:cNvPr>
          <p:cNvCxnSpPr/>
          <p:nvPr/>
        </p:nvCxnSpPr>
        <p:spPr>
          <a:xfrm>
            <a:off x="8821512" y="923731"/>
            <a:ext cx="0" cy="4357396"/>
          </a:xfrm>
          <a:prstGeom prst="line">
            <a:avLst/>
          </a:prstGeom>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D1D4E662-5740-485D-8098-33E794BA17E6}"/>
              </a:ext>
            </a:extLst>
          </p:cNvPr>
          <p:cNvCxnSpPr/>
          <p:nvPr/>
        </p:nvCxnSpPr>
        <p:spPr>
          <a:xfrm>
            <a:off x="699796" y="1427584"/>
            <a:ext cx="10599575"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91C50D26-6C22-47B0-B934-5538285607FA}"/>
              </a:ext>
            </a:extLst>
          </p:cNvPr>
          <p:cNvSpPr txBox="1"/>
          <p:nvPr/>
        </p:nvSpPr>
        <p:spPr>
          <a:xfrm>
            <a:off x="620419" y="1595536"/>
            <a:ext cx="2634285"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Number of </a:t>
            </a:r>
            <a:r>
              <a:rPr lang="en-US" sz="1600" dirty="0" err="1">
                <a:latin typeface="Avenir Next LT Pro" panose="020B0504020202020204" pitchFamily="34" charset="0"/>
              </a:rPr>
              <a:t>demat</a:t>
            </a:r>
            <a:r>
              <a:rPr lang="en-US" sz="1600" dirty="0">
                <a:latin typeface="Avenir Next LT Pro" panose="020B0504020202020204" pitchFamily="34" charset="0"/>
              </a:rPr>
              <a:t> accounts created through WhatsApp Capital</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Number of logins where </a:t>
            </a:r>
            <a:r>
              <a:rPr lang="en-US" sz="1600" dirty="0" err="1">
                <a:latin typeface="Avenir Next LT Pro" panose="020B0504020202020204" pitchFamily="34" charset="0"/>
              </a:rPr>
              <a:t>demat</a:t>
            </a:r>
            <a:r>
              <a:rPr lang="en-US" sz="1600" dirty="0">
                <a:latin typeface="Avenir Next LT Pro" panose="020B0504020202020204" pitchFamily="34" charset="0"/>
              </a:rPr>
              <a:t> accounts were not created through WhatsApp Capital</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p:txBody>
      </p:sp>
      <p:sp>
        <p:nvSpPr>
          <p:cNvPr id="18" name="TextBox 17">
            <a:extLst>
              <a:ext uri="{FF2B5EF4-FFF2-40B4-BE49-F238E27FC236}">
                <a16:creationId xmlns:a16="http://schemas.microsoft.com/office/drawing/2014/main" id="{FF41AB00-230F-4744-8DC5-A651369FA83C}"/>
              </a:ext>
            </a:extLst>
          </p:cNvPr>
          <p:cNvSpPr txBox="1"/>
          <p:nvPr/>
        </p:nvSpPr>
        <p:spPr>
          <a:xfrm>
            <a:off x="3305729" y="1595536"/>
            <a:ext cx="25597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Number of first time traders on WhatsApp Capital</a:t>
            </a:r>
          </a:p>
          <a:p>
            <a:pPr marL="285750" indent="-285750">
              <a:buFont typeface="Arial" panose="020B0604020202020204" pitchFamily="34" charset="0"/>
              <a:buChar char="•"/>
            </a:pPr>
            <a:endParaRPr lang="en-US" sz="1600" dirty="0">
              <a:latin typeface="Avenir Next LT Pro" panose="020B0504020202020204" pitchFamily="34" charset="0"/>
            </a:endParaRPr>
          </a:p>
        </p:txBody>
      </p:sp>
      <p:sp>
        <p:nvSpPr>
          <p:cNvPr id="19" name="TextBox 18">
            <a:extLst>
              <a:ext uri="{FF2B5EF4-FFF2-40B4-BE49-F238E27FC236}">
                <a16:creationId xmlns:a16="http://schemas.microsoft.com/office/drawing/2014/main" id="{78CF0129-B3F1-4467-9F1A-3B95AA46FF3E}"/>
              </a:ext>
            </a:extLst>
          </p:cNvPr>
          <p:cNvSpPr txBox="1"/>
          <p:nvPr/>
        </p:nvSpPr>
        <p:spPr>
          <a:xfrm>
            <a:off x="6032241" y="1595536"/>
            <a:ext cx="2559700"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Number of daily active traders</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Average number of trades per users</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Number of intra day trades</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Number of trades per month/ per year</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Trading turnover daily/monthly/yearly</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Net profit generated</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p:txBody>
      </p:sp>
      <p:sp>
        <p:nvSpPr>
          <p:cNvPr id="20" name="TextBox 19">
            <a:extLst>
              <a:ext uri="{FF2B5EF4-FFF2-40B4-BE49-F238E27FC236}">
                <a16:creationId xmlns:a16="http://schemas.microsoft.com/office/drawing/2014/main" id="{78FF9618-7674-4C4B-B0A7-68E63B125F89}"/>
              </a:ext>
            </a:extLst>
          </p:cNvPr>
          <p:cNvSpPr txBox="1"/>
          <p:nvPr/>
        </p:nvSpPr>
        <p:spPr>
          <a:xfrm>
            <a:off x="8923563" y="1595536"/>
            <a:ext cx="255970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Number of 7-day  or 30-day intraday traders</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Ratio of Daily active clients and Monthly active clients</a:t>
            </a:r>
          </a:p>
          <a:p>
            <a:pPr marL="285750" indent="-285750">
              <a:buFont typeface="Arial" panose="020B0604020202020204" pitchFamily="34" charset="0"/>
              <a:buChar char="•"/>
            </a:pPr>
            <a:endParaRPr lang="en-US" sz="1600" dirty="0">
              <a:latin typeface="Avenir Next LT Pro" panose="020B0504020202020204" pitchFamily="34" charset="0"/>
            </a:endParaRPr>
          </a:p>
        </p:txBody>
      </p:sp>
    </p:spTree>
    <p:extLst>
      <p:ext uri="{BB962C8B-B14F-4D97-AF65-F5344CB8AC3E}">
        <p14:creationId xmlns:p14="http://schemas.microsoft.com/office/powerpoint/2010/main" val="159513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6330F55-2054-4DF4-84C9-E8C9863B9884}"/>
              </a:ext>
            </a:extLst>
          </p:cNvPr>
          <p:cNvPicPr>
            <a:picLocks noChangeAspect="1"/>
          </p:cNvPicPr>
          <p:nvPr/>
        </p:nvPicPr>
        <p:blipFill rotWithShape="1">
          <a:blip r:embed="rId3">
            <a:extLst>
              <a:ext uri="{28A0092B-C50C-407E-A947-70E740481C1C}">
                <a14:useLocalDpi xmlns:a14="http://schemas.microsoft.com/office/drawing/2010/main" val="0"/>
              </a:ext>
            </a:extLst>
          </a:blip>
          <a:srcRect l="27896" r="21349"/>
          <a:stretch/>
        </p:blipFill>
        <p:spPr>
          <a:xfrm>
            <a:off x="8220708" y="1696021"/>
            <a:ext cx="3112292" cy="3465958"/>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D64F3A9D-F323-4262-9E5C-9CA9C96A8D40}"/>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CED22F1-8B3D-437A-BB08-5BA3EA37E3A8}"/>
              </a:ext>
            </a:extLst>
          </p:cNvPr>
          <p:cNvSpPr txBox="1"/>
          <p:nvPr/>
        </p:nvSpPr>
        <p:spPr>
          <a:xfrm>
            <a:off x="289248" y="251926"/>
            <a:ext cx="2302233" cy="400110"/>
          </a:xfrm>
          <a:prstGeom prst="rect">
            <a:avLst/>
          </a:prstGeom>
          <a:noFill/>
        </p:spPr>
        <p:txBody>
          <a:bodyPr wrap="none" rtlCol="0">
            <a:spAutoFit/>
          </a:bodyPr>
          <a:lstStyle/>
          <a:p>
            <a:r>
              <a:rPr lang="en-US" sz="2000" b="1" u="sng" dirty="0">
                <a:latin typeface="Avenir Next LT Pro" panose="020B0504020202020204" pitchFamily="34" charset="0"/>
              </a:rPr>
              <a:t>PRESS RELEASE :</a:t>
            </a:r>
          </a:p>
        </p:txBody>
      </p:sp>
      <p:sp>
        <p:nvSpPr>
          <p:cNvPr id="7" name="TextBox 6">
            <a:extLst>
              <a:ext uri="{FF2B5EF4-FFF2-40B4-BE49-F238E27FC236}">
                <a16:creationId xmlns:a16="http://schemas.microsoft.com/office/drawing/2014/main" id="{C82FA18E-26C7-438B-8006-8A107155E756}"/>
              </a:ext>
            </a:extLst>
          </p:cNvPr>
          <p:cNvSpPr txBox="1"/>
          <p:nvPr/>
        </p:nvSpPr>
        <p:spPr>
          <a:xfrm>
            <a:off x="856716" y="610315"/>
            <a:ext cx="9953625" cy="954107"/>
          </a:xfrm>
          <a:prstGeom prst="rect">
            <a:avLst/>
          </a:prstGeom>
          <a:noFill/>
        </p:spPr>
        <p:txBody>
          <a:bodyPr wrap="square" rtlCol="0">
            <a:spAutoFit/>
          </a:bodyPr>
          <a:lstStyle/>
          <a:p>
            <a:pPr algn="ctr"/>
            <a:r>
              <a:rPr lang="en-US" sz="2800" dirty="0">
                <a:latin typeface="Avenir Next LT Pro" panose="020B0504020202020204" pitchFamily="34" charset="0"/>
              </a:rPr>
              <a:t>WhatsApp unlocks itself by enabling users buying stocks and investing in mutual funds  in India(2021)</a:t>
            </a:r>
          </a:p>
        </p:txBody>
      </p:sp>
      <p:sp>
        <p:nvSpPr>
          <p:cNvPr id="8" name="TextBox 7">
            <a:extLst>
              <a:ext uri="{FF2B5EF4-FFF2-40B4-BE49-F238E27FC236}">
                <a16:creationId xmlns:a16="http://schemas.microsoft.com/office/drawing/2014/main" id="{59964179-5283-4918-BBB1-C15A2E44E958}"/>
              </a:ext>
            </a:extLst>
          </p:cNvPr>
          <p:cNvSpPr txBox="1"/>
          <p:nvPr/>
        </p:nvSpPr>
        <p:spPr>
          <a:xfrm>
            <a:off x="609599" y="1564422"/>
            <a:ext cx="2495550" cy="646331"/>
          </a:xfrm>
          <a:prstGeom prst="rect">
            <a:avLst/>
          </a:prstGeom>
          <a:noFill/>
        </p:spPr>
        <p:txBody>
          <a:bodyPr wrap="square" rtlCol="0">
            <a:spAutoFit/>
          </a:bodyPr>
          <a:lstStyle/>
          <a:p>
            <a:r>
              <a:rPr lang="en-US" b="1" dirty="0">
                <a:latin typeface="Avenir Next LT Pro" panose="020B0504020202020204" pitchFamily="34" charset="0"/>
              </a:rPr>
              <a:t>Highlights :</a:t>
            </a:r>
          </a:p>
          <a:p>
            <a:endParaRPr lang="en-US" b="1" dirty="0">
              <a:latin typeface="Avenir Next LT Pro" panose="020B0504020202020204" pitchFamily="34" charset="0"/>
            </a:endParaRPr>
          </a:p>
        </p:txBody>
      </p:sp>
      <p:sp>
        <p:nvSpPr>
          <p:cNvPr id="9" name="TextBox 8">
            <a:extLst>
              <a:ext uri="{FF2B5EF4-FFF2-40B4-BE49-F238E27FC236}">
                <a16:creationId xmlns:a16="http://schemas.microsoft.com/office/drawing/2014/main" id="{F12305EC-C4EB-4786-BF31-542A52FD19E2}"/>
              </a:ext>
            </a:extLst>
          </p:cNvPr>
          <p:cNvSpPr txBox="1"/>
          <p:nvPr/>
        </p:nvSpPr>
        <p:spPr>
          <a:xfrm>
            <a:off x="609600" y="1928515"/>
            <a:ext cx="7724776" cy="1569660"/>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venir Next LT Pro" panose="020B0504020202020204" pitchFamily="34" charset="0"/>
              </a:rPr>
              <a:t>Stocks or shares buying and selling, selling and buying mutual funds is available to all users in India;</a:t>
            </a:r>
          </a:p>
          <a:p>
            <a:pPr marL="285750" indent="-285750">
              <a:buFont typeface="Arial" panose="020B0604020202020204" pitchFamily="34" charset="0"/>
              <a:buChar char="•"/>
            </a:pPr>
            <a:r>
              <a:rPr lang="en-US" sz="1600" i="1" dirty="0">
                <a:latin typeface="Avenir Next LT Pro" panose="020B0504020202020204" pitchFamily="34" charset="0"/>
              </a:rPr>
              <a:t>WhatsApp Capital App begins testing its services with over 1 million users in early quarter of 2021</a:t>
            </a:r>
          </a:p>
          <a:p>
            <a:pPr marL="285750" indent="-285750">
              <a:buFont typeface="Arial" panose="020B0604020202020204" pitchFamily="34" charset="0"/>
              <a:buChar char="•"/>
            </a:pPr>
            <a:r>
              <a:rPr lang="en-US" sz="1600" i="1" dirty="0">
                <a:latin typeface="Avenir Next LT Pro" panose="020B0504020202020204" pitchFamily="34" charset="0"/>
              </a:rPr>
              <a:t>WhatsApp Capital feature is rolled out for android and iOS</a:t>
            </a:r>
            <a:r>
              <a:rPr lang="en-US" sz="1600" dirty="0">
                <a:latin typeface="Avenir Next LT Pro" panose="020B0504020202020204" pitchFamily="34" charset="0"/>
              </a:rPr>
              <a:t> </a:t>
            </a:r>
          </a:p>
          <a:p>
            <a:pPr marL="285750" indent="-285750">
              <a:buFont typeface="Arial" panose="020B0604020202020204" pitchFamily="34" charset="0"/>
              <a:buChar char="•"/>
            </a:pPr>
            <a:endParaRPr lang="en-US" sz="1600" i="1" dirty="0">
              <a:latin typeface="Avenir Next LT Pro" panose="020B0504020202020204" pitchFamily="34" charset="0"/>
            </a:endParaRPr>
          </a:p>
        </p:txBody>
      </p:sp>
      <p:sp>
        <p:nvSpPr>
          <p:cNvPr id="10" name="TextBox 9">
            <a:extLst>
              <a:ext uri="{FF2B5EF4-FFF2-40B4-BE49-F238E27FC236}">
                <a16:creationId xmlns:a16="http://schemas.microsoft.com/office/drawing/2014/main" id="{8A54F5CB-CC3B-48AC-A326-8878531D3BC7}"/>
              </a:ext>
            </a:extLst>
          </p:cNvPr>
          <p:cNvSpPr txBox="1"/>
          <p:nvPr/>
        </p:nvSpPr>
        <p:spPr>
          <a:xfrm>
            <a:off x="609599" y="3276392"/>
            <a:ext cx="7724776" cy="2708434"/>
          </a:xfrm>
          <a:prstGeom prst="rect">
            <a:avLst/>
          </a:prstGeom>
          <a:noFill/>
        </p:spPr>
        <p:txBody>
          <a:bodyPr wrap="square" rtlCol="0">
            <a:spAutoFit/>
          </a:bodyPr>
          <a:lstStyle/>
          <a:p>
            <a:pPr fontAlgn="base"/>
            <a:r>
              <a:rPr lang="en-US" sz="1700" b="1" dirty="0" err="1">
                <a:latin typeface="Avenir Next LT Pro" panose="020B0504020202020204" pitchFamily="34" charset="0"/>
              </a:rPr>
              <a:t>Whatsapp</a:t>
            </a:r>
            <a:r>
              <a:rPr lang="en-US" sz="1700" b="1" dirty="0">
                <a:latin typeface="Avenir Next LT Pro" panose="020B0504020202020204" pitchFamily="34" charset="0"/>
              </a:rPr>
              <a:t> Capital</a:t>
            </a:r>
            <a:r>
              <a:rPr lang="en-US" sz="1700" dirty="0">
                <a:latin typeface="Avenir Next LT Pro" panose="020B0504020202020204" pitchFamily="34" charset="0"/>
              </a:rPr>
              <a:t> got a green signal from the </a:t>
            </a:r>
            <a:r>
              <a:rPr lang="en-US" sz="1700" b="1" dirty="0">
                <a:latin typeface="Avenir Next LT Pro" panose="020B0504020202020204" pitchFamily="34" charset="0"/>
              </a:rPr>
              <a:t>National Stock Exchange(NSE) </a:t>
            </a:r>
            <a:r>
              <a:rPr lang="en-US" sz="1700" dirty="0">
                <a:latin typeface="Avenir Next LT Pro" panose="020B0504020202020204" pitchFamily="34" charset="0"/>
              </a:rPr>
              <a:t>and</a:t>
            </a:r>
            <a:r>
              <a:rPr lang="en-US" sz="1700" b="1" dirty="0">
                <a:latin typeface="Avenir Next LT Pro" panose="020B0504020202020204" pitchFamily="34" charset="0"/>
              </a:rPr>
              <a:t> Bombay Stock Exchange(BSE) </a:t>
            </a:r>
            <a:r>
              <a:rPr lang="en-US" sz="1700" dirty="0">
                <a:latin typeface="Avenir Next LT Pro" panose="020B0504020202020204" pitchFamily="34" charset="0"/>
              </a:rPr>
              <a:t>to launch a online stock broking platform on a wide network in India.</a:t>
            </a:r>
          </a:p>
          <a:p>
            <a:pPr fontAlgn="base"/>
            <a:r>
              <a:rPr lang="en-US" sz="1700" b="1" dirty="0" err="1">
                <a:latin typeface="Avenir Next LT Pro" panose="020B0504020202020204" pitchFamily="34" charset="0"/>
              </a:rPr>
              <a:t>Whatsapp</a:t>
            </a:r>
            <a:r>
              <a:rPr lang="en-US" sz="1700" b="1" dirty="0">
                <a:latin typeface="Avenir Next LT Pro" panose="020B0504020202020204" pitchFamily="34" charset="0"/>
              </a:rPr>
              <a:t> Capital</a:t>
            </a:r>
            <a:r>
              <a:rPr lang="en-US" sz="1700" dirty="0">
                <a:latin typeface="Avenir Next LT Pro" panose="020B0504020202020204" pitchFamily="34" charset="0"/>
              </a:rPr>
              <a:t> is approved to buy shares, sell shares at NSE or BSE by users across India, Now you can easily buy or sell your shares without navigating into other app. With minimal fee of Rs. 17, WhatsApp Capital charges for </a:t>
            </a:r>
            <a:r>
              <a:rPr lang="en-US" sz="1700" dirty="0" err="1">
                <a:latin typeface="Avenir Next LT Pro" panose="020B0504020202020204" pitchFamily="34" charset="0"/>
              </a:rPr>
              <a:t>intrdaday</a:t>
            </a:r>
            <a:r>
              <a:rPr lang="en-US" sz="1700" dirty="0">
                <a:latin typeface="Avenir Next LT Pro" panose="020B0504020202020204" pitchFamily="34" charset="0"/>
              </a:rPr>
              <a:t> trading , orders and other transactions. </a:t>
            </a:r>
            <a:r>
              <a:rPr lang="en-US" sz="1700" b="1" dirty="0" err="1">
                <a:latin typeface="Avenir Next LT Pro" panose="020B0504020202020204" pitchFamily="34" charset="0"/>
              </a:rPr>
              <a:t>Whatsapp</a:t>
            </a:r>
            <a:r>
              <a:rPr lang="en-US" sz="1700" b="1" dirty="0">
                <a:latin typeface="Avenir Next LT Pro" panose="020B0504020202020204" pitchFamily="34" charset="0"/>
              </a:rPr>
              <a:t> Capital</a:t>
            </a:r>
            <a:r>
              <a:rPr lang="en-US" sz="1700" dirty="0">
                <a:latin typeface="Avenir Next LT Pro" panose="020B0504020202020204" pitchFamily="34" charset="0"/>
              </a:rPr>
              <a:t> is completely secured and private too. </a:t>
            </a:r>
          </a:p>
          <a:p>
            <a:pPr fontAlgn="base"/>
            <a:endParaRPr lang="en-US" sz="1700" dirty="0">
              <a:latin typeface="Avenir Next LT Pro" panose="020B0504020202020204" pitchFamily="34" charset="0"/>
            </a:endParaRPr>
          </a:p>
          <a:p>
            <a:endParaRPr lang="en-US" sz="1700" dirty="0">
              <a:latin typeface="Avenir Next LT Pro" panose="020B0504020202020204" pitchFamily="34" charset="0"/>
            </a:endParaRPr>
          </a:p>
        </p:txBody>
      </p:sp>
      <p:sp>
        <p:nvSpPr>
          <p:cNvPr id="12" name="TextBox 11">
            <a:extLst>
              <a:ext uri="{FF2B5EF4-FFF2-40B4-BE49-F238E27FC236}">
                <a16:creationId xmlns:a16="http://schemas.microsoft.com/office/drawing/2014/main" id="{3C5C0BA6-BF2F-4FCF-9F6C-3E427E9ED357}"/>
              </a:ext>
            </a:extLst>
          </p:cNvPr>
          <p:cNvSpPr txBox="1"/>
          <p:nvPr/>
        </p:nvSpPr>
        <p:spPr>
          <a:xfrm>
            <a:off x="609598" y="5441514"/>
            <a:ext cx="11325227" cy="1400383"/>
          </a:xfrm>
          <a:prstGeom prst="rect">
            <a:avLst/>
          </a:prstGeom>
          <a:noFill/>
        </p:spPr>
        <p:txBody>
          <a:bodyPr wrap="square" rtlCol="0">
            <a:spAutoFit/>
          </a:bodyPr>
          <a:lstStyle/>
          <a:p>
            <a:r>
              <a:rPr lang="en-US" sz="1700" dirty="0">
                <a:latin typeface="Avenir Next LT Pro" panose="020B0504020202020204" pitchFamily="34" charset="0"/>
              </a:rPr>
              <a:t>India’s stock brokers market is presently crowded by some domestic Competitors like </a:t>
            </a:r>
            <a:r>
              <a:rPr lang="en-US" sz="1700" dirty="0" err="1">
                <a:latin typeface="Avenir Next LT Pro" panose="020B0504020202020204" pitchFamily="34" charset="0"/>
              </a:rPr>
              <a:t>Zerodha</a:t>
            </a:r>
            <a:r>
              <a:rPr lang="en-US" sz="1700" dirty="0">
                <a:latin typeface="Avenir Next LT Pro" panose="020B0504020202020204" pitchFamily="34" charset="0"/>
              </a:rPr>
              <a:t>, ICICI Direct, </a:t>
            </a:r>
            <a:r>
              <a:rPr lang="en-US" sz="1700" dirty="0" err="1">
                <a:latin typeface="Avenir Next LT Pro" panose="020B0504020202020204" pitchFamily="34" charset="0"/>
              </a:rPr>
              <a:t>Upstox</a:t>
            </a:r>
            <a:r>
              <a:rPr lang="en-US" sz="1700" dirty="0">
                <a:latin typeface="Avenir Next LT Pro" panose="020B0504020202020204" pitchFamily="34" charset="0"/>
              </a:rPr>
              <a:t>, Angel Broking Etc. WhatsApp has more than 400 million users in India and Will easily acquire the users Organically for its stock broking system on its platform. </a:t>
            </a:r>
            <a:r>
              <a:rPr lang="en-US" sz="1700" dirty="0" err="1">
                <a:latin typeface="Avenir Next LT Pro" panose="020B0504020202020204" pitchFamily="34" charset="0"/>
              </a:rPr>
              <a:t>Whatsapp</a:t>
            </a:r>
            <a:r>
              <a:rPr lang="en-US" sz="1700" dirty="0">
                <a:latin typeface="Avenir Next LT Pro" panose="020B0504020202020204" pitchFamily="34" charset="0"/>
              </a:rPr>
              <a:t> also tweeted early today that “Starting today, people across India will be able to buy shares  through WhatsApp”</a:t>
            </a:r>
          </a:p>
          <a:p>
            <a:endParaRPr lang="en-US" sz="1700" dirty="0"/>
          </a:p>
        </p:txBody>
      </p:sp>
    </p:spTree>
    <p:extLst>
      <p:ext uri="{BB962C8B-B14F-4D97-AF65-F5344CB8AC3E}">
        <p14:creationId xmlns:p14="http://schemas.microsoft.com/office/powerpoint/2010/main" val="233729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565497-0D4A-452E-98B7-06FC95967BB7}"/>
              </a:ext>
            </a:extLst>
          </p:cNvPr>
          <p:cNvSpPr/>
          <p:nvPr/>
        </p:nvSpPr>
        <p:spPr>
          <a:xfrm>
            <a:off x="0" y="0"/>
            <a:ext cx="12192000" cy="6858000"/>
          </a:xfrm>
          <a:prstGeom prst="rect">
            <a:avLst/>
          </a:prstGeom>
          <a:noFill/>
          <a:ln w="76200">
            <a:solidFill>
              <a:srgbClr val="232D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577E840-6208-42F9-8882-2D9ED66ABE64}"/>
              </a:ext>
            </a:extLst>
          </p:cNvPr>
          <p:cNvSpPr txBox="1"/>
          <p:nvPr/>
        </p:nvSpPr>
        <p:spPr>
          <a:xfrm>
            <a:off x="3634769" y="2207929"/>
            <a:ext cx="4706797" cy="1015663"/>
          </a:xfrm>
          <a:prstGeom prst="rect">
            <a:avLst/>
          </a:prstGeom>
          <a:noFill/>
        </p:spPr>
        <p:txBody>
          <a:bodyPr wrap="square" rtlCol="0">
            <a:spAutoFit/>
          </a:bodyPr>
          <a:lstStyle/>
          <a:p>
            <a:r>
              <a:rPr lang="en-US" sz="6000" b="1" dirty="0">
                <a:latin typeface="Avenir Next LT Pro" panose="020B0504020202020204" pitchFamily="34" charset="0"/>
              </a:rPr>
              <a:t>Thank you!</a:t>
            </a:r>
          </a:p>
        </p:txBody>
      </p:sp>
      <p:sp>
        <p:nvSpPr>
          <p:cNvPr id="2" name="TextBox 1">
            <a:extLst>
              <a:ext uri="{FF2B5EF4-FFF2-40B4-BE49-F238E27FC236}">
                <a16:creationId xmlns:a16="http://schemas.microsoft.com/office/drawing/2014/main" id="{2EC42C1B-05B5-433B-B659-3A5ED46ACE04}"/>
              </a:ext>
            </a:extLst>
          </p:cNvPr>
          <p:cNvSpPr txBox="1"/>
          <p:nvPr/>
        </p:nvSpPr>
        <p:spPr>
          <a:xfrm>
            <a:off x="7109927" y="4923689"/>
            <a:ext cx="4791376" cy="1015663"/>
          </a:xfrm>
          <a:prstGeom prst="rect">
            <a:avLst/>
          </a:prstGeom>
          <a:noFill/>
        </p:spPr>
        <p:txBody>
          <a:bodyPr wrap="none" rtlCol="0">
            <a:spAutoFit/>
          </a:bodyPr>
          <a:lstStyle/>
          <a:p>
            <a:r>
              <a:rPr lang="en-US" sz="2000" dirty="0" err="1">
                <a:latin typeface="Avenir Next LT Pro" panose="020B0504020202020204" pitchFamily="34" charset="0"/>
              </a:rPr>
              <a:t>Alsatwar</a:t>
            </a:r>
            <a:r>
              <a:rPr lang="en-US" sz="2000" dirty="0">
                <a:latin typeface="Avenir Next LT Pro" panose="020B0504020202020204" pitchFamily="34" charset="0"/>
              </a:rPr>
              <a:t> Sravan Kumar</a:t>
            </a:r>
          </a:p>
          <a:p>
            <a:r>
              <a:rPr lang="en-US" sz="2000" dirty="0">
                <a:latin typeface="Avenir Next LT Pro" panose="020B0504020202020204" pitchFamily="34" charset="0"/>
              </a:rPr>
              <a:t>Pre-final year student, IIT(ISM) Dhanbad</a:t>
            </a:r>
          </a:p>
          <a:p>
            <a:r>
              <a:rPr lang="en-US" sz="2000" dirty="0">
                <a:latin typeface="Avenir Next LT Pro" panose="020B0504020202020204" pitchFamily="34" charset="0"/>
              </a:rPr>
              <a:t>alsatwarsravan@gmail.com</a:t>
            </a:r>
          </a:p>
        </p:txBody>
      </p:sp>
    </p:spTree>
    <p:extLst>
      <p:ext uri="{BB962C8B-B14F-4D97-AF65-F5344CB8AC3E}">
        <p14:creationId xmlns:p14="http://schemas.microsoft.com/office/powerpoint/2010/main" val="115886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7BA1E5-20D8-44AE-97A2-F0D108824EB3}"/>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0E80AF-5F39-4585-8124-500DC2739D6E}"/>
              </a:ext>
            </a:extLst>
          </p:cNvPr>
          <p:cNvSpPr txBox="1"/>
          <p:nvPr/>
        </p:nvSpPr>
        <p:spPr>
          <a:xfrm>
            <a:off x="678836" y="3228945"/>
            <a:ext cx="3100062" cy="400110"/>
          </a:xfrm>
          <a:prstGeom prst="rect">
            <a:avLst/>
          </a:prstGeom>
          <a:noFill/>
        </p:spPr>
        <p:txBody>
          <a:bodyPr wrap="square" rtlCol="0">
            <a:spAutoFit/>
          </a:bodyPr>
          <a:lstStyle/>
          <a:p>
            <a:r>
              <a:rPr lang="en-US" sz="2000" b="1" u="sng" dirty="0">
                <a:solidFill>
                  <a:schemeClr val="tx1">
                    <a:lumMod val="85000"/>
                    <a:lumOff val="15000"/>
                  </a:schemeClr>
                </a:solidFill>
                <a:latin typeface="Avenir Next LT Pro" panose="020B0504020202020204" pitchFamily="34" charset="0"/>
              </a:rPr>
              <a:t>PROBLEM STATEMENT</a:t>
            </a:r>
          </a:p>
        </p:txBody>
      </p:sp>
      <p:sp>
        <p:nvSpPr>
          <p:cNvPr id="6" name="Rectangle 5">
            <a:extLst>
              <a:ext uri="{FF2B5EF4-FFF2-40B4-BE49-F238E27FC236}">
                <a16:creationId xmlns:a16="http://schemas.microsoft.com/office/drawing/2014/main" id="{A636E39E-28D9-43CF-B5B5-E76A9F7BA6BF}"/>
              </a:ext>
            </a:extLst>
          </p:cNvPr>
          <p:cNvSpPr/>
          <p:nvPr/>
        </p:nvSpPr>
        <p:spPr>
          <a:xfrm>
            <a:off x="1314196" y="796493"/>
            <a:ext cx="6270176" cy="2357490"/>
          </a:xfrm>
          <a:prstGeom prst="rect">
            <a:avLst/>
          </a:prstGeom>
          <a:noFill/>
          <a:ln>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AB3234B-BCD1-495C-BC67-9A8D7483FCC1}"/>
              </a:ext>
            </a:extLst>
          </p:cNvPr>
          <p:cNvGrpSpPr/>
          <p:nvPr/>
        </p:nvGrpSpPr>
        <p:grpSpPr>
          <a:xfrm>
            <a:off x="7825367" y="1086005"/>
            <a:ext cx="4154893" cy="1761762"/>
            <a:chOff x="7959011" y="1552247"/>
            <a:chExt cx="3884269" cy="1761762"/>
          </a:xfrm>
        </p:grpSpPr>
        <p:pic>
          <p:nvPicPr>
            <p:cNvPr id="8" name="Graphic 7" descr="Group of men">
              <a:extLst>
                <a:ext uri="{FF2B5EF4-FFF2-40B4-BE49-F238E27FC236}">
                  <a16:creationId xmlns:a16="http://schemas.microsoft.com/office/drawing/2014/main" id="{F2C687D0-40B3-43C5-8B4C-22D7990351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9011" y="2076607"/>
              <a:ext cx="464974" cy="464974"/>
            </a:xfrm>
            <a:prstGeom prst="rect">
              <a:avLst/>
            </a:prstGeom>
          </p:spPr>
        </p:pic>
        <p:sp>
          <p:nvSpPr>
            <p:cNvPr id="9" name="TextBox 8">
              <a:extLst>
                <a:ext uri="{FF2B5EF4-FFF2-40B4-BE49-F238E27FC236}">
                  <a16:creationId xmlns:a16="http://schemas.microsoft.com/office/drawing/2014/main" id="{587AF475-0BA6-47A7-A9BE-A27C541A7AFF}"/>
                </a:ext>
              </a:extLst>
            </p:cNvPr>
            <p:cNvSpPr txBox="1"/>
            <p:nvPr/>
          </p:nvSpPr>
          <p:spPr>
            <a:xfrm>
              <a:off x="8423985" y="1552247"/>
              <a:ext cx="2881459" cy="338554"/>
            </a:xfrm>
            <a:prstGeom prst="rect">
              <a:avLst/>
            </a:prstGeom>
            <a:noFill/>
          </p:spPr>
          <p:txBody>
            <a:bodyPr wrap="square" rtlCol="0">
              <a:spAutoFit/>
            </a:bodyPr>
            <a:lstStyle/>
            <a:p>
              <a:r>
                <a:rPr lang="en-US" sz="1600" dirty="0">
                  <a:latin typeface="Avenir Next LT Pro" panose="020B0504020202020204" pitchFamily="34" charset="0"/>
                </a:rPr>
                <a:t>24.27 Bn downloads in India</a:t>
              </a:r>
            </a:p>
          </p:txBody>
        </p:sp>
        <p:sp>
          <p:nvSpPr>
            <p:cNvPr id="11" name="TextBox 10">
              <a:extLst>
                <a:ext uri="{FF2B5EF4-FFF2-40B4-BE49-F238E27FC236}">
                  <a16:creationId xmlns:a16="http://schemas.microsoft.com/office/drawing/2014/main" id="{285DF990-B02D-45C5-9A0B-6C16FD49D2E4}"/>
                </a:ext>
              </a:extLst>
            </p:cNvPr>
            <p:cNvSpPr txBox="1"/>
            <p:nvPr/>
          </p:nvSpPr>
          <p:spPr>
            <a:xfrm>
              <a:off x="8423986" y="2027008"/>
              <a:ext cx="2798749" cy="584775"/>
            </a:xfrm>
            <a:prstGeom prst="rect">
              <a:avLst/>
            </a:prstGeom>
            <a:noFill/>
          </p:spPr>
          <p:txBody>
            <a:bodyPr wrap="square" rtlCol="0">
              <a:spAutoFit/>
            </a:bodyPr>
            <a:lstStyle/>
            <a:p>
              <a:r>
                <a:rPr lang="en-US" sz="1600" dirty="0">
                  <a:latin typeface="Avenir Next LT Pro" panose="020B0504020202020204" pitchFamily="34" charset="0"/>
                </a:rPr>
                <a:t>17.1% (340 Mn) of users from India </a:t>
              </a:r>
            </a:p>
          </p:txBody>
        </p:sp>
        <p:sp>
          <p:nvSpPr>
            <p:cNvPr id="13" name="TextBox 12">
              <a:extLst>
                <a:ext uri="{FF2B5EF4-FFF2-40B4-BE49-F238E27FC236}">
                  <a16:creationId xmlns:a16="http://schemas.microsoft.com/office/drawing/2014/main" id="{9B0294B6-6980-41E7-9C5A-343D6EE6C3BC}"/>
                </a:ext>
              </a:extLst>
            </p:cNvPr>
            <p:cNvSpPr txBox="1"/>
            <p:nvPr/>
          </p:nvSpPr>
          <p:spPr>
            <a:xfrm>
              <a:off x="8423986" y="2729234"/>
              <a:ext cx="3419294" cy="584775"/>
            </a:xfrm>
            <a:prstGeom prst="rect">
              <a:avLst/>
            </a:prstGeom>
            <a:noFill/>
          </p:spPr>
          <p:txBody>
            <a:bodyPr wrap="square" rtlCol="0">
              <a:spAutoFit/>
            </a:bodyPr>
            <a:lstStyle/>
            <a:p>
              <a:r>
                <a:rPr lang="en-US" sz="1600" dirty="0">
                  <a:latin typeface="Avenir Next LT Pro" panose="020B0504020202020204" pitchFamily="34" charset="0"/>
                </a:rPr>
                <a:t>Has started payment services </a:t>
              </a:r>
              <a:r>
                <a:rPr lang="en-US" sz="1600" b="1" dirty="0" err="1">
                  <a:latin typeface="Avenir Next LT Pro" panose="020B0504020202020204" pitchFamily="34" charset="0"/>
                </a:rPr>
                <a:t>WhatsAppPay</a:t>
              </a:r>
              <a:r>
                <a:rPr lang="en-US" sz="1600" b="1" dirty="0">
                  <a:latin typeface="Avenir Next LT Pro" panose="020B0504020202020204" pitchFamily="34" charset="0"/>
                </a:rPr>
                <a:t> </a:t>
              </a:r>
              <a:r>
                <a:rPr lang="en-US" sz="1600" dirty="0">
                  <a:latin typeface="Avenir Next LT Pro" panose="020B0504020202020204" pitchFamily="34" charset="0"/>
                </a:rPr>
                <a:t>for easier transactions</a:t>
              </a:r>
            </a:p>
          </p:txBody>
        </p:sp>
      </p:grpSp>
      <p:sp>
        <p:nvSpPr>
          <p:cNvPr id="17" name="TextBox 16">
            <a:extLst>
              <a:ext uri="{FF2B5EF4-FFF2-40B4-BE49-F238E27FC236}">
                <a16:creationId xmlns:a16="http://schemas.microsoft.com/office/drawing/2014/main" id="{5DCD845B-3F35-4806-8DEA-324FB0933B48}"/>
              </a:ext>
            </a:extLst>
          </p:cNvPr>
          <p:cNvSpPr txBox="1"/>
          <p:nvPr/>
        </p:nvSpPr>
        <p:spPr>
          <a:xfrm>
            <a:off x="1314196" y="845659"/>
            <a:ext cx="627017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WhatsApp is an American </a:t>
            </a:r>
            <a:r>
              <a:rPr lang="en-US" sz="1600" b="1" dirty="0">
                <a:latin typeface="Avenir Next LT Pro" panose="020B0504020202020204" pitchFamily="34" charset="0"/>
              </a:rPr>
              <a:t>freeware</a:t>
            </a:r>
            <a:r>
              <a:rPr lang="en-US" sz="1600" dirty="0">
                <a:latin typeface="Avenir Next LT Pro" panose="020B0504020202020204" pitchFamily="34" charset="0"/>
              </a:rPr>
              <a:t>, </a:t>
            </a:r>
            <a:r>
              <a:rPr lang="en-US" sz="1600" b="1" dirty="0">
                <a:latin typeface="Avenir Next LT Pro" panose="020B0504020202020204" pitchFamily="34" charset="0"/>
              </a:rPr>
              <a:t>cross-platform centralized messaging</a:t>
            </a:r>
            <a:r>
              <a:rPr lang="en-US" sz="1600" dirty="0">
                <a:latin typeface="Avenir Next LT Pro" panose="020B0504020202020204" pitchFamily="34" charset="0"/>
              </a:rPr>
              <a:t> and </a:t>
            </a:r>
            <a:r>
              <a:rPr lang="en-US" sz="1600" b="1" dirty="0">
                <a:latin typeface="Avenir Next LT Pro" panose="020B0504020202020204" pitchFamily="34" charset="0"/>
              </a:rPr>
              <a:t>voice-over-IP(VoIP) </a:t>
            </a:r>
            <a:r>
              <a:rPr lang="en-US" sz="1600" dirty="0">
                <a:latin typeface="Avenir Next LT Pro" panose="020B0504020202020204" pitchFamily="34" charset="0"/>
              </a:rPr>
              <a:t>service owned by </a:t>
            </a:r>
            <a:r>
              <a:rPr lang="en-US" sz="1600" b="1" dirty="0">
                <a:latin typeface="Avenir Next LT Pro" panose="020B0504020202020204" pitchFamily="34" charset="0"/>
              </a:rPr>
              <a:t>Facebook, Inc</a:t>
            </a:r>
            <a:r>
              <a:rPr lang="en-US" sz="1600" dirty="0">
                <a:latin typeface="Avenir Next LT Pro" panose="020B0504020202020204" pitchFamily="34" charset="0"/>
              </a:rPr>
              <a:t>.</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It is a </a:t>
            </a:r>
            <a:r>
              <a:rPr lang="en-US" sz="1600" b="1" dirty="0">
                <a:latin typeface="Avenir Next LT Pro" panose="020B0504020202020204" pitchFamily="34" charset="0"/>
              </a:rPr>
              <a:t>free</a:t>
            </a:r>
            <a:r>
              <a:rPr lang="en-US" sz="1600" dirty="0">
                <a:latin typeface="Avenir Next LT Pro" panose="020B0504020202020204" pitchFamily="34" charset="0"/>
              </a:rPr>
              <a:t> messaging app available for </a:t>
            </a:r>
            <a:r>
              <a:rPr lang="en-US" sz="1600" b="1" dirty="0">
                <a:latin typeface="Avenir Next LT Pro" panose="020B0504020202020204" pitchFamily="34" charset="0"/>
              </a:rPr>
              <a:t>Android</a:t>
            </a:r>
            <a:r>
              <a:rPr lang="en-US" sz="1600" dirty="0">
                <a:latin typeface="Avenir Next LT Pro" panose="020B0504020202020204" pitchFamily="34" charset="0"/>
              </a:rPr>
              <a:t> and other smartphones to send text and voice messages.</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Everyone uses WhatsApp to send and receive messages, make voice and video calls, photos, documents, and user locations.</a:t>
            </a:r>
          </a:p>
        </p:txBody>
      </p:sp>
      <p:pic>
        <p:nvPicPr>
          <p:cNvPr id="3" name="Graphic 2" descr="Rupee">
            <a:extLst>
              <a:ext uri="{FF2B5EF4-FFF2-40B4-BE49-F238E27FC236}">
                <a16:creationId xmlns:a16="http://schemas.microsoft.com/office/drawing/2014/main" id="{2C7CF116-B00E-49AA-A586-3E34F44C42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08567" y="2335084"/>
            <a:ext cx="395756" cy="395756"/>
          </a:xfrm>
          <a:prstGeom prst="rect">
            <a:avLst/>
          </a:prstGeom>
        </p:spPr>
      </p:pic>
      <p:pic>
        <p:nvPicPr>
          <p:cNvPr id="18" name="Graphic 17" descr="Download">
            <a:extLst>
              <a:ext uri="{FF2B5EF4-FFF2-40B4-BE49-F238E27FC236}">
                <a16:creationId xmlns:a16="http://schemas.microsoft.com/office/drawing/2014/main" id="{093ECACF-934A-4143-8637-1985E732B9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25367" y="1039532"/>
            <a:ext cx="460294" cy="460294"/>
          </a:xfrm>
          <a:prstGeom prst="rect">
            <a:avLst/>
          </a:prstGeom>
        </p:spPr>
      </p:pic>
      <p:sp>
        <p:nvSpPr>
          <p:cNvPr id="19" name="TextBox 18">
            <a:extLst>
              <a:ext uri="{FF2B5EF4-FFF2-40B4-BE49-F238E27FC236}">
                <a16:creationId xmlns:a16="http://schemas.microsoft.com/office/drawing/2014/main" id="{4FD920D5-58E8-456C-AE28-BDF3DB6AC920}"/>
              </a:ext>
            </a:extLst>
          </p:cNvPr>
          <p:cNvSpPr txBox="1"/>
          <p:nvPr/>
        </p:nvSpPr>
        <p:spPr>
          <a:xfrm>
            <a:off x="678836" y="333493"/>
            <a:ext cx="1800715" cy="400110"/>
          </a:xfrm>
          <a:prstGeom prst="rect">
            <a:avLst/>
          </a:prstGeom>
          <a:noFill/>
        </p:spPr>
        <p:txBody>
          <a:bodyPr wrap="square" rtlCol="0">
            <a:spAutoFit/>
          </a:bodyPr>
          <a:lstStyle/>
          <a:p>
            <a:r>
              <a:rPr lang="en-US" sz="2000" b="1" u="sng" dirty="0">
                <a:solidFill>
                  <a:schemeClr val="tx1">
                    <a:lumMod val="85000"/>
                    <a:lumOff val="15000"/>
                  </a:schemeClr>
                </a:solidFill>
                <a:latin typeface="Avenir Next LT Pro" panose="020B0504020202020204" pitchFamily="34" charset="0"/>
              </a:rPr>
              <a:t>ABOUT  </a:t>
            </a:r>
          </a:p>
        </p:txBody>
      </p:sp>
      <p:sp>
        <p:nvSpPr>
          <p:cNvPr id="15" name="Rectangle 14">
            <a:extLst>
              <a:ext uri="{FF2B5EF4-FFF2-40B4-BE49-F238E27FC236}">
                <a16:creationId xmlns:a16="http://schemas.microsoft.com/office/drawing/2014/main" id="{D1B8A243-4B98-4D13-B3E8-3FFA574663B1}"/>
              </a:ext>
            </a:extLst>
          </p:cNvPr>
          <p:cNvSpPr/>
          <p:nvPr/>
        </p:nvSpPr>
        <p:spPr>
          <a:xfrm>
            <a:off x="1314195" y="3714669"/>
            <a:ext cx="7760699" cy="941308"/>
          </a:xfrm>
          <a:prstGeom prst="rect">
            <a:avLst/>
          </a:prstGeom>
          <a:noFill/>
          <a:ln>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EA682F3-AEF4-499D-93CC-2981029956C0}"/>
              </a:ext>
            </a:extLst>
          </p:cNvPr>
          <p:cNvSpPr txBox="1"/>
          <p:nvPr/>
        </p:nvSpPr>
        <p:spPr>
          <a:xfrm>
            <a:off x="1385049" y="3756878"/>
            <a:ext cx="7689845" cy="830997"/>
          </a:xfrm>
          <a:prstGeom prst="rect">
            <a:avLst/>
          </a:prstGeom>
          <a:noFill/>
        </p:spPr>
        <p:txBody>
          <a:bodyPr wrap="square" rtlCol="0">
            <a:spAutoFit/>
          </a:bodyPr>
          <a:lstStyle/>
          <a:p>
            <a:r>
              <a:rPr lang="en-US" sz="1600" dirty="0">
                <a:latin typeface="Avenir Next LT Pro" panose="020B0504020202020204" pitchFamily="34" charset="0"/>
              </a:rPr>
              <a:t>WhatsApp is planning to get into </a:t>
            </a:r>
            <a:r>
              <a:rPr lang="en-US" sz="1600" b="1" dirty="0">
                <a:latin typeface="Avenir Next LT Pro" panose="020B0504020202020204" pitchFamily="34" charset="0"/>
              </a:rPr>
              <a:t>Fin-Tech</a:t>
            </a:r>
            <a:r>
              <a:rPr lang="en-US" sz="1600" dirty="0">
                <a:latin typeface="Avenir Next LT Pro" panose="020B0504020202020204" pitchFamily="34" charset="0"/>
              </a:rPr>
              <a:t> in India, where they enable their users to buy </a:t>
            </a:r>
            <a:r>
              <a:rPr lang="en-US" sz="1600" b="1" dirty="0">
                <a:latin typeface="Avenir Next LT Pro" panose="020B0504020202020204" pitchFamily="34" charset="0"/>
              </a:rPr>
              <a:t>stocks or mutual funds </a:t>
            </a:r>
            <a:r>
              <a:rPr lang="en-US" sz="1600" dirty="0">
                <a:latin typeface="Avenir Next LT Pro" panose="020B0504020202020204" pitchFamily="34" charset="0"/>
              </a:rPr>
              <a:t>through its app, naming as </a:t>
            </a:r>
            <a:r>
              <a:rPr lang="en-US" sz="1600" b="1" dirty="0">
                <a:latin typeface="Avenir Next LT Pro" panose="020B0504020202020204" pitchFamily="34" charset="0"/>
              </a:rPr>
              <a:t>WhatsApp Capital</a:t>
            </a:r>
            <a:r>
              <a:rPr lang="en-US" sz="1600" dirty="0">
                <a:latin typeface="Avenir Next LT Pro" panose="020B0504020202020204" pitchFamily="34" charset="0"/>
              </a:rPr>
              <a:t>,  initially starting as stock broking platform like </a:t>
            </a:r>
            <a:r>
              <a:rPr lang="en-US" sz="1600" dirty="0" err="1">
                <a:latin typeface="Avenir Next LT Pro" panose="020B0504020202020204" pitchFamily="34" charset="0"/>
              </a:rPr>
              <a:t>Zerodha</a:t>
            </a:r>
            <a:r>
              <a:rPr lang="en-US" sz="1600" dirty="0">
                <a:latin typeface="Avenir Next LT Pro" panose="020B0504020202020204" pitchFamily="34" charset="0"/>
              </a:rPr>
              <a:t>, </a:t>
            </a:r>
            <a:r>
              <a:rPr lang="en-US" sz="1600" dirty="0" err="1">
                <a:latin typeface="Avenir Next LT Pro" panose="020B0504020202020204" pitchFamily="34" charset="0"/>
              </a:rPr>
              <a:t>Upstox</a:t>
            </a:r>
            <a:r>
              <a:rPr lang="en-US" sz="1600" dirty="0">
                <a:latin typeface="Avenir Next LT Pro" panose="020B0504020202020204" pitchFamily="34" charset="0"/>
              </a:rPr>
              <a:t>, ICICI Direct</a:t>
            </a:r>
          </a:p>
        </p:txBody>
      </p:sp>
      <p:sp>
        <p:nvSpPr>
          <p:cNvPr id="21" name="Rectangle 20">
            <a:extLst>
              <a:ext uri="{FF2B5EF4-FFF2-40B4-BE49-F238E27FC236}">
                <a16:creationId xmlns:a16="http://schemas.microsoft.com/office/drawing/2014/main" id="{7553E88F-BA53-4E72-939E-C3D503360EAE}"/>
              </a:ext>
            </a:extLst>
          </p:cNvPr>
          <p:cNvSpPr/>
          <p:nvPr/>
        </p:nvSpPr>
        <p:spPr>
          <a:xfrm>
            <a:off x="1314194" y="5268385"/>
            <a:ext cx="7760699" cy="793122"/>
          </a:xfrm>
          <a:prstGeom prst="rect">
            <a:avLst/>
          </a:prstGeom>
          <a:noFill/>
          <a:ln>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676FD96-1BEC-4BDC-A8EA-36F58486D5F7}"/>
              </a:ext>
            </a:extLst>
          </p:cNvPr>
          <p:cNvSpPr txBox="1"/>
          <p:nvPr/>
        </p:nvSpPr>
        <p:spPr>
          <a:xfrm>
            <a:off x="1314194" y="5368826"/>
            <a:ext cx="7689845" cy="584775"/>
          </a:xfrm>
          <a:prstGeom prst="rect">
            <a:avLst/>
          </a:prstGeom>
          <a:noFill/>
        </p:spPr>
        <p:txBody>
          <a:bodyPr wrap="square" rtlCol="0">
            <a:spAutoFit/>
          </a:bodyPr>
          <a:lstStyle/>
          <a:p>
            <a:r>
              <a:rPr lang="en-US" sz="1600" dirty="0">
                <a:latin typeface="Avenir Next LT Pro" panose="020B0504020202020204" pitchFamily="34" charset="0"/>
              </a:rPr>
              <a:t>Goal is to identify the market potential of this idea and build a customer </a:t>
            </a:r>
            <a:r>
              <a:rPr lang="en-US" sz="1600" dirty="0" err="1">
                <a:latin typeface="Avenir Next LT Pro" panose="020B0504020202020204" pitchFamily="34" charset="0"/>
              </a:rPr>
              <a:t>userflow</a:t>
            </a:r>
            <a:r>
              <a:rPr lang="en-US" sz="1600" dirty="0">
                <a:latin typeface="Avenir Next LT Pro" panose="020B0504020202020204" pitchFamily="34" charset="0"/>
              </a:rPr>
              <a:t> and success metrics to track the progress</a:t>
            </a:r>
          </a:p>
        </p:txBody>
      </p:sp>
      <p:sp>
        <p:nvSpPr>
          <p:cNvPr id="23" name="TextBox 22">
            <a:extLst>
              <a:ext uri="{FF2B5EF4-FFF2-40B4-BE49-F238E27FC236}">
                <a16:creationId xmlns:a16="http://schemas.microsoft.com/office/drawing/2014/main" id="{4995D2B3-8640-4827-BB0E-6127C6ED5ABD}"/>
              </a:ext>
            </a:extLst>
          </p:cNvPr>
          <p:cNvSpPr txBox="1"/>
          <p:nvPr/>
        </p:nvSpPr>
        <p:spPr>
          <a:xfrm>
            <a:off x="678836" y="4746438"/>
            <a:ext cx="3100062" cy="400110"/>
          </a:xfrm>
          <a:prstGeom prst="rect">
            <a:avLst/>
          </a:prstGeom>
          <a:noFill/>
        </p:spPr>
        <p:txBody>
          <a:bodyPr wrap="square" rtlCol="0">
            <a:spAutoFit/>
          </a:bodyPr>
          <a:lstStyle/>
          <a:p>
            <a:r>
              <a:rPr lang="en-US" sz="2000" b="1" u="sng" dirty="0">
                <a:solidFill>
                  <a:schemeClr val="tx1">
                    <a:lumMod val="85000"/>
                    <a:lumOff val="15000"/>
                  </a:schemeClr>
                </a:solidFill>
                <a:latin typeface="Avenir Next LT Pro" panose="020B0504020202020204" pitchFamily="34" charset="0"/>
              </a:rPr>
              <a:t>OBJECTIVE</a:t>
            </a:r>
          </a:p>
        </p:txBody>
      </p:sp>
    </p:spTree>
    <p:extLst>
      <p:ext uri="{BB962C8B-B14F-4D97-AF65-F5344CB8AC3E}">
        <p14:creationId xmlns:p14="http://schemas.microsoft.com/office/powerpoint/2010/main" val="329570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9EAF6E0-BDE2-4FA3-A52D-A1C18763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58" y="1902409"/>
            <a:ext cx="2219720" cy="4456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32E07D58-1B27-4620-9658-C04183BA1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554" y="1902409"/>
            <a:ext cx="2205887" cy="44285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6FA02203-3168-47A7-9F09-0BAC95AEE7DD}"/>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362FC3E-B046-4CF3-9163-AF34E69C8CDE}"/>
              </a:ext>
            </a:extLst>
          </p:cNvPr>
          <p:cNvSpPr txBox="1"/>
          <p:nvPr/>
        </p:nvSpPr>
        <p:spPr>
          <a:xfrm>
            <a:off x="4426087" y="165370"/>
            <a:ext cx="3781548" cy="584775"/>
          </a:xfrm>
          <a:prstGeom prst="rect">
            <a:avLst/>
          </a:prstGeom>
          <a:noFill/>
        </p:spPr>
        <p:txBody>
          <a:bodyPr wrap="none" rtlCol="0">
            <a:spAutoFit/>
          </a:bodyPr>
          <a:lstStyle/>
          <a:p>
            <a:r>
              <a:rPr lang="en-US" sz="3200" b="1" u="sng" dirty="0">
                <a:latin typeface="Avenir Next LT Pro" panose="020B0504020202020204" pitchFamily="34" charset="0"/>
              </a:rPr>
              <a:t>WhatsApp Capital</a:t>
            </a:r>
          </a:p>
        </p:txBody>
      </p:sp>
      <p:sp>
        <p:nvSpPr>
          <p:cNvPr id="6" name="TextBox 5">
            <a:extLst>
              <a:ext uri="{FF2B5EF4-FFF2-40B4-BE49-F238E27FC236}">
                <a16:creationId xmlns:a16="http://schemas.microsoft.com/office/drawing/2014/main" id="{FC7B4495-8514-44E3-91C3-8568E3A18045}"/>
              </a:ext>
            </a:extLst>
          </p:cNvPr>
          <p:cNvSpPr txBox="1"/>
          <p:nvPr/>
        </p:nvSpPr>
        <p:spPr>
          <a:xfrm>
            <a:off x="5584775" y="2738891"/>
            <a:ext cx="6340524"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Being one of the most used products in India, it can easily acquire customer for its new services</a:t>
            </a:r>
          </a:p>
          <a:p>
            <a:pPr marL="285750" indent="-285750">
              <a:buFont typeface="Arial" panose="020B0604020202020204" pitchFamily="34" charset="0"/>
              <a:buChar char="•"/>
            </a:pPr>
            <a:r>
              <a:rPr lang="en-US" sz="1600" dirty="0">
                <a:latin typeface="Avenir Next LT Pro" panose="020B0504020202020204" pitchFamily="34" charset="0"/>
              </a:rPr>
              <a:t>Due to dramatic increase in online payments, stock exchanges has seen a rapid increase in online trading through stock broking platforms</a:t>
            </a:r>
          </a:p>
          <a:p>
            <a:pPr marL="285750" indent="-285750">
              <a:buFont typeface="Arial" panose="020B0604020202020204" pitchFamily="34" charset="0"/>
              <a:buChar char="•"/>
            </a:pPr>
            <a:r>
              <a:rPr lang="en-US" sz="1600" dirty="0">
                <a:latin typeface="Avenir Next LT Pro" panose="020B0504020202020204" pitchFamily="34" charset="0"/>
              </a:rPr>
              <a:t>Since, WhatsApp has already succeeded in enabling payment services through its application, leveraging a stock broking platform would be a new idea to expand its services</a:t>
            </a:r>
          </a:p>
        </p:txBody>
      </p:sp>
      <p:sp>
        <p:nvSpPr>
          <p:cNvPr id="7" name="TextBox 6">
            <a:extLst>
              <a:ext uri="{FF2B5EF4-FFF2-40B4-BE49-F238E27FC236}">
                <a16:creationId xmlns:a16="http://schemas.microsoft.com/office/drawing/2014/main" id="{A68A6099-3627-4EFB-B203-91E1B21FB37E}"/>
              </a:ext>
            </a:extLst>
          </p:cNvPr>
          <p:cNvSpPr txBox="1"/>
          <p:nvPr/>
        </p:nvSpPr>
        <p:spPr>
          <a:xfrm>
            <a:off x="5830019" y="2299704"/>
            <a:ext cx="1173719" cy="523220"/>
          </a:xfrm>
          <a:prstGeom prst="rect">
            <a:avLst/>
          </a:prstGeom>
          <a:noFill/>
        </p:spPr>
        <p:txBody>
          <a:bodyPr wrap="none" rtlCol="0">
            <a:spAutoFit/>
          </a:bodyPr>
          <a:lstStyle/>
          <a:p>
            <a:r>
              <a:rPr lang="en-US" sz="2800" b="1" dirty="0">
                <a:latin typeface="Avenir Next LT Pro" panose="020B0504020202020204" pitchFamily="34" charset="0"/>
              </a:rPr>
              <a:t>Why?</a:t>
            </a:r>
            <a:endParaRPr lang="en-US" sz="2800" dirty="0"/>
          </a:p>
        </p:txBody>
      </p:sp>
      <p:sp>
        <p:nvSpPr>
          <p:cNvPr id="11" name="TextBox 10">
            <a:extLst>
              <a:ext uri="{FF2B5EF4-FFF2-40B4-BE49-F238E27FC236}">
                <a16:creationId xmlns:a16="http://schemas.microsoft.com/office/drawing/2014/main" id="{88AE14F0-46DE-4FFB-9175-2449F7F9A501}"/>
              </a:ext>
            </a:extLst>
          </p:cNvPr>
          <p:cNvSpPr txBox="1"/>
          <p:nvPr/>
        </p:nvSpPr>
        <p:spPr>
          <a:xfrm>
            <a:off x="5765257" y="978136"/>
            <a:ext cx="1303242" cy="523220"/>
          </a:xfrm>
          <a:prstGeom prst="rect">
            <a:avLst/>
          </a:prstGeom>
          <a:noFill/>
        </p:spPr>
        <p:txBody>
          <a:bodyPr wrap="none" rtlCol="0">
            <a:spAutoFit/>
          </a:bodyPr>
          <a:lstStyle/>
          <a:p>
            <a:r>
              <a:rPr lang="en-US" sz="2800" b="1" dirty="0">
                <a:latin typeface="Avenir Next LT Pro" panose="020B0504020202020204" pitchFamily="34" charset="0"/>
              </a:rPr>
              <a:t>What?</a:t>
            </a:r>
            <a:endParaRPr lang="en-US" sz="2800" dirty="0"/>
          </a:p>
        </p:txBody>
      </p:sp>
      <p:sp>
        <p:nvSpPr>
          <p:cNvPr id="12" name="TextBox 11">
            <a:extLst>
              <a:ext uri="{FF2B5EF4-FFF2-40B4-BE49-F238E27FC236}">
                <a16:creationId xmlns:a16="http://schemas.microsoft.com/office/drawing/2014/main" id="{62A6580E-99B7-4871-A88E-B1266D0227CE}"/>
              </a:ext>
            </a:extLst>
          </p:cNvPr>
          <p:cNvSpPr txBox="1"/>
          <p:nvPr/>
        </p:nvSpPr>
        <p:spPr>
          <a:xfrm>
            <a:off x="5582870" y="1408496"/>
            <a:ext cx="634242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WhatsApp Capital is a online stock broker where it enables its users to sell or buy stocks, invest in mutual funds, with hassle-free transactions.</a:t>
            </a:r>
          </a:p>
        </p:txBody>
      </p:sp>
      <p:pic>
        <p:nvPicPr>
          <p:cNvPr id="22" name="Picture 21">
            <a:extLst>
              <a:ext uri="{FF2B5EF4-FFF2-40B4-BE49-F238E27FC236}">
                <a16:creationId xmlns:a16="http://schemas.microsoft.com/office/drawing/2014/main" id="{DC0958BF-7843-44B0-ABBF-1644153BE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191" y="1002279"/>
            <a:ext cx="2675618" cy="5371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TextBox 23">
            <a:extLst>
              <a:ext uri="{FF2B5EF4-FFF2-40B4-BE49-F238E27FC236}">
                <a16:creationId xmlns:a16="http://schemas.microsoft.com/office/drawing/2014/main" id="{881E66E3-13DC-4D83-BD5A-6EAE92682A54}"/>
              </a:ext>
            </a:extLst>
          </p:cNvPr>
          <p:cNvSpPr txBox="1"/>
          <p:nvPr/>
        </p:nvSpPr>
        <p:spPr>
          <a:xfrm>
            <a:off x="5830019" y="4800994"/>
            <a:ext cx="2205887" cy="369332"/>
          </a:xfrm>
          <a:prstGeom prst="rect">
            <a:avLst/>
          </a:prstGeom>
          <a:noFill/>
        </p:spPr>
        <p:txBody>
          <a:bodyPr wrap="square" rtlCol="0">
            <a:spAutoFit/>
          </a:bodyPr>
          <a:lstStyle/>
          <a:p>
            <a:r>
              <a:rPr lang="en-US" b="1" u="sng" dirty="0">
                <a:solidFill>
                  <a:schemeClr val="tx1">
                    <a:lumMod val="85000"/>
                    <a:lumOff val="15000"/>
                  </a:schemeClr>
                </a:solidFill>
                <a:latin typeface="Avenir Next LT Pro" panose="020B0504020202020204" pitchFamily="34" charset="0"/>
              </a:rPr>
              <a:t>COMPETITORS </a:t>
            </a:r>
          </a:p>
        </p:txBody>
      </p:sp>
      <p:pic>
        <p:nvPicPr>
          <p:cNvPr id="26" name="Picture 25">
            <a:extLst>
              <a:ext uri="{FF2B5EF4-FFF2-40B4-BE49-F238E27FC236}">
                <a16:creationId xmlns:a16="http://schemas.microsoft.com/office/drawing/2014/main" id="{AE753FDF-4EBE-46FD-8C01-6F914F27EFC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15880" y="5273356"/>
            <a:ext cx="1905000" cy="247650"/>
          </a:xfrm>
          <a:prstGeom prst="rect">
            <a:avLst/>
          </a:prstGeom>
        </p:spPr>
      </p:pic>
      <p:pic>
        <p:nvPicPr>
          <p:cNvPr id="29" name="Picture 28">
            <a:extLst>
              <a:ext uri="{FF2B5EF4-FFF2-40B4-BE49-F238E27FC236}">
                <a16:creationId xmlns:a16="http://schemas.microsoft.com/office/drawing/2014/main" id="{B82DCDB3-BA91-4F95-AB33-6896D418161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222319" y="5185882"/>
            <a:ext cx="1758005" cy="463474"/>
          </a:xfrm>
          <a:prstGeom prst="rect">
            <a:avLst/>
          </a:prstGeom>
        </p:spPr>
      </p:pic>
      <p:pic>
        <p:nvPicPr>
          <p:cNvPr id="32" name="Picture 31">
            <a:extLst>
              <a:ext uri="{FF2B5EF4-FFF2-40B4-BE49-F238E27FC236}">
                <a16:creationId xmlns:a16="http://schemas.microsoft.com/office/drawing/2014/main" id="{6C9B4E7B-536D-433F-AD60-11F04C197B1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1053" y="5555214"/>
            <a:ext cx="1379654" cy="724318"/>
          </a:xfrm>
          <a:prstGeom prst="rect">
            <a:avLst/>
          </a:prstGeom>
        </p:spPr>
      </p:pic>
      <p:pic>
        <p:nvPicPr>
          <p:cNvPr id="34" name="Picture 33">
            <a:extLst>
              <a:ext uri="{FF2B5EF4-FFF2-40B4-BE49-F238E27FC236}">
                <a16:creationId xmlns:a16="http://schemas.microsoft.com/office/drawing/2014/main" id="{57A8D84A-8108-49AB-AAD7-D363E44ECB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4320" y="5694591"/>
            <a:ext cx="1379655" cy="475215"/>
          </a:xfrm>
          <a:prstGeom prst="rect">
            <a:avLst/>
          </a:prstGeom>
        </p:spPr>
      </p:pic>
      <p:pic>
        <p:nvPicPr>
          <p:cNvPr id="36" name="Picture 35">
            <a:extLst>
              <a:ext uri="{FF2B5EF4-FFF2-40B4-BE49-F238E27FC236}">
                <a16:creationId xmlns:a16="http://schemas.microsoft.com/office/drawing/2014/main" id="{9C3E99F8-A553-43CD-85CC-E64D39AB57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8194" y="5194373"/>
            <a:ext cx="1714500" cy="400050"/>
          </a:xfrm>
          <a:prstGeom prst="rect">
            <a:avLst/>
          </a:prstGeom>
        </p:spPr>
      </p:pic>
    </p:spTree>
    <p:extLst>
      <p:ext uri="{BB962C8B-B14F-4D97-AF65-F5344CB8AC3E}">
        <p14:creationId xmlns:p14="http://schemas.microsoft.com/office/powerpoint/2010/main" val="663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FA3AE633-11A8-4673-B594-8B40AE8881E8}"/>
              </a:ext>
            </a:extLst>
          </p:cNvPr>
          <p:cNvSpPr/>
          <p:nvPr/>
        </p:nvSpPr>
        <p:spPr>
          <a:xfrm>
            <a:off x="-4733783" y="-1234605"/>
            <a:ext cx="9683231" cy="9683231"/>
          </a:xfrm>
          <a:prstGeom prst="ellipse">
            <a:avLst/>
          </a:prstGeom>
          <a:solidFill>
            <a:srgbClr val="054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568619BC-6540-4B3A-86A0-7009624BACA0}"/>
              </a:ext>
            </a:extLst>
          </p:cNvPr>
          <p:cNvSpPr/>
          <p:nvPr/>
        </p:nvSpPr>
        <p:spPr>
          <a:xfrm>
            <a:off x="0" y="0"/>
            <a:ext cx="12192000" cy="6858000"/>
          </a:xfrm>
          <a:prstGeom prst="rect">
            <a:avLst/>
          </a:prstGeom>
          <a:noFill/>
          <a:ln w="76200">
            <a:solidFill>
              <a:srgbClr val="232D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9D6555-A507-40FD-A600-D544E9CAF767}"/>
              </a:ext>
            </a:extLst>
          </p:cNvPr>
          <p:cNvSpPr txBox="1"/>
          <p:nvPr/>
        </p:nvSpPr>
        <p:spPr>
          <a:xfrm>
            <a:off x="739451" y="3083790"/>
            <a:ext cx="3797771" cy="523220"/>
          </a:xfrm>
          <a:prstGeom prst="rect">
            <a:avLst/>
          </a:prstGeom>
          <a:noFill/>
        </p:spPr>
        <p:txBody>
          <a:bodyPr wrap="none" rtlCol="0">
            <a:spAutoFit/>
          </a:bodyPr>
          <a:lstStyle/>
          <a:p>
            <a:r>
              <a:rPr lang="en-US" sz="2800" b="1" u="sng" dirty="0">
                <a:solidFill>
                  <a:schemeClr val="bg1"/>
                </a:solidFill>
                <a:latin typeface="Avenir Next LT Pro" panose="020B0504020202020204" pitchFamily="34" charset="0"/>
              </a:rPr>
              <a:t>MARKET POTENTIAL</a:t>
            </a:r>
          </a:p>
        </p:txBody>
      </p:sp>
      <p:sp>
        <p:nvSpPr>
          <p:cNvPr id="7" name="TextBox 6">
            <a:extLst>
              <a:ext uri="{FF2B5EF4-FFF2-40B4-BE49-F238E27FC236}">
                <a16:creationId xmlns:a16="http://schemas.microsoft.com/office/drawing/2014/main" id="{EB820F6A-B66F-4C6D-B8A7-4DA939F326D3}"/>
              </a:ext>
            </a:extLst>
          </p:cNvPr>
          <p:cNvSpPr txBox="1"/>
          <p:nvPr/>
        </p:nvSpPr>
        <p:spPr>
          <a:xfrm>
            <a:off x="1040462" y="3584473"/>
            <a:ext cx="3195747" cy="276999"/>
          </a:xfrm>
          <a:prstGeom prst="rect">
            <a:avLst/>
          </a:prstGeom>
          <a:noFill/>
        </p:spPr>
        <p:txBody>
          <a:bodyPr wrap="none" rtlCol="0">
            <a:spAutoFit/>
          </a:bodyPr>
          <a:lstStyle/>
          <a:p>
            <a:r>
              <a:rPr lang="en-US" sz="1200" dirty="0">
                <a:solidFill>
                  <a:schemeClr val="bg1"/>
                </a:solidFill>
                <a:latin typeface="Avenir Next LT Pro" panose="020B0504020202020204" pitchFamily="34" charset="0"/>
              </a:rPr>
              <a:t>Assuming first brokerage tie up is with NSE</a:t>
            </a:r>
          </a:p>
        </p:txBody>
      </p:sp>
      <p:grpSp>
        <p:nvGrpSpPr>
          <p:cNvPr id="12" name="Group 11">
            <a:extLst>
              <a:ext uri="{FF2B5EF4-FFF2-40B4-BE49-F238E27FC236}">
                <a16:creationId xmlns:a16="http://schemas.microsoft.com/office/drawing/2014/main" id="{C42FFED5-59A2-49D4-9ECE-8C7502615580}"/>
              </a:ext>
            </a:extLst>
          </p:cNvPr>
          <p:cNvGrpSpPr/>
          <p:nvPr/>
        </p:nvGrpSpPr>
        <p:grpSpPr>
          <a:xfrm>
            <a:off x="5122962" y="1435860"/>
            <a:ext cx="6623074" cy="2089702"/>
            <a:chOff x="306491" y="1470621"/>
            <a:chExt cx="6270176" cy="2089702"/>
          </a:xfrm>
        </p:grpSpPr>
        <p:sp>
          <p:nvSpPr>
            <p:cNvPr id="8" name="Rectangle 7">
              <a:extLst>
                <a:ext uri="{FF2B5EF4-FFF2-40B4-BE49-F238E27FC236}">
                  <a16:creationId xmlns:a16="http://schemas.microsoft.com/office/drawing/2014/main" id="{D15070E0-FDD3-4A46-9701-B8D69E81A18C}"/>
                </a:ext>
              </a:extLst>
            </p:cNvPr>
            <p:cNvSpPr/>
            <p:nvPr/>
          </p:nvSpPr>
          <p:spPr>
            <a:xfrm>
              <a:off x="306491" y="1470621"/>
              <a:ext cx="6270176" cy="2089702"/>
            </a:xfrm>
            <a:prstGeom prst="rect">
              <a:avLst/>
            </a:prstGeom>
            <a:noFill/>
            <a:ln>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544FCD-D400-459A-9520-DA6AFE4D6B30}"/>
                </a:ext>
              </a:extLst>
            </p:cNvPr>
            <p:cNvSpPr txBox="1"/>
            <p:nvPr/>
          </p:nvSpPr>
          <p:spPr>
            <a:xfrm>
              <a:off x="306491" y="1508104"/>
              <a:ext cx="6270176" cy="1954381"/>
            </a:xfrm>
            <a:prstGeom prst="rect">
              <a:avLst/>
            </a:prstGeom>
            <a:noFill/>
          </p:spPr>
          <p:txBody>
            <a:bodyPr wrap="square" rtlCol="0">
              <a:spAutoFit/>
            </a:bodyPr>
            <a:lstStyle/>
            <a:p>
              <a:r>
                <a:rPr lang="en-US" sz="1600" b="1" u="sng" dirty="0">
                  <a:latin typeface="Avenir Next LT Pro" panose="020B0504020202020204" pitchFamily="34" charset="0"/>
                </a:rPr>
                <a:t>Daily active clients at WhatsApp Capital :</a:t>
              </a:r>
            </a:p>
            <a:p>
              <a:pPr marL="285750" indent="-285750">
                <a:buFont typeface="Arial" panose="020B0604020202020204" pitchFamily="34" charset="0"/>
                <a:buChar char="•"/>
              </a:pPr>
              <a:r>
                <a:rPr lang="en-US" sz="1500" dirty="0">
                  <a:latin typeface="Avenir Next LT Pro" panose="020B0504020202020204" pitchFamily="34" charset="0"/>
                </a:rPr>
                <a:t>Targeting a market share of 10% to be in the top 3 in stock broking platforms in India, WhatsApp Capital must have </a:t>
              </a:r>
            </a:p>
            <a:p>
              <a:r>
                <a:rPr lang="en-US" sz="1500" dirty="0">
                  <a:latin typeface="Avenir Next LT Pro" panose="020B0504020202020204" pitchFamily="34" charset="0"/>
                </a:rPr>
                <a:t>      = 0.10 * 1,34,78,848</a:t>
              </a:r>
            </a:p>
            <a:p>
              <a:r>
                <a:rPr lang="en-US" sz="1500" dirty="0">
                  <a:latin typeface="Avenir Next LT Pro" panose="020B0504020202020204" pitchFamily="34" charset="0"/>
                </a:rPr>
                <a:t>      = </a:t>
              </a:r>
              <a:r>
                <a:rPr lang="en-US" sz="1500" b="1" dirty="0">
                  <a:latin typeface="Avenir Next LT Pro" panose="020B0504020202020204" pitchFamily="34" charset="0"/>
                </a:rPr>
                <a:t>13,47,885</a:t>
              </a:r>
              <a:r>
                <a:rPr lang="en-US" sz="1500" dirty="0">
                  <a:latin typeface="Avenir Next LT Pro" panose="020B0504020202020204" pitchFamily="34" charset="0"/>
                </a:rPr>
                <a:t> active clients</a:t>
              </a:r>
            </a:p>
            <a:p>
              <a:pPr marL="285750" indent="-285750">
                <a:buFont typeface="Arial" panose="020B0604020202020204" pitchFamily="34" charset="0"/>
                <a:buChar char="•"/>
              </a:pPr>
              <a:r>
                <a:rPr lang="en-US" sz="1500" dirty="0">
                  <a:latin typeface="Avenir Next LT Pro" panose="020B0504020202020204" pitchFamily="34" charset="0"/>
                </a:rPr>
                <a:t>Assuming 40% of total clients are daily active clients, then </a:t>
              </a:r>
            </a:p>
            <a:p>
              <a:r>
                <a:rPr lang="en-US" sz="1500" dirty="0">
                  <a:latin typeface="Avenir Next LT Pro" panose="020B0504020202020204" pitchFamily="34" charset="0"/>
                </a:rPr>
                <a:t>      0.4*13,47,885 </a:t>
              </a:r>
            </a:p>
            <a:p>
              <a:r>
                <a:rPr lang="en-US" sz="1500" dirty="0">
                  <a:latin typeface="Avenir Next LT Pro" panose="020B0504020202020204" pitchFamily="34" charset="0"/>
                </a:rPr>
                <a:t>      = </a:t>
              </a:r>
              <a:r>
                <a:rPr lang="en-US" sz="1500" b="1" dirty="0">
                  <a:latin typeface="Avenir Next LT Pro" panose="020B0504020202020204" pitchFamily="34" charset="0"/>
                </a:rPr>
                <a:t>5,39,154</a:t>
              </a:r>
              <a:r>
                <a:rPr lang="en-US" sz="1500" dirty="0">
                  <a:latin typeface="Avenir Next LT Pro" panose="020B0504020202020204" pitchFamily="34" charset="0"/>
                </a:rPr>
                <a:t> users are </a:t>
              </a:r>
              <a:r>
                <a:rPr lang="en-US" sz="1500" b="1" dirty="0">
                  <a:latin typeface="Avenir Next LT Pro" panose="020B0504020202020204" pitchFamily="34" charset="0"/>
                </a:rPr>
                <a:t>daily active clients</a:t>
              </a:r>
            </a:p>
          </p:txBody>
        </p:sp>
      </p:grpSp>
      <p:grpSp>
        <p:nvGrpSpPr>
          <p:cNvPr id="11" name="Group 10">
            <a:extLst>
              <a:ext uri="{FF2B5EF4-FFF2-40B4-BE49-F238E27FC236}">
                <a16:creationId xmlns:a16="http://schemas.microsoft.com/office/drawing/2014/main" id="{20B5F114-2DC5-40E8-8DFD-0593791512AB}"/>
              </a:ext>
            </a:extLst>
          </p:cNvPr>
          <p:cNvGrpSpPr/>
          <p:nvPr/>
        </p:nvGrpSpPr>
        <p:grpSpPr>
          <a:xfrm>
            <a:off x="4469363" y="368678"/>
            <a:ext cx="7447020" cy="877428"/>
            <a:chOff x="214009" y="762187"/>
            <a:chExt cx="11657754" cy="492682"/>
          </a:xfrm>
        </p:grpSpPr>
        <p:sp>
          <p:nvSpPr>
            <p:cNvPr id="6" name="TextBox 5">
              <a:extLst>
                <a:ext uri="{FF2B5EF4-FFF2-40B4-BE49-F238E27FC236}">
                  <a16:creationId xmlns:a16="http://schemas.microsoft.com/office/drawing/2014/main" id="{FC87B360-CFB8-4D2B-BC98-C6BB16DA47B2}"/>
                </a:ext>
              </a:extLst>
            </p:cNvPr>
            <p:cNvSpPr txBox="1"/>
            <p:nvPr/>
          </p:nvSpPr>
          <p:spPr>
            <a:xfrm>
              <a:off x="320237" y="815849"/>
              <a:ext cx="11551526" cy="369332"/>
            </a:xfrm>
            <a:prstGeom prst="rect">
              <a:avLst/>
            </a:prstGeom>
            <a:noFill/>
          </p:spPr>
          <p:txBody>
            <a:bodyPr wrap="square" rtlCol="0">
              <a:spAutoFit/>
            </a:bodyPr>
            <a:lstStyle/>
            <a:p>
              <a:r>
                <a:rPr lang="en-US" b="1" dirty="0">
                  <a:latin typeface="Avenir Next LT Pro" panose="020B0504020202020204" pitchFamily="34" charset="0"/>
                </a:rPr>
                <a:t>Revenue Potential </a:t>
              </a:r>
              <a:r>
                <a:rPr lang="en-US" dirty="0">
                  <a:latin typeface="Avenir Next LT Pro" panose="020B0504020202020204" pitchFamily="34" charset="0"/>
                </a:rPr>
                <a:t>= Daily active clients at WhatsApp Capital * Incurred charges * Number of trading days</a:t>
              </a:r>
            </a:p>
          </p:txBody>
        </p:sp>
        <p:sp>
          <p:nvSpPr>
            <p:cNvPr id="10" name="Rectangle 9">
              <a:extLst>
                <a:ext uri="{FF2B5EF4-FFF2-40B4-BE49-F238E27FC236}">
                  <a16:creationId xmlns:a16="http://schemas.microsoft.com/office/drawing/2014/main" id="{265B722A-32DA-4349-B8C1-3FA08A1177B4}"/>
                </a:ext>
              </a:extLst>
            </p:cNvPr>
            <p:cNvSpPr/>
            <p:nvPr/>
          </p:nvSpPr>
          <p:spPr>
            <a:xfrm>
              <a:off x="214009" y="762187"/>
              <a:ext cx="11391089" cy="492682"/>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CF6E167-8E21-4949-BE33-8461148D4A61}"/>
              </a:ext>
            </a:extLst>
          </p:cNvPr>
          <p:cNvGrpSpPr/>
          <p:nvPr/>
        </p:nvGrpSpPr>
        <p:grpSpPr>
          <a:xfrm>
            <a:off x="5118804" y="3722973"/>
            <a:ext cx="6623073" cy="1954381"/>
            <a:chOff x="306491" y="1470621"/>
            <a:chExt cx="6270176" cy="2253474"/>
          </a:xfrm>
        </p:grpSpPr>
        <p:sp>
          <p:nvSpPr>
            <p:cNvPr id="17" name="Rectangle 16">
              <a:extLst>
                <a:ext uri="{FF2B5EF4-FFF2-40B4-BE49-F238E27FC236}">
                  <a16:creationId xmlns:a16="http://schemas.microsoft.com/office/drawing/2014/main" id="{84B45D23-C965-4C2E-8926-42DB268779C2}"/>
                </a:ext>
              </a:extLst>
            </p:cNvPr>
            <p:cNvSpPr/>
            <p:nvPr/>
          </p:nvSpPr>
          <p:spPr>
            <a:xfrm>
              <a:off x="306491" y="1470621"/>
              <a:ext cx="6270176" cy="2089702"/>
            </a:xfrm>
            <a:prstGeom prst="rect">
              <a:avLst/>
            </a:prstGeom>
            <a:noFill/>
            <a:ln>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0F5BB9C-0E38-47F3-AE31-907F230E82F2}"/>
                </a:ext>
              </a:extLst>
            </p:cNvPr>
            <p:cNvSpPr txBox="1"/>
            <p:nvPr/>
          </p:nvSpPr>
          <p:spPr>
            <a:xfrm>
              <a:off x="306491" y="1508104"/>
              <a:ext cx="6270176" cy="2215991"/>
            </a:xfrm>
            <a:prstGeom prst="rect">
              <a:avLst/>
            </a:prstGeom>
            <a:noFill/>
          </p:spPr>
          <p:txBody>
            <a:bodyPr wrap="square" rtlCol="0">
              <a:spAutoFit/>
            </a:bodyPr>
            <a:lstStyle/>
            <a:p>
              <a:r>
                <a:rPr lang="en-US" sz="1600" b="1" u="sng" dirty="0">
                  <a:latin typeface="Avenir Next LT Pro" panose="020B0504020202020204" pitchFamily="34" charset="0"/>
                </a:rPr>
                <a:t>Incurred charges :</a:t>
              </a:r>
            </a:p>
            <a:p>
              <a:r>
                <a:rPr lang="en-US" sz="1500" dirty="0">
                  <a:latin typeface="Avenir Next LT Pro" panose="020B0504020202020204" pitchFamily="34" charset="0"/>
                </a:rPr>
                <a:t>To gain a competitive advantage over other companies, let’s charge Rs. 17 at maximum for intraday transactions, options and other</a:t>
              </a:r>
            </a:p>
            <a:p>
              <a:endParaRPr lang="en-US" sz="1500" dirty="0">
                <a:latin typeface="Avenir Next LT Pro" panose="020B0504020202020204" pitchFamily="34" charset="0"/>
              </a:endParaRPr>
            </a:p>
            <a:p>
              <a:r>
                <a:rPr lang="en-US" sz="1600" b="1" u="sng" dirty="0">
                  <a:latin typeface="Avenir Next LT Pro" panose="020B0504020202020204" pitchFamily="34" charset="0"/>
                </a:rPr>
                <a:t>Number of trading days in a year :</a:t>
              </a:r>
            </a:p>
            <a:p>
              <a:r>
                <a:rPr lang="en-US" sz="1500" dirty="0">
                  <a:latin typeface="Avenir Next LT Pro" panose="020B0504020202020204" pitchFamily="34" charset="0"/>
                </a:rPr>
                <a:t>At NSE, average number of trading days in a year since 1995-96 is  </a:t>
              </a:r>
              <a:r>
                <a:rPr lang="en-US" sz="1500" b="1" dirty="0">
                  <a:latin typeface="Avenir Next LT Pro" panose="020B0504020202020204" pitchFamily="34" charset="0"/>
                </a:rPr>
                <a:t>249</a:t>
              </a:r>
              <a:r>
                <a:rPr lang="en-US" sz="1500" dirty="0">
                  <a:latin typeface="Avenir Next LT Pro" panose="020B0504020202020204" pitchFamily="34" charset="0"/>
                </a:rPr>
                <a:t> days</a:t>
              </a:r>
            </a:p>
            <a:p>
              <a:endParaRPr lang="en-US" sz="1600" b="1" dirty="0">
                <a:latin typeface="Avenir Next LT Pro" panose="020B0504020202020204" pitchFamily="34" charset="0"/>
              </a:endParaRPr>
            </a:p>
          </p:txBody>
        </p:sp>
      </p:grpSp>
      <p:sp>
        <p:nvSpPr>
          <p:cNvPr id="19" name="TextBox 18">
            <a:extLst>
              <a:ext uri="{FF2B5EF4-FFF2-40B4-BE49-F238E27FC236}">
                <a16:creationId xmlns:a16="http://schemas.microsoft.com/office/drawing/2014/main" id="{7B5C7C93-4BBB-46F3-A1F1-B38ECAC782FD}"/>
              </a:ext>
            </a:extLst>
          </p:cNvPr>
          <p:cNvSpPr txBox="1"/>
          <p:nvPr/>
        </p:nvSpPr>
        <p:spPr>
          <a:xfrm>
            <a:off x="5118804" y="5775244"/>
            <a:ext cx="6623073" cy="584775"/>
          </a:xfrm>
          <a:prstGeom prst="rect">
            <a:avLst/>
          </a:prstGeom>
          <a:noFill/>
        </p:spPr>
        <p:txBody>
          <a:bodyPr wrap="square" rtlCol="0">
            <a:spAutoFit/>
          </a:bodyPr>
          <a:lstStyle/>
          <a:p>
            <a:r>
              <a:rPr lang="en-US" sz="1600" b="1" dirty="0">
                <a:latin typeface="Avenir Next LT Pro" panose="020B0504020202020204" pitchFamily="34" charset="0"/>
              </a:rPr>
              <a:t>Revenue Potential in a year  </a:t>
            </a:r>
            <a:r>
              <a:rPr lang="en-US" sz="1600" dirty="0">
                <a:latin typeface="Avenir Next LT Pro" panose="020B0504020202020204" pitchFamily="34" charset="0"/>
              </a:rPr>
              <a:t>= 5,39,154 * Rs. 17 * 249 days</a:t>
            </a:r>
          </a:p>
          <a:p>
            <a:r>
              <a:rPr lang="en-US" sz="1600" dirty="0">
                <a:latin typeface="Avenir Next LT Pro" panose="020B0504020202020204" pitchFamily="34" charset="0"/>
              </a:rPr>
              <a:t>                                                       = </a:t>
            </a:r>
            <a:r>
              <a:rPr lang="en-US" sz="1600" b="1" dirty="0">
                <a:latin typeface="Avenir Next LT Pro" panose="020B0504020202020204" pitchFamily="34" charset="0"/>
              </a:rPr>
              <a:t>Rs. 228.23 crores</a:t>
            </a:r>
          </a:p>
        </p:txBody>
      </p:sp>
      <p:sp>
        <p:nvSpPr>
          <p:cNvPr id="21" name="Rectangle 20">
            <a:extLst>
              <a:ext uri="{FF2B5EF4-FFF2-40B4-BE49-F238E27FC236}">
                <a16:creationId xmlns:a16="http://schemas.microsoft.com/office/drawing/2014/main" id="{F7EB287D-DFCC-41C9-ADA0-5587A20E97C3}"/>
              </a:ext>
            </a:extLst>
          </p:cNvPr>
          <p:cNvSpPr/>
          <p:nvPr/>
        </p:nvSpPr>
        <p:spPr>
          <a:xfrm>
            <a:off x="5118804" y="5693721"/>
            <a:ext cx="6623072" cy="795601"/>
          </a:xfrm>
          <a:prstGeom prst="rect">
            <a:avLst/>
          </a:prstGeom>
          <a:noFill/>
          <a:ln w="2857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9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59800-B839-40EC-936E-D44371098DFE}"/>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252E89C-BD28-40D9-A36F-FEABAC41E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282" y="671486"/>
            <a:ext cx="1978140" cy="1978140"/>
          </a:xfrm>
          <a:prstGeom prst="rect">
            <a:avLst/>
          </a:prstGeom>
        </p:spPr>
      </p:pic>
      <p:pic>
        <p:nvPicPr>
          <p:cNvPr id="8" name="Picture 7">
            <a:extLst>
              <a:ext uri="{FF2B5EF4-FFF2-40B4-BE49-F238E27FC236}">
                <a16:creationId xmlns:a16="http://schemas.microsoft.com/office/drawing/2014/main" id="{9DFACB0F-4DA1-46DB-8D17-27E45CF96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820" y="665543"/>
            <a:ext cx="1894298" cy="1894298"/>
          </a:xfrm>
          <a:prstGeom prst="rect">
            <a:avLst/>
          </a:prstGeom>
        </p:spPr>
      </p:pic>
      <p:sp>
        <p:nvSpPr>
          <p:cNvPr id="10" name="TextBox 9">
            <a:extLst>
              <a:ext uri="{FF2B5EF4-FFF2-40B4-BE49-F238E27FC236}">
                <a16:creationId xmlns:a16="http://schemas.microsoft.com/office/drawing/2014/main" id="{7C16AA41-0E06-4B63-9F61-21FE8CDC1A86}"/>
              </a:ext>
            </a:extLst>
          </p:cNvPr>
          <p:cNvSpPr txBox="1"/>
          <p:nvPr/>
        </p:nvSpPr>
        <p:spPr>
          <a:xfrm>
            <a:off x="243620" y="214604"/>
            <a:ext cx="2234907" cy="369332"/>
          </a:xfrm>
          <a:prstGeom prst="rect">
            <a:avLst/>
          </a:prstGeom>
          <a:noFill/>
        </p:spPr>
        <p:txBody>
          <a:bodyPr wrap="none" rtlCol="0">
            <a:spAutoFit/>
          </a:bodyPr>
          <a:lstStyle/>
          <a:p>
            <a:r>
              <a:rPr lang="en-US" b="1" u="sng" dirty="0">
                <a:latin typeface="Avenir Next LT Pro" panose="020B0504020202020204" pitchFamily="34" charset="0"/>
              </a:rPr>
              <a:t>USER PERSONAS </a:t>
            </a:r>
          </a:p>
        </p:txBody>
      </p:sp>
      <p:cxnSp>
        <p:nvCxnSpPr>
          <p:cNvPr id="11" name="Straight Connector 10">
            <a:extLst>
              <a:ext uri="{FF2B5EF4-FFF2-40B4-BE49-F238E27FC236}">
                <a16:creationId xmlns:a16="http://schemas.microsoft.com/office/drawing/2014/main" id="{D1B8EB50-301F-47E6-B17A-9677083C0C36}"/>
              </a:ext>
            </a:extLst>
          </p:cNvPr>
          <p:cNvCxnSpPr/>
          <p:nvPr/>
        </p:nvCxnSpPr>
        <p:spPr>
          <a:xfrm>
            <a:off x="4020181" y="871655"/>
            <a:ext cx="0" cy="567301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C1F3169-D4EC-4482-A9B1-DBB7D607B81C}"/>
              </a:ext>
            </a:extLst>
          </p:cNvPr>
          <p:cNvCxnSpPr/>
          <p:nvPr/>
        </p:nvCxnSpPr>
        <p:spPr>
          <a:xfrm>
            <a:off x="7959896" y="871655"/>
            <a:ext cx="0" cy="567301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12E6359-CFAD-4E70-9C04-D80148F6B475}"/>
              </a:ext>
            </a:extLst>
          </p:cNvPr>
          <p:cNvSpPr txBox="1"/>
          <p:nvPr/>
        </p:nvSpPr>
        <p:spPr>
          <a:xfrm>
            <a:off x="260400" y="2572974"/>
            <a:ext cx="3698516" cy="830997"/>
          </a:xfrm>
          <a:prstGeom prst="rect">
            <a:avLst/>
          </a:prstGeom>
          <a:noFill/>
        </p:spPr>
        <p:txBody>
          <a:bodyPr wrap="square" rtlCol="0">
            <a:spAutoFit/>
          </a:bodyPr>
          <a:lstStyle/>
          <a:p>
            <a:pPr algn="ctr"/>
            <a:r>
              <a:rPr lang="en-US" sz="1600" dirty="0" err="1">
                <a:latin typeface="Avenir Next LT Pro" panose="020B0504020202020204" pitchFamily="34" charset="0"/>
              </a:rPr>
              <a:t>Preetham</a:t>
            </a:r>
            <a:r>
              <a:rPr lang="en-US" sz="1600" dirty="0">
                <a:latin typeface="Avenir Next LT Pro" panose="020B0504020202020204" pitchFamily="34" charset="0"/>
              </a:rPr>
              <a:t> </a:t>
            </a:r>
            <a:r>
              <a:rPr lang="en-US" sz="1600" dirty="0" err="1">
                <a:latin typeface="Avenir Next LT Pro" panose="020B0504020202020204" pitchFamily="34" charset="0"/>
              </a:rPr>
              <a:t>Bashaboina</a:t>
            </a:r>
            <a:endParaRPr lang="en-US" sz="1600" dirty="0">
              <a:latin typeface="Avenir Next LT Pro" panose="020B0504020202020204" pitchFamily="34" charset="0"/>
            </a:endParaRPr>
          </a:p>
          <a:p>
            <a:pPr algn="ctr"/>
            <a:r>
              <a:rPr lang="en-US" sz="1600" dirty="0">
                <a:latin typeface="Avenir Next LT Pro" panose="020B0504020202020204" pitchFamily="34" charset="0"/>
              </a:rPr>
              <a:t>22 | Student at St. Martin’s college, Hyderabad</a:t>
            </a:r>
          </a:p>
        </p:txBody>
      </p:sp>
      <p:sp>
        <p:nvSpPr>
          <p:cNvPr id="14" name="TextBox 13">
            <a:extLst>
              <a:ext uri="{FF2B5EF4-FFF2-40B4-BE49-F238E27FC236}">
                <a16:creationId xmlns:a16="http://schemas.microsoft.com/office/drawing/2014/main" id="{CF4C6B4C-6A31-4E65-B2B2-1362F7F84E9D}"/>
              </a:ext>
            </a:extLst>
          </p:cNvPr>
          <p:cNvSpPr txBox="1"/>
          <p:nvPr/>
        </p:nvSpPr>
        <p:spPr>
          <a:xfrm>
            <a:off x="340469" y="3376774"/>
            <a:ext cx="3269204" cy="1938992"/>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latin typeface="Avenir Next LT Pro" panose="020B0504020202020204" pitchFamily="34" charset="0"/>
              </a:rPr>
              <a:t>Attends college occasionally, and </a:t>
            </a:r>
            <a:r>
              <a:rPr lang="en-US" sz="1500" dirty="0" err="1">
                <a:latin typeface="Avenir Next LT Pro" panose="020B0504020202020204" pitchFamily="34" charset="0"/>
              </a:rPr>
              <a:t>spents</a:t>
            </a:r>
            <a:r>
              <a:rPr lang="en-US" sz="1500" dirty="0">
                <a:latin typeface="Avenir Next LT Pro" panose="020B0504020202020204" pitchFamily="34" charset="0"/>
              </a:rPr>
              <a:t> most of the time  with his friends</a:t>
            </a:r>
          </a:p>
          <a:p>
            <a:pPr marL="285750" indent="-285750">
              <a:buFont typeface="Wingdings" panose="05000000000000000000" pitchFamily="2" charset="2"/>
              <a:buChar char="ü"/>
            </a:pPr>
            <a:endParaRPr lang="en-US" sz="1500" dirty="0">
              <a:latin typeface="Avenir Next LT Pro" panose="020B0504020202020204" pitchFamily="34" charset="0"/>
            </a:endParaRPr>
          </a:p>
          <a:p>
            <a:pPr marL="285750" indent="-285750">
              <a:buFont typeface="Wingdings" panose="05000000000000000000" pitchFamily="2" charset="2"/>
              <a:buChar char="ü"/>
            </a:pPr>
            <a:r>
              <a:rPr lang="en-US" sz="1500" dirty="0">
                <a:latin typeface="Avenir Next LT Pro" panose="020B0504020202020204" pitchFamily="34" charset="0"/>
              </a:rPr>
              <a:t>He gets a pocket money of Rs. 5000 per month from his dad</a:t>
            </a:r>
          </a:p>
          <a:p>
            <a:pPr marL="285750" indent="-285750">
              <a:buFont typeface="Wingdings" panose="05000000000000000000" pitchFamily="2" charset="2"/>
              <a:buChar char="ü"/>
            </a:pPr>
            <a:endParaRPr lang="en-US" sz="1500" dirty="0">
              <a:latin typeface="Avenir Next LT Pro" panose="020B0504020202020204" pitchFamily="34" charset="0"/>
            </a:endParaRPr>
          </a:p>
          <a:p>
            <a:endParaRPr lang="en-US" sz="1500" dirty="0">
              <a:latin typeface="Avenir Next LT Pro" panose="020B0504020202020204" pitchFamily="34" charset="0"/>
            </a:endParaRPr>
          </a:p>
        </p:txBody>
      </p:sp>
      <p:sp>
        <p:nvSpPr>
          <p:cNvPr id="15" name="TextBox 14">
            <a:extLst>
              <a:ext uri="{FF2B5EF4-FFF2-40B4-BE49-F238E27FC236}">
                <a16:creationId xmlns:a16="http://schemas.microsoft.com/office/drawing/2014/main" id="{C0AF42A7-6B03-40FE-AE1A-31717A4B812F}"/>
              </a:ext>
            </a:extLst>
          </p:cNvPr>
          <p:cNvSpPr txBox="1"/>
          <p:nvPr/>
        </p:nvSpPr>
        <p:spPr>
          <a:xfrm>
            <a:off x="336065" y="4945962"/>
            <a:ext cx="3269195" cy="1246495"/>
          </a:xfrm>
          <a:prstGeom prst="rect">
            <a:avLst/>
          </a:prstGeom>
          <a:noFill/>
        </p:spPr>
        <p:txBody>
          <a:bodyPr wrap="square" rtlCol="0">
            <a:spAutoFit/>
          </a:bodyPr>
          <a:lstStyle/>
          <a:p>
            <a:pPr marL="285750" indent="-285750">
              <a:buFont typeface="Wingdings" panose="05000000000000000000" pitchFamily="2" charset="2"/>
              <a:buChar char="Ø"/>
            </a:pPr>
            <a:r>
              <a:rPr lang="en-US" sz="1500" dirty="0">
                <a:latin typeface="Avenir Next LT Pro" panose="020B0504020202020204" pitchFamily="34" charset="0"/>
              </a:rPr>
              <a:t>To add more money to his wallet, starts investing in stocks, eventually becomes active client at NSE using </a:t>
            </a:r>
            <a:r>
              <a:rPr lang="en-US" sz="1500" dirty="0" err="1">
                <a:latin typeface="Avenir Next LT Pro" panose="020B0504020202020204" pitchFamily="34" charset="0"/>
              </a:rPr>
              <a:t>Upstox</a:t>
            </a:r>
            <a:r>
              <a:rPr lang="en-US" sz="1500" dirty="0">
                <a:latin typeface="Avenir Next LT Pro" panose="020B0504020202020204" pitchFamily="34" charset="0"/>
              </a:rPr>
              <a:t> platform</a:t>
            </a:r>
          </a:p>
        </p:txBody>
      </p:sp>
      <p:sp>
        <p:nvSpPr>
          <p:cNvPr id="18" name="TextBox 17">
            <a:extLst>
              <a:ext uri="{FF2B5EF4-FFF2-40B4-BE49-F238E27FC236}">
                <a16:creationId xmlns:a16="http://schemas.microsoft.com/office/drawing/2014/main" id="{97B17524-A705-408F-B51C-F76E541B748D}"/>
              </a:ext>
            </a:extLst>
          </p:cNvPr>
          <p:cNvSpPr txBox="1"/>
          <p:nvPr/>
        </p:nvSpPr>
        <p:spPr>
          <a:xfrm>
            <a:off x="4138854" y="4694276"/>
            <a:ext cx="3698512" cy="1246495"/>
          </a:xfrm>
          <a:prstGeom prst="rect">
            <a:avLst/>
          </a:prstGeom>
          <a:noFill/>
        </p:spPr>
        <p:txBody>
          <a:bodyPr wrap="square" rtlCol="0">
            <a:spAutoFit/>
          </a:bodyPr>
          <a:lstStyle/>
          <a:p>
            <a:pPr marL="285750" indent="-285750">
              <a:buFont typeface="Wingdings" panose="05000000000000000000" pitchFamily="2" charset="2"/>
              <a:buChar char="Ø"/>
            </a:pPr>
            <a:r>
              <a:rPr lang="en-US" sz="1500" dirty="0">
                <a:latin typeface="Avenir Next LT Pro" panose="020B0504020202020204" pitchFamily="34" charset="0"/>
              </a:rPr>
              <a:t>For family planning, financial security and to manage his expenses, he invests his savings in mutual funds at Aditya Birla, </a:t>
            </a:r>
            <a:r>
              <a:rPr lang="en-US" sz="1500" dirty="0" err="1">
                <a:latin typeface="Avenir Next LT Pro" panose="020B0504020202020204" pitchFamily="34" charset="0"/>
              </a:rPr>
              <a:t>spents</a:t>
            </a:r>
            <a:r>
              <a:rPr lang="en-US" sz="1500" dirty="0">
                <a:latin typeface="Avenir Next LT Pro" panose="020B0504020202020204" pitchFamily="34" charset="0"/>
              </a:rPr>
              <a:t> some of his time trading at NSE daily </a:t>
            </a:r>
          </a:p>
        </p:txBody>
      </p:sp>
      <p:sp>
        <p:nvSpPr>
          <p:cNvPr id="19" name="TextBox 18">
            <a:extLst>
              <a:ext uri="{FF2B5EF4-FFF2-40B4-BE49-F238E27FC236}">
                <a16:creationId xmlns:a16="http://schemas.microsoft.com/office/drawing/2014/main" id="{88C575A8-D5BB-42F8-94F6-72268D8BDF42}"/>
              </a:ext>
            </a:extLst>
          </p:cNvPr>
          <p:cNvSpPr txBox="1"/>
          <p:nvPr/>
        </p:nvSpPr>
        <p:spPr>
          <a:xfrm>
            <a:off x="4322578" y="2721773"/>
            <a:ext cx="3446329" cy="584775"/>
          </a:xfrm>
          <a:prstGeom prst="rect">
            <a:avLst/>
          </a:prstGeom>
          <a:noFill/>
        </p:spPr>
        <p:txBody>
          <a:bodyPr wrap="none" rtlCol="0">
            <a:spAutoFit/>
          </a:bodyPr>
          <a:lstStyle/>
          <a:p>
            <a:pPr algn="ctr"/>
            <a:r>
              <a:rPr lang="en-US" sz="1600" dirty="0">
                <a:latin typeface="Avenir Next LT Pro" panose="020B0504020202020204" pitchFamily="34" charset="0"/>
              </a:rPr>
              <a:t>Harihar </a:t>
            </a:r>
            <a:r>
              <a:rPr lang="en-US" sz="1600" dirty="0" err="1">
                <a:latin typeface="Avenir Next LT Pro" panose="020B0504020202020204" pitchFamily="34" charset="0"/>
              </a:rPr>
              <a:t>Bolsekar</a:t>
            </a:r>
            <a:endParaRPr lang="en-US" sz="1600" dirty="0">
              <a:latin typeface="Avenir Next LT Pro" panose="020B0504020202020204" pitchFamily="34" charset="0"/>
            </a:endParaRPr>
          </a:p>
          <a:p>
            <a:pPr algn="ctr"/>
            <a:r>
              <a:rPr lang="en-US" sz="1600" dirty="0">
                <a:latin typeface="Avenir Next LT Pro" panose="020B0504020202020204" pitchFamily="34" charset="0"/>
              </a:rPr>
              <a:t>46 | LIC Agent, </a:t>
            </a:r>
            <a:r>
              <a:rPr lang="en-US" sz="1600" dirty="0" err="1">
                <a:latin typeface="Avenir Next LT Pro" panose="020B0504020202020204" pitchFamily="34" charset="0"/>
              </a:rPr>
              <a:t>Basmat</a:t>
            </a:r>
            <a:r>
              <a:rPr lang="en-US" sz="1600" dirty="0">
                <a:latin typeface="Avenir Next LT Pro" panose="020B0504020202020204" pitchFamily="34" charset="0"/>
              </a:rPr>
              <a:t> Nagar, MH</a:t>
            </a:r>
          </a:p>
        </p:txBody>
      </p:sp>
      <p:sp>
        <p:nvSpPr>
          <p:cNvPr id="20" name="TextBox 19">
            <a:extLst>
              <a:ext uri="{FF2B5EF4-FFF2-40B4-BE49-F238E27FC236}">
                <a16:creationId xmlns:a16="http://schemas.microsoft.com/office/drawing/2014/main" id="{66476E2F-8898-4A8F-BEAA-5A5462A855B3}"/>
              </a:ext>
            </a:extLst>
          </p:cNvPr>
          <p:cNvSpPr txBox="1"/>
          <p:nvPr/>
        </p:nvSpPr>
        <p:spPr>
          <a:xfrm>
            <a:off x="4141976" y="3342025"/>
            <a:ext cx="3698516" cy="1708160"/>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latin typeface="Avenir Next LT Pro" panose="020B0504020202020204" pitchFamily="34" charset="0"/>
              </a:rPr>
              <a:t>Life insurance agent at his local town </a:t>
            </a:r>
            <a:r>
              <a:rPr lang="en-US" sz="1500" dirty="0" err="1">
                <a:latin typeface="Avenir Next LT Pro" panose="020B0504020202020204" pitchFamily="34" charset="0"/>
              </a:rPr>
              <a:t>Basmat</a:t>
            </a:r>
            <a:r>
              <a:rPr lang="en-US" sz="1500" dirty="0">
                <a:latin typeface="Avenir Next LT Pro" panose="020B0504020202020204" pitchFamily="34" charset="0"/>
              </a:rPr>
              <a:t> Nagar, Maharashtra</a:t>
            </a:r>
          </a:p>
          <a:p>
            <a:pPr marL="285750" indent="-285750">
              <a:buFont typeface="Wingdings" panose="05000000000000000000" pitchFamily="2" charset="2"/>
              <a:buChar char="ü"/>
            </a:pPr>
            <a:endParaRPr lang="en-US" sz="1500" dirty="0">
              <a:latin typeface="Avenir Next LT Pro" panose="020B0504020202020204" pitchFamily="34" charset="0"/>
            </a:endParaRPr>
          </a:p>
          <a:p>
            <a:pPr marL="285750" indent="-285750">
              <a:buFont typeface="Wingdings" panose="05000000000000000000" pitchFamily="2" charset="2"/>
              <a:buChar char="ü"/>
            </a:pPr>
            <a:r>
              <a:rPr lang="en-US" sz="1500" dirty="0">
                <a:latin typeface="Avenir Next LT Pro" panose="020B0504020202020204" pitchFamily="34" charset="0"/>
              </a:rPr>
              <a:t>Lives with his wife, and two daughters in a rented house</a:t>
            </a:r>
          </a:p>
          <a:p>
            <a:pPr marL="285750" indent="-285750">
              <a:buFont typeface="Wingdings" panose="05000000000000000000" pitchFamily="2" charset="2"/>
              <a:buChar char="ü"/>
            </a:pPr>
            <a:endParaRPr lang="en-US" sz="1500" dirty="0">
              <a:latin typeface="Avenir Next LT Pro" panose="020B0504020202020204" pitchFamily="34" charset="0"/>
            </a:endParaRPr>
          </a:p>
          <a:p>
            <a:endParaRPr lang="en-US" sz="1500" dirty="0">
              <a:latin typeface="Avenir Next LT Pro" panose="020B0504020202020204" pitchFamily="34" charset="0"/>
            </a:endParaRPr>
          </a:p>
        </p:txBody>
      </p:sp>
      <p:sp>
        <p:nvSpPr>
          <p:cNvPr id="21" name="TextBox 20">
            <a:extLst>
              <a:ext uri="{FF2B5EF4-FFF2-40B4-BE49-F238E27FC236}">
                <a16:creationId xmlns:a16="http://schemas.microsoft.com/office/drawing/2014/main" id="{75EDD884-9C45-47C5-A4D5-F192A1006A01}"/>
              </a:ext>
            </a:extLst>
          </p:cNvPr>
          <p:cNvSpPr txBox="1"/>
          <p:nvPr/>
        </p:nvSpPr>
        <p:spPr>
          <a:xfrm>
            <a:off x="8253945" y="4645306"/>
            <a:ext cx="3523134" cy="1015663"/>
          </a:xfrm>
          <a:prstGeom prst="rect">
            <a:avLst/>
          </a:prstGeom>
          <a:noFill/>
        </p:spPr>
        <p:txBody>
          <a:bodyPr wrap="square" rtlCol="0">
            <a:spAutoFit/>
          </a:bodyPr>
          <a:lstStyle/>
          <a:p>
            <a:pPr marL="285750" indent="-285750">
              <a:buFont typeface="Wingdings" panose="05000000000000000000" pitchFamily="2" charset="2"/>
              <a:buChar char="Ø"/>
            </a:pPr>
            <a:r>
              <a:rPr lang="en-US" sz="1500" dirty="0">
                <a:latin typeface="Avenir Next LT Pro" panose="020B0504020202020204" pitchFamily="34" charset="0"/>
              </a:rPr>
              <a:t>Looking at children’s education and financial security, she and her husband jointly invests their savings in Mutual Funds</a:t>
            </a:r>
          </a:p>
        </p:txBody>
      </p:sp>
      <p:sp>
        <p:nvSpPr>
          <p:cNvPr id="22" name="TextBox 21">
            <a:extLst>
              <a:ext uri="{FF2B5EF4-FFF2-40B4-BE49-F238E27FC236}">
                <a16:creationId xmlns:a16="http://schemas.microsoft.com/office/drawing/2014/main" id="{3AE42049-7735-4D7E-B573-514D9DD7C744}"/>
              </a:ext>
            </a:extLst>
          </p:cNvPr>
          <p:cNvSpPr txBox="1"/>
          <p:nvPr/>
        </p:nvSpPr>
        <p:spPr>
          <a:xfrm>
            <a:off x="8099612" y="2721773"/>
            <a:ext cx="3707618" cy="584775"/>
          </a:xfrm>
          <a:prstGeom prst="rect">
            <a:avLst/>
          </a:prstGeom>
          <a:noFill/>
        </p:spPr>
        <p:txBody>
          <a:bodyPr wrap="none" rtlCol="0">
            <a:spAutoFit/>
          </a:bodyPr>
          <a:lstStyle/>
          <a:p>
            <a:pPr algn="ctr"/>
            <a:r>
              <a:rPr lang="en-US" sz="1600" dirty="0">
                <a:latin typeface="Avenir Next LT Pro" panose="020B0504020202020204" pitchFamily="34" charset="0"/>
              </a:rPr>
              <a:t>Vijaya </a:t>
            </a:r>
            <a:r>
              <a:rPr lang="en-US" sz="1600" dirty="0" err="1">
                <a:latin typeface="Avenir Next LT Pro" panose="020B0504020202020204" pitchFamily="34" charset="0"/>
              </a:rPr>
              <a:t>Alsatwar</a:t>
            </a:r>
            <a:endParaRPr lang="en-US" sz="1600" dirty="0">
              <a:latin typeface="Avenir Next LT Pro" panose="020B0504020202020204" pitchFamily="34" charset="0"/>
            </a:endParaRPr>
          </a:p>
          <a:p>
            <a:pPr algn="ctr"/>
            <a:r>
              <a:rPr lang="en-US" sz="1600" dirty="0">
                <a:latin typeface="Avenir Next LT Pro" panose="020B0504020202020204" pitchFamily="34" charset="0"/>
              </a:rPr>
              <a:t>38 | English Teacher at Nizamabad, TS</a:t>
            </a:r>
          </a:p>
        </p:txBody>
      </p:sp>
      <p:sp>
        <p:nvSpPr>
          <p:cNvPr id="23" name="TextBox 22">
            <a:extLst>
              <a:ext uri="{FF2B5EF4-FFF2-40B4-BE49-F238E27FC236}">
                <a16:creationId xmlns:a16="http://schemas.microsoft.com/office/drawing/2014/main" id="{507C62B5-D9CA-45E1-85B6-410978776609}"/>
              </a:ext>
            </a:extLst>
          </p:cNvPr>
          <p:cNvSpPr txBox="1"/>
          <p:nvPr/>
        </p:nvSpPr>
        <p:spPr>
          <a:xfrm>
            <a:off x="8253945" y="3342025"/>
            <a:ext cx="3645661" cy="1708160"/>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latin typeface="Avenir Next LT Pro" panose="020B0504020202020204" pitchFamily="34" charset="0"/>
              </a:rPr>
              <a:t>Teaches English language at Chaitanya High School, Nizamabad</a:t>
            </a:r>
          </a:p>
          <a:p>
            <a:pPr marL="285750" indent="-285750">
              <a:buFont typeface="Wingdings" panose="05000000000000000000" pitchFamily="2" charset="2"/>
              <a:buChar char="ü"/>
            </a:pPr>
            <a:endParaRPr lang="en-US" sz="1500" dirty="0">
              <a:latin typeface="Avenir Next LT Pro" panose="020B0504020202020204" pitchFamily="34" charset="0"/>
            </a:endParaRPr>
          </a:p>
          <a:p>
            <a:pPr marL="285750" indent="-285750">
              <a:buFont typeface="Wingdings" panose="05000000000000000000" pitchFamily="2" charset="2"/>
              <a:buChar char="ü"/>
            </a:pPr>
            <a:r>
              <a:rPr lang="en-US" sz="1500" dirty="0">
                <a:latin typeface="Avenir Next LT Pro" panose="020B0504020202020204" pitchFamily="34" charset="0"/>
              </a:rPr>
              <a:t>Has two kids, and husband working as a manager at RK Resorts</a:t>
            </a:r>
          </a:p>
          <a:p>
            <a:pPr marL="285750" indent="-285750">
              <a:buFont typeface="Wingdings" panose="05000000000000000000" pitchFamily="2" charset="2"/>
              <a:buChar char="ü"/>
            </a:pPr>
            <a:endParaRPr lang="en-US" sz="1500" dirty="0">
              <a:latin typeface="Avenir Next LT Pro" panose="020B0504020202020204" pitchFamily="34" charset="0"/>
            </a:endParaRPr>
          </a:p>
          <a:p>
            <a:endParaRPr lang="en-US" sz="1500" dirty="0">
              <a:latin typeface="Avenir Next LT Pro" panose="020B0504020202020204" pitchFamily="34" charset="0"/>
            </a:endParaRPr>
          </a:p>
        </p:txBody>
      </p:sp>
      <p:pic>
        <p:nvPicPr>
          <p:cNvPr id="25" name="Picture 24">
            <a:extLst>
              <a:ext uri="{FF2B5EF4-FFF2-40B4-BE49-F238E27FC236}">
                <a16:creationId xmlns:a16="http://schemas.microsoft.com/office/drawing/2014/main" id="{B8203DFA-D80E-435A-B1CD-DE6124BC92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350" y="681942"/>
            <a:ext cx="1978141" cy="1978141"/>
          </a:xfrm>
          <a:prstGeom prst="rect">
            <a:avLst/>
          </a:prstGeom>
        </p:spPr>
      </p:pic>
    </p:spTree>
    <p:extLst>
      <p:ext uri="{BB962C8B-B14F-4D97-AF65-F5344CB8AC3E}">
        <p14:creationId xmlns:p14="http://schemas.microsoft.com/office/powerpoint/2010/main" val="202050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747E78-E472-41A8-BD79-5ED2F7D1397E}"/>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ADA5DF-7559-4371-AC0A-0006F93A1E94}"/>
              </a:ext>
            </a:extLst>
          </p:cNvPr>
          <p:cNvSpPr txBox="1"/>
          <p:nvPr/>
        </p:nvSpPr>
        <p:spPr>
          <a:xfrm>
            <a:off x="2379135" y="79683"/>
            <a:ext cx="6991529" cy="400110"/>
          </a:xfrm>
          <a:prstGeom prst="rect">
            <a:avLst/>
          </a:prstGeom>
          <a:noFill/>
        </p:spPr>
        <p:txBody>
          <a:bodyPr wrap="none" rtlCol="0">
            <a:spAutoFit/>
          </a:bodyPr>
          <a:lstStyle/>
          <a:p>
            <a:r>
              <a:rPr lang="en-US" sz="2000" b="1" u="sng" dirty="0">
                <a:latin typeface="Avenir Next LT Pro" panose="020B0504020202020204" pitchFamily="34" charset="0"/>
              </a:rPr>
              <a:t>USER JOURNEY MAP FOR BUYING OR SELLING STOCK</a:t>
            </a:r>
          </a:p>
        </p:txBody>
      </p:sp>
      <p:sp>
        <p:nvSpPr>
          <p:cNvPr id="8" name="TextBox 7">
            <a:extLst>
              <a:ext uri="{FF2B5EF4-FFF2-40B4-BE49-F238E27FC236}">
                <a16:creationId xmlns:a16="http://schemas.microsoft.com/office/drawing/2014/main" id="{97BA06DD-6D9F-4637-85E2-F7FA6350D739}"/>
              </a:ext>
            </a:extLst>
          </p:cNvPr>
          <p:cNvSpPr txBox="1"/>
          <p:nvPr/>
        </p:nvSpPr>
        <p:spPr>
          <a:xfrm>
            <a:off x="2538824" y="664884"/>
            <a:ext cx="1220020" cy="307777"/>
          </a:xfrm>
          <a:prstGeom prst="rect">
            <a:avLst/>
          </a:prstGeom>
          <a:noFill/>
        </p:spPr>
        <p:txBody>
          <a:bodyPr wrap="square" rtlCol="0">
            <a:spAutoFit/>
          </a:bodyPr>
          <a:lstStyle/>
          <a:p>
            <a:r>
              <a:rPr lang="en-US" sz="1400" dirty="0">
                <a:latin typeface="Avenir Next LT Pro" panose="020B0504020202020204" pitchFamily="34" charset="0"/>
              </a:rPr>
              <a:t>Opens App</a:t>
            </a:r>
          </a:p>
        </p:txBody>
      </p:sp>
      <p:grpSp>
        <p:nvGrpSpPr>
          <p:cNvPr id="66" name="Group 65">
            <a:extLst>
              <a:ext uri="{FF2B5EF4-FFF2-40B4-BE49-F238E27FC236}">
                <a16:creationId xmlns:a16="http://schemas.microsoft.com/office/drawing/2014/main" id="{D8EBDF4F-C882-404C-B3EB-C5D209D546F4}"/>
              </a:ext>
            </a:extLst>
          </p:cNvPr>
          <p:cNvGrpSpPr/>
          <p:nvPr/>
        </p:nvGrpSpPr>
        <p:grpSpPr>
          <a:xfrm>
            <a:off x="9310175" y="1960859"/>
            <a:ext cx="1061634" cy="384244"/>
            <a:chOff x="5327780" y="1857139"/>
            <a:chExt cx="1061634" cy="384244"/>
          </a:xfrm>
        </p:grpSpPr>
        <p:sp>
          <p:nvSpPr>
            <p:cNvPr id="65" name="Rectangle 64">
              <a:extLst>
                <a:ext uri="{FF2B5EF4-FFF2-40B4-BE49-F238E27FC236}">
                  <a16:creationId xmlns:a16="http://schemas.microsoft.com/office/drawing/2014/main" id="{35A48EED-1D0C-402A-A975-ADB85DCE69FD}"/>
                </a:ext>
              </a:extLst>
            </p:cNvPr>
            <p:cNvSpPr/>
            <p:nvPr/>
          </p:nvSpPr>
          <p:spPr>
            <a:xfrm>
              <a:off x="5327780" y="1857139"/>
              <a:ext cx="1061634" cy="36933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A5C76B5-EE36-4028-9B9E-356D5C32E68C}"/>
                </a:ext>
              </a:extLst>
            </p:cNvPr>
            <p:cNvSpPr txBox="1"/>
            <p:nvPr/>
          </p:nvSpPr>
          <p:spPr>
            <a:xfrm>
              <a:off x="5468584" y="1872051"/>
              <a:ext cx="786211" cy="369332"/>
            </a:xfrm>
            <a:prstGeom prst="rect">
              <a:avLst/>
            </a:prstGeom>
            <a:noFill/>
          </p:spPr>
          <p:txBody>
            <a:bodyPr wrap="square" rtlCol="0">
              <a:spAutoFit/>
            </a:bodyPr>
            <a:lstStyle/>
            <a:p>
              <a:r>
                <a:rPr lang="en-US" b="1" dirty="0">
                  <a:latin typeface="Avenir Next LT Pro" panose="020B0504020202020204" pitchFamily="34" charset="0"/>
                </a:rPr>
                <a:t>Sell?</a:t>
              </a:r>
            </a:p>
          </p:txBody>
        </p:sp>
      </p:grpSp>
      <p:sp>
        <p:nvSpPr>
          <p:cNvPr id="15" name="TextBox 14">
            <a:extLst>
              <a:ext uri="{FF2B5EF4-FFF2-40B4-BE49-F238E27FC236}">
                <a16:creationId xmlns:a16="http://schemas.microsoft.com/office/drawing/2014/main" id="{58D5D9A8-DE0F-447E-B828-8D0822749AE2}"/>
              </a:ext>
            </a:extLst>
          </p:cNvPr>
          <p:cNvSpPr txBox="1"/>
          <p:nvPr/>
        </p:nvSpPr>
        <p:spPr>
          <a:xfrm>
            <a:off x="7406155" y="545648"/>
            <a:ext cx="518091" cy="307777"/>
          </a:xfrm>
          <a:prstGeom prst="rect">
            <a:avLst/>
          </a:prstGeom>
          <a:noFill/>
        </p:spPr>
        <p:txBody>
          <a:bodyPr wrap="none" rtlCol="0">
            <a:spAutoFit/>
          </a:bodyPr>
          <a:lstStyle/>
          <a:p>
            <a:r>
              <a:rPr lang="en-US" sz="1400" dirty="0">
                <a:latin typeface="Avenir Next LT Pro" panose="020B0504020202020204" pitchFamily="34" charset="0"/>
              </a:rPr>
              <a:t>No?</a:t>
            </a:r>
          </a:p>
        </p:txBody>
      </p:sp>
      <p:grpSp>
        <p:nvGrpSpPr>
          <p:cNvPr id="249" name="Group 248">
            <a:extLst>
              <a:ext uri="{FF2B5EF4-FFF2-40B4-BE49-F238E27FC236}">
                <a16:creationId xmlns:a16="http://schemas.microsoft.com/office/drawing/2014/main" id="{01870D8D-D941-4230-A7CB-D3D9600C503A}"/>
              </a:ext>
            </a:extLst>
          </p:cNvPr>
          <p:cNvGrpSpPr/>
          <p:nvPr/>
        </p:nvGrpSpPr>
        <p:grpSpPr>
          <a:xfrm>
            <a:off x="230069" y="551712"/>
            <a:ext cx="2060536" cy="525102"/>
            <a:chOff x="207606" y="608210"/>
            <a:chExt cx="2060536" cy="525102"/>
          </a:xfrm>
        </p:grpSpPr>
        <p:sp>
          <p:nvSpPr>
            <p:cNvPr id="7" name="TextBox 6">
              <a:extLst>
                <a:ext uri="{FF2B5EF4-FFF2-40B4-BE49-F238E27FC236}">
                  <a16:creationId xmlns:a16="http://schemas.microsoft.com/office/drawing/2014/main" id="{02EFB83C-C2EF-4F28-8AB8-0FE660E3445D}"/>
                </a:ext>
              </a:extLst>
            </p:cNvPr>
            <p:cNvSpPr txBox="1"/>
            <p:nvPr/>
          </p:nvSpPr>
          <p:spPr>
            <a:xfrm>
              <a:off x="224738" y="608210"/>
              <a:ext cx="2043404" cy="523220"/>
            </a:xfrm>
            <a:prstGeom prst="rect">
              <a:avLst/>
            </a:prstGeom>
            <a:noFill/>
          </p:spPr>
          <p:txBody>
            <a:bodyPr wrap="square" rtlCol="0">
              <a:spAutoFit/>
            </a:bodyPr>
            <a:lstStyle/>
            <a:p>
              <a:r>
                <a:rPr lang="en-US" sz="1400" dirty="0">
                  <a:latin typeface="Avenir Next LT Pro" panose="020B0504020202020204" pitchFamily="34" charset="0"/>
                </a:rPr>
                <a:t>Downloads WhatsApp Cap. App </a:t>
              </a:r>
            </a:p>
          </p:txBody>
        </p:sp>
        <p:sp>
          <p:nvSpPr>
            <p:cNvPr id="17" name="Rectangle 16">
              <a:extLst>
                <a:ext uri="{FF2B5EF4-FFF2-40B4-BE49-F238E27FC236}">
                  <a16:creationId xmlns:a16="http://schemas.microsoft.com/office/drawing/2014/main" id="{73EDBB8F-5E8A-4072-A217-0D125685E8AC}"/>
                </a:ext>
              </a:extLst>
            </p:cNvPr>
            <p:cNvSpPr/>
            <p:nvPr/>
          </p:nvSpPr>
          <p:spPr>
            <a:xfrm>
              <a:off x="207606" y="610092"/>
              <a:ext cx="1918997" cy="52322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E7202FF-97FD-4969-822E-94DAAD5A5E49}"/>
              </a:ext>
            </a:extLst>
          </p:cNvPr>
          <p:cNvSpPr/>
          <p:nvPr/>
        </p:nvSpPr>
        <p:spPr>
          <a:xfrm>
            <a:off x="2492880" y="658698"/>
            <a:ext cx="1175732" cy="315017"/>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 name="Group 244">
            <a:extLst>
              <a:ext uri="{FF2B5EF4-FFF2-40B4-BE49-F238E27FC236}">
                <a16:creationId xmlns:a16="http://schemas.microsoft.com/office/drawing/2014/main" id="{B40F47CE-D2BC-4108-BC76-C5E6927088AA}"/>
              </a:ext>
            </a:extLst>
          </p:cNvPr>
          <p:cNvGrpSpPr/>
          <p:nvPr/>
        </p:nvGrpSpPr>
        <p:grpSpPr>
          <a:xfrm>
            <a:off x="4357284" y="635655"/>
            <a:ext cx="1853651" cy="339865"/>
            <a:chOff x="3655208" y="690656"/>
            <a:chExt cx="1853651" cy="339865"/>
          </a:xfrm>
        </p:grpSpPr>
        <p:sp>
          <p:nvSpPr>
            <p:cNvPr id="9" name="TextBox 8">
              <a:extLst>
                <a:ext uri="{FF2B5EF4-FFF2-40B4-BE49-F238E27FC236}">
                  <a16:creationId xmlns:a16="http://schemas.microsoft.com/office/drawing/2014/main" id="{597C48F3-E0D6-4941-87BE-E6BD5072A5C6}"/>
                </a:ext>
              </a:extLst>
            </p:cNvPr>
            <p:cNvSpPr txBox="1"/>
            <p:nvPr/>
          </p:nvSpPr>
          <p:spPr>
            <a:xfrm>
              <a:off x="3662491" y="690656"/>
              <a:ext cx="1846368" cy="338554"/>
            </a:xfrm>
            <a:prstGeom prst="rect">
              <a:avLst/>
            </a:prstGeom>
            <a:noFill/>
          </p:spPr>
          <p:txBody>
            <a:bodyPr wrap="square" rtlCol="0">
              <a:spAutoFit/>
            </a:bodyPr>
            <a:lstStyle/>
            <a:p>
              <a:r>
                <a:rPr lang="en-US" sz="1600" dirty="0">
                  <a:latin typeface="Avenir Next LT Pro" panose="020B0504020202020204" pitchFamily="34" charset="0"/>
                </a:rPr>
                <a:t>Account created?</a:t>
              </a:r>
            </a:p>
          </p:txBody>
        </p:sp>
        <p:sp>
          <p:nvSpPr>
            <p:cNvPr id="20" name="Rectangle 19">
              <a:extLst>
                <a:ext uri="{FF2B5EF4-FFF2-40B4-BE49-F238E27FC236}">
                  <a16:creationId xmlns:a16="http://schemas.microsoft.com/office/drawing/2014/main" id="{24609911-8DF8-4DE7-9C75-54B4821423BE}"/>
                </a:ext>
              </a:extLst>
            </p:cNvPr>
            <p:cNvSpPr/>
            <p:nvPr/>
          </p:nvSpPr>
          <p:spPr>
            <a:xfrm>
              <a:off x="3655208" y="715504"/>
              <a:ext cx="1813376" cy="315017"/>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1" name="Group 240">
            <a:extLst>
              <a:ext uri="{FF2B5EF4-FFF2-40B4-BE49-F238E27FC236}">
                <a16:creationId xmlns:a16="http://schemas.microsoft.com/office/drawing/2014/main" id="{7EC675E0-5F92-41D2-92AE-D28B3F2190DB}"/>
              </a:ext>
            </a:extLst>
          </p:cNvPr>
          <p:cNvGrpSpPr/>
          <p:nvPr/>
        </p:nvGrpSpPr>
        <p:grpSpPr>
          <a:xfrm>
            <a:off x="9127996" y="632519"/>
            <a:ext cx="2632379" cy="584775"/>
            <a:chOff x="6389414" y="713495"/>
            <a:chExt cx="2495370" cy="616217"/>
          </a:xfrm>
        </p:grpSpPr>
        <p:sp>
          <p:nvSpPr>
            <p:cNvPr id="10" name="TextBox 9">
              <a:extLst>
                <a:ext uri="{FF2B5EF4-FFF2-40B4-BE49-F238E27FC236}">
                  <a16:creationId xmlns:a16="http://schemas.microsoft.com/office/drawing/2014/main" id="{2597551C-3300-4486-A38E-97DAF6DC6421}"/>
                </a:ext>
              </a:extLst>
            </p:cNvPr>
            <p:cNvSpPr txBox="1"/>
            <p:nvPr/>
          </p:nvSpPr>
          <p:spPr>
            <a:xfrm>
              <a:off x="6389414" y="713495"/>
              <a:ext cx="2495370" cy="616217"/>
            </a:xfrm>
            <a:prstGeom prst="rect">
              <a:avLst/>
            </a:prstGeom>
            <a:noFill/>
          </p:spPr>
          <p:txBody>
            <a:bodyPr wrap="square" rtlCol="0">
              <a:spAutoFit/>
            </a:bodyPr>
            <a:lstStyle/>
            <a:p>
              <a:r>
                <a:rPr lang="en-US" sz="1600" dirty="0">
                  <a:latin typeface="Avenir Next LT Pro" panose="020B0504020202020204" pitchFamily="34" charset="0"/>
                </a:rPr>
                <a:t>Opens DEMAT Account</a:t>
              </a:r>
            </a:p>
          </p:txBody>
        </p:sp>
        <p:sp>
          <p:nvSpPr>
            <p:cNvPr id="21" name="Rectangle 20">
              <a:extLst>
                <a:ext uri="{FF2B5EF4-FFF2-40B4-BE49-F238E27FC236}">
                  <a16:creationId xmlns:a16="http://schemas.microsoft.com/office/drawing/2014/main" id="{FC65EA2C-EE1E-4347-A292-B2E5A683455A}"/>
                </a:ext>
              </a:extLst>
            </p:cNvPr>
            <p:cNvSpPr/>
            <p:nvPr/>
          </p:nvSpPr>
          <p:spPr>
            <a:xfrm>
              <a:off x="6437828" y="723015"/>
              <a:ext cx="2294780" cy="34819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3" name="Straight Arrow Connector 22">
            <a:extLst>
              <a:ext uri="{FF2B5EF4-FFF2-40B4-BE49-F238E27FC236}">
                <a16:creationId xmlns:a16="http://schemas.microsoft.com/office/drawing/2014/main" id="{B5E7DE82-3C6A-4E44-B1E1-F32EB0CB0798}"/>
              </a:ext>
            </a:extLst>
          </p:cNvPr>
          <p:cNvCxnSpPr>
            <a:cxnSpLocks/>
            <a:stCxn id="17" idx="3"/>
            <a:endCxn id="18" idx="1"/>
          </p:cNvCxnSpPr>
          <p:nvPr/>
        </p:nvCxnSpPr>
        <p:spPr>
          <a:xfrm>
            <a:off x="2149066" y="815204"/>
            <a:ext cx="343814" cy="1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6CFE808-3879-43F8-9770-8D8B1631F6CF}"/>
              </a:ext>
            </a:extLst>
          </p:cNvPr>
          <p:cNvCxnSpPr>
            <a:cxnSpLocks/>
            <a:stCxn id="18" idx="3"/>
            <a:endCxn id="20" idx="1"/>
          </p:cNvCxnSpPr>
          <p:nvPr/>
        </p:nvCxnSpPr>
        <p:spPr>
          <a:xfrm>
            <a:off x="3668612" y="816207"/>
            <a:ext cx="688672" cy="1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D2503D6-42FF-47D9-AF41-BE824F141052}"/>
              </a:ext>
            </a:extLst>
          </p:cNvPr>
          <p:cNvCxnSpPr>
            <a:cxnSpLocks/>
            <a:stCxn id="20" idx="3"/>
            <a:endCxn id="21" idx="1"/>
          </p:cNvCxnSpPr>
          <p:nvPr/>
        </p:nvCxnSpPr>
        <p:spPr>
          <a:xfrm flipV="1">
            <a:off x="6170660" y="806768"/>
            <a:ext cx="3008408" cy="11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7" name="Group 46">
            <a:extLst>
              <a:ext uri="{FF2B5EF4-FFF2-40B4-BE49-F238E27FC236}">
                <a16:creationId xmlns:a16="http://schemas.microsoft.com/office/drawing/2014/main" id="{A8B1ABED-FCCF-4894-8143-54ECC0E5AF8A}"/>
              </a:ext>
            </a:extLst>
          </p:cNvPr>
          <p:cNvGrpSpPr/>
          <p:nvPr/>
        </p:nvGrpSpPr>
        <p:grpSpPr>
          <a:xfrm>
            <a:off x="4096584" y="1180686"/>
            <a:ext cx="2336306" cy="361795"/>
            <a:chOff x="3470770" y="1218167"/>
            <a:chExt cx="2182250" cy="290030"/>
          </a:xfrm>
        </p:grpSpPr>
        <p:sp>
          <p:nvSpPr>
            <p:cNvPr id="12" name="TextBox 11">
              <a:extLst>
                <a:ext uri="{FF2B5EF4-FFF2-40B4-BE49-F238E27FC236}">
                  <a16:creationId xmlns:a16="http://schemas.microsoft.com/office/drawing/2014/main" id="{61516B1A-DB0F-4500-B5E2-FAC38629C7BA}"/>
                </a:ext>
              </a:extLst>
            </p:cNvPr>
            <p:cNvSpPr txBox="1"/>
            <p:nvPr/>
          </p:nvSpPr>
          <p:spPr>
            <a:xfrm>
              <a:off x="3575962" y="1225159"/>
              <a:ext cx="2009191" cy="246727"/>
            </a:xfrm>
            <a:prstGeom prst="rect">
              <a:avLst/>
            </a:prstGeom>
            <a:noFill/>
          </p:spPr>
          <p:txBody>
            <a:bodyPr wrap="square" rtlCol="0">
              <a:spAutoFit/>
            </a:bodyPr>
            <a:lstStyle/>
            <a:p>
              <a:r>
                <a:rPr lang="en-US" sz="1400" dirty="0">
                  <a:latin typeface="Avenir Next LT Pro" panose="020B0504020202020204" pitchFamily="34" charset="0"/>
                </a:rPr>
                <a:t>Enters login credentials</a:t>
              </a:r>
            </a:p>
          </p:txBody>
        </p:sp>
        <p:sp>
          <p:nvSpPr>
            <p:cNvPr id="42" name="Rectangle 41">
              <a:extLst>
                <a:ext uri="{FF2B5EF4-FFF2-40B4-BE49-F238E27FC236}">
                  <a16:creationId xmlns:a16="http://schemas.microsoft.com/office/drawing/2014/main" id="{5CC7ACC2-E670-4377-BF23-7C8108392FB3}"/>
                </a:ext>
              </a:extLst>
            </p:cNvPr>
            <p:cNvSpPr/>
            <p:nvPr/>
          </p:nvSpPr>
          <p:spPr>
            <a:xfrm>
              <a:off x="3470770" y="1218167"/>
              <a:ext cx="2182250" cy="29003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Arrow Connector 43">
            <a:extLst>
              <a:ext uri="{FF2B5EF4-FFF2-40B4-BE49-F238E27FC236}">
                <a16:creationId xmlns:a16="http://schemas.microsoft.com/office/drawing/2014/main" id="{7D494927-EF03-4432-9DFA-E549C723D4A9}"/>
              </a:ext>
            </a:extLst>
          </p:cNvPr>
          <p:cNvCxnSpPr>
            <a:cxnSpLocks/>
            <a:stCxn id="20" idx="2"/>
            <a:endCxn id="42" idx="0"/>
          </p:cNvCxnSpPr>
          <p:nvPr/>
        </p:nvCxnSpPr>
        <p:spPr>
          <a:xfrm rot="16200000" flipH="1">
            <a:off x="5161772" y="1077719"/>
            <a:ext cx="205164" cy="7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7E5ABF73-387E-49AA-8BD9-E26507636B6D}"/>
              </a:ext>
            </a:extLst>
          </p:cNvPr>
          <p:cNvSpPr txBox="1"/>
          <p:nvPr/>
        </p:nvSpPr>
        <p:spPr>
          <a:xfrm>
            <a:off x="7951370" y="1134011"/>
            <a:ext cx="1000190" cy="523220"/>
          </a:xfrm>
          <a:prstGeom prst="rect">
            <a:avLst/>
          </a:prstGeom>
          <a:noFill/>
        </p:spPr>
        <p:txBody>
          <a:bodyPr wrap="square" rtlCol="0">
            <a:spAutoFit/>
          </a:bodyPr>
          <a:lstStyle/>
          <a:p>
            <a:r>
              <a:rPr lang="en-US" sz="1400" dirty="0">
                <a:latin typeface="Avenir Next LT Pro" panose="020B0504020202020204" pitchFamily="34" charset="0"/>
              </a:rPr>
              <a:t>No Funds in wallet</a:t>
            </a:r>
          </a:p>
        </p:txBody>
      </p:sp>
      <p:sp>
        <p:nvSpPr>
          <p:cNvPr id="50" name="Rectangle 49">
            <a:extLst>
              <a:ext uri="{FF2B5EF4-FFF2-40B4-BE49-F238E27FC236}">
                <a16:creationId xmlns:a16="http://schemas.microsoft.com/office/drawing/2014/main" id="{77DBB200-EB2C-4AC8-B747-32B6A776B74A}"/>
              </a:ext>
            </a:extLst>
          </p:cNvPr>
          <p:cNvSpPr/>
          <p:nvPr/>
        </p:nvSpPr>
        <p:spPr>
          <a:xfrm>
            <a:off x="7908295" y="1106107"/>
            <a:ext cx="1086340" cy="512875"/>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4BCB49D-6E9A-4B7D-B462-0E48320AAD1A}"/>
              </a:ext>
            </a:extLst>
          </p:cNvPr>
          <p:cNvCxnSpPr>
            <a:cxnSpLocks/>
            <a:stCxn id="42" idx="3"/>
            <a:endCxn id="50" idx="1"/>
          </p:cNvCxnSpPr>
          <p:nvPr/>
        </p:nvCxnSpPr>
        <p:spPr>
          <a:xfrm>
            <a:off x="6432890" y="1361584"/>
            <a:ext cx="1475405" cy="96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239" name="Group 238">
            <a:extLst>
              <a:ext uri="{FF2B5EF4-FFF2-40B4-BE49-F238E27FC236}">
                <a16:creationId xmlns:a16="http://schemas.microsoft.com/office/drawing/2014/main" id="{A017157B-0060-483B-8A43-6A1664A39BEB}"/>
              </a:ext>
            </a:extLst>
          </p:cNvPr>
          <p:cNvGrpSpPr/>
          <p:nvPr/>
        </p:nvGrpSpPr>
        <p:grpSpPr>
          <a:xfrm>
            <a:off x="10620978" y="1198737"/>
            <a:ext cx="1683640" cy="339838"/>
            <a:chOff x="7407877" y="1233797"/>
            <a:chExt cx="1388227" cy="289098"/>
          </a:xfrm>
        </p:grpSpPr>
        <p:sp>
          <p:nvSpPr>
            <p:cNvPr id="59" name="TextBox 58">
              <a:extLst>
                <a:ext uri="{FF2B5EF4-FFF2-40B4-BE49-F238E27FC236}">
                  <a16:creationId xmlns:a16="http://schemas.microsoft.com/office/drawing/2014/main" id="{7573DA5D-DCB3-49EF-BBD6-0A791DA9BBAB}"/>
                </a:ext>
              </a:extLst>
            </p:cNvPr>
            <p:cNvSpPr txBox="1"/>
            <p:nvPr/>
          </p:nvSpPr>
          <p:spPr>
            <a:xfrm>
              <a:off x="7450276" y="1234889"/>
              <a:ext cx="1345828" cy="288006"/>
            </a:xfrm>
            <a:prstGeom prst="rect">
              <a:avLst/>
            </a:prstGeom>
            <a:noFill/>
          </p:spPr>
          <p:txBody>
            <a:bodyPr wrap="square" rtlCol="0" anchor="ctr">
              <a:spAutoFit/>
            </a:bodyPr>
            <a:lstStyle/>
            <a:p>
              <a:r>
                <a:rPr lang="en-US" sz="1600" dirty="0">
                  <a:latin typeface="Avenir Next LT Pro" panose="020B0504020202020204" pitchFamily="34" charset="0"/>
                </a:rPr>
                <a:t>Add Funds</a:t>
              </a:r>
            </a:p>
          </p:txBody>
        </p:sp>
        <p:sp>
          <p:nvSpPr>
            <p:cNvPr id="60" name="Rectangle 59">
              <a:extLst>
                <a:ext uri="{FF2B5EF4-FFF2-40B4-BE49-F238E27FC236}">
                  <a16:creationId xmlns:a16="http://schemas.microsoft.com/office/drawing/2014/main" id="{838D67C7-4025-46CC-A589-371F4931C60D}"/>
                </a:ext>
              </a:extLst>
            </p:cNvPr>
            <p:cNvSpPr/>
            <p:nvPr/>
          </p:nvSpPr>
          <p:spPr>
            <a:xfrm>
              <a:off x="7407877" y="1233797"/>
              <a:ext cx="1086340" cy="28358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highlight>
                  <a:srgbClr val="FFFF00"/>
                </a:highlight>
              </a:endParaRPr>
            </a:p>
          </p:txBody>
        </p:sp>
      </p:grpSp>
      <p:cxnSp>
        <p:nvCxnSpPr>
          <p:cNvPr id="62" name="Straight Arrow Connector 61">
            <a:extLst>
              <a:ext uri="{FF2B5EF4-FFF2-40B4-BE49-F238E27FC236}">
                <a16:creationId xmlns:a16="http://schemas.microsoft.com/office/drawing/2014/main" id="{5681AA75-E7F5-4DB0-B8AE-8C1CD8A2C265}"/>
              </a:ext>
            </a:extLst>
          </p:cNvPr>
          <p:cNvCxnSpPr>
            <a:cxnSpLocks/>
            <a:stCxn id="50" idx="3"/>
            <a:endCxn id="60" idx="1"/>
          </p:cNvCxnSpPr>
          <p:nvPr/>
        </p:nvCxnSpPr>
        <p:spPr>
          <a:xfrm>
            <a:off x="8994635" y="1362545"/>
            <a:ext cx="1626343" cy="2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A84AEBD2-37CD-4E0C-843B-A1B7CB8212D9}"/>
              </a:ext>
            </a:extLst>
          </p:cNvPr>
          <p:cNvSpPr/>
          <p:nvPr/>
        </p:nvSpPr>
        <p:spPr>
          <a:xfrm>
            <a:off x="2718266" y="2688151"/>
            <a:ext cx="1969610" cy="3150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Taps on search bar</a:t>
            </a:r>
          </a:p>
        </p:txBody>
      </p:sp>
      <p:grpSp>
        <p:nvGrpSpPr>
          <p:cNvPr id="67" name="Group 66">
            <a:extLst>
              <a:ext uri="{FF2B5EF4-FFF2-40B4-BE49-F238E27FC236}">
                <a16:creationId xmlns:a16="http://schemas.microsoft.com/office/drawing/2014/main" id="{4CA0F3F3-D9A5-4815-968B-CE48B24FD3CB}"/>
              </a:ext>
            </a:extLst>
          </p:cNvPr>
          <p:cNvGrpSpPr/>
          <p:nvPr/>
        </p:nvGrpSpPr>
        <p:grpSpPr>
          <a:xfrm>
            <a:off x="3172553" y="1992765"/>
            <a:ext cx="1061634" cy="384244"/>
            <a:chOff x="5327780" y="1857139"/>
            <a:chExt cx="1061634" cy="384244"/>
          </a:xfrm>
        </p:grpSpPr>
        <p:sp>
          <p:nvSpPr>
            <p:cNvPr id="68" name="Rectangle 67">
              <a:extLst>
                <a:ext uri="{FF2B5EF4-FFF2-40B4-BE49-F238E27FC236}">
                  <a16:creationId xmlns:a16="http://schemas.microsoft.com/office/drawing/2014/main" id="{8EB9A8DD-8699-4F2D-A5E2-F6F46AE7FDE8}"/>
                </a:ext>
              </a:extLst>
            </p:cNvPr>
            <p:cNvSpPr/>
            <p:nvPr/>
          </p:nvSpPr>
          <p:spPr>
            <a:xfrm>
              <a:off x="5327780" y="1857139"/>
              <a:ext cx="1061634" cy="36933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53950E79-E38C-47FF-9719-43DFE98A935B}"/>
                </a:ext>
              </a:extLst>
            </p:cNvPr>
            <p:cNvSpPr txBox="1"/>
            <p:nvPr/>
          </p:nvSpPr>
          <p:spPr>
            <a:xfrm>
              <a:off x="5468584" y="1872051"/>
              <a:ext cx="786211" cy="369332"/>
            </a:xfrm>
            <a:prstGeom prst="rect">
              <a:avLst/>
            </a:prstGeom>
            <a:noFill/>
          </p:spPr>
          <p:txBody>
            <a:bodyPr wrap="square" rtlCol="0">
              <a:spAutoFit/>
            </a:bodyPr>
            <a:lstStyle/>
            <a:p>
              <a:r>
                <a:rPr lang="en-US" b="1" dirty="0">
                  <a:latin typeface="Avenir Next LT Pro" panose="020B0504020202020204" pitchFamily="34" charset="0"/>
                </a:rPr>
                <a:t>Buy?</a:t>
              </a:r>
            </a:p>
          </p:txBody>
        </p:sp>
      </p:grpSp>
      <p:cxnSp>
        <p:nvCxnSpPr>
          <p:cNvPr id="71" name="Straight Arrow Connector 70">
            <a:extLst>
              <a:ext uri="{FF2B5EF4-FFF2-40B4-BE49-F238E27FC236}">
                <a16:creationId xmlns:a16="http://schemas.microsoft.com/office/drawing/2014/main" id="{533B48BA-B9E5-4C6A-9FAA-73AB1E34A024}"/>
              </a:ext>
            </a:extLst>
          </p:cNvPr>
          <p:cNvCxnSpPr>
            <a:cxnSpLocks/>
            <a:stCxn id="42" idx="2"/>
            <a:endCxn id="68" idx="0"/>
          </p:cNvCxnSpPr>
          <p:nvPr/>
        </p:nvCxnSpPr>
        <p:spPr>
          <a:xfrm rot="5400000">
            <a:off x="4258911" y="986939"/>
            <a:ext cx="450286" cy="1561367"/>
          </a:xfrm>
          <a:prstGeom prst="bentConnector3">
            <a:avLst>
              <a:gd name="adj1" fmla="val 50000"/>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6AE4A422-E6C1-401D-B36B-221CB8BAF294}"/>
              </a:ext>
            </a:extLst>
          </p:cNvPr>
          <p:cNvSpPr/>
          <p:nvPr/>
        </p:nvSpPr>
        <p:spPr>
          <a:xfrm>
            <a:off x="2715069" y="3200041"/>
            <a:ext cx="1969605" cy="47944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Searches for the required stock</a:t>
            </a:r>
          </a:p>
        </p:txBody>
      </p:sp>
      <p:sp>
        <p:nvSpPr>
          <p:cNvPr id="77" name="Rectangle 76">
            <a:extLst>
              <a:ext uri="{FF2B5EF4-FFF2-40B4-BE49-F238E27FC236}">
                <a16:creationId xmlns:a16="http://schemas.microsoft.com/office/drawing/2014/main" id="{AB86E534-432A-4C32-BF93-7558A9B1A12D}"/>
              </a:ext>
            </a:extLst>
          </p:cNvPr>
          <p:cNvSpPr/>
          <p:nvPr/>
        </p:nvSpPr>
        <p:spPr>
          <a:xfrm>
            <a:off x="2874681" y="3915625"/>
            <a:ext cx="1654549" cy="3228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Selects the stock</a:t>
            </a:r>
          </a:p>
        </p:txBody>
      </p:sp>
      <p:sp>
        <p:nvSpPr>
          <p:cNvPr id="78" name="Rectangle 77">
            <a:extLst>
              <a:ext uri="{FF2B5EF4-FFF2-40B4-BE49-F238E27FC236}">
                <a16:creationId xmlns:a16="http://schemas.microsoft.com/office/drawing/2014/main" id="{6A3EF478-72D7-49AA-A078-E77AC7374F26}"/>
              </a:ext>
            </a:extLst>
          </p:cNvPr>
          <p:cNvSpPr/>
          <p:nvPr/>
        </p:nvSpPr>
        <p:spPr>
          <a:xfrm>
            <a:off x="217354" y="2583021"/>
            <a:ext cx="1969610" cy="52543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Any stocks to be observed frequently</a:t>
            </a:r>
          </a:p>
        </p:txBody>
      </p:sp>
      <p:sp>
        <p:nvSpPr>
          <p:cNvPr id="79" name="Rectangle 78">
            <a:extLst>
              <a:ext uri="{FF2B5EF4-FFF2-40B4-BE49-F238E27FC236}">
                <a16:creationId xmlns:a16="http://schemas.microsoft.com/office/drawing/2014/main" id="{8715DE35-1362-4488-A49B-800085FA013D}"/>
              </a:ext>
            </a:extLst>
          </p:cNvPr>
          <p:cNvSpPr/>
          <p:nvPr/>
        </p:nvSpPr>
        <p:spPr>
          <a:xfrm>
            <a:off x="217354" y="3421552"/>
            <a:ext cx="1969610" cy="56753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Avenir Next LT Pro" panose="020B0504020202020204" pitchFamily="34" charset="0"/>
              </a:rPr>
              <a:t>Adds to his/her  preferences</a:t>
            </a:r>
          </a:p>
        </p:txBody>
      </p:sp>
      <p:cxnSp>
        <p:nvCxnSpPr>
          <p:cNvPr id="81" name="Straight Arrow Connector 80">
            <a:extLst>
              <a:ext uri="{FF2B5EF4-FFF2-40B4-BE49-F238E27FC236}">
                <a16:creationId xmlns:a16="http://schemas.microsoft.com/office/drawing/2014/main" id="{4712EF41-5696-4F33-BFFD-9A0F5ADF55C0}"/>
              </a:ext>
            </a:extLst>
          </p:cNvPr>
          <p:cNvCxnSpPr>
            <a:cxnSpLocks/>
            <a:stCxn id="69" idx="2"/>
            <a:endCxn id="64" idx="0"/>
          </p:cNvCxnSpPr>
          <p:nvPr/>
        </p:nvCxnSpPr>
        <p:spPr>
          <a:xfrm flipH="1">
            <a:off x="3703071" y="2377009"/>
            <a:ext cx="3392" cy="311142"/>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611EF9BD-8D4B-43E1-9928-D66F51A5C474}"/>
              </a:ext>
            </a:extLst>
          </p:cNvPr>
          <p:cNvCxnSpPr>
            <a:cxnSpLocks/>
            <a:stCxn id="64" idx="2"/>
            <a:endCxn id="76" idx="0"/>
          </p:cNvCxnSpPr>
          <p:nvPr/>
        </p:nvCxnSpPr>
        <p:spPr>
          <a:xfrm flipH="1">
            <a:off x="3699872" y="3003168"/>
            <a:ext cx="3199" cy="196873"/>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2703BF67-C9E7-411C-AF6F-3EC18198FF2F}"/>
              </a:ext>
            </a:extLst>
          </p:cNvPr>
          <p:cNvCxnSpPr>
            <a:cxnSpLocks/>
            <a:stCxn id="76" idx="2"/>
            <a:endCxn id="77" idx="0"/>
          </p:cNvCxnSpPr>
          <p:nvPr/>
        </p:nvCxnSpPr>
        <p:spPr>
          <a:xfrm>
            <a:off x="3699872" y="3679489"/>
            <a:ext cx="2084" cy="23613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A7D7528E-EAD2-4D20-AA8E-182DA8A4B280}"/>
              </a:ext>
            </a:extLst>
          </p:cNvPr>
          <p:cNvCxnSpPr>
            <a:cxnSpLocks/>
            <a:stCxn id="64" idx="1"/>
            <a:endCxn id="78" idx="3"/>
          </p:cNvCxnSpPr>
          <p:nvPr/>
        </p:nvCxnSpPr>
        <p:spPr>
          <a:xfrm flipH="1">
            <a:off x="2186964" y="2845660"/>
            <a:ext cx="531302" cy="81"/>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7AC453F5-4C36-47BF-AE12-C553E0144E48}"/>
              </a:ext>
            </a:extLst>
          </p:cNvPr>
          <p:cNvCxnSpPr>
            <a:cxnSpLocks/>
            <a:stCxn id="78" idx="2"/>
            <a:endCxn id="79" idx="0"/>
          </p:cNvCxnSpPr>
          <p:nvPr/>
        </p:nvCxnSpPr>
        <p:spPr>
          <a:xfrm>
            <a:off x="1202159" y="3108460"/>
            <a:ext cx="0" cy="313092"/>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6D72F812-F16A-4835-A1D6-EA7A88BDFD5F}"/>
              </a:ext>
            </a:extLst>
          </p:cNvPr>
          <p:cNvCxnSpPr>
            <a:cxnSpLocks/>
            <a:stCxn id="77" idx="3"/>
            <a:endCxn id="76" idx="3"/>
          </p:cNvCxnSpPr>
          <p:nvPr/>
        </p:nvCxnSpPr>
        <p:spPr>
          <a:xfrm flipV="1">
            <a:off x="4529230" y="3439765"/>
            <a:ext cx="155444" cy="637286"/>
          </a:xfrm>
          <a:prstGeom prst="bentConnector3">
            <a:avLst>
              <a:gd name="adj1" fmla="val 925352"/>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4943196-E58C-4FD0-A9B2-E3CF1EC7F5A0}"/>
              </a:ext>
            </a:extLst>
          </p:cNvPr>
          <p:cNvSpPr txBox="1"/>
          <p:nvPr/>
        </p:nvSpPr>
        <p:spPr>
          <a:xfrm>
            <a:off x="4743692" y="4047340"/>
            <a:ext cx="1265539" cy="276999"/>
          </a:xfrm>
          <a:prstGeom prst="rect">
            <a:avLst/>
          </a:prstGeom>
          <a:noFill/>
        </p:spPr>
        <p:txBody>
          <a:bodyPr wrap="none" rtlCol="0">
            <a:spAutoFit/>
          </a:bodyPr>
          <a:lstStyle/>
          <a:p>
            <a:r>
              <a:rPr lang="en-US" sz="1200" dirty="0">
                <a:latin typeface="Avenir Next LT Pro" panose="020B0504020202020204" pitchFamily="34" charset="0"/>
              </a:rPr>
              <a:t>Not interested?</a:t>
            </a:r>
          </a:p>
        </p:txBody>
      </p:sp>
      <p:sp>
        <p:nvSpPr>
          <p:cNvPr id="108" name="TextBox 107">
            <a:extLst>
              <a:ext uri="{FF2B5EF4-FFF2-40B4-BE49-F238E27FC236}">
                <a16:creationId xmlns:a16="http://schemas.microsoft.com/office/drawing/2014/main" id="{26B3813A-B09F-4433-9D03-45E518FF6F6A}"/>
              </a:ext>
            </a:extLst>
          </p:cNvPr>
          <p:cNvSpPr txBox="1"/>
          <p:nvPr/>
        </p:nvSpPr>
        <p:spPr>
          <a:xfrm>
            <a:off x="4804030" y="3810320"/>
            <a:ext cx="1144865" cy="276999"/>
          </a:xfrm>
          <a:prstGeom prst="rect">
            <a:avLst/>
          </a:prstGeom>
          <a:noFill/>
        </p:spPr>
        <p:txBody>
          <a:bodyPr wrap="none" rtlCol="0">
            <a:spAutoFit/>
          </a:bodyPr>
          <a:lstStyle/>
          <a:p>
            <a:r>
              <a:rPr lang="en-US" sz="1200" dirty="0">
                <a:latin typeface="Avenir Next LT Pro" panose="020B0504020202020204" pitchFamily="34" charset="0"/>
              </a:rPr>
              <a:t>Search more?</a:t>
            </a:r>
          </a:p>
        </p:txBody>
      </p:sp>
      <p:sp>
        <p:nvSpPr>
          <p:cNvPr id="109" name="Rectangle 108">
            <a:extLst>
              <a:ext uri="{FF2B5EF4-FFF2-40B4-BE49-F238E27FC236}">
                <a16:creationId xmlns:a16="http://schemas.microsoft.com/office/drawing/2014/main" id="{1BBD0504-1FAD-45D1-A361-6B992B7C0182}"/>
              </a:ext>
            </a:extLst>
          </p:cNvPr>
          <p:cNvSpPr/>
          <p:nvPr/>
        </p:nvSpPr>
        <p:spPr>
          <a:xfrm>
            <a:off x="2748823" y="4444657"/>
            <a:ext cx="1909995" cy="3150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Clicks on Buy Option</a:t>
            </a:r>
          </a:p>
        </p:txBody>
      </p:sp>
      <p:cxnSp>
        <p:nvCxnSpPr>
          <p:cNvPr id="111" name="Straight Arrow Connector 110">
            <a:extLst>
              <a:ext uri="{FF2B5EF4-FFF2-40B4-BE49-F238E27FC236}">
                <a16:creationId xmlns:a16="http://schemas.microsoft.com/office/drawing/2014/main" id="{3FB2EE58-C2C3-47B6-AD21-167A23709A95}"/>
              </a:ext>
            </a:extLst>
          </p:cNvPr>
          <p:cNvCxnSpPr>
            <a:cxnSpLocks/>
            <a:stCxn id="77" idx="2"/>
            <a:endCxn id="109" idx="0"/>
          </p:cNvCxnSpPr>
          <p:nvPr/>
        </p:nvCxnSpPr>
        <p:spPr>
          <a:xfrm>
            <a:off x="3701956" y="4238477"/>
            <a:ext cx="1865" cy="206180"/>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5" name="Rectangle 114">
            <a:extLst>
              <a:ext uri="{FF2B5EF4-FFF2-40B4-BE49-F238E27FC236}">
                <a16:creationId xmlns:a16="http://schemas.microsoft.com/office/drawing/2014/main" id="{9683D8E2-F875-4F5A-9292-A728B6489046}"/>
              </a:ext>
            </a:extLst>
          </p:cNvPr>
          <p:cNvSpPr/>
          <p:nvPr/>
        </p:nvSpPr>
        <p:spPr>
          <a:xfrm>
            <a:off x="2366833" y="5002670"/>
            <a:ext cx="2669345" cy="54438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Selects the quantity of shares, options &amp; his/her preferences</a:t>
            </a:r>
          </a:p>
        </p:txBody>
      </p:sp>
      <p:cxnSp>
        <p:nvCxnSpPr>
          <p:cNvPr id="117" name="Straight Arrow Connector 116">
            <a:extLst>
              <a:ext uri="{FF2B5EF4-FFF2-40B4-BE49-F238E27FC236}">
                <a16:creationId xmlns:a16="http://schemas.microsoft.com/office/drawing/2014/main" id="{22AFE889-337C-45E7-BB2A-B5C9DF5DAAA1}"/>
              </a:ext>
            </a:extLst>
          </p:cNvPr>
          <p:cNvCxnSpPr>
            <a:cxnSpLocks/>
            <a:stCxn id="109" idx="2"/>
            <a:endCxn id="115" idx="0"/>
          </p:cNvCxnSpPr>
          <p:nvPr/>
        </p:nvCxnSpPr>
        <p:spPr>
          <a:xfrm flipH="1">
            <a:off x="3701506" y="4759674"/>
            <a:ext cx="2315" cy="24299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C12F84D2-EDCD-431B-9676-74766EDCBE46}"/>
              </a:ext>
            </a:extLst>
          </p:cNvPr>
          <p:cNvSpPr/>
          <p:nvPr/>
        </p:nvSpPr>
        <p:spPr>
          <a:xfrm>
            <a:off x="2587214" y="5755519"/>
            <a:ext cx="2238495" cy="2862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Clicks on  ‘Swipe to Buy’</a:t>
            </a:r>
          </a:p>
        </p:txBody>
      </p:sp>
      <p:cxnSp>
        <p:nvCxnSpPr>
          <p:cNvPr id="123" name="Straight Arrow Connector 122">
            <a:extLst>
              <a:ext uri="{FF2B5EF4-FFF2-40B4-BE49-F238E27FC236}">
                <a16:creationId xmlns:a16="http://schemas.microsoft.com/office/drawing/2014/main" id="{A2D5EAA0-A47F-4169-AF92-D0FCF11A4639}"/>
              </a:ext>
            </a:extLst>
          </p:cNvPr>
          <p:cNvCxnSpPr>
            <a:cxnSpLocks/>
            <a:stCxn id="115" idx="2"/>
            <a:endCxn id="121" idx="0"/>
          </p:cNvCxnSpPr>
          <p:nvPr/>
        </p:nvCxnSpPr>
        <p:spPr>
          <a:xfrm>
            <a:off x="3701506" y="5547058"/>
            <a:ext cx="4956" cy="208461"/>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6" name="Rectangle 125">
            <a:extLst>
              <a:ext uri="{FF2B5EF4-FFF2-40B4-BE49-F238E27FC236}">
                <a16:creationId xmlns:a16="http://schemas.microsoft.com/office/drawing/2014/main" id="{D4CAAC49-B799-40EA-B6AB-842A31A217D2}"/>
              </a:ext>
            </a:extLst>
          </p:cNvPr>
          <p:cNvSpPr/>
          <p:nvPr/>
        </p:nvSpPr>
        <p:spPr>
          <a:xfrm>
            <a:off x="2587214" y="6247064"/>
            <a:ext cx="2238495" cy="4512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Completes buying/ selling a stock</a:t>
            </a:r>
          </a:p>
        </p:txBody>
      </p:sp>
      <p:cxnSp>
        <p:nvCxnSpPr>
          <p:cNvPr id="146" name="Straight Arrow Connector 145">
            <a:extLst>
              <a:ext uri="{FF2B5EF4-FFF2-40B4-BE49-F238E27FC236}">
                <a16:creationId xmlns:a16="http://schemas.microsoft.com/office/drawing/2014/main" id="{65354EA7-6066-4E32-920B-3A96136B6822}"/>
              </a:ext>
            </a:extLst>
          </p:cNvPr>
          <p:cNvCxnSpPr>
            <a:cxnSpLocks/>
            <a:stCxn id="121" idx="2"/>
            <a:endCxn id="126" idx="0"/>
          </p:cNvCxnSpPr>
          <p:nvPr/>
        </p:nvCxnSpPr>
        <p:spPr>
          <a:xfrm>
            <a:off x="3706462" y="6041793"/>
            <a:ext cx="0" cy="205271"/>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54" name="Rectangle 153">
            <a:extLst>
              <a:ext uri="{FF2B5EF4-FFF2-40B4-BE49-F238E27FC236}">
                <a16:creationId xmlns:a16="http://schemas.microsoft.com/office/drawing/2014/main" id="{771AD46E-3904-4ECE-9AFB-6409C5C6758F}"/>
              </a:ext>
            </a:extLst>
          </p:cNvPr>
          <p:cNvSpPr/>
          <p:nvPr/>
        </p:nvSpPr>
        <p:spPr>
          <a:xfrm>
            <a:off x="8951532" y="2789824"/>
            <a:ext cx="1807697" cy="47657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Navigates to Portfolio</a:t>
            </a:r>
          </a:p>
        </p:txBody>
      </p:sp>
      <p:sp>
        <p:nvSpPr>
          <p:cNvPr id="155" name="Rectangle 154">
            <a:extLst>
              <a:ext uri="{FF2B5EF4-FFF2-40B4-BE49-F238E27FC236}">
                <a16:creationId xmlns:a16="http://schemas.microsoft.com/office/drawing/2014/main" id="{01B59902-ACFA-49F8-B458-0FE2ACC0E8C5}"/>
              </a:ext>
            </a:extLst>
          </p:cNvPr>
          <p:cNvSpPr/>
          <p:nvPr/>
        </p:nvSpPr>
        <p:spPr>
          <a:xfrm>
            <a:off x="8754774" y="3550548"/>
            <a:ext cx="2186826" cy="4905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Searches or selects shares of his preference</a:t>
            </a:r>
          </a:p>
        </p:txBody>
      </p:sp>
      <p:sp>
        <p:nvSpPr>
          <p:cNvPr id="156" name="Rectangle 155">
            <a:extLst>
              <a:ext uri="{FF2B5EF4-FFF2-40B4-BE49-F238E27FC236}">
                <a16:creationId xmlns:a16="http://schemas.microsoft.com/office/drawing/2014/main" id="{84D8EB11-9CBE-44E9-8F2A-18CC328146A2}"/>
              </a:ext>
            </a:extLst>
          </p:cNvPr>
          <p:cNvSpPr/>
          <p:nvPr/>
        </p:nvSpPr>
        <p:spPr>
          <a:xfrm>
            <a:off x="9294286" y="4306091"/>
            <a:ext cx="1093412" cy="3720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Taps Exit</a:t>
            </a:r>
          </a:p>
        </p:txBody>
      </p:sp>
      <p:sp>
        <p:nvSpPr>
          <p:cNvPr id="157" name="Rectangle 156">
            <a:extLst>
              <a:ext uri="{FF2B5EF4-FFF2-40B4-BE49-F238E27FC236}">
                <a16:creationId xmlns:a16="http://schemas.microsoft.com/office/drawing/2014/main" id="{2D6B66CA-DC3C-42A2-A4C0-258E62D8B0A8}"/>
              </a:ext>
            </a:extLst>
          </p:cNvPr>
          <p:cNvSpPr/>
          <p:nvPr/>
        </p:nvSpPr>
        <p:spPr>
          <a:xfrm>
            <a:off x="8761971" y="4801989"/>
            <a:ext cx="2186819" cy="7250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Confirms the options and select his preferences</a:t>
            </a:r>
          </a:p>
        </p:txBody>
      </p:sp>
      <p:sp>
        <p:nvSpPr>
          <p:cNvPr id="158" name="Rectangle 157">
            <a:extLst>
              <a:ext uri="{FF2B5EF4-FFF2-40B4-BE49-F238E27FC236}">
                <a16:creationId xmlns:a16="http://schemas.microsoft.com/office/drawing/2014/main" id="{A1B6746F-FD0F-4F77-9CFD-90E42B269878}"/>
              </a:ext>
            </a:extLst>
          </p:cNvPr>
          <p:cNvSpPr/>
          <p:nvPr/>
        </p:nvSpPr>
        <p:spPr>
          <a:xfrm>
            <a:off x="8756914" y="5700225"/>
            <a:ext cx="2186819" cy="3720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0"/>
              </a:rPr>
              <a:t>Clicks ‘Swipe to sell’</a:t>
            </a:r>
          </a:p>
        </p:txBody>
      </p:sp>
      <p:cxnSp>
        <p:nvCxnSpPr>
          <p:cNvPr id="161" name="Straight Arrow Connector 160">
            <a:extLst>
              <a:ext uri="{FF2B5EF4-FFF2-40B4-BE49-F238E27FC236}">
                <a16:creationId xmlns:a16="http://schemas.microsoft.com/office/drawing/2014/main" id="{2E20976E-0938-4EC8-8624-DE5BC9E52DDA}"/>
              </a:ext>
            </a:extLst>
          </p:cNvPr>
          <p:cNvCxnSpPr>
            <a:cxnSpLocks/>
            <a:stCxn id="158" idx="2"/>
            <a:endCxn id="126" idx="3"/>
          </p:cNvCxnSpPr>
          <p:nvPr/>
        </p:nvCxnSpPr>
        <p:spPr>
          <a:xfrm rot="5400000">
            <a:off x="7137814" y="3760166"/>
            <a:ext cx="400407" cy="5024615"/>
          </a:xfrm>
          <a:prstGeom prst="bentConnector2">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F715157F-F9B1-4865-B91A-948BA755EE17}"/>
              </a:ext>
            </a:extLst>
          </p:cNvPr>
          <p:cNvCxnSpPr>
            <a:cxnSpLocks/>
            <a:stCxn id="11" idx="2"/>
            <a:endCxn id="154" idx="0"/>
          </p:cNvCxnSpPr>
          <p:nvPr/>
        </p:nvCxnSpPr>
        <p:spPr>
          <a:xfrm>
            <a:off x="9844085" y="2345103"/>
            <a:ext cx="11296" cy="444721"/>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A2722E02-84B5-494B-9DCA-B3CF46B2C93F}"/>
              </a:ext>
            </a:extLst>
          </p:cNvPr>
          <p:cNvCxnSpPr>
            <a:cxnSpLocks/>
            <a:stCxn id="154" idx="2"/>
            <a:endCxn id="155" idx="0"/>
          </p:cNvCxnSpPr>
          <p:nvPr/>
        </p:nvCxnSpPr>
        <p:spPr>
          <a:xfrm flipH="1">
            <a:off x="9848187" y="3266399"/>
            <a:ext cx="7194" cy="284149"/>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0F28B44D-80D8-487B-8F3B-760C7FE76CC7}"/>
              </a:ext>
            </a:extLst>
          </p:cNvPr>
          <p:cNvCxnSpPr>
            <a:cxnSpLocks/>
            <a:stCxn id="155" idx="2"/>
            <a:endCxn id="156" idx="0"/>
          </p:cNvCxnSpPr>
          <p:nvPr/>
        </p:nvCxnSpPr>
        <p:spPr>
          <a:xfrm flipH="1">
            <a:off x="9840992" y="4041073"/>
            <a:ext cx="7195" cy="265018"/>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ADFBA20D-7252-4202-9F1F-E8E46CB5628C}"/>
              </a:ext>
            </a:extLst>
          </p:cNvPr>
          <p:cNvCxnSpPr>
            <a:cxnSpLocks/>
            <a:stCxn id="156" idx="2"/>
            <a:endCxn id="157" idx="0"/>
          </p:cNvCxnSpPr>
          <p:nvPr/>
        </p:nvCxnSpPr>
        <p:spPr>
          <a:xfrm>
            <a:off x="9840992" y="4678136"/>
            <a:ext cx="14389" cy="123853"/>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F9632533-7DC3-48E7-A72E-80F60FD3039B}"/>
              </a:ext>
            </a:extLst>
          </p:cNvPr>
          <p:cNvCxnSpPr>
            <a:cxnSpLocks/>
            <a:stCxn id="157" idx="2"/>
            <a:endCxn id="158" idx="0"/>
          </p:cNvCxnSpPr>
          <p:nvPr/>
        </p:nvCxnSpPr>
        <p:spPr>
          <a:xfrm rot="5400000">
            <a:off x="9766275" y="5611118"/>
            <a:ext cx="173157" cy="5057"/>
          </a:xfrm>
          <a:prstGeom prst="bentConnector3">
            <a:avLst>
              <a:gd name="adj1" fmla="val 50000"/>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35" name="Straight Arrow Connector 234">
            <a:extLst>
              <a:ext uri="{FF2B5EF4-FFF2-40B4-BE49-F238E27FC236}">
                <a16:creationId xmlns:a16="http://schemas.microsoft.com/office/drawing/2014/main" id="{BA2123EA-90E3-4D43-9DF4-99C3942FCB77}"/>
              </a:ext>
            </a:extLst>
          </p:cNvPr>
          <p:cNvCxnSpPr>
            <a:cxnSpLocks/>
            <a:stCxn id="42" idx="2"/>
            <a:endCxn id="11" idx="0"/>
          </p:cNvCxnSpPr>
          <p:nvPr/>
        </p:nvCxnSpPr>
        <p:spPr>
          <a:xfrm rot="16200000" flipH="1">
            <a:off x="7337765" y="-530549"/>
            <a:ext cx="433292" cy="4579348"/>
          </a:xfrm>
          <a:prstGeom prst="bentConnector3">
            <a:avLst>
              <a:gd name="adj1" fmla="val 50000"/>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503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CD24D2-79F4-4079-A8B1-9D1B59D7FA5A}"/>
              </a:ext>
            </a:extLst>
          </p:cNvPr>
          <p:cNvSpPr>
            <a:spLocks noGrp="1"/>
          </p:cNvSpPr>
          <p:nvPr>
            <p:ph type="title"/>
          </p:nvPr>
        </p:nvSpPr>
        <p:spPr>
          <a:xfrm>
            <a:off x="3949180" y="131861"/>
            <a:ext cx="4634983" cy="353332"/>
          </a:xfrm>
        </p:spPr>
        <p:txBody>
          <a:bodyPr>
            <a:normAutofit fontScale="90000"/>
          </a:bodyPr>
          <a:lstStyle/>
          <a:p>
            <a:r>
              <a:rPr lang="en-US" sz="2400" b="1" u="sng" dirty="0">
                <a:latin typeface="Avenir Next LT Pro" panose="020B0504020202020204" pitchFamily="34" charset="0"/>
              </a:rPr>
              <a:t> ADDING FUNDS TO WALLET</a:t>
            </a:r>
          </a:p>
        </p:txBody>
      </p:sp>
      <p:sp>
        <p:nvSpPr>
          <p:cNvPr id="5" name="Rectangle 4">
            <a:extLst>
              <a:ext uri="{FF2B5EF4-FFF2-40B4-BE49-F238E27FC236}">
                <a16:creationId xmlns:a16="http://schemas.microsoft.com/office/drawing/2014/main" id="{EA27244F-ABED-408B-9604-3C4BF5A75B99}"/>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D328E02-6D9E-4312-B3DB-B5D3096AA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641" y="922046"/>
            <a:ext cx="2497469" cy="5013905"/>
          </a:xfrm>
          <a:prstGeom prst="rect">
            <a:avLst/>
          </a:prstGeom>
        </p:spPr>
      </p:pic>
      <p:pic>
        <p:nvPicPr>
          <p:cNvPr id="9" name="Picture 8">
            <a:extLst>
              <a:ext uri="{FF2B5EF4-FFF2-40B4-BE49-F238E27FC236}">
                <a16:creationId xmlns:a16="http://schemas.microsoft.com/office/drawing/2014/main" id="{4288A916-8C66-4273-869A-0F0F5D88A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229" y="922047"/>
            <a:ext cx="2497469" cy="5013906"/>
          </a:xfrm>
          <a:prstGeom prst="rect">
            <a:avLst/>
          </a:prstGeom>
        </p:spPr>
      </p:pic>
      <p:pic>
        <p:nvPicPr>
          <p:cNvPr id="11" name="Picture 10">
            <a:extLst>
              <a:ext uri="{FF2B5EF4-FFF2-40B4-BE49-F238E27FC236}">
                <a16:creationId xmlns:a16="http://schemas.microsoft.com/office/drawing/2014/main" id="{ABCD9013-AFE0-4B56-BADB-08DB315B7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1936" y="922047"/>
            <a:ext cx="2497469" cy="5013906"/>
          </a:xfrm>
          <a:prstGeom prst="rect">
            <a:avLst/>
          </a:prstGeom>
        </p:spPr>
      </p:pic>
      <p:pic>
        <p:nvPicPr>
          <p:cNvPr id="13" name="Picture 12">
            <a:extLst>
              <a:ext uri="{FF2B5EF4-FFF2-40B4-BE49-F238E27FC236}">
                <a16:creationId xmlns:a16="http://schemas.microsoft.com/office/drawing/2014/main" id="{0120AB67-9D6A-42D6-93F1-1A9FDFCE23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596" y="922046"/>
            <a:ext cx="2497468" cy="5013903"/>
          </a:xfrm>
          <a:prstGeom prst="rect">
            <a:avLst/>
          </a:prstGeom>
        </p:spPr>
      </p:pic>
      <p:cxnSp>
        <p:nvCxnSpPr>
          <p:cNvPr id="15" name="Straight Arrow Connector 14">
            <a:extLst>
              <a:ext uri="{FF2B5EF4-FFF2-40B4-BE49-F238E27FC236}">
                <a16:creationId xmlns:a16="http://schemas.microsoft.com/office/drawing/2014/main" id="{F0B04413-4B22-474E-914C-1F59AD7976A3}"/>
              </a:ext>
            </a:extLst>
          </p:cNvPr>
          <p:cNvCxnSpPr>
            <a:cxnSpLocks/>
            <a:stCxn id="13" idx="3"/>
            <a:endCxn id="7" idx="1"/>
          </p:cNvCxnSpPr>
          <p:nvPr/>
        </p:nvCxnSpPr>
        <p:spPr>
          <a:xfrm>
            <a:off x="2740064" y="3428998"/>
            <a:ext cx="660577" cy="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89FCF9E-4747-4F21-B119-95826FF5CEC5}"/>
              </a:ext>
            </a:extLst>
          </p:cNvPr>
          <p:cNvCxnSpPr>
            <a:cxnSpLocks/>
            <a:stCxn id="7" idx="3"/>
            <a:endCxn id="9" idx="1"/>
          </p:cNvCxnSpPr>
          <p:nvPr/>
        </p:nvCxnSpPr>
        <p:spPr>
          <a:xfrm>
            <a:off x="5898110" y="3428999"/>
            <a:ext cx="493119" cy="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1E0B01D-7EF3-4389-ADEC-05E153BE5E30}"/>
              </a:ext>
            </a:extLst>
          </p:cNvPr>
          <p:cNvCxnSpPr>
            <a:cxnSpLocks/>
            <a:stCxn id="9" idx="3"/>
            <a:endCxn id="11" idx="1"/>
          </p:cNvCxnSpPr>
          <p:nvPr/>
        </p:nvCxnSpPr>
        <p:spPr>
          <a:xfrm>
            <a:off x="8888698" y="3429000"/>
            <a:ext cx="563238" cy="0"/>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17F56EE6-C18F-4879-8094-65FC5F760596}"/>
              </a:ext>
            </a:extLst>
          </p:cNvPr>
          <p:cNvSpPr/>
          <p:nvPr/>
        </p:nvSpPr>
        <p:spPr>
          <a:xfrm>
            <a:off x="6558687" y="4505325"/>
            <a:ext cx="2066925" cy="3524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39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F96D0EC-D19D-4C7C-B629-E28F659C6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551" y="579732"/>
            <a:ext cx="2072856" cy="4161454"/>
          </a:xfrm>
          <a:prstGeom prst="rect">
            <a:avLst/>
          </a:prstGeom>
        </p:spPr>
      </p:pic>
      <p:pic>
        <p:nvPicPr>
          <p:cNvPr id="10" name="Picture 9">
            <a:extLst>
              <a:ext uri="{FF2B5EF4-FFF2-40B4-BE49-F238E27FC236}">
                <a16:creationId xmlns:a16="http://schemas.microsoft.com/office/drawing/2014/main" id="{10A5D133-C09B-499B-9E85-E4D88DF05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732" y="2305018"/>
            <a:ext cx="2072855" cy="4161453"/>
          </a:xfrm>
          <a:prstGeom prst="rect">
            <a:avLst/>
          </a:prstGeom>
        </p:spPr>
      </p:pic>
      <p:sp>
        <p:nvSpPr>
          <p:cNvPr id="2" name="Title 1">
            <a:extLst>
              <a:ext uri="{FF2B5EF4-FFF2-40B4-BE49-F238E27FC236}">
                <a16:creationId xmlns:a16="http://schemas.microsoft.com/office/drawing/2014/main" id="{83DDC208-EEFD-4DE1-9846-14160DFE14C6}"/>
              </a:ext>
            </a:extLst>
          </p:cNvPr>
          <p:cNvSpPr>
            <a:spLocks noGrp="1"/>
          </p:cNvSpPr>
          <p:nvPr>
            <p:ph type="title"/>
          </p:nvPr>
        </p:nvSpPr>
        <p:spPr>
          <a:xfrm>
            <a:off x="4639647" y="113200"/>
            <a:ext cx="2912706" cy="353332"/>
          </a:xfrm>
        </p:spPr>
        <p:txBody>
          <a:bodyPr>
            <a:normAutofit fontScale="90000"/>
          </a:bodyPr>
          <a:lstStyle/>
          <a:p>
            <a:r>
              <a:rPr lang="en-US" sz="2400" b="1" u="sng" dirty="0">
                <a:latin typeface="Avenir Next LT Pro" panose="020B0504020202020204" pitchFamily="34" charset="0"/>
              </a:rPr>
              <a:t>BUYING A STOCK</a:t>
            </a:r>
          </a:p>
        </p:txBody>
      </p:sp>
      <p:sp>
        <p:nvSpPr>
          <p:cNvPr id="4" name="Rectangle 3">
            <a:extLst>
              <a:ext uri="{FF2B5EF4-FFF2-40B4-BE49-F238E27FC236}">
                <a16:creationId xmlns:a16="http://schemas.microsoft.com/office/drawing/2014/main" id="{76D627D5-83B6-4466-9776-3F77784BDAB1}"/>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B0CD78D-D1CB-4B50-A55C-6DB981FF25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9" y="579733"/>
            <a:ext cx="2072855" cy="4161453"/>
          </a:xfrm>
          <a:prstGeom prst="rect">
            <a:avLst/>
          </a:prstGeom>
        </p:spPr>
      </p:pic>
      <p:pic>
        <p:nvPicPr>
          <p:cNvPr id="14" name="Picture 13">
            <a:extLst>
              <a:ext uri="{FF2B5EF4-FFF2-40B4-BE49-F238E27FC236}">
                <a16:creationId xmlns:a16="http://schemas.microsoft.com/office/drawing/2014/main" id="{1266BEB5-8F18-47A7-B386-0B1DA0D6D9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6381" y="2295509"/>
            <a:ext cx="2072855" cy="4161453"/>
          </a:xfrm>
          <a:prstGeom prst="rect">
            <a:avLst/>
          </a:prstGeom>
        </p:spPr>
      </p:pic>
      <p:pic>
        <p:nvPicPr>
          <p:cNvPr id="16" name="Picture 15">
            <a:extLst>
              <a:ext uri="{FF2B5EF4-FFF2-40B4-BE49-F238E27FC236}">
                <a16:creationId xmlns:a16="http://schemas.microsoft.com/office/drawing/2014/main" id="{663EB2F1-417D-4145-906F-782629DC8A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201" y="579729"/>
            <a:ext cx="2072856" cy="4161455"/>
          </a:xfrm>
          <a:prstGeom prst="rect">
            <a:avLst/>
          </a:prstGeom>
        </p:spPr>
      </p:pic>
      <p:cxnSp>
        <p:nvCxnSpPr>
          <p:cNvPr id="20" name="Connector: Elbow 19">
            <a:extLst>
              <a:ext uri="{FF2B5EF4-FFF2-40B4-BE49-F238E27FC236}">
                <a16:creationId xmlns:a16="http://schemas.microsoft.com/office/drawing/2014/main" id="{A29307EC-BC20-46B9-AD81-4A0877959FB0}"/>
              </a:ext>
            </a:extLst>
          </p:cNvPr>
          <p:cNvCxnSpPr>
            <a:cxnSpLocks/>
            <a:stCxn id="8" idx="2"/>
            <a:endCxn id="10" idx="2"/>
          </p:cNvCxnSpPr>
          <p:nvPr/>
        </p:nvCxnSpPr>
        <p:spPr>
          <a:xfrm rot="16200000" flipH="1">
            <a:off x="1261421" y="4576731"/>
            <a:ext cx="1725285" cy="2054193"/>
          </a:xfrm>
          <a:prstGeom prst="bentConnector3">
            <a:avLst>
              <a:gd name="adj1" fmla="val 113250"/>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4E9DC241-B5CF-452D-A3C7-4307A981423E}"/>
              </a:ext>
            </a:extLst>
          </p:cNvPr>
          <p:cNvCxnSpPr>
            <a:cxnSpLocks/>
            <a:stCxn id="10" idx="0"/>
            <a:endCxn id="12" idx="0"/>
          </p:cNvCxnSpPr>
          <p:nvPr/>
        </p:nvCxnSpPr>
        <p:spPr>
          <a:xfrm rot="5400000" flipH="1" flipV="1">
            <a:off x="3323426" y="407466"/>
            <a:ext cx="1725286" cy="2069819"/>
          </a:xfrm>
          <a:prstGeom prst="bentConnector3">
            <a:avLst>
              <a:gd name="adj1" fmla="val 106760"/>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83E333AB-EF99-468C-909F-A41583FD4A57}"/>
              </a:ext>
            </a:extLst>
          </p:cNvPr>
          <p:cNvCxnSpPr>
            <a:cxnSpLocks/>
            <a:stCxn id="12" idx="2"/>
            <a:endCxn id="14" idx="2"/>
          </p:cNvCxnSpPr>
          <p:nvPr/>
        </p:nvCxnSpPr>
        <p:spPr>
          <a:xfrm rot="16200000" flipH="1">
            <a:off x="5384006" y="4578159"/>
            <a:ext cx="1715776" cy="2041830"/>
          </a:xfrm>
          <a:prstGeom prst="bentConnector3">
            <a:avLst>
              <a:gd name="adj1" fmla="val 113323"/>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1D0BA258-5686-495C-A2D2-EE56A40A2197}"/>
              </a:ext>
            </a:extLst>
          </p:cNvPr>
          <p:cNvCxnSpPr>
            <a:cxnSpLocks/>
            <a:stCxn id="14" idx="0"/>
            <a:endCxn id="16" idx="0"/>
          </p:cNvCxnSpPr>
          <p:nvPr/>
        </p:nvCxnSpPr>
        <p:spPr>
          <a:xfrm rot="5400000" flipH="1" flipV="1">
            <a:off x="7439829" y="402709"/>
            <a:ext cx="1715780" cy="2069820"/>
          </a:xfrm>
          <a:prstGeom prst="bentConnector3">
            <a:avLst>
              <a:gd name="adj1" fmla="val 105710"/>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22378A70-4057-423F-9565-DDB529E16E12}"/>
              </a:ext>
            </a:extLst>
          </p:cNvPr>
          <p:cNvCxnSpPr>
            <a:cxnSpLocks/>
            <a:stCxn id="16" idx="2"/>
          </p:cNvCxnSpPr>
          <p:nvPr/>
        </p:nvCxnSpPr>
        <p:spPr>
          <a:xfrm rot="16200000" flipH="1">
            <a:off x="9253306" y="4820506"/>
            <a:ext cx="1921051" cy="1762405"/>
          </a:xfrm>
          <a:prstGeom prst="bentConnector3">
            <a:avLst>
              <a:gd name="adj1" fmla="val 104129"/>
            </a:avLst>
          </a:prstGeom>
          <a:ln w="19050">
            <a:prstDash val="dash"/>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0196AC7-0A8C-438E-919C-F35B6EE0DB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4188" y="2500781"/>
            <a:ext cx="2072856" cy="4161454"/>
          </a:xfrm>
          <a:prstGeom prst="rect">
            <a:avLst/>
          </a:prstGeom>
        </p:spPr>
      </p:pic>
    </p:spTree>
    <p:extLst>
      <p:ext uri="{BB962C8B-B14F-4D97-AF65-F5344CB8AC3E}">
        <p14:creationId xmlns:p14="http://schemas.microsoft.com/office/powerpoint/2010/main" val="48232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C208-EEFD-4DE1-9846-14160DFE14C6}"/>
              </a:ext>
            </a:extLst>
          </p:cNvPr>
          <p:cNvSpPr>
            <a:spLocks noGrp="1"/>
          </p:cNvSpPr>
          <p:nvPr>
            <p:ph type="title"/>
          </p:nvPr>
        </p:nvSpPr>
        <p:spPr>
          <a:xfrm>
            <a:off x="4639647" y="113200"/>
            <a:ext cx="2912706" cy="353332"/>
          </a:xfrm>
        </p:spPr>
        <p:txBody>
          <a:bodyPr>
            <a:normAutofit fontScale="90000"/>
          </a:bodyPr>
          <a:lstStyle/>
          <a:p>
            <a:r>
              <a:rPr lang="en-US" sz="2400" b="1" u="sng" dirty="0">
                <a:latin typeface="Avenir Next LT Pro" panose="020B0504020202020204" pitchFamily="34" charset="0"/>
              </a:rPr>
              <a:t>SELLING A STOCK</a:t>
            </a:r>
          </a:p>
        </p:txBody>
      </p:sp>
      <p:sp>
        <p:nvSpPr>
          <p:cNvPr id="4" name="Rectangle 3">
            <a:extLst>
              <a:ext uri="{FF2B5EF4-FFF2-40B4-BE49-F238E27FC236}">
                <a16:creationId xmlns:a16="http://schemas.microsoft.com/office/drawing/2014/main" id="{76D627D5-83B6-4466-9776-3F77784BDAB1}"/>
              </a:ext>
            </a:extLst>
          </p:cNvPr>
          <p:cNvSpPr/>
          <p:nvPr/>
        </p:nvSpPr>
        <p:spPr>
          <a:xfrm>
            <a:off x="0" y="0"/>
            <a:ext cx="12192000" cy="6858000"/>
          </a:xfrm>
          <a:prstGeom prst="rect">
            <a:avLst/>
          </a:prstGeom>
          <a:noFill/>
          <a:ln w="76200">
            <a:solidFill>
              <a:srgbClr val="054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0A24F4-7590-4972-8CB5-458983D2D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147" y="2084660"/>
            <a:ext cx="2321255" cy="4660140"/>
          </a:xfrm>
          <a:prstGeom prst="rect">
            <a:avLst/>
          </a:prstGeom>
        </p:spPr>
      </p:pic>
      <p:pic>
        <p:nvPicPr>
          <p:cNvPr id="7" name="Picture 6">
            <a:extLst>
              <a:ext uri="{FF2B5EF4-FFF2-40B4-BE49-F238E27FC236}">
                <a16:creationId xmlns:a16="http://schemas.microsoft.com/office/drawing/2014/main" id="{0E0753BD-59E1-4EAE-A9FF-17A2339F4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006" y="717739"/>
            <a:ext cx="2321255" cy="4660140"/>
          </a:xfrm>
          <a:prstGeom prst="rect">
            <a:avLst/>
          </a:prstGeom>
        </p:spPr>
      </p:pic>
      <p:pic>
        <p:nvPicPr>
          <p:cNvPr id="11" name="Picture 10">
            <a:extLst>
              <a:ext uri="{FF2B5EF4-FFF2-40B4-BE49-F238E27FC236}">
                <a16:creationId xmlns:a16="http://schemas.microsoft.com/office/drawing/2014/main" id="{D478E8D7-B232-46F0-A9A1-BDDE7AB46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0874" y="2084660"/>
            <a:ext cx="2321255" cy="4660140"/>
          </a:xfrm>
          <a:prstGeom prst="rect">
            <a:avLst/>
          </a:prstGeom>
        </p:spPr>
      </p:pic>
      <p:pic>
        <p:nvPicPr>
          <p:cNvPr id="15" name="Picture 14">
            <a:extLst>
              <a:ext uri="{FF2B5EF4-FFF2-40B4-BE49-F238E27FC236}">
                <a16:creationId xmlns:a16="http://schemas.microsoft.com/office/drawing/2014/main" id="{1F237545-9685-4302-8FFA-2F0DD5EC55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1437" y="717739"/>
            <a:ext cx="2321255" cy="4660140"/>
          </a:xfrm>
          <a:prstGeom prst="rect">
            <a:avLst/>
          </a:prstGeom>
        </p:spPr>
      </p:pic>
      <p:pic>
        <p:nvPicPr>
          <p:cNvPr id="18" name="Picture 17">
            <a:extLst>
              <a:ext uri="{FF2B5EF4-FFF2-40B4-BE49-F238E27FC236}">
                <a16:creationId xmlns:a16="http://schemas.microsoft.com/office/drawing/2014/main" id="{DD68188D-F981-411E-8EAE-DE031074B3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604" y="717739"/>
            <a:ext cx="2321255" cy="4660140"/>
          </a:xfrm>
          <a:prstGeom prst="rect">
            <a:avLst/>
          </a:prstGeom>
        </p:spPr>
      </p:pic>
      <p:cxnSp>
        <p:nvCxnSpPr>
          <p:cNvPr id="21" name="Straight Arrow Connector 20">
            <a:extLst>
              <a:ext uri="{FF2B5EF4-FFF2-40B4-BE49-F238E27FC236}">
                <a16:creationId xmlns:a16="http://schemas.microsoft.com/office/drawing/2014/main" id="{D7A3ED69-6635-4BE8-AE79-BC17B07252D5}"/>
              </a:ext>
            </a:extLst>
          </p:cNvPr>
          <p:cNvCxnSpPr>
            <a:cxnSpLocks/>
            <a:stCxn id="18" idx="2"/>
          </p:cNvCxnSpPr>
          <p:nvPr/>
        </p:nvCxnSpPr>
        <p:spPr>
          <a:xfrm rot="5400000" flipH="1" flipV="1">
            <a:off x="1586316" y="4467881"/>
            <a:ext cx="604914" cy="1215082"/>
          </a:xfrm>
          <a:prstGeom prst="bentConnector4">
            <a:avLst>
              <a:gd name="adj1" fmla="val -37790"/>
              <a:gd name="adj2" fmla="val 94451"/>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566DCA1-0A1B-4FFD-8B41-E5F27A7491A7}"/>
              </a:ext>
            </a:extLst>
          </p:cNvPr>
          <p:cNvCxnSpPr>
            <a:cxnSpLocks/>
            <a:stCxn id="5" idx="0"/>
            <a:endCxn id="7" idx="0"/>
          </p:cNvCxnSpPr>
          <p:nvPr/>
        </p:nvCxnSpPr>
        <p:spPr>
          <a:xfrm rot="5400000" flipH="1" flipV="1">
            <a:off x="4200244" y="180271"/>
            <a:ext cx="1366921" cy="2441859"/>
          </a:xfrm>
          <a:prstGeom prst="bentConnector3">
            <a:avLst>
              <a:gd name="adj1" fmla="val 116724"/>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A522C9E-518E-4D93-89FB-4D5DAFE0D6CD}"/>
              </a:ext>
            </a:extLst>
          </p:cNvPr>
          <p:cNvCxnSpPr>
            <a:cxnSpLocks/>
            <a:stCxn id="7" idx="2"/>
            <a:endCxn id="11" idx="1"/>
          </p:cNvCxnSpPr>
          <p:nvPr/>
        </p:nvCxnSpPr>
        <p:spPr>
          <a:xfrm rot="5400000" flipH="1" flipV="1">
            <a:off x="6246179" y="4273185"/>
            <a:ext cx="963149" cy="1246240"/>
          </a:xfrm>
          <a:prstGeom prst="bentConnector4">
            <a:avLst>
              <a:gd name="adj1" fmla="val -23735"/>
              <a:gd name="adj2" fmla="val 96565"/>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3E9E0CD-416C-4E23-AB69-A1655FEA9236}"/>
              </a:ext>
            </a:extLst>
          </p:cNvPr>
          <p:cNvCxnSpPr>
            <a:cxnSpLocks/>
            <a:stCxn id="11" idx="0"/>
            <a:endCxn id="15" idx="0"/>
          </p:cNvCxnSpPr>
          <p:nvPr/>
        </p:nvCxnSpPr>
        <p:spPr>
          <a:xfrm rot="5400000" flipH="1" flipV="1">
            <a:off x="9038323" y="190919"/>
            <a:ext cx="1366921" cy="2420563"/>
          </a:xfrm>
          <a:prstGeom prst="bentConnector3">
            <a:avLst>
              <a:gd name="adj1" fmla="val 116724"/>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827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1053</Words>
  <Application>Microsoft Office PowerPoint</Application>
  <PresentationFormat>Widescreen</PresentationFormat>
  <Paragraphs>156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 ADDING FUNDS TO WALLET</vt:lpstr>
      <vt:lpstr>BUYING A STOCK</vt:lpstr>
      <vt:lpstr>SELLING A STOCK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ALSATWAR SRAVAN</dc:creator>
  <cp:lastModifiedBy>ALSATWAR SRAVAN</cp:lastModifiedBy>
  <cp:revision>102</cp:revision>
  <dcterms:created xsi:type="dcterms:W3CDTF">2021-02-26T15:35:40Z</dcterms:created>
  <dcterms:modified xsi:type="dcterms:W3CDTF">2021-02-28T06:15:51Z</dcterms:modified>
</cp:coreProperties>
</file>