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4" r:id="rId7"/>
    <p:sldId id="265" r:id="rId8"/>
    <p:sldId id="266" r:id="rId9"/>
    <p:sldId id="267"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BF7"/>
    <a:srgbClr val="F4F9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56" autoAdjust="0"/>
  </p:normalViewPr>
  <p:slideViewPr>
    <p:cSldViewPr snapToGrid="0">
      <p:cViewPr varScale="1">
        <p:scale>
          <a:sx n="83" d="100"/>
          <a:sy n="83" d="100"/>
        </p:scale>
        <p:origin x="58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F4E0A-34A5-444A-AD00-26AB96D481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CEC1C3-796E-4E01-A79F-BF9FDFEB3D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2BEBCD-AB18-4122-8D1C-A906C4F0CCEF}"/>
              </a:ext>
            </a:extLst>
          </p:cNvPr>
          <p:cNvSpPr>
            <a:spLocks noGrp="1"/>
          </p:cNvSpPr>
          <p:nvPr>
            <p:ph type="dt" sz="half" idx="10"/>
          </p:nvPr>
        </p:nvSpPr>
        <p:spPr/>
        <p:txBody>
          <a:bodyPr/>
          <a:lstStyle/>
          <a:p>
            <a:fld id="{1F77D722-853B-4927-AF7B-B3B2A5767FA3}" type="datetimeFigureOut">
              <a:rPr lang="en-US" smtClean="0"/>
              <a:t>03-Apr-21</a:t>
            </a:fld>
            <a:endParaRPr lang="en-US"/>
          </a:p>
        </p:txBody>
      </p:sp>
      <p:sp>
        <p:nvSpPr>
          <p:cNvPr id="5" name="Footer Placeholder 4">
            <a:extLst>
              <a:ext uri="{FF2B5EF4-FFF2-40B4-BE49-F238E27FC236}">
                <a16:creationId xmlns:a16="http://schemas.microsoft.com/office/drawing/2014/main" id="{1A4F7827-C377-4908-BA47-6A76EDEE0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34299-060A-46B5-A461-801B5BCEF569}"/>
              </a:ext>
            </a:extLst>
          </p:cNvPr>
          <p:cNvSpPr>
            <a:spLocks noGrp="1"/>
          </p:cNvSpPr>
          <p:nvPr>
            <p:ph type="sldNum" sz="quarter" idx="12"/>
          </p:nvPr>
        </p:nvSpPr>
        <p:spPr/>
        <p:txBody>
          <a:bodyPr/>
          <a:lstStyle/>
          <a:p>
            <a:fld id="{43748E8D-145A-4650-B14C-C4C649E9C88D}" type="slidenum">
              <a:rPr lang="en-US" smtClean="0"/>
              <a:t>‹#›</a:t>
            </a:fld>
            <a:endParaRPr lang="en-US"/>
          </a:p>
        </p:txBody>
      </p:sp>
    </p:spTree>
    <p:extLst>
      <p:ext uri="{BB962C8B-B14F-4D97-AF65-F5344CB8AC3E}">
        <p14:creationId xmlns:p14="http://schemas.microsoft.com/office/powerpoint/2010/main" val="2795293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A4906-CD11-497F-A5ED-A5E8ED6962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1B5195-289E-471D-9B0C-4ED52F39D5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0F06-6D1D-4DA1-904E-A41CBD6D385E}"/>
              </a:ext>
            </a:extLst>
          </p:cNvPr>
          <p:cNvSpPr>
            <a:spLocks noGrp="1"/>
          </p:cNvSpPr>
          <p:nvPr>
            <p:ph type="dt" sz="half" idx="10"/>
          </p:nvPr>
        </p:nvSpPr>
        <p:spPr/>
        <p:txBody>
          <a:bodyPr/>
          <a:lstStyle/>
          <a:p>
            <a:fld id="{1F77D722-853B-4927-AF7B-B3B2A5767FA3}" type="datetimeFigureOut">
              <a:rPr lang="en-US" smtClean="0"/>
              <a:t>03-Apr-21</a:t>
            </a:fld>
            <a:endParaRPr lang="en-US"/>
          </a:p>
        </p:txBody>
      </p:sp>
      <p:sp>
        <p:nvSpPr>
          <p:cNvPr id="5" name="Footer Placeholder 4">
            <a:extLst>
              <a:ext uri="{FF2B5EF4-FFF2-40B4-BE49-F238E27FC236}">
                <a16:creationId xmlns:a16="http://schemas.microsoft.com/office/drawing/2014/main" id="{DED6641B-BC26-48D4-B3C4-A69609BAA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DBC29-74B6-4A74-934D-F09F496ECE00}"/>
              </a:ext>
            </a:extLst>
          </p:cNvPr>
          <p:cNvSpPr>
            <a:spLocks noGrp="1"/>
          </p:cNvSpPr>
          <p:nvPr>
            <p:ph type="sldNum" sz="quarter" idx="12"/>
          </p:nvPr>
        </p:nvSpPr>
        <p:spPr/>
        <p:txBody>
          <a:bodyPr/>
          <a:lstStyle/>
          <a:p>
            <a:fld id="{43748E8D-145A-4650-B14C-C4C649E9C88D}" type="slidenum">
              <a:rPr lang="en-US" smtClean="0"/>
              <a:t>‹#›</a:t>
            </a:fld>
            <a:endParaRPr lang="en-US"/>
          </a:p>
        </p:txBody>
      </p:sp>
    </p:spTree>
    <p:extLst>
      <p:ext uri="{BB962C8B-B14F-4D97-AF65-F5344CB8AC3E}">
        <p14:creationId xmlns:p14="http://schemas.microsoft.com/office/powerpoint/2010/main" val="2266633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FD25E4-F4F2-426C-AF96-677082E4E9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58B191-9E2F-4EC2-BBF3-7A3E7B2141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DB9DC-265E-414A-81D6-57704D6004D5}"/>
              </a:ext>
            </a:extLst>
          </p:cNvPr>
          <p:cNvSpPr>
            <a:spLocks noGrp="1"/>
          </p:cNvSpPr>
          <p:nvPr>
            <p:ph type="dt" sz="half" idx="10"/>
          </p:nvPr>
        </p:nvSpPr>
        <p:spPr/>
        <p:txBody>
          <a:bodyPr/>
          <a:lstStyle/>
          <a:p>
            <a:fld id="{1F77D722-853B-4927-AF7B-B3B2A5767FA3}" type="datetimeFigureOut">
              <a:rPr lang="en-US" smtClean="0"/>
              <a:t>03-Apr-21</a:t>
            </a:fld>
            <a:endParaRPr lang="en-US"/>
          </a:p>
        </p:txBody>
      </p:sp>
      <p:sp>
        <p:nvSpPr>
          <p:cNvPr id="5" name="Footer Placeholder 4">
            <a:extLst>
              <a:ext uri="{FF2B5EF4-FFF2-40B4-BE49-F238E27FC236}">
                <a16:creationId xmlns:a16="http://schemas.microsoft.com/office/drawing/2014/main" id="{CCD5F280-D3CB-4154-8033-FE4F13849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FB812-31C4-4898-A4E0-7AAC81EC8242}"/>
              </a:ext>
            </a:extLst>
          </p:cNvPr>
          <p:cNvSpPr>
            <a:spLocks noGrp="1"/>
          </p:cNvSpPr>
          <p:nvPr>
            <p:ph type="sldNum" sz="quarter" idx="12"/>
          </p:nvPr>
        </p:nvSpPr>
        <p:spPr/>
        <p:txBody>
          <a:bodyPr/>
          <a:lstStyle/>
          <a:p>
            <a:fld id="{43748E8D-145A-4650-B14C-C4C649E9C88D}" type="slidenum">
              <a:rPr lang="en-US" smtClean="0"/>
              <a:t>‹#›</a:t>
            </a:fld>
            <a:endParaRPr lang="en-US"/>
          </a:p>
        </p:txBody>
      </p:sp>
    </p:spTree>
    <p:extLst>
      <p:ext uri="{BB962C8B-B14F-4D97-AF65-F5344CB8AC3E}">
        <p14:creationId xmlns:p14="http://schemas.microsoft.com/office/powerpoint/2010/main" val="158716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8E029-1AFE-4587-9394-6199525334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5AFF2C-5824-4887-A310-F07F30A79E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6DB55F-C580-4E6E-9F16-65D2AD6A45FA}"/>
              </a:ext>
            </a:extLst>
          </p:cNvPr>
          <p:cNvSpPr>
            <a:spLocks noGrp="1"/>
          </p:cNvSpPr>
          <p:nvPr>
            <p:ph type="dt" sz="half" idx="10"/>
          </p:nvPr>
        </p:nvSpPr>
        <p:spPr/>
        <p:txBody>
          <a:bodyPr/>
          <a:lstStyle/>
          <a:p>
            <a:fld id="{1F77D722-853B-4927-AF7B-B3B2A5767FA3}" type="datetimeFigureOut">
              <a:rPr lang="en-US" smtClean="0"/>
              <a:t>03-Apr-21</a:t>
            </a:fld>
            <a:endParaRPr lang="en-US"/>
          </a:p>
        </p:txBody>
      </p:sp>
      <p:sp>
        <p:nvSpPr>
          <p:cNvPr id="5" name="Footer Placeholder 4">
            <a:extLst>
              <a:ext uri="{FF2B5EF4-FFF2-40B4-BE49-F238E27FC236}">
                <a16:creationId xmlns:a16="http://schemas.microsoft.com/office/drawing/2014/main" id="{31033521-8091-4A37-BBBE-79693D5FF7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06EFA-8CD0-4654-9170-5C470877149F}"/>
              </a:ext>
            </a:extLst>
          </p:cNvPr>
          <p:cNvSpPr>
            <a:spLocks noGrp="1"/>
          </p:cNvSpPr>
          <p:nvPr>
            <p:ph type="sldNum" sz="quarter" idx="12"/>
          </p:nvPr>
        </p:nvSpPr>
        <p:spPr/>
        <p:txBody>
          <a:bodyPr/>
          <a:lstStyle/>
          <a:p>
            <a:fld id="{43748E8D-145A-4650-B14C-C4C649E9C88D}" type="slidenum">
              <a:rPr lang="en-US" smtClean="0"/>
              <a:t>‹#›</a:t>
            </a:fld>
            <a:endParaRPr lang="en-US"/>
          </a:p>
        </p:txBody>
      </p:sp>
    </p:spTree>
    <p:extLst>
      <p:ext uri="{BB962C8B-B14F-4D97-AF65-F5344CB8AC3E}">
        <p14:creationId xmlns:p14="http://schemas.microsoft.com/office/powerpoint/2010/main" val="2808694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FADD7-2959-49F2-8B11-F2DEF3C971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5C7CDC-5A02-4441-B739-4AB6558EE2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5C9521-8E1B-4A33-BB17-23A3C6022626}"/>
              </a:ext>
            </a:extLst>
          </p:cNvPr>
          <p:cNvSpPr>
            <a:spLocks noGrp="1"/>
          </p:cNvSpPr>
          <p:nvPr>
            <p:ph type="dt" sz="half" idx="10"/>
          </p:nvPr>
        </p:nvSpPr>
        <p:spPr/>
        <p:txBody>
          <a:bodyPr/>
          <a:lstStyle/>
          <a:p>
            <a:fld id="{1F77D722-853B-4927-AF7B-B3B2A5767FA3}" type="datetimeFigureOut">
              <a:rPr lang="en-US" smtClean="0"/>
              <a:t>03-Apr-21</a:t>
            </a:fld>
            <a:endParaRPr lang="en-US"/>
          </a:p>
        </p:txBody>
      </p:sp>
      <p:sp>
        <p:nvSpPr>
          <p:cNvPr id="5" name="Footer Placeholder 4">
            <a:extLst>
              <a:ext uri="{FF2B5EF4-FFF2-40B4-BE49-F238E27FC236}">
                <a16:creationId xmlns:a16="http://schemas.microsoft.com/office/drawing/2014/main" id="{5E77E7CF-A6F0-4932-96D2-D8BADDC8D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ADBB0-3551-4635-A741-EB62ADADCC9C}"/>
              </a:ext>
            </a:extLst>
          </p:cNvPr>
          <p:cNvSpPr>
            <a:spLocks noGrp="1"/>
          </p:cNvSpPr>
          <p:nvPr>
            <p:ph type="sldNum" sz="quarter" idx="12"/>
          </p:nvPr>
        </p:nvSpPr>
        <p:spPr/>
        <p:txBody>
          <a:bodyPr/>
          <a:lstStyle/>
          <a:p>
            <a:fld id="{43748E8D-145A-4650-B14C-C4C649E9C88D}" type="slidenum">
              <a:rPr lang="en-US" smtClean="0"/>
              <a:t>‹#›</a:t>
            </a:fld>
            <a:endParaRPr lang="en-US"/>
          </a:p>
        </p:txBody>
      </p:sp>
    </p:spTree>
    <p:extLst>
      <p:ext uri="{BB962C8B-B14F-4D97-AF65-F5344CB8AC3E}">
        <p14:creationId xmlns:p14="http://schemas.microsoft.com/office/powerpoint/2010/main" val="4199953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C427A-BF37-4337-89AD-B0DDE15FD6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3D8F6A-2B4A-41B2-BB6B-4FE8B85534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6DB434-8D74-4C37-B6AC-E75BE56A37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80D852-A4FF-414D-A493-F66701FE2E83}"/>
              </a:ext>
            </a:extLst>
          </p:cNvPr>
          <p:cNvSpPr>
            <a:spLocks noGrp="1"/>
          </p:cNvSpPr>
          <p:nvPr>
            <p:ph type="dt" sz="half" idx="10"/>
          </p:nvPr>
        </p:nvSpPr>
        <p:spPr/>
        <p:txBody>
          <a:bodyPr/>
          <a:lstStyle/>
          <a:p>
            <a:fld id="{1F77D722-853B-4927-AF7B-B3B2A5767FA3}" type="datetimeFigureOut">
              <a:rPr lang="en-US" smtClean="0"/>
              <a:t>03-Apr-21</a:t>
            </a:fld>
            <a:endParaRPr lang="en-US"/>
          </a:p>
        </p:txBody>
      </p:sp>
      <p:sp>
        <p:nvSpPr>
          <p:cNvPr id="6" name="Footer Placeholder 5">
            <a:extLst>
              <a:ext uri="{FF2B5EF4-FFF2-40B4-BE49-F238E27FC236}">
                <a16:creationId xmlns:a16="http://schemas.microsoft.com/office/drawing/2014/main" id="{43AA8F02-BC93-4DC8-9B53-DA5CFB62D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1183F5-6F23-4E14-810D-AAAE6BD428C9}"/>
              </a:ext>
            </a:extLst>
          </p:cNvPr>
          <p:cNvSpPr>
            <a:spLocks noGrp="1"/>
          </p:cNvSpPr>
          <p:nvPr>
            <p:ph type="sldNum" sz="quarter" idx="12"/>
          </p:nvPr>
        </p:nvSpPr>
        <p:spPr/>
        <p:txBody>
          <a:bodyPr/>
          <a:lstStyle/>
          <a:p>
            <a:fld id="{43748E8D-145A-4650-B14C-C4C649E9C88D}" type="slidenum">
              <a:rPr lang="en-US" smtClean="0"/>
              <a:t>‹#›</a:t>
            </a:fld>
            <a:endParaRPr lang="en-US"/>
          </a:p>
        </p:txBody>
      </p:sp>
    </p:spTree>
    <p:extLst>
      <p:ext uri="{BB962C8B-B14F-4D97-AF65-F5344CB8AC3E}">
        <p14:creationId xmlns:p14="http://schemas.microsoft.com/office/powerpoint/2010/main" val="2617455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12EF-F4BB-4B2D-AB14-6B308469D3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EE9DFD-030E-44FE-AC9C-1EE7E7A8FC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050AEC-5793-40B9-8651-1E5786BF1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46DA3-28C2-4BC8-B007-AFC5700C8A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5440FF-D6E7-4446-97C6-1EFF246FEE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7CCAF1-9F33-4289-B3C6-4354152E5B43}"/>
              </a:ext>
            </a:extLst>
          </p:cNvPr>
          <p:cNvSpPr>
            <a:spLocks noGrp="1"/>
          </p:cNvSpPr>
          <p:nvPr>
            <p:ph type="dt" sz="half" idx="10"/>
          </p:nvPr>
        </p:nvSpPr>
        <p:spPr/>
        <p:txBody>
          <a:bodyPr/>
          <a:lstStyle/>
          <a:p>
            <a:fld id="{1F77D722-853B-4927-AF7B-B3B2A5767FA3}" type="datetimeFigureOut">
              <a:rPr lang="en-US" smtClean="0"/>
              <a:t>03-Apr-21</a:t>
            </a:fld>
            <a:endParaRPr lang="en-US"/>
          </a:p>
        </p:txBody>
      </p:sp>
      <p:sp>
        <p:nvSpPr>
          <p:cNvPr id="8" name="Footer Placeholder 7">
            <a:extLst>
              <a:ext uri="{FF2B5EF4-FFF2-40B4-BE49-F238E27FC236}">
                <a16:creationId xmlns:a16="http://schemas.microsoft.com/office/drawing/2014/main" id="{080F425D-BD86-4303-AB2B-A021E773C4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875981-69F0-487F-AAA5-7D588286F3BF}"/>
              </a:ext>
            </a:extLst>
          </p:cNvPr>
          <p:cNvSpPr>
            <a:spLocks noGrp="1"/>
          </p:cNvSpPr>
          <p:nvPr>
            <p:ph type="sldNum" sz="quarter" idx="12"/>
          </p:nvPr>
        </p:nvSpPr>
        <p:spPr/>
        <p:txBody>
          <a:bodyPr/>
          <a:lstStyle/>
          <a:p>
            <a:fld id="{43748E8D-145A-4650-B14C-C4C649E9C88D}" type="slidenum">
              <a:rPr lang="en-US" smtClean="0"/>
              <a:t>‹#›</a:t>
            </a:fld>
            <a:endParaRPr lang="en-US"/>
          </a:p>
        </p:txBody>
      </p:sp>
    </p:spTree>
    <p:extLst>
      <p:ext uri="{BB962C8B-B14F-4D97-AF65-F5344CB8AC3E}">
        <p14:creationId xmlns:p14="http://schemas.microsoft.com/office/powerpoint/2010/main" val="783163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AA9B0-99AE-497D-8E43-F2B506B3F6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7D705C-2F7A-491D-BFC2-85592D368C00}"/>
              </a:ext>
            </a:extLst>
          </p:cNvPr>
          <p:cNvSpPr>
            <a:spLocks noGrp="1"/>
          </p:cNvSpPr>
          <p:nvPr>
            <p:ph type="dt" sz="half" idx="10"/>
          </p:nvPr>
        </p:nvSpPr>
        <p:spPr/>
        <p:txBody>
          <a:bodyPr/>
          <a:lstStyle/>
          <a:p>
            <a:fld id="{1F77D722-853B-4927-AF7B-B3B2A5767FA3}" type="datetimeFigureOut">
              <a:rPr lang="en-US" smtClean="0"/>
              <a:t>03-Apr-21</a:t>
            </a:fld>
            <a:endParaRPr lang="en-US"/>
          </a:p>
        </p:txBody>
      </p:sp>
      <p:sp>
        <p:nvSpPr>
          <p:cNvPr id="4" name="Footer Placeholder 3">
            <a:extLst>
              <a:ext uri="{FF2B5EF4-FFF2-40B4-BE49-F238E27FC236}">
                <a16:creationId xmlns:a16="http://schemas.microsoft.com/office/drawing/2014/main" id="{980B9A38-D84E-4553-990C-0D3ABB8A79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DBF479-C38E-484F-A3CF-9DB01DCBE38D}"/>
              </a:ext>
            </a:extLst>
          </p:cNvPr>
          <p:cNvSpPr>
            <a:spLocks noGrp="1"/>
          </p:cNvSpPr>
          <p:nvPr>
            <p:ph type="sldNum" sz="quarter" idx="12"/>
          </p:nvPr>
        </p:nvSpPr>
        <p:spPr/>
        <p:txBody>
          <a:bodyPr/>
          <a:lstStyle/>
          <a:p>
            <a:fld id="{43748E8D-145A-4650-B14C-C4C649E9C88D}" type="slidenum">
              <a:rPr lang="en-US" smtClean="0"/>
              <a:t>‹#›</a:t>
            </a:fld>
            <a:endParaRPr lang="en-US"/>
          </a:p>
        </p:txBody>
      </p:sp>
    </p:spTree>
    <p:extLst>
      <p:ext uri="{BB962C8B-B14F-4D97-AF65-F5344CB8AC3E}">
        <p14:creationId xmlns:p14="http://schemas.microsoft.com/office/powerpoint/2010/main" val="3926965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5C187D-607B-4839-97EC-88EC3A59C2C4}"/>
              </a:ext>
            </a:extLst>
          </p:cNvPr>
          <p:cNvSpPr>
            <a:spLocks noGrp="1"/>
          </p:cNvSpPr>
          <p:nvPr>
            <p:ph type="dt" sz="half" idx="10"/>
          </p:nvPr>
        </p:nvSpPr>
        <p:spPr/>
        <p:txBody>
          <a:bodyPr/>
          <a:lstStyle/>
          <a:p>
            <a:fld id="{1F77D722-853B-4927-AF7B-B3B2A5767FA3}" type="datetimeFigureOut">
              <a:rPr lang="en-US" smtClean="0"/>
              <a:t>03-Apr-21</a:t>
            </a:fld>
            <a:endParaRPr lang="en-US"/>
          </a:p>
        </p:txBody>
      </p:sp>
      <p:sp>
        <p:nvSpPr>
          <p:cNvPr id="3" name="Footer Placeholder 2">
            <a:extLst>
              <a:ext uri="{FF2B5EF4-FFF2-40B4-BE49-F238E27FC236}">
                <a16:creationId xmlns:a16="http://schemas.microsoft.com/office/drawing/2014/main" id="{0268CD7D-00F3-4FEF-896B-B4B14EBA05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A19501-7703-4953-A384-56D271D3C804}"/>
              </a:ext>
            </a:extLst>
          </p:cNvPr>
          <p:cNvSpPr>
            <a:spLocks noGrp="1"/>
          </p:cNvSpPr>
          <p:nvPr>
            <p:ph type="sldNum" sz="quarter" idx="12"/>
          </p:nvPr>
        </p:nvSpPr>
        <p:spPr/>
        <p:txBody>
          <a:bodyPr/>
          <a:lstStyle/>
          <a:p>
            <a:fld id="{43748E8D-145A-4650-B14C-C4C649E9C88D}" type="slidenum">
              <a:rPr lang="en-US" smtClean="0"/>
              <a:t>‹#›</a:t>
            </a:fld>
            <a:endParaRPr lang="en-US"/>
          </a:p>
        </p:txBody>
      </p:sp>
    </p:spTree>
    <p:extLst>
      <p:ext uri="{BB962C8B-B14F-4D97-AF65-F5344CB8AC3E}">
        <p14:creationId xmlns:p14="http://schemas.microsoft.com/office/powerpoint/2010/main" val="399516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026E3-60AD-4C7B-A8A6-C706D5041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4959F4-7E6C-4B21-B018-F04D75A222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747DD1-AEB4-4C23-A8A5-9BA5CA938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1E71C1-A586-444B-A994-E8C13EAC1413}"/>
              </a:ext>
            </a:extLst>
          </p:cNvPr>
          <p:cNvSpPr>
            <a:spLocks noGrp="1"/>
          </p:cNvSpPr>
          <p:nvPr>
            <p:ph type="dt" sz="half" idx="10"/>
          </p:nvPr>
        </p:nvSpPr>
        <p:spPr/>
        <p:txBody>
          <a:bodyPr/>
          <a:lstStyle/>
          <a:p>
            <a:fld id="{1F77D722-853B-4927-AF7B-B3B2A5767FA3}" type="datetimeFigureOut">
              <a:rPr lang="en-US" smtClean="0"/>
              <a:t>03-Apr-21</a:t>
            </a:fld>
            <a:endParaRPr lang="en-US"/>
          </a:p>
        </p:txBody>
      </p:sp>
      <p:sp>
        <p:nvSpPr>
          <p:cNvPr id="6" name="Footer Placeholder 5">
            <a:extLst>
              <a:ext uri="{FF2B5EF4-FFF2-40B4-BE49-F238E27FC236}">
                <a16:creationId xmlns:a16="http://schemas.microsoft.com/office/drawing/2014/main" id="{331B4429-4BE5-451F-AE8D-2E48DD7465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3F671D-7429-47A3-8F17-2EE88FFE9ACB}"/>
              </a:ext>
            </a:extLst>
          </p:cNvPr>
          <p:cNvSpPr>
            <a:spLocks noGrp="1"/>
          </p:cNvSpPr>
          <p:nvPr>
            <p:ph type="sldNum" sz="quarter" idx="12"/>
          </p:nvPr>
        </p:nvSpPr>
        <p:spPr/>
        <p:txBody>
          <a:bodyPr/>
          <a:lstStyle/>
          <a:p>
            <a:fld id="{43748E8D-145A-4650-B14C-C4C649E9C88D}" type="slidenum">
              <a:rPr lang="en-US" smtClean="0"/>
              <a:t>‹#›</a:t>
            </a:fld>
            <a:endParaRPr lang="en-US"/>
          </a:p>
        </p:txBody>
      </p:sp>
    </p:spTree>
    <p:extLst>
      <p:ext uri="{BB962C8B-B14F-4D97-AF65-F5344CB8AC3E}">
        <p14:creationId xmlns:p14="http://schemas.microsoft.com/office/powerpoint/2010/main" val="4051907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6659-97BB-4C8B-9DCA-FA8AD81CB9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C10544-D6C0-4F64-AC25-9E88A15972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C0E5BD-0B56-4D12-B37D-94E7BD5EF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D19EC-C2CC-4440-96F3-4E0214669A07}"/>
              </a:ext>
            </a:extLst>
          </p:cNvPr>
          <p:cNvSpPr>
            <a:spLocks noGrp="1"/>
          </p:cNvSpPr>
          <p:nvPr>
            <p:ph type="dt" sz="half" idx="10"/>
          </p:nvPr>
        </p:nvSpPr>
        <p:spPr/>
        <p:txBody>
          <a:bodyPr/>
          <a:lstStyle/>
          <a:p>
            <a:fld id="{1F77D722-853B-4927-AF7B-B3B2A5767FA3}" type="datetimeFigureOut">
              <a:rPr lang="en-US" smtClean="0"/>
              <a:t>03-Apr-21</a:t>
            </a:fld>
            <a:endParaRPr lang="en-US"/>
          </a:p>
        </p:txBody>
      </p:sp>
      <p:sp>
        <p:nvSpPr>
          <p:cNvPr id="6" name="Footer Placeholder 5">
            <a:extLst>
              <a:ext uri="{FF2B5EF4-FFF2-40B4-BE49-F238E27FC236}">
                <a16:creationId xmlns:a16="http://schemas.microsoft.com/office/drawing/2014/main" id="{A8DAAEE2-EC47-4ACB-B6C5-2606A52315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3BAB8C-8406-4854-9586-32EA1237D6FF}"/>
              </a:ext>
            </a:extLst>
          </p:cNvPr>
          <p:cNvSpPr>
            <a:spLocks noGrp="1"/>
          </p:cNvSpPr>
          <p:nvPr>
            <p:ph type="sldNum" sz="quarter" idx="12"/>
          </p:nvPr>
        </p:nvSpPr>
        <p:spPr/>
        <p:txBody>
          <a:bodyPr/>
          <a:lstStyle/>
          <a:p>
            <a:fld id="{43748E8D-145A-4650-B14C-C4C649E9C88D}" type="slidenum">
              <a:rPr lang="en-US" smtClean="0"/>
              <a:t>‹#›</a:t>
            </a:fld>
            <a:endParaRPr lang="en-US"/>
          </a:p>
        </p:txBody>
      </p:sp>
    </p:spTree>
    <p:extLst>
      <p:ext uri="{BB962C8B-B14F-4D97-AF65-F5344CB8AC3E}">
        <p14:creationId xmlns:p14="http://schemas.microsoft.com/office/powerpoint/2010/main" val="314486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1DD6D5-4674-496D-B083-11118F1E1F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BE3EE9-02A2-4494-B0C5-349EBAB895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6ABAE-E5E9-4BD4-9EAA-F615BEC9A6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77D722-853B-4927-AF7B-B3B2A5767FA3}" type="datetimeFigureOut">
              <a:rPr lang="en-US" smtClean="0"/>
              <a:t>03-Apr-21</a:t>
            </a:fld>
            <a:endParaRPr lang="en-US"/>
          </a:p>
        </p:txBody>
      </p:sp>
      <p:sp>
        <p:nvSpPr>
          <p:cNvPr id="5" name="Footer Placeholder 4">
            <a:extLst>
              <a:ext uri="{FF2B5EF4-FFF2-40B4-BE49-F238E27FC236}">
                <a16:creationId xmlns:a16="http://schemas.microsoft.com/office/drawing/2014/main" id="{805B3410-A75E-4B75-9137-479747D02F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D711FE-455C-45D9-9FA7-A0892AAF2A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48E8D-145A-4650-B14C-C4C649E9C88D}" type="slidenum">
              <a:rPr lang="en-US" smtClean="0"/>
              <a:t>‹#›</a:t>
            </a:fld>
            <a:endParaRPr lang="en-US"/>
          </a:p>
        </p:txBody>
      </p:sp>
    </p:spTree>
    <p:extLst>
      <p:ext uri="{BB962C8B-B14F-4D97-AF65-F5344CB8AC3E}">
        <p14:creationId xmlns:p14="http://schemas.microsoft.com/office/powerpoint/2010/main" val="3209078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drive.google.com/file/d/1nRhtv13hWgf3SkSQh7IH-YMkv-V9sQ4-/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BF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F32AF6-DCEE-4AC7-BAE6-7099D6A7627A}"/>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3E28D86-8CB4-40E6-A712-DFD2CA36C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0180" y="589367"/>
            <a:ext cx="2828891" cy="56792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2DC99D4E-B296-480A-94CD-30323CD45082}"/>
              </a:ext>
            </a:extLst>
          </p:cNvPr>
          <p:cNvSpPr txBox="1"/>
          <p:nvPr/>
        </p:nvSpPr>
        <p:spPr>
          <a:xfrm>
            <a:off x="1314737" y="1908599"/>
            <a:ext cx="5648854" cy="1107996"/>
          </a:xfrm>
          <a:prstGeom prst="rect">
            <a:avLst/>
          </a:prstGeom>
          <a:noFill/>
        </p:spPr>
        <p:txBody>
          <a:bodyPr wrap="none" rtlCol="0">
            <a:spAutoFit/>
          </a:bodyPr>
          <a:lstStyle/>
          <a:p>
            <a:r>
              <a:rPr lang="en-US" sz="6600" b="1" dirty="0">
                <a:latin typeface="Uber Move" panose="02010803030201060303" pitchFamily="50" charset="0"/>
                <a:ea typeface="Raleway" pitchFamily="2" charset="0"/>
                <a:cs typeface="Arial" panose="020B0604020202020204" pitchFamily="34" charset="0"/>
              </a:rPr>
              <a:t>Urban Kitchen</a:t>
            </a:r>
          </a:p>
        </p:txBody>
      </p:sp>
      <p:sp>
        <p:nvSpPr>
          <p:cNvPr id="11" name="TextBox 10">
            <a:extLst>
              <a:ext uri="{FF2B5EF4-FFF2-40B4-BE49-F238E27FC236}">
                <a16:creationId xmlns:a16="http://schemas.microsoft.com/office/drawing/2014/main" id="{A8698FDA-4678-4CB9-9CD6-1B08864BFE10}"/>
              </a:ext>
            </a:extLst>
          </p:cNvPr>
          <p:cNvSpPr txBox="1"/>
          <p:nvPr/>
        </p:nvSpPr>
        <p:spPr>
          <a:xfrm>
            <a:off x="1852573" y="2816285"/>
            <a:ext cx="4805033" cy="430887"/>
          </a:xfrm>
          <a:prstGeom prst="rect">
            <a:avLst/>
          </a:prstGeom>
          <a:noFill/>
        </p:spPr>
        <p:txBody>
          <a:bodyPr wrap="none" rtlCol="0">
            <a:spAutoFit/>
          </a:bodyPr>
          <a:lstStyle/>
          <a:p>
            <a:r>
              <a:rPr lang="en-US" sz="2200" u="sng" dirty="0">
                <a:latin typeface="Avenir Next LT Pro" panose="020B0504020202020204" pitchFamily="34" charset="0"/>
              </a:rPr>
              <a:t>A B2B Startup in Restaurant Industry</a:t>
            </a:r>
          </a:p>
        </p:txBody>
      </p:sp>
      <p:sp>
        <p:nvSpPr>
          <p:cNvPr id="12" name="TextBox 11">
            <a:extLst>
              <a:ext uri="{FF2B5EF4-FFF2-40B4-BE49-F238E27FC236}">
                <a16:creationId xmlns:a16="http://schemas.microsoft.com/office/drawing/2014/main" id="{00A30DCA-6912-4F32-8471-282DA75C4689}"/>
              </a:ext>
            </a:extLst>
          </p:cNvPr>
          <p:cNvSpPr txBox="1"/>
          <p:nvPr/>
        </p:nvSpPr>
        <p:spPr>
          <a:xfrm>
            <a:off x="1484362" y="4274750"/>
            <a:ext cx="5541453" cy="523220"/>
          </a:xfrm>
          <a:prstGeom prst="rect">
            <a:avLst/>
          </a:prstGeom>
          <a:noFill/>
        </p:spPr>
        <p:txBody>
          <a:bodyPr wrap="none" rtlCol="0">
            <a:spAutoFit/>
          </a:bodyPr>
          <a:lstStyle/>
          <a:p>
            <a:r>
              <a:rPr lang="en-US" sz="2800" dirty="0">
                <a:latin typeface="Avenir Next LT Pro" panose="020B0504020202020204" pitchFamily="34" charset="0"/>
              </a:rPr>
              <a:t>A Restaurant Management Portal</a:t>
            </a:r>
          </a:p>
        </p:txBody>
      </p:sp>
      <p:sp>
        <p:nvSpPr>
          <p:cNvPr id="13" name="TextBox 12">
            <a:extLst>
              <a:ext uri="{FF2B5EF4-FFF2-40B4-BE49-F238E27FC236}">
                <a16:creationId xmlns:a16="http://schemas.microsoft.com/office/drawing/2014/main" id="{A6A253C1-C095-4C8E-AAC3-19721282628A}"/>
              </a:ext>
            </a:extLst>
          </p:cNvPr>
          <p:cNvSpPr txBox="1"/>
          <p:nvPr/>
        </p:nvSpPr>
        <p:spPr>
          <a:xfrm>
            <a:off x="3801571" y="3591614"/>
            <a:ext cx="675185" cy="369332"/>
          </a:xfrm>
          <a:prstGeom prst="rect">
            <a:avLst/>
          </a:prstGeom>
          <a:noFill/>
        </p:spPr>
        <p:txBody>
          <a:bodyPr wrap="none" rtlCol="0">
            <a:spAutoFit/>
          </a:bodyPr>
          <a:lstStyle/>
          <a:p>
            <a:r>
              <a:rPr lang="en-US" dirty="0">
                <a:latin typeface="Avenir Next LT Pro" panose="020B0504020202020204" pitchFamily="34" charset="0"/>
              </a:rPr>
              <a:t>With</a:t>
            </a:r>
          </a:p>
        </p:txBody>
      </p:sp>
      <p:pic>
        <p:nvPicPr>
          <p:cNvPr id="3" name="Picture 2">
            <a:extLst>
              <a:ext uri="{FF2B5EF4-FFF2-40B4-BE49-F238E27FC236}">
                <a16:creationId xmlns:a16="http://schemas.microsoft.com/office/drawing/2014/main" id="{BB5373E5-6BC4-42A4-B5EC-3E82E21EA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717" y="286659"/>
            <a:ext cx="803231" cy="803231"/>
          </a:xfrm>
          <a:prstGeom prst="rect">
            <a:avLst/>
          </a:prstGeom>
        </p:spPr>
      </p:pic>
    </p:spTree>
    <p:extLst>
      <p:ext uri="{BB962C8B-B14F-4D97-AF65-F5344CB8AC3E}">
        <p14:creationId xmlns:p14="http://schemas.microsoft.com/office/powerpoint/2010/main" val="1433052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9FBF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90EC40-482C-43B1-9CBB-77356A0E3FC2}"/>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8951D9C-94C5-4276-8B83-36B1FA02B7A9}"/>
              </a:ext>
            </a:extLst>
          </p:cNvPr>
          <p:cNvSpPr txBox="1"/>
          <p:nvPr/>
        </p:nvSpPr>
        <p:spPr>
          <a:xfrm>
            <a:off x="3758344" y="221563"/>
            <a:ext cx="4222246" cy="461665"/>
          </a:xfrm>
          <a:prstGeom prst="rect">
            <a:avLst/>
          </a:prstGeom>
          <a:noFill/>
        </p:spPr>
        <p:txBody>
          <a:bodyPr wrap="none" rtlCol="0">
            <a:spAutoFit/>
          </a:bodyPr>
          <a:lstStyle/>
          <a:p>
            <a:r>
              <a:rPr lang="en-US" sz="2400" b="1" u="sng" dirty="0">
                <a:latin typeface="Avenir Next LT Pro" panose="020B0504020202020204" pitchFamily="34" charset="0"/>
              </a:rPr>
              <a:t>PRODUCT MONETIZATION</a:t>
            </a:r>
          </a:p>
        </p:txBody>
      </p:sp>
      <p:sp>
        <p:nvSpPr>
          <p:cNvPr id="8" name="TextBox 7">
            <a:extLst>
              <a:ext uri="{FF2B5EF4-FFF2-40B4-BE49-F238E27FC236}">
                <a16:creationId xmlns:a16="http://schemas.microsoft.com/office/drawing/2014/main" id="{E7819B7E-598A-457B-8437-F292F0113F40}"/>
              </a:ext>
            </a:extLst>
          </p:cNvPr>
          <p:cNvSpPr txBox="1"/>
          <p:nvPr/>
        </p:nvSpPr>
        <p:spPr>
          <a:xfrm>
            <a:off x="1136072" y="1019080"/>
            <a:ext cx="10196946" cy="646331"/>
          </a:xfrm>
          <a:prstGeom prst="rect">
            <a:avLst/>
          </a:prstGeom>
          <a:noFill/>
        </p:spPr>
        <p:txBody>
          <a:bodyPr wrap="square" rtlCol="0">
            <a:spAutoFit/>
          </a:bodyPr>
          <a:lstStyle/>
          <a:p>
            <a:r>
              <a:rPr lang="en-US" dirty="0">
                <a:latin typeface="Avenir Next LT Pro" panose="020B0504020202020204" pitchFamily="34" charset="0"/>
              </a:rPr>
              <a:t>A basic </a:t>
            </a:r>
            <a:r>
              <a:rPr lang="en-US" sz="1600" dirty="0">
                <a:latin typeface="Avenir Next LT Pro" panose="020B0504020202020204" pitchFamily="34" charset="0"/>
              </a:rPr>
              <a:t>price</a:t>
            </a:r>
            <a:r>
              <a:rPr lang="en-US" dirty="0">
                <a:latin typeface="Avenir Next LT Pro" panose="020B0504020202020204" pitchFamily="34" charset="0"/>
              </a:rPr>
              <a:t>( Rs. X ) would be charged for buying a software having table management portal and basic analytics dashboard, editing floor map, etc. </a:t>
            </a:r>
          </a:p>
        </p:txBody>
      </p:sp>
      <p:sp>
        <p:nvSpPr>
          <p:cNvPr id="9" name="TextBox 8">
            <a:extLst>
              <a:ext uri="{FF2B5EF4-FFF2-40B4-BE49-F238E27FC236}">
                <a16:creationId xmlns:a16="http://schemas.microsoft.com/office/drawing/2014/main" id="{36AD9612-D271-412A-91AC-1BA5772E3E1C}"/>
              </a:ext>
            </a:extLst>
          </p:cNvPr>
          <p:cNvSpPr txBox="1"/>
          <p:nvPr/>
        </p:nvSpPr>
        <p:spPr>
          <a:xfrm>
            <a:off x="489527" y="1732208"/>
            <a:ext cx="2395849" cy="369332"/>
          </a:xfrm>
          <a:prstGeom prst="rect">
            <a:avLst/>
          </a:prstGeom>
          <a:noFill/>
        </p:spPr>
        <p:txBody>
          <a:bodyPr wrap="none" rtlCol="0">
            <a:spAutoFit/>
          </a:bodyPr>
          <a:lstStyle/>
          <a:p>
            <a:r>
              <a:rPr lang="en-US" u="sng" dirty="0">
                <a:latin typeface="Avenir Next LT Pro" panose="020B0504020202020204" pitchFamily="34" charset="0"/>
              </a:rPr>
              <a:t>Floor based charges </a:t>
            </a:r>
          </a:p>
        </p:txBody>
      </p:sp>
      <p:sp>
        <p:nvSpPr>
          <p:cNvPr id="10" name="TextBox 9">
            <a:extLst>
              <a:ext uri="{FF2B5EF4-FFF2-40B4-BE49-F238E27FC236}">
                <a16:creationId xmlns:a16="http://schemas.microsoft.com/office/drawing/2014/main" id="{E273BB65-C760-4EFB-8D92-7BD8B24A2994}"/>
              </a:ext>
            </a:extLst>
          </p:cNvPr>
          <p:cNvSpPr txBox="1"/>
          <p:nvPr/>
        </p:nvSpPr>
        <p:spPr>
          <a:xfrm>
            <a:off x="1136072" y="2101540"/>
            <a:ext cx="10354296" cy="1323439"/>
          </a:xfrm>
          <a:prstGeom prst="rect">
            <a:avLst/>
          </a:prstGeom>
          <a:noFill/>
        </p:spPr>
        <p:txBody>
          <a:bodyPr wrap="square" rtlCol="0">
            <a:spAutoFit/>
          </a:bodyPr>
          <a:lstStyle/>
          <a:p>
            <a:r>
              <a:rPr lang="en-US" sz="1600" dirty="0">
                <a:latin typeface="Avenir Next LT Pro" panose="020B0504020202020204" pitchFamily="34" charset="0"/>
              </a:rPr>
              <a:t>The extra basic price to be incurred based on number of floors since algorithm, software run time has to be faster since there would be large database and lot many queries would be running behind. Based on that:</a:t>
            </a:r>
          </a:p>
          <a:p>
            <a:endParaRPr lang="en-US" sz="1600" dirty="0">
              <a:latin typeface="Avenir Next LT Pro" panose="020B0504020202020204" pitchFamily="34" charset="0"/>
            </a:endParaRPr>
          </a:p>
          <a:p>
            <a:r>
              <a:rPr lang="en-US" sz="1600" dirty="0">
                <a:latin typeface="Avenir Next LT Pro" panose="020B0504020202020204" pitchFamily="34" charset="0"/>
              </a:rPr>
              <a:t>If number of floors &lt; 2  </a:t>
            </a:r>
            <a:r>
              <a:rPr lang="en-US" sz="1600" dirty="0">
                <a:latin typeface="Avenir Next LT Pro" panose="020B0504020202020204" pitchFamily="34" charset="0"/>
                <a:sym typeface="Wingdings" panose="05000000000000000000" pitchFamily="2" charset="2"/>
              </a:rPr>
              <a:t>  Rs. X</a:t>
            </a:r>
          </a:p>
          <a:p>
            <a:r>
              <a:rPr lang="en-US" sz="1600" dirty="0">
                <a:latin typeface="Avenir Next LT Pro" panose="020B0504020202020204" pitchFamily="34" charset="0"/>
                <a:sym typeface="Wingdings" panose="05000000000000000000" pitchFamily="2" charset="2"/>
              </a:rPr>
              <a:t>If number of floors &gt;2    Rs. 1.7X (Based on clear assumption created these numbers)</a:t>
            </a:r>
            <a:endParaRPr lang="en-US" sz="1600" dirty="0">
              <a:latin typeface="Avenir Next LT Pro" panose="020B0504020202020204" pitchFamily="34" charset="0"/>
            </a:endParaRPr>
          </a:p>
        </p:txBody>
      </p:sp>
      <p:sp>
        <p:nvSpPr>
          <p:cNvPr id="11" name="TextBox 10">
            <a:extLst>
              <a:ext uri="{FF2B5EF4-FFF2-40B4-BE49-F238E27FC236}">
                <a16:creationId xmlns:a16="http://schemas.microsoft.com/office/drawing/2014/main" id="{CE1EF098-081C-4501-90CE-E713435121B0}"/>
              </a:ext>
            </a:extLst>
          </p:cNvPr>
          <p:cNvSpPr txBox="1"/>
          <p:nvPr/>
        </p:nvSpPr>
        <p:spPr>
          <a:xfrm>
            <a:off x="489526" y="3609645"/>
            <a:ext cx="4497642" cy="369332"/>
          </a:xfrm>
          <a:prstGeom prst="rect">
            <a:avLst/>
          </a:prstGeom>
          <a:noFill/>
        </p:spPr>
        <p:txBody>
          <a:bodyPr wrap="none" rtlCol="0">
            <a:spAutoFit/>
          </a:bodyPr>
          <a:lstStyle/>
          <a:p>
            <a:r>
              <a:rPr lang="en-US" u="sng" dirty="0">
                <a:latin typeface="Avenir Next LT Pro" panose="020B0504020202020204" pitchFamily="34" charset="0"/>
              </a:rPr>
              <a:t>Extra charges for extra-premium features </a:t>
            </a:r>
          </a:p>
        </p:txBody>
      </p:sp>
      <p:sp>
        <p:nvSpPr>
          <p:cNvPr id="12" name="TextBox 11">
            <a:extLst>
              <a:ext uri="{FF2B5EF4-FFF2-40B4-BE49-F238E27FC236}">
                <a16:creationId xmlns:a16="http://schemas.microsoft.com/office/drawing/2014/main" id="{914490EC-FACD-4F01-A004-DED32B7A809C}"/>
              </a:ext>
            </a:extLst>
          </p:cNvPr>
          <p:cNvSpPr txBox="1"/>
          <p:nvPr/>
        </p:nvSpPr>
        <p:spPr>
          <a:xfrm>
            <a:off x="1136072" y="3991663"/>
            <a:ext cx="10354296" cy="1323439"/>
          </a:xfrm>
          <a:prstGeom prst="rect">
            <a:avLst/>
          </a:prstGeom>
          <a:noFill/>
        </p:spPr>
        <p:txBody>
          <a:bodyPr wrap="square" rtlCol="0">
            <a:spAutoFit/>
          </a:bodyPr>
          <a:lstStyle/>
          <a:p>
            <a:r>
              <a:rPr lang="en-US" sz="1600" u="sng" dirty="0">
                <a:latin typeface="Avenir Next LT Pro" panose="020B0504020202020204" pitchFamily="34" charset="0"/>
              </a:rPr>
              <a:t>Integrating social media channels to analytics</a:t>
            </a:r>
          </a:p>
          <a:p>
            <a:pPr marL="285750" indent="-285750">
              <a:buFont typeface="Arial" panose="020B0604020202020204" pitchFamily="34" charset="0"/>
              <a:buChar char="•"/>
            </a:pPr>
            <a:r>
              <a:rPr lang="en-US" sz="1600" dirty="0">
                <a:latin typeface="Avenir Next LT Pro" panose="020B0504020202020204" pitchFamily="34" charset="0"/>
              </a:rPr>
              <a:t>Providing analysis of restaurant’s social media posts, customer’s interactions, daily impressions, etc.</a:t>
            </a:r>
          </a:p>
          <a:p>
            <a:pPr marL="285750" indent="-285750">
              <a:buFont typeface="Arial" panose="020B0604020202020204" pitchFamily="34" charset="0"/>
              <a:buChar char="•"/>
            </a:pPr>
            <a:r>
              <a:rPr lang="en-US" sz="1600" dirty="0">
                <a:latin typeface="Avenir Next LT Pro" panose="020B0504020202020204" pitchFamily="34" charset="0"/>
              </a:rPr>
              <a:t>Integrating these features to analytics would help restaurant managers what customers think of their restaurant</a:t>
            </a:r>
          </a:p>
          <a:p>
            <a:endParaRPr lang="en-US" sz="1600" dirty="0">
              <a:latin typeface="Avenir Next LT Pro" panose="020B0504020202020204" pitchFamily="34" charset="0"/>
            </a:endParaRPr>
          </a:p>
        </p:txBody>
      </p:sp>
    </p:spTree>
    <p:extLst>
      <p:ext uri="{BB962C8B-B14F-4D97-AF65-F5344CB8AC3E}">
        <p14:creationId xmlns:p14="http://schemas.microsoft.com/office/powerpoint/2010/main" val="52725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9FBF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90EC40-482C-43B1-9CBB-77356A0E3FC2}"/>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36C8833-BB3A-4A0F-BC41-62B502E3C378}"/>
              </a:ext>
            </a:extLst>
          </p:cNvPr>
          <p:cNvSpPr txBox="1"/>
          <p:nvPr/>
        </p:nvSpPr>
        <p:spPr>
          <a:xfrm>
            <a:off x="4629094" y="2567134"/>
            <a:ext cx="2250319" cy="584775"/>
          </a:xfrm>
          <a:prstGeom prst="rect">
            <a:avLst/>
          </a:prstGeom>
          <a:noFill/>
        </p:spPr>
        <p:txBody>
          <a:bodyPr wrap="square" rtlCol="0">
            <a:spAutoFit/>
          </a:bodyPr>
          <a:lstStyle/>
          <a:p>
            <a:r>
              <a:rPr lang="en-US" sz="3200" dirty="0">
                <a:latin typeface="Avenir Next LT Pro" panose="020B0504020202020204" pitchFamily="34" charset="0"/>
              </a:rPr>
              <a:t>Thank you!</a:t>
            </a:r>
          </a:p>
        </p:txBody>
      </p:sp>
      <p:sp>
        <p:nvSpPr>
          <p:cNvPr id="2" name="TextBox 1">
            <a:extLst>
              <a:ext uri="{FF2B5EF4-FFF2-40B4-BE49-F238E27FC236}">
                <a16:creationId xmlns:a16="http://schemas.microsoft.com/office/drawing/2014/main" id="{B996557D-AD42-4A0F-ACEC-1872EA5F5E4B}"/>
              </a:ext>
            </a:extLst>
          </p:cNvPr>
          <p:cNvSpPr txBox="1"/>
          <p:nvPr/>
        </p:nvSpPr>
        <p:spPr>
          <a:xfrm>
            <a:off x="3586832" y="3558417"/>
            <a:ext cx="4334841" cy="646331"/>
          </a:xfrm>
          <a:prstGeom prst="rect">
            <a:avLst/>
          </a:prstGeom>
          <a:noFill/>
        </p:spPr>
        <p:txBody>
          <a:bodyPr wrap="none" rtlCol="0">
            <a:spAutoFit/>
          </a:bodyPr>
          <a:lstStyle/>
          <a:p>
            <a:pPr algn="ctr"/>
            <a:r>
              <a:rPr lang="en-US" dirty="0" err="1">
                <a:latin typeface="Bahnschrift" panose="020B0502040204020203" pitchFamily="34" charset="0"/>
              </a:rPr>
              <a:t>Alsatwar</a:t>
            </a:r>
            <a:r>
              <a:rPr lang="en-US" dirty="0">
                <a:latin typeface="Bahnschrift" panose="020B0502040204020203" pitchFamily="34" charset="0"/>
              </a:rPr>
              <a:t> Sravan Kumar</a:t>
            </a:r>
          </a:p>
          <a:p>
            <a:pPr algn="ctr"/>
            <a:r>
              <a:rPr lang="en-US" dirty="0">
                <a:latin typeface="Bahnschrift" panose="020B0502040204020203" pitchFamily="34" charset="0"/>
              </a:rPr>
              <a:t>Pre-final year student, IIT(ISM) Dhanbad</a:t>
            </a:r>
          </a:p>
        </p:txBody>
      </p:sp>
    </p:spTree>
    <p:extLst>
      <p:ext uri="{BB962C8B-B14F-4D97-AF65-F5344CB8AC3E}">
        <p14:creationId xmlns:p14="http://schemas.microsoft.com/office/powerpoint/2010/main" val="3832634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BF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4C51E5-4DA7-45FD-B4AC-30B45A461BB6}"/>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79604D1-F60F-4840-B095-7AC075F585AF}"/>
              </a:ext>
            </a:extLst>
          </p:cNvPr>
          <p:cNvSpPr/>
          <p:nvPr/>
        </p:nvSpPr>
        <p:spPr>
          <a:xfrm>
            <a:off x="721476" y="788595"/>
            <a:ext cx="10654446" cy="926355"/>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en-US" sz="1600" dirty="0">
                <a:solidFill>
                  <a:schemeClr val="tx1"/>
                </a:solidFill>
                <a:latin typeface="Avenir Next LT Pro" panose="020B0504020202020204" pitchFamily="34" charset="0"/>
              </a:rPr>
              <a:t>Urban Kitchen is a B2B startup in restaurant industry that helps restaurant owners/managers to manage staff and customers and analyze their business performance developing management portals and analytical dashboards </a:t>
            </a:r>
          </a:p>
        </p:txBody>
      </p:sp>
      <p:sp>
        <p:nvSpPr>
          <p:cNvPr id="9" name="Rectangle 8">
            <a:extLst>
              <a:ext uri="{FF2B5EF4-FFF2-40B4-BE49-F238E27FC236}">
                <a16:creationId xmlns:a16="http://schemas.microsoft.com/office/drawing/2014/main" id="{68400D96-DB08-4531-A5EE-72D79D09065B}"/>
              </a:ext>
            </a:extLst>
          </p:cNvPr>
          <p:cNvSpPr/>
          <p:nvPr/>
        </p:nvSpPr>
        <p:spPr>
          <a:xfrm>
            <a:off x="721475" y="2353341"/>
            <a:ext cx="10654447" cy="2237145"/>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en-US" sz="1600" dirty="0">
                <a:solidFill>
                  <a:schemeClr val="tx1"/>
                </a:solidFill>
                <a:latin typeface="Avenir Next LT Pro" panose="020B0504020202020204" pitchFamily="34" charset="0"/>
              </a:rPr>
              <a:t>Urban Kitchen is building a software to help restaurant managers/owners to optimize the bandwidth of the waiting staff through table management portal and analyze their business performance through analytical dashboards. Have to come up with</a:t>
            </a:r>
          </a:p>
          <a:p>
            <a:pPr marL="285750" indent="-285750">
              <a:lnSpc>
                <a:spcPct val="130000"/>
              </a:lnSpc>
              <a:buFont typeface="Arial" panose="020B0604020202020204" pitchFamily="34" charset="0"/>
              <a:buChar char="•"/>
            </a:pPr>
            <a:r>
              <a:rPr lang="en-US" sz="1600" dirty="0">
                <a:solidFill>
                  <a:schemeClr val="tx1"/>
                </a:solidFill>
                <a:latin typeface="Avenir Next LT Pro" panose="020B0504020202020204" pitchFamily="34" charset="0"/>
              </a:rPr>
              <a:t>Logic for assigning staff in real time to the tables</a:t>
            </a:r>
          </a:p>
          <a:p>
            <a:pPr marL="285750" indent="-285750">
              <a:lnSpc>
                <a:spcPct val="130000"/>
              </a:lnSpc>
              <a:buFont typeface="Arial" panose="020B0604020202020204" pitchFamily="34" charset="0"/>
              <a:buChar char="•"/>
            </a:pPr>
            <a:r>
              <a:rPr lang="en-US" sz="1600" dirty="0">
                <a:solidFill>
                  <a:schemeClr val="tx1"/>
                </a:solidFill>
                <a:latin typeface="Avenir Next LT Pro" panose="020B0504020202020204" pitchFamily="34" charset="0"/>
              </a:rPr>
              <a:t>Wireframes for table management portals and analytics dashboards</a:t>
            </a:r>
          </a:p>
          <a:p>
            <a:pPr marL="285750" indent="-285750">
              <a:lnSpc>
                <a:spcPct val="130000"/>
              </a:lnSpc>
              <a:buFont typeface="Arial" panose="020B0604020202020204" pitchFamily="34" charset="0"/>
              <a:buChar char="•"/>
            </a:pPr>
            <a:r>
              <a:rPr lang="en-US" sz="1600" dirty="0" err="1">
                <a:solidFill>
                  <a:schemeClr val="tx1"/>
                </a:solidFill>
                <a:latin typeface="Avenir Next LT Pro" panose="020B0504020202020204" pitchFamily="34" charset="0"/>
              </a:rPr>
              <a:t>Monetisation</a:t>
            </a:r>
            <a:r>
              <a:rPr lang="en-US" sz="1600" dirty="0">
                <a:solidFill>
                  <a:schemeClr val="tx1"/>
                </a:solidFill>
                <a:latin typeface="Avenir Next LT Pro" panose="020B0504020202020204" pitchFamily="34" charset="0"/>
              </a:rPr>
              <a:t> model for developed product</a:t>
            </a:r>
          </a:p>
        </p:txBody>
      </p:sp>
      <p:sp>
        <p:nvSpPr>
          <p:cNvPr id="10" name="Rectangle 9">
            <a:extLst>
              <a:ext uri="{FF2B5EF4-FFF2-40B4-BE49-F238E27FC236}">
                <a16:creationId xmlns:a16="http://schemas.microsoft.com/office/drawing/2014/main" id="{4790EC97-9D39-4CF1-BCCD-248339780DFB}"/>
              </a:ext>
            </a:extLst>
          </p:cNvPr>
          <p:cNvSpPr/>
          <p:nvPr/>
        </p:nvSpPr>
        <p:spPr>
          <a:xfrm>
            <a:off x="721474" y="5156911"/>
            <a:ext cx="10654445" cy="1337188"/>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30000"/>
              </a:lnSpc>
              <a:buFont typeface="Arial" panose="020B0604020202020204" pitchFamily="34" charset="0"/>
              <a:buChar char="•"/>
            </a:pPr>
            <a:r>
              <a:rPr lang="en-US" sz="1600" dirty="0">
                <a:solidFill>
                  <a:schemeClr val="tx1"/>
                </a:solidFill>
                <a:latin typeface="Avenir Next LT Pro" panose="020B0504020202020204" pitchFamily="34" charset="0"/>
              </a:rPr>
              <a:t>Suggest a suitable algorithm of assigning Y waiters to X tables</a:t>
            </a:r>
          </a:p>
          <a:p>
            <a:pPr marL="285750" indent="-285750">
              <a:lnSpc>
                <a:spcPct val="130000"/>
              </a:lnSpc>
              <a:buFont typeface="Arial" panose="020B0604020202020204" pitchFamily="34" charset="0"/>
              <a:buChar char="•"/>
            </a:pPr>
            <a:r>
              <a:rPr lang="en-US" sz="1600" dirty="0">
                <a:solidFill>
                  <a:schemeClr val="tx1"/>
                </a:solidFill>
                <a:latin typeface="Avenir Next LT Pro" panose="020B0504020202020204" pitchFamily="34" charset="0"/>
              </a:rPr>
              <a:t>Provide performance metrics of their staff, customers and business and visualize through graphs and charts</a:t>
            </a:r>
          </a:p>
          <a:p>
            <a:pPr marL="285750" indent="-285750">
              <a:lnSpc>
                <a:spcPct val="130000"/>
              </a:lnSpc>
              <a:buFont typeface="Arial" panose="020B0604020202020204" pitchFamily="34" charset="0"/>
              <a:buChar char="•"/>
            </a:pPr>
            <a:r>
              <a:rPr lang="en-US" sz="1600" dirty="0">
                <a:solidFill>
                  <a:schemeClr val="tx1"/>
                </a:solidFill>
                <a:latin typeface="Avenir Next LT Pro" panose="020B0504020202020204" pitchFamily="34" charset="0"/>
              </a:rPr>
              <a:t>Revenue model for UK’s product</a:t>
            </a:r>
          </a:p>
        </p:txBody>
      </p:sp>
      <p:sp>
        <p:nvSpPr>
          <p:cNvPr id="3" name="Rectangle: Rounded Corners 2">
            <a:extLst>
              <a:ext uri="{FF2B5EF4-FFF2-40B4-BE49-F238E27FC236}">
                <a16:creationId xmlns:a16="http://schemas.microsoft.com/office/drawing/2014/main" id="{9D0460F5-103B-48E8-82AC-080D1EE6DC5B}"/>
              </a:ext>
            </a:extLst>
          </p:cNvPr>
          <p:cNvSpPr/>
          <p:nvPr/>
        </p:nvSpPr>
        <p:spPr>
          <a:xfrm>
            <a:off x="721476" y="363901"/>
            <a:ext cx="1970740" cy="48178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latin typeface="Avenir Next LT Pro" panose="020B0504020202020204" pitchFamily="34" charset="0"/>
              </a:rPr>
              <a:t>ABOUT</a:t>
            </a:r>
          </a:p>
        </p:txBody>
      </p:sp>
      <p:sp>
        <p:nvSpPr>
          <p:cNvPr id="11" name="Rectangle: Rounded Corners 10">
            <a:extLst>
              <a:ext uri="{FF2B5EF4-FFF2-40B4-BE49-F238E27FC236}">
                <a16:creationId xmlns:a16="http://schemas.microsoft.com/office/drawing/2014/main" id="{E84B7751-6680-44E0-AB94-17FC5C1D5BF3}"/>
              </a:ext>
            </a:extLst>
          </p:cNvPr>
          <p:cNvSpPr/>
          <p:nvPr/>
        </p:nvSpPr>
        <p:spPr>
          <a:xfrm>
            <a:off x="721476" y="1950923"/>
            <a:ext cx="3100062" cy="48178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latin typeface="Avenir Next LT Pro" panose="020B0504020202020204" pitchFamily="34" charset="0"/>
              </a:rPr>
              <a:t>PROBLEM STATEMENT</a:t>
            </a:r>
          </a:p>
        </p:txBody>
      </p:sp>
      <p:sp>
        <p:nvSpPr>
          <p:cNvPr id="12" name="Rectangle: Rounded Corners 11">
            <a:extLst>
              <a:ext uri="{FF2B5EF4-FFF2-40B4-BE49-F238E27FC236}">
                <a16:creationId xmlns:a16="http://schemas.microsoft.com/office/drawing/2014/main" id="{8D250056-DA57-4F29-8AC1-5A1097258862}"/>
              </a:ext>
            </a:extLst>
          </p:cNvPr>
          <p:cNvSpPr/>
          <p:nvPr/>
        </p:nvSpPr>
        <p:spPr>
          <a:xfrm>
            <a:off x="721731" y="4747097"/>
            <a:ext cx="1549776" cy="48178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latin typeface="Avenir Next LT Pro" panose="020B0504020202020204" pitchFamily="34" charset="0"/>
              </a:rPr>
              <a:t>GOALS</a:t>
            </a:r>
          </a:p>
        </p:txBody>
      </p:sp>
    </p:spTree>
    <p:extLst>
      <p:ext uri="{BB962C8B-B14F-4D97-AF65-F5344CB8AC3E}">
        <p14:creationId xmlns:p14="http://schemas.microsoft.com/office/powerpoint/2010/main" val="595207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BF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BA9EED-D862-4322-BD75-D901BF82CB30}"/>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43B224-91FB-4155-B4A2-E15FAC54E6AE}"/>
              </a:ext>
            </a:extLst>
          </p:cNvPr>
          <p:cNvSpPr txBox="1"/>
          <p:nvPr/>
        </p:nvSpPr>
        <p:spPr>
          <a:xfrm>
            <a:off x="3907163" y="95612"/>
            <a:ext cx="4377673" cy="430887"/>
          </a:xfrm>
          <a:prstGeom prst="rect">
            <a:avLst/>
          </a:prstGeom>
          <a:noFill/>
        </p:spPr>
        <p:txBody>
          <a:bodyPr wrap="none" rtlCol="0">
            <a:spAutoFit/>
          </a:bodyPr>
          <a:lstStyle/>
          <a:p>
            <a:r>
              <a:rPr lang="en-US" sz="2200" b="1" u="sng" dirty="0">
                <a:latin typeface="Avenir Next LT Pro" panose="020B0504020202020204" pitchFamily="34" charset="0"/>
              </a:rPr>
              <a:t>WHY MANAGEMENT PORTAL?</a:t>
            </a:r>
          </a:p>
        </p:txBody>
      </p:sp>
      <p:sp>
        <p:nvSpPr>
          <p:cNvPr id="6" name="Rectangle 5">
            <a:extLst>
              <a:ext uri="{FF2B5EF4-FFF2-40B4-BE49-F238E27FC236}">
                <a16:creationId xmlns:a16="http://schemas.microsoft.com/office/drawing/2014/main" id="{DF4057DE-B27C-4CD5-9005-4D5CBC78A052}"/>
              </a:ext>
            </a:extLst>
          </p:cNvPr>
          <p:cNvSpPr/>
          <p:nvPr/>
        </p:nvSpPr>
        <p:spPr>
          <a:xfrm>
            <a:off x="338016" y="1305597"/>
            <a:ext cx="6918189" cy="2411487"/>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30000"/>
              </a:lnSpc>
              <a:buFont typeface="Wingdings" panose="05000000000000000000" pitchFamily="2" charset="2"/>
              <a:buChar char="Ø"/>
            </a:pPr>
            <a:r>
              <a:rPr lang="en-US" sz="1600" dirty="0">
                <a:solidFill>
                  <a:schemeClr val="tx1"/>
                </a:solidFill>
                <a:latin typeface="Avenir Next LT Pro" panose="020B0504020202020204" pitchFamily="34" charset="0"/>
              </a:rPr>
              <a:t>Restaurant managers(RMs) manage their staff, maintain customer satisfaction and keep track of thousand others at a time to run a successful restaurant, and end up </a:t>
            </a:r>
            <a:r>
              <a:rPr lang="en-US" sz="1600" dirty="0" err="1">
                <a:solidFill>
                  <a:schemeClr val="tx1"/>
                </a:solidFill>
                <a:latin typeface="Avenir Next LT Pro" panose="020B0504020202020204" pitchFamily="34" charset="0"/>
              </a:rPr>
              <a:t>unanswering</a:t>
            </a:r>
            <a:r>
              <a:rPr lang="en-US" sz="1600" dirty="0">
                <a:solidFill>
                  <a:schemeClr val="tx1"/>
                </a:solidFill>
                <a:latin typeface="Avenir Next LT Pro" panose="020B0504020202020204" pitchFamily="34" charset="0"/>
              </a:rPr>
              <a:t> ‘How my business is doing?’</a:t>
            </a:r>
          </a:p>
          <a:p>
            <a:pPr marL="285750" indent="-285750">
              <a:lnSpc>
                <a:spcPct val="130000"/>
              </a:lnSpc>
              <a:buFont typeface="Wingdings" panose="05000000000000000000" pitchFamily="2" charset="2"/>
              <a:buChar char="Ø"/>
            </a:pPr>
            <a:r>
              <a:rPr lang="en-US" sz="1600" dirty="0">
                <a:solidFill>
                  <a:schemeClr val="tx1"/>
                </a:solidFill>
                <a:latin typeface="Avenir Next LT Pro" panose="020B0504020202020204" pitchFamily="34" charset="0"/>
              </a:rPr>
              <a:t>ROs also unable know the staff performance in the whole month/year</a:t>
            </a:r>
          </a:p>
          <a:p>
            <a:pPr marL="285750" indent="-285750">
              <a:lnSpc>
                <a:spcPct val="130000"/>
              </a:lnSpc>
              <a:buFont typeface="Wingdings" panose="05000000000000000000" pitchFamily="2" charset="2"/>
              <a:buChar char="Ø"/>
            </a:pPr>
            <a:r>
              <a:rPr lang="en-US" sz="1600" dirty="0">
                <a:solidFill>
                  <a:schemeClr val="tx1"/>
                </a:solidFill>
                <a:latin typeface="Avenir Next LT Pro" panose="020B0504020202020204" pitchFamily="34" charset="0"/>
              </a:rPr>
              <a:t> Unable to decide what to improve to increase the revenue, optimize waiting staff, cutdown expenses, etc.</a:t>
            </a:r>
          </a:p>
        </p:txBody>
      </p:sp>
      <p:sp>
        <p:nvSpPr>
          <p:cNvPr id="7" name="Rectangle: Rounded Corners 6">
            <a:extLst>
              <a:ext uri="{FF2B5EF4-FFF2-40B4-BE49-F238E27FC236}">
                <a16:creationId xmlns:a16="http://schemas.microsoft.com/office/drawing/2014/main" id="{F0E1E0A9-4E2C-4FE4-99C5-07178AD496B3}"/>
              </a:ext>
            </a:extLst>
          </p:cNvPr>
          <p:cNvSpPr/>
          <p:nvPr/>
        </p:nvSpPr>
        <p:spPr>
          <a:xfrm>
            <a:off x="338017" y="951169"/>
            <a:ext cx="3024615" cy="40076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venir Next LT Pro" panose="020B0504020202020204" pitchFamily="34" charset="0"/>
              </a:rPr>
              <a:t>CUSTOMER PAINPOINTS</a:t>
            </a:r>
          </a:p>
        </p:txBody>
      </p:sp>
      <p:sp>
        <p:nvSpPr>
          <p:cNvPr id="8" name="Rectangle 7">
            <a:extLst>
              <a:ext uri="{FF2B5EF4-FFF2-40B4-BE49-F238E27FC236}">
                <a16:creationId xmlns:a16="http://schemas.microsoft.com/office/drawing/2014/main" id="{E22F8A30-9521-4916-A20E-6A402F5898C2}"/>
              </a:ext>
            </a:extLst>
          </p:cNvPr>
          <p:cNvSpPr/>
          <p:nvPr/>
        </p:nvSpPr>
        <p:spPr>
          <a:xfrm>
            <a:off x="7594221" y="1715510"/>
            <a:ext cx="4259763" cy="3426761"/>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30000"/>
              </a:lnSpc>
              <a:buFont typeface="Wingdings" panose="05000000000000000000" pitchFamily="2" charset="2"/>
              <a:buChar char="ü"/>
            </a:pPr>
            <a:r>
              <a:rPr lang="en-US" sz="1600" dirty="0">
                <a:solidFill>
                  <a:schemeClr val="tx1"/>
                </a:solidFill>
                <a:latin typeface="Avenir Next LT Pro" panose="020B0504020202020204" pitchFamily="34" charset="0"/>
              </a:rPr>
              <a:t>A table management portal that automatically assigns a waiter to a customer filled table </a:t>
            </a:r>
          </a:p>
          <a:p>
            <a:pPr marL="285750" indent="-285750">
              <a:lnSpc>
                <a:spcPct val="130000"/>
              </a:lnSpc>
              <a:buFont typeface="Wingdings" panose="05000000000000000000" pitchFamily="2" charset="2"/>
              <a:buChar char="ü"/>
            </a:pPr>
            <a:r>
              <a:rPr lang="en-US" sz="1600" dirty="0">
                <a:solidFill>
                  <a:schemeClr val="tx1"/>
                </a:solidFill>
                <a:latin typeface="Avenir Next LT Pro" panose="020B0504020202020204" pitchFamily="34" charset="0"/>
              </a:rPr>
              <a:t>Time per table turnaround calculator(a KPI for revenue and customer satisfaction)</a:t>
            </a:r>
          </a:p>
          <a:p>
            <a:pPr marL="285750" indent="-285750">
              <a:lnSpc>
                <a:spcPct val="130000"/>
              </a:lnSpc>
              <a:buFont typeface="Wingdings" panose="05000000000000000000" pitchFamily="2" charset="2"/>
              <a:buChar char="ü"/>
            </a:pPr>
            <a:r>
              <a:rPr lang="en-US" sz="1600" dirty="0">
                <a:solidFill>
                  <a:schemeClr val="tx1"/>
                </a:solidFill>
                <a:latin typeface="Avenir Next LT Pro" panose="020B0504020202020204" pitchFamily="34" charset="0"/>
              </a:rPr>
              <a:t>Analytics of sales and expenses data, feedback of customer satisfaction, staff performance, effectiveness of menu items/specials   </a:t>
            </a:r>
          </a:p>
        </p:txBody>
      </p:sp>
      <p:sp>
        <p:nvSpPr>
          <p:cNvPr id="10" name="Rectangle 9">
            <a:extLst>
              <a:ext uri="{FF2B5EF4-FFF2-40B4-BE49-F238E27FC236}">
                <a16:creationId xmlns:a16="http://schemas.microsoft.com/office/drawing/2014/main" id="{A980DFDA-42E4-4D79-B402-C59804F2D72F}"/>
              </a:ext>
            </a:extLst>
          </p:cNvPr>
          <p:cNvSpPr/>
          <p:nvPr/>
        </p:nvSpPr>
        <p:spPr>
          <a:xfrm>
            <a:off x="338014" y="4236091"/>
            <a:ext cx="6918191" cy="1594440"/>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30000"/>
              </a:lnSpc>
              <a:buFont typeface="Wingdings" panose="05000000000000000000" pitchFamily="2" charset="2"/>
              <a:buChar char="Ø"/>
            </a:pPr>
            <a:r>
              <a:rPr lang="en-US" sz="1600" dirty="0">
                <a:solidFill>
                  <a:schemeClr val="tx1"/>
                </a:solidFill>
                <a:latin typeface="Avenir Next LT Pro" panose="020B0504020202020204" pitchFamily="34" charset="0"/>
              </a:rPr>
              <a:t>A software which automatically assigns a filled customer table to one of the waiting staff</a:t>
            </a:r>
          </a:p>
          <a:p>
            <a:pPr marL="285750" indent="-285750">
              <a:lnSpc>
                <a:spcPct val="130000"/>
              </a:lnSpc>
              <a:buFont typeface="Wingdings" panose="05000000000000000000" pitchFamily="2" charset="2"/>
              <a:buChar char="Ø"/>
            </a:pPr>
            <a:r>
              <a:rPr lang="en-US" sz="1600" dirty="0">
                <a:solidFill>
                  <a:schemeClr val="tx1"/>
                </a:solidFill>
                <a:latin typeface="Avenir Next LT Pro" panose="020B0504020202020204" pitchFamily="34" charset="0"/>
              </a:rPr>
              <a:t>Creating and calculating KPIs affecting revenue </a:t>
            </a:r>
          </a:p>
          <a:p>
            <a:pPr marL="285750" indent="-285750">
              <a:lnSpc>
                <a:spcPct val="130000"/>
              </a:lnSpc>
              <a:buFont typeface="Wingdings" panose="05000000000000000000" pitchFamily="2" charset="2"/>
              <a:buChar char="Ø"/>
            </a:pPr>
            <a:r>
              <a:rPr lang="en-US" sz="1600" dirty="0">
                <a:solidFill>
                  <a:schemeClr val="tx1"/>
                </a:solidFill>
                <a:latin typeface="Avenir Next LT Pro" panose="020B0504020202020204" pitchFamily="34" charset="0"/>
              </a:rPr>
              <a:t>An analysis measuring staff performance and customer satisfaction</a:t>
            </a:r>
          </a:p>
        </p:txBody>
      </p:sp>
      <p:sp>
        <p:nvSpPr>
          <p:cNvPr id="12" name="Rectangle: Rounded Corners 11">
            <a:extLst>
              <a:ext uri="{FF2B5EF4-FFF2-40B4-BE49-F238E27FC236}">
                <a16:creationId xmlns:a16="http://schemas.microsoft.com/office/drawing/2014/main" id="{2BBB741F-6A33-4EB6-AAD2-DE556CAAC7EE}"/>
              </a:ext>
            </a:extLst>
          </p:cNvPr>
          <p:cNvSpPr/>
          <p:nvPr/>
        </p:nvSpPr>
        <p:spPr>
          <a:xfrm>
            <a:off x="338015" y="3915492"/>
            <a:ext cx="3024615" cy="40076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venir Next LT Pro" panose="020B0504020202020204" pitchFamily="34" charset="0"/>
              </a:rPr>
              <a:t>CUSTOMER NEEDS</a:t>
            </a:r>
          </a:p>
        </p:txBody>
      </p:sp>
      <p:sp>
        <p:nvSpPr>
          <p:cNvPr id="13" name="Rectangle: Rounded Corners 12">
            <a:extLst>
              <a:ext uri="{FF2B5EF4-FFF2-40B4-BE49-F238E27FC236}">
                <a16:creationId xmlns:a16="http://schemas.microsoft.com/office/drawing/2014/main" id="{D5AADA80-1B54-4AAB-8F50-CED26DC41A77}"/>
              </a:ext>
            </a:extLst>
          </p:cNvPr>
          <p:cNvSpPr/>
          <p:nvPr/>
        </p:nvSpPr>
        <p:spPr>
          <a:xfrm>
            <a:off x="7594221" y="1384254"/>
            <a:ext cx="1864411" cy="40076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venir Next LT Pro" panose="020B0504020202020204" pitchFamily="34" charset="0"/>
              </a:rPr>
              <a:t>UK SOLUTIONS</a:t>
            </a:r>
          </a:p>
        </p:txBody>
      </p:sp>
      <p:cxnSp>
        <p:nvCxnSpPr>
          <p:cNvPr id="15" name="Connector: Elbow 14">
            <a:extLst>
              <a:ext uri="{FF2B5EF4-FFF2-40B4-BE49-F238E27FC236}">
                <a16:creationId xmlns:a16="http://schemas.microsoft.com/office/drawing/2014/main" id="{C9D0F737-9787-42B3-9368-469CA013C58B}"/>
              </a:ext>
            </a:extLst>
          </p:cNvPr>
          <p:cNvCxnSpPr>
            <a:cxnSpLocks/>
            <a:stCxn id="6" idx="3"/>
            <a:endCxn id="8" idx="1"/>
          </p:cNvCxnSpPr>
          <p:nvPr/>
        </p:nvCxnSpPr>
        <p:spPr>
          <a:xfrm>
            <a:off x="7256205" y="2511341"/>
            <a:ext cx="338016" cy="917550"/>
          </a:xfrm>
          <a:prstGeom prst="bentConnector3">
            <a:avLst>
              <a:gd name="adj1" fmla="val 73270"/>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8" name="Connector: Elbow 17">
            <a:extLst>
              <a:ext uri="{FF2B5EF4-FFF2-40B4-BE49-F238E27FC236}">
                <a16:creationId xmlns:a16="http://schemas.microsoft.com/office/drawing/2014/main" id="{4467F37E-702F-49D0-9EDE-C8BAB0048EF2}"/>
              </a:ext>
            </a:extLst>
          </p:cNvPr>
          <p:cNvCxnSpPr>
            <a:cxnSpLocks/>
            <a:stCxn id="10" idx="3"/>
            <a:endCxn id="8" idx="1"/>
          </p:cNvCxnSpPr>
          <p:nvPr/>
        </p:nvCxnSpPr>
        <p:spPr>
          <a:xfrm flipV="1">
            <a:off x="7256205" y="3428891"/>
            <a:ext cx="338016" cy="1604420"/>
          </a:xfrm>
          <a:prstGeom prst="bentConnector3">
            <a:avLst>
              <a:gd name="adj1" fmla="val 7036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84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FBF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97A104-2C48-4E26-9884-CA1794ABCBBB}"/>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F756101-9129-41BB-B1B3-9116ED738431}"/>
              </a:ext>
            </a:extLst>
          </p:cNvPr>
          <p:cNvSpPr txBox="1"/>
          <p:nvPr/>
        </p:nvSpPr>
        <p:spPr>
          <a:xfrm>
            <a:off x="2599191" y="91972"/>
            <a:ext cx="6863482" cy="420628"/>
          </a:xfrm>
          <a:prstGeom prst="rect">
            <a:avLst/>
          </a:prstGeom>
          <a:noFill/>
        </p:spPr>
        <p:txBody>
          <a:bodyPr wrap="none" rtlCol="0">
            <a:spAutoFit/>
          </a:bodyPr>
          <a:lstStyle/>
          <a:p>
            <a:r>
              <a:rPr lang="en-US" sz="2000" b="1" u="sng" dirty="0">
                <a:latin typeface="Avenir Next LT Pro" panose="020B0504020202020204" pitchFamily="34" charset="0"/>
              </a:rPr>
              <a:t>ASSIGNING X TABLES TO Y WAITERS (KM</a:t>
            </a:r>
            <a:r>
              <a:rPr lang="en-US" sz="2400" b="1" baseline="-25000" dirty="0">
                <a:latin typeface="Avenir Next LT Pro" panose="020B0504020202020204" pitchFamily="34" charset="0"/>
              </a:rPr>
              <a:t>B</a:t>
            </a:r>
            <a:r>
              <a:rPr lang="en-US" sz="3200" b="1" baseline="-25000" dirty="0">
                <a:latin typeface="Avenir Next LT Pro" panose="020B0504020202020204" pitchFamily="34" charset="0"/>
              </a:rPr>
              <a:t> </a:t>
            </a:r>
            <a:r>
              <a:rPr lang="en-US" sz="2000" b="1" u="sng" dirty="0">
                <a:latin typeface="Avenir Next LT Pro" panose="020B0504020202020204" pitchFamily="34" charset="0"/>
              </a:rPr>
              <a:t>Algorithm)</a:t>
            </a:r>
          </a:p>
        </p:txBody>
      </p:sp>
      <p:sp>
        <p:nvSpPr>
          <p:cNvPr id="6" name="TextBox 5">
            <a:extLst>
              <a:ext uri="{FF2B5EF4-FFF2-40B4-BE49-F238E27FC236}">
                <a16:creationId xmlns:a16="http://schemas.microsoft.com/office/drawing/2014/main" id="{2E0B5679-8A1C-4B55-8E3D-6B2FE57974CD}"/>
              </a:ext>
            </a:extLst>
          </p:cNvPr>
          <p:cNvSpPr txBox="1"/>
          <p:nvPr/>
        </p:nvSpPr>
        <p:spPr>
          <a:xfrm>
            <a:off x="803044" y="543466"/>
            <a:ext cx="10501746" cy="584775"/>
          </a:xfrm>
          <a:prstGeom prst="rect">
            <a:avLst/>
          </a:prstGeom>
          <a:noFill/>
        </p:spPr>
        <p:txBody>
          <a:bodyPr wrap="square" rtlCol="0">
            <a:spAutoFit/>
          </a:bodyPr>
          <a:lstStyle/>
          <a:p>
            <a:pPr algn="ctr"/>
            <a:r>
              <a:rPr lang="en-US" sz="1600" dirty="0">
                <a:latin typeface="Avenir Next LT Pro" panose="020B0504020202020204" pitchFamily="34" charset="0"/>
              </a:rPr>
              <a:t>At any given point of time, ‘p’ tables are occupied ‘q’ waiters are assigned, then (X-p) tables are remained, (Y-q) waiters are remained, then </a:t>
            </a:r>
            <a:r>
              <a:rPr lang="en-US" sz="1600" b="1" dirty="0">
                <a:latin typeface="Avenir Next LT Pro" panose="020B0504020202020204" pitchFamily="34" charset="0"/>
              </a:rPr>
              <a:t>in real time ‘m’ tables to be assigned to ‘n’ waiters</a:t>
            </a:r>
            <a:r>
              <a:rPr lang="en-US" sz="1600" dirty="0">
                <a:latin typeface="Avenir Next LT Pro" panose="020B0504020202020204" pitchFamily="34" charset="0"/>
              </a:rPr>
              <a:t>(where m = X-p; n = Y-q)</a:t>
            </a:r>
          </a:p>
        </p:txBody>
      </p:sp>
      <p:sp>
        <p:nvSpPr>
          <p:cNvPr id="7" name="TextBox 6">
            <a:extLst>
              <a:ext uri="{FF2B5EF4-FFF2-40B4-BE49-F238E27FC236}">
                <a16:creationId xmlns:a16="http://schemas.microsoft.com/office/drawing/2014/main" id="{E4FCEFCE-E244-4586-BC97-7CDF296250FB}"/>
              </a:ext>
            </a:extLst>
          </p:cNvPr>
          <p:cNvSpPr txBox="1"/>
          <p:nvPr/>
        </p:nvSpPr>
        <p:spPr>
          <a:xfrm>
            <a:off x="406400" y="1833848"/>
            <a:ext cx="5259109" cy="892552"/>
          </a:xfrm>
          <a:prstGeom prst="rect">
            <a:avLst/>
          </a:prstGeom>
          <a:noFill/>
        </p:spPr>
        <p:txBody>
          <a:bodyPr wrap="square" rtlCol="0">
            <a:spAutoFit/>
          </a:bodyPr>
          <a:lstStyle/>
          <a:p>
            <a:pPr marL="342900" indent="-342900">
              <a:buAutoNum type="arabicPeriod"/>
            </a:pPr>
            <a:r>
              <a:rPr lang="en-US" b="1" u="sng" dirty="0">
                <a:latin typeface="Avenir Next LT Pro Light" panose="020B0304020202020204" pitchFamily="34" charset="0"/>
              </a:rPr>
              <a:t>Table Range Vector (L):</a:t>
            </a:r>
          </a:p>
          <a:p>
            <a:pPr marL="396875" indent="-396875"/>
            <a:r>
              <a:rPr lang="en-US" dirty="0">
                <a:latin typeface="Avenir Next LT Pro" panose="020B0504020202020204" pitchFamily="34" charset="0"/>
              </a:rPr>
              <a:t>       </a:t>
            </a:r>
            <a:r>
              <a:rPr lang="en-US" sz="1400" dirty="0">
                <a:latin typeface="Avenir Next LT Pro" panose="020B0504020202020204" pitchFamily="34" charset="0"/>
              </a:rPr>
              <a:t>A vector representing minimum number of waiters required for each table</a:t>
            </a:r>
          </a:p>
        </p:txBody>
      </p:sp>
      <p:sp>
        <p:nvSpPr>
          <p:cNvPr id="8" name="TextBox 7">
            <a:extLst>
              <a:ext uri="{FF2B5EF4-FFF2-40B4-BE49-F238E27FC236}">
                <a16:creationId xmlns:a16="http://schemas.microsoft.com/office/drawing/2014/main" id="{4ABA4456-A514-4BB3-80C2-942E2AFDCAA2}"/>
              </a:ext>
            </a:extLst>
          </p:cNvPr>
          <p:cNvSpPr txBox="1"/>
          <p:nvPr/>
        </p:nvSpPr>
        <p:spPr>
          <a:xfrm>
            <a:off x="1059373" y="2702492"/>
            <a:ext cx="3676073" cy="369332"/>
          </a:xfrm>
          <a:prstGeom prst="rect">
            <a:avLst/>
          </a:prstGeom>
          <a:noFill/>
        </p:spPr>
        <p:txBody>
          <a:bodyPr wrap="square" rtlCol="0">
            <a:spAutoFit/>
          </a:bodyPr>
          <a:lstStyle/>
          <a:p>
            <a:r>
              <a:rPr lang="en-US" b="1" dirty="0"/>
              <a:t>L </a:t>
            </a:r>
            <a:r>
              <a:rPr lang="en-US" sz="1100" dirty="0">
                <a:sym typeface="Wingdings" panose="05000000000000000000" pitchFamily="2" charset="2"/>
              </a:rPr>
              <a:t>   </a:t>
            </a:r>
            <a:r>
              <a:rPr lang="en-US" dirty="0">
                <a:sym typeface="Wingdings" panose="05000000000000000000" pitchFamily="2" charset="2"/>
              </a:rPr>
              <a:t>[1 2 1 3 ………. 2]</a:t>
            </a:r>
            <a:r>
              <a:rPr lang="en-US" baseline="-25000" dirty="0">
                <a:sym typeface="Wingdings" panose="05000000000000000000" pitchFamily="2" charset="2"/>
              </a:rPr>
              <a:t>1xn</a:t>
            </a:r>
            <a:endParaRPr lang="en-US" baseline="-25000" dirty="0"/>
          </a:p>
        </p:txBody>
      </p:sp>
      <p:sp>
        <p:nvSpPr>
          <p:cNvPr id="11" name="TextBox 10">
            <a:extLst>
              <a:ext uri="{FF2B5EF4-FFF2-40B4-BE49-F238E27FC236}">
                <a16:creationId xmlns:a16="http://schemas.microsoft.com/office/drawing/2014/main" id="{1A36CE56-8EF6-4FDE-A680-DA85510E459C}"/>
              </a:ext>
            </a:extLst>
          </p:cNvPr>
          <p:cNvSpPr txBox="1"/>
          <p:nvPr/>
        </p:nvSpPr>
        <p:spPr>
          <a:xfrm>
            <a:off x="5704939" y="1833485"/>
            <a:ext cx="6080661" cy="800219"/>
          </a:xfrm>
          <a:prstGeom prst="rect">
            <a:avLst/>
          </a:prstGeom>
          <a:noFill/>
        </p:spPr>
        <p:txBody>
          <a:bodyPr wrap="square" rtlCol="0">
            <a:spAutoFit/>
          </a:bodyPr>
          <a:lstStyle/>
          <a:p>
            <a:r>
              <a:rPr lang="en-US" b="1" dirty="0">
                <a:latin typeface="Avenir Next LT Pro Light" panose="020B0304020202020204" pitchFamily="34" charset="0"/>
              </a:rPr>
              <a:t>2.    </a:t>
            </a:r>
            <a:r>
              <a:rPr lang="en-US" b="1" u="sng" dirty="0">
                <a:latin typeface="Avenir Next LT Pro Light" panose="020B0304020202020204" pitchFamily="34" charset="0"/>
              </a:rPr>
              <a:t>Ability Limit Vector (L</a:t>
            </a:r>
            <a:r>
              <a:rPr lang="en-US" sz="2400" b="1" u="sng" baseline="30000" dirty="0">
                <a:latin typeface="Avenir Next LT Pro Light" panose="020B0304020202020204" pitchFamily="34" charset="0"/>
              </a:rPr>
              <a:t>a</a:t>
            </a:r>
            <a:r>
              <a:rPr lang="en-US" b="1" u="sng" dirty="0">
                <a:latin typeface="Avenir Next LT Pro Light" panose="020B0304020202020204" pitchFamily="34" charset="0"/>
              </a:rPr>
              <a:t>):</a:t>
            </a:r>
          </a:p>
          <a:p>
            <a:pPr marL="396875" indent="-285750"/>
            <a:r>
              <a:rPr lang="en-US" sz="1400" dirty="0">
                <a:latin typeface="Avenir Next LT Pro" panose="020B0504020202020204" pitchFamily="34" charset="0"/>
              </a:rPr>
              <a:t>       A vector representing maximum number of tables that can be handled by a single waiter</a:t>
            </a:r>
          </a:p>
        </p:txBody>
      </p:sp>
      <p:sp>
        <p:nvSpPr>
          <p:cNvPr id="12" name="TextBox 11">
            <a:extLst>
              <a:ext uri="{FF2B5EF4-FFF2-40B4-BE49-F238E27FC236}">
                <a16:creationId xmlns:a16="http://schemas.microsoft.com/office/drawing/2014/main" id="{EE3E7ED8-78AE-4811-86DD-9B4B6AD2487C}"/>
              </a:ext>
            </a:extLst>
          </p:cNvPr>
          <p:cNvSpPr txBox="1"/>
          <p:nvPr/>
        </p:nvSpPr>
        <p:spPr>
          <a:xfrm>
            <a:off x="6841768" y="2702492"/>
            <a:ext cx="2552017" cy="369332"/>
          </a:xfrm>
          <a:prstGeom prst="rect">
            <a:avLst/>
          </a:prstGeom>
          <a:noFill/>
        </p:spPr>
        <p:txBody>
          <a:bodyPr wrap="square" rtlCol="0">
            <a:spAutoFit/>
          </a:bodyPr>
          <a:lstStyle/>
          <a:p>
            <a:r>
              <a:rPr lang="en-US" b="1" dirty="0"/>
              <a:t>L</a:t>
            </a:r>
            <a:r>
              <a:rPr lang="en-US" sz="2400" b="1" baseline="30000" dirty="0"/>
              <a:t>a</a:t>
            </a:r>
            <a:r>
              <a:rPr lang="en-US" dirty="0"/>
              <a:t> </a:t>
            </a:r>
            <a:r>
              <a:rPr lang="en-US" sz="1100" dirty="0">
                <a:sym typeface="Wingdings" panose="05000000000000000000" pitchFamily="2" charset="2"/>
              </a:rPr>
              <a:t>   </a:t>
            </a:r>
            <a:r>
              <a:rPr lang="en-US" dirty="0">
                <a:sym typeface="Wingdings" panose="05000000000000000000" pitchFamily="2" charset="2"/>
              </a:rPr>
              <a:t>[2 1 3 1 ………. 1]</a:t>
            </a:r>
            <a:r>
              <a:rPr lang="en-US" baseline="-25000" dirty="0">
                <a:sym typeface="Wingdings" panose="05000000000000000000" pitchFamily="2" charset="2"/>
              </a:rPr>
              <a:t>1xm</a:t>
            </a:r>
            <a:endParaRPr lang="en-US" baseline="-25000" dirty="0"/>
          </a:p>
        </p:txBody>
      </p:sp>
      <p:sp>
        <p:nvSpPr>
          <p:cNvPr id="13" name="TextBox 12">
            <a:extLst>
              <a:ext uri="{FF2B5EF4-FFF2-40B4-BE49-F238E27FC236}">
                <a16:creationId xmlns:a16="http://schemas.microsoft.com/office/drawing/2014/main" id="{79917316-85B9-48ED-A768-1E09B0CCB865}"/>
              </a:ext>
            </a:extLst>
          </p:cNvPr>
          <p:cNvSpPr txBox="1"/>
          <p:nvPr/>
        </p:nvSpPr>
        <p:spPr>
          <a:xfrm>
            <a:off x="406400" y="3342041"/>
            <a:ext cx="5250366" cy="1877437"/>
          </a:xfrm>
          <a:prstGeom prst="rect">
            <a:avLst/>
          </a:prstGeom>
          <a:noFill/>
        </p:spPr>
        <p:txBody>
          <a:bodyPr wrap="square" rtlCol="0">
            <a:spAutoFit/>
          </a:bodyPr>
          <a:lstStyle/>
          <a:p>
            <a:r>
              <a:rPr lang="en-US" b="1" dirty="0">
                <a:latin typeface="Avenir Next LT Pro Light" panose="020B0304020202020204" pitchFamily="34" charset="0"/>
              </a:rPr>
              <a:t>3.    </a:t>
            </a:r>
            <a:r>
              <a:rPr lang="en-US" b="1" u="sng" dirty="0">
                <a:latin typeface="Avenir Next LT Pro Light" panose="020B0304020202020204" pitchFamily="34" charset="0"/>
              </a:rPr>
              <a:t>Performance Matrix (Q):</a:t>
            </a:r>
          </a:p>
          <a:p>
            <a:pPr marL="227013" indent="-227013">
              <a:buFont typeface="Arial" panose="020B0604020202020204" pitchFamily="34" charset="0"/>
              <a:buChar char="•"/>
            </a:pPr>
            <a:r>
              <a:rPr lang="en-US" sz="1400" dirty="0">
                <a:latin typeface="Avenir Next LT Pro" panose="020B0504020202020204" pitchFamily="34" charset="0"/>
              </a:rPr>
              <a:t>A matrix where each element represents performance of a waiter of that table.</a:t>
            </a:r>
          </a:p>
          <a:p>
            <a:pPr marL="227013" indent="-227013">
              <a:buFont typeface="Arial" panose="020B0604020202020204" pitchFamily="34" charset="0"/>
              <a:buChar char="•"/>
            </a:pPr>
            <a:r>
              <a:rPr lang="en-US" sz="1400" dirty="0">
                <a:latin typeface="Avenir Next LT Pro" panose="020B0504020202020204" pitchFamily="34" charset="0"/>
              </a:rPr>
              <a:t>The value is calculated using linear combination of number of times a table served, a score of efficiency handling a small or big table.</a:t>
            </a:r>
          </a:p>
          <a:p>
            <a:pPr marL="227013" indent="-227013">
              <a:buFont typeface="Arial" panose="020B0604020202020204" pitchFamily="34" charset="0"/>
              <a:buChar char="•"/>
            </a:pPr>
            <a:r>
              <a:rPr lang="en-US" sz="1400" dirty="0">
                <a:latin typeface="Avenir Next LT Pro" panose="020B0504020202020204" pitchFamily="34" charset="0"/>
              </a:rPr>
              <a:t>An elemental value is (1 – value derived), since algorithm runs as minimum effective matching</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93B28BC-9A96-43E3-81B0-EF23D9FB491C}"/>
                  </a:ext>
                </a:extLst>
              </p:cNvPr>
              <p:cNvSpPr txBox="1"/>
              <p:nvPr/>
            </p:nvSpPr>
            <p:spPr>
              <a:xfrm>
                <a:off x="1925676" y="5430318"/>
                <a:ext cx="1771760" cy="10204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eqArr>
                                  <m:eqArrPr>
                                    <m:ctrlPr>
                                      <a:rPr lang="en-US" b="0" i="1" smtClean="0">
                                        <a:latin typeface="Cambria Math" panose="02040503050406030204" pitchFamily="18" charset="0"/>
                                      </a:rPr>
                                    </m:ctrlPr>
                                  </m:eqArrPr>
                                  <m:e>
                                    <m:r>
                                      <m:rPr>
                                        <m:brk m:alnAt="7"/>
                                      </m:rPr>
                                      <a:rPr lang="en-US" b="0" i="1" smtClean="0">
                                        <a:latin typeface="Cambria Math" panose="02040503050406030204" pitchFamily="18" charset="0"/>
                                      </a:rPr>
                                      <m:t>0</m:t>
                                    </m:r>
                                    <m:r>
                                      <a:rPr lang="en-US" b="0" i="1" smtClean="0">
                                        <a:latin typeface="Cambria Math" panose="02040503050406030204" pitchFamily="18" charset="0"/>
                                      </a:rPr>
                                      <m:t>.82</m:t>
                                    </m:r>
                                  </m:e>
                                  <m:e>
                                    <m:r>
                                      <a:rPr lang="en-US" b="0" i="1" smtClean="0">
                                        <a:latin typeface="Cambria Math" panose="02040503050406030204" pitchFamily="18" charset="0"/>
                                      </a:rPr>
                                      <m:t>0.26</m:t>
                                    </m:r>
                                  </m:e>
                                </m:eqArr>
                              </m:e>
                              <m:e>
                                <m:r>
                                  <a:rPr lang="en-US" i="1" smtClean="0">
                                    <a:latin typeface="Cambria Math" panose="02040503050406030204" pitchFamily="18" charset="0"/>
                                  </a:rPr>
                                  <m:t>⋯</m:t>
                                </m:r>
                              </m:e>
                              <m:e>
                                <m:r>
                                  <a:rPr lang="en-US" b="0" i="1" smtClean="0">
                                    <a:latin typeface="Cambria Math" panose="02040503050406030204" pitchFamily="18" charset="0"/>
                                  </a:rPr>
                                  <m:t>0.61</m:t>
                                </m:r>
                              </m:e>
                            </m:mr>
                            <m:mr>
                              <m:e>
                                <m:r>
                                  <a:rPr lang="en-US" i="1" smtClean="0">
                                    <a:latin typeface="Cambria Math" panose="02040503050406030204" pitchFamily="18" charset="0"/>
                                  </a:rPr>
                                  <m:t>⋮</m:t>
                                </m:r>
                              </m:e>
                              <m:e>
                                <m:r>
                                  <a:rPr lang="en-US" i="1" smtClean="0">
                                    <a:latin typeface="Cambria Math" panose="02040503050406030204" pitchFamily="18" charset="0"/>
                                  </a:rPr>
                                  <m:t>⋱</m:t>
                                </m:r>
                              </m:e>
                              <m:e>
                                <m:r>
                                  <a:rPr lang="en-US" i="1" smtClean="0">
                                    <a:latin typeface="Cambria Math" panose="02040503050406030204" pitchFamily="18" charset="0"/>
                                  </a:rPr>
                                  <m:t>⋮</m:t>
                                </m:r>
                              </m:e>
                            </m:mr>
                            <m:mr>
                              <m:e>
                                <m:r>
                                  <a:rPr lang="en-US" b="0" i="1" smtClean="0">
                                    <a:latin typeface="Cambria Math" panose="02040503050406030204" pitchFamily="18" charset="0"/>
                                  </a:rPr>
                                  <m:t>0.56</m:t>
                                </m:r>
                              </m:e>
                              <m:e>
                                <m:r>
                                  <a:rPr lang="en-US" i="1" smtClean="0">
                                    <a:latin typeface="Cambria Math" panose="02040503050406030204" pitchFamily="18" charset="0"/>
                                  </a:rPr>
                                  <m:t>⋯</m:t>
                                </m:r>
                              </m:e>
                              <m:e>
                                <m:r>
                                  <a:rPr lang="en-US" b="0" i="1" smtClean="0">
                                    <a:latin typeface="Cambria Math" panose="02040503050406030204" pitchFamily="18" charset="0"/>
                                  </a:rPr>
                                  <m:t>0.73</m:t>
                                </m:r>
                              </m:e>
                            </m:mr>
                          </m:m>
                        </m:e>
                      </m:d>
                    </m:oMath>
                  </m:oMathPara>
                </a14:m>
                <a:endParaRPr lang="en-US" dirty="0"/>
              </a:p>
            </p:txBody>
          </p:sp>
        </mc:Choice>
        <mc:Fallback xmlns="">
          <p:sp>
            <p:nvSpPr>
              <p:cNvPr id="16" name="TextBox 15">
                <a:extLst>
                  <a:ext uri="{FF2B5EF4-FFF2-40B4-BE49-F238E27FC236}">
                    <a16:creationId xmlns:a16="http://schemas.microsoft.com/office/drawing/2014/main" id="{893B28BC-9A96-43E3-81B0-EF23D9FB491C}"/>
                  </a:ext>
                </a:extLst>
              </p:cNvPr>
              <p:cNvSpPr txBox="1">
                <a:spLocks noRot="1" noChangeAspect="1" noMove="1" noResize="1" noEditPoints="1" noAdjustHandles="1" noChangeArrowheads="1" noChangeShapeType="1" noTextEdit="1"/>
              </p:cNvSpPr>
              <p:nvPr/>
            </p:nvSpPr>
            <p:spPr>
              <a:xfrm>
                <a:off x="1925676" y="5430318"/>
                <a:ext cx="1771760" cy="1020472"/>
              </a:xfrm>
              <a:prstGeom prst="rect">
                <a:avLst/>
              </a:prstGeom>
              <a:blipFill>
                <a:blip r:embed="rId2"/>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09CEA114-8301-4BEA-BEB3-49256D94A595}"/>
              </a:ext>
            </a:extLst>
          </p:cNvPr>
          <p:cNvSpPr txBox="1"/>
          <p:nvPr/>
        </p:nvSpPr>
        <p:spPr>
          <a:xfrm>
            <a:off x="1639241" y="5372198"/>
            <a:ext cx="440313" cy="1106136"/>
          </a:xfrm>
          <a:prstGeom prst="rect">
            <a:avLst/>
          </a:prstGeom>
          <a:noFill/>
        </p:spPr>
        <p:txBody>
          <a:bodyPr vert="wordArtVertRtl" wrap="none" lIns="91440" rIns="91440" rtlCol="0">
            <a:spAutoFit/>
          </a:bodyPr>
          <a:lstStyle/>
          <a:p>
            <a:pPr algn="ctr"/>
            <a:r>
              <a:rPr lang="en-US" sz="1400" dirty="0"/>
              <a:t>12……m</a:t>
            </a:r>
          </a:p>
        </p:txBody>
      </p:sp>
      <p:sp>
        <p:nvSpPr>
          <p:cNvPr id="18" name="TextBox 17">
            <a:extLst>
              <a:ext uri="{FF2B5EF4-FFF2-40B4-BE49-F238E27FC236}">
                <a16:creationId xmlns:a16="http://schemas.microsoft.com/office/drawing/2014/main" id="{F0988BC9-50F4-4B4A-9D07-DF5B7D55C964}"/>
              </a:ext>
            </a:extLst>
          </p:cNvPr>
          <p:cNvSpPr txBox="1"/>
          <p:nvPr/>
        </p:nvSpPr>
        <p:spPr>
          <a:xfrm>
            <a:off x="2079554" y="5165163"/>
            <a:ext cx="1771760" cy="338554"/>
          </a:xfrm>
          <a:prstGeom prst="rect">
            <a:avLst/>
          </a:prstGeom>
          <a:noFill/>
        </p:spPr>
        <p:txBody>
          <a:bodyPr wrap="square" rtlCol="0">
            <a:spAutoFit/>
          </a:bodyPr>
          <a:lstStyle/>
          <a:p>
            <a:r>
              <a:rPr lang="en-US" sz="1400" dirty="0"/>
              <a:t>1     2     ………..   </a:t>
            </a:r>
            <a:r>
              <a:rPr lang="en-US" sz="1600" dirty="0"/>
              <a:t>n</a:t>
            </a:r>
          </a:p>
        </p:txBody>
      </p:sp>
      <p:sp>
        <p:nvSpPr>
          <p:cNvPr id="19" name="TextBox 18">
            <a:extLst>
              <a:ext uri="{FF2B5EF4-FFF2-40B4-BE49-F238E27FC236}">
                <a16:creationId xmlns:a16="http://schemas.microsoft.com/office/drawing/2014/main" id="{3E78985C-2409-49EB-84E7-6D767BDF33BD}"/>
              </a:ext>
            </a:extLst>
          </p:cNvPr>
          <p:cNvSpPr txBox="1"/>
          <p:nvPr/>
        </p:nvSpPr>
        <p:spPr>
          <a:xfrm>
            <a:off x="827609" y="5694433"/>
            <a:ext cx="811632" cy="461665"/>
          </a:xfrm>
          <a:prstGeom prst="rect">
            <a:avLst/>
          </a:prstGeom>
          <a:noFill/>
        </p:spPr>
        <p:txBody>
          <a:bodyPr wrap="none" rtlCol="0">
            <a:spAutoFit/>
          </a:bodyPr>
          <a:lstStyle/>
          <a:p>
            <a:r>
              <a:rPr lang="en-US" sz="2400" dirty="0" err="1"/>
              <a:t>Q</a:t>
            </a:r>
            <a:r>
              <a:rPr lang="en-US" baseline="-25000" dirty="0" err="1"/>
              <a:t>mxn</a:t>
            </a:r>
            <a:r>
              <a:rPr lang="en-US" baseline="-25000" dirty="0"/>
              <a:t> </a:t>
            </a:r>
            <a:r>
              <a:rPr lang="en-US" dirty="0"/>
              <a:t>=</a:t>
            </a:r>
          </a:p>
        </p:txBody>
      </p:sp>
      <p:sp>
        <p:nvSpPr>
          <p:cNvPr id="20" name="TextBox 19">
            <a:extLst>
              <a:ext uri="{FF2B5EF4-FFF2-40B4-BE49-F238E27FC236}">
                <a16:creationId xmlns:a16="http://schemas.microsoft.com/office/drawing/2014/main" id="{4DFDFD3F-03A9-4990-95BF-EFCFDFFCF4E9}"/>
              </a:ext>
            </a:extLst>
          </p:cNvPr>
          <p:cNvSpPr txBox="1"/>
          <p:nvPr/>
        </p:nvSpPr>
        <p:spPr>
          <a:xfrm>
            <a:off x="4447734" y="1300529"/>
            <a:ext cx="2375561" cy="338554"/>
          </a:xfrm>
          <a:prstGeom prst="rect">
            <a:avLst/>
          </a:prstGeom>
          <a:noFill/>
        </p:spPr>
        <p:txBody>
          <a:bodyPr wrap="square" rtlCol="0">
            <a:spAutoFit/>
          </a:bodyPr>
          <a:lstStyle/>
          <a:p>
            <a:r>
              <a:rPr lang="en-US" sz="1600" b="1" u="sng" dirty="0">
                <a:solidFill>
                  <a:schemeClr val="tx1">
                    <a:lumMod val="75000"/>
                    <a:lumOff val="25000"/>
                  </a:schemeClr>
                </a:solidFill>
                <a:latin typeface="Avenir Next LT Pro" panose="020B0504020202020204" pitchFamily="34" charset="0"/>
              </a:rPr>
              <a:t>PREPARATION STAGE </a:t>
            </a:r>
          </a:p>
        </p:txBody>
      </p:sp>
      <p:sp>
        <p:nvSpPr>
          <p:cNvPr id="21" name="TextBox 20">
            <a:extLst>
              <a:ext uri="{FF2B5EF4-FFF2-40B4-BE49-F238E27FC236}">
                <a16:creationId xmlns:a16="http://schemas.microsoft.com/office/drawing/2014/main" id="{B57B384A-4798-4269-A3EF-188886701AE3}"/>
              </a:ext>
            </a:extLst>
          </p:cNvPr>
          <p:cNvSpPr txBox="1"/>
          <p:nvPr/>
        </p:nvSpPr>
        <p:spPr>
          <a:xfrm>
            <a:off x="5665601" y="3429000"/>
            <a:ext cx="6434127" cy="1077218"/>
          </a:xfrm>
          <a:prstGeom prst="rect">
            <a:avLst/>
          </a:prstGeom>
          <a:noFill/>
        </p:spPr>
        <p:txBody>
          <a:bodyPr wrap="square" rtlCol="0">
            <a:spAutoFit/>
          </a:bodyPr>
          <a:lstStyle/>
          <a:p>
            <a:r>
              <a:rPr lang="en-US" b="1" dirty="0">
                <a:latin typeface="Avenir Next LT Pro Light" panose="020B0304020202020204" pitchFamily="34" charset="0"/>
              </a:rPr>
              <a:t>4.    </a:t>
            </a:r>
            <a:r>
              <a:rPr lang="en-US" b="1" u="sng" dirty="0">
                <a:latin typeface="Avenir Next LT Pro Light" panose="020B0304020202020204" pitchFamily="34" charset="0"/>
              </a:rPr>
              <a:t>Expanded Matrix (M):</a:t>
            </a:r>
          </a:p>
          <a:p>
            <a:pPr marL="396875" indent="-396875"/>
            <a:r>
              <a:rPr lang="en-US" dirty="0">
                <a:latin typeface="Avenir Next LT Pro" panose="020B0504020202020204" pitchFamily="34" charset="0"/>
              </a:rPr>
              <a:t>       </a:t>
            </a:r>
            <a:r>
              <a:rPr lang="en-US" sz="1400" dirty="0">
                <a:latin typeface="Avenir Next LT Pro" panose="020B0504020202020204" pitchFamily="34" charset="0"/>
              </a:rPr>
              <a:t>Expand ‘Q’ matrix into K x K matrix where waiter’s vector has ‘L</a:t>
            </a:r>
            <a:r>
              <a:rPr lang="en-US" sz="1400" baseline="30000" dirty="0">
                <a:latin typeface="Avenir Next LT Pro" panose="020B0504020202020204" pitchFamily="34" charset="0"/>
              </a:rPr>
              <a:t>a’ </a:t>
            </a:r>
            <a:r>
              <a:rPr lang="en-US" sz="1400" dirty="0">
                <a:latin typeface="Avenir Next LT Pro" panose="020B0504020202020204" pitchFamily="34" charset="0"/>
              </a:rPr>
              <a:t>number of rows and table’s vector has ‘L’ number of columns (Fill zeros for new columns of M, such that M is a K x K matrix )</a:t>
            </a:r>
            <a:r>
              <a:rPr lang="en-US" sz="1400" baseline="30000" dirty="0">
                <a:latin typeface="Avenir Next LT Pro" panose="020B0504020202020204" pitchFamily="34" charset="0"/>
              </a:rPr>
              <a:t> </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0A01EE2-428B-4215-8E68-E3A654DB036C}"/>
                  </a:ext>
                </a:extLst>
              </p:cNvPr>
              <p:cNvSpPr txBox="1"/>
              <p:nvPr/>
            </p:nvSpPr>
            <p:spPr>
              <a:xfrm>
                <a:off x="7559053" y="5041521"/>
                <a:ext cx="1771760" cy="10204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4"/>
                                    <m:mcJc m:val="center"/>
                                  </m:mcPr>
                                </m:mc>
                              </m:mcs>
                              <m:ctrlPr>
                                <a:rPr lang="en-US" b="0" i="1" smtClean="0">
                                  <a:latin typeface="Cambria Math" panose="02040503050406030204" pitchFamily="18" charset="0"/>
                                </a:rPr>
                              </m:ctrlPr>
                            </m:mPr>
                            <m:mr>
                              <m:e>
                                <m:eqArr>
                                  <m:eqArrPr>
                                    <m:ctrlPr>
                                      <a:rPr lang="en-US" b="0" i="1" smtClean="0">
                                        <a:latin typeface="Cambria Math" panose="02040503050406030204" pitchFamily="18" charset="0"/>
                                      </a:rPr>
                                    </m:ctrlPr>
                                  </m:eqArrPr>
                                  <m:e>
                                    <m:r>
                                      <m:rPr>
                                        <m:brk m:alnAt="7"/>
                                      </m:rPr>
                                      <a:rPr lang="en-US" b="0" i="1" smtClean="0">
                                        <a:latin typeface="Cambria Math" panose="02040503050406030204" pitchFamily="18" charset="0"/>
                                      </a:rPr>
                                      <m:t>0</m:t>
                                    </m:r>
                                    <m:r>
                                      <a:rPr lang="en-US" b="0" i="1" smtClean="0">
                                        <a:latin typeface="Cambria Math" panose="02040503050406030204" pitchFamily="18" charset="0"/>
                                      </a:rPr>
                                      <m:t>.82</m:t>
                                    </m:r>
                                  </m:e>
                                  <m:e>
                                    <m:r>
                                      <a:rPr lang="en-US" b="0" i="1" smtClean="0">
                                        <a:latin typeface="Cambria Math" panose="02040503050406030204" pitchFamily="18" charset="0"/>
                                      </a:rPr>
                                      <m:t>0.26</m:t>
                                    </m:r>
                                  </m:e>
                                </m:eqArr>
                              </m:e>
                              <m:e>
                                <m:r>
                                  <a:rPr lang="en-US" i="1" smtClean="0">
                                    <a:latin typeface="Cambria Math" panose="02040503050406030204" pitchFamily="18" charset="0"/>
                                  </a:rPr>
                                  <m:t>⋯</m:t>
                                </m:r>
                              </m:e>
                              <m:e>
                                <m:r>
                                  <a:rPr lang="en-US" b="0" i="1" smtClean="0">
                                    <a:latin typeface="Cambria Math" panose="02040503050406030204" pitchFamily="18" charset="0"/>
                                  </a:rPr>
                                  <m:t>0.61</m:t>
                                </m:r>
                              </m:e>
                              <m:e>
                                <m:r>
                                  <a:rPr lang="en-US" b="0" i="1" smtClean="0">
                                    <a:latin typeface="Cambria Math" panose="02040503050406030204" pitchFamily="18" charset="0"/>
                                  </a:rPr>
                                  <m:t>0</m:t>
                                </m:r>
                              </m:e>
                            </m:mr>
                            <m:mr>
                              <m:e>
                                <m:r>
                                  <a:rPr lang="en-US" i="1" smtClean="0">
                                    <a:latin typeface="Cambria Math" panose="02040503050406030204" pitchFamily="18" charset="0"/>
                                  </a:rPr>
                                  <m:t>⋮</m:t>
                                </m:r>
                              </m:e>
                              <m:e>
                                <m:r>
                                  <a:rPr lang="en-US" i="1" smtClean="0">
                                    <a:latin typeface="Cambria Math" panose="02040503050406030204" pitchFamily="18" charset="0"/>
                                  </a:rPr>
                                  <m:t>⋱</m:t>
                                </m:r>
                              </m:e>
                              <m:e>
                                <m:r>
                                  <a:rPr lang="en-US" i="1" smtClean="0">
                                    <a:latin typeface="Cambria Math" panose="02040503050406030204" pitchFamily="18" charset="0"/>
                                  </a:rPr>
                                  <m:t>⋮</m:t>
                                </m:r>
                              </m:e>
                              <m:e>
                                <m:r>
                                  <a:rPr lang="en-US" b="0" i="1" smtClean="0">
                                    <a:latin typeface="Cambria Math" panose="02040503050406030204" pitchFamily="18" charset="0"/>
                                  </a:rPr>
                                  <m:t>0</m:t>
                                </m:r>
                              </m:e>
                            </m:mr>
                            <m:mr>
                              <m:e>
                                <m:r>
                                  <a:rPr lang="en-US" b="0" i="1" smtClean="0">
                                    <a:latin typeface="Cambria Math" panose="02040503050406030204" pitchFamily="18" charset="0"/>
                                  </a:rPr>
                                  <m:t>0.56</m:t>
                                </m:r>
                              </m:e>
                              <m:e>
                                <m:r>
                                  <a:rPr lang="en-US" i="1" smtClean="0">
                                    <a:latin typeface="Cambria Math" panose="02040503050406030204" pitchFamily="18" charset="0"/>
                                  </a:rPr>
                                  <m:t>⋯</m:t>
                                </m:r>
                              </m:e>
                              <m:e>
                                <m:r>
                                  <a:rPr lang="en-US" b="0" i="1" smtClean="0">
                                    <a:latin typeface="Cambria Math" panose="02040503050406030204" pitchFamily="18" charset="0"/>
                                  </a:rPr>
                                  <m:t>0.73</m:t>
                                </m:r>
                              </m:e>
                              <m:e>
                                <m:r>
                                  <a:rPr lang="en-US" b="0" i="1" smtClean="0">
                                    <a:latin typeface="Cambria Math" panose="02040503050406030204" pitchFamily="18" charset="0"/>
                                  </a:rPr>
                                  <m:t>0</m:t>
                                </m:r>
                              </m:e>
                            </m:mr>
                          </m:m>
                        </m:e>
                      </m:d>
                    </m:oMath>
                  </m:oMathPara>
                </a14:m>
                <a:endParaRPr lang="en-US" dirty="0"/>
              </a:p>
            </p:txBody>
          </p:sp>
        </mc:Choice>
        <mc:Fallback xmlns="">
          <p:sp>
            <p:nvSpPr>
              <p:cNvPr id="22" name="TextBox 21">
                <a:extLst>
                  <a:ext uri="{FF2B5EF4-FFF2-40B4-BE49-F238E27FC236}">
                    <a16:creationId xmlns:a16="http://schemas.microsoft.com/office/drawing/2014/main" id="{D0A01EE2-428B-4215-8E68-E3A654DB036C}"/>
                  </a:ext>
                </a:extLst>
              </p:cNvPr>
              <p:cNvSpPr txBox="1">
                <a:spLocks noRot="1" noChangeAspect="1" noMove="1" noResize="1" noEditPoints="1" noAdjustHandles="1" noChangeArrowheads="1" noChangeShapeType="1" noTextEdit="1"/>
              </p:cNvSpPr>
              <p:nvPr/>
            </p:nvSpPr>
            <p:spPr>
              <a:xfrm>
                <a:off x="7559053" y="5041521"/>
                <a:ext cx="1771760" cy="1020472"/>
              </a:xfrm>
              <a:prstGeom prst="rect">
                <a:avLst/>
              </a:prstGeom>
              <a:blipFill>
                <a:blip r:embed="rId3"/>
                <a:stretch>
                  <a:fillRect r="-14777"/>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22443701-5E50-4DCF-9992-4007B603761E}"/>
              </a:ext>
            </a:extLst>
          </p:cNvPr>
          <p:cNvSpPr txBox="1"/>
          <p:nvPr/>
        </p:nvSpPr>
        <p:spPr>
          <a:xfrm>
            <a:off x="7272618" y="4983400"/>
            <a:ext cx="440313" cy="1106137"/>
          </a:xfrm>
          <a:prstGeom prst="rect">
            <a:avLst/>
          </a:prstGeom>
          <a:noFill/>
        </p:spPr>
        <p:txBody>
          <a:bodyPr vert="wordArtVertRtl" wrap="none" lIns="91440" rIns="91440" rtlCol="0">
            <a:spAutoFit/>
          </a:bodyPr>
          <a:lstStyle/>
          <a:p>
            <a:pPr algn="ctr"/>
            <a:r>
              <a:rPr lang="en-US" sz="1400" dirty="0"/>
              <a:t>12……k</a:t>
            </a:r>
          </a:p>
        </p:txBody>
      </p:sp>
      <p:sp>
        <p:nvSpPr>
          <p:cNvPr id="24" name="TextBox 23">
            <a:extLst>
              <a:ext uri="{FF2B5EF4-FFF2-40B4-BE49-F238E27FC236}">
                <a16:creationId xmlns:a16="http://schemas.microsoft.com/office/drawing/2014/main" id="{246F5F39-BA31-4665-B08E-D01D2297DDDE}"/>
              </a:ext>
            </a:extLst>
          </p:cNvPr>
          <p:cNvSpPr txBox="1"/>
          <p:nvPr/>
        </p:nvSpPr>
        <p:spPr>
          <a:xfrm>
            <a:off x="7712930" y="4776366"/>
            <a:ext cx="1904317" cy="307777"/>
          </a:xfrm>
          <a:prstGeom prst="rect">
            <a:avLst/>
          </a:prstGeom>
          <a:noFill/>
        </p:spPr>
        <p:txBody>
          <a:bodyPr wrap="square" rtlCol="0">
            <a:spAutoFit/>
          </a:bodyPr>
          <a:lstStyle/>
          <a:p>
            <a:r>
              <a:rPr lang="en-US" sz="1400" dirty="0"/>
              <a:t>1     2     …………………… k</a:t>
            </a:r>
            <a:endParaRPr lang="en-US" sz="1600" dirty="0"/>
          </a:p>
        </p:txBody>
      </p:sp>
      <p:sp>
        <p:nvSpPr>
          <p:cNvPr id="25" name="TextBox 24">
            <a:extLst>
              <a:ext uri="{FF2B5EF4-FFF2-40B4-BE49-F238E27FC236}">
                <a16:creationId xmlns:a16="http://schemas.microsoft.com/office/drawing/2014/main" id="{3565F52F-216F-4704-9673-1506178CE804}"/>
              </a:ext>
            </a:extLst>
          </p:cNvPr>
          <p:cNvSpPr txBox="1"/>
          <p:nvPr/>
        </p:nvSpPr>
        <p:spPr>
          <a:xfrm>
            <a:off x="6460986" y="5305636"/>
            <a:ext cx="829073" cy="461665"/>
          </a:xfrm>
          <a:prstGeom prst="rect">
            <a:avLst/>
          </a:prstGeom>
          <a:noFill/>
        </p:spPr>
        <p:txBody>
          <a:bodyPr wrap="none" rtlCol="0">
            <a:spAutoFit/>
          </a:bodyPr>
          <a:lstStyle/>
          <a:p>
            <a:r>
              <a:rPr lang="en-US" sz="2400" dirty="0" err="1"/>
              <a:t>M</a:t>
            </a:r>
            <a:r>
              <a:rPr lang="en-US" sz="2400" baseline="-25000" dirty="0" err="1"/>
              <a:t>k</a:t>
            </a:r>
            <a:r>
              <a:rPr lang="en-US" baseline="-25000" dirty="0" err="1"/>
              <a:t>xk</a:t>
            </a:r>
            <a:r>
              <a:rPr lang="en-US" baseline="-25000" dirty="0"/>
              <a:t> </a:t>
            </a:r>
            <a:r>
              <a:rPr lang="en-US" dirty="0"/>
              <a:t>=</a:t>
            </a:r>
          </a:p>
        </p:txBody>
      </p:sp>
      <p:sp>
        <p:nvSpPr>
          <p:cNvPr id="26" name="TextBox 25">
            <a:extLst>
              <a:ext uri="{FF2B5EF4-FFF2-40B4-BE49-F238E27FC236}">
                <a16:creationId xmlns:a16="http://schemas.microsoft.com/office/drawing/2014/main" id="{40F62C9D-BD50-4A51-ACAB-8A35BBF26DCF}"/>
              </a:ext>
            </a:extLst>
          </p:cNvPr>
          <p:cNvSpPr txBox="1"/>
          <p:nvPr/>
        </p:nvSpPr>
        <p:spPr>
          <a:xfrm>
            <a:off x="9640232" y="4780126"/>
            <a:ext cx="1664558" cy="461665"/>
          </a:xfrm>
          <a:prstGeom prst="rect">
            <a:avLst/>
          </a:prstGeom>
          <a:noFill/>
        </p:spPr>
        <p:txBody>
          <a:bodyPr wrap="none" rtlCol="0">
            <a:spAutoFit/>
          </a:bodyPr>
          <a:lstStyle/>
          <a:p>
            <a:r>
              <a:rPr lang="en-US" sz="1200" dirty="0"/>
              <a:t>*Assuming (m &gt; n)</a:t>
            </a:r>
          </a:p>
          <a:p>
            <a:r>
              <a:rPr lang="en-US" sz="1200" dirty="0"/>
              <a:t>And k = m (in this case) </a:t>
            </a:r>
          </a:p>
        </p:txBody>
      </p:sp>
      <p:cxnSp>
        <p:nvCxnSpPr>
          <p:cNvPr id="28" name="Straight Connector 27">
            <a:extLst>
              <a:ext uri="{FF2B5EF4-FFF2-40B4-BE49-F238E27FC236}">
                <a16:creationId xmlns:a16="http://schemas.microsoft.com/office/drawing/2014/main" id="{50BA9E7C-3A76-4C34-98C6-631EA94548B2}"/>
              </a:ext>
            </a:extLst>
          </p:cNvPr>
          <p:cNvCxnSpPr>
            <a:cxnSpLocks/>
          </p:cNvCxnSpPr>
          <p:nvPr/>
        </p:nvCxnSpPr>
        <p:spPr>
          <a:xfrm>
            <a:off x="5656766" y="1833485"/>
            <a:ext cx="0" cy="4322613"/>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65F319E-8FA4-4CC1-938B-62648545E82A}"/>
              </a:ext>
            </a:extLst>
          </p:cNvPr>
          <p:cNvCxnSpPr>
            <a:cxnSpLocks/>
          </p:cNvCxnSpPr>
          <p:nvPr/>
        </p:nvCxnSpPr>
        <p:spPr>
          <a:xfrm>
            <a:off x="1012866" y="3184306"/>
            <a:ext cx="938414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0B0B444-625C-40A4-B50C-A6B70EE7EDF3}"/>
              </a:ext>
            </a:extLst>
          </p:cNvPr>
          <p:cNvSpPr txBox="1"/>
          <p:nvPr/>
        </p:nvSpPr>
        <p:spPr>
          <a:xfrm>
            <a:off x="10984618" y="6587102"/>
            <a:ext cx="1207382" cy="246221"/>
          </a:xfrm>
          <a:prstGeom prst="rect">
            <a:avLst/>
          </a:prstGeom>
          <a:noFill/>
        </p:spPr>
        <p:txBody>
          <a:bodyPr wrap="none" rtlCol="0">
            <a:spAutoFit/>
          </a:bodyPr>
          <a:lstStyle/>
          <a:p>
            <a:r>
              <a:rPr lang="en-US" sz="1000" dirty="0"/>
              <a:t>Ref : </a:t>
            </a:r>
            <a:r>
              <a:rPr lang="en-US" sz="1000" dirty="0">
                <a:hlinkClick r:id="rId4"/>
              </a:rPr>
              <a:t>KM</a:t>
            </a:r>
            <a:r>
              <a:rPr lang="en-US" sz="1000" baseline="-25000" dirty="0">
                <a:hlinkClick r:id="rId4"/>
              </a:rPr>
              <a:t>B </a:t>
            </a:r>
            <a:r>
              <a:rPr lang="en-US" sz="1000" dirty="0">
                <a:hlinkClick r:id="rId4"/>
              </a:rPr>
              <a:t>Algorithm</a:t>
            </a:r>
            <a:endParaRPr lang="en-US" sz="1000" dirty="0"/>
          </a:p>
        </p:txBody>
      </p:sp>
    </p:spTree>
    <p:extLst>
      <p:ext uri="{BB962C8B-B14F-4D97-AF65-F5344CB8AC3E}">
        <p14:creationId xmlns:p14="http://schemas.microsoft.com/office/powerpoint/2010/main" val="690431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FBF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47649F-1B4C-4D19-8B5F-1C9DC88EE7EA}"/>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4D343A5-E6E9-4161-B673-34F9B7E579FF}"/>
              </a:ext>
            </a:extLst>
          </p:cNvPr>
          <p:cNvSpPr txBox="1"/>
          <p:nvPr/>
        </p:nvSpPr>
        <p:spPr>
          <a:xfrm>
            <a:off x="4093492" y="801"/>
            <a:ext cx="3288785" cy="400110"/>
          </a:xfrm>
          <a:prstGeom prst="rect">
            <a:avLst/>
          </a:prstGeom>
          <a:noFill/>
        </p:spPr>
        <p:txBody>
          <a:bodyPr wrap="none" rtlCol="0">
            <a:spAutoFit/>
          </a:bodyPr>
          <a:lstStyle/>
          <a:p>
            <a:r>
              <a:rPr lang="en-US" sz="2000" b="1" dirty="0">
                <a:solidFill>
                  <a:schemeClr val="tx1">
                    <a:lumMod val="75000"/>
                    <a:lumOff val="25000"/>
                  </a:schemeClr>
                </a:solidFill>
                <a:latin typeface="Avenir Next LT Pro" panose="020B0504020202020204" pitchFamily="34" charset="0"/>
              </a:rPr>
              <a:t>Processing Stage(Logic) :</a:t>
            </a:r>
          </a:p>
        </p:txBody>
      </p:sp>
      <p:sp>
        <p:nvSpPr>
          <p:cNvPr id="13" name="TextBox 12">
            <a:extLst>
              <a:ext uri="{FF2B5EF4-FFF2-40B4-BE49-F238E27FC236}">
                <a16:creationId xmlns:a16="http://schemas.microsoft.com/office/drawing/2014/main" id="{28F37AD7-9C05-465E-8B2C-660FFB1F6D6F}"/>
              </a:ext>
            </a:extLst>
          </p:cNvPr>
          <p:cNvSpPr txBox="1"/>
          <p:nvPr/>
        </p:nvSpPr>
        <p:spPr>
          <a:xfrm>
            <a:off x="1976582" y="3713018"/>
            <a:ext cx="184731" cy="369332"/>
          </a:xfrm>
          <a:prstGeom prst="rect">
            <a:avLst/>
          </a:prstGeom>
          <a:noFill/>
        </p:spPr>
        <p:txBody>
          <a:bodyPr wrap="none" rtlCol="0">
            <a:spAutoFit/>
          </a:bodyPr>
          <a:lstStyle/>
          <a:p>
            <a:endParaRPr lang="en-US" dirty="0"/>
          </a:p>
        </p:txBody>
      </p:sp>
      <p:sp>
        <p:nvSpPr>
          <p:cNvPr id="14" name="TextBox 13">
            <a:extLst>
              <a:ext uri="{FF2B5EF4-FFF2-40B4-BE49-F238E27FC236}">
                <a16:creationId xmlns:a16="http://schemas.microsoft.com/office/drawing/2014/main" id="{388ADB2D-95FA-4526-AFE6-78F8922DBF9B}"/>
              </a:ext>
            </a:extLst>
          </p:cNvPr>
          <p:cNvSpPr txBox="1"/>
          <p:nvPr/>
        </p:nvSpPr>
        <p:spPr>
          <a:xfrm>
            <a:off x="1555340" y="418735"/>
            <a:ext cx="6459993" cy="461665"/>
          </a:xfrm>
          <a:prstGeom prst="rect">
            <a:avLst/>
          </a:prstGeom>
          <a:noFill/>
          <a:ln>
            <a:solidFill>
              <a:schemeClr val="bg2">
                <a:lumMod val="90000"/>
              </a:schemeClr>
            </a:solidFill>
            <a:prstDash val="dash"/>
          </a:ln>
        </p:spPr>
        <p:txBody>
          <a:bodyPr wrap="square" rtlCol="0">
            <a:spAutoFit/>
          </a:bodyPr>
          <a:lstStyle/>
          <a:p>
            <a:pPr algn="ctr"/>
            <a:r>
              <a:rPr lang="en-US" sz="1200" dirty="0">
                <a:latin typeface="Avenir Next LT Pro" panose="020B0504020202020204" pitchFamily="34" charset="0"/>
              </a:rPr>
              <a:t>Find the smallest element and subtract it from every element in its row and also find smallest element in every column and subtract it from other element</a:t>
            </a:r>
          </a:p>
        </p:txBody>
      </p:sp>
      <p:sp>
        <p:nvSpPr>
          <p:cNvPr id="15" name="TextBox 14">
            <a:extLst>
              <a:ext uri="{FF2B5EF4-FFF2-40B4-BE49-F238E27FC236}">
                <a16:creationId xmlns:a16="http://schemas.microsoft.com/office/drawing/2014/main" id="{1C22F415-97DB-4CF5-BD89-7EBBEB9FD60A}"/>
              </a:ext>
            </a:extLst>
          </p:cNvPr>
          <p:cNvSpPr txBox="1"/>
          <p:nvPr/>
        </p:nvSpPr>
        <p:spPr>
          <a:xfrm>
            <a:off x="719047" y="1058917"/>
            <a:ext cx="8128001" cy="461665"/>
          </a:xfrm>
          <a:prstGeom prst="rect">
            <a:avLst/>
          </a:prstGeom>
          <a:noFill/>
          <a:ln>
            <a:solidFill>
              <a:schemeClr val="bg2">
                <a:lumMod val="90000"/>
              </a:schemeClr>
            </a:solidFill>
            <a:prstDash val="dash"/>
          </a:ln>
        </p:spPr>
        <p:txBody>
          <a:bodyPr wrap="square" rtlCol="0">
            <a:spAutoFit/>
          </a:bodyPr>
          <a:lstStyle/>
          <a:p>
            <a:pPr algn="ctr"/>
            <a:r>
              <a:rPr lang="en-US" sz="1200" b="1" dirty="0">
                <a:latin typeface="Avenir Next LT Pro" panose="020B0504020202020204" pitchFamily="34" charset="0"/>
              </a:rPr>
              <a:t>Initial Stars: </a:t>
            </a:r>
            <a:r>
              <a:rPr lang="en-US" sz="1200" dirty="0">
                <a:latin typeface="Avenir Next LT Pro" panose="020B0504020202020204" pitchFamily="34" charset="0"/>
              </a:rPr>
              <a:t>find a zero (Z) in M. If there is no starred zero in its row or column, star Z, and adjust zeros to be unavailable, which belong to the same agent but in different rows or columns.</a:t>
            </a:r>
          </a:p>
        </p:txBody>
      </p:sp>
      <p:sp>
        <p:nvSpPr>
          <p:cNvPr id="16" name="TextBox 15">
            <a:extLst>
              <a:ext uri="{FF2B5EF4-FFF2-40B4-BE49-F238E27FC236}">
                <a16:creationId xmlns:a16="http://schemas.microsoft.com/office/drawing/2014/main" id="{66BD07C4-6835-40B8-837D-76615673FAED}"/>
              </a:ext>
            </a:extLst>
          </p:cNvPr>
          <p:cNvSpPr txBox="1"/>
          <p:nvPr/>
        </p:nvSpPr>
        <p:spPr>
          <a:xfrm>
            <a:off x="2822351" y="1728347"/>
            <a:ext cx="3930074" cy="276999"/>
          </a:xfrm>
          <a:prstGeom prst="rect">
            <a:avLst/>
          </a:prstGeom>
          <a:noFill/>
          <a:ln>
            <a:solidFill>
              <a:schemeClr val="bg2">
                <a:lumMod val="90000"/>
              </a:schemeClr>
            </a:solidFill>
            <a:prstDash val="dash"/>
          </a:ln>
        </p:spPr>
        <p:txBody>
          <a:bodyPr wrap="square" rtlCol="0">
            <a:spAutoFit/>
          </a:bodyPr>
          <a:lstStyle/>
          <a:p>
            <a:pPr algn="ctr"/>
            <a:r>
              <a:rPr lang="en-US" sz="1200" dirty="0">
                <a:latin typeface="Avenir Next LT Pro" panose="020B0504020202020204" pitchFamily="34" charset="0"/>
              </a:rPr>
              <a:t>Cover each column containing a starred zero</a:t>
            </a:r>
          </a:p>
        </p:txBody>
      </p:sp>
      <p:sp>
        <p:nvSpPr>
          <p:cNvPr id="17" name="TextBox 16">
            <a:extLst>
              <a:ext uri="{FF2B5EF4-FFF2-40B4-BE49-F238E27FC236}">
                <a16:creationId xmlns:a16="http://schemas.microsoft.com/office/drawing/2014/main" id="{77F120B2-7FDC-4D7F-865A-F791B041793A}"/>
              </a:ext>
            </a:extLst>
          </p:cNvPr>
          <p:cNvSpPr txBox="1"/>
          <p:nvPr/>
        </p:nvSpPr>
        <p:spPr>
          <a:xfrm>
            <a:off x="490896" y="2214644"/>
            <a:ext cx="8592983" cy="461665"/>
          </a:xfrm>
          <a:prstGeom prst="rect">
            <a:avLst/>
          </a:prstGeom>
          <a:noFill/>
          <a:ln>
            <a:solidFill>
              <a:schemeClr val="bg2">
                <a:lumMod val="90000"/>
              </a:schemeClr>
            </a:solidFill>
            <a:prstDash val="dash"/>
          </a:ln>
        </p:spPr>
        <p:txBody>
          <a:bodyPr wrap="square" rtlCol="0">
            <a:spAutoFit/>
          </a:bodyPr>
          <a:lstStyle/>
          <a:p>
            <a:pPr algn="ctr"/>
            <a:r>
              <a:rPr lang="en-US" sz="1200" b="1" dirty="0">
                <a:latin typeface="Avenir Next LT Pro" panose="020B0504020202020204" pitchFamily="34" charset="0"/>
              </a:rPr>
              <a:t>Prime some uncovered zeros</a:t>
            </a:r>
            <a:r>
              <a:rPr lang="en-US" sz="1200" dirty="0">
                <a:latin typeface="Avenir Next LT Pro" panose="020B0504020202020204" pitchFamily="34" charset="0"/>
              </a:rPr>
              <a:t>: find an uncovered zero and prime it, and adjust zeros to be unavailable, which belong to the same agent but in different rows or columns (starred zeros are excluded)</a:t>
            </a:r>
          </a:p>
        </p:txBody>
      </p:sp>
      <p:sp>
        <p:nvSpPr>
          <p:cNvPr id="22" name="TextBox 21">
            <a:extLst>
              <a:ext uri="{FF2B5EF4-FFF2-40B4-BE49-F238E27FC236}">
                <a16:creationId xmlns:a16="http://schemas.microsoft.com/office/drawing/2014/main" id="{AF56FAB8-473A-4A5A-9843-6FF410168D31}"/>
              </a:ext>
            </a:extLst>
          </p:cNvPr>
          <p:cNvSpPr txBox="1"/>
          <p:nvPr/>
        </p:nvSpPr>
        <p:spPr>
          <a:xfrm>
            <a:off x="9724177" y="1682950"/>
            <a:ext cx="914033" cy="246221"/>
          </a:xfrm>
          <a:prstGeom prst="rect">
            <a:avLst/>
          </a:prstGeom>
          <a:noFill/>
        </p:spPr>
        <p:txBody>
          <a:bodyPr wrap="none" rtlCol="0">
            <a:spAutoFit/>
          </a:bodyPr>
          <a:lstStyle/>
          <a:p>
            <a:r>
              <a:rPr lang="en-US" sz="1000" dirty="0">
                <a:latin typeface="Avenir Next LT Pro" panose="020B0504020202020204" pitchFamily="34" charset="0"/>
              </a:rPr>
              <a:t>All covered?</a:t>
            </a:r>
          </a:p>
        </p:txBody>
      </p:sp>
      <p:sp>
        <p:nvSpPr>
          <p:cNvPr id="28" name="TextBox 27">
            <a:extLst>
              <a:ext uri="{FF2B5EF4-FFF2-40B4-BE49-F238E27FC236}">
                <a16:creationId xmlns:a16="http://schemas.microsoft.com/office/drawing/2014/main" id="{E719775B-05ED-43AF-B0D6-3612010F27D7}"/>
              </a:ext>
            </a:extLst>
          </p:cNvPr>
          <p:cNvSpPr txBox="1"/>
          <p:nvPr/>
        </p:nvSpPr>
        <p:spPr>
          <a:xfrm>
            <a:off x="3117440" y="2813613"/>
            <a:ext cx="3297658" cy="246221"/>
          </a:xfrm>
          <a:prstGeom prst="rect">
            <a:avLst/>
          </a:prstGeom>
          <a:noFill/>
        </p:spPr>
        <p:txBody>
          <a:bodyPr wrap="square" rtlCol="0">
            <a:spAutoFit/>
          </a:bodyPr>
          <a:lstStyle/>
          <a:p>
            <a:r>
              <a:rPr lang="en-US" sz="1000" dirty="0">
                <a:latin typeface="Avenir Next LT Pro" panose="020B0504020202020204" pitchFamily="34" charset="0"/>
              </a:rPr>
              <a:t>Until no starred zero in row containing primed zero</a:t>
            </a:r>
          </a:p>
        </p:txBody>
      </p:sp>
      <p:sp>
        <p:nvSpPr>
          <p:cNvPr id="29" name="TextBox 28">
            <a:extLst>
              <a:ext uri="{FF2B5EF4-FFF2-40B4-BE49-F238E27FC236}">
                <a16:creationId xmlns:a16="http://schemas.microsoft.com/office/drawing/2014/main" id="{3A0A88B3-2B6F-404D-9791-68B2BB7FF35E}"/>
              </a:ext>
            </a:extLst>
          </p:cNvPr>
          <p:cNvSpPr txBox="1"/>
          <p:nvPr/>
        </p:nvSpPr>
        <p:spPr>
          <a:xfrm>
            <a:off x="1185564" y="3150321"/>
            <a:ext cx="7137504" cy="1569660"/>
          </a:xfrm>
          <a:prstGeom prst="rect">
            <a:avLst/>
          </a:prstGeom>
          <a:noFill/>
          <a:ln>
            <a:solidFill>
              <a:schemeClr val="bg2">
                <a:lumMod val="90000"/>
              </a:schemeClr>
            </a:solidFill>
            <a:prstDash val="dash"/>
          </a:ln>
        </p:spPr>
        <p:txBody>
          <a:bodyPr wrap="square" rtlCol="0">
            <a:spAutoFit/>
          </a:bodyPr>
          <a:lstStyle/>
          <a:p>
            <a:r>
              <a:rPr lang="en-US" sz="1200" dirty="0">
                <a:latin typeface="Avenir Next LT Pro" panose="020B0504020202020204" pitchFamily="34" charset="0"/>
              </a:rPr>
              <a:t>Construct a series of alternating primed and starred zeros as follows </a:t>
            </a:r>
          </a:p>
          <a:p>
            <a:endParaRPr lang="en-US" sz="1200" dirty="0">
              <a:latin typeface="Avenir Next LT Pro" panose="020B0504020202020204" pitchFamily="34" charset="0"/>
            </a:endParaRPr>
          </a:p>
          <a:p>
            <a:endParaRPr lang="en-US" sz="1200" dirty="0">
              <a:latin typeface="Avenir Next LT Pro" panose="020B0504020202020204" pitchFamily="34" charset="0"/>
            </a:endParaRPr>
          </a:p>
          <a:p>
            <a:endParaRPr lang="en-US" sz="1200" dirty="0">
              <a:latin typeface="Avenir Next LT Pro" panose="020B0504020202020204" pitchFamily="34" charset="0"/>
            </a:endParaRPr>
          </a:p>
          <a:p>
            <a:pPr marL="111125" indent="-111125">
              <a:buFont typeface="Arial" panose="020B0604020202020204" pitchFamily="34" charset="0"/>
              <a:buChar char="•"/>
            </a:pPr>
            <a:r>
              <a:rPr lang="en-US" sz="1200" dirty="0" err="1">
                <a:latin typeface="Avenir Next LT Pro" panose="020B0504020202020204" pitchFamily="34" charset="0"/>
              </a:rPr>
              <a:t>Unstar</a:t>
            </a:r>
            <a:r>
              <a:rPr lang="en-US" sz="1200" dirty="0">
                <a:latin typeface="Avenir Next LT Pro" panose="020B0504020202020204" pitchFamily="34" charset="0"/>
              </a:rPr>
              <a:t> each starred zero of the series, star each primed zero of the series, erase all primes, and uncover every line in M</a:t>
            </a:r>
          </a:p>
          <a:p>
            <a:pPr marL="111125" indent="-111125">
              <a:buFont typeface="Arial" panose="020B0604020202020204" pitchFamily="34" charset="0"/>
              <a:buChar char="•"/>
            </a:pPr>
            <a:r>
              <a:rPr lang="en-US" sz="1200" dirty="0">
                <a:latin typeface="Avenir Next LT Pro" panose="020B0504020202020204" pitchFamily="34" charset="0"/>
              </a:rPr>
              <a:t>Backtracking: adjust unavailable elements to be available according to the erased starred and primed zeros in M</a:t>
            </a:r>
          </a:p>
        </p:txBody>
      </p:sp>
      <p:cxnSp>
        <p:nvCxnSpPr>
          <p:cNvPr id="32" name="Straight Arrow Connector 31">
            <a:extLst>
              <a:ext uri="{FF2B5EF4-FFF2-40B4-BE49-F238E27FC236}">
                <a16:creationId xmlns:a16="http://schemas.microsoft.com/office/drawing/2014/main" id="{A10BB52F-4317-4F42-A588-D35D4CC76EBA}"/>
              </a:ext>
            </a:extLst>
          </p:cNvPr>
          <p:cNvCxnSpPr>
            <a:cxnSpLocks/>
            <a:stCxn id="17" idx="3"/>
            <a:endCxn id="34" idx="0"/>
          </p:cNvCxnSpPr>
          <p:nvPr/>
        </p:nvCxnSpPr>
        <p:spPr>
          <a:xfrm>
            <a:off x="9083879" y="2445477"/>
            <a:ext cx="1463254" cy="394690"/>
          </a:xfrm>
          <a:prstGeom prst="bentConnector2">
            <a:avLst/>
          </a:prstGeom>
          <a:ln>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5C34F4F7-6876-4EDF-82DF-C01225E134AA}"/>
              </a:ext>
            </a:extLst>
          </p:cNvPr>
          <p:cNvSpPr txBox="1"/>
          <p:nvPr/>
        </p:nvSpPr>
        <p:spPr>
          <a:xfrm>
            <a:off x="9540194" y="2840167"/>
            <a:ext cx="2013877" cy="830997"/>
          </a:xfrm>
          <a:prstGeom prst="rect">
            <a:avLst/>
          </a:prstGeom>
          <a:noFill/>
          <a:ln>
            <a:solidFill>
              <a:schemeClr val="bg2">
                <a:lumMod val="90000"/>
              </a:schemeClr>
            </a:solidFill>
            <a:prstDash val="dash"/>
          </a:ln>
        </p:spPr>
        <p:txBody>
          <a:bodyPr wrap="square" rtlCol="0">
            <a:spAutoFit/>
          </a:bodyPr>
          <a:lstStyle/>
          <a:p>
            <a:r>
              <a:rPr lang="en-US" sz="1200" dirty="0">
                <a:latin typeface="Avenir Next LT Pro" panose="020B0504020202020204" pitchFamily="34" charset="0"/>
              </a:rPr>
              <a:t>Cover this row and uncover column containing the starred zero</a:t>
            </a:r>
          </a:p>
        </p:txBody>
      </p:sp>
      <p:sp>
        <p:nvSpPr>
          <p:cNvPr id="35" name="TextBox 34">
            <a:extLst>
              <a:ext uri="{FF2B5EF4-FFF2-40B4-BE49-F238E27FC236}">
                <a16:creationId xmlns:a16="http://schemas.microsoft.com/office/drawing/2014/main" id="{8DA293A0-26F7-4ECC-91F0-895C565DDC6E}"/>
              </a:ext>
            </a:extLst>
          </p:cNvPr>
          <p:cNvSpPr txBox="1"/>
          <p:nvPr/>
        </p:nvSpPr>
        <p:spPr>
          <a:xfrm>
            <a:off x="9591082" y="4695760"/>
            <a:ext cx="1912100" cy="461665"/>
          </a:xfrm>
          <a:prstGeom prst="rect">
            <a:avLst/>
          </a:prstGeom>
          <a:noFill/>
          <a:ln>
            <a:solidFill>
              <a:schemeClr val="bg2">
                <a:lumMod val="90000"/>
              </a:schemeClr>
            </a:solidFill>
            <a:prstDash val="dash"/>
          </a:ln>
        </p:spPr>
        <p:txBody>
          <a:bodyPr wrap="square" rtlCol="0">
            <a:spAutoFit/>
          </a:bodyPr>
          <a:lstStyle/>
          <a:p>
            <a:pPr algn="ctr"/>
            <a:r>
              <a:rPr lang="en-US" sz="1200" dirty="0">
                <a:latin typeface="Avenir Next LT Pro" panose="020B0504020202020204" pitchFamily="34" charset="0"/>
              </a:rPr>
              <a:t>Save smallest uncovered value</a:t>
            </a:r>
          </a:p>
        </p:txBody>
      </p:sp>
      <p:sp>
        <p:nvSpPr>
          <p:cNvPr id="36" name="TextBox 35">
            <a:extLst>
              <a:ext uri="{FF2B5EF4-FFF2-40B4-BE49-F238E27FC236}">
                <a16:creationId xmlns:a16="http://schemas.microsoft.com/office/drawing/2014/main" id="{12346A75-43EF-469E-8480-91F436F26F25}"/>
              </a:ext>
            </a:extLst>
          </p:cNvPr>
          <p:cNvSpPr txBox="1"/>
          <p:nvPr/>
        </p:nvSpPr>
        <p:spPr>
          <a:xfrm>
            <a:off x="1898033" y="5355820"/>
            <a:ext cx="5795144" cy="461665"/>
          </a:xfrm>
          <a:prstGeom prst="rect">
            <a:avLst/>
          </a:prstGeom>
          <a:noFill/>
          <a:ln>
            <a:solidFill>
              <a:schemeClr val="bg2">
                <a:lumMod val="90000"/>
              </a:schemeClr>
            </a:solidFill>
            <a:prstDash val="dash"/>
          </a:ln>
        </p:spPr>
        <p:txBody>
          <a:bodyPr wrap="square" rtlCol="0">
            <a:spAutoFit/>
          </a:bodyPr>
          <a:lstStyle/>
          <a:p>
            <a:pPr algn="ctr"/>
            <a:r>
              <a:rPr lang="en-US" sz="1200" dirty="0">
                <a:latin typeface="Avenir Next LT Pro" panose="020B0504020202020204" pitchFamily="34" charset="0"/>
              </a:rPr>
              <a:t>Add the value found in Step 4 to every element of each covered row, and subtract it from every element of each uncovered column</a:t>
            </a:r>
          </a:p>
        </p:txBody>
      </p:sp>
      <p:cxnSp>
        <p:nvCxnSpPr>
          <p:cNvPr id="47" name="Straight Arrow Connector 46">
            <a:extLst>
              <a:ext uri="{FF2B5EF4-FFF2-40B4-BE49-F238E27FC236}">
                <a16:creationId xmlns:a16="http://schemas.microsoft.com/office/drawing/2014/main" id="{91300D43-E42C-4509-87FC-0A5B44873342}"/>
              </a:ext>
            </a:extLst>
          </p:cNvPr>
          <p:cNvCxnSpPr>
            <a:cxnSpLocks/>
            <a:stCxn id="36" idx="1"/>
            <a:endCxn id="17" idx="1"/>
          </p:cNvCxnSpPr>
          <p:nvPr/>
        </p:nvCxnSpPr>
        <p:spPr>
          <a:xfrm rot="10800000">
            <a:off x="490897" y="2445477"/>
            <a:ext cx="1407137" cy="3141176"/>
          </a:xfrm>
          <a:prstGeom prst="bentConnector3">
            <a:avLst>
              <a:gd name="adj1" fmla="val 116246"/>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37CA055F-E3A5-4801-BCB8-D01553A0FDF1}"/>
              </a:ext>
            </a:extLst>
          </p:cNvPr>
          <p:cNvSpPr txBox="1"/>
          <p:nvPr/>
        </p:nvSpPr>
        <p:spPr>
          <a:xfrm>
            <a:off x="219298" y="3499848"/>
            <a:ext cx="731377" cy="1384995"/>
          </a:xfrm>
          <a:prstGeom prst="rect">
            <a:avLst/>
          </a:prstGeom>
          <a:noFill/>
        </p:spPr>
        <p:txBody>
          <a:bodyPr wrap="square" rtlCol="0">
            <a:spAutoFit/>
          </a:bodyPr>
          <a:lstStyle/>
          <a:p>
            <a:r>
              <a:rPr lang="en-US" sz="1050" dirty="0">
                <a:latin typeface="Avenir Next LT Pro" panose="020B0504020202020204" pitchFamily="34" charset="0"/>
              </a:rPr>
              <a:t>Without altering any stars, primes, or covered lines</a:t>
            </a:r>
            <a:endParaRPr lang="en-US" sz="1050" dirty="0"/>
          </a:p>
        </p:txBody>
      </p:sp>
      <p:cxnSp>
        <p:nvCxnSpPr>
          <p:cNvPr id="51" name="Straight Arrow Connector 50">
            <a:extLst>
              <a:ext uri="{FF2B5EF4-FFF2-40B4-BE49-F238E27FC236}">
                <a16:creationId xmlns:a16="http://schemas.microsoft.com/office/drawing/2014/main" id="{54ABCE83-583D-4230-9BB2-2EBA4DBB190C}"/>
              </a:ext>
            </a:extLst>
          </p:cNvPr>
          <p:cNvCxnSpPr>
            <a:cxnSpLocks/>
            <a:stCxn id="35" idx="2"/>
            <a:endCxn id="36" idx="3"/>
          </p:cNvCxnSpPr>
          <p:nvPr/>
        </p:nvCxnSpPr>
        <p:spPr>
          <a:xfrm rot="5400000">
            <a:off x="8905541" y="3945062"/>
            <a:ext cx="429228" cy="2853955"/>
          </a:xfrm>
          <a:prstGeom prst="bentConnector2">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8FF51156-F8EB-4859-B621-C2484F685467}"/>
              </a:ext>
            </a:extLst>
          </p:cNvPr>
          <p:cNvCxnSpPr>
            <a:cxnSpLocks/>
            <a:stCxn id="34" idx="2"/>
            <a:endCxn id="35" idx="0"/>
          </p:cNvCxnSpPr>
          <p:nvPr/>
        </p:nvCxnSpPr>
        <p:spPr>
          <a:xfrm flipH="1">
            <a:off x="10547132" y="3671164"/>
            <a:ext cx="1" cy="102459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9EB5605F-CDF1-4286-B4C5-4D8AB3913AC4}"/>
              </a:ext>
            </a:extLst>
          </p:cNvPr>
          <p:cNvCxnSpPr>
            <a:cxnSpLocks/>
            <a:stCxn id="34" idx="1"/>
          </p:cNvCxnSpPr>
          <p:nvPr/>
        </p:nvCxnSpPr>
        <p:spPr>
          <a:xfrm rot="10800000">
            <a:off x="9054138" y="2731618"/>
            <a:ext cx="486057" cy="524049"/>
          </a:xfrm>
          <a:prstGeom prst="bentConnector2">
            <a:avLst/>
          </a:prstGeom>
          <a:ln>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7DAEF5B5-DDF2-40E0-988A-F4301C31460F}"/>
              </a:ext>
            </a:extLst>
          </p:cNvPr>
          <p:cNvSpPr txBox="1"/>
          <p:nvPr/>
        </p:nvSpPr>
        <p:spPr>
          <a:xfrm>
            <a:off x="609600" y="6060014"/>
            <a:ext cx="8930594" cy="523220"/>
          </a:xfrm>
          <a:prstGeom prst="rect">
            <a:avLst/>
          </a:prstGeom>
          <a:noFill/>
          <a:ln w="28575">
            <a:solidFill>
              <a:schemeClr val="bg2">
                <a:lumMod val="90000"/>
              </a:schemeClr>
            </a:solidFill>
            <a:prstDash val="dash"/>
          </a:ln>
        </p:spPr>
        <p:txBody>
          <a:bodyPr wrap="square" rtlCol="0">
            <a:spAutoFit/>
          </a:bodyPr>
          <a:lstStyle/>
          <a:p>
            <a:pPr algn="ctr"/>
            <a:r>
              <a:rPr lang="en-US" sz="1400" dirty="0">
                <a:latin typeface="Avenir Next LT Pro" panose="020B0504020202020204" pitchFamily="34" charset="0"/>
              </a:rPr>
              <a:t>The required assignments are indicated by the positions of the starred zeros in M.</a:t>
            </a:r>
            <a:r>
              <a:rPr lang="en-US" sz="1050" dirty="0"/>
              <a:t> </a:t>
            </a:r>
            <a:r>
              <a:rPr lang="en-US" sz="1400" dirty="0">
                <a:latin typeface="Avenir Next LT Pro" panose="020B0504020202020204" pitchFamily="34" charset="0"/>
              </a:rPr>
              <a:t>If M[</a:t>
            </a:r>
            <a:r>
              <a:rPr lang="en-US" sz="1400" dirty="0" err="1">
                <a:latin typeface="Avenir Next LT Pro" panose="020B0504020202020204" pitchFamily="34" charset="0"/>
              </a:rPr>
              <a:t>i</a:t>
            </a:r>
            <a:r>
              <a:rPr lang="en-US" sz="1400" dirty="0">
                <a:latin typeface="Avenir Next LT Pro" panose="020B0504020202020204" pitchFamily="34" charset="0"/>
              </a:rPr>
              <a:t>, j] is a starred zero, then the element associated with row is assigned to the element associated with column j. (End of KMB)</a:t>
            </a:r>
          </a:p>
        </p:txBody>
      </p:sp>
      <p:graphicFrame>
        <p:nvGraphicFramePr>
          <p:cNvPr id="84" name="Table 84">
            <a:extLst>
              <a:ext uri="{FF2B5EF4-FFF2-40B4-BE49-F238E27FC236}">
                <a16:creationId xmlns:a16="http://schemas.microsoft.com/office/drawing/2014/main" id="{D690A21B-5D64-4A41-BEFB-2C7C3A3FF5D7}"/>
              </a:ext>
            </a:extLst>
          </p:cNvPr>
          <p:cNvGraphicFramePr>
            <a:graphicFrameLocks noGrp="1"/>
          </p:cNvGraphicFramePr>
          <p:nvPr>
            <p:extLst>
              <p:ext uri="{D42A27DB-BD31-4B8C-83A1-F6EECF244321}">
                <p14:modId xmlns:p14="http://schemas.microsoft.com/office/powerpoint/2010/main" val="3305808789"/>
              </p:ext>
            </p:extLst>
          </p:nvPr>
        </p:nvGraphicFramePr>
        <p:xfrm>
          <a:off x="1303346" y="3392850"/>
          <a:ext cx="6915979" cy="548640"/>
        </p:xfrm>
        <a:graphic>
          <a:graphicData uri="http://schemas.openxmlformats.org/drawingml/2006/table">
            <a:tbl>
              <a:tblPr firstRow="1" bandRow="1">
                <a:tableStyleId>{5C22544A-7EE6-4342-B048-85BDC9FD1C3A}</a:tableStyleId>
              </a:tblPr>
              <a:tblGrid>
                <a:gridCol w="1594900">
                  <a:extLst>
                    <a:ext uri="{9D8B030D-6E8A-4147-A177-3AD203B41FA5}">
                      <a16:colId xmlns:a16="http://schemas.microsoft.com/office/drawing/2014/main" val="3839720175"/>
                    </a:ext>
                  </a:extLst>
                </a:gridCol>
                <a:gridCol w="1945025">
                  <a:extLst>
                    <a:ext uri="{9D8B030D-6E8A-4147-A177-3AD203B41FA5}">
                      <a16:colId xmlns:a16="http://schemas.microsoft.com/office/drawing/2014/main" val="1618924110"/>
                    </a:ext>
                  </a:extLst>
                </a:gridCol>
                <a:gridCol w="3376054">
                  <a:extLst>
                    <a:ext uri="{9D8B030D-6E8A-4147-A177-3AD203B41FA5}">
                      <a16:colId xmlns:a16="http://schemas.microsoft.com/office/drawing/2014/main" val="2378756564"/>
                    </a:ext>
                  </a:extLst>
                </a:gridCol>
              </a:tblGrid>
              <a:tr h="248906">
                <a:tc>
                  <a:txBody>
                    <a:bodyPr/>
                    <a:lstStyle/>
                    <a:p>
                      <a:r>
                        <a:rPr lang="en-US" sz="1200" dirty="0"/>
                        <a:t>Z</a:t>
                      </a:r>
                      <a:r>
                        <a:rPr lang="en-US" sz="1200" baseline="-25000" dirty="0"/>
                        <a:t>0</a:t>
                      </a:r>
                    </a:p>
                  </a:txBody>
                  <a:tcPr/>
                </a:tc>
                <a:tc>
                  <a:txBody>
                    <a:bodyPr/>
                    <a:lstStyle/>
                    <a:p>
                      <a:r>
                        <a:rPr lang="en-US" sz="1200" dirty="0"/>
                        <a:t>Z</a:t>
                      </a:r>
                      <a:r>
                        <a:rPr lang="en-US" sz="1200" baseline="-25000" dirty="0"/>
                        <a:t>1</a:t>
                      </a:r>
                    </a:p>
                  </a:txBody>
                  <a:tcPr/>
                </a:tc>
                <a:tc>
                  <a:txBody>
                    <a:bodyPr/>
                    <a:lstStyle/>
                    <a:p>
                      <a:r>
                        <a:rPr lang="en-US" sz="1200" dirty="0"/>
                        <a:t>Z</a:t>
                      </a:r>
                      <a:r>
                        <a:rPr lang="en-US" sz="1200" baseline="-25000" dirty="0"/>
                        <a:t>2</a:t>
                      </a:r>
                    </a:p>
                  </a:txBody>
                  <a:tcPr/>
                </a:tc>
                <a:extLst>
                  <a:ext uri="{0D108BD9-81ED-4DB2-BD59-A6C34878D82A}">
                    <a16:rowId xmlns:a16="http://schemas.microsoft.com/office/drawing/2014/main" val="4041877505"/>
                  </a:ext>
                </a:extLst>
              </a:tr>
              <a:tr h="267423">
                <a:tc>
                  <a:txBody>
                    <a:bodyPr/>
                    <a:lstStyle/>
                    <a:p>
                      <a:r>
                        <a:rPr lang="en-US" sz="1200" dirty="0"/>
                        <a:t>Uncovered prime zero</a:t>
                      </a:r>
                    </a:p>
                  </a:txBody>
                  <a:tcPr/>
                </a:tc>
                <a:tc>
                  <a:txBody>
                    <a:bodyPr/>
                    <a:lstStyle/>
                    <a:p>
                      <a:r>
                        <a:rPr lang="en-US" sz="1200" dirty="0"/>
                        <a:t>Starred zero in column of Z</a:t>
                      </a:r>
                      <a:r>
                        <a:rPr lang="en-US" sz="1200" baseline="-25000" dirty="0"/>
                        <a:t>0</a:t>
                      </a:r>
                    </a:p>
                  </a:txBody>
                  <a:tcPr/>
                </a:tc>
                <a:tc>
                  <a:txBody>
                    <a:bodyPr/>
                    <a:lstStyle/>
                    <a:p>
                      <a:r>
                        <a:rPr lang="en-US" sz="1200" dirty="0"/>
                        <a:t>Primed zero in row of Z</a:t>
                      </a:r>
                      <a:r>
                        <a:rPr lang="en-US" sz="1200" baseline="-25000" dirty="0"/>
                        <a:t>1</a:t>
                      </a:r>
                      <a:r>
                        <a:rPr lang="en-US" sz="1200" baseline="0" dirty="0"/>
                        <a:t>(there will be always one)</a:t>
                      </a:r>
                    </a:p>
                  </a:txBody>
                  <a:tcPr/>
                </a:tc>
                <a:extLst>
                  <a:ext uri="{0D108BD9-81ED-4DB2-BD59-A6C34878D82A}">
                    <a16:rowId xmlns:a16="http://schemas.microsoft.com/office/drawing/2014/main" val="2999004903"/>
                  </a:ext>
                </a:extLst>
              </a:tr>
            </a:tbl>
          </a:graphicData>
        </a:graphic>
      </p:graphicFrame>
      <p:cxnSp>
        <p:nvCxnSpPr>
          <p:cNvPr id="154" name="Straight Arrow Connector 153">
            <a:extLst>
              <a:ext uri="{FF2B5EF4-FFF2-40B4-BE49-F238E27FC236}">
                <a16:creationId xmlns:a16="http://schemas.microsoft.com/office/drawing/2014/main" id="{AC333F12-D33C-4D4A-B632-C27A696D8965}"/>
              </a:ext>
            </a:extLst>
          </p:cNvPr>
          <p:cNvCxnSpPr>
            <a:cxnSpLocks/>
          </p:cNvCxnSpPr>
          <p:nvPr/>
        </p:nvCxnSpPr>
        <p:spPr>
          <a:xfrm flipV="1">
            <a:off x="3057238" y="2731618"/>
            <a:ext cx="0" cy="418703"/>
          </a:xfrm>
          <a:prstGeom prst="straightConnector1">
            <a:avLst/>
          </a:prstGeom>
          <a:ln>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163" name="Straight Arrow Connector 162">
            <a:extLst>
              <a:ext uri="{FF2B5EF4-FFF2-40B4-BE49-F238E27FC236}">
                <a16:creationId xmlns:a16="http://schemas.microsoft.com/office/drawing/2014/main" id="{3C94505C-23FE-4556-ADAD-7E3317623221}"/>
              </a:ext>
            </a:extLst>
          </p:cNvPr>
          <p:cNvCxnSpPr>
            <a:cxnSpLocks/>
            <a:stCxn id="16" idx="3"/>
            <a:endCxn id="69" idx="3"/>
          </p:cNvCxnSpPr>
          <p:nvPr/>
        </p:nvCxnSpPr>
        <p:spPr>
          <a:xfrm>
            <a:off x="6752425" y="1866847"/>
            <a:ext cx="2787769" cy="4454777"/>
          </a:xfrm>
          <a:prstGeom prst="bentConnector3">
            <a:avLst>
              <a:gd name="adj1" fmla="val 183078"/>
            </a:avLst>
          </a:prstGeom>
          <a:ln>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172" name="Straight Arrow Connector 171">
            <a:extLst>
              <a:ext uri="{FF2B5EF4-FFF2-40B4-BE49-F238E27FC236}">
                <a16:creationId xmlns:a16="http://schemas.microsoft.com/office/drawing/2014/main" id="{6CF98593-A4DC-44CE-A9CF-0EB8982A942F}"/>
              </a:ext>
            </a:extLst>
          </p:cNvPr>
          <p:cNvCxnSpPr>
            <a:stCxn id="14" idx="2"/>
            <a:endCxn id="15" idx="0"/>
          </p:cNvCxnSpPr>
          <p:nvPr/>
        </p:nvCxnSpPr>
        <p:spPr>
          <a:xfrm flipH="1">
            <a:off x="4783048" y="880400"/>
            <a:ext cx="2289" cy="1785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a:extLst>
              <a:ext uri="{FF2B5EF4-FFF2-40B4-BE49-F238E27FC236}">
                <a16:creationId xmlns:a16="http://schemas.microsoft.com/office/drawing/2014/main" id="{A55F766B-B698-4CBD-A17D-CA242A4A66D5}"/>
              </a:ext>
            </a:extLst>
          </p:cNvPr>
          <p:cNvCxnSpPr>
            <a:cxnSpLocks/>
            <a:stCxn id="15" idx="2"/>
            <a:endCxn id="16" idx="0"/>
          </p:cNvCxnSpPr>
          <p:nvPr/>
        </p:nvCxnSpPr>
        <p:spPr>
          <a:xfrm>
            <a:off x="4783048" y="1520582"/>
            <a:ext cx="4340" cy="207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7" name="Straight Arrow Connector 176">
            <a:extLst>
              <a:ext uri="{FF2B5EF4-FFF2-40B4-BE49-F238E27FC236}">
                <a16:creationId xmlns:a16="http://schemas.microsoft.com/office/drawing/2014/main" id="{013B191B-FB57-4779-85B8-20AADA7D8E0E}"/>
              </a:ext>
            </a:extLst>
          </p:cNvPr>
          <p:cNvCxnSpPr>
            <a:cxnSpLocks/>
            <a:stCxn id="16" idx="2"/>
            <a:endCxn id="17" idx="0"/>
          </p:cNvCxnSpPr>
          <p:nvPr/>
        </p:nvCxnSpPr>
        <p:spPr>
          <a:xfrm>
            <a:off x="4787388" y="2005346"/>
            <a:ext cx="0" cy="2092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3" name="TextBox 182">
            <a:extLst>
              <a:ext uri="{FF2B5EF4-FFF2-40B4-BE49-F238E27FC236}">
                <a16:creationId xmlns:a16="http://schemas.microsoft.com/office/drawing/2014/main" id="{F0A8F817-29C5-4060-8B83-96B1F2F74684}"/>
              </a:ext>
            </a:extLst>
          </p:cNvPr>
          <p:cNvSpPr txBox="1"/>
          <p:nvPr/>
        </p:nvSpPr>
        <p:spPr>
          <a:xfrm>
            <a:off x="4761336" y="1996680"/>
            <a:ext cx="976549" cy="246221"/>
          </a:xfrm>
          <a:prstGeom prst="rect">
            <a:avLst/>
          </a:prstGeom>
          <a:noFill/>
        </p:spPr>
        <p:txBody>
          <a:bodyPr wrap="none" rtlCol="0">
            <a:spAutoFit/>
          </a:bodyPr>
          <a:lstStyle/>
          <a:p>
            <a:r>
              <a:rPr lang="en-US" sz="1000" dirty="0">
                <a:latin typeface="Avenir Next LT Pro" panose="020B0504020202020204" pitchFamily="34" charset="0"/>
              </a:rPr>
              <a:t>Not covered?</a:t>
            </a:r>
          </a:p>
        </p:txBody>
      </p:sp>
      <p:sp>
        <p:nvSpPr>
          <p:cNvPr id="192" name="TextBox 191">
            <a:extLst>
              <a:ext uri="{FF2B5EF4-FFF2-40B4-BE49-F238E27FC236}">
                <a16:creationId xmlns:a16="http://schemas.microsoft.com/office/drawing/2014/main" id="{B31839AC-3B24-404A-BF5D-79DACE0566BA}"/>
              </a:ext>
            </a:extLst>
          </p:cNvPr>
          <p:cNvSpPr txBox="1"/>
          <p:nvPr/>
        </p:nvSpPr>
        <p:spPr>
          <a:xfrm>
            <a:off x="10511648" y="4044962"/>
            <a:ext cx="1079991" cy="400110"/>
          </a:xfrm>
          <a:prstGeom prst="rect">
            <a:avLst/>
          </a:prstGeom>
          <a:noFill/>
        </p:spPr>
        <p:txBody>
          <a:bodyPr wrap="square" rtlCol="0">
            <a:spAutoFit/>
          </a:bodyPr>
          <a:lstStyle/>
          <a:p>
            <a:r>
              <a:rPr lang="en-US" sz="1000" dirty="0">
                <a:latin typeface="Avenir Next LT Pro" panose="020B0504020202020204" pitchFamily="34" charset="0"/>
              </a:rPr>
              <a:t>No uncovered zeroes left ?</a:t>
            </a:r>
          </a:p>
        </p:txBody>
      </p:sp>
      <p:cxnSp>
        <p:nvCxnSpPr>
          <p:cNvPr id="225" name="Straight Arrow Connector 224">
            <a:extLst>
              <a:ext uri="{FF2B5EF4-FFF2-40B4-BE49-F238E27FC236}">
                <a16:creationId xmlns:a16="http://schemas.microsoft.com/office/drawing/2014/main" id="{3E5A5925-6E9F-4BBF-8670-AF845ECD06EA}"/>
              </a:ext>
            </a:extLst>
          </p:cNvPr>
          <p:cNvCxnSpPr>
            <a:cxnSpLocks/>
          </p:cNvCxnSpPr>
          <p:nvPr/>
        </p:nvCxnSpPr>
        <p:spPr>
          <a:xfrm>
            <a:off x="6408509" y="2731617"/>
            <a:ext cx="0" cy="418704"/>
          </a:xfrm>
          <a:prstGeom prst="straightConnector1">
            <a:avLst/>
          </a:prstGeom>
          <a:ln>
            <a:solidFill>
              <a:schemeClr val="accent6"/>
            </a:solidFill>
            <a:tailEnd type="triangle"/>
          </a:ln>
        </p:spPr>
        <p:style>
          <a:lnRef idx="1">
            <a:schemeClr val="dk1"/>
          </a:lnRef>
          <a:fillRef idx="0">
            <a:schemeClr val="dk1"/>
          </a:fillRef>
          <a:effectRef idx="0">
            <a:schemeClr val="dk1"/>
          </a:effectRef>
          <a:fontRef idx="minor">
            <a:schemeClr val="tx1"/>
          </a:fontRef>
        </p:style>
      </p:cxnSp>
      <p:cxnSp>
        <p:nvCxnSpPr>
          <p:cNvPr id="228" name="Straight Arrow Connector 227">
            <a:extLst>
              <a:ext uri="{FF2B5EF4-FFF2-40B4-BE49-F238E27FC236}">
                <a16:creationId xmlns:a16="http://schemas.microsoft.com/office/drawing/2014/main" id="{661DA9D9-41B2-4782-9C0C-96BF596FF8AB}"/>
              </a:ext>
            </a:extLst>
          </p:cNvPr>
          <p:cNvCxnSpPr>
            <a:cxnSpLocks/>
            <a:stCxn id="29" idx="1"/>
            <a:endCxn id="16" idx="1"/>
          </p:cNvCxnSpPr>
          <p:nvPr/>
        </p:nvCxnSpPr>
        <p:spPr>
          <a:xfrm rot="10800000" flipH="1">
            <a:off x="1185563" y="1866847"/>
            <a:ext cx="1636787" cy="2068304"/>
          </a:xfrm>
          <a:prstGeom prst="bentConnector3">
            <a:avLst>
              <a:gd name="adj1" fmla="val -13966"/>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sp>
        <p:nvSpPr>
          <p:cNvPr id="233" name="TextBox 232">
            <a:extLst>
              <a:ext uri="{FF2B5EF4-FFF2-40B4-BE49-F238E27FC236}">
                <a16:creationId xmlns:a16="http://schemas.microsoft.com/office/drawing/2014/main" id="{78049917-DCDB-4AB2-8C0D-C2289C7DE43A}"/>
              </a:ext>
            </a:extLst>
          </p:cNvPr>
          <p:cNvSpPr txBox="1"/>
          <p:nvPr/>
        </p:nvSpPr>
        <p:spPr>
          <a:xfrm>
            <a:off x="1128322" y="1682950"/>
            <a:ext cx="1843430" cy="400110"/>
          </a:xfrm>
          <a:prstGeom prst="rect">
            <a:avLst/>
          </a:prstGeom>
          <a:noFill/>
        </p:spPr>
        <p:txBody>
          <a:bodyPr wrap="square" rtlCol="0">
            <a:spAutoFit/>
          </a:bodyPr>
          <a:lstStyle/>
          <a:p>
            <a:r>
              <a:rPr lang="en-US" sz="1000" dirty="0">
                <a:latin typeface="Avenir Next LT Pro" panose="020B0504020202020204" pitchFamily="34" charset="0"/>
              </a:rPr>
              <a:t>Starred zero in row containing primed zero?</a:t>
            </a:r>
          </a:p>
        </p:txBody>
      </p:sp>
      <p:sp>
        <p:nvSpPr>
          <p:cNvPr id="37" name="TextBox 36">
            <a:extLst>
              <a:ext uri="{FF2B5EF4-FFF2-40B4-BE49-F238E27FC236}">
                <a16:creationId xmlns:a16="http://schemas.microsoft.com/office/drawing/2014/main" id="{BF6A4A2A-ADFF-4563-A7C0-D24AA619866F}"/>
              </a:ext>
            </a:extLst>
          </p:cNvPr>
          <p:cNvSpPr txBox="1"/>
          <p:nvPr/>
        </p:nvSpPr>
        <p:spPr>
          <a:xfrm>
            <a:off x="9087270" y="2426901"/>
            <a:ext cx="1307764" cy="400110"/>
          </a:xfrm>
          <a:prstGeom prst="rect">
            <a:avLst/>
          </a:prstGeom>
          <a:noFill/>
        </p:spPr>
        <p:txBody>
          <a:bodyPr wrap="square" rtlCol="0">
            <a:spAutoFit/>
          </a:bodyPr>
          <a:lstStyle/>
          <a:p>
            <a:r>
              <a:rPr lang="en-US" sz="1000" dirty="0">
                <a:latin typeface="Avenir Next LT Pro" panose="020B0504020202020204" pitchFamily="34" charset="0"/>
              </a:rPr>
              <a:t>Until no uncovered zeros are left</a:t>
            </a:r>
          </a:p>
        </p:txBody>
      </p:sp>
    </p:spTree>
    <p:extLst>
      <p:ext uri="{BB962C8B-B14F-4D97-AF65-F5344CB8AC3E}">
        <p14:creationId xmlns:p14="http://schemas.microsoft.com/office/powerpoint/2010/main" val="112414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FBF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27B8F2-B438-415D-9053-11AFBB4B14D2}"/>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55F6868-B09D-4BB4-92D1-86C02275315A}"/>
              </a:ext>
            </a:extLst>
          </p:cNvPr>
          <p:cNvSpPr txBox="1"/>
          <p:nvPr/>
        </p:nvSpPr>
        <p:spPr>
          <a:xfrm>
            <a:off x="4278098" y="92363"/>
            <a:ext cx="3635804" cy="369332"/>
          </a:xfrm>
          <a:prstGeom prst="rect">
            <a:avLst/>
          </a:prstGeom>
          <a:noFill/>
        </p:spPr>
        <p:txBody>
          <a:bodyPr wrap="none" rtlCol="0">
            <a:spAutoFit/>
          </a:bodyPr>
          <a:lstStyle/>
          <a:p>
            <a:r>
              <a:rPr lang="en-US" b="1" u="sng" dirty="0">
                <a:latin typeface="Avenir Next LT Pro" panose="020B0504020202020204" pitchFamily="34" charset="0"/>
              </a:rPr>
              <a:t>TABLE MANAGEMENT PORTAL</a:t>
            </a:r>
          </a:p>
        </p:txBody>
      </p:sp>
      <p:pic>
        <p:nvPicPr>
          <p:cNvPr id="7" name="Picture 6">
            <a:extLst>
              <a:ext uri="{FF2B5EF4-FFF2-40B4-BE49-F238E27FC236}">
                <a16:creationId xmlns:a16="http://schemas.microsoft.com/office/drawing/2014/main" id="{B3CFB873-F1BD-4769-8452-54D27ACEB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147" y="585293"/>
            <a:ext cx="7880258" cy="56874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96921655-933F-4AFC-8755-A3723AED77B9}"/>
              </a:ext>
            </a:extLst>
          </p:cNvPr>
          <p:cNvSpPr txBox="1"/>
          <p:nvPr/>
        </p:nvSpPr>
        <p:spPr>
          <a:xfrm>
            <a:off x="9930449" y="1171780"/>
            <a:ext cx="2091507" cy="954107"/>
          </a:xfrm>
          <a:prstGeom prst="rect">
            <a:avLst/>
          </a:prstGeom>
          <a:noFill/>
        </p:spPr>
        <p:txBody>
          <a:bodyPr wrap="square" rtlCol="0">
            <a:spAutoFit/>
          </a:bodyPr>
          <a:lstStyle/>
          <a:p>
            <a:r>
              <a:rPr lang="en-US" sz="1400" u="sng" dirty="0">
                <a:latin typeface="Avenir Next LT Pro" panose="020B0504020202020204" pitchFamily="34" charset="0"/>
              </a:rPr>
              <a:t>Table Timer</a:t>
            </a:r>
          </a:p>
          <a:p>
            <a:r>
              <a:rPr lang="en-US" sz="1400" dirty="0">
                <a:latin typeface="Avenir Next LT Pro" panose="020B0504020202020204" pitchFamily="34" charset="0"/>
              </a:rPr>
              <a:t>This one calculates our required Time per Table Turnaround </a:t>
            </a:r>
          </a:p>
        </p:txBody>
      </p:sp>
      <p:cxnSp>
        <p:nvCxnSpPr>
          <p:cNvPr id="11" name="Straight Arrow Connector 10">
            <a:extLst>
              <a:ext uri="{FF2B5EF4-FFF2-40B4-BE49-F238E27FC236}">
                <a16:creationId xmlns:a16="http://schemas.microsoft.com/office/drawing/2014/main" id="{65F5940C-57DD-4707-8567-993B6DFDE055}"/>
              </a:ext>
            </a:extLst>
          </p:cNvPr>
          <p:cNvCxnSpPr>
            <a:cxnSpLocks/>
            <a:stCxn id="9" idx="1"/>
          </p:cNvCxnSpPr>
          <p:nvPr/>
        </p:nvCxnSpPr>
        <p:spPr>
          <a:xfrm rot="10800000" flipV="1">
            <a:off x="7352907" y="1648834"/>
            <a:ext cx="2577542" cy="1424304"/>
          </a:xfrm>
          <a:prstGeom prst="bentConnector3">
            <a:avLst>
              <a:gd name="adj1" fmla="val 100105"/>
            </a:avLst>
          </a:prstGeom>
          <a:ln>
            <a:prstDash val="dash"/>
            <a:tailEnd type="triangle"/>
          </a:ln>
        </p:spPr>
        <p:style>
          <a:lnRef idx="1">
            <a:schemeClr val="accent4"/>
          </a:lnRef>
          <a:fillRef idx="0">
            <a:schemeClr val="accent4"/>
          </a:fillRef>
          <a:effectRef idx="0">
            <a:schemeClr val="accent4"/>
          </a:effectRef>
          <a:fontRef idx="minor">
            <a:schemeClr val="tx1"/>
          </a:fontRef>
        </p:style>
      </p:cxnSp>
      <p:sp>
        <p:nvSpPr>
          <p:cNvPr id="14" name="TextBox 13">
            <a:extLst>
              <a:ext uri="{FF2B5EF4-FFF2-40B4-BE49-F238E27FC236}">
                <a16:creationId xmlns:a16="http://schemas.microsoft.com/office/drawing/2014/main" id="{CFD14E99-26CB-4F7E-88EE-1A02441FD917}"/>
              </a:ext>
            </a:extLst>
          </p:cNvPr>
          <p:cNvSpPr txBox="1"/>
          <p:nvPr/>
        </p:nvSpPr>
        <p:spPr>
          <a:xfrm>
            <a:off x="9930449" y="4136679"/>
            <a:ext cx="2091507" cy="1384995"/>
          </a:xfrm>
          <a:prstGeom prst="rect">
            <a:avLst/>
          </a:prstGeom>
          <a:noFill/>
        </p:spPr>
        <p:txBody>
          <a:bodyPr wrap="square" rtlCol="0">
            <a:spAutoFit/>
          </a:bodyPr>
          <a:lstStyle/>
          <a:p>
            <a:r>
              <a:rPr lang="en-US" sz="1400" u="sng" dirty="0">
                <a:latin typeface="Avenir Next LT Pro" panose="020B0504020202020204" pitchFamily="34" charset="0"/>
              </a:rPr>
              <a:t>Table Status Indicator</a:t>
            </a:r>
          </a:p>
          <a:p>
            <a:r>
              <a:rPr lang="en-US" sz="1400" dirty="0">
                <a:latin typeface="Avenir Next LT Pro" panose="020B0504020202020204" pitchFamily="34" charset="0"/>
              </a:rPr>
              <a:t>This can be used to track table state(check dropped, waiter assigned, needs to be cleared, etc.) </a:t>
            </a:r>
          </a:p>
        </p:txBody>
      </p:sp>
      <p:cxnSp>
        <p:nvCxnSpPr>
          <p:cNvPr id="16" name="Straight Arrow Connector 15">
            <a:extLst>
              <a:ext uri="{FF2B5EF4-FFF2-40B4-BE49-F238E27FC236}">
                <a16:creationId xmlns:a16="http://schemas.microsoft.com/office/drawing/2014/main" id="{CD9137F6-5D6F-4CDD-B713-E8846C871B88}"/>
              </a:ext>
            </a:extLst>
          </p:cNvPr>
          <p:cNvCxnSpPr>
            <a:endCxn id="14" idx="1"/>
          </p:cNvCxnSpPr>
          <p:nvPr/>
        </p:nvCxnSpPr>
        <p:spPr>
          <a:xfrm>
            <a:off x="7136091" y="4279769"/>
            <a:ext cx="2794358" cy="549408"/>
          </a:xfrm>
          <a:prstGeom prst="bentConnector3">
            <a:avLst>
              <a:gd name="adj1" fmla="val 97567"/>
            </a:avLst>
          </a:prstGeom>
          <a:ln>
            <a:prstDash val="dash"/>
            <a:tailEnd type="triangle"/>
          </a:ln>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20FEF13C-139B-4696-8095-5BF217FE3EA5}"/>
              </a:ext>
            </a:extLst>
          </p:cNvPr>
          <p:cNvSpPr txBox="1"/>
          <p:nvPr/>
        </p:nvSpPr>
        <p:spPr>
          <a:xfrm>
            <a:off x="-77399" y="1868939"/>
            <a:ext cx="1815783" cy="2031325"/>
          </a:xfrm>
          <a:prstGeom prst="rect">
            <a:avLst/>
          </a:prstGeom>
          <a:noFill/>
        </p:spPr>
        <p:txBody>
          <a:bodyPr wrap="square" rtlCol="0">
            <a:spAutoFit/>
          </a:bodyPr>
          <a:lstStyle/>
          <a:p>
            <a:pPr algn="r"/>
            <a:r>
              <a:rPr lang="en-US" sz="1400" u="sng" dirty="0">
                <a:latin typeface="Avenir Next LT Pro" panose="020B0504020202020204" pitchFamily="34" charset="0"/>
              </a:rPr>
              <a:t>Merge Tables</a:t>
            </a:r>
          </a:p>
          <a:p>
            <a:pPr algn="r"/>
            <a:r>
              <a:rPr lang="en-US" sz="1400" dirty="0">
                <a:latin typeface="Avenir Next LT Pro" panose="020B0504020202020204" pitchFamily="34" charset="0"/>
              </a:rPr>
              <a:t>Merge multiple tables together for large parties. Move seated parties between tables as needed, without losing party information</a:t>
            </a:r>
          </a:p>
        </p:txBody>
      </p:sp>
      <p:cxnSp>
        <p:nvCxnSpPr>
          <p:cNvPr id="20" name="Straight Arrow Connector 19">
            <a:extLst>
              <a:ext uri="{FF2B5EF4-FFF2-40B4-BE49-F238E27FC236}">
                <a16:creationId xmlns:a16="http://schemas.microsoft.com/office/drawing/2014/main" id="{C84F04EA-A237-4E0B-81FA-59DFC7799E1E}"/>
              </a:ext>
            </a:extLst>
          </p:cNvPr>
          <p:cNvCxnSpPr>
            <a:cxnSpLocks/>
            <a:stCxn id="18" idx="3"/>
          </p:cNvCxnSpPr>
          <p:nvPr/>
        </p:nvCxnSpPr>
        <p:spPr>
          <a:xfrm>
            <a:off x="1738384" y="2884602"/>
            <a:ext cx="855051"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3" name="TextBox 22">
            <a:extLst>
              <a:ext uri="{FF2B5EF4-FFF2-40B4-BE49-F238E27FC236}">
                <a16:creationId xmlns:a16="http://schemas.microsoft.com/office/drawing/2014/main" id="{C154A677-11D8-4286-9B1A-01EDBA49C071}"/>
              </a:ext>
            </a:extLst>
          </p:cNvPr>
          <p:cNvSpPr txBox="1"/>
          <p:nvPr/>
        </p:nvSpPr>
        <p:spPr>
          <a:xfrm>
            <a:off x="170044" y="4153845"/>
            <a:ext cx="1568340" cy="1600438"/>
          </a:xfrm>
          <a:prstGeom prst="rect">
            <a:avLst/>
          </a:prstGeom>
          <a:noFill/>
        </p:spPr>
        <p:txBody>
          <a:bodyPr wrap="square" rtlCol="0">
            <a:spAutoFit/>
          </a:bodyPr>
          <a:lstStyle/>
          <a:p>
            <a:pPr algn="r"/>
            <a:r>
              <a:rPr lang="en-US" sz="1400" u="sng" dirty="0">
                <a:latin typeface="Avenir Next LT Pro" panose="020B0504020202020204" pitchFamily="34" charset="0"/>
              </a:rPr>
              <a:t>Block Tables</a:t>
            </a:r>
          </a:p>
          <a:p>
            <a:pPr algn="r"/>
            <a:r>
              <a:rPr lang="en-US" sz="1400" dirty="0">
                <a:latin typeface="Avenir Next LT Pro" panose="020B0504020202020204" pitchFamily="34" charset="0"/>
              </a:rPr>
              <a:t>Block tables off for special events, or let the rest of the team know they have been reserved</a:t>
            </a:r>
          </a:p>
        </p:txBody>
      </p:sp>
      <p:cxnSp>
        <p:nvCxnSpPr>
          <p:cNvPr id="25" name="Straight Arrow Connector 24">
            <a:extLst>
              <a:ext uri="{FF2B5EF4-FFF2-40B4-BE49-F238E27FC236}">
                <a16:creationId xmlns:a16="http://schemas.microsoft.com/office/drawing/2014/main" id="{7F42DEE6-9F0F-425F-A3D0-494243595A07}"/>
              </a:ext>
            </a:extLst>
          </p:cNvPr>
          <p:cNvCxnSpPr>
            <a:cxnSpLocks/>
            <a:stCxn id="23" idx="3"/>
          </p:cNvCxnSpPr>
          <p:nvPr/>
        </p:nvCxnSpPr>
        <p:spPr>
          <a:xfrm>
            <a:off x="1738384" y="4954064"/>
            <a:ext cx="1014243" cy="485202"/>
          </a:xfrm>
          <a:prstGeom prst="bentConnector3">
            <a:avLst>
              <a:gd name="adj1" fmla="val 6580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668963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FBF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27B8F2-B438-415D-9053-11AFBB4B14D2}"/>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9A4FACD-20E6-4F1E-99AC-4857CAF7B44C}"/>
              </a:ext>
            </a:extLst>
          </p:cNvPr>
          <p:cNvSpPr txBox="1"/>
          <p:nvPr/>
        </p:nvSpPr>
        <p:spPr>
          <a:xfrm>
            <a:off x="4278098" y="92363"/>
            <a:ext cx="4057457" cy="369332"/>
          </a:xfrm>
          <a:prstGeom prst="rect">
            <a:avLst/>
          </a:prstGeom>
          <a:noFill/>
        </p:spPr>
        <p:txBody>
          <a:bodyPr wrap="none" rtlCol="0">
            <a:spAutoFit/>
          </a:bodyPr>
          <a:lstStyle/>
          <a:p>
            <a:r>
              <a:rPr lang="en-US" b="1" u="sng" dirty="0">
                <a:latin typeface="Avenir Next LT Pro" panose="020B0504020202020204" pitchFamily="34" charset="0"/>
              </a:rPr>
              <a:t>SALES &amp; EXPENSES DASHBOARD</a:t>
            </a:r>
          </a:p>
        </p:txBody>
      </p:sp>
      <p:pic>
        <p:nvPicPr>
          <p:cNvPr id="5" name="Picture 4">
            <a:extLst>
              <a:ext uri="{FF2B5EF4-FFF2-40B4-BE49-F238E27FC236}">
                <a16:creationId xmlns:a16="http://schemas.microsoft.com/office/drawing/2014/main" id="{1B06728A-0E99-4F90-8637-FC9222AEC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379" y="591006"/>
            <a:ext cx="7872343" cy="56817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87610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FBF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27B8F2-B438-415D-9053-11AFBB4B14D2}"/>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9A4FACD-20E6-4F1E-99AC-4857CAF7B44C}"/>
              </a:ext>
            </a:extLst>
          </p:cNvPr>
          <p:cNvSpPr txBox="1"/>
          <p:nvPr/>
        </p:nvSpPr>
        <p:spPr>
          <a:xfrm>
            <a:off x="2485234" y="44757"/>
            <a:ext cx="6890861" cy="369332"/>
          </a:xfrm>
          <a:prstGeom prst="rect">
            <a:avLst/>
          </a:prstGeom>
          <a:noFill/>
        </p:spPr>
        <p:txBody>
          <a:bodyPr wrap="none" rtlCol="0">
            <a:spAutoFit/>
          </a:bodyPr>
          <a:lstStyle/>
          <a:p>
            <a:r>
              <a:rPr lang="en-US" b="1" u="sng" dirty="0">
                <a:latin typeface="Avenir Next LT Pro" panose="020B0504020202020204" pitchFamily="34" charset="0"/>
              </a:rPr>
              <a:t>CUSTOMER SERVICE &amp; STAFF PERFORMANCE DASHBOARD</a:t>
            </a:r>
          </a:p>
        </p:txBody>
      </p:sp>
      <p:pic>
        <p:nvPicPr>
          <p:cNvPr id="8" name="Picture 7">
            <a:extLst>
              <a:ext uri="{FF2B5EF4-FFF2-40B4-BE49-F238E27FC236}">
                <a16:creationId xmlns:a16="http://schemas.microsoft.com/office/drawing/2014/main" id="{24A91613-984C-4A8E-928E-12D1AC7CB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494" y="588149"/>
            <a:ext cx="7872343" cy="56817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88022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9FBF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27B8F2-B438-415D-9053-11AFBB4B14D2}"/>
              </a:ext>
            </a:extLst>
          </p:cNvPr>
          <p:cNvSpPr/>
          <p:nvPr/>
        </p:nvSpPr>
        <p:spPr>
          <a:xfrm>
            <a:off x="0" y="0"/>
            <a:ext cx="12192000"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9A4FACD-20E6-4F1E-99AC-4857CAF7B44C}"/>
              </a:ext>
            </a:extLst>
          </p:cNvPr>
          <p:cNvSpPr txBox="1"/>
          <p:nvPr/>
        </p:nvSpPr>
        <p:spPr>
          <a:xfrm>
            <a:off x="3209439" y="18472"/>
            <a:ext cx="5773119" cy="369332"/>
          </a:xfrm>
          <a:prstGeom prst="rect">
            <a:avLst/>
          </a:prstGeom>
          <a:noFill/>
        </p:spPr>
        <p:txBody>
          <a:bodyPr wrap="none" rtlCol="0">
            <a:spAutoFit/>
          </a:bodyPr>
          <a:lstStyle/>
          <a:p>
            <a:r>
              <a:rPr lang="en-US" b="1" u="sng" dirty="0">
                <a:latin typeface="Avenir Next LT Pro" panose="020B0504020202020204" pitchFamily="34" charset="0"/>
              </a:rPr>
              <a:t>MENU ITEMS &amp; SPECIALS ANALYSIS DASHBOARD</a:t>
            </a:r>
          </a:p>
        </p:txBody>
      </p:sp>
      <p:pic>
        <p:nvPicPr>
          <p:cNvPr id="8" name="Picture 7">
            <a:extLst>
              <a:ext uri="{FF2B5EF4-FFF2-40B4-BE49-F238E27FC236}">
                <a16:creationId xmlns:a16="http://schemas.microsoft.com/office/drawing/2014/main" id="{DA1CC296-11B9-4089-8C69-8C8F9DFC6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964" y="535588"/>
            <a:ext cx="8017997" cy="57868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31116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TotalTime>
  <Words>1191</Words>
  <Application>Microsoft Office PowerPoint</Application>
  <PresentationFormat>Widescreen</PresentationFormat>
  <Paragraphs>108</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Avenir Next LT Pro</vt:lpstr>
      <vt:lpstr>Avenir Next LT Pro Light</vt:lpstr>
      <vt:lpstr>Bahnschrift</vt:lpstr>
      <vt:lpstr>Calibri</vt:lpstr>
      <vt:lpstr>Calibri Light</vt:lpstr>
      <vt:lpstr>Cambria Math</vt:lpstr>
      <vt:lpstr>Uber Move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ALSATWAR SRAVAN</dc:creator>
  <cp:lastModifiedBy>ALSATWAR SRAVAN</cp:lastModifiedBy>
  <cp:revision>137</cp:revision>
  <dcterms:created xsi:type="dcterms:W3CDTF">2021-04-01T15:12:03Z</dcterms:created>
  <dcterms:modified xsi:type="dcterms:W3CDTF">2021-04-03T20:00:54Z</dcterms:modified>
</cp:coreProperties>
</file>