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2" r:id="rId7"/>
    <p:sldId id="263" r:id="rId8"/>
    <p:sldId id="266" r:id="rId9"/>
    <p:sldId id="264"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4FA"/>
    <a:srgbClr val="3A81F7"/>
    <a:srgbClr val="29A952"/>
    <a:srgbClr val="E2E9F6"/>
    <a:srgbClr val="3981F7"/>
    <a:srgbClr val="3182F7"/>
    <a:srgbClr val="FFBE00"/>
    <a:srgbClr val="BD43A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7754E-C8F4-4BAB-9194-E9F1235D1DBE}" v="2769" dt="2021-03-08T18:02:55.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A38AC-DB19-46F0-A2EC-761AA8DBADB1}" type="datetimeFigureOut">
              <a:rPr lang="en-US" smtClean="0"/>
              <a:t>15-Mar-21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B35DB-4B14-4682-AFDD-F98E1F7E62FE}" type="slidenum">
              <a:rPr lang="en-US" smtClean="0"/>
              <a:t>‹#›</a:t>
            </a:fld>
            <a:endParaRPr lang="en-US"/>
          </a:p>
        </p:txBody>
      </p:sp>
    </p:spTree>
    <p:extLst>
      <p:ext uri="{BB962C8B-B14F-4D97-AF65-F5344CB8AC3E}">
        <p14:creationId xmlns:p14="http://schemas.microsoft.com/office/powerpoint/2010/main" val="2400498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B35DB-4B14-4682-AFDD-F98E1F7E62FE}" type="slidenum">
              <a:rPr lang="en-US" smtClean="0"/>
              <a:t>5</a:t>
            </a:fld>
            <a:endParaRPr lang="en-US"/>
          </a:p>
        </p:txBody>
      </p:sp>
    </p:spTree>
    <p:extLst>
      <p:ext uri="{BB962C8B-B14F-4D97-AF65-F5344CB8AC3E}">
        <p14:creationId xmlns:p14="http://schemas.microsoft.com/office/powerpoint/2010/main" val="37150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43C-0382-4DCE-8523-879EA1E2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E6BF82-72E8-4D00-8107-78896BDE5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99ED6E-A350-4211-9043-7B318B437778}"/>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55A0F764-9939-4990-859C-803649F36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CF28-8086-46EC-ADDD-036302B85ABE}"/>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312353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972E-EA55-4DF7-8B72-DE1197337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BCF1B-5F03-44AC-A41B-F5A47222D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7B6FB-5E07-487E-9EFA-C566E42EF24E}"/>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C117B40D-73B0-4356-B9B6-E3A757D88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CE969-1A19-4820-9109-79681DBC585C}"/>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4551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19CAF-63FF-4EE6-8D17-BD467C836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D775A6-81F1-427B-BBAC-955A357EC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0EF5D-5926-4C23-B019-C4F94DC44CCD}"/>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3C2E8054-BA29-478E-94F0-6FF2E46A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94951-1407-4381-83BD-5A94D85A1BB3}"/>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97454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1A25-B952-4B65-8273-22E6415BF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AFBE4-9894-4FCE-81FB-FC0079A77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42ED7-8BDC-4DBB-BF15-29A842CCC26D}"/>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6CFDE8D9-470B-4A69-9B4D-5392AEC1D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685F8-038D-41A9-B914-E3B084A73756}"/>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425577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C821-64A9-410E-B46E-0F58D264D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D97AB-1713-4098-9193-39BFDBD11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FE47C-FCF8-4E3A-9569-861425235699}"/>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6196F598-F3D6-44F2-B2A1-C812FB52E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7BE91-FE82-4852-9301-1067AC14E6FA}"/>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246555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8F4C-6B06-4AF4-ABEB-54C97069F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CF01E-EB87-461F-9B58-71855892C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98A050-CCD9-4A1A-8A03-1AB59D955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5A023-6ADC-4441-8411-B3714DD3A3B5}"/>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6" name="Footer Placeholder 5">
            <a:extLst>
              <a:ext uri="{FF2B5EF4-FFF2-40B4-BE49-F238E27FC236}">
                <a16:creationId xmlns:a16="http://schemas.microsoft.com/office/drawing/2014/main" id="{0534A1E6-29B4-48F0-A395-3A680742A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47B19-C7D9-45FA-B182-74DAC0499D69}"/>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36734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BFF6-CE7F-44B9-BBDB-17287BF607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3B9744-6DBC-4B74-B4C4-7233B2759C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97699-C985-4AB0-9145-37532C57B1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8A055-651E-4889-82E0-67EA729CC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99534-AF91-44FC-8770-97FE35609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C1E0F-6095-418E-9980-F38BBC5CE43B}"/>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8" name="Footer Placeholder 7">
            <a:extLst>
              <a:ext uri="{FF2B5EF4-FFF2-40B4-BE49-F238E27FC236}">
                <a16:creationId xmlns:a16="http://schemas.microsoft.com/office/drawing/2014/main" id="{9EA7A4B1-D727-445D-8F1F-3FE77932E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2E36D2-DCEC-45BC-924D-F257AF32D9B8}"/>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407140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53-68D0-439D-9105-58C7D0E619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0E7C7-3F3F-4FAF-ACEC-29D58BDF433D}"/>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4" name="Footer Placeholder 3">
            <a:extLst>
              <a:ext uri="{FF2B5EF4-FFF2-40B4-BE49-F238E27FC236}">
                <a16:creationId xmlns:a16="http://schemas.microsoft.com/office/drawing/2014/main" id="{28C1921F-F752-417F-BE9A-65D717B1E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14B36-061A-4C52-A587-B4784F5A7345}"/>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157312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2F5EC-6EBF-4CBA-B34D-4070B4AA05E0}"/>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3" name="Footer Placeholder 2">
            <a:extLst>
              <a:ext uri="{FF2B5EF4-FFF2-40B4-BE49-F238E27FC236}">
                <a16:creationId xmlns:a16="http://schemas.microsoft.com/office/drawing/2014/main" id="{C0564F1A-156D-410C-BB36-96C04CBFC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A9E8A-B31D-41BE-97F1-8426E0DB50A7}"/>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163476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8C9-6800-4633-89C8-087C507A0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B821E6-222F-4A40-B20C-E05ED4077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E25B42-733A-4148-A7A2-6D4F74CF7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80B46-6FFB-41C4-9606-5D2DE3C9B2F7}"/>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6" name="Footer Placeholder 5">
            <a:extLst>
              <a:ext uri="{FF2B5EF4-FFF2-40B4-BE49-F238E27FC236}">
                <a16:creationId xmlns:a16="http://schemas.microsoft.com/office/drawing/2014/main" id="{D0635992-62D6-4614-89C5-9AC92ADE5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1EC55-5F46-4620-B9E6-3B0D6CF41AA4}"/>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168648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110C-3B6D-4BDC-A280-ECD482CD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99FE27-DF71-4E33-B143-693CE4AEE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ACC217-0882-46E8-8DCA-C163FCC74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A2836-4F94-44A2-AE2F-BE5D21E15AB6}"/>
              </a:ext>
            </a:extLst>
          </p:cNvPr>
          <p:cNvSpPr>
            <a:spLocks noGrp="1"/>
          </p:cNvSpPr>
          <p:nvPr>
            <p:ph type="dt" sz="half" idx="10"/>
          </p:nvPr>
        </p:nvSpPr>
        <p:spPr/>
        <p:txBody>
          <a:bodyPr/>
          <a:lstStyle/>
          <a:p>
            <a:fld id="{EE41A5D4-D58B-4DCB-A4E7-94CD346CFAEC}" type="datetimeFigureOut">
              <a:rPr lang="en-US" smtClean="0"/>
              <a:t>15-Mar-21</a:t>
            </a:fld>
            <a:endParaRPr lang="en-US"/>
          </a:p>
        </p:txBody>
      </p:sp>
      <p:sp>
        <p:nvSpPr>
          <p:cNvPr id="6" name="Footer Placeholder 5">
            <a:extLst>
              <a:ext uri="{FF2B5EF4-FFF2-40B4-BE49-F238E27FC236}">
                <a16:creationId xmlns:a16="http://schemas.microsoft.com/office/drawing/2014/main" id="{416D685E-5019-43B4-915C-E41187D63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1E12E-EE45-4573-B9C8-FA6E4FECC9AD}"/>
              </a:ext>
            </a:extLst>
          </p:cNvPr>
          <p:cNvSpPr>
            <a:spLocks noGrp="1"/>
          </p:cNvSpPr>
          <p:nvPr>
            <p:ph type="sldNum" sz="quarter" idx="12"/>
          </p:nvPr>
        </p:nvSpPr>
        <p:spPr/>
        <p:txBody>
          <a:bodyPr/>
          <a:lstStyle/>
          <a:p>
            <a:fld id="{D1772181-0699-4842-9704-F1AD5F21A6B3}" type="slidenum">
              <a:rPr lang="en-US" smtClean="0"/>
              <a:t>‹#›</a:t>
            </a:fld>
            <a:endParaRPr lang="en-US"/>
          </a:p>
        </p:txBody>
      </p:sp>
    </p:spTree>
    <p:extLst>
      <p:ext uri="{BB962C8B-B14F-4D97-AF65-F5344CB8AC3E}">
        <p14:creationId xmlns:p14="http://schemas.microsoft.com/office/powerpoint/2010/main" val="174786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4588C-F414-41E9-A210-89E5AA8D0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A9A8F2-7186-4F19-A8C0-3CB3755D6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5EEEC-3BA8-4F3C-AC90-0DA8D263A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1A5D4-D58B-4DCB-A4E7-94CD346CFAEC}" type="datetimeFigureOut">
              <a:rPr lang="en-US" smtClean="0"/>
              <a:t>15-Mar-21</a:t>
            </a:fld>
            <a:endParaRPr lang="en-US"/>
          </a:p>
        </p:txBody>
      </p:sp>
      <p:sp>
        <p:nvSpPr>
          <p:cNvPr id="5" name="Footer Placeholder 4">
            <a:extLst>
              <a:ext uri="{FF2B5EF4-FFF2-40B4-BE49-F238E27FC236}">
                <a16:creationId xmlns:a16="http://schemas.microsoft.com/office/drawing/2014/main" id="{684496CF-FB7B-4B2B-9137-8FA84C7CB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A0A87-11AF-4DF8-AC3C-E8344CA9B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72181-0699-4842-9704-F1AD5F21A6B3}" type="slidenum">
              <a:rPr lang="en-US" smtClean="0"/>
              <a:t>‹#›</a:t>
            </a:fld>
            <a:endParaRPr lang="en-US"/>
          </a:p>
        </p:txBody>
      </p:sp>
    </p:spTree>
    <p:extLst>
      <p:ext uri="{BB962C8B-B14F-4D97-AF65-F5344CB8AC3E}">
        <p14:creationId xmlns:p14="http://schemas.microsoft.com/office/powerpoint/2010/main" val="1620132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5D4C28-4575-4B10-8766-5A2D345C897C}"/>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6223CC-1E94-4863-BEDF-C296083A7541}"/>
              </a:ext>
            </a:extLst>
          </p:cNvPr>
          <p:cNvSpPr txBox="1"/>
          <p:nvPr/>
        </p:nvSpPr>
        <p:spPr>
          <a:xfrm>
            <a:off x="1215612" y="3155109"/>
            <a:ext cx="5175840" cy="830997"/>
          </a:xfrm>
          <a:prstGeom prst="rect">
            <a:avLst/>
          </a:prstGeom>
          <a:noFill/>
        </p:spPr>
        <p:txBody>
          <a:bodyPr wrap="none" lIns="91440" tIns="45720" rIns="91440" bIns="45720" rtlCol="0" anchor="t">
            <a:spAutoFit/>
          </a:bodyPr>
          <a:lstStyle/>
          <a:p>
            <a:r>
              <a:rPr lang="en-US" sz="2400" b="1" dirty="0">
                <a:latin typeface="Avenir Next LT Pro" panose="020B0504020202020204" pitchFamily="34" charset="0"/>
              </a:rPr>
              <a:t>Google Pay </a:t>
            </a:r>
          </a:p>
          <a:p>
            <a:r>
              <a:rPr lang="en-US" sz="2400" b="1" dirty="0">
                <a:latin typeface="Avenir Next LT Pro"/>
              </a:rPr>
              <a:t>A simple and secure payment app</a:t>
            </a:r>
          </a:p>
        </p:txBody>
      </p:sp>
      <p:pic>
        <p:nvPicPr>
          <p:cNvPr id="17" name="Picture 16">
            <a:extLst>
              <a:ext uri="{FF2B5EF4-FFF2-40B4-BE49-F238E27FC236}">
                <a16:creationId xmlns:a16="http://schemas.microsoft.com/office/drawing/2014/main" id="{956E94E6-4A0B-459F-B923-7B7B61EBD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672" y="524587"/>
            <a:ext cx="2811832" cy="5645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a:extLst>
              <a:ext uri="{FF2B5EF4-FFF2-40B4-BE49-F238E27FC236}">
                <a16:creationId xmlns:a16="http://schemas.microsoft.com/office/drawing/2014/main" id="{21B96D64-7E09-43CC-BD19-EA6CE910AF86}"/>
              </a:ext>
            </a:extLst>
          </p:cNvPr>
          <p:cNvSpPr txBox="1"/>
          <p:nvPr/>
        </p:nvSpPr>
        <p:spPr>
          <a:xfrm>
            <a:off x="1156707" y="1945640"/>
            <a:ext cx="6335776" cy="646331"/>
          </a:xfrm>
          <a:prstGeom prst="rect">
            <a:avLst/>
          </a:prstGeom>
          <a:noFill/>
        </p:spPr>
        <p:txBody>
          <a:bodyPr wrap="square" rtlCol="0">
            <a:spAutoFit/>
          </a:bodyPr>
          <a:lstStyle/>
          <a:p>
            <a:r>
              <a:rPr lang="en-US" sz="3600" dirty="0">
                <a:latin typeface="Avenir Next LT Pro" panose="020B0504020202020204" pitchFamily="34" charset="0"/>
              </a:rPr>
              <a:t>Customer Success (CX) Team</a:t>
            </a:r>
          </a:p>
        </p:txBody>
      </p:sp>
      <p:sp>
        <p:nvSpPr>
          <p:cNvPr id="19" name="TextBox 18">
            <a:extLst>
              <a:ext uri="{FF2B5EF4-FFF2-40B4-BE49-F238E27FC236}">
                <a16:creationId xmlns:a16="http://schemas.microsoft.com/office/drawing/2014/main" id="{B072640B-7639-49CC-B2C3-83469703751E}"/>
              </a:ext>
            </a:extLst>
          </p:cNvPr>
          <p:cNvSpPr txBox="1"/>
          <p:nvPr/>
        </p:nvSpPr>
        <p:spPr>
          <a:xfrm>
            <a:off x="652853" y="406434"/>
            <a:ext cx="4276427" cy="400110"/>
          </a:xfrm>
          <a:prstGeom prst="rect">
            <a:avLst/>
          </a:prstGeom>
          <a:noFill/>
        </p:spPr>
        <p:txBody>
          <a:bodyPr wrap="none" rtlCol="0">
            <a:spAutoFit/>
          </a:bodyPr>
          <a:lstStyle/>
          <a:p>
            <a:r>
              <a:rPr lang="en-US" sz="2000" u="sng" dirty="0">
                <a:latin typeface="Avenir Next LT Pro" panose="020B0504020202020204" pitchFamily="34" charset="0"/>
              </a:rPr>
              <a:t>Innovate: PM Case Challenge 2021</a:t>
            </a:r>
          </a:p>
        </p:txBody>
      </p:sp>
      <p:sp>
        <p:nvSpPr>
          <p:cNvPr id="20" name="TextBox 19">
            <a:extLst>
              <a:ext uri="{FF2B5EF4-FFF2-40B4-BE49-F238E27FC236}">
                <a16:creationId xmlns:a16="http://schemas.microsoft.com/office/drawing/2014/main" id="{94014D20-3A17-4444-9D15-D7E4161AC9D6}"/>
              </a:ext>
            </a:extLst>
          </p:cNvPr>
          <p:cNvSpPr txBox="1"/>
          <p:nvPr/>
        </p:nvSpPr>
        <p:spPr>
          <a:xfrm>
            <a:off x="1240972" y="2655736"/>
            <a:ext cx="476412" cy="369332"/>
          </a:xfrm>
          <a:prstGeom prst="rect">
            <a:avLst/>
          </a:prstGeom>
          <a:noFill/>
        </p:spPr>
        <p:txBody>
          <a:bodyPr wrap="none" rtlCol="0">
            <a:spAutoFit/>
          </a:bodyPr>
          <a:lstStyle/>
          <a:p>
            <a:r>
              <a:rPr lang="en-US" dirty="0">
                <a:latin typeface="Avenir Next LT Pro" panose="020B0504020202020204" pitchFamily="34" charset="0"/>
              </a:rPr>
              <a:t>for</a:t>
            </a:r>
          </a:p>
        </p:txBody>
      </p:sp>
      <p:sp>
        <p:nvSpPr>
          <p:cNvPr id="21" name="Half Frame 20">
            <a:extLst>
              <a:ext uri="{FF2B5EF4-FFF2-40B4-BE49-F238E27FC236}">
                <a16:creationId xmlns:a16="http://schemas.microsoft.com/office/drawing/2014/main" id="{0845CBD9-0FFF-435D-AD2D-EDB0533C8B9E}"/>
              </a:ext>
            </a:extLst>
          </p:cNvPr>
          <p:cNvSpPr/>
          <p:nvPr/>
        </p:nvSpPr>
        <p:spPr>
          <a:xfrm>
            <a:off x="783771" y="1688837"/>
            <a:ext cx="933613" cy="494523"/>
          </a:xfrm>
          <a:prstGeom prst="halfFrame">
            <a:avLst>
              <a:gd name="adj1" fmla="val 20125"/>
              <a:gd name="adj2" fmla="val 18239"/>
            </a:avLst>
          </a:prstGeom>
          <a:solidFill>
            <a:srgbClr val="3A8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lf Frame 21">
            <a:extLst>
              <a:ext uri="{FF2B5EF4-FFF2-40B4-BE49-F238E27FC236}">
                <a16:creationId xmlns:a16="http://schemas.microsoft.com/office/drawing/2014/main" id="{8C0E213C-E41D-4C51-875F-7BAC13ED9672}"/>
              </a:ext>
            </a:extLst>
          </p:cNvPr>
          <p:cNvSpPr/>
          <p:nvPr/>
        </p:nvSpPr>
        <p:spPr>
          <a:xfrm rot="10800000">
            <a:off x="6849220" y="3738844"/>
            <a:ext cx="933613" cy="494523"/>
          </a:xfrm>
          <a:prstGeom prst="halfFrame">
            <a:avLst>
              <a:gd name="adj1" fmla="val 18239"/>
              <a:gd name="adj2" fmla="val 16352"/>
            </a:avLst>
          </a:prstGeom>
          <a:solidFill>
            <a:srgbClr val="3A8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61E5A372-218D-472D-AA2D-90292DBA954A}"/>
              </a:ext>
            </a:extLst>
          </p:cNvPr>
          <p:cNvSpPr txBox="1"/>
          <p:nvPr/>
        </p:nvSpPr>
        <p:spPr>
          <a:xfrm>
            <a:off x="6391452" y="5132979"/>
            <a:ext cx="2137445" cy="461665"/>
          </a:xfrm>
          <a:prstGeom prst="rect">
            <a:avLst/>
          </a:prstGeom>
          <a:noFill/>
        </p:spPr>
        <p:txBody>
          <a:bodyPr wrap="none" rtlCol="0">
            <a:spAutoFit/>
          </a:bodyPr>
          <a:lstStyle/>
          <a:p>
            <a:r>
              <a:rPr lang="en-US" sz="2400" dirty="0">
                <a:latin typeface="Avenir Next LT Pro" panose="020B0504020202020204" pitchFamily="34" charset="0"/>
              </a:rPr>
              <a:t>- Team </a:t>
            </a:r>
            <a:r>
              <a:rPr lang="en-US" sz="2400" dirty="0" err="1">
                <a:latin typeface="Avenir Next LT Pro" panose="020B0504020202020204" pitchFamily="34" charset="0"/>
              </a:rPr>
              <a:t>Zireael</a:t>
            </a:r>
            <a:endParaRPr lang="en-US" sz="2400" dirty="0">
              <a:latin typeface="Avenir Next LT Pro" panose="020B0504020202020204" pitchFamily="34" charset="0"/>
            </a:endParaRPr>
          </a:p>
        </p:txBody>
      </p:sp>
      <p:sp>
        <p:nvSpPr>
          <p:cNvPr id="3" name="TextBox 2">
            <a:extLst>
              <a:ext uri="{FF2B5EF4-FFF2-40B4-BE49-F238E27FC236}">
                <a16:creationId xmlns:a16="http://schemas.microsoft.com/office/drawing/2014/main" id="{3765087E-D011-4802-9EB3-CA29BC8BCC61}"/>
              </a:ext>
            </a:extLst>
          </p:cNvPr>
          <p:cNvSpPr txBox="1"/>
          <p:nvPr/>
        </p:nvSpPr>
        <p:spPr>
          <a:xfrm>
            <a:off x="6612347" y="5594644"/>
            <a:ext cx="1916550" cy="369332"/>
          </a:xfrm>
          <a:prstGeom prst="rect">
            <a:avLst/>
          </a:prstGeom>
          <a:noFill/>
        </p:spPr>
        <p:txBody>
          <a:bodyPr wrap="none" rtlCol="0">
            <a:spAutoFit/>
          </a:bodyPr>
          <a:lstStyle/>
          <a:p>
            <a:r>
              <a:rPr lang="en-US" dirty="0" err="1">
                <a:latin typeface="Avenir Next LT Pro" panose="020B0504020202020204" pitchFamily="34" charset="0"/>
              </a:rPr>
              <a:t>Akshay</a:t>
            </a:r>
            <a:r>
              <a:rPr lang="en-US" dirty="0">
                <a:latin typeface="Avenir Next LT Pro" panose="020B0504020202020204" pitchFamily="34" charset="0"/>
              </a:rPr>
              <a:t> &amp; Sravan</a:t>
            </a:r>
          </a:p>
        </p:txBody>
      </p:sp>
    </p:spTree>
    <p:extLst>
      <p:ext uri="{BB962C8B-B14F-4D97-AF65-F5344CB8AC3E}">
        <p14:creationId xmlns:p14="http://schemas.microsoft.com/office/powerpoint/2010/main" val="14094814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AFE279-6BF9-4C71-9341-130B673D6977}"/>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244BF9-639B-4357-9941-BEF10B69CDF4}"/>
              </a:ext>
            </a:extLst>
          </p:cNvPr>
          <p:cNvSpPr txBox="1"/>
          <p:nvPr/>
        </p:nvSpPr>
        <p:spPr>
          <a:xfrm>
            <a:off x="3844246" y="159270"/>
            <a:ext cx="4511451" cy="369332"/>
          </a:xfrm>
          <a:prstGeom prst="rect">
            <a:avLst/>
          </a:prstGeom>
          <a:noFill/>
        </p:spPr>
        <p:txBody>
          <a:bodyPr wrap="square" lIns="91440" tIns="45720" rIns="91440" bIns="45720" rtlCol="0" anchor="t">
            <a:spAutoFit/>
          </a:bodyPr>
          <a:lstStyle/>
          <a:p>
            <a:pPr algn="ctr"/>
            <a:r>
              <a:rPr lang="en-US" b="1" u="sng" dirty="0">
                <a:latin typeface="Avenir Next LT Pro"/>
                <a:ea typeface="+mn-lt"/>
                <a:cs typeface="+mn-lt"/>
              </a:rPr>
              <a:t>PRESS RELEASE</a:t>
            </a:r>
            <a:endParaRPr lang="en-US" b="1" u="sng" dirty="0">
              <a:latin typeface="Avenir Next LT Pro"/>
            </a:endParaRPr>
          </a:p>
        </p:txBody>
      </p:sp>
      <p:sp>
        <p:nvSpPr>
          <p:cNvPr id="2" name="TextBox 1">
            <a:extLst>
              <a:ext uri="{FF2B5EF4-FFF2-40B4-BE49-F238E27FC236}">
                <a16:creationId xmlns:a16="http://schemas.microsoft.com/office/drawing/2014/main" id="{9B4C248B-6EE1-4F1A-B83D-B1A7DF9F9D3F}"/>
              </a:ext>
            </a:extLst>
          </p:cNvPr>
          <p:cNvSpPr txBox="1"/>
          <p:nvPr/>
        </p:nvSpPr>
        <p:spPr>
          <a:xfrm>
            <a:off x="418214" y="1375144"/>
            <a:ext cx="460389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venir Next LT Pro" panose="020B0504020202020204" pitchFamily="34" charset="0"/>
                <a:cs typeface="Calibri"/>
              </a:rPr>
              <a:t>Highlights: </a:t>
            </a:r>
          </a:p>
        </p:txBody>
      </p:sp>
      <p:sp>
        <p:nvSpPr>
          <p:cNvPr id="5" name="TextBox 4">
            <a:extLst>
              <a:ext uri="{FF2B5EF4-FFF2-40B4-BE49-F238E27FC236}">
                <a16:creationId xmlns:a16="http://schemas.microsoft.com/office/drawing/2014/main" id="{E9DBFF3A-59BF-463F-B4CE-8CDDF8001F9A}"/>
              </a:ext>
            </a:extLst>
          </p:cNvPr>
          <p:cNvSpPr txBox="1"/>
          <p:nvPr/>
        </p:nvSpPr>
        <p:spPr>
          <a:xfrm>
            <a:off x="419321" y="1748391"/>
            <a:ext cx="929108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Avenir Next LT Pro" panose="020B0504020202020204" pitchFamily="34" charset="0"/>
                <a:cs typeface="Calibri"/>
              </a:rPr>
              <a:t>Google Pay has started serving its customers through CX Teams.</a:t>
            </a:r>
          </a:p>
          <a:p>
            <a:pPr marL="285750" indent="-285750">
              <a:buFont typeface="Arial"/>
              <a:buChar char="•"/>
            </a:pPr>
            <a:r>
              <a:rPr lang="en-US" sz="1600" dirty="0">
                <a:latin typeface="Avenir Next LT Pro" panose="020B0504020202020204" pitchFamily="34" charset="0"/>
                <a:cs typeface="Calibri"/>
              </a:rPr>
              <a:t>The newly built CX Team helps users solve their server issues, transaction queries, and provides information regarding rewards.</a:t>
            </a:r>
          </a:p>
          <a:p>
            <a:pPr marL="285750" indent="-285750">
              <a:buFont typeface="Arial"/>
              <a:buChar char="•"/>
            </a:pPr>
            <a:r>
              <a:rPr lang="en-US" sz="1600" dirty="0">
                <a:latin typeface="Avenir Next LT Pro" panose="020B0504020202020204" pitchFamily="34" charset="0"/>
                <a:cs typeface="Calibri"/>
              </a:rPr>
              <a:t>Google Pay has been observing higher Customer Churn Rates since their last three updates.</a:t>
            </a:r>
          </a:p>
        </p:txBody>
      </p:sp>
      <p:sp>
        <p:nvSpPr>
          <p:cNvPr id="6" name="TextBox 5">
            <a:extLst>
              <a:ext uri="{FF2B5EF4-FFF2-40B4-BE49-F238E27FC236}">
                <a16:creationId xmlns:a16="http://schemas.microsoft.com/office/drawing/2014/main" id="{843DA065-CF92-4438-8044-E8DD39A07819}"/>
              </a:ext>
            </a:extLst>
          </p:cNvPr>
          <p:cNvSpPr txBox="1"/>
          <p:nvPr/>
        </p:nvSpPr>
        <p:spPr>
          <a:xfrm>
            <a:off x="1242238" y="737190"/>
            <a:ext cx="96986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i="1" dirty="0">
                <a:latin typeface="Avenir Next LT Pro"/>
              </a:rPr>
              <a:t>"Google Pay enables its users to solve their issues through CX Team(2021)"</a:t>
            </a:r>
            <a:endParaRPr lang="en-US" sz="2200" i="1" dirty="0">
              <a:latin typeface="Avenir Next LT Pro"/>
              <a:cs typeface="Calibri"/>
            </a:endParaRPr>
          </a:p>
        </p:txBody>
      </p:sp>
      <p:sp>
        <p:nvSpPr>
          <p:cNvPr id="7" name="TextBox 6">
            <a:extLst>
              <a:ext uri="{FF2B5EF4-FFF2-40B4-BE49-F238E27FC236}">
                <a16:creationId xmlns:a16="http://schemas.microsoft.com/office/drawing/2014/main" id="{6FF9CD23-8238-46CE-A858-B74BD18AAC33}"/>
              </a:ext>
            </a:extLst>
          </p:cNvPr>
          <p:cNvSpPr txBox="1"/>
          <p:nvPr/>
        </p:nvSpPr>
        <p:spPr>
          <a:xfrm>
            <a:off x="418214" y="3200399"/>
            <a:ext cx="112403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venir Next LT Pro" panose="020B0504020202020204" pitchFamily="34" charset="0"/>
                <a:ea typeface="+mn-lt"/>
                <a:cs typeface="+mn-lt"/>
              </a:rPr>
              <a:t>Unprecedented levels of market uncertainty paired with new guidelines on </a:t>
            </a:r>
            <a:r>
              <a:rPr lang="en-US" sz="1600" b="1" dirty="0">
                <a:latin typeface="Avenir Next LT Pro" panose="020B0504020202020204" pitchFamily="34" charset="0"/>
                <a:ea typeface="+mn-lt"/>
                <a:cs typeface="+mn-lt"/>
              </a:rPr>
              <a:t>how to serve customers during the pandemic</a:t>
            </a:r>
            <a:r>
              <a:rPr lang="en-US" sz="1600" dirty="0">
                <a:latin typeface="Avenir Next LT Pro" panose="020B0504020202020204" pitchFamily="34" charset="0"/>
                <a:ea typeface="+mn-lt"/>
                <a:cs typeface="+mn-lt"/>
              </a:rPr>
              <a:t> has forced Google Pay to reimagine their interactions with customers. Aspects of customer experience (CX) are integral to a brand experience and hence, Google Pay refurbishes it's CX Team.</a:t>
            </a:r>
          </a:p>
          <a:p>
            <a:endParaRPr lang="en-US" sz="1600" dirty="0">
              <a:latin typeface="Avenir Next LT Pro" panose="020B0504020202020204" pitchFamily="34" charset="0"/>
              <a:cs typeface="Calibri"/>
            </a:endParaRPr>
          </a:p>
          <a:p>
            <a:r>
              <a:rPr lang="en-US" sz="1600" dirty="0">
                <a:latin typeface="Avenir Next LT Pro" panose="020B0504020202020204" pitchFamily="34" charset="0"/>
                <a:cs typeface="Calibri"/>
              </a:rPr>
              <a:t>The Chat Bot enabled by Google Pay is capable of solving basic and simple issues and thus serves as the first line of customer support. If the issues still persist, customers can go in </a:t>
            </a:r>
            <a:r>
              <a:rPr lang="en-US" sz="1600" dirty="0" err="1">
                <a:latin typeface="Avenir Next LT Pro" panose="020B0504020202020204" pitchFamily="34" charset="0"/>
                <a:cs typeface="Calibri"/>
              </a:rPr>
              <a:t>LiveChat</a:t>
            </a:r>
            <a:r>
              <a:rPr lang="en-US" sz="1600" dirty="0">
                <a:latin typeface="Avenir Next LT Pro" panose="020B0504020202020204" pitchFamily="34" charset="0"/>
                <a:cs typeface="Calibri"/>
              </a:rPr>
              <a:t> or Voice Call with the customer support executives.</a:t>
            </a:r>
          </a:p>
          <a:p>
            <a:endParaRPr lang="en-US" sz="1600" dirty="0">
              <a:latin typeface="Avenir Next LT Pro" panose="020B0504020202020204" pitchFamily="34" charset="0"/>
              <a:cs typeface="Calibri"/>
            </a:endParaRPr>
          </a:p>
          <a:p>
            <a:r>
              <a:rPr lang="en-US" sz="1600" dirty="0">
                <a:latin typeface="Avenir Next LT Pro" panose="020B0504020202020204" pitchFamily="34" charset="0"/>
                <a:cs typeface="Calibri"/>
              </a:rPr>
              <a:t>In this way, the newly formed Google Pay CX Team now interacts closely with their customers, solving their problems more efficiently than ever.</a:t>
            </a:r>
            <a:endParaRPr lang="en-US" sz="1600">
              <a:latin typeface="Avenir Next LT Pro" panose="020B0504020202020204" pitchFamily="34" charset="0"/>
            </a:endParaRPr>
          </a:p>
          <a:p>
            <a:endParaRPr lang="en-US" sz="1600" dirty="0">
              <a:latin typeface="Avenir Next LT Pro" panose="020B0504020202020204" pitchFamily="34" charset="0"/>
              <a:cs typeface="Calibri"/>
            </a:endParaRPr>
          </a:p>
          <a:p>
            <a:endParaRPr lang="en-US" sz="1600" dirty="0">
              <a:latin typeface="Avenir Next LT Pro" panose="020B0504020202020204" pitchFamily="34" charset="0"/>
              <a:cs typeface="Calibri"/>
            </a:endParaRPr>
          </a:p>
        </p:txBody>
      </p:sp>
      <p:pic>
        <p:nvPicPr>
          <p:cNvPr id="10" name="Picture 10" descr="Logo, company name&#10;&#10;Description automatically generated">
            <a:extLst>
              <a:ext uri="{FF2B5EF4-FFF2-40B4-BE49-F238E27FC236}">
                <a16:creationId xmlns:a16="http://schemas.microsoft.com/office/drawing/2014/main" id="{7BFCA66F-57E8-48A9-BE4D-764AB543540B}"/>
              </a:ext>
            </a:extLst>
          </p:cNvPr>
          <p:cNvPicPr>
            <a:picLocks noChangeAspect="1"/>
          </p:cNvPicPr>
          <p:nvPr/>
        </p:nvPicPr>
        <p:blipFill>
          <a:blip r:embed="rId2"/>
          <a:stretch>
            <a:fillRect/>
          </a:stretch>
        </p:blipFill>
        <p:spPr>
          <a:xfrm>
            <a:off x="9802222" y="1413577"/>
            <a:ext cx="1430301" cy="1549917"/>
          </a:xfrm>
          <a:prstGeom prst="rect">
            <a:avLst/>
          </a:prstGeom>
        </p:spPr>
      </p:pic>
    </p:spTree>
    <p:extLst>
      <p:ext uri="{BB962C8B-B14F-4D97-AF65-F5344CB8AC3E}">
        <p14:creationId xmlns:p14="http://schemas.microsoft.com/office/powerpoint/2010/main" val="134581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AFE279-6BF9-4C71-9341-130B673D6977}"/>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244BF9-639B-4357-9941-BEF10B69CDF4}"/>
              </a:ext>
            </a:extLst>
          </p:cNvPr>
          <p:cNvSpPr txBox="1"/>
          <p:nvPr/>
        </p:nvSpPr>
        <p:spPr>
          <a:xfrm>
            <a:off x="3667037" y="2861711"/>
            <a:ext cx="4865869" cy="630942"/>
          </a:xfrm>
          <a:prstGeom prst="rect">
            <a:avLst/>
          </a:prstGeom>
          <a:noFill/>
        </p:spPr>
        <p:txBody>
          <a:bodyPr wrap="square" lIns="91440" tIns="45720" rIns="91440" bIns="45720" rtlCol="0" anchor="t">
            <a:spAutoFit/>
          </a:bodyPr>
          <a:lstStyle/>
          <a:p>
            <a:pPr algn="ctr"/>
            <a:r>
              <a:rPr lang="en-US" sz="3500" b="1" dirty="0">
                <a:latin typeface="Avenir Next LT Pro"/>
              </a:rPr>
              <a:t>Thank You.</a:t>
            </a:r>
            <a:endParaRPr lang="en-US" sz="3500">
              <a:cs typeface="Calibri"/>
            </a:endParaRPr>
          </a:p>
        </p:txBody>
      </p:sp>
      <p:sp>
        <p:nvSpPr>
          <p:cNvPr id="6" name="TextBox 5">
            <a:extLst>
              <a:ext uri="{FF2B5EF4-FFF2-40B4-BE49-F238E27FC236}">
                <a16:creationId xmlns:a16="http://schemas.microsoft.com/office/drawing/2014/main" id="{ED56F8F3-719F-4285-9873-2297B1B687D1}"/>
              </a:ext>
            </a:extLst>
          </p:cNvPr>
          <p:cNvSpPr txBox="1"/>
          <p:nvPr/>
        </p:nvSpPr>
        <p:spPr>
          <a:xfrm>
            <a:off x="205563" y="63281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Akshay Jain</a:t>
            </a:r>
          </a:p>
        </p:txBody>
      </p:sp>
      <p:sp>
        <p:nvSpPr>
          <p:cNvPr id="10" name="TextBox 9">
            <a:extLst>
              <a:ext uri="{FF2B5EF4-FFF2-40B4-BE49-F238E27FC236}">
                <a16:creationId xmlns:a16="http://schemas.microsoft.com/office/drawing/2014/main" id="{0ADF51F6-15FB-48D6-83EE-42401B45A487}"/>
              </a:ext>
            </a:extLst>
          </p:cNvPr>
          <p:cNvSpPr txBox="1"/>
          <p:nvPr/>
        </p:nvSpPr>
        <p:spPr>
          <a:xfrm>
            <a:off x="9686260" y="63281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Alsatwar</a:t>
            </a:r>
            <a:r>
              <a:rPr lang="en-US" dirty="0"/>
              <a:t> Sravan Kumar</a:t>
            </a:r>
          </a:p>
        </p:txBody>
      </p:sp>
      <p:sp>
        <p:nvSpPr>
          <p:cNvPr id="11" name="TextBox 10">
            <a:extLst>
              <a:ext uri="{FF2B5EF4-FFF2-40B4-BE49-F238E27FC236}">
                <a16:creationId xmlns:a16="http://schemas.microsoft.com/office/drawing/2014/main" id="{6CE562F1-BC66-4A1D-ACE8-366E43B11F44}"/>
              </a:ext>
            </a:extLst>
          </p:cNvPr>
          <p:cNvSpPr txBox="1"/>
          <p:nvPr/>
        </p:nvSpPr>
        <p:spPr>
          <a:xfrm>
            <a:off x="5362353" y="63281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-Team </a:t>
            </a:r>
            <a:r>
              <a:rPr lang="en-US" dirty="0" err="1"/>
              <a:t>Zireael</a:t>
            </a:r>
            <a:r>
              <a:rPr lang="en-US" dirty="0"/>
              <a:t>-</a:t>
            </a:r>
            <a:endParaRPr lang="en-US" dirty="0">
              <a:cs typeface="Calibri"/>
            </a:endParaRPr>
          </a:p>
        </p:txBody>
      </p:sp>
    </p:spTree>
    <p:extLst>
      <p:ext uri="{BB962C8B-B14F-4D97-AF65-F5344CB8AC3E}">
        <p14:creationId xmlns:p14="http://schemas.microsoft.com/office/powerpoint/2010/main" val="335950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7192E3-9058-47F2-908B-C11F5898A22A}"/>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FF175B-0986-4F42-8FA5-3AD13E20F2ED}"/>
              </a:ext>
            </a:extLst>
          </p:cNvPr>
          <p:cNvSpPr txBox="1"/>
          <p:nvPr/>
        </p:nvSpPr>
        <p:spPr>
          <a:xfrm>
            <a:off x="553231" y="346859"/>
            <a:ext cx="3138583" cy="369332"/>
          </a:xfrm>
          <a:prstGeom prst="rect">
            <a:avLst/>
          </a:prstGeom>
          <a:noFill/>
        </p:spPr>
        <p:txBody>
          <a:bodyPr wrap="square" lIns="91440" tIns="45720" rIns="91440" bIns="45720" rtlCol="0" anchor="t">
            <a:spAutoFit/>
          </a:bodyPr>
          <a:lstStyle/>
          <a:p>
            <a:r>
              <a:rPr lang="en-US" b="1" u="sng" dirty="0">
                <a:latin typeface="Avenir Next LT Pro"/>
              </a:rPr>
              <a:t>Google Pay "CX TEAM"</a:t>
            </a:r>
          </a:p>
        </p:txBody>
      </p:sp>
      <p:sp>
        <p:nvSpPr>
          <p:cNvPr id="4" name="TextBox 3">
            <a:extLst>
              <a:ext uri="{FF2B5EF4-FFF2-40B4-BE49-F238E27FC236}">
                <a16:creationId xmlns:a16="http://schemas.microsoft.com/office/drawing/2014/main" id="{7B03F1C8-7CDF-492B-9386-981AEFEA6E46}"/>
              </a:ext>
            </a:extLst>
          </p:cNvPr>
          <p:cNvSpPr txBox="1"/>
          <p:nvPr/>
        </p:nvSpPr>
        <p:spPr>
          <a:xfrm>
            <a:off x="4609322" y="670024"/>
            <a:ext cx="2447017" cy="400110"/>
          </a:xfrm>
          <a:prstGeom prst="rect">
            <a:avLst/>
          </a:prstGeom>
          <a:noFill/>
        </p:spPr>
        <p:txBody>
          <a:bodyPr wrap="none" rtlCol="0">
            <a:spAutoFit/>
          </a:bodyPr>
          <a:lstStyle/>
          <a:p>
            <a:r>
              <a:rPr lang="en-US" sz="2000" b="1" u="sng" dirty="0">
                <a:latin typeface="Avenir Next LT Pro" panose="020B0504020202020204" pitchFamily="34" charset="0"/>
              </a:rPr>
              <a:t>What is CX Team ?</a:t>
            </a:r>
          </a:p>
        </p:txBody>
      </p:sp>
      <p:sp>
        <p:nvSpPr>
          <p:cNvPr id="5" name="TextBox 4">
            <a:extLst>
              <a:ext uri="{FF2B5EF4-FFF2-40B4-BE49-F238E27FC236}">
                <a16:creationId xmlns:a16="http://schemas.microsoft.com/office/drawing/2014/main" id="{6265E2D1-9BF8-4B74-AA65-15AF6CECA65B}"/>
              </a:ext>
            </a:extLst>
          </p:cNvPr>
          <p:cNvSpPr txBox="1"/>
          <p:nvPr/>
        </p:nvSpPr>
        <p:spPr>
          <a:xfrm>
            <a:off x="4609322" y="1145563"/>
            <a:ext cx="7184572" cy="1077218"/>
          </a:xfrm>
          <a:prstGeom prst="rect">
            <a:avLst/>
          </a:prstGeom>
          <a:noFill/>
        </p:spPr>
        <p:txBody>
          <a:bodyPr wrap="square" rtlCol="0">
            <a:spAutoFit/>
          </a:bodyPr>
          <a:lstStyle/>
          <a:p>
            <a:r>
              <a:rPr lang="en-US" sz="1600" dirty="0">
                <a:latin typeface="Avenir Next LT Pro" panose="020B0504020202020204" pitchFamily="34" charset="0"/>
              </a:rPr>
              <a:t>CX Team is a group of employees who will be </a:t>
            </a:r>
            <a:r>
              <a:rPr lang="en-US" sz="1600" b="1" dirty="0">
                <a:latin typeface="Avenir Next LT Pro" panose="020B0504020202020204" pitchFamily="34" charset="0"/>
              </a:rPr>
              <a:t>helping our customers </a:t>
            </a:r>
            <a:r>
              <a:rPr lang="en-US" sz="1600" dirty="0">
                <a:latin typeface="Avenir Next LT Pro" panose="020B0504020202020204" pitchFamily="34" charset="0"/>
              </a:rPr>
              <a:t>coming through different channels to </a:t>
            </a:r>
            <a:r>
              <a:rPr lang="en-US" sz="1600" b="1" dirty="0">
                <a:latin typeface="Avenir Next LT Pro" panose="020B0504020202020204" pitchFamily="34" charset="0"/>
              </a:rPr>
              <a:t>answer problems faced </a:t>
            </a:r>
            <a:r>
              <a:rPr lang="en-US" sz="1600" dirty="0">
                <a:latin typeface="Avenir Next LT Pro" panose="020B0504020202020204" pitchFamily="34" charset="0"/>
              </a:rPr>
              <a:t>using our payment app and interact with product development and engineering teams to query resolutions where CX team wont be able to</a:t>
            </a:r>
          </a:p>
        </p:txBody>
      </p:sp>
      <p:sp>
        <p:nvSpPr>
          <p:cNvPr id="6" name="TextBox 5">
            <a:extLst>
              <a:ext uri="{FF2B5EF4-FFF2-40B4-BE49-F238E27FC236}">
                <a16:creationId xmlns:a16="http://schemas.microsoft.com/office/drawing/2014/main" id="{AFDDE0B6-6C01-423F-A042-B7B66AB315D6}"/>
              </a:ext>
            </a:extLst>
          </p:cNvPr>
          <p:cNvSpPr txBox="1"/>
          <p:nvPr/>
        </p:nvSpPr>
        <p:spPr>
          <a:xfrm>
            <a:off x="4609322" y="2426017"/>
            <a:ext cx="2167388" cy="400110"/>
          </a:xfrm>
          <a:prstGeom prst="rect">
            <a:avLst/>
          </a:prstGeom>
          <a:noFill/>
        </p:spPr>
        <p:txBody>
          <a:bodyPr wrap="none" rtlCol="0">
            <a:spAutoFit/>
          </a:bodyPr>
          <a:lstStyle/>
          <a:p>
            <a:r>
              <a:rPr lang="en-US" sz="2000" b="1" u="sng" dirty="0">
                <a:latin typeface="Avenir Next LT Pro" panose="020B0504020202020204" pitchFamily="34" charset="0"/>
              </a:rPr>
              <a:t>Why CX Team ?</a:t>
            </a:r>
          </a:p>
        </p:txBody>
      </p:sp>
      <p:sp>
        <p:nvSpPr>
          <p:cNvPr id="7" name="TextBox 6">
            <a:extLst>
              <a:ext uri="{FF2B5EF4-FFF2-40B4-BE49-F238E27FC236}">
                <a16:creationId xmlns:a16="http://schemas.microsoft.com/office/drawing/2014/main" id="{1F601B4D-3D12-4B49-AE95-ACE8BFC6831E}"/>
              </a:ext>
            </a:extLst>
          </p:cNvPr>
          <p:cNvSpPr txBox="1"/>
          <p:nvPr/>
        </p:nvSpPr>
        <p:spPr>
          <a:xfrm>
            <a:off x="4609322" y="2853636"/>
            <a:ext cx="6941975" cy="3785652"/>
          </a:xfrm>
          <a:prstGeom prst="rect">
            <a:avLst/>
          </a:prstGeom>
          <a:noFill/>
        </p:spPr>
        <p:txBody>
          <a:bodyPr wrap="square" rtlCol="0">
            <a:spAutoFit/>
          </a:bodyPr>
          <a:lstStyle/>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Had </a:t>
            </a:r>
            <a:r>
              <a:rPr lang="en-US" sz="1600" b="1" dirty="0">
                <a:latin typeface="Avenir Next LT Pro" panose="020B0504020202020204" pitchFamily="34" charset="0"/>
              </a:rPr>
              <a:t>67 million</a:t>
            </a:r>
            <a:r>
              <a:rPr lang="en-US" sz="1600" dirty="0">
                <a:latin typeface="Avenir Next LT Pro" panose="020B0504020202020204" pitchFamily="34" charset="0"/>
              </a:rPr>
              <a:t> users in India, as of </a:t>
            </a:r>
            <a:r>
              <a:rPr lang="en-US" sz="1600" b="1" dirty="0">
                <a:latin typeface="Avenir Next LT Pro" panose="020B0504020202020204" pitchFamily="34" charset="0"/>
              </a:rPr>
              <a:t>September 2019</a:t>
            </a:r>
            <a:r>
              <a:rPr lang="en-US" sz="1600" dirty="0">
                <a:latin typeface="Avenir Next LT Pro" panose="020B0504020202020204" pitchFamily="34" charset="0"/>
              </a:rPr>
              <a:t>, over </a:t>
            </a:r>
            <a:r>
              <a:rPr lang="en-US" sz="1600" b="1" dirty="0">
                <a:latin typeface="Avenir Next LT Pro" panose="020B0504020202020204" pitchFamily="34" charset="0"/>
              </a:rPr>
              <a:t>3 million merchants in June 2020</a:t>
            </a:r>
            <a:r>
              <a:rPr lang="en-US" sz="1600" b="1" dirty="0"/>
              <a:t> </a:t>
            </a:r>
            <a:r>
              <a:rPr lang="en-US" sz="1600" dirty="0">
                <a:latin typeface="Avenir Next LT Pro" panose="020B0504020202020204" pitchFamily="34" charset="0"/>
              </a:rPr>
              <a:t>with a total payment value of USD 110 billion on an annualized basis</a:t>
            </a:r>
          </a:p>
          <a:p>
            <a:pPr marL="285750" indent="-285750">
              <a:buFont typeface="Arial" panose="020B0604020202020204" pitchFamily="34" charset="0"/>
              <a:buChar char="•"/>
            </a:pPr>
            <a:r>
              <a:rPr lang="en-US" sz="1600" b="1" dirty="0">
                <a:latin typeface="Avenir Next LT Pro" panose="020B0504020202020204" pitchFamily="34" charset="0"/>
              </a:rPr>
              <a:t>Acquiring new digital payment users </a:t>
            </a:r>
            <a:r>
              <a:rPr lang="en-US" sz="1600" dirty="0">
                <a:latin typeface="Avenir Next LT Pro" panose="020B0504020202020204" pitchFamily="34" charset="0"/>
              </a:rPr>
              <a:t>and </a:t>
            </a:r>
            <a:r>
              <a:rPr lang="en-US" sz="1600" b="1" dirty="0">
                <a:latin typeface="Avenir Next LT Pro" panose="020B0504020202020204" pitchFamily="34" charset="0"/>
              </a:rPr>
              <a:t>attracting competitor users</a:t>
            </a:r>
            <a:r>
              <a:rPr lang="en-US" sz="1600" dirty="0">
                <a:latin typeface="Avenir Next LT Pro" panose="020B0504020202020204" pitchFamily="34" charset="0"/>
              </a:rPr>
              <a:t> because of UX/UI design and ease in payment processing steps, there has been </a:t>
            </a:r>
            <a:r>
              <a:rPr lang="en-US" sz="1600" b="1" dirty="0">
                <a:latin typeface="Avenir Next LT Pro" panose="020B0504020202020204" pitchFamily="34" charset="0"/>
              </a:rPr>
              <a:t>increase in traffic </a:t>
            </a:r>
            <a:r>
              <a:rPr lang="en-US" sz="1600" dirty="0">
                <a:latin typeface="Avenir Next LT Pro" panose="020B0504020202020204" pitchFamily="34" charset="0"/>
              </a:rPr>
              <a:t>on its platform, ultimately </a:t>
            </a:r>
            <a:r>
              <a:rPr lang="en-US" sz="1600" b="1" dirty="0">
                <a:latin typeface="Avenir Next LT Pro" panose="020B0504020202020204" pitchFamily="34" charset="0"/>
              </a:rPr>
              <a:t>leading to server and payment errors</a:t>
            </a:r>
            <a:r>
              <a:rPr lang="en-US" sz="1600" dirty="0">
                <a:latin typeface="Avenir Next LT Pro" panose="020B0504020202020204" pitchFamily="34" charset="0"/>
              </a:rPr>
              <a:t>.</a:t>
            </a:r>
          </a:p>
          <a:p>
            <a:pPr marL="285750" indent="-285750">
              <a:buFont typeface="Arial" panose="020B0604020202020204" pitchFamily="34" charset="0"/>
              <a:buChar char="•"/>
            </a:pPr>
            <a:r>
              <a:rPr lang="en-US" sz="1600" dirty="0">
                <a:latin typeface="Avenir Next LT Pro" panose="020B0504020202020204" pitchFamily="34" charset="0"/>
              </a:rPr>
              <a:t>Also G Pay is </a:t>
            </a:r>
            <a:r>
              <a:rPr lang="en-US" sz="1600" b="1" dirty="0">
                <a:latin typeface="Avenir Next LT Pro" panose="020B0504020202020204" pitchFamily="34" charset="0"/>
              </a:rPr>
              <a:t>regularly updating its app</a:t>
            </a:r>
            <a:r>
              <a:rPr lang="en-US" sz="1600" dirty="0">
                <a:latin typeface="Avenir Next LT Pro" panose="020B0504020202020204" pitchFamily="34" charset="0"/>
              </a:rPr>
              <a:t>, but unable to fix some bugs and customers are facing new issues</a:t>
            </a:r>
          </a:p>
          <a:p>
            <a:pPr marL="285750" indent="-285750">
              <a:buFont typeface="Arial" panose="020B0604020202020204" pitchFamily="34" charset="0"/>
              <a:buChar char="•"/>
            </a:pPr>
            <a:r>
              <a:rPr lang="en-US" sz="1600" dirty="0">
                <a:latin typeface="Avenir Next LT Pro" panose="020B0504020202020204" pitchFamily="34" charset="0"/>
              </a:rPr>
              <a:t>To address customer problems and provide user feedback to product development teams, </a:t>
            </a:r>
            <a:r>
              <a:rPr lang="en-US" sz="1600" b="1" dirty="0">
                <a:latin typeface="Avenir Next LT Pro" panose="020B0504020202020204" pitchFamily="34" charset="0"/>
              </a:rPr>
              <a:t>CX team has to be created</a:t>
            </a:r>
            <a:r>
              <a:rPr lang="en-US" sz="1600" dirty="0">
                <a:latin typeface="Avenir Next LT Pro" panose="020B0504020202020204" pitchFamily="34" charset="0"/>
              </a:rPr>
              <a:t>.</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p:txBody>
      </p:sp>
      <p:pic>
        <p:nvPicPr>
          <p:cNvPr id="9" name="Picture 8">
            <a:extLst>
              <a:ext uri="{FF2B5EF4-FFF2-40B4-BE49-F238E27FC236}">
                <a16:creationId xmlns:a16="http://schemas.microsoft.com/office/drawing/2014/main" id="{ACE5033E-9C02-47BE-85B6-C49DD9D3B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46" y="1782543"/>
            <a:ext cx="3128868" cy="3124962"/>
          </a:xfrm>
          <a:prstGeom prst="rect">
            <a:avLst/>
          </a:prstGeom>
        </p:spPr>
      </p:pic>
    </p:spTree>
    <p:extLst>
      <p:ext uri="{BB962C8B-B14F-4D97-AF65-F5344CB8AC3E}">
        <p14:creationId xmlns:p14="http://schemas.microsoft.com/office/powerpoint/2010/main" val="216504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2C0B43-A280-4C64-8215-28E80D1EC68E}"/>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A9FB16-748D-4E41-AB9E-27F0BD7040B3}"/>
              </a:ext>
            </a:extLst>
          </p:cNvPr>
          <p:cNvSpPr txBox="1"/>
          <p:nvPr/>
        </p:nvSpPr>
        <p:spPr>
          <a:xfrm>
            <a:off x="178306" y="117743"/>
            <a:ext cx="2234907" cy="369332"/>
          </a:xfrm>
          <a:prstGeom prst="rect">
            <a:avLst/>
          </a:prstGeom>
          <a:noFill/>
        </p:spPr>
        <p:txBody>
          <a:bodyPr wrap="none" rtlCol="0">
            <a:spAutoFit/>
          </a:bodyPr>
          <a:lstStyle/>
          <a:p>
            <a:r>
              <a:rPr lang="en-US" b="1" u="sng" dirty="0">
                <a:latin typeface="Avenir Next LT Pro" panose="020B0504020202020204" pitchFamily="34" charset="0"/>
              </a:rPr>
              <a:t>USER PERSONAS </a:t>
            </a:r>
          </a:p>
        </p:txBody>
      </p:sp>
      <p:pic>
        <p:nvPicPr>
          <p:cNvPr id="7" name="Picture 6">
            <a:extLst>
              <a:ext uri="{FF2B5EF4-FFF2-40B4-BE49-F238E27FC236}">
                <a16:creationId xmlns:a16="http://schemas.microsoft.com/office/drawing/2014/main" id="{6D8B6855-A55B-4593-AE47-D2297872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581" y="524644"/>
            <a:ext cx="1684807" cy="1684807"/>
          </a:xfrm>
          <a:prstGeom prst="rect">
            <a:avLst/>
          </a:prstGeom>
        </p:spPr>
      </p:pic>
      <p:pic>
        <p:nvPicPr>
          <p:cNvPr id="8" name="Picture 7">
            <a:extLst>
              <a:ext uri="{FF2B5EF4-FFF2-40B4-BE49-F238E27FC236}">
                <a16:creationId xmlns:a16="http://schemas.microsoft.com/office/drawing/2014/main" id="{3D5C43CC-CBF7-4EF8-82C0-A5A610CFA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121" y="600273"/>
            <a:ext cx="1684806" cy="1684806"/>
          </a:xfrm>
          <a:prstGeom prst="rect">
            <a:avLst/>
          </a:prstGeom>
        </p:spPr>
      </p:pic>
      <p:pic>
        <p:nvPicPr>
          <p:cNvPr id="10" name="Picture 9">
            <a:extLst>
              <a:ext uri="{FF2B5EF4-FFF2-40B4-BE49-F238E27FC236}">
                <a16:creationId xmlns:a16="http://schemas.microsoft.com/office/drawing/2014/main" id="{8959CAAB-AE6D-47F2-8AAD-4A013963E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7068" y="533903"/>
            <a:ext cx="1639860" cy="1684807"/>
          </a:xfrm>
          <a:prstGeom prst="rect">
            <a:avLst/>
          </a:prstGeom>
        </p:spPr>
      </p:pic>
      <p:pic>
        <p:nvPicPr>
          <p:cNvPr id="14" name="Picture 13">
            <a:extLst>
              <a:ext uri="{FF2B5EF4-FFF2-40B4-BE49-F238E27FC236}">
                <a16:creationId xmlns:a16="http://schemas.microsoft.com/office/drawing/2014/main" id="{3B999791-7911-4440-99E5-52A36D4F2318}"/>
              </a:ext>
            </a:extLst>
          </p:cNvPr>
          <p:cNvPicPr>
            <a:picLocks noChangeAspect="1"/>
          </p:cNvPicPr>
          <p:nvPr/>
        </p:nvPicPr>
        <p:blipFill rotWithShape="1">
          <a:blip r:embed="rId5">
            <a:extLst>
              <a:ext uri="{28A0092B-C50C-407E-A947-70E740481C1C}">
                <a14:useLocalDpi xmlns:a14="http://schemas.microsoft.com/office/drawing/2010/main" val="0"/>
              </a:ext>
            </a:extLst>
          </a:blip>
          <a:srcRect b="30262"/>
          <a:stretch/>
        </p:blipFill>
        <p:spPr>
          <a:xfrm>
            <a:off x="940617" y="487075"/>
            <a:ext cx="1592894" cy="1684807"/>
          </a:xfrm>
          <a:prstGeom prst="rect">
            <a:avLst/>
          </a:prstGeom>
        </p:spPr>
      </p:pic>
      <p:sp>
        <p:nvSpPr>
          <p:cNvPr id="15" name="TextBox 14">
            <a:extLst>
              <a:ext uri="{FF2B5EF4-FFF2-40B4-BE49-F238E27FC236}">
                <a16:creationId xmlns:a16="http://schemas.microsoft.com/office/drawing/2014/main" id="{DDFC72CB-2A63-4B75-BD43-A79B0F57924F}"/>
              </a:ext>
            </a:extLst>
          </p:cNvPr>
          <p:cNvSpPr txBox="1"/>
          <p:nvPr/>
        </p:nvSpPr>
        <p:spPr>
          <a:xfrm>
            <a:off x="93957" y="2203803"/>
            <a:ext cx="3166535" cy="784830"/>
          </a:xfrm>
          <a:prstGeom prst="rect">
            <a:avLst/>
          </a:prstGeom>
          <a:noFill/>
        </p:spPr>
        <p:txBody>
          <a:bodyPr wrap="square" rtlCol="0">
            <a:spAutoFit/>
          </a:bodyPr>
          <a:lstStyle/>
          <a:p>
            <a:pPr algn="ctr"/>
            <a:r>
              <a:rPr lang="en-US" sz="1500" dirty="0" err="1">
                <a:latin typeface="Avenir Next LT Pro" panose="020B0504020202020204" pitchFamily="34" charset="0"/>
              </a:rPr>
              <a:t>Gangareddy</a:t>
            </a:r>
            <a:endParaRPr lang="en-US" sz="1500" dirty="0">
              <a:latin typeface="Avenir Next LT Pro" panose="020B0504020202020204" pitchFamily="34" charset="0"/>
            </a:endParaRPr>
          </a:p>
          <a:p>
            <a:pPr algn="ctr"/>
            <a:r>
              <a:rPr lang="en-US" sz="1500" dirty="0">
                <a:latin typeface="Avenir Next LT Pro" panose="020B0504020202020204" pitchFamily="34" charset="0"/>
              </a:rPr>
              <a:t>48 | Owns a printing press | </a:t>
            </a:r>
            <a:r>
              <a:rPr lang="en-US" sz="1500" dirty="0" err="1">
                <a:latin typeface="Avenir Next LT Pro" panose="020B0504020202020204" pitchFamily="34" charset="0"/>
              </a:rPr>
              <a:t>Bhainsa</a:t>
            </a:r>
            <a:r>
              <a:rPr lang="en-US" sz="1500" dirty="0">
                <a:latin typeface="Avenir Next LT Pro" panose="020B0504020202020204" pitchFamily="34" charset="0"/>
              </a:rPr>
              <a:t> (Rural) Telangana</a:t>
            </a:r>
          </a:p>
        </p:txBody>
      </p:sp>
      <p:sp>
        <p:nvSpPr>
          <p:cNvPr id="16" name="TextBox 15">
            <a:extLst>
              <a:ext uri="{FF2B5EF4-FFF2-40B4-BE49-F238E27FC236}">
                <a16:creationId xmlns:a16="http://schemas.microsoft.com/office/drawing/2014/main" id="{CE12643F-E205-4C11-8521-6ED00FDD9A40}"/>
              </a:ext>
            </a:extLst>
          </p:cNvPr>
          <p:cNvSpPr txBox="1"/>
          <p:nvPr/>
        </p:nvSpPr>
        <p:spPr>
          <a:xfrm>
            <a:off x="0" y="3003540"/>
            <a:ext cx="2946851" cy="375487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ü"/>
            </a:pPr>
            <a:r>
              <a:rPr lang="en-US" sz="1400" dirty="0">
                <a:latin typeface="Avenir Next LT Pro"/>
              </a:rPr>
              <a:t>Runs a printing press and due to negative cashflow, he borrows finance amount from others to purchase paints and </a:t>
            </a:r>
            <a:r>
              <a:rPr lang="en-US" sz="1400" dirty="0" err="1">
                <a:latin typeface="Avenir Next LT Pro"/>
              </a:rPr>
              <a:t>equipments</a:t>
            </a:r>
            <a:r>
              <a:rPr lang="en-US" sz="1400" dirty="0">
                <a:latin typeface="Avenir Next LT Pro"/>
              </a:rPr>
              <a:t>.</a:t>
            </a:r>
            <a:endParaRPr lang="en-US" sz="1400" dirty="0">
              <a:latin typeface="Avenir Next LT Pro" panose="020B0504020202020204" pitchFamily="34" charset="0"/>
            </a:endParaRP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Uses cash to pay his lent amount to borrowers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For the first time, uses </a:t>
            </a:r>
            <a:r>
              <a:rPr lang="en-US" sz="1400" dirty="0" err="1">
                <a:latin typeface="Avenir Next LT Pro" panose="020B0504020202020204" pitchFamily="34" charset="0"/>
              </a:rPr>
              <a:t>Gpay</a:t>
            </a:r>
            <a:r>
              <a:rPr lang="en-US" sz="1400" dirty="0">
                <a:latin typeface="Avenir Next LT Pro" panose="020B0504020202020204" pitchFamily="34" charset="0"/>
              </a:rPr>
              <a:t> to pay the amount digitally, but faces issues in registering mobile number and adding bank account</a:t>
            </a:r>
          </a:p>
          <a:p>
            <a:pPr marL="285750" indent="-285750">
              <a:buFont typeface="Wingdings" panose="05000000000000000000" pitchFamily="2" charset="2"/>
              <a:buChar char="Ø"/>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He quits, uses </a:t>
            </a:r>
            <a:r>
              <a:rPr lang="en-US" sz="1400" dirty="0" err="1">
                <a:latin typeface="Avenir Next LT Pro" panose="020B0504020202020204" pitchFamily="34" charset="0"/>
              </a:rPr>
              <a:t>PhonePe</a:t>
            </a:r>
            <a:r>
              <a:rPr lang="en-US" sz="1400" dirty="0">
                <a:latin typeface="Avenir Next LT Pro" panose="020B0504020202020204" pitchFamily="34" charset="0"/>
              </a:rPr>
              <a:t> to pay </a:t>
            </a:r>
          </a:p>
          <a:p>
            <a:pPr marL="285750" indent="-285750">
              <a:buFont typeface="Wingdings" panose="05000000000000000000" pitchFamily="2" charset="2"/>
              <a:buChar char="ü"/>
            </a:pPr>
            <a:endParaRPr lang="en-US" sz="1400" dirty="0">
              <a:latin typeface="Avenir Next LT Pro" panose="020B0504020202020204" pitchFamily="34" charset="0"/>
            </a:endParaRPr>
          </a:p>
        </p:txBody>
      </p:sp>
      <p:sp>
        <p:nvSpPr>
          <p:cNvPr id="17" name="TextBox 16">
            <a:extLst>
              <a:ext uri="{FF2B5EF4-FFF2-40B4-BE49-F238E27FC236}">
                <a16:creationId xmlns:a16="http://schemas.microsoft.com/office/drawing/2014/main" id="{01E7EA36-AA84-4336-9CF7-B1EFD631401B}"/>
              </a:ext>
            </a:extLst>
          </p:cNvPr>
          <p:cNvSpPr txBox="1"/>
          <p:nvPr/>
        </p:nvSpPr>
        <p:spPr>
          <a:xfrm>
            <a:off x="2911184" y="2988633"/>
            <a:ext cx="3260492" cy="3970318"/>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latin typeface="Avenir Next LT Pro" panose="020B0504020202020204" pitchFamily="34" charset="0"/>
              </a:rPr>
              <a:t>Owns a tiffin center(hotel), opens at 4 am to prepare the food, serves customers at 6 am</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A </a:t>
            </a:r>
            <a:r>
              <a:rPr lang="en-US" sz="1400" dirty="0" err="1">
                <a:latin typeface="Avenir Next LT Pro" panose="020B0504020202020204" pitchFamily="34" charset="0"/>
              </a:rPr>
              <a:t>Gpay</a:t>
            </a:r>
            <a:r>
              <a:rPr lang="en-US" sz="1400" dirty="0">
                <a:latin typeface="Avenir Next LT Pro" panose="020B0504020202020204" pitchFamily="34" charset="0"/>
              </a:rPr>
              <a:t> Business merchant, he receives payments from customers frequently</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He sees successful payment notification at customer’s end, but do not receive at his end, then after contacting helpdesk he receives payment after 1or 2 days</a:t>
            </a:r>
          </a:p>
          <a:p>
            <a:pPr marL="285750" indent="-285750">
              <a:buFont typeface="Wingdings" panose="05000000000000000000" pitchFamily="2" charset="2"/>
              <a:buChar char="Ø"/>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Where he faces some discrepancy in daily accounts, a miscalculation of 3k to 5k</a:t>
            </a:r>
          </a:p>
          <a:p>
            <a:pPr marL="285750" indent="-285750">
              <a:buFont typeface="Wingdings" panose="05000000000000000000" pitchFamily="2" charset="2"/>
              <a:buChar char="ü"/>
            </a:pPr>
            <a:endParaRPr lang="en-US" sz="1400" dirty="0">
              <a:latin typeface="Avenir Next LT Pro" panose="020B0504020202020204" pitchFamily="34" charset="0"/>
            </a:endParaRPr>
          </a:p>
        </p:txBody>
      </p:sp>
      <p:cxnSp>
        <p:nvCxnSpPr>
          <p:cNvPr id="18" name="Straight Connector 17">
            <a:extLst>
              <a:ext uri="{FF2B5EF4-FFF2-40B4-BE49-F238E27FC236}">
                <a16:creationId xmlns:a16="http://schemas.microsoft.com/office/drawing/2014/main" id="{404DA8B9-CAAC-4AFE-9546-38A2F58792B2}"/>
              </a:ext>
            </a:extLst>
          </p:cNvPr>
          <p:cNvCxnSpPr>
            <a:cxnSpLocks/>
          </p:cNvCxnSpPr>
          <p:nvPr/>
        </p:nvCxnSpPr>
        <p:spPr>
          <a:xfrm>
            <a:off x="2946851" y="604814"/>
            <a:ext cx="0" cy="5976257"/>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3E91157-A9C9-4C71-ADE2-AC8AAB814DCA}"/>
              </a:ext>
            </a:extLst>
          </p:cNvPr>
          <p:cNvSpPr txBox="1"/>
          <p:nvPr/>
        </p:nvSpPr>
        <p:spPr>
          <a:xfrm>
            <a:off x="3073678" y="2218710"/>
            <a:ext cx="2934650" cy="784830"/>
          </a:xfrm>
          <a:prstGeom prst="rect">
            <a:avLst/>
          </a:prstGeom>
          <a:noFill/>
        </p:spPr>
        <p:txBody>
          <a:bodyPr wrap="none" rtlCol="0">
            <a:spAutoFit/>
          </a:bodyPr>
          <a:lstStyle/>
          <a:p>
            <a:pPr algn="ctr"/>
            <a:r>
              <a:rPr lang="en-US" sz="1500" dirty="0">
                <a:latin typeface="Avenir Next LT Pro" panose="020B0504020202020204" pitchFamily="34" charset="0"/>
              </a:rPr>
              <a:t>Ramesh </a:t>
            </a:r>
            <a:r>
              <a:rPr lang="en-US" sz="1500" dirty="0" err="1">
                <a:latin typeface="Avenir Next LT Pro" panose="020B0504020202020204" pitchFamily="34" charset="0"/>
              </a:rPr>
              <a:t>Kande</a:t>
            </a:r>
            <a:endParaRPr lang="en-US" sz="1500" dirty="0">
              <a:latin typeface="Avenir Next LT Pro" panose="020B0504020202020204" pitchFamily="34" charset="0"/>
            </a:endParaRPr>
          </a:p>
          <a:p>
            <a:pPr algn="ctr"/>
            <a:r>
              <a:rPr lang="en-US" sz="1500" dirty="0">
                <a:latin typeface="Avenir Next LT Pro" panose="020B0504020202020204" pitchFamily="34" charset="0"/>
              </a:rPr>
              <a:t>39 | Runs family hotel business |</a:t>
            </a:r>
          </a:p>
          <a:p>
            <a:pPr algn="ctr"/>
            <a:r>
              <a:rPr lang="en-US" sz="1500" dirty="0">
                <a:latin typeface="Avenir Next LT Pro" panose="020B0504020202020204" pitchFamily="34" charset="0"/>
              </a:rPr>
              <a:t>Nizamabad(Semi Urban), TS</a:t>
            </a:r>
          </a:p>
        </p:txBody>
      </p:sp>
      <p:cxnSp>
        <p:nvCxnSpPr>
          <p:cNvPr id="21" name="Straight Connector 20">
            <a:extLst>
              <a:ext uri="{FF2B5EF4-FFF2-40B4-BE49-F238E27FC236}">
                <a16:creationId xmlns:a16="http://schemas.microsoft.com/office/drawing/2014/main" id="{9CB12D36-C9F5-4733-863D-1F46E3BC22C3}"/>
              </a:ext>
            </a:extLst>
          </p:cNvPr>
          <p:cNvCxnSpPr>
            <a:cxnSpLocks/>
          </p:cNvCxnSpPr>
          <p:nvPr/>
        </p:nvCxnSpPr>
        <p:spPr>
          <a:xfrm>
            <a:off x="6069619" y="604815"/>
            <a:ext cx="0" cy="5976257"/>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0A2E186-D9B6-4042-87F4-84303E7C0F49}"/>
              </a:ext>
            </a:extLst>
          </p:cNvPr>
          <p:cNvCxnSpPr>
            <a:cxnSpLocks/>
          </p:cNvCxnSpPr>
          <p:nvPr/>
        </p:nvCxnSpPr>
        <p:spPr>
          <a:xfrm>
            <a:off x="8966988" y="698120"/>
            <a:ext cx="0" cy="5976257"/>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44081F5F-6661-4204-AA7A-D06818DCC497}"/>
              </a:ext>
            </a:extLst>
          </p:cNvPr>
          <p:cNvSpPr txBox="1"/>
          <p:nvPr/>
        </p:nvSpPr>
        <p:spPr>
          <a:xfrm>
            <a:off x="6017652" y="2257553"/>
            <a:ext cx="3046105" cy="553998"/>
          </a:xfrm>
          <a:prstGeom prst="rect">
            <a:avLst/>
          </a:prstGeom>
          <a:noFill/>
        </p:spPr>
        <p:txBody>
          <a:bodyPr wrap="square" rtlCol="0">
            <a:spAutoFit/>
          </a:bodyPr>
          <a:lstStyle/>
          <a:p>
            <a:pPr algn="ctr"/>
            <a:r>
              <a:rPr lang="en-US" sz="1500" dirty="0" err="1">
                <a:latin typeface="Avenir Next LT Pro" panose="020B0504020202020204" pitchFamily="34" charset="0"/>
              </a:rPr>
              <a:t>Aaryan</a:t>
            </a:r>
            <a:r>
              <a:rPr lang="en-US" sz="1500" dirty="0">
                <a:latin typeface="Avenir Next LT Pro" panose="020B0504020202020204" pitchFamily="34" charset="0"/>
              </a:rPr>
              <a:t> Singh</a:t>
            </a:r>
          </a:p>
          <a:p>
            <a:pPr algn="ctr"/>
            <a:r>
              <a:rPr lang="en-US" sz="1500" dirty="0">
                <a:latin typeface="Avenir Next LT Pro" panose="020B0504020202020204" pitchFamily="34" charset="0"/>
              </a:rPr>
              <a:t>20 | Student at IIT(ISM) Dhanbad</a:t>
            </a:r>
          </a:p>
        </p:txBody>
      </p:sp>
      <p:sp>
        <p:nvSpPr>
          <p:cNvPr id="24" name="TextBox 23">
            <a:extLst>
              <a:ext uri="{FF2B5EF4-FFF2-40B4-BE49-F238E27FC236}">
                <a16:creationId xmlns:a16="http://schemas.microsoft.com/office/drawing/2014/main" id="{B6C3CC2B-5FD0-4D13-BB1B-A4498D684699}"/>
              </a:ext>
            </a:extLst>
          </p:cNvPr>
          <p:cNvSpPr txBox="1"/>
          <p:nvPr/>
        </p:nvSpPr>
        <p:spPr>
          <a:xfrm>
            <a:off x="6043458" y="2990333"/>
            <a:ext cx="2981105" cy="375487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latin typeface="Avenir Next LT Pro" panose="020B0504020202020204" pitchFamily="34" charset="0"/>
              </a:rPr>
              <a:t>Uses </a:t>
            </a:r>
            <a:r>
              <a:rPr lang="en-US" sz="1400" dirty="0" err="1">
                <a:latin typeface="Avenir Next LT Pro" panose="020B0504020202020204" pitchFamily="34" charset="0"/>
              </a:rPr>
              <a:t>Gpay</a:t>
            </a:r>
            <a:r>
              <a:rPr lang="en-US" sz="1400" dirty="0">
                <a:latin typeface="Avenir Next LT Pro" panose="020B0504020202020204" pitchFamily="34" charset="0"/>
              </a:rPr>
              <a:t> for any transactions in college; paying at canteen or sending money to friends or receiving money from parents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Frequently buys snacks and beverages at canteen, but app lags much and takes longer time to land payment page</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Also faces bank server problems and notices poor UI/UX and frequent bank server connectivity problem.</a:t>
            </a:r>
          </a:p>
          <a:p>
            <a:pPr marL="285750" indent="-285750">
              <a:buFont typeface="Wingdings" panose="05000000000000000000" pitchFamily="2" charset="2"/>
              <a:buChar char="Ø"/>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Instead he uses </a:t>
            </a:r>
            <a:r>
              <a:rPr lang="en-US" sz="1400" dirty="0" err="1">
                <a:latin typeface="Avenir Next LT Pro" panose="020B0504020202020204" pitchFamily="34" charset="0"/>
              </a:rPr>
              <a:t>PhonePe</a:t>
            </a:r>
            <a:r>
              <a:rPr lang="en-US" sz="1400" dirty="0">
                <a:latin typeface="Avenir Next LT Pro" panose="020B0504020202020204" pitchFamily="34" charset="0"/>
              </a:rPr>
              <a:t> or </a:t>
            </a:r>
            <a:r>
              <a:rPr lang="en-US" sz="1400" dirty="0" err="1">
                <a:latin typeface="Avenir Next LT Pro" panose="020B0504020202020204" pitchFamily="34" charset="0"/>
              </a:rPr>
              <a:t>PayTM</a:t>
            </a:r>
            <a:r>
              <a:rPr lang="en-US" sz="1400" dirty="0">
                <a:latin typeface="Avenir Next LT Pro" panose="020B0504020202020204" pitchFamily="34" charset="0"/>
              </a:rPr>
              <a:t> to pay it.</a:t>
            </a:r>
          </a:p>
        </p:txBody>
      </p:sp>
      <p:sp>
        <p:nvSpPr>
          <p:cNvPr id="25" name="TextBox 24">
            <a:extLst>
              <a:ext uri="{FF2B5EF4-FFF2-40B4-BE49-F238E27FC236}">
                <a16:creationId xmlns:a16="http://schemas.microsoft.com/office/drawing/2014/main" id="{A1E8ECF3-14BB-4B0D-896E-93C62B0D497C}"/>
              </a:ext>
            </a:extLst>
          </p:cNvPr>
          <p:cNvSpPr txBox="1"/>
          <p:nvPr/>
        </p:nvSpPr>
        <p:spPr>
          <a:xfrm>
            <a:off x="8945472" y="2198900"/>
            <a:ext cx="3046105" cy="784830"/>
          </a:xfrm>
          <a:prstGeom prst="rect">
            <a:avLst/>
          </a:prstGeom>
          <a:noFill/>
        </p:spPr>
        <p:txBody>
          <a:bodyPr wrap="square" rtlCol="0">
            <a:spAutoFit/>
          </a:bodyPr>
          <a:lstStyle/>
          <a:p>
            <a:pPr algn="ctr"/>
            <a:r>
              <a:rPr lang="en-US" sz="1500" dirty="0">
                <a:latin typeface="Avenir Next LT Pro" panose="020B0504020202020204" pitchFamily="34" charset="0"/>
              </a:rPr>
              <a:t>Rashmi Kiran</a:t>
            </a:r>
          </a:p>
          <a:p>
            <a:pPr algn="ctr"/>
            <a:r>
              <a:rPr lang="en-US" sz="1500" dirty="0">
                <a:latin typeface="Avenir Next LT Pro" panose="020B0504020202020204" pitchFamily="34" charset="0"/>
              </a:rPr>
              <a:t>25 | SDE at Morgan Stanley |</a:t>
            </a:r>
          </a:p>
          <a:p>
            <a:pPr algn="ctr"/>
            <a:r>
              <a:rPr lang="en-US" sz="1500" dirty="0">
                <a:latin typeface="Avenir Next LT Pro" panose="020B0504020202020204" pitchFamily="34" charset="0"/>
              </a:rPr>
              <a:t>Mumbai, MH</a:t>
            </a:r>
          </a:p>
        </p:txBody>
      </p:sp>
      <p:sp>
        <p:nvSpPr>
          <p:cNvPr id="26" name="TextBox 25">
            <a:extLst>
              <a:ext uri="{FF2B5EF4-FFF2-40B4-BE49-F238E27FC236}">
                <a16:creationId xmlns:a16="http://schemas.microsoft.com/office/drawing/2014/main" id="{F3D4B859-4A0A-46CA-8B11-7F4CAA5057A4}"/>
              </a:ext>
            </a:extLst>
          </p:cNvPr>
          <p:cNvSpPr txBox="1"/>
          <p:nvPr/>
        </p:nvSpPr>
        <p:spPr>
          <a:xfrm>
            <a:off x="8900737" y="3003540"/>
            <a:ext cx="3343230" cy="375487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latin typeface="Avenir Next LT Pro" panose="020B0504020202020204" pitchFamily="34" charset="0"/>
              </a:rPr>
              <a:t>Attends office in day hours, being a foodie, she explores different cuisines at different restaurants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She doesn’t carry cash, instead uses Google Pay to pay at restaurants.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In many of the times, she attempts payment for the first time, but fails, so she sends it for the second time, but money gets deducted twice</a:t>
            </a:r>
          </a:p>
          <a:p>
            <a:pPr marL="285750" indent="-285750">
              <a:buFont typeface="Wingdings" panose="05000000000000000000" pitchFamily="2" charset="2"/>
              <a:buChar char="Ø"/>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She calls customer care for support, but it takes weeks to receive the refund, but she gets irritated if its huge amount</a:t>
            </a:r>
          </a:p>
        </p:txBody>
      </p:sp>
    </p:spTree>
    <p:extLst>
      <p:ext uri="{BB962C8B-B14F-4D97-AF65-F5344CB8AC3E}">
        <p14:creationId xmlns:p14="http://schemas.microsoft.com/office/powerpoint/2010/main" val="352520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3"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695858-7F6C-4648-8210-4876A6AF7893}"/>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0A9EA8-0235-4D82-97B3-D40C378D8EDA}"/>
              </a:ext>
            </a:extLst>
          </p:cNvPr>
          <p:cNvSpPr txBox="1"/>
          <p:nvPr/>
        </p:nvSpPr>
        <p:spPr>
          <a:xfrm>
            <a:off x="5241822" y="41185"/>
            <a:ext cx="1708353" cy="369332"/>
          </a:xfrm>
          <a:prstGeom prst="rect">
            <a:avLst/>
          </a:prstGeom>
          <a:noFill/>
        </p:spPr>
        <p:txBody>
          <a:bodyPr wrap="none" rtlCol="0">
            <a:spAutoFit/>
          </a:bodyPr>
          <a:lstStyle/>
          <a:p>
            <a:r>
              <a:rPr lang="en-US" b="1" u="sng" dirty="0">
                <a:latin typeface="Avenir Next LT Pro" panose="020B0504020202020204" pitchFamily="34" charset="0"/>
              </a:rPr>
              <a:t>FLOWCHART</a:t>
            </a:r>
          </a:p>
        </p:txBody>
      </p:sp>
      <p:sp>
        <p:nvSpPr>
          <p:cNvPr id="6" name="TextBox 5">
            <a:extLst>
              <a:ext uri="{FF2B5EF4-FFF2-40B4-BE49-F238E27FC236}">
                <a16:creationId xmlns:a16="http://schemas.microsoft.com/office/drawing/2014/main" id="{283E53EB-12E1-4EB4-9C98-ACFF08EA6563}"/>
              </a:ext>
            </a:extLst>
          </p:cNvPr>
          <p:cNvSpPr txBox="1"/>
          <p:nvPr/>
        </p:nvSpPr>
        <p:spPr>
          <a:xfrm>
            <a:off x="125094" y="332635"/>
            <a:ext cx="651140" cy="307777"/>
          </a:xfrm>
          <a:prstGeom prst="rect">
            <a:avLst/>
          </a:prstGeom>
          <a:noFill/>
        </p:spPr>
        <p:txBody>
          <a:bodyPr wrap="none" rtlCol="0">
            <a:spAutoFit/>
          </a:bodyPr>
          <a:lstStyle/>
          <a:p>
            <a:r>
              <a:rPr lang="en-US" sz="1400" b="1" u="sng" dirty="0">
                <a:latin typeface="Avenir Next LT Pro" panose="020B0504020202020204" pitchFamily="34" charset="0"/>
              </a:rPr>
              <a:t>USER</a:t>
            </a:r>
          </a:p>
        </p:txBody>
      </p:sp>
      <p:sp>
        <p:nvSpPr>
          <p:cNvPr id="13" name="TextBox 12">
            <a:extLst>
              <a:ext uri="{FF2B5EF4-FFF2-40B4-BE49-F238E27FC236}">
                <a16:creationId xmlns:a16="http://schemas.microsoft.com/office/drawing/2014/main" id="{600C7283-B890-4270-B18E-06C896C42536}"/>
              </a:ext>
            </a:extLst>
          </p:cNvPr>
          <p:cNvSpPr txBox="1"/>
          <p:nvPr/>
        </p:nvSpPr>
        <p:spPr>
          <a:xfrm>
            <a:off x="4135407" y="1540212"/>
            <a:ext cx="2352760" cy="369332"/>
          </a:xfrm>
          <a:prstGeom prst="rect">
            <a:avLst/>
          </a:prstGeom>
          <a:noFill/>
          <a:ln>
            <a:solidFill>
              <a:schemeClr val="tx1"/>
            </a:solidFill>
          </a:ln>
        </p:spPr>
        <p:txBody>
          <a:bodyPr wrap="none" lIns="91440" tIns="45720" rIns="91440" bIns="45720" rtlCol="0" anchor="t">
            <a:spAutoFit/>
          </a:bodyPr>
          <a:lstStyle/>
          <a:p>
            <a:r>
              <a:rPr lang="en-US" dirty="0" err="1"/>
              <a:t>LiveChat</a:t>
            </a:r>
            <a:r>
              <a:rPr lang="en-US" dirty="0"/>
              <a:t> with </a:t>
            </a:r>
            <a:r>
              <a:rPr lang="en-US" dirty="0" err="1"/>
              <a:t>GPay</a:t>
            </a:r>
            <a:r>
              <a:rPr lang="en-US" dirty="0"/>
              <a:t> Bot</a:t>
            </a:r>
          </a:p>
        </p:txBody>
      </p:sp>
      <p:sp>
        <p:nvSpPr>
          <p:cNvPr id="16" name="TextBox 15">
            <a:extLst>
              <a:ext uri="{FF2B5EF4-FFF2-40B4-BE49-F238E27FC236}">
                <a16:creationId xmlns:a16="http://schemas.microsoft.com/office/drawing/2014/main" id="{22328360-CF4B-4234-8A77-A0CA543E9786}"/>
              </a:ext>
            </a:extLst>
          </p:cNvPr>
          <p:cNvSpPr txBox="1"/>
          <p:nvPr/>
        </p:nvSpPr>
        <p:spPr>
          <a:xfrm>
            <a:off x="4002020" y="3177069"/>
            <a:ext cx="3433697" cy="369332"/>
          </a:xfrm>
          <a:prstGeom prst="rect">
            <a:avLst/>
          </a:prstGeom>
          <a:noFill/>
          <a:ln>
            <a:solidFill>
              <a:srgbClr val="3A81F7"/>
            </a:solidFill>
            <a:prstDash val="dash"/>
          </a:ln>
        </p:spPr>
        <p:txBody>
          <a:bodyPr wrap="none" rtlCol="0">
            <a:spAutoFit/>
          </a:bodyPr>
          <a:lstStyle/>
          <a:p>
            <a:r>
              <a:rPr lang="en-US" dirty="0"/>
              <a:t>Bot presents/provides the solution</a:t>
            </a:r>
          </a:p>
        </p:txBody>
      </p:sp>
      <p:sp>
        <p:nvSpPr>
          <p:cNvPr id="18" name="TextBox 17">
            <a:extLst>
              <a:ext uri="{FF2B5EF4-FFF2-40B4-BE49-F238E27FC236}">
                <a16:creationId xmlns:a16="http://schemas.microsoft.com/office/drawing/2014/main" id="{A27414A0-DFE8-4865-99F6-EC9B1FEEE01D}"/>
              </a:ext>
            </a:extLst>
          </p:cNvPr>
          <p:cNvSpPr txBox="1"/>
          <p:nvPr/>
        </p:nvSpPr>
        <p:spPr>
          <a:xfrm>
            <a:off x="8419206" y="3808048"/>
            <a:ext cx="2770476" cy="646331"/>
          </a:xfrm>
          <a:prstGeom prst="rect">
            <a:avLst/>
          </a:prstGeom>
          <a:noFill/>
          <a:ln>
            <a:solidFill>
              <a:schemeClr val="tx1"/>
            </a:solidFill>
            <a:prstDash val="dash"/>
          </a:ln>
        </p:spPr>
        <p:txBody>
          <a:bodyPr wrap="square" rtlCol="0">
            <a:spAutoFit/>
          </a:bodyPr>
          <a:lstStyle/>
          <a:p>
            <a:pPr algn="ctr"/>
            <a:r>
              <a:rPr lang="en-US" dirty="0"/>
              <a:t>CX Team asks or searches in ‘Product CX community’</a:t>
            </a:r>
          </a:p>
        </p:txBody>
      </p:sp>
      <p:sp>
        <p:nvSpPr>
          <p:cNvPr id="19" name="TextBox 18">
            <a:extLst>
              <a:ext uri="{FF2B5EF4-FFF2-40B4-BE49-F238E27FC236}">
                <a16:creationId xmlns:a16="http://schemas.microsoft.com/office/drawing/2014/main" id="{2724DBA8-DC24-4261-B966-6EA75492F64F}"/>
              </a:ext>
            </a:extLst>
          </p:cNvPr>
          <p:cNvSpPr txBox="1"/>
          <p:nvPr/>
        </p:nvSpPr>
        <p:spPr>
          <a:xfrm>
            <a:off x="5501740" y="5103741"/>
            <a:ext cx="4032999" cy="646331"/>
          </a:xfrm>
          <a:prstGeom prst="rect">
            <a:avLst/>
          </a:prstGeom>
          <a:noFill/>
          <a:ln>
            <a:solidFill>
              <a:schemeClr val="tx1"/>
            </a:solidFill>
            <a:prstDash val="dash"/>
          </a:ln>
        </p:spPr>
        <p:txBody>
          <a:bodyPr wrap="square" rtlCol="0">
            <a:spAutoFit/>
          </a:bodyPr>
          <a:lstStyle/>
          <a:p>
            <a:pPr algn="ctr"/>
            <a:r>
              <a:rPr lang="en-US" dirty="0"/>
              <a:t>Marks issue as pending and sends tracking id in the form of message/email </a:t>
            </a:r>
          </a:p>
        </p:txBody>
      </p:sp>
      <p:sp>
        <p:nvSpPr>
          <p:cNvPr id="20" name="TextBox 19">
            <a:extLst>
              <a:ext uri="{FF2B5EF4-FFF2-40B4-BE49-F238E27FC236}">
                <a16:creationId xmlns:a16="http://schemas.microsoft.com/office/drawing/2014/main" id="{046B8A22-EA0A-4E05-BC23-FC9757276DD8}"/>
              </a:ext>
            </a:extLst>
          </p:cNvPr>
          <p:cNvSpPr txBox="1"/>
          <p:nvPr/>
        </p:nvSpPr>
        <p:spPr>
          <a:xfrm>
            <a:off x="9770505" y="5162640"/>
            <a:ext cx="2170709" cy="523220"/>
          </a:xfrm>
          <a:prstGeom prst="rect">
            <a:avLst/>
          </a:prstGeom>
          <a:noFill/>
          <a:ln>
            <a:solidFill>
              <a:schemeClr val="tx1"/>
            </a:solidFill>
            <a:prstDash val="dash"/>
          </a:ln>
        </p:spPr>
        <p:txBody>
          <a:bodyPr wrap="square" rtlCol="0">
            <a:spAutoFit/>
          </a:bodyPr>
          <a:lstStyle/>
          <a:p>
            <a:pPr algn="ctr"/>
            <a:r>
              <a:rPr lang="en-US" sz="1400" dirty="0"/>
              <a:t>Developer/Product teams answers the problem</a:t>
            </a:r>
          </a:p>
        </p:txBody>
      </p:sp>
      <p:sp>
        <p:nvSpPr>
          <p:cNvPr id="14" name="TextBox 13">
            <a:extLst>
              <a:ext uri="{FF2B5EF4-FFF2-40B4-BE49-F238E27FC236}">
                <a16:creationId xmlns:a16="http://schemas.microsoft.com/office/drawing/2014/main" id="{2534E41D-719B-48D7-8027-029868611126}"/>
              </a:ext>
            </a:extLst>
          </p:cNvPr>
          <p:cNvSpPr txBox="1"/>
          <p:nvPr/>
        </p:nvSpPr>
        <p:spPr>
          <a:xfrm>
            <a:off x="4038378" y="2019681"/>
            <a:ext cx="2585131" cy="369332"/>
          </a:xfrm>
          <a:prstGeom prst="rect">
            <a:avLst/>
          </a:prstGeom>
          <a:noFill/>
          <a:ln>
            <a:solidFill>
              <a:srgbClr val="FFC000"/>
            </a:solidFill>
            <a:prstDash val="dash"/>
          </a:ln>
        </p:spPr>
        <p:txBody>
          <a:bodyPr wrap="none" rtlCol="0">
            <a:spAutoFit/>
          </a:bodyPr>
          <a:lstStyle/>
          <a:p>
            <a:r>
              <a:rPr lang="en-US" dirty="0"/>
              <a:t>Shows problem category</a:t>
            </a:r>
          </a:p>
        </p:txBody>
      </p:sp>
      <p:grpSp>
        <p:nvGrpSpPr>
          <p:cNvPr id="103" name="Group 102">
            <a:extLst>
              <a:ext uri="{FF2B5EF4-FFF2-40B4-BE49-F238E27FC236}">
                <a16:creationId xmlns:a16="http://schemas.microsoft.com/office/drawing/2014/main" id="{74ED11F5-E0C1-4632-8C14-ED58CB793064}"/>
              </a:ext>
            </a:extLst>
          </p:cNvPr>
          <p:cNvGrpSpPr/>
          <p:nvPr/>
        </p:nvGrpSpPr>
        <p:grpSpPr>
          <a:xfrm>
            <a:off x="3516581" y="2554980"/>
            <a:ext cx="3628726" cy="477019"/>
            <a:chOff x="3516581" y="2554980"/>
            <a:chExt cx="3628726" cy="477019"/>
          </a:xfrm>
        </p:grpSpPr>
        <p:sp>
          <p:nvSpPr>
            <p:cNvPr id="15" name="TextBox 14">
              <a:extLst>
                <a:ext uri="{FF2B5EF4-FFF2-40B4-BE49-F238E27FC236}">
                  <a16:creationId xmlns:a16="http://schemas.microsoft.com/office/drawing/2014/main" id="{F3E3BD51-6436-416E-8EFC-7F843AE50AE3}"/>
                </a:ext>
              </a:extLst>
            </p:cNvPr>
            <p:cNvSpPr txBox="1"/>
            <p:nvPr/>
          </p:nvSpPr>
          <p:spPr>
            <a:xfrm>
              <a:off x="3753674" y="2611521"/>
              <a:ext cx="3317954" cy="369332"/>
            </a:xfrm>
            <a:prstGeom prst="rect">
              <a:avLst/>
            </a:prstGeom>
            <a:noFill/>
          </p:spPr>
          <p:txBody>
            <a:bodyPr wrap="square" rtlCol="0">
              <a:spAutoFit/>
            </a:bodyPr>
            <a:lstStyle/>
            <a:p>
              <a:r>
                <a:rPr lang="en-US" dirty="0"/>
                <a:t>Gets the details of exact problem</a:t>
              </a:r>
            </a:p>
          </p:txBody>
        </p:sp>
        <p:sp>
          <p:nvSpPr>
            <p:cNvPr id="27" name="Oval 26">
              <a:extLst>
                <a:ext uri="{FF2B5EF4-FFF2-40B4-BE49-F238E27FC236}">
                  <a16:creationId xmlns:a16="http://schemas.microsoft.com/office/drawing/2014/main" id="{3C17D3CA-2880-4A36-B982-CE24C02D09D3}"/>
                </a:ext>
              </a:extLst>
            </p:cNvPr>
            <p:cNvSpPr/>
            <p:nvPr/>
          </p:nvSpPr>
          <p:spPr>
            <a:xfrm>
              <a:off x="3516581" y="2554980"/>
              <a:ext cx="3628726" cy="477019"/>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32C4EEC6-82BD-4F79-883D-E42DBEB02575}"/>
              </a:ext>
            </a:extLst>
          </p:cNvPr>
          <p:cNvSpPr txBox="1"/>
          <p:nvPr/>
        </p:nvSpPr>
        <p:spPr>
          <a:xfrm>
            <a:off x="4486692" y="3940954"/>
            <a:ext cx="2612201" cy="369332"/>
          </a:xfrm>
          <a:prstGeom prst="rect">
            <a:avLst/>
          </a:prstGeom>
          <a:noFill/>
          <a:ln>
            <a:solidFill>
              <a:schemeClr val="tx1"/>
            </a:solidFill>
            <a:prstDash val="dash"/>
          </a:ln>
        </p:spPr>
        <p:txBody>
          <a:bodyPr wrap="square" rtlCol="0">
            <a:spAutoFit/>
          </a:bodyPr>
          <a:lstStyle/>
          <a:p>
            <a:pPr algn="ctr"/>
            <a:r>
              <a:rPr lang="en-US" dirty="0"/>
              <a:t>Connects in voice with CX</a:t>
            </a:r>
          </a:p>
        </p:txBody>
      </p:sp>
      <p:sp>
        <p:nvSpPr>
          <p:cNvPr id="32" name="Oval 31">
            <a:extLst>
              <a:ext uri="{FF2B5EF4-FFF2-40B4-BE49-F238E27FC236}">
                <a16:creationId xmlns:a16="http://schemas.microsoft.com/office/drawing/2014/main" id="{B7C9AC82-0302-44BC-B2D9-378AB7F239EE}"/>
              </a:ext>
            </a:extLst>
          </p:cNvPr>
          <p:cNvSpPr/>
          <p:nvPr/>
        </p:nvSpPr>
        <p:spPr>
          <a:xfrm>
            <a:off x="3567525" y="6067312"/>
            <a:ext cx="3807629" cy="47701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Next LT Pro" panose="020B0504020202020204" pitchFamily="34" charset="0"/>
              </a:rPr>
              <a:t>CUSTOMER FEEDBACK</a:t>
            </a:r>
          </a:p>
        </p:txBody>
      </p:sp>
      <p:grpSp>
        <p:nvGrpSpPr>
          <p:cNvPr id="104" name="Group 103">
            <a:extLst>
              <a:ext uri="{FF2B5EF4-FFF2-40B4-BE49-F238E27FC236}">
                <a16:creationId xmlns:a16="http://schemas.microsoft.com/office/drawing/2014/main" id="{B04179DB-FF3C-49DD-BF5D-CC3871D1BC6E}"/>
              </a:ext>
            </a:extLst>
          </p:cNvPr>
          <p:cNvGrpSpPr/>
          <p:nvPr/>
        </p:nvGrpSpPr>
        <p:grpSpPr>
          <a:xfrm>
            <a:off x="127169" y="643913"/>
            <a:ext cx="10385890" cy="477019"/>
            <a:chOff x="127169" y="643913"/>
            <a:chExt cx="10385890" cy="477019"/>
          </a:xfrm>
        </p:grpSpPr>
        <p:grpSp>
          <p:nvGrpSpPr>
            <p:cNvPr id="36" name="Group 35">
              <a:extLst>
                <a:ext uri="{FF2B5EF4-FFF2-40B4-BE49-F238E27FC236}">
                  <a16:creationId xmlns:a16="http://schemas.microsoft.com/office/drawing/2014/main" id="{45717019-0626-424C-8DC8-F1113356CD7F}"/>
                </a:ext>
              </a:extLst>
            </p:cNvPr>
            <p:cNvGrpSpPr/>
            <p:nvPr/>
          </p:nvGrpSpPr>
          <p:grpSpPr>
            <a:xfrm>
              <a:off x="127169" y="643913"/>
              <a:ext cx="1970933" cy="477019"/>
              <a:chOff x="788569" y="382063"/>
              <a:chExt cx="1970933" cy="477019"/>
            </a:xfrm>
          </p:grpSpPr>
          <p:sp>
            <p:nvSpPr>
              <p:cNvPr id="21" name="Oval 20">
                <a:extLst>
                  <a:ext uri="{FF2B5EF4-FFF2-40B4-BE49-F238E27FC236}">
                    <a16:creationId xmlns:a16="http://schemas.microsoft.com/office/drawing/2014/main" id="{2896D15D-00AB-42F4-A861-5BE3DDBF46F1}"/>
                  </a:ext>
                </a:extLst>
              </p:cNvPr>
              <p:cNvSpPr/>
              <p:nvPr/>
            </p:nvSpPr>
            <p:spPr>
              <a:xfrm>
                <a:off x="788569" y="382063"/>
                <a:ext cx="1970933" cy="477019"/>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C725E1-2C5B-401C-9879-D4D78D8CFFD3}"/>
                  </a:ext>
                </a:extLst>
              </p:cNvPr>
              <p:cNvSpPr txBox="1"/>
              <p:nvPr/>
            </p:nvSpPr>
            <p:spPr>
              <a:xfrm>
                <a:off x="817844" y="415479"/>
                <a:ext cx="1912383" cy="369332"/>
              </a:xfrm>
              <a:prstGeom prst="rect">
                <a:avLst/>
              </a:prstGeom>
              <a:noFill/>
            </p:spPr>
            <p:txBody>
              <a:bodyPr wrap="none" rtlCol="0">
                <a:spAutoFit/>
              </a:bodyPr>
              <a:lstStyle/>
              <a:p>
                <a:r>
                  <a:rPr lang="en-US" dirty="0"/>
                  <a:t>Faces the problem</a:t>
                </a:r>
              </a:p>
            </p:txBody>
          </p:sp>
        </p:grpSp>
        <p:sp>
          <p:nvSpPr>
            <p:cNvPr id="11" name="TextBox 10">
              <a:extLst>
                <a:ext uri="{FF2B5EF4-FFF2-40B4-BE49-F238E27FC236}">
                  <a16:creationId xmlns:a16="http://schemas.microsoft.com/office/drawing/2014/main" id="{ECACC6FA-652F-4DDA-974E-36875B6B5421}"/>
                </a:ext>
              </a:extLst>
            </p:cNvPr>
            <p:cNvSpPr txBox="1"/>
            <p:nvPr/>
          </p:nvSpPr>
          <p:spPr>
            <a:xfrm>
              <a:off x="4289472" y="676345"/>
              <a:ext cx="3024289" cy="369332"/>
            </a:xfrm>
            <a:prstGeom prst="rect">
              <a:avLst/>
            </a:prstGeom>
            <a:noFill/>
            <a:ln>
              <a:solidFill>
                <a:schemeClr val="tx1"/>
              </a:solidFill>
              <a:prstDash val="dash"/>
            </a:ln>
          </p:spPr>
          <p:txBody>
            <a:bodyPr wrap="none" rtlCol="0">
              <a:spAutoFit/>
            </a:bodyPr>
            <a:lstStyle/>
            <a:p>
              <a:r>
                <a:rPr lang="en-US" dirty="0"/>
                <a:t>Taps help, support &amp; feedback</a:t>
              </a:r>
            </a:p>
          </p:txBody>
        </p:sp>
        <p:grpSp>
          <p:nvGrpSpPr>
            <p:cNvPr id="34" name="Group 33">
              <a:extLst>
                <a:ext uri="{FF2B5EF4-FFF2-40B4-BE49-F238E27FC236}">
                  <a16:creationId xmlns:a16="http://schemas.microsoft.com/office/drawing/2014/main" id="{E07C60C1-53C7-4210-8A45-9BEDD4D3A942}"/>
                </a:ext>
              </a:extLst>
            </p:cNvPr>
            <p:cNvGrpSpPr/>
            <p:nvPr/>
          </p:nvGrpSpPr>
          <p:grpSpPr>
            <a:xfrm>
              <a:off x="2430337" y="654637"/>
              <a:ext cx="1686017" cy="403021"/>
              <a:chOff x="2432004" y="1542969"/>
              <a:chExt cx="1672066" cy="403021"/>
            </a:xfrm>
          </p:grpSpPr>
          <p:sp>
            <p:nvSpPr>
              <p:cNvPr id="10" name="TextBox 9">
                <a:extLst>
                  <a:ext uri="{FF2B5EF4-FFF2-40B4-BE49-F238E27FC236}">
                    <a16:creationId xmlns:a16="http://schemas.microsoft.com/office/drawing/2014/main" id="{FA20FE3D-C3F8-4647-9786-F503CD12AFE9}"/>
                  </a:ext>
                </a:extLst>
              </p:cNvPr>
              <p:cNvSpPr txBox="1"/>
              <p:nvPr/>
            </p:nvSpPr>
            <p:spPr>
              <a:xfrm>
                <a:off x="2437937" y="1542969"/>
                <a:ext cx="1666133" cy="369332"/>
              </a:xfrm>
              <a:prstGeom prst="rect">
                <a:avLst/>
              </a:prstGeom>
              <a:noFill/>
            </p:spPr>
            <p:txBody>
              <a:bodyPr wrap="square" rtlCol="0">
                <a:spAutoFit/>
              </a:bodyPr>
              <a:lstStyle/>
              <a:p>
                <a:r>
                  <a:rPr lang="en-US" dirty="0"/>
                  <a:t>Goes to profile</a:t>
                </a:r>
              </a:p>
            </p:txBody>
          </p:sp>
          <p:sp>
            <p:nvSpPr>
              <p:cNvPr id="23" name="Oval 22">
                <a:extLst>
                  <a:ext uri="{FF2B5EF4-FFF2-40B4-BE49-F238E27FC236}">
                    <a16:creationId xmlns:a16="http://schemas.microsoft.com/office/drawing/2014/main" id="{A4C2C063-B3DE-470F-A4E4-A2159F448728}"/>
                  </a:ext>
                </a:extLst>
              </p:cNvPr>
              <p:cNvSpPr/>
              <p:nvPr/>
            </p:nvSpPr>
            <p:spPr>
              <a:xfrm>
                <a:off x="2432004" y="1550178"/>
                <a:ext cx="1520928" cy="395812"/>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34A491D2-CFC2-47F6-91DC-A78C94217B74}"/>
                </a:ext>
              </a:extLst>
            </p:cNvPr>
            <p:cNvGrpSpPr/>
            <p:nvPr/>
          </p:nvGrpSpPr>
          <p:grpSpPr>
            <a:xfrm>
              <a:off x="8190362" y="672201"/>
              <a:ext cx="2322697" cy="369742"/>
              <a:chOff x="8162654" y="662968"/>
              <a:chExt cx="2322697" cy="369742"/>
            </a:xfrm>
          </p:grpSpPr>
          <p:sp>
            <p:nvSpPr>
              <p:cNvPr id="12" name="TextBox 11">
                <a:extLst>
                  <a:ext uri="{FF2B5EF4-FFF2-40B4-BE49-F238E27FC236}">
                    <a16:creationId xmlns:a16="http://schemas.microsoft.com/office/drawing/2014/main" id="{FE2D1ADD-B070-430F-8A25-4CD16218670A}"/>
                  </a:ext>
                </a:extLst>
              </p:cNvPr>
              <p:cNvSpPr txBox="1"/>
              <p:nvPr/>
            </p:nvSpPr>
            <p:spPr>
              <a:xfrm>
                <a:off x="8382080" y="662968"/>
                <a:ext cx="1914242" cy="369332"/>
              </a:xfrm>
              <a:prstGeom prst="rect">
                <a:avLst/>
              </a:prstGeom>
              <a:noFill/>
            </p:spPr>
            <p:txBody>
              <a:bodyPr wrap="none" rtlCol="0">
                <a:spAutoFit/>
              </a:bodyPr>
              <a:lstStyle/>
              <a:p>
                <a:r>
                  <a:rPr lang="en-US" dirty="0"/>
                  <a:t>Navigates to FAQs </a:t>
                </a:r>
              </a:p>
            </p:txBody>
          </p:sp>
          <p:sp>
            <p:nvSpPr>
              <p:cNvPr id="24" name="Oval 23">
                <a:extLst>
                  <a:ext uri="{FF2B5EF4-FFF2-40B4-BE49-F238E27FC236}">
                    <a16:creationId xmlns:a16="http://schemas.microsoft.com/office/drawing/2014/main" id="{341E40A3-1F1C-40ED-9A84-275076C94D8C}"/>
                  </a:ext>
                </a:extLst>
              </p:cNvPr>
              <p:cNvSpPr/>
              <p:nvPr/>
            </p:nvSpPr>
            <p:spPr>
              <a:xfrm>
                <a:off x="8162654" y="663379"/>
                <a:ext cx="2322697" cy="369331"/>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5ACA3EAD-CBB0-4F2A-A3B3-A0DE9062F04E}"/>
                </a:ext>
              </a:extLst>
            </p:cNvPr>
            <p:cNvCxnSpPr>
              <a:cxnSpLocks/>
              <a:stCxn id="9" idx="3"/>
              <a:endCxn id="23" idx="2"/>
            </p:cNvCxnSpPr>
            <p:nvPr/>
          </p:nvCxnSpPr>
          <p:spPr>
            <a:xfrm flipV="1">
              <a:off x="2068827" y="859752"/>
              <a:ext cx="361510" cy="2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E37BEA-FE47-4EF2-8DDA-13EE7351235F}"/>
                </a:ext>
              </a:extLst>
            </p:cNvPr>
            <p:cNvCxnSpPr>
              <a:cxnSpLocks/>
              <a:stCxn id="23" idx="6"/>
              <a:endCxn id="11" idx="1"/>
            </p:cNvCxnSpPr>
            <p:nvPr/>
          </p:nvCxnSpPr>
          <p:spPr>
            <a:xfrm>
              <a:off x="3963955" y="859752"/>
              <a:ext cx="325517" cy="1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58A9F49-B724-458C-991E-C3FDB22328AF}"/>
                </a:ext>
              </a:extLst>
            </p:cNvPr>
            <p:cNvCxnSpPr>
              <a:cxnSpLocks/>
              <a:stCxn id="11" idx="3"/>
              <a:endCxn id="24" idx="2"/>
            </p:cNvCxnSpPr>
            <p:nvPr/>
          </p:nvCxnSpPr>
          <p:spPr>
            <a:xfrm flipV="1">
              <a:off x="7313761" y="857278"/>
              <a:ext cx="876601" cy="3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8" name="Straight Connector 47">
            <a:extLst>
              <a:ext uri="{FF2B5EF4-FFF2-40B4-BE49-F238E27FC236}">
                <a16:creationId xmlns:a16="http://schemas.microsoft.com/office/drawing/2014/main" id="{33BBEA76-DECC-4907-8C9C-0D53318152D1}"/>
              </a:ext>
            </a:extLst>
          </p:cNvPr>
          <p:cNvCxnSpPr/>
          <p:nvPr/>
        </p:nvCxnSpPr>
        <p:spPr>
          <a:xfrm>
            <a:off x="125094" y="1247954"/>
            <a:ext cx="11877368"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463A078B-0CD9-4C9A-82E3-FD05FBAB5FC1}"/>
              </a:ext>
            </a:extLst>
          </p:cNvPr>
          <p:cNvSpPr txBox="1"/>
          <p:nvPr/>
        </p:nvSpPr>
        <p:spPr>
          <a:xfrm>
            <a:off x="36178" y="2297281"/>
            <a:ext cx="2229393" cy="307777"/>
          </a:xfrm>
          <a:prstGeom prst="rect">
            <a:avLst/>
          </a:prstGeom>
          <a:noFill/>
        </p:spPr>
        <p:txBody>
          <a:bodyPr wrap="none" rtlCol="0">
            <a:spAutoFit/>
          </a:bodyPr>
          <a:lstStyle/>
          <a:p>
            <a:r>
              <a:rPr lang="en-US" sz="1400" b="1" u="sng" dirty="0">
                <a:latin typeface="Avenir Next LT Pro" panose="020B0504020202020204" pitchFamily="34" charset="0"/>
              </a:rPr>
              <a:t>AUTOMATED SUPPORT</a:t>
            </a:r>
          </a:p>
        </p:txBody>
      </p:sp>
      <p:cxnSp>
        <p:nvCxnSpPr>
          <p:cNvPr id="62" name="Straight Connector 61">
            <a:extLst>
              <a:ext uri="{FF2B5EF4-FFF2-40B4-BE49-F238E27FC236}">
                <a16:creationId xmlns:a16="http://schemas.microsoft.com/office/drawing/2014/main" id="{53224D77-94ED-4574-8C26-A2F1F53C1C66}"/>
              </a:ext>
            </a:extLst>
          </p:cNvPr>
          <p:cNvCxnSpPr/>
          <p:nvPr/>
        </p:nvCxnSpPr>
        <p:spPr>
          <a:xfrm>
            <a:off x="157315" y="3642107"/>
            <a:ext cx="11877368"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5FA7676A-310C-40CD-B54D-5109BC5E0B14}"/>
              </a:ext>
            </a:extLst>
          </p:cNvPr>
          <p:cNvSpPr txBox="1"/>
          <p:nvPr/>
        </p:nvSpPr>
        <p:spPr>
          <a:xfrm>
            <a:off x="36178" y="4520518"/>
            <a:ext cx="2102883" cy="307777"/>
          </a:xfrm>
          <a:prstGeom prst="rect">
            <a:avLst/>
          </a:prstGeom>
          <a:noFill/>
        </p:spPr>
        <p:txBody>
          <a:bodyPr wrap="none" rtlCol="0">
            <a:spAutoFit/>
          </a:bodyPr>
          <a:lstStyle/>
          <a:p>
            <a:r>
              <a:rPr lang="en-US" sz="1400" b="1" u="sng" dirty="0">
                <a:latin typeface="Avenir Next LT Pro" panose="020B0504020202020204" pitchFamily="34" charset="0"/>
              </a:rPr>
              <a:t>CX &amp; PRODUCT TEAM</a:t>
            </a:r>
          </a:p>
        </p:txBody>
      </p:sp>
      <p:cxnSp>
        <p:nvCxnSpPr>
          <p:cNvPr id="65" name="Straight Arrow Connector 64">
            <a:extLst>
              <a:ext uri="{FF2B5EF4-FFF2-40B4-BE49-F238E27FC236}">
                <a16:creationId xmlns:a16="http://schemas.microsoft.com/office/drawing/2014/main" id="{3E190B71-5B1A-437B-BA29-1703A32FE08E}"/>
              </a:ext>
            </a:extLst>
          </p:cNvPr>
          <p:cNvCxnSpPr>
            <a:cxnSpLocks/>
            <a:stCxn id="17" idx="3"/>
            <a:endCxn id="18" idx="1"/>
          </p:cNvCxnSpPr>
          <p:nvPr/>
        </p:nvCxnSpPr>
        <p:spPr>
          <a:xfrm>
            <a:off x="7098893" y="4125620"/>
            <a:ext cx="1320313" cy="5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9A824505-749D-4E83-8D6E-260C44CBD88D}"/>
              </a:ext>
            </a:extLst>
          </p:cNvPr>
          <p:cNvSpPr txBox="1"/>
          <p:nvPr/>
        </p:nvSpPr>
        <p:spPr>
          <a:xfrm>
            <a:off x="2265571" y="5103739"/>
            <a:ext cx="2480865" cy="646331"/>
          </a:xfrm>
          <a:prstGeom prst="rect">
            <a:avLst/>
          </a:prstGeom>
          <a:noFill/>
          <a:ln>
            <a:solidFill>
              <a:schemeClr val="tx1"/>
            </a:solidFill>
            <a:prstDash val="dash"/>
          </a:ln>
        </p:spPr>
        <p:txBody>
          <a:bodyPr wrap="square" rtlCol="0">
            <a:spAutoFit/>
          </a:bodyPr>
          <a:lstStyle/>
          <a:p>
            <a:pPr algn="ctr"/>
            <a:r>
              <a:rPr lang="en-US" dirty="0"/>
              <a:t>Customer support calls back/emails customer</a:t>
            </a:r>
          </a:p>
        </p:txBody>
      </p:sp>
      <p:sp>
        <p:nvSpPr>
          <p:cNvPr id="70" name="TextBox 69">
            <a:extLst>
              <a:ext uri="{FF2B5EF4-FFF2-40B4-BE49-F238E27FC236}">
                <a16:creationId xmlns:a16="http://schemas.microsoft.com/office/drawing/2014/main" id="{48E77C7A-38D4-4047-8260-B515727116A1}"/>
              </a:ext>
            </a:extLst>
          </p:cNvPr>
          <p:cNvSpPr txBox="1"/>
          <p:nvPr/>
        </p:nvSpPr>
        <p:spPr>
          <a:xfrm>
            <a:off x="108155" y="6161227"/>
            <a:ext cx="1146404" cy="307777"/>
          </a:xfrm>
          <a:prstGeom prst="rect">
            <a:avLst/>
          </a:prstGeom>
          <a:noFill/>
        </p:spPr>
        <p:txBody>
          <a:bodyPr wrap="none" rtlCol="0">
            <a:spAutoFit/>
          </a:bodyPr>
          <a:lstStyle/>
          <a:p>
            <a:r>
              <a:rPr lang="en-US" sz="1400" b="1" u="sng" dirty="0">
                <a:latin typeface="Avenir Next LT Pro" panose="020B0504020202020204" pitchFamily="34" charset="0"/>
              </a:rPr>
              <a:t>FEEDBACK</a:t>
            </a:r>
          </a:p>
        </p:txBody>
      </p:sp>
      <p:cxnSp>
        <p:nvCxnSpPr>
          <p:cNvPr id="71" name="Straight Connector 70">
            <a:extLst>
              <a:ext uri="{FF2B5EF4-FFF2-40B4-BE49-F238E27FC236}">
                <a16:creationId xmlns:a16="http://schemas.microsoft.com/office/drawing/2014/main" id="{7BD15680-61E8-43D8-A1BB-DCE8E0F208F1}"/>
              </a:ext>
            </a:extLst>
          </p:cNvPr>
          <p:cNvCxnSpPr/>
          <p:nvPr/>
        </p:nvCxnSpPr>
        <p:spPr>
          <a:xfrm>
            <a:off x="167446" y="5837626"/>
            <a:ext cx="11877368"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57DC762-6082-4E89-8453-990F72258A2F}"/>
              </a:ext>
            </a:extLst>
          </p:cNvPr>
          <p:cNvCxnSpPr>
            <a:cxnSpLocks/>
            <a:stCxn id="24" idx="6"/>
            <a:endCxn id="13" idx="3"/>
          </p:cNvCxnSpPr>
          <p:nvPr/>
        </p:nvCxnSpPr>
        <p:spPr>
          <a:xfrm flipH="1">
            <a:off x="6488167" y="857278"/>
            <a:ext cx="4024892" cy="867600"/>
          </a:xfrm>
          <a:prstGeom prst="bentConnector3">
            <a:avLst>
              <a:gd name="adj1" fmla="val -5680"/>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1E441414-E7F2-4B8C-9348-D0B853657F36}"/>
              </a:ext>
            </a:extLst>
          </p:cNvPr>
          <p:cNvSpPr txBox="1"/>
          <p:nvPr/>
        </p:nvSpPr>
        <p:spPr>
          <a:xfrm>
            <a:off x="2838469" y="3103171"/>
            <a:ext cx="1157689" cy="307777"/>
          </a:xfrm>
          <a:prstGeom prst="rect">
            <a:avLst/>
          </a:prstGeom>
          <a:noFill/>
        </p:spPr>
        <p:txBody>
          <a:bodyPr wrap="none" rtlCol="0">
            <a:spAutoFit/>
          </a:bodyPr>
          <a:lstStyle/>
          <a:p>
            <a:r>
              <a:rPr lang="en-US" sz="1400" dirty="0">
                <a:solidFill>
                  <a:srgbClr val="FF0000"/>
                </a:solidFill>
                <a:latin typeface="Avenir Next LT Pro" panose="020B0504020202020204" pitchFamily="34" charset="0"/>
              </a:rPr>
              <a:t>Not solved?</a:t>
            </a:r>
          </a:p>
        </p:txBody>
      </p:sp>
      <p:cxnSp>
        <p:nvCxnSpPr>
          <p:cNvPr id="84" name="Straight Arrow Connector 83">
            <a:extLst>
              <a:ext uri="{FF2B5EF4-FFF2-40B4-BE49-F238E27FC236}">
                <a16:creationId xmlns:a16="http://schemas.microsoft.com/office/drawing/2014/main" id="{B7C74877-0AF6-46EE-BCC0-E421969E22DF}"/>
              </a:ext>
            </a:extLst>
          </p:cNvPr>
          <p:cNvCxnSpPr>
            <a:cxnSpLocks/>
            <a:stCxn id="14" idx="2"/>
            <a:endCxn id="27" idx="0"/>
          </p:cNvCxnSpPr>
          <p:nvPr/>
        </p:nvCxnSpPr>
        <p:spPr>
          <a:xfrm>
            <a:off x="5330944" y="2389013"/>
            <a:ext cx="0" cy="1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F907AA84-EF25-40AE-99A4-6797B43553FC}"/>
              </a:ext>
            </a:extLst>
          </p:cNvPr>
          <p:cNvCxnSpPr>
            <a:cxnSpLocks/>
            <a:stCxn id="27" idx="4"/>
            <a:endCxn id="16" idx="0"/>
          </p:cNvCxnSpPr>
          <p:nvPr/>
        </p:nvCxnSpPr>
        <p:spPr>
          <a:xfrm rot="16200000" flipH="1">
            <a:off x="5452371" y="2910571"/>
            <a:ext cx="145070" cy="387925"/>
          </a:xfrm>
          <a:prstGeom prst="bentConnector3">
            <a:avLst>
              <a:gd name="adj1" fmla="val 18166"/>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51EEADFC-EF01-4C4A-9E58-75B5A60D1D19}"/>
              </a:ext>
            </a:extLst>
          </p:cNvPr>
          <p:cNvCxnSpPr>
            <a:cxnSpLocks/>
            <a:stCxn id="16" idx="3"/>
            <a:endCxn id="32" idx="6"/>
          </p:cNvCxnSpPr>
          <p:nvPr/>
        </p:nvCxnSpPr>
        <p:spPr>
          <a:xfrm flipH="1">
            <a:off x="7375154" y="3361735"/>
            <a:ext cx="60563" cy="2944087"/>
          </a:xfrm>
          <a:prstGeom prst="bentConnector3">
            <a:avLst>
              <a:gd name="adj1" fmla="val -7621606"/>
            </a:avLst>
          </a:prstGeom>
          <a:ln>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6A194828-7699-42DE-B9A7-97DA7B345640}"/>
              </a:ext>
            </a:extLst>
          </p:cNvPr>
          <p:cNvSpPr txBox="1"/>
          <p:nvPr/>
        </p:nvSpPr>
        <p:spPr>
          <a:xfrm>
            <a:off x="9627994" y="3081786"/>
            <a:ext cx="739305" cy="276999"/>
          </a:xfrm>
          <a:prstGeom prst="rect">
            <a:avLst/>
          </a:prstGeom>
          <a:noFill/>
        </p:spPr>
        <p:txBody>
          <a:bodyPr wrap="none" rtlCol="0">
            <a:spAutoFit/>
          </a:bodyPr>
          <a:lstStyle/>
          <a:p>
            <a:r>
              <a:rPr lang="en-US" sz="1200" dirty="0">
                <a:solidFill>
                  <a:schemeClr val="accent6"/>
                </a:solidFill>
                <a:latin typeface="Avenir Next LT Pro" panose="020B0504020202020204" pitchFamily="34" charset="0"/>
              </a:rPr>
              <a:t>Solved?</a:t>
            </a:r>
          </a:p>
        </p:txBody>
      </p:sp>
      <p:sp>
        <p:nvSpPr>
          <p:cNvPr id="101" name="TextBox 100">
            <a:extLst>
              <a:ext uri="{FF2B5EF4-FFF2-40B4-BE49-F238E27FC236}">
                <a16:creationId xmlns:a16="http://schemas.microsoft.com/office/drawing/2014/main" id="{72FB0931-2474-45FE-B894-05B7C6B1572E}"/>
              </a:ext>
            </a:extLst>
          </p:cNvPr>
          <p:cNvSpPr txBox="1"/>
          <p:nvPr/>
        </p:nvSpPr>
        <p:spPr>
          <a:xfrm>
            <a:off x="8740209" y="1469087"/>
            <a:ext cx="1157689" cy="307777"/>
          </a:xfrm>
          <a:prstGeom prst="rect">
            <a:avLst/>
          </a:prstGeom>
          <a:noFill/>
        </p:spPr>
        <p:txBody>
          <a:bodyPr wrap="none" rtlCol="0">
            <a:spAutoFit/>
          </a:bodyPr>
          <a:lstStyle/>
          <a:p>
            <a:r>
              <a:rPr lang="en-US" sz="1400" dirty="0">
                <a:solidFill>
                  <a:srgbClr val="FF0000"/>
                </a:solidFill>
                <a:latin typeface="Avenir Next LT Pro" panose="020B0504020202020204" pitchFamily="34" charset="0"/>
              </a:rPr>
              <a:t>Not solved?</a:t>
            </a:r>
          </a:p>
        </p:txBody>
      </p:sp>
      <p:cxnSp>
        <p:nvCxnSpPr>
          <p:cNvPr id="118" name="Straight Arrow Connector 117">
            <a:extLst>
              <a:ext uri="{FF2B5EF4-FFF2-40B4-BE49-F238E27FC236}">
                <a16:creationId xmlns:a16="http://schemas.microsoft.com/office/drawing/2014/main" id="{B49614B7-052C-41E1-AF3C-83AA24230499}"/>
              </a:ext>
            </a:extLst>
          </p:cNvPr>
          <p:cNvCxnSpPr>
            <a:cxnSpLocks/>
            <a:stCxn id="17" idx="0"/>
          </p:cNvCxnSpPr>
          <p:nvPr/>
        </p:nvCxnSpPr>
        <p:spPr>
          <a:xfrm flipV="1">
            <a:off x="5792793" y="3389563"/>
            <a:ext cx="4108581" cy="55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8FC8549C-D99D-4B0D-89FB-0BA73AB65336}"/>
              </a:ext>
            </a:extLst>
          </p:cNvPr>
          <p:cNvSpPr txBox="1"/>
          <p:nvPr/>
        </p:nvSpPr>
        <p:spPr>
          <a:xfrm rot="21123159">
            <a:off x="7444371" y="3426584"/>
            <a:ext cx="739305" cy="276999"/>
          </a:xfrm>
          <a:prstGeom prst="rect">
            <a:avLst/>
          </a:prstGeom>
          <a:noFill/>
        </p:spPr>
        <p:txBody>
          <a:bodyPr wrap="none" rtlCol="0">
            <a:spAutoFit/>
          </a:bodyPr>
          <a:lstStyle/>
          <a:p>
            <a:r>
              <a:rPr lang="en-US" sz="1200" dirty="0">
                <a:solidFill>
                  <a:schemeClr val="accent6"/>
                </a:solidFill>
                <a:latin typeface="Avenir Next LT Pro" panose="020B0504020202020204" pitchFamily="34" charset="0"/>
              </a:rPr>
              <a:t>Solved?</a:t>
            </a:r>
          </a:p>
        </p:txBody>
      </p:sp>
      <p:sp>
        <p:nvSpPr>
          <p:cNvPr id="125" name="TextBox 124">
            <a:extLst>
              <a:ext uri="{FF2B5EF4-FFF2-40B4-BE49-F238E27FC236}">
                <a16:creationId xmlns:a16="http://schemas.microsoft.com/office/drawing/2014/main" id="{219627C3-E591-4657-A447-90D5AAB21FA9}"/>
              </a:ext>
            </a:extLst>
          </p:cNvPr>
          <p:cNvSpPr txBox="1"/>
          <p:nvPr/>
        </p:nvSpPr>
        <p:spPr>
          <a:xfrm>
            <a:off x="7077838" y="3889567"/>
            <a:ext cx="1348446" cy="276999"/>
          </a:xfrm>
          <a:prstGeom prst="rect">
            <a:avLst/>
          </a:prstGeom>
          <a:noFill/>
        </p:spPr>
        <p:txBody>
          <a:bodyPr wrap="none" rtlCol="0">
            <a:spAutoFit/>
          </a:bodyPr>
          <a:lstStyle/>
          <a:p>
            <a:r>
              <a:rPr lang="en-US" sz="1200" dirty="0">
                <a:solidFill>
                  <a:srgbClr val="FF0000"/>
                </a:solidFill>
                <a:latin typeface="Avenir Next LT Pro" panose="020B0504020202020204" pitchFamily="34" charset="0"/>
              </a:rPr>
              <a:t>Unable to solve?</a:t>
            </a:r>
          </a:p>
        </p:txBody>
      </p:sp>
      <p:sp>
        <p:nvSpPr>
          <p:cNvPr id="126" name="TextBox 125">
            <a:extLst>
              <a:ext uri="{FF2B5EF4-FFF2-40B4-BE49-F238E27FC236}">
                <a16:creationId xmlns:a16="http://schemas.microsoft.com/office/drawing/2014/main" id="{09C14F8F-08AB-4A46-A6D7-6557E76D0845}"/>
              </a:ext>
            </a:extLst>
          </p:cNvPr>
          <p:cNvSpPr txBox="1"/>
          <p:nvPr/>
        </p:nvSpPr>
        <p:spPr>
          <a:xfrm>
            <a:off x="7628271" y="4537452"/>
            <a:ext cx="1019831" cy="276999"/>
          </a:xfrm>
          <a:prstGeom prst="rect">
            <a:avLst/>
          </a:prstGeom>
          <a:noFill/>
        </p:spPr>
        <p:txBody>
          <a:bodyPr wrap="none" rtlCol="0">
            <a:spAutoFit/>
          </a:bodyPr>
          <a:lstStyle/>
          <a:p>
            <a:r>
              <a:rPr lang="en-US" sz="1200" dirty="0">
                <a:solidFill>
                  <a:srgbClr val="FF0000"/>
                </a:solidFill>
                <a:latin typeface="Avenir Next LT Pro" panose="020B0504020202020204" pitchFamily="34" charset="0"/>
              </a:rPr>
              <a:t>Not solved?</a:t>
            </a:r>
          </a:p>
        </p:txBody>
      </p:sp>
      <p:cxnSp>
        <p:nvCxnSpPr>
          <p:cNvPr id="128" name="Straight Arrow Connector 127">
            <a:extLst>
              <a:ext uri="{FF2B5EF4-FFF2-40B4-BE49-F238E27FC236}">
                <a16:creationId xmlns:a16="http://schemas.microsoft.com/office/drawing/2014/main" id="{80BC2E96-15F4-44B0-8345-E9BFD3608AF4}"/>
              </a:ext>
            </a:extLst>
          </p:cNvPr>
          <p:cNvCxnSpPr>
            <a:cxnSpLocks/>
            <a:stCxn id="18" idx="2"/>
            <a:endCxn id="19" idx="0"/>
          </p:cNvCxnSpPr>
          <p:nvPr/>
        </p:nvCxnSpPr>
        <p:spPr>
          <a:xfrm rot="5400000">
            <a:off x="8336661" y="3635958"/>
            <a:ext cx="649362" cy="228620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30" name="TextBox 129">
            <a:extLst>
              <a:ext uri="{FF2B5EF4-FFF2-40B4-BE49-F238E27FC236}">
                <a16:creationId xmlns:a16="http://schemas.microsoft.com/office/drawing/2014/main" id="{8BF6B08A-1BE3-4AFA-B822-14E746F081C5}"/>
              </a:ext>
            </a:extLst>
          </p:cNvPr>
          <p:cNvSpPr txBox="1"/>
          <p:nvPr/>
        </p:nvSpPr>
        <p:spPr>
          <a:xfrm>
            <a:off x="11201909" y="3901731"/>
            <a:ext cx="739305" cy="276999"/>
          </a:xfrm>
          <a:prstGeom prst="rect">
            <a:avLst/>
          </a:prstGeom>
          <a:noFill/>
        </p:spPr>
        <p:txBody>
          <a:bodyPr wrap="none" rtlCol="0">
            <a:spAutoFit/>
          </a:bodyPr>
          <a:lstStyle/>
          <a:p>
            <a:r>
              <a:rPr lang="en-US" sz="1200" dirty="0">
                <a:solidFill>
                  <a:schemeClr val="accent6"/>
                </a:solidFill>
                <a:latin typeface="Avenir Next LT Pro" panose="020B0504020202020204" pitchFamily="34" charset="0"/>
              </a:rPr>
              <a:t>Solved?</a:t>
            </a:r>
          </a:p>
        </p:txBody>
      </p:sp>
      <p:cxnSp>
        <p:nvCxnSpPr>
          <p:cNvPr id="137" name="Straight Arrow Connector 136">
            <a:extLst>
              <a:ext uri="{FF2B5EF4-FFF2-40B4-BE49-F238E27FC236}">
                <a16:creationId xmlns:a16="http://schemas.microsoft.com/office/drawing/2014/main" id="{92DE24AD-A622-44F5-B765-367CD0EFD445}"/>
              </a:ext>
            </a:extLst>
          </p:cNvPr>
          <p:cNvCxnSpPr>
            <a:cxnSpLocks/>
            <a:stCxn id="18" idx="3"/>
          </p:cNvCxnSpPr>
          <p:nvPr/>
        </p:nvCxnSpPr>
        <p:spPr>
          <a:xfrm>
            <a:off x="11189682" y="4131214"/>
            <a:ext cx="855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645C7F13-0BCA-462A-BCFF-D6D1F5AF11C7}"/>
              </a:ext>
            </a:extLst>
          </p:cNvPr>
          <p:cNvCxnSpPr>
            <a:cxnSpLocks/>
            <a:stCxn id="19" idx="1"/>
            <a:endCxn id="69" idx="3"/>
          </p:cNvCxnSpPr>
          <p:nvPr/>
        </p:nvCxnSpPr>
        <p:spPr>
          <a:xfrm flipH="1" flipV="1">
            <a:off x="4746436" y="5426905"/>
            <a:ext cx="75530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5FA40828-FD2E-473B-9DF5-534A62F9CA71}"/>
              </a:ext>
            </a:extLst>
          </p:cNvPr>
          <p:cNvCxnSpPr>
            <a:cxnSpLocks/>
          </p:cNvCxnSpPr>
          <p:nvPr/>
        </p:nvCxnSpPr>
        <p:spPr>
          <a:xfrm>
            <a:off x="4746435" y="5279230"/>
            <a:ext cx="755305"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6" name="Straight Arrow Connector 155">
            <a:extLst>
              <a:ext uri="{FF2B5EF4-FFF2-40B4-BE49-F238E27FC236}">
                <a16:creationId xmlns:a16="http://schemas.microsoft.com/office/drawing/2014/main" id="{0AEF6E64-04A9-4D77-A72B-E80440980702}"/>
              </a:ext>
            </a:extLst>
          </p:cNvPr>
          <p:cNvCxnSpPr>
            <a:cxnSpLocks/>
            <a:stCxn id="69" idx="1"/>
            <a:endCxn id="32" idx="2"/>
          </p:cNvCxnSpPr>
          <p:nvPr/>
        </p:nvCxnSpPr>
        <p:spPr>
          <a:xfrm rot="10800000" flipH="1" flipV="1">
            <a:off x="2265571" y="5426904"/>
            <a:ext cx="1301954" cy="878917"/>
          </a:xfrm>
          <a:prstGeom prst="bentConnector3">
            <a:avLst>
              <a:gd name="adj1" fmla="val -17558"/>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73AF5EC8-16DD-4B44-96EA-07935C8E5719}"/>
              </a:ext>
            </a:extLst>
          </p:cNvPr>
          <p:cNvSpPr txBox="1"/>
          <p:nvPr/>
        </p:nvSpPr>
        <p:spPr>
          <a:xfrm>
            <a:off x="1661565" y="3806592"/>
            <a:ext cx="2102694" cy="646331"/>
          </a:xfrm>
          <a:prstGeom prst="rect">
            <a:avLst/>
          </a:prstGeom>
          <a:noFill/>
          <a:ln>
            <a:solidFill>
              <a:schemeClr val="tx1"/>
            </a:solidFill>
            <a:prstDash val="dash"/>
          </a:ln>
        </p:spPr>
        <p:txBody>
          <a:bodyPr wrap="square" rtlCol="0">
            <a:spAutoFit/>
          </a:bodyPr>
          <a:lstStyle/>
          <a:p>
            <a:pPr algn="ctr"/>
            <a:r>
              <a:rPr lang="en-US" dirty="0"/>
              <a:t>Connects in live chat with CX</a:t>
            </a:r>
          </a:p>
        </p:txBody>
      </p:sp>
      <p:cxnSp>
        <p:nvCxnSpPr>
          <p:cNvPr id="3" name="Straight Arrow Connector 2">
            <a:extLst>
              <a:ext uri="{FF2B5EF4-FFF2-40B4-BE49-F238E27FC236}">
                <a16:creationId xmlns:a16="http://schemas.microsoft.com/office/drawing/2014/main" id="{A6929851-6445-464B-BF83-9F7C46B0BAB4}"/>
              </a:ext>
            </a:extLst>
          </p:cNvPr>
          <p:cNvCxnSpPr>
            <a:cxnSpLocks/>
            <a:stCxn id="16" idx="1"/>
            <a:endCxn id="58" idx="0"/>
          </p:cNvCxnSpPr>
          <p:nvPr/>
        </p:nvCxnSpPr>
        <p:spPr>
          <a:xfrm rot="10800000" flipV="1">
            <a:off x="2712912" y="3361734"/>
            <a:ext cx="1289108" cy="44485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D47E340F-9716-4A0E-B8EB-759E8CA8B399}"/>
              </a:ext>
            </a:extLst>
          </p:cNvPr>
          <p:cNvSpPr txBox="1"/>
          <p:nvPr/>
        </p:nvSpPr>
        <p:spPr>
          <a:xfrm>
            <a:off x="3727591" y="3957120"/>
            <a:ext cx="740908" cy="215444"/>
          </a:xfrm>
          <a:prstGeom prst="rect">
            <a:avLst/>
          </a:prstGeom>
          <a:noFill/>
        </p:spPr>
        <p:txBody>
          <a:bodyPr wrap="none" rtlCol="0">
            <a:spAutoFit/>
          </a:bodyPr>
          <a:lstStyle/>
          <a:p>
            <a:r>
              <a:rPr lang="en-US" sz="800" dirty="0">
                <a:solidFill>
                  <a:srgbClr val="FF0000"/>
                </a:solidFill>
                <a:latin typeface="Avenir Next LT Pro" panose="020B0504020202020204" pitchFamily="34" charset="0"/>
              </a:rPr>
              <a:t>Not solved?</a:t>
            </a:r>
          </a:p>
        </p:txBody>
      </p:sp>
      <p:cxnSp>
        <p:nvCxnSpPr>
          <p:cNvPr id="33" name="Straight Arrow Connector 32">
            <a:extLst>
              <a:ext uri="{FF2B5EF4-FFF2-40B4-BE49-F238E27FC236}">
                <a16:creationId xmlns:a16="http://schemas.microsoft.com/office/drawing/2014/main" id="{AB4697E7-92CA-4F52-8055-608DE2E61FE7}"/>
              </a:ext>
            </a:extLst>
          </p:cNvPr>
          <p:cNvCxnSpPr>
            <a:cxnSpLocks/>
            <a:stCxn id="58" idx="3"/>
            <a:endCxn id="17" idx="1"/>
          </p:cNvCxnSpPr>
          <p:nvPr/>
        </p:nvCxnSpPr>
        <p:spPr>
          <a:xfrm flipV="1">
            <a:off x="3764259" y="4125620"/>
            <a:ext cx="722433" cy="4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DCDC4377-C1CF-46C7-A565-1ACDB54827D6}"/>
              </a:ext>
            </a:extLst>
          </p:cNvPr>
          <p:cNvSpPr txBox="1"/>
          <p:nvPr/>
        </p:nvSpPr>
        <p:spPr>
          <a:xfrm>
            <a:off x="2710120" y="4530958"/>
            <a:ext cx="647934" cy="246221"/>
          </a:xfrm>
          <a:prstGeom prst="rect">
            <a:avLst/>
          </a:prstGeom>
          <a:noFill/>
        </p:spPr>
        <p:txBody>
          <a:bodyPr wrap="none" rtlCol="0">
            <a:spAutoFit/>
          </a:bodyPr>
          <a:lstStyle/>
          <a:p>
            <a:r>
              <a:rPr lang="en-US" sz="1000" dirty="0">
                <a:solidFill>
                  <a:schemeClr val="accent6"/>
                </a:solidFill>
                <a:latin typeface="Avenir Next LT Pro" panose="020B0504020202020204" pitchFamily="34" charset="0"/>
              </a:rPr>
              <a:t>Solved?</a:t>
            </a:r>
          </a:p>
        </p:txBody>
      </p:sp>
      <p:sp>
        <p:nvSpPr>
          <p:cNvPr id="46" name="TextBox 45">
            <a:extLst>
              <a:ext uri="{FF2B5EF4-FFF2-40B4-BE49-F238E27FC236}">
                <a16:creationId xmlns:a16="http://schemas.microsoft.com/office/drawing/2014/main" id="{1297FEAD-0C06-4EE6-B3BF-CFAD4A674F60}"/>
              </a:ext>
            </a:extLst>
          </p:cNvPr>
          <p:cNvSpPr txBox="1"/>
          <p:nvPr/>
        </p:nvSpPr>
        <p:spPr>
          <a:xfrm>
            <a:off x="4797479" y="1133830"/>
            <a:ext cx="1052660" cy="307777"/>
          </a:xfrm>
          <a:prstGeom prst="rect">
            <a:avLst/>
          </a:prstGeom>
          <a:noFill/>
          <a:ln>
            <a:solidFill>
              <a:schemeClr val="tx1"/>
            </a:solidFill>
          </a:ln>
        </p:spPr>
        <p:txBody>
          <a:bodyPr wrap="none" rtlCol="0">
            <a:spAutoFit/>
          </a:bodyPr>
          <a:lstStyle/>
          <a:p>
            <a:r>
              <a:rPr lang="en-US" sz="1400" dirty="0"/>
              <a:t>Help Centre</a:t>
            </a:r>
          </a:p>
        </p:txBody>
      </p:sp>
      <p:cxnSp>
        <p:nvCxnSpPr>
          <p:cNvPr id="50" name="Straight Arrow Connector 49">
            <a:extLst>
              <a:ext uri="{FF2B5EF4-FFF2-40B4-BE49-F238E27FC236}">
                <a16:creationId xmlns:a16="http://schemas.microsoft.com/office/drawing/2014/main" id="{4FF5708E-B9DA-44ED-864F-66E918135966}"/>
              </a:ext>
            </a:extLst>
          </p:cNvPr>
          <p:cNvCxnSpPr>
            <a:cxnSpLocks/>
            <a:stCxn id="11" idx="2"/>
            <a:endCxn id="46" idx="0"/>
          </p:cNvCxnSpPr>
          <p:nvPr/>
        </p:nvCxnSpPr>
        <p:spPr>
          <a:xfrm flipH="1">
            <a:off x="5323809" y="1045677"/>
            <a:ext cx="477808" cy="88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624E2302-623B-4D9C-AAF7-6D00CD367F4F}"/>
              </a:ext>
            </a:extLst>
          </p:cNvPr>
          <p:cNvCxnSpPr>
            <a:cxnSpLocks/>
            <a:stCxn id="46" idx="2"/>
            <a:endCxn id="13" idx="0"/>
          </p:cNvCxnSpPr>
          <p:nvPr/>
        </p:nvCxnSpPr>
        <p:spPr>
          <a:xfrm flipH="1">
            <a:off x="5311787" y="1441607"/>
            <a:ext cx="12022" cy="98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8A0EB5C-56AF-4817-BD76-AE6A1634CE95}"/>
              </a:ext>
            </a:extLst>
          </p:cNvPr>
          <p:cNvCxnSpPr>
            <a:cxnSpLocks/>
            <a:stCxn id="13" idx="2"/>
            <a:endCxn id="14" idx="0"/>
          </p:cNvCxnSpPr>
          <p:nvPr/>
        </p:nvCxnSpPr>
        <p:spPr>
          <a:xfrm>
            <a:off x="5311787" y="1909544"/>
            <a:ext cx="19157" cy="110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3A85EFC9-7E66-4053-99E8-90AD13C76ABC}"/>
              </a:ext>
            </a:extLst>
          </p:cNvPr>
          <p:cNvSpPr txBox="1"/>
          <p:nvPr/>
        </p:nvSpPr>
        <p:spPr>
          <a:xfrm>
            <a:off x="5792792" y="4476725"/>
            <a:ext cx="647934" cy="246221"/>
          </a:xfrm>
          <a:prstGeom prst="rect">
            <a:avLst/>
          </a:prstGeom>
          <a:noFill/>
        </p:spPr>
        <p:txBody>
          <a:bodyPr wrap="none" rtlCol="0">
            <a:spAutoFit/>
          </a:bodyPr>
          <a:lstStyle/>
          <a:p>
            <a:r>
              <a:rPr lang="en-US" sz="1000" dirty="0">
                <a:solidFill>
                  <a:schemeClr val="accent6"/>
                </a:solidFill>
                <a:latin typeface="Avenir Next LT Pro" panose="020B0504020202020204" pitchFamily="34" charset="0"/>
              </a:rPr>
              <a:t>Solved?</a:t>
            </a:r>
          </a:p>
        </p:txBody>
      </p:sp>
      <p:cxnSp>
        <p:nvCxnSpPr>
          <p:cNvPr id="37" name="Straight Arrow Connector 36">
            <a:extLst>
              <a:ext uri="{FF2B5EF4-FFF2-40B4-BE49-F238E27FC236}">
                <a16:creationId xmlns:a16="http://schemas.microsoft.com/office/drawing/2014/main" id="{231651E6-E0E0-4234-A3DF-57399EA186CF}"/>
              </a:ext>
            </a:extLst>
          </p:cNvPr>
          <p:cNvCxnSpPr>
            <a:cxnSpLocks/>
            <a:stCxn id="17" idx="2"/>
          </p:cNvCxnSpPr>
          <p:nvPr/>
        </p:nvCxnSpPr>
        <p:spPr>
          <a:xfrm rot="5400000">
            <a:off x="4024168" y="3006247"/>
            <a:ext cx="464586" cy="30726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F17ECA5-64F7-450A-987F-C7DB87540972}"/>
              </a:ext>
            </a:extLst>
          </p:cNvPr>
          <p:cNvCxnSpPr>
            <a:cxnSpLocks/>
            <a:endCxn id="32" idx="2"/>
          </p:cNvCxnSpPr>
          <p:nvPr/>
        </p:nvCxnSpPr>
        <p:spPr>
          <a:xfrm>
            <a:off x="1320800" y="4999209"/>
            <a:ext cx="2246725" cy="1306613"/>
          </a:xfrm>
          <a:prstGeom prst="bentConnector3">
            <a:avLst>
              <a:gd name="adj1" fmla="val 822"/>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19C5F2FA-8D5B-4081-88C8-0231D5181249}"/>
              </a:ext>
            </a:extLst>
          </p:cNvPr>
          <p:cNvCxnSpPr>
            <a:cxnSpLocks/>
          </p:cNvCxnSpPr>
          <p:nvPr/>
        </p:nvCxnSpPr>
        <p:spPr>
          <a:xfrm rot="10800000" flipV="1">
            <a:off x="1320800" y="4481409"/>
            <a:ext cx="1381136" cy="517800"/>
          </a:xfrm>
          <a:prstGeom prst="bentConnector3">
            <a:avLst>
              <a:gd name="adj1" fmla="val -881"/>
            </a:avLst>
          </a:prstGeom>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185F2196-E1AA-4EDC-B983-3554E4607787}"/>
              </a:ext>
            </a:extLst>
          </p:cNvPr>
          <p:cNvSpPr txBox="1"/>
          <p:nvPr/>
        </p:nvSpPr>
        <p:spPr>
          <a:xfrm>
            <a:off x="4740888" y="5074875"/>
            <a:ext cx="994585" cy="214888"/>
          </a:xfrm>
          <a:prstGeom prst="rect">
            <a:avLst/>
          </a:prstGeom>
          <a:noFill/>
        </p:spPr>
        <p:txBody>
          <a:bodyPr wrap="square" rtlCol="0">
            <a:spAutoFit/>
          </a:bodyPr>
          <a:lstStyle/>
          <a:p>
            <a:r>
              <a:rPr lang="en-US" sz="800" dirty="0">
                <a:solidFill>
                  <a:srgbClr val="FF0000"/>
                </a:solidFill>
                <a:latin typeface="Avenir Next LT Pro" panose="020B0504020202020204" pitchFamily="34" charset="0"/>
              </a:rPr>
              <a:t>Still unsolved?</a:t>
            </a:r>
          </a:p>
        </p:txBody>
      </p:sp>
      <p:cxnSp>
        <p:nvCxnSpPr>
          <p:cNvPr id="99" name="Straight Arrow Connector 98">
            <a:extLst>
              <a:ext uri="{FF2B5EF4-FFF2-40B4-BE49-F238E27FC236}">
                <a16:creationId xmlns:a16="http://schemas.microsoft.com/office/drawing/2014/main" id="{48A4AAF6-1CDD-41FE-B964-B249DC405284}"/>
              </a:ext>
            </a:extLst>
          </p:cNvPr>
          <p:cNvCxnSpPr>
            <a:cxnSpLocks/>
            <a:stCxn id="20" idx="1"/>
            <a:endCxn id="19" idx="3"/>
          </p:cNvCxnSpPr>
          <p:nvPr/>
        </p:nvCxnSpPr>
        <p:spPr>
          <a:xfrm flipH="1">
            <a:off x="9534739" y="5424250"/>
            <a:ext cx="235766" cy="2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688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8" grpId="0" animBg="1"/>
      <p:bldP spid="19" grpId="0" animBg="1"/>
      <p:bldP spid="20" grpId="0" animBg="1"/>
      <p:bldP spid="14" grpId="0" animBg="1"/>
      <p:bldP spid="17" grpId="0" animBg="1"/>
      <p:bldP spid="32" grpId="0" animBg="1"/>
      <p:bldP spid="69" grpId="0" animBg="1"/>
      <p:bldP spid="78" grpId="0"/>
      <p:bldP spid="93" grpId="0"/>
      <p:bldP spid="101" grpId="0"/>
      <p:bldP spid="121" grpId="0"/>
      <p:bldP spid="125" grpId="0"/>
      <p:bldP spid="126" grpId="0"/>
      <p:bldP spid="130" grpId="0"/>
      <p:bldP spid="58" grpId="0" animBg="1"/>
      <p:bldP spid="67" grpId="0"/>
      <p:bldP spid="76" grpId="0"/>
      <p:bldP spid="46" grpId="0" animBg="1"/>
      <p:bldP spid="72"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AE5567-4FB0-4035-BDFB-A43B0AE40901}"/>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5CFB2F-929B-49A5-B06C-3AC42F5191DF}"/>
              </a:ext>
            </a:extLst>
          </p:cNvPr>
          <p:cNvSpPr txBox="1"/>
          <p:nvPr/>
        </p:nvSpPr>
        <p:spPr>
          <a:xfrm>
            <a:off x="3849006" y="98131"/>
            <a:ext cx="4493987" cy="369332"/>
          </a:xfrm>
          <a:prstGeom prst="rect">
            <a:avLst/>
          </a:prstGeom>
          <a:noFill/>
        </p:spPr>
        <p:txBody>
          <a:bodyPr wrap="none" rtlCol="0">
            <a:spAutoFit/>
          </a:bodyPr>
          <a:lstStyle/>
          <a:p>
            <a:r>
              <a:rPr lang="en-US" b="1" u="sng" dirty="0">
                <a:latin typeface="Avenir Next LT Pro" panose="020B0504020202020204" pitchFamily="34" charset="0"/>
              </a:rPr>
              <a:t>TOOLS &amp; TECHNOLOGIES TO BE USED</a:t>
            </a:r>
          </a:p>
        </p:txBody>
      </p:sp>
      <p:sp>
        <p:nvSpPr>
          <p:cNvPr id="6" name="TextBox 5">
            <a:extLst>
              <a:ext uri="{FF2B5EF4-FFF2-40B4-BE49-F238E27FC236}">
                <a16:creationId xmlns:a16="http://schemas.microsoft.com/office/drawing/2014/main" id="{92F9AA6A-F4D5-4876-81AF-94AF57F87EAC}"/>
              </a:ext>
            </a:extLst>
          </p:cNvPr>
          <p:cNvSpPr txBox="1"/>
          <p:nvPr/>
        </p:nvSpPr>
        <p:spPr>
          <a:xfrm>
            <a:off x="235974" y="619433"/>
            <a:ext cx="2980175" cy="369332"/>
          </a:xfrm>
          <a:prstGeom prst="rect">
            <a:avLst/>
          </a:prstGeom>
          <a:noFill/>
        </p:spPr>
        <p:txBody>
          <a:bodyPr wrap="none" rtlCol="0">
            <a:spAutoFit/>
          </a:bodyPr>
          <a:lstStyle/>
          <a:p>
            <a:pPr marL="166688" indent="-166688">
              <a:buFont typeface="Arial" panose="020B0604020202020204" pitchFamily="34" charset="0"/>
              <a:buChar char="•"/>
            </a:pPr>
            <a:r>
              <a:rPr lang="en-US" b="1" u="sng" dirty="0">
                <a:latin typeface="Avenir Next LT Pro" panose="020B0504020202020204" pitchFamily="34" charset="0"/>
              </a:rPr>
              <a:t>AUTOMATED SUPPORT</a:t>
            </a:r>
          </a:p>
        </p:txBody>
      </p:sp>
      <p:sp>
        <p:nvSpPr>
          <p:cNvPr id="7" name="TextBox 6">
            <a:extLst>
              <a:ext uri="{FF2B5EF4-FFF2-40B4-BE49-F238E27FC236}">
                <a16:creationId xmlns:a16="http://schemas.microsoft.com/office/drawing/2014/main" id="{D86382C7-8216-4AB1-BB62-4E2ED1E44712}"/>
              </a:ext>
            </a:extLst>
          </p:cNvPr>
          <p:cNvSpPr txBox="1"/>
          <p:nvPr/>
        </p:nvSpPr>
        <p:spPr>
          <a:xfrm>
            <a:off x="365937" y="988765"/>
            <a:ext cx="5601533"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Using NLP modelling to find major issues by users</a:t>
            </a:r>
            <a:endParaRPr lang="en-US" dirty="0">
              <a:latin typeface="Avenir Next LT Pro" panose="020B0504020202020204" pitchFamily="34" charset="0"/>
            </a:endParaRPr>
          </a:p>
        </p:txBody>
      </p:sp>
      <p:sp>
        <p:nvSpPr>
          <p:cNvPr id="2" name="TextBox 1">
            <a:extLst>
              <a:ext uri="{FF2B5EF4-FFF2-40B4-BE49-F238E27FC236}">
                <a16:creationId xmlns:a16="http://schemas.microsoft.com/office/drawing/2014/main" id="{DC70B7F5-9065-4CF5-9F56-E30840E293EE}"/>
              </a:ext>
            </a:extLst>
          </p:cNvPr>
          <p:cNvSpPr txBox="1"/>
          <p:nvPr/>
        </p:nvSpPr>
        <p:spPr>
          <a:xfrm>
            <a:off x="1413802" y="1237868"/>
            <a:ext cx="10431514" cy="11587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Using recent customer </a:t>
            </a:r>
            <a:r>
              <a:rPr lang="en-US" sz="1600" b="1" dirty="0">
                <a:latin typeface="Avenir Next LT Pro" panose="020B0504020202020204" pitchFamily="34" charset="0"/>
              </a:rPr>
              <a:t>reviews </a:t>
            </a:r>
            <a:r>
              <a:rPr lang="en-US" sz="1600" dirty="0">
                <a:latin typeface="Avenir Next LT Pro" panose="020B0504020202020204" pitchFamily="34" charset="0"/>
              </a:rPr>
              <a:t>on</a:t>
            </a:r>
            <a:r>
              <a:rPr lang="en-US" sz="1600" b="1" dirty="0">
                <a:latin typeface="Avenir Next LT Pro" panose="020B0504020202020204" pitchFamily="34" charset="0"/>
              </a:rPr>
              <a:t> Google Play store </a:t>
            </a:r>
            <a:r>
              <a:rPr lang="en-US" sz="1600" dirty="0">
                <a:latin typeface="Avenir Next LT Pro" panose="020B0504020202020204" pitchFamily="34" charset="0"/>
              </a:rPr>
              <a:t>to analyze</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Extract </a:t>
            </a:r>
            <a:r>
              <a:rPr lang="en-US" sz="1600" b="1" dirty="0">
                <a:latin typeface="Avenir Next LT Pro" panose="020B0504020202020204" pitchFamily="34" charset="0"/>
              </a:rPr>
              <a:t>keywords  or phrases </a:t>
            </a:r>
            <a:r>
              <a:rPr lang="en-US" sz="1600" dirty="0">
                <a:latin typeface="Avenir Next LT Pro" panose="020B0504020202020204" pitchFamily="34" charset="0"/>
              </a:rPr>
              <a:t>to find </a:t>
            </a:r>
            <a:r>
              <a:rPr lang="en-US" sz="1600" b="1" dirty="0">
                <a:latin typeface="Avenir Next LT Pro" panose="020B0504020202020204" pitchFamily="34" charset="0"/>
              </a:rPr>
              <a:t>major problems </a:t>
            </a:r>
            <a:r>
              <a:rPr lang="en-US" sz="1600" dirty="0">
                <a:latin typeface="Avenir Next LT Pro" panose="020B0504020202020204" pitchFamily="34" charset="0"/>
              </a:rPr>
              <a:t>and optimizing our workforce. </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This can be built using </a:t>
            </a:r>
            <a:r>
              <a:rPr lang="en-US" sz="1600" i="1" dirty="0" err="1">
                <a:latin typeface="Avenir Next LT Pro" panose="020B0504020202020204" pitchFamily="34" charset="0"/>
              </a:rPr>
              <a:t>Jupyter</a:t>
            </a:r>
            <a:r>
              <a:rPr lang="en-US" sz="1600" i="1" dirty="0">
                <a:latin typeface="Avenir Next LT Pro" panose="020B0504020202020204" pitchFamily="34" charset="0"/>
              </a:rPr>
              <a:t> notebook </a:t>
            </a:r>
            <a:r>
              <a:rPr lang="en-US" sz="1600" dirty="0">
                <a:latin typeface="Avenir Next LT Pro" panose="020B0504020202020204" pitchFamily="34" charset="0"/>
              </a:rPr>
              <a:t>and </a:t>
            </a:r>
            <a:r>
              <a:rPr lang="en-US" sz="1600" b="1" dirty="0">
                <a:latin typeface="Avenir Next LT Pro" panose="020B0504020202020204" pitchFamily="34" charset="0"/>
              </a:rPr>
              <a:t>Natural Language Processing(NLP) </a:t>
            </a:r>
            <a:r>
              <a:rPr lang="en-US" sz="1600" dirty="0">
                <a:latin typeface="Avenir Next LT Pro" panose="020B0504020202020204" pitchFamily="34" charset="0"/>
              </a:rPr>
              <a:t>technology.</a:t>
            </a:r>
          </a:p>
        </p:txBody>
      </p:sp>
      <p:sp>
        <p:nvSpPr>
          <p:cNvPr id="29" name="TextBox 28">
            <a:extLst>
              <a:ext uri="{FF2B5EF4-FFF2-40B4-BE49-F238E27FC236}">
                <a16:creationId xmlns:a16="http://schemas.microsoft.com/office/drawing/2014/main" id="{F8E16023-95F7-44EB-A0A7-7AED70AD20A8}"/>
              </a:ext>
            </a:extLst>
          </p:cNvPr>
          <p:cNvSpPr txBox="1"/>
          <p:nvPr/>
        </p:nvSpPr>
        <p:spPr>
          <a:xfrm>
            <a:off x="457353" y="4761320"/>
            <a:ext cx="939681" cy="461665"/>
          </a:xfrm>
          <a:prstGeom prst="rect">
            <a:avLst/>
          </a:prstGeom>
          <a:noFill/>
        </p:spPr>
        <p:txBody>
          <a:bodyPr wrap="none" rtlCol="0">
            <a:spAutoFit/>
          </a:bodyPr>
          <a:lstStyle/>
          <a:p>
            <a:pPr algn="ctr"/>
            <a:r>
              <a:rPr lang="en-US" sz="2400" b="1" dirty="0">
                <a:latin typeface="Avenir Next LT Pro" panose="020B0504020202020204" pitchFamily="34" charset="0"/>
              </a:rPr>
              <a:t>16% </a:t>
            </a:r>
          </a:p>
        </p:txBody>
      </p:sp>
      <p:sp>
        <p:nvSpPr>
          <p:cNvPr id="30" name="TextBox 29">
            <a:extLst>
              <a:ext uri="{FF2B5EF4-FFF2-40B4-BE49-F238E27FC236}">
                <a16:creationId xmlns:a16="http://schemas.microsoft.com/office/drawing/2014/main" id="{D8D33936-7EB1-47B8-A7B5-C0C26B64F653}"/>
              </a:ext>
            </a:extLst>
          </p:cNvPr>
          <p:cNvSpPr txBox="1"/>
          <p:nvPr/>
        </p:nvSpPr>
        <p:spPr>
          <a:xfrm>
            <a:off x="4880805" y="4761216"/>
            <a:ext cx="939681" cy="461665"/>
          </a:xfrm>
          <a:prstGeom prst="rect">
            <a:avLst/>
          </a:prstGeom>
          <a:noFill/>
        </p:spPr>
        <p:txBody>
          <a:bodyPr wrap="none" rtlCol="0">
            <a:spAutoFit/>
          </a:bodyPr>
          <a:lstStyle/>
          <a:p>
            <a:pPr algn="ctr"/>
            <a:r>
              <a:rPr lang="en-US" sz="2400" b="1" dirty="0">
                <a:latin typeface="Avenir Next LT Pro" panose="020B0504020202020204" pitchFamily="34" charset="0"/>
              </a:rPr>
              <a:t>74% </a:t>
            </a:r>
          </a:p>
        </p:txBody>
      </p:sp>
      <p:sp>
        <p:nvSpPr>
          <p:cNvPr id="31" name="TextBox 30">
            <a:extLst>
              <a:ext uri="{FF2B5EF4-FFF2-40B4-BE49-F238E27FC236}">
                <a16:creationId xmlns:a16="http://schemas.microsoft.com/office/drawing/2014/main" id="{A2FCD7EA-D4F6-4F8D-BFCF-C649840C27B2}"/>
              </a:ext>
            </a:extLst>
          </p:cNvPr>
          <p:cNvSpPr txBox="1"/>
          <p:nvPr/>
        </p:nvSpPr>
        <p:spPr>
          <a:xfrm>
            <a:off x="7701193" y="4758850"/>
            <a:ext cx="939681" cy="461665"/>
          </a:xfrm>
          <a:prstGeom prst="rect">
            <a:avLst/>
          </a:prstGeom>
          <a:noFill/>
        </p:spPr>
        <p:txBody>
          <a:bodyPr wrap="none" rtlCol="0">
            <a:spAutoFit/>
          </a:bodyPr>
          <a:lstStyle/>
          <a:p>
            <a:pPr algn="ctr"/>
            <a:r>
              <a:rPr lang="en-US" sz="2400" b="1" dirty="0">
                <a:latin typeface="Avenir Next LT Pro" panose="020B0504020202020204" pitchFamily="34" charset="0"/>
              </a:rPr>
              <a:t>28% </a:t>
            </a:r>
          </a:p>
        </p:txBody>
      </p:sp>
      <p:sp>
        <p:nvSpPr>
          <p:cNvPr id="32" name="TextBox 31">
            <a:extLst>
              <a:ext uri="{FF2B5EF4-FFF2-40B4-BE49-F238E27FC236}">
                <a16:creationId xmlns:a16="http://schemas.microsoft.com/office/drawing/2014/main" id="{3585906E-AFED-4877-9ADD-4AFC646A66A3}"/>
              </a:ext>
            </a:extLst>
          </p:cNvPr>
          <p:cNvSpPr txBox="1"/>
          <p:nvPr/>
        </p:nvSpPr>
        <p:spPr>
          <a:xfrm>
            <a:off x="10325125" y="4764262"/>
            <a:ext cx="939681" cy="461665"/>
          </a:xfrm>
          <a:prstGeom prst="rect">
            <a:avLst/>
          </a:prstGeom>
          <a:noFill/>
        </p:spPr>
        <p:txBody>
          <a:bodyPr wrap="none" rtlCol="0">
            <a:spAutoFit/>
          </a:bodyPr>
          <a:lstStyle/>
          <a:p>
            <a:pPr algn="ctr"/>
            <a:r>
              <a:rPr lang="en-US" sz="2400" b="1" dirty="0">
                <a:latin typeface="Avenir Next LT Pro" panose="020B0504020202020204" pitchFamily="34" charset="0"/>
              </a:rPr>
              <a:t>38% </a:t>
            </a:r>
          </a:p>
        </p:txBody>
      </p:sp>
      <p:sp>
        <p:nvSpPr>
          <p:cNvPr id="33" name="TextBox 32">
            <a:extLst>
              <a:ext uri="{FF2B5EF4-FFF2-40B4-BE49-F238E27FC236}">
                <a16:creationId xmlns:a16="http://schemas.microsoft.com/office/drawing/2014/main" id="{7A34E20C-5124-49EE-8874-FE165DB0E13B}"/>
              </a:ext>
            </a:extLst>
          </p:cNvPr>
          <p:cNvSpPr txBox="1"/>
          <p:nvPr/>
        </p:nvSpPr>
        <p:spPr>
          <a:xfrm>
            <a:off x="2129761" y="4758850"/>
            <a:ext cx="939681" cy="461665"/>
          </a:xfrm>
          <a:prstGeom prst="rect">
            <a:avLst/>
          </a:prstGeom>
          <a:noFill/>
        </p:spPr>
        <p:txBody>
          <a:bodyPr wrap="none" rtlCol="0">
            <a:spAutoFit/>
          </a:bodyPr>
          <a:lstStyle/>
          <a:p>
            <a:pPr algn="ctr"/>
            <a:r>
              <a:rPr lang="en-US" sz="2400" b="1" dirty="0">
                <a:latin typeface="Avenir Next LT Pro" panose="020B0504020202020204" pitchFamily="34" charset="0"/>
              </a:rPr>
              <a:t>14% </a:t>
            </a:r>
          </a:p>
        </p:txBody>
      </p:sp>
      <p:sp>
        <p:nvSpPr>
          <p:cNvPr id="44" name="TextBox 43">
            <a:extLst>
              <a:ext uri="{FF2B5EF4-FFF2-40B4-BE49-F238E27FC236}">
                <a16:creationId xmlns:a16="http://schemas.microsoft.com/office/drawing/2014/main" id="{53494C2B-06D7-4F67-BA53-56CCE4EA1AE3}"/>
              </a:ext>
            </a:extLst>
          </p:cNvPr>
          <p:cNvSpPr txBox="1"/>
          <p:nvPr/>
        </p:nvSpPr>
        <p:spPr>
          <a:xfrm>
            <a:off x="365936" y="5422421"/>
            <a:ext cx="3275769"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Google Pay Chatbot feature</a:t>
            </a:r>
            <a:endParaRPr lang="en-US" dirty="0">
              <a:latin typeface="Avenir Next LT Pro" panose="020B0504020202020204" pitchFamily="34" charset="0"/>
            </a:endParaRPr>
          </a:p>
        </p:txBody>
      </p:sp>
      <p:sp>
        <p:nvSpPr>
          <p:cNvPr id="46" name="TextBox 45">
            <a:extLst>
              <a:ext uri="{FF2B5EF4-FFF2-40B4-BE49-F238E27FC236}">
                <a16:creationId xmlns:a16="http://schemas.microsoft.com/office/drawing/2014/main" id="{8EB81AA0-9FBC-430D-B91B-72EC13112B43}"/>
              </a:ext>
            </a:extLst>
          </p:cNvPr>
          <p:cNvSpPr txBox="1"/>
          <p:nvPr/>
        </p:nvSpPr>
        <p:spPr>
          <a:xfrm>
            <a:off x="1394550" y="5789255"/>
            <a:ext cx="10431514" cy="7894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Google Pay can built this on their own using </a:t>
            </a:r>
            <a:r>
              <a:rPr lang="en-US" sz="1600" b="1" dirty="0">
                <a:latin typeface="Avenir Next LT Pro" panose="020B0504020202020204" pitchFamily="34" charset="0"/>
              </a:rPr>
              <a:t>NLP</a:t>
            </a:r>
            <a:r>
              <a:rPr lang="en-US" sz="1600" dirty="0">
                <a:latin typeface="Avenir Next LT Pro" panose="020B0504020202020204" pitchFamily="34" charset="0"/>
              </a:rPr>
              <a:t> and other related tools</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Can integrate </a:t>
            </a:r>
            <a:r>
              <a:rPr lang="en-US" sz="1600" b="1" dirty="0">
                <a:latin typeface="Avenir Next LT Pro" panose="020B0504020202020204" pitchFamily="34" charset="0"/>
              </a:rPr>
              <a:t>chatbot using SaaS</a:t>
            </a:r>
            <a:r>
              <a:rPr lang="en-US" sz="1600" dirty="0">
                <a:latin typeface="Avenir Next LT Pro" panose="020B0504020202020204" pitchFamily="34" charset="0"/>
              </a:rPr>
              <a:t> companies like Chatbot, </a:t>
            </a:r>
            <a:r>
              <a:rPr lang="en-US" sz="1600" dirty="0" err="1">
                <a:latin typeface="Avenir Next LT Pro" panose="020B0504020202020204" pitchFamily="34" charset="0"/>
              </a:rPr>
              <a:t>Chatbotcreater</a:t>
            </a:r>
            <a:r>
              <a:rPr lang="en-US" sz="1600" dirty="0">
                <a:latin typeface="Avenir Next LT Pro" panose="020B0504020202020204" pitchFamily="34" charset="0"/>
              </a:rPr>
              <a:t>, etc.</a:t>
            </a:r>
          </a:p>
        </p:txBody>
      </p:sp>
      <p:cxnSp>
        <p:nvCxnSpPr>
          <p:cNvPr id="77" name="Straight Connector 76">
            <a:extLst>
              <a:ext uri="{FF2B5EF4-FFF2-40B4-BE49-F238E27FC236}">
                <a16:creationId xmlns:a16="http://schemas.microsoft.com/office/drawing/2014/main" id="{45C8111C-25CE-4071-9402-407C60C6D660}"/>
              </a:ext>
            </a:extLst>
          </p:cNvPr>
          <p:cNvCxnSpPr/>
          <p:nvPr/>
        </p:nvCxnSpPr>
        <p:spPr>
          <a:xfrm>
            <a:off x="112543" y="5308639"/>
            <a:ext cx="1192682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4AE6FB8C-CE50-48FA-BF46-490033A4AF29}"/>
              </a:ext>
            </a:extLst>
          </p:cNvPr>
          <p:cNvGrpSpPr/>
          <p:nvPr/>
        </p:nvGrpSpPr>
        <p:grpSpPr>
          <a:xfrm>
            <a:off x="107801" y="2411590"/>
            <a:ext cx="11931562" cy="2366473"/>
            <a:chOff x="107801" y="2411590"/>
            <a:chExt cx="11931562" cy="2366473"/>
          </a:xfrm>
        </p:grpSpPr>
        <p:sp>
          <p:nvSpPr>
            <p:cNvPr id="43" name="Rectangle 42">
              <a:extLst>
                <a:ext uri="{FF2B5EF4-FFF2-40B4-BE49-F238E27FC236}">
                  <a16:creationId xmlns:a16="http://schemas.microsoft.com/office/drawing/2014/main" id="{0D17785A-1F07-40C8-B72E-49F8DDBB41EB}"/>
                </a:ext>
              </a:extLst>
            </p:cNvPr>
            <p:cNvSpPr/>
            <p:nvPr/>
          </p:nvSpPr>
          <p:spPr>
            <a:xfrm>
              <a:off x="9554409" y="3137471"/>
              <a:ext cx="2481115" cy="1639078"/>
            </a:xfrm>
            <a:prstGeom prst="rect">
              <a:avLst/>
            </a:prstGeom>
            <a:solidFill>
              <a:srgbClr val="F0F4F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C2DFFDF-50BC-4F54-913A-240A0C81B379}"/>
                </a:ext>
              </a:extLst>
            </p:cNvPr>
            <p:cNvSpPr txBox="1"/>
            <p:nvPr/>
          </p:nvSpPr>
          <p:spPr>
            <a:xfrm>
              <a:off x="3416174" y="2411590"/>
              <a:ext cx="4701608" cy="369332"/>
            </a:xfrm>
            <a:prstGeom prst="rect">
              <a:avLst/>
            </a:prstGeom>
            <a:noFill/>
          </p:spPr>
          <p:txBody>
            <a:bodyPr wrap="none" rtlCol="0">
              <a:spAutoFit/>
            </a:bodyPr>
            <a:lstStyle/>
            <a:p>
              <a:r>
                <a:rPr lang="en-US" b="1" dirty="0">
                  <a:latin typeface="Avenir Next LT Pro" panose="020B0504020202020204" pitchFamily="34" charset="0"/>
                </a:rPr>
                <a:t>MAJOR COMPLAINTS RAISED BY USERS</a:t>
              </a:r>
            </a:p>
          </p:txBody>
        </p:sp>
        <p:sp>
          <p:nvSpPr>
            <p:cNvPr id="13" name="Rectangle 12">
              <a:extLst>
                <a:ext uri="{FF2B5EF4-FFF2-40B4-BE49-F238E27FC236}">
                  <a16:creationId xmlns:a16="http://schemas.microsoft.com/office/drawing/2014/main" id="{01B6C26D-4855-4E86-B55D-BDDB64776F27}"/>
                </a:ext>
              </a:extLst>
            </p:cNvPr>
            <p:cNvSpPr/>
            <p:nvPr/>
          </p:nvSpPr>
          <p:spPr>
            <a:xfrm>
              <a:off x="107801" y="3130192"/>
              <a:ext cx="1484979" cy="1647871"/>
            </a:xfrm>
            <a:prstGeom prst="rect">
              <a:avLst/>
            </a:prstGeom>
            <a:solidFill>
              <a:srgbClr val="F0F4F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9CD53BB-6E6B-459B-A965-94543412E10F}"/>
                </a:ext>
              </a:extLst>
            </p:cNvPr>
            <p:cNvGrpSpPr/>
            <p:nvPr/>
          </p:nvGrpSpPr>
          <p:grpSpPr>
            <a:xfrm>
              <a:off x="112668" y="3128781"/>
              <a:ext cx="1559272" cy="1382657"/>
              <a:chOff x="109685" y="1550849"/>
              <a:chExt cx="1559272" cy="1323830"/>
            </a:xfrm>
          </p:grpSpPr>
          <p:sp>
            <p:nvSpPr>
              <p:cNvPr id="15" name="TextBox 14">
                <a:extLst>
                  <a:ext uri="{FF2B5EF4-FFF2-40B4-BE49-F238E27FC236}">
                    <a16:creationId xmlns:a16="http://schemas.microsoft.com/office/drawing/2014/main" id="{E3BFFD70-F019-4238-89E6-657985E4C8BC}"/>
                  </a:ext>
                </a:extLst>
              </p:cNvPr>
              <p:cNvSpPr txBox="1"/>
              <p:nvPr/>
            </p:nvSpPr>
            <p:spPr>
              <a:xfrm>
                <a:off x="109685" y="1550849"/>
                <a:ext cx="1475152" cy="353618"/>
              </a:xfrm>
              <a:prstGeom prst="rect">
                <a:avLst/>
              </a:prstGeom>
              <a:noFill/>
              <a:ln>
                <a:solidFill>
                  <a:schemeClr val="tx1"/>
                </a:solidFill>
                <a:prstDash val="dashDot"/>
              </a:ln>
            </p:spPr>
            <p:txBody>
              <a:bodyPr wrap="square" rtlCol="0">
                <a:spAutoFit/>
              </a:bodyPr>
              <a:lstStyle/>
              <a:p>
                <a:pPr algn="ctr"/>
                <a:r>
                  <a:rPr lang="en-US" b="1" dirty="0">
                    <a:latin typeface="Avenir Next LT Pro Light" panose="020B0304020202020204" pitchFamily="34" charset="0"/>
                  </a:rPr>
                  <a:t>Bank server</a:t>
                </a:r>
              </a:p>
            </p:txBody>
          </p:sp>
          <p:sp>
            <p:nvSpPr>
              <p:cNvPr id="16" name="TextBox 15">
                <a:extLst>
                  <a:ext uri="{FF2B5EF4-FFF2-40B4-BE49-F238E27FC236}">
                    <a16:creationId xmlns:a16="http://schemas.microsoft.com/office/drawing/2014/main" id="{0CC650DD-51AF-4F21-90C5-6F8B97C71F93}"/>
                  </a:ext>
                </a:extLst>
              </p:cNvPr>
              <p:cNvSpPr txBox="1"/>
              <p:nvPr/>
            </p:nvSpPr>
            <p:spPr>
              <a:xfrm>
                <a:off x="118796" y="1961165"/>
                <a:ext cx="1550161" cy="913514"/>
              </a:xfrm>
              <a:prstGeom prst="rect">
                <a:avLst/>
              </a:prstGeom>
              <a:noFill/>
            </p:spPr>
            <p:txBody>
              <a:bodyPr wrap="square" rtlCol="0">
                <a:spAutoFit/>
              </a:bodyPr>
              <a:lstStyle/>
              <a:p>
                <a:pPr marL="117475" indent="-117475">
                  <a:buFont typeface="Arial" panose="020B0604020202020204" pitchFamily="34" charset="0"/>
                  <a:buChar char="•"/>
                </a:pPr>
                <a:r>
                  <a:rPr lang="en-US" sz="1400" dirty="0">
                    <a:latin typeface="Avenir Next LT Pro" panose="020B0504020202020204" pitchFamily="34" charset="0"/>
                  </a:rPr>
                  <a:t>Bank server error</a:t>
                </a:r>
              </a:p>
              <a:p>
                <a:pPr marL="117475" indent="-117475">
                  <a:buFont typeface="Arial" panose="020B0604020202020204" pitchFamily="34" charset="0"/>
                  <a:buChar char="•"/>
                </a:pPr>
                <a:r>
                  <a:rPr lang="en-US" sz="1400" dirty="0">
                    <a:latin typeface="Avenir Next LT Pro" panose="020B0504020202020204" pitchFamily="34" charset="0"/>
                  </a:rPr>
                  <a:t>Server is not responding</a:t>
                </a:r>
              </a:p>
            </p:txBody>
          </p:sp>
        </p:grpSp>
        <p:sp>
          <p:nvSpPr>
            <p:cNvPr id="19" name="Rectangle 18">
              <a:extLst>
                <a:ext uri="{FF2B5EF4-FFF2-40B4-BE49-F238E27FC236}">
                  <a16:creationId xmlns:a16="http://schemas.microsoft.com/office/drawing/2014/main" id="{3EE0EAE5-3DD1-4A8A-90B7-8FE53CC78F78}"/>
                </a:ext>
              </a:extLst>
            </p:cNvPr>
            <p:cNvSpPr/>
            <p:nvPr/>
          </p:nvSpPr>
          <p:spPr>
            <a:xfrm>
              <a:off x="6841355" y="3137471"/>
              <a:ext cx="2615092" cy="1639078"/>
            </a:xfrm>
            <a:prstGeom prst="rect">
              <a:avLst/>
            </a:prstGeom>
            <a:solidFill>
              <a:srgbClr val="F0F4F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F786B5-23B9-4BF5-A3AF-E6EAF91B84C7}"/>
                </a:ext>
              </a:extLst>
            </p:cNvPr>
            <p:cNvSpPr/>
            <p:nvPr/>
          </p:nvSpPr>
          <p:spPr>
            <a:xfrm>
              <a:off x="3547372" y="3128677"/>
              <a:ext cx="3152693" cy="1647871"/>
            </a:xfrm>
            <a:prstGeom prst="rect">
              <a:avLst/>
            </a:prstGeom>
            <a:solidFill>
              <a:srgbClr val="F0F4F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F22B0B6-B38E-46D8-963C-35F7363897D8}"/>
                </a:ext>
              </a:extLst>
            </p:cNvPr>
            <p:cNvSpPr/>
            <p:nvPr/>
          </p:nvSpPr>
          <p:spPr>
            <a:xfrm>
              <a:off x="1675832" y="3128781"/>
              <a:ext cx="1776519" cy="1647871"/>
            </a:xfrm>
            <a:prstGeom prst="rect">
              <a:avLst/>
            </a:prstGeom>
            <a:solidFill>
              <a:srgbClr val="F0F4F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7388000B-B04D-4FD8-83D0-DD0F8422688D}"/>
                </a:ext>
              </a:extLst>
            </p:cNvPr>
            <p:cNvSpPr txBox="1"/>
            <p:nvPr/>
          </p:nvSpPr>
          <p:spPr>
            <a:xfrm>
              <a:off x="1669325" y="3134649"/>
              <a:ext cx="1783026" cy="369332"/>
            </a:xfrm>
            <a:prstGeom prst="rect">
              <a:avLst/>
            </a:prstGeom>
            <a:noFill/>
            <a:ln>
              <a:solidFill>
                <a:schemeClr val="tx1">
                  <a:lumMod val="95000"/>
                  <a:lumOff val="5000"/>
                </a:schemeClr>
              </a:solidFill>
              <a:prstDash val="lgDashDot"/>
            </a:ln>
          </p:spPr>
          <p:txBody>
            <a:bodyPr wrap="square" rtlCol="0">
              <a:spAutoFit/>
            </a:bodyPr>
            <a:lstStyle/>
            <a:p>
              <a:pPr algn="ctr"/>
              <a:r>
                <a:rPr lang="en-US" b="1" dirty="0">
                  <a:latin typeface="Avenir Next LT Pro Light" panose="020B0304020202020204" pitchFamily="34" charset="0"/>
                </a:rPr>
                <a:t>Rewards</a:t>
              </a:r>
            </a:p>
          </p:txBody>
        </p:sp>
        <p:sp>
          <p:nvSpPr>
            <p:cNvPr id="42" name="TextBox 41">
              <a:extLst>
                <a:ext uri="{FF2B5EF4-FFF2-40B4-BE49-F238E27FC236}">
                  <a16:creationId xmlns:a16="http://schemas.microsoft.com/office/drawing/2014/main" id="{C5DC689A-2136-43C2-AC9F-09CC805B194B}"/>
                </a:ext>
              </a:extLst>
            </p:cNvPr>
            <p:cNvSpPr txBox="1"/>
            <p:nvPr/>
          </p:nvSpPr>
          <p:spPr>
            <a:xfrm>
              <a:off x="1658719" y="3555640"/>
              <a:ext cx="1861190" cy="954107"/>
            </a:xfrm>
            <a:prstGeom prst="rect">
              <a:avLst/>
            </a:prstGeom>
            <a:noFill/>
          </p:spPr>
          <p:txBody>
            <a:bodyPr wrap="square" rtlCol="0">
              <a:spAutoFit/>
            </a:bodyPr>
            <a:lstStyle/>
            <a:p>
              <a:pPr marL="117475" indent="-117475">
                <a:buSzPct val="97000"/>
                <a:buFont typeface="Arial" panose="020B0604020202020204" pitchFamily="34" charset="0"/>
                <a:buChar char="•"/>
              </a:pPr>
              <a:r>
                <a:rPr lang="en-US" sz="1400" dirty="0">
                  <a:latin typeface="Avenir Next LT Pro" panose="020B0504020202020204" pitchFamily="34" charset="0"/>
                </a:rPr>
                <a:t>Doesn’t give cashback</a:t>
              </a:r>
            </a:p>
            <a:p>
              <a:pPr marL="117475" indent="-117475">
                <a:buFont typeface="Arial" panose="020B0604020202020204" pitchFamily="34" charset="0"/>
                <a:buChar char="•"/>
              </a:pPr>
              <a:r>
                <a:rPr lang="en-US" sz="1400" dirty="0">
                  <a:latin typeface="Avenir Next LT Pro" panose="020B0504020202020204" pitchFamily="34" charset="0"/>
                </a:rPr>
                <a:t>Gets rewards that doesn’t matter</a:t>
              </a:r>
            </a:p>
          </p:txBody>
        </p:sp>
        <p:sp>
          <p:nvSpPr>
            <p:cNvPr id="38" name="TextBox 37">
              <a:extLst>
                <a:ext uri="{FF2B5EF4-FFF2-40B4-BE49-F238E27FC236}">
                  <a16:creationId xmlns:a16="http://schemas.microsoft.com/office/drawing/2014/main" id="{FCB79ACB-8C12-432E-BDBB-6CD31DA01938}"/>
                </a:ext>
              </a:extLst>
            </p:cNvPr>
            <p:cNvSpPr txBox="1"/>
            <p:nvPr/>
          </p:nvSpPr>
          <p:spPr>
            <a:xfrm>
              <a:off x="3547182" y="3130192"/>
              <a:ext cx="3152693" cy="369332"/>
            </a:xfrm>
            <a:prstGeom prst="rect">
              <a:avLst/>
            </a:prstGeom>
            <a:noFill/>
            <a:ln>
              <a:solidFill>
                <a:schemeClr val="tx1"/>
              </a:solidFill>
              <a:prstDash val="dashDot"/>
            </a:ln>
          </p:spPr>
          <p:txBody>
            <a:bodyPr wrap="square" rtlCol="0">
              <a:spAutoFit/>
            </a:bodyPr>
            <a:lstStyle/>
            <a:p>
              <a:pPr algn="ctr"/>
              <a:r>
                <a:rPr lang="en-US" b="1" dirty="0">
                  <a:latin typeface="Avenir Next LT Pro Light" panose="020B0304020202020204" pitchFamily="34" charset="0"/>
                </a:rPr>
                <a:t>Transactions</a:t>
              </a:r>
            </a:p>
          </p:txBody>
        </p:sp>
        <p:sp>
          <p:nvSpPr>
            <p:cNvPr id="39" name="TextBox 38">
              <a:extLst>
                <a:ext uri="{FF2B5EF4-FFF2-40B4-BE49-F238E27FC236}">
                  <a16:creationId xmlns:a16="http://schemas.microsoft.com/office/drawing/2014/main" id="{58B7529E-9E42-4249-B759-EAE1A781CE12}"/>
                </a:ext>
              </a:extLst>
            </p:cNvPr>
            <p:cNvSpPr txBox="1"/>
            <p:nvPr/>
          </p:nvSpPr>
          <p:spPr>
            <a:xfrm>
              <a:off x="3531193" y="3548261"/>
              <a:ext cx="3256067" cy="1169551"/>
            </a:xfrm>
            <a:prstGeom prst="rect">
              <a:avLst/>
            </a:prstGeom>
            <a:noFill/>
          </p:spPr>
          <p:txBody>
            <a:bodyPr wrap="square" rtlCol="0">
              <a:spAutoFit/>
            </a:bodyPr>
            <a:lstStyle/>
            <a:p>
              <a:pPr marL="117475" indent="-117475">
                <a:buFont typeface="Arial" panose="020B0604020202020204" pitchFamily="34" charset="0"/>
                <a:buChar char="•"/>
              </a:pPr>
              <a:r>
                <a:rPr lang="en-US" sz="1400" dirty="0">
                  <a:latin typeface="Avenir Next LT Pro" panose="020B0504020202020204" pitchFamily="34" charset="0"/>
                </a:rPr>
                <a:t>Money got deducted, not refunded </a:t>
              </a:r>
            </a:p>
            <a:p>
              <a:pPr marL="117475" indent="-117475">
                <a:buFont typeface="Arial" panose="020B0604020202020204" pitchFamily="34" charset="0"/>
                <a:buChar char="•"/>
              </a:pPr>
              <a:r>
                <a:rPr lang="en-US" sz="1400" dirty="0">
                  <a:latin typeface="Avenir Next LT Pro" panose="020B0504020202020204" pitchFamily="34" charset="0"/>
                </a:rPr>
                <a:t>Frequent payment failure</a:t>
              </a:r>
            </a:p>
            <a:p>
              <a:pPr marL="117475" indent="-117475">
                <a:buFont typeface="Arial" panose="020B0604020202020204" pitchFamily="34" charset="0"/>
                <a:buChar char="•"/>
              </a:pPr>
              <a:r>
                <a:rPr lang="en-US" sz="1400" dirty="0">
                  <a:latin typeface="Avenir Next LT Pro" panose="020B0504020202020204" pitchFamily="34" charset="0"/>
                </a:rPr>
                <a:t>Long time for payment processing</a:t>
              </a:r>
            </a:p>
            <a:p>
              <a:pPr marL="117475" indent="-117475">
                <a:buFont typeface="Arial" panose="020B0604020202020204" pitchFamily="34" charset="0"/>
                <a:buChar char="•"/>
              </a:pPr>
              <a:r>
                <a:rPr lang="en-US" sz="1400" dirty="0">
                  <a:latin typeface="Avenir Next LT Pro" panose="020B0504020202020204" pitchFamily="34" charset="0"/>
                </a:rPr>
                <a:t>More time to credit into recipient account </a:t>
              </a:r>
            </a:p>
          </p:txBody>
        </p:sp>
        <p:sp>
          <p:nvSpPr>
            <p:cNvPr id="36" name="TextBox 35">
              <a:extLst>
                <a:ext uri="{FF2B5EF4-FFF2-40B4-BE49-F238E27FC236}">
                  <a16:creationId xmlns:a16="http://schemas.microsoft.com/office/drawing/2014/main" id="{BC2DE596-51D6-4EE0-99B7-F28E6C6FFCDB}"/>
                </a:ext>
              </a:extLst>
            </p:cNvPr>
            <p:cNvSpPr txBox="1"/>
            <p:nvPr/>
          </p:nvSpPr>
          <p:spPr>
            <a:xfrm>
              <a:off x="6843357" y="3137470"/>
              <a:ext cx="2614680" cy="369332"/>
            </a:xfrm>
            <a:prstGeom prst="rect">
              <a:avLst/>
            </a:prstGeom>
            <a:noFill/>
            <a:ln>
              <a:solidFill>
                <a:schemeClr val="tx1"/>
              </a:solidFill>
              <a:prstDash val="dashDot"/>
            </a:ln>
          </p:spPr>
          <p:txBody>
            <a:bodyPr wrap="square" rtlCol="0">
              <a:spAutoFit/>
            </a:bodyPr>
            <a:lstStyle/>
            <a:p>
              <a:pPr algn="ctr"/>
              <a:r>
                <a:rPr lang="en-US" b="1" dirty="0">
                  <a:latin typeface="Avenir Next LT Pro Light" panose="020B0304020202020204" pitchFamily="34" charset="0"/>
                </a:rPr>
                <a:t>Accounts</a:t>
              </a:r>
            </a:p>
          </p:txBody>
        </p:sp>
        <p:sp>
          <p:nvSpPr>
            <p:cNvPr id="37" name="TextBox 36">
              <a:extLst>
                <a:ext uri="{FF2B5EF4-FFF2-40B4-BE49-F238E27FC236}">
                  <a16:creationId xmlns:a16="http://schemas.microsoft.com/office/drawing/2014/main" id="{C9645D73-13C0-4CDF-BAA2-1EE4762736CE}"/>
                </a:ext>
              </a:extLst>
            </p:cNvPr>
            <p:cNvSpPr txBox="1"/>
            <p:nvPr/>
          </p:nvSpPr>
          <p:spPr>
            <a:xfrm>
              <a:off x="6841355" y="3512853"/>
              <a:ext cx="2671584" cy="1169551"/>
            </a:xfrm>
            <a:prstGeom prst="rect">
              <a:avLst/>
            </a:prstGeom>
            <a:noFill/>
          </p:spPr>
          <p:txBody>
            <a:bodyPr wrap="square" lIns="91440" tIns="45720" rIns="91440" bIns="45720" rtlCol="0" anchor="t">
              <a:spAutoFit/>
            </a:bodyPr>
            <a:lstStyle/>
            <a:p>
              <a:pPr marL="117475" indent="-117475">
                <a:buFont typeface="Arial" panose="020B0604020202020204" pitchFamily="34" charset="0"/>
                <a:buChar char="•"/>
              </a:pPr>
              <a:r>
                <a:rPr lang="en-US" sz="1400" dirty="0">
                  <a:latin typeface="Avenir Next LT Pro" panose="020B0504020202020204" pitchFamily="34" charset="0"/>
                </a:rPr>
                <a:t>Have to re-enter all bank details</a:t>
              </a:r>
            </a:p>
            <a:p>
              <a:pPr marL="117475" indent="-117475">
                <a:buFont typeface="Arial" panose="020B0604020202020204" pitchFamily="34" charset="0"/>
                <a:buChar char="•"/>
              </a:pPr>
              <a:r>
                <a:rPr lang="en-US" sz="1400" dirty="0">
                  <a:latin typeface="Avenir Next LT Pro" panose="020B0504020202020204" pitchFamily="34" charset="0"/>
                </a:rPr>
                <a:t>Unable to verify the account </a:t>
              </a:r>
            </a:p>
            <a:p>
              <a:pPr marL="117475" indent="-117475">
                <a:buFont typeface="Arial" panose="020B0604020202020204" pitchFamily="34" charset="0"/>
                <a:buChar char="•"/>
              </a:pPr>
              <a:r>
                <a:rPr lang="en-US" sz="1400" dirty="0">
                  <a:latin typeface="Avenir Next LT Pro"/>
                </a:rPr>
                <a:t>Every time prompts re-verification process </a:t>
              </a:r>
              <a:endParaRPr lang="en-US" sz="1400" dirty="0">
                <a:latin typeface="Avenir Next LT Pro" panose="020B0504020202020204" pitchFamily="34" charset="0"/>
              </a:endParaRPr>
            </a:p>
          </p:txBody>
        </p:sp>
        <p:grpSp>
          <p:nvGrpSpPr>
            <p:cNvPr id="24" name="Group 23">
              <a:extLst>
                <a:ext uri="{FF2B5EF4-FFF2-40B4-BE49-F238E27FC236}">
                  <a16:creationId xmlns:a16="http://schemas.microsoft.com/office/drawing/2014/main" id="{70F03477-0648-4840-B37A-CD6C197B8CCA}"/>
                </a:ext>
              </a:extLst>
            </p:cNvPr>
            <p:cNvGrpSpPr/>
            <p:nvPr/>
          </p:nvGrpSpPr>
          <p:grpSpPr>
            <a:xfrm>
              <a:off x="9527531" y="3143885"/>
              <a:ext cx="2511832" cy="1601427"/>
              <a:chOff x="9259994" y="1255939"/>
              <a:chExt cx="2511832" cy="1601427"/>
            </a:xfrm>
          </p:grpSpPr>
          <p:sp>
            <p:nvSpPr>
              <p:cNvPr id="34" name="TextBox 33">
                <a:extLst>
                  <a:ext uri="{FF2B5EF4-FFF2-40B4-BE49-F238E27FC236}">
                    <a16:creationId xmlns:a16="http://schemas.microsoft.com/office/drawing/2014/main" id="{90CE80F1-E661-40DC-9D72-E233CABCA55D}"/>
                  </a:ext>
                </a:extLst>
              </p:cNvPr>
              <p:cNvSpPr txBox="1"/>
              <p:nvPr/>
            </p:nvSpPr>
            <p:spPr>
              <a:xfrm>
                <a:off x="9286872" y="1255939"/>
                <a:ext cx="2484954" cy="369332"/>
              </a:xfrm>
              <a:prstGeom prst="rect">
                <a:avLst/>
              </a:prstGeom>
              <a:noFill/>
              <a:ln>
                <a:solidFill>
                  <a:schemeClr val="tx1"/>
                </a:solidFill>
                <a:prstDash val="dashDot"/>
              </a:ln>
            </p:spPr>
            <p:txBody>
              <a:bodyPr wrap="square" rtlCol="0">
                <a:spAutoFit/>
              </a:bodyPr>
              <a:lstStyle/>
              <a:p>
                <a:pPr algn="ctr"/>
                <a:r>
                  <a:rPr lang="en-US" b="1" dirty="0">
                    <a:latin typeface="Avenir Next LT Pro Light" panose="020B0304020202020204" pitchFamily="34" charset="0"/>
                  </a:rPr>
                  <a:t>Product functioning</a:t>
                </a:r>
              </a:p>
            </p:txBody>
          </p:sp>
          <p:sp>
            <p:nvSpPr>
              <p:cNvPr id="35" name="TextBox 34">
                <a:extLst>
                  <a:ext uri="{FF2B5EF4-FFF2-40B4-BE49-F238E27FC236}">
                    <a16:creationId xmlns:a16="http://schemas.microsoft.com/office/drawing/2014/main" id="{FCC87DF4-8472-42CA-ACDC-332362D863AC}"/>
                  </a:ext>
                </a:extLst>
              </p:cNvPr>
              <p:cNvSpPr txBox="1"/>
              <p:nvPr/>
            </p:nvSpPr>
            <p:spPr>
              <a:xfrm>
                <a:off x="9259994" y="1687815"/>
                <a:ext cx="2511832" cy="1169551"/>
              </a:xfrm>
              <a:prstGeom prst="rect">
                <a:avLst/>
              </a:prstGeom>
              <a:noFill/>
            </p:spPr>
            <p:txBody>
              <a:bodyPr wrap="square" rtlCol="0">
                <a:spAutoFit/>
              </a:bodyPr>
              <a:lstStyle/>
              <a:p>
                <a:pPr marL="117475" indent="-117475">
                  <a:buFont typeface="Arial" panose="020B0604020202020204" pitchFamily="34" charset="0"/>
                  <a:buChar char="•"/>
                </a:pPr>
                <a:r>
                  <a:rPr lang="en-US" sz="1400" dirty="0">
                    <a:latin typeface="Avenir Next LT Pro" panose="020B0504020202020204" pitchFamily="34" charset="0"/>
                  </a:rPr>
                  <a:t>Not loading(Showing only white page) </a:t>
                </a:r>
              </a:p>
              <a:p>
                <a:pPr marL="117475" indent="-117475">
                  <a:buFont typeface="Arial" panose="020B0604020202020204" pitchFamily="34" charset="0"/>
                  <a:buChar char="•"/>
                </a:pPr>
                <a:r>
                  <a:rPr lang="en-US" sz="1400" dirty="0">
                    <a:latin typeface="Avenir Next LT Pro" panose="020B0504020202020204" pitchFamily="34" charset="0"/>
                  </a:rPr>
                  <a:t>After update, not able to login(account is suspended) </a:t>
                </a:r>
              </a:p>
            </p:txBody>
          </p:sp>
        </p:grpSp>
        <p:sp>
          <p:nvSpPr>
            <p:cNvPr id="45" name="TextBox 44">
              <a:extLst>
                <a:ext uri="{FF2B5EF4-FFF2-40B4-BE49-F238E27FC236}">
                  <a16:creationId xmlns:a16="http://schemas.microsoft.com/office/drawing/2014/main" id="{5DB67A79-965C-4BBF-AD63-07400666176C}"/>
                </a:ext>
              </a:extLst>
            </p:cNvPr>
            <p:cNvSpPr txBox="1"/>
            <p:nvPr/>
          </p:nvSpPr>
          <p:spPr>
            <a:xfrm>
              <a:off x="8062430" y="2457750"/>
              <a:ext cx="3763634" cy="246221"/>
            </a:xfrm>
            <a:prstGeom prst="rect">
              <a:avLst/>
            </a:prstGeom>
            <a:noFill/>
          </p:spPr>
          <p:txBody>
            <a:bodyPr wrap="square" rtlCol="0">
              <a:spAutoFit/>
            </a:bodyPr>
            <a:lstStyle/>
            <a:p>
              <a:r>
                <a:rPr lang="en-US" sz="1000" dirty="0">
                  <a:latin typeface="Avenir Next LT Pro" panose="020B0504020202020204" pitchFamily="34" charset="0"/>
                </a:rPr>
                <a:t>*Of users (sampled 50 critical reviews from Google Play store)</a:t>
              </a:r>
            </a:p>
          </p:txBody>
        </p:sp>
        <p:cxnSp>
          <p:nvCxnSpPr>
            <p:cNvPr id="10" name="Straight Arrow Connector 9">
              <a:extLst>
                <a:ext uri="{FF2B5EF4-FFF2-40B4-BE49-F238E27FC236}">
                  <a16:creationId xmlns:a16="http://schemas.microsoft.com/office/drawing/2014/main" id="{AB5D6167-60E4-42AD-8C8E-DFC8B24585AC}"/>
                </a:ext>
              </a:extLst>
            </p:cNvPr>
            <p:cNvCxnSpPr>
              <a:cxnSpLocks/>
              <a:stCxn id="12" idx="2"/>
              <a:endCxn id="34" idx="0"/>
            </p:cNvCxnSpPr>
            <p:nvPr/>
          </p:nvCxnSpPr>
          <p:spPr>
            <a:xfrm rot="16200000" flipH="1">
              <a:off x="8100451" y="447449"/>
              <a:ext cx="362963" cy="5029908"/>
            </a:xfrm>
            <a:prstGeom prst="bentConnector3">
              <a:avLst>
                <a:gd name="adj1" fmla="val 19463"/>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B68B2E-6565-4E68-8B0E-28EC058C05FF}"/>
                </a:ext>
              </a:extLst>
            </p:cNvPr>
            <p:cNvCxnSpPr>
              <a:cxnSpLocks/>
              <a:stCxn id="12" idx="2"/>
              <a:endCxn id="36" idx="0"/>
            </p:cNvCxnSpPr>
            <p:nvPr/>
          </p:nvCxnSpPr>
          <p:spPr>
            <a:xfrm rot="16200000" flipH="1">
              <a:off x="6780563" y="1767336"/>
              <a:ext cx="356548" cy="2383719"/>
            </a:xfrm>
            <a:prstGeom prst="bentConnector3">
              <a:avLst>
                <a:gd name="adj1" fmla="val 18914"/>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D534B81-E9A9-4D21-B4F1-116ED9EBF7A0}"/>
                </a:ext>
              </a:extLst>
            </p:cNvPr>
            <p:cNvCxnSpPr>
              <a:cxnSpLocks/>
              <a:stCxn id="12" idx="2"/>
              <a:endCxn id="38" idx="0"/>
            </p:cNvCxnSpPr>
            <p:nvPr/>
          </p:nvCxnSpPr>
          <p:spPr>
            <a:xfrm rot="5400000">
              <a:off x="5270619" y="2633833"/>
              <a:ext cx="349270" cy="643449"/>
            </a:xfrm>
            <a:prstGeom prst="bentConnector3">
              <a:avLst>
                <a:gd name="adj1" fmla="val 20910"/>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69752C-19D7-4D72-A3DA-F6E20537693F}"/>
                </a:ext>
              </a:extLst>
            </p:cNvPr>
            <p:cNvCxnSpPr>
              <a:cxnSpLocks/>
              <a:stCxn id="12" idx="2"/>
              <a:endCxn id="41" idx="0"/>
            </p:cNvCxnSpPr>
            <p:nvPr/>
          </p:nvCxnSpPr>
          <p:spPr>
            <a:xfrm rot="5400000">
              <a:off x="3987045" y="1354715"/>
              <a:ext cx="353727" cy="3206140"/>
            </a:xfrm>
            <a:prstGeom prst="bentConnector3">
              <a:avLst>
                <a:gd name="adj1" fmla="val 18666"/>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9691746-3D1C-4FB4-A7B1-797760367F76}"/>
                </a:ext>
              </a:extLst>
            </p:cNvPr>
            <p:cNvCxnSpPr>
              <a:cxnSpLocks/>
              <a:stCxn id="12" idx="2"/>
              <a:endCxn id="15" idx="0"/>
            </p:cNvCxnSpPr>
            <p:nvPr/>
          </p:nvCxnSpPr>
          <p:spPr>
            <a:xfrm rot="5400000">
              <a:off x="3134682" y="496484"/>
              <a:ext cx="347859" cy="4916734"/>
            </a:xfrm>
            <a:prstGeom prst="bentConnector3">
              <a:avLst>
                <a:gd name="adj1" fmla="val 18137"/>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711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p:bldP spid="29" grpId="0"/>
      <p:bldP spid="30" grpId="0"/>
      <p:bldP spid="31" grpId="0"/>
      <p:bldP spid="32" grpId="0"/>
      <p:bldP spid="33" grpId="0"/>
      <p:bldP spid="4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CDFA97-928A-404A-9223-87BD5DBBD270}"/>
              </a:ext>
            </a:extLst>
          </p:cNvPr>
          <p:cNvSpPr txBox="1"/>
          <p:nvPr/>
        </p:nvSpPr>
        <p:spPr>
          <a:xfrm>
            <a:off x="370767" y="375090"/>
            <a:ext cx="2816348" cy="369332"/>
          </a:xfrm>
          <a:prstGeom prst="rect">
            <a:avLst/>
          </a:prstGeom>
          <a:noFill/>
        </p:spPr>
        <p:txBody>
          <a:bodyPr wrap="none" rtlCol="0">
            <a:spAutoFit/>
          </a:bodyPr>
          <a:lstStyle/>
          <a:p>
            <a:pPr marL="166688" indent="-166688">
              <a:buFont typeface="Arial" panose="020B0604020202020204" pitchFamily="34" charset="0"/>
              <a:buChar char="•"/>
            </a:pPr>
            <a:r>
              <a:rPr lang="en-US" b="1" u="sng" dirty="0">
                <a:latin typeface="Avenir Next LT Pro" panose="020B0504020202020204" pitchFamily="34" charset="0"/>
              </a:rPr>
              <a:t>CX &amp; PRODUCT TEAM</a:t>
            </a:r>
          </a:p>
        </p:txBody>
      </p:sp>
      <p:sp>
        <p:nvSpPr>
          <p:cNvPr id="5" name="TextBox 4">
            <a:extLst>
              <a:ext uri="{FF2B5EF4-FFF2-40B4-BE49-F238E27FC236}">
                <a16:creationId xmlns:a16="http://schemas.microsoft.com/office/drawing/2014/main" id="{D925B04B-FC6F-45D7-B4C5-FAF1695B8BE7}"/>
              </a:ext>
            </a:extLst>
          </p:cNvPr>
          <p:cNvSpPr txBox="1"/>
          <p:nvPr/>
        </p:nvSpPr>
        <p:spPr>
          <a:xfrm>
            <a:off x="806107" y="703753"/>
            <a:ext cx="3868560"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Live chat with customer executive</a:t>
            </a:r>
          </a:p>
        </p:txBody>
      </p:sp>
      <p:sp>
        <p:nvSpPr>
          <p:cNvPr id="6" name="TextBox 5">
            <a:extLst>
              <a:ext uri="{FF2B5EF4-FFF2-40B4-BE49-F238E27FC236}">
                <a16:creationId xmlns:a16="http://schemas.microsoft.com/office/drawing/2014/main" id="{50098395-C2D9-4163-A97F-13C0D72490B9}"/>
              </a:ext>
            </a:extLst>
          </p:cNvPr>
          <p:cNvSpPr txBox="1"/>
          <p:nvPr/>
        </p:nvSpPr>
        <p:spPr>
          <a:xfrm>
            <a:off x="370767" y="5346058"/>
            <a:ext cx="1639936" cy="369332"/>
          </a:xfrm>
          <a:prstGeom prst="rect">
            <a:avLst/>
          </a:prstGeom>
          <a:noFill/>
        </p:spPr>
        <p:txBody>
          <a:bodyPr wrap="none" rtlCol="0">
            <a:spAutoFit/>
          </a:bodyPr>
          <a:lstStyle/>
          <a:p>
            <a:pPr marL="166688" indent="-166688">
              <a:buFont typeface="Arial" panose="020B0604020202020204" pitchFamily="34" charset="0"/>
              <a:buChar char="•"/>
            </a:pPr>
            <a:r>
              <a:rPr lang="en-US" b="1" u="sng" dirty="0">
                <a:latin typeface="Avenir Next LT Pro" panose="020B0504020202020204" pitchFamily="34" charset="0"/>
              </a:rPr>
              <a:t>FEEDBACK </a:t>
            </a:r>
          </a:p>
        </p:txBody>
      </p:sp>
      <p:sp>
        <p:nvSpPr>
          <p:cNvPr id="7" name="TextBox 6">
            <a:extLst>
              <a:ext uri="{FF2B5EF4-FFF2-40B4-BE49-F238E27FC236}">
                <a16:creationId xmlns:a16="http://schemas.microsoft.com/office/drawing/2014/main" id="{8F7CBA91-EFCE-48D8-84FC-511889629F62}"/>
              </a:ext>
            </a:extLst>
          </p:cNvPr>
          <p:cNvSpPr txBox="1"/>
          <p:nvPr/>
        </p:nvSpPr>
        <p:spPr>
          <a:xfrm>
            <a:off x="806107" y="5708982"/>
            <a:ext cx="3352713"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Customer feedback analysis</a:t>
            </a:r>
          </a:p>
        </p:txBody>
      </p:sp>
      <p:sp>
        <p:nvSpPr>
          <p:cNvPr id="8" name="Rectangle 7">
            <a:extLst>
              <a:ext uri="{FF2B5EF4-FFF2-40B4-BE49-F238E27FC236}">
                <a16:creationId xmlns:a16="http://schemas.microsoft.com/office/drawing/2014/main" id="{526C5C36-424A-450C-90F4-B29B396EDCBA}"/>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DBDB700-AF35-4C09-B103-C4A03BF2E27D}"/>
              </a:ext>
            </a:extLst>
          </p:cNvPr>
          <p:cNvSpPr txBox="1"/>
          <p:nvPr/>
        </p:nvSpPr>
        <p:spPr>
          <a:xfrm>
            <a:off x="1778941" y="984996"/>
            <a:ext cx="10228332" cy="789447"/>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Ø"/>
            </a:pPr>
            <a:r>
              <a:rPr lang="en-US" sz="1600" dirty="0">
                <a:latin typeface="Avenir Next LT Pro"/>
              </a:rPr>
              <a:t>Integrating ‘chatbot messaging’ with </a:t>
            </a:r>
            <a:r>
              <a:rPr lang="en-US" sz="1600" b="1" dirty="0" err="1">
                <a:latin typeface="Avenir Next LT Pro"/>
              </a:rPr>
              <a:t>LiveChat</a:t>
            </a:r>
            <a:r>
              <a:rPr lang="en-US" sz="1600" b="1" dirty="0">
                <a:latin typeface="Avenir Next LT Pro"/>
              </a:rPr>
              <a:t> messaging with customer support</a:t>
            </a:r>
            <a:r>
              <a:rPr lang="en-US" sz="1600" dirty="0">
                <a:latin typeface="Avenir Next LT Pro"/>
              </a:rPr>
              <a:t> </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Software can be deployed to the platform provided by SaaS companies like </a:t>
            </a:r>
            <a:r>
              <a:rPr lang="en-US" sz="1600" b="1" dirty="0" err="1">
                <a:latin typeface="Avenir Next LT Pro" panose="020B0504020202020204" pitchFamily="34" charset="0"/>
              </a:rPr>
              <a:t>LiveChat</a:t>
            </a:r>
            <a:r>
              <a:rPr lang="en-US" sz="1600" b="1" dirty="0">
                <a:latin typeface="Avenir Next LT Pro" panose="020B0504020202020204" pitchFamily="34" charset="0"/>
              </a:rPr>
              <a:t>, Olark</a:t>
            </a:r>
            <a:r>
              <a:rPr lang="en-US" sz="1600" dirty="0">
                <a:latin typeface="Avenir Next LT Pro" panose="020B0504020202020204" pitchFamily="34" charset="0"/>
              </a:rPr>
              <a:t>, etc.</a:t>
            </a:r>
          </a:p>
        </p:txBody>
      </p:sp>
      <p:sp>
        <p:nvSpPr>
          <p:cNvPr id="10" name="TextBox 9">
            <a:extLst>
              <a:ext uri="{FF2B5EF4-FFF2-40B4-BE49-F238E27FC236}">
                <a16:creationId xmlns:a16="http://schemas.microsoft.com/office/drawing/2014/main" id="{6CFC13C0-6ED5-45D4-AE8C-D19552BE2EB6}"/>
              </a:ext>
            </a:extLst>
          </p:cNvPr>
          <p:cNvSpPr txBox="1"/>
          <p:nvPr/>
        </p:nvSpPr>
        <p:spPr>
          <a:xfrm>
            <a:off x="806107" y="1749633"/>
            <a:ext cx="2238818"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Computer calling</a:t>
            </a:r>
          </a:p>
        </p:txBody>
      </p:sp>
      <p:sp>
        <p:nvSpPr>
          <p:cNvPr id="11" name="TextBox 10">
            <a:extLst>
              <a:ext uri="{FF2B5EF4-FFF2-40B4-BE49-F238E27FC236}">
                <a16:creationId xmlns:a16="http://schemas.microsoft.com/office/drawing/2014/main" id="{D7F7C27D-1BCF-4D32-9570-12BF00234DA3}"/>
              </a:ext>
            </a:extLst>
          </p:cNvPr>
          <p:cNvSpPr txBox="1"/>
          <p:nvPr/>
        </p:nvSpPr>
        <p:spPr>
          <a:xfrm>
            <a:off x="1778940" y="1984382"/>
            <a:ext cx="10413059" cy="2266774"/>
          </a:xfrm>
          <a:prstGeom prst="rect">
            <a:avLst/>
          </a:prstGeom>
          <a:noFill/>
        </p:spPr>
        <p:txBody>
          <a:bodyPr wrap="square" rtlCol="0">
            <a:spAutoFit/>
          </a:bodyPr>
          <a:lstStyle/>
          <a:p>
            <a:pPr marL="230188" indent="-230188">
              <a:lnSpc>
                <a:spcPct val="150000"/>
              </a:lnSpc>
              <a:buFont typeface="Wingdings" panose="05000000000000000000" pitchFamily="2" charset="2"/>
              <a:buChar char="Ø"/>
            </a:pPr>
            <a:r>
              <a:rPr lang="en-US" sz="1600" b="1" dirty="0">
                <a:latin typeface="Avenir Next LT Pro" panose="020B0504020202020204" pitchFamily="34" charset="0"/>
              </a:rPr>
              <a:t>Web-tool</a:t>
            </a:r>
            <a:r>
              <a:rPr lang="en-US" sz="1600" dirty="0">
                <a:latin typeface="Avenir Next LT Pro" panose="020B0504020202020204" pitchFamily="34" charset="0"/>
              </a:rPr>
              <a:t> to be built to call the customer through browser to connect him/her with voice to understand the problem clearly. </a:t>
            </a:r>
          </a:p>
          <a:p>
            <a:pPr marL="230188" indent="-230188">
              <a:lnSpc>
                <a:spcPct val="150000"/>
              </a:lnSpc>
              <a:buFont typeface="Wingdings" panose="05000000000000000000" pitchFamily="2" charset="2"/>
              <a:buChar char="Ø"/>
            </a:pPr>
            <a:r>
              <a:rPr lang="en-US" sz="1600" dirty="0">
                <a:latin typeface="Avenir Next LT Pro" panose="020B0504020202020204" pitchFamily="34" charset="0"/>
              </a:rPr>
              <a:t>Should incorporate a feature ‘</a:t>
            </a:r>
            <a:r>
              <a:rPr lang="en-US" sz="1600" b="1" dirty="0">
                <a:latin typeface="Avenir Next LT Pro" panose="020B0504020202020204" pitchFamily="34" charset="0"/>
              </a:rPr>
              <a:t>automatic caller information screen pop</a:t>
            </a:r>
            <a:r>
              <a:rPr lang="en-US" sz="1600" dirty="0">
                <a:latin typeface="Avenir Next LT Pro" panose="020B0504020202020204" pitchFamily="34" charset="0"/>
              </a:rPr>
              <a:t>’ where it provides caller’s information(</a:t>
            </a:r>
            <a:r>
              <a:rPr lang="en-US" sz="1600" b="1" dirty="0">
                <a:latin typeface="Avenir Next LT Pro" panose="020B0504020202020204" pitchFamily="34" charset="0"/>
              </a:rPr>
              <a:t>picture, name, company</a:t>
            </a:r>
            <a:r>
              <a:rPr lang="en-US" sz="1600" dirty="0">
                <a:latin typeface="Avenir Next LT Pro" panose="020B0504020202020204" pitchFamily="34" charset="0"/>
              </a:rPr>
              <a:t>, etc.) in browser, which allows to provide a </a:t>
            </a:r>
            <a:r>
              <a:rPr lang="en-US" sz="1600" b="1" dirty="0">
                <a:latin typeface="Avenir Next LT Pro" panose="020B0504020202020204" pitchFamily="34" charset="0"/>
              </a:rPr>
              <a:t>more personalized experience</a:t>
            </a:r>
            <a:r>
              <a:rPr lang="en-US" sz="1600" dirty="0">
                <a:latin typeface="Avenir Next LT Pro" panose="020B0504020202020204" pitchFamily="34" charset="0"/>
              </a:rPr>
              <a:t> to each and every customer</a:t>
            </a:r>
          </a:p>
          <a:p>
            <a:pPr>
              <a:lnSpc>
                <a:spcPct val="150000"/>
              </a:lnSpc>
            </a:pPr>
            <a:r>
              <a:rPr lang="en-US" sz="1600" dirty="0">
                <a:latin typeface="Avenir Next LT Pro" panose="020B0504020202020204" pitchFamily="34" charset="0"/>
              </a:rPr>
              <a:t> </a:t>
            </a:r>
          </a:p>
        </p:txBody>
      </p:sp>
      <p:sp>
        <p:nvSpPr>
          <p:cNvPr id="12" name="TextBox 11">
            <a:extLst>
              <a:ext uri="{FF2B5EF4-FFF2-40B4-BE49-F238E27FC236}">
                <a16:creationId xmlns:a16="http://schemas.microsoft.com/office/drawing/2014/main" id="{B14699FC-6294-4695-803D-A144400CDEC4}"/>
              </a:ext>
            </a:extLst>
          </p:cNvPr>
          <p:cNvSpPr txBox="1"/>
          <p:nvPr/>
        </p:nvSpPr>
        <p:spPr>
          <a:xfrm>
            <a:off x="806105" y="3831420"/>
            <a:ext cx="3461140" cy="369332"/>
          </a:xfrm>
          <a:prstGeom prst="rect">
            <a:avLst/>
          </a:prstGeom>
          <a:noFill/>
        </p:spPr>
        <p:txBody>
          <a:bodyPr wrap="none" rtlCol="0">
            <a:spAutoFit/>
          </a:bodyPr>
          <a:lstStyle/>
          <a:p>
            <a:pPr marL="166688" indent="-166688">
              <a:buFont typeface="Arial" panose="020B0604020202020204" pitchFamily="34" charset="0"/>
              <a:buChar char="•"/>
            </a:pPr>
            <a:r>
              <a:rPr lang="en-US" u="sng" dirty="0">
                <a:latin typeface="Avenir Next LT Pro" panose="020B0504020202020204" pitchFamily="34" charset="0"/>
              </a:rPr>
              <a:t>Product CX community forum</a:t>
            </a:r>
          </a:p>
        </p:txBody>
      </p:sp>
      <p:sp>
        <p:nvSpPr>
          <p:cNvPr id="13" name="TextBox 12">
            <a:extLst>
              <a:ext uri="{FF2B5EF4-FFF2-40B4-BE49-F238E27FC236}">
                <a16:creationId xmlns:a16="http://schemas.microsoft.com/office/drawing/2014/main" id="{DD13F248-1FFB-446B-9247-C8F9B00686B5}"/>
              </a:ext>
            </a:extLst>
          </p:cNvPr>
          <p:cNvSpPr txBox="1"/>
          <p:nvPr/>
        </p:nvSpPr>
        <p:spPr>
          <a:xfrm>
            <a:off x="1778939" y="4162916"/>
            <a:ext cx="10228332" cy="11587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An informational forum to be created where CX team to interact with internal departments </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To provide query resolutions CX won’t be able  to improve </a:t>
            </a:r>
          </a:p>
          <a:p>
            <a:pPr marL="285750" indent="-285750">
              <a:lnSpc>
                <a:spcPct val="150000"/>
              </a:lnSpc>
              <a:buFont typeface="Wingdings" panose="05000000000000000000" pitchFamily="2" charset="2"/>
              <a:buChar char="Ø"/>
            </a:pPr>
            <a:r>
              <a:rPr lang="en-US" sz="1600" dirty="0">
                <a:latin typeface="Avenir Next LT Pro" panose="020B0504020202020204" pitchFamily="34" charset="0"/>
              </a:rPr>
              <a:t>CX team’s knowledge about </a:t>
            </a:r>
            <a:r>
              <a:rPr lang="en-US" sz="1600" dirty="0" err="1">
                <a:latin typeface="Avenir Next LT Pro" panose="020B0504020202020204" pitchFamily="34" charset="0"/>
              </a:rPr>
              <a:t>GPay</a:t>
            </a:r>
            <a:r>
              <a:rPr lang="en-US" sz="1600" dirty="0">
                <a:latin typeface="Avenir Next LT Pro" panose="020B0504020202020204" pitchFamily="34" charset="0"/>
              </a:rPr>
              <a:t> product using </a:t>
            </a:r>
            <a:r>
              <a:rPr lang="en-US" sz="1600" b="1" dirty="0">
                <a:latin typeface="Avenir Next LT Pro" panose="020B0504020202020204" pitchFamily="34" charset="0"/>
              </a:rPr>
              <a:t>PHP</a:t>
            </a:r>
            <a:r>
              <a:rPr lang="en-US" sz="1600" dirty="0">
                <a:latin typeface="Avenir Next LT Pro" panose="020B0504020202020204" pitchFamily="34" charset="0"/>
              </a:rPr>
              <a:t> or </a:t>
            </a:r>
            <a:r>
              <a:rPr lang="en-US" sz="1600" b="1" dirty="0">
                <a:latin typeface="Avenir Next LT Pro" panose="020B0504020202020204" pitchFamily="34" charset="0"/>
              </a:rPr>
              <a:t>Web development</a:t>
            </a:r>
          </a:p>
        </p:txBody>
      </p:sp>
      <p:sp>
        <p:nvSpPr>
          <p:cNvPr id="16" name="TextBox 15">
            <a:extLst>
              <a:ext uri="{FF2B5EF4-FFF2-40B4-BE49-F238E27FC236}">
                <a16:creationId xmlns:a16="http://schemas.microsoft.com/office/drawing/2014/main" id="{22565662-3799-4EB7-9B4A-A7319D36B92B}"/>
              </a:ext>
            </a:extLst>
          </p:cNvPr>
          <p:cNvSpPr txBox="1"/>
          <p:nvPr/>
        </p:nvSpPr>
        <p:spPr>
          <a:xfrm>
            <a:off x="1778941" y="6022025"/>
            <a:ext cx="10228332" cy="584775"/>
          </a:xfrm>
          <a:prstGeom prst="rect">
            <a:avLst/>
          </a:prstGeom>
          <a:noFill/>
        </p:spPr>
        <p:txBody>
          <a:bodyPr wrap="square" rtlCol="0">
            <a:spAutoFit/>
          </a:bodyPr>
          <a:lstStyle/>
          <a:p>
            <a:r>
              <a:rPr lang="en-US" sz="1600" dirty="0">
                <a:latin typeface="Avenir Next LT Pro" panose="020B0504020202020204" pitchFamily="34" charset="0"/>
              </a:rPr>
              <a:t>Analyzing data collected from customer surveys using </a:t>
            </a:r>
            <a:r>
              <a:rPr lang="en-US" sz="1600" b="1" dirty="0">
                <a:latin typeface="Avenir Next LT Pro" panose="020B0504020202020204" pitchFamily="34" charset="0"/>
              </a:rPr>
              <a:t>Tableau or Power BI </a:t>
            </a:r>
            <a:r>
              <a:rPr lang="en-US" sz="1600" dirty="0">
                <a:latin typeface="Avenir Next LT Pro" panose="020B0504020202020204" pitchFamily="34" charset="0"/>
              </a:rPr>
              <a:t>or using </a:t>
            </a:r>
            <a:r>
              <a:rPr lang="en-US" sz="1600" b="1" dirty="0">
                <a:latin typeface="Avenir Next LT Pro" panose="020B0504020202020204" pitchFamily="34" charset="0"/>
              </a:rPr>
              <a:t>NLP</a:t>
            </a:r>
            <a:r>
              <a:rPr lang="en-US" sz="1600" dirty="0">
                <a:latin typeface="Avenir Next LT Pro" panose="020B0504020202020204" pitchFamily="34" charset="0"/>
              </a:rPr>
              <a:t> to comprehend texts to improve product</a:t>
            </a:r>
            <a:endParaRPr lang="en-US" sz="1600" b="1" dirty="0">
              <a:latin typeface="Avenir Next LT Pro" panose="020B0504020202020204" pitchFamily="34" charset="0"/>
            </a:endParaRPr>
          </a:p>
        </p:txBody>
      </p:sp>
    </p:spTree>
    <p:extLst>
      <p:ext uri="{BB962C8B-B14F-4D97-AF65-F5344CB8AC3E}">
        <p14:creationId xmlns:p14="http://schemas.microsoft.com/office/powerpoint/2010/main" val="14005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ppt_x"/>
                                          </p:val>
                                        </p:tav>
                                        <p:tav tm="100000">
                                          <p:val>
                                            <p:strVal val="#ppt_x"/>
                                          </p:val>
                                        </p:tav>
                                      </p:tavLst>
                                    </p:anim>
                                    <p:anim calcmode="lin" valueType="num">
                                      <p:cBhvr additive="base">
                                        <p:cTn id="28" dur="10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1000" fill="hold"/>
                                        <p:tgtEl>
                                          <p:spTgt spid="13"/>
                                        </p:tgtEl>
                                        <p:attrNameLst>
                                          <p:attrName>ppt_x</p:attrName>
                                        </p:attrNameLst>
                                      </p:cBhvr>
                                      <p:tavLst>
                                        <p:tav tm="0">
                                          <p:val>
                                            <p:strVal val="#ppt_x"/>
                                          </p:val>
                                        </p:tav>
                                        <p:tav tm="100000">
                                          <p:val>
                                            <p:strVal val="#ppt_x"/>
                                          </p:val>
                                        </p:tav>
                                      </p:tavLst>
                                    </p:anim>
                                    <p:anim calcmode="lin" valueType="num">
                                      <p:cBhvr additive="base">
                                        <p:cTn id="3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50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50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BF4993-4966-4EFA-A210-DA15614A0130}"/>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8B748A-668B-40F6-8CCE-7EA3B738F5AD}"/>
              </a:ext>
            </a:extLst>
          </p:cNvPr>
          <p:cNvSpPr txBox="1"/>
          <p:nvPr/>
        </p:nvSpPr>
        <p:spPr>
          <a:xfrm>
            <a:off x="4118920" y="159270"/>
            <a:ext cx="4016182" cy="369332"/>
          </a:xfrm>
          <a:prstGeom prst="rect">
            <a:avLst/>
          </a:prstGeom>
          <a:noFill/>
        </p:spPr>
        <p:txBody>
          <a:bodyPr wrap="square" rtlCol="0">
            <a:spAutoFit/>
          </a:bodyPr>
          <a:lstStyle/>
          <a:p>
            <a:r>
              <a:rPr lang="en-US" b="1" u="sng" dirty="0">
                <a:latin typeface="Avenir Next LT Pro" panose="020B0504020202020204" pitchFamily="34" charset="0"/>
              </a:rPr>
              <a:t>GOOGLE PAY USER WIREFRAMES</a:t>
            </a:r>
          </a:p>
        </p:txBody>
      </p:sp>
      <p:pic>
        <p:nvPicPr>
          <p:cNvPr id="11" name="Picture 10">
            <a:extLst>
              <a:ext uri="{FF2B5EF4-FFF2-40B4-BE49-F238E27FC236}">
                <a16:creationId xmlns:a16="http://schemas.microsoft.com/office/drawing/2014/main" id="{8D42448A-47AE-4B6D-8DDF-F6D012A8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2" y="708430"/>
            <a:ext cx="2789382" cy="5599948"/>
          </a:xfrm>
          <a:prstGeom prst="rect">
            <a:avLst/>
          </a:prstGeom>
        </p:spPr>
      </p:pic>
      <p:pic>
        <p:nvPicPr>
          <p:cNvPr id="15" name="Picture 14">
            <a:extLst>
              <a:ext uri="{FF2B5EF4-FFF2-40B4-BE49-F238E27FC236}">
                <a16:creationId xmlns:a16="http://schemas.microsoft.com/office/drawing/2014/main" id="{A6A3FC43-9363-4269-90E4-D24DA13DE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708430"/>
            <a:ext cx="2789382" cy="5599948"/>
          </a:xfrm>
          <a:prstGeom prst="rect">
            <a:avLst/>
          </a:prstGeom>
        </p:spPr>
      </p:pic>
      <p:cxnSp>
        <p:nvCxnSpPr>
          <p:cNvPr id="24" name="Straight Arrow Connector 23">
            <a:extLst>
              <a:ext uri="{FF2B5EF4-FFF2-40B4-BE49-F238E27FC236}">
                <a16:creationId xmlns:a16="http://schemas.microsoft.com/office/drawing/2014/main" id="{E681F9D6-DB70-4A92-BD8D-57ABC9EFA9B2}"/>
              </a:ext>
            </a:extLst>
          </p:cNvPr>
          <p:cNvCxnSpPr>
            <a:cxnSpLocks/>
            <a:endCxn id="31" idx="1"/>
          </p:cNvCxnSpPr>
          <p:nvPr/>
        </p:nvCxnSpPr>
        <p:spPr>
          <a:xfrm>
            <a:off x="2419927" y="1699493"/>
            <a:ext cx="1394691" cy="591287"/>
          </a:xfrm>
          <a:prstGeom prst="bentConnector3">
            <a:avLst>
              <a:gd name="adj1" fmla="val 50000"/>
            </a:avLst>
          </a:prstGeom>
          <a:ln>
            <a:prstDash val="lgDash"/>
            <a:tailEnd type="triangle"/>
          </a:ln>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2D383571-3EF3-4DCB-BF24-080230F22574}"/>
              </a:ext>
            </a:extLst>
          </p:cNvPr>
          <p:cNvCxnSpPr/>
          <p:nvPr/>
        </p:nvCxnSpPr>
        <p:spPr>
          <a:xfrm flipV="1">
            <a:off x="1459345" y="1699493"/>
            <a:ext cx="1126837" cy="572653"/>
          </a:xfrm>
          <a:prstGeom prst="bentConnector3">
            <a:avLst>
              <a:gd name="adj1" fmla="val 110656"/>
            </a:avLst>
          </a:prstGeom>
          <a:ln>
            <a:prstDash val="lgDash"/>
          </a:ln>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98608CF6-36AE-4504-B771-059D841489EE}"/>
              </a:ext>
            </a:extLst>
          </p:cNvPr>
          <p:cNvCxnSpPr/>
          <p:nvPr/>
        </p:nvCxnSpPr>
        <p:spPr>
          <a:xfrm flipV="1">
            <a:off x="1690255" y="2272146"/>
            <a:ext cx="729672" cy="258618"/>
          </a:xfrm>
          <a:prstGeom prst="bentConnector3">
            <a:avLst>
              <a:gd name="adj1" fmla="val 50000"/>
            </a:avLst>
          </a:prstGeom>
          <a:ln>
            <a:prstDash val="lgDash"/>
          </a:ln>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F11AFBE2-6A8A-4D4F-838A-208F2D23E0C0}"/>
              </a:ext>
            </a:extLst>
          </p:cNvPr>
          <p:cNvSpPr txBox="1"/>
          <p:nvPr/>
        </p:nvSpPr>
        <p:spPr>
          <a:xfrm>
            <a:off x="3814618" y="1967614"/>
            <a:ext cx="2031856" cy="646331"/>
          </a:xfrm>
          <a:prstGeom prst="rect">
            <a:avLst/>
          </a:prstGeom>
          <a:noFill/>
        </p:spPr>
        <p:txBody>
          <a:bodyPr wrap="square" rtlCol="0">
            <a:spAutoFit/>
          </a:bodyPr>
          <a:lstStyle/>
          <a:p>
            <a:r>
              <a:rPr lang="en-US" sz="1200" dirty="0">
                <a:latin typeface="Avenir Next LT Pro" panose="020B0504020202020204" pitchFamily="34" charset="0"/>
              </a:rPr>
              <a:t>Helps users to </a:t>
            </a:r>
            <a:r>
              <a:rPr lang="en-US" sz="1200" b="1" dirty="0">
                <a:latin typeface="Avenir Next LT Pro" panose="020B0504020202020204" pitchFamily="34" charset="0"/>
              </a:rPr>
              <a:t>solve basic and simple issues </a:t>
            </a:r>
            <a:r>
              <a:rPr lang="en-US" sz="1200" dirty="0">
                <a:latin typeface="Avenir Next LT Pro" panose="020B0504020202020204" pitchFamily="34" charset="0"/>
              </a:rPr>
              <a:t>through self service</a:t>
            </a:r>
          </a:p>
        </p:txBody>
      </p:sp>
      <p:cxnSp>
        <p:nvCxnSpPr>
          <p:cNvPr id="35" name="Straight Arrow Connector 34">
            <a:extLst>
              <a:ext uri="{FF2B5EF4-FFF2-40B4-BE49-F238E27FC236}">
                <a16:creationId xmlns:a16="http://schemas.microsoft.com/office/drawing/2014/main" id="{6E3F2A2F-95ED-4D7F-BEFF-4F9F2C0B9739}"/>
              </a:ext>
            </a:extLst>
          </p:cNvPr>
          <p:cNvCxnSpPr>
            <a:cxnSpLocks/>
            <a:endCxn id="38" idx="1"/>
          </p:cNvCxnSpPr>
          <p:nvPr/>
        </p:nvCxnSpPr>
        <p:spPr>
          <a:xfrm>
            <a:off x="1745673" y="1976583"/>
            <a:ext cx="2068945" cy="1397591"/>
          </a:xfrm>
          <a:prstGeom prst="bentConnector3">
            <a:avLst>
              <a:gd name="adj1" fmla="val 23214"/>
            </a:avLst>
          </a:prstGeom>
          <a:ln>
            <a:prstDash val="lgDash"/>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2ACA252F-8C19-4482-BAE4-8CA9786EE143}"/>
              </a:ext>
            </a:extLst>
          </p:cNvPr>
          <p:cNvSpPr txBox="1"/>
          <p:nvPr/>
        </p:nvSpPr>
        <p:spPr>
          <a:xfrm>
            <a:off x="3814618" y="2774009"/>
            <a:ext cx="2031856" cy="1200329"/>
          </a:xfrm>
          <a:prstGeom prst="rect">
            <a:avLst/>
          </a:prstGeom>
          <a:noFill/>
        </p:spPr>
        <p:txBody>
          <a:bodyPr wrap="square" rtlCol="0">
            <a:spAutoFit/>
          </a:bodyPr>
          <a:lstStyle/>
          <a:p>
            <a:r>
              <a:rPr lang="en-US" sz="1200" dirty="0">
                <a:latin typeface="Avenir Next LT Pro" panose="020B0504020202020204" pitchFamily="34" charset="0"/>
              </a:rPr>
              <a:t>Takes customers to </a:t>
            </a:r>
            <a:r>
              <a:rPr lang="en-US" sz="1200" b="1" dirty="0">
                <a:latin typeface="Avenir Next LT Pro" panose="020B0504020202020204" pitchFamily="34" charset="0"/>
              </a:rPr>
              <a:t>Automated Support </a:t>
            </a:r>
            <a:r>
              <a:rPr lang="en-US" sz="1200" dirty="0">
                <a:latin typeface="Avenir Next LT Pro" panose="020B0504020202020204" pitchFamily="34" charset="0"/>
              </a:rPr>
              <a:t>to chat with Google Pay bot and if needed; </a:t>
            </a:r>
            <a:r>
              <a:rPr lang="en-US" sz="1200" b="1" dirty="0">
                <a:latin typeface="Avenir Next LT Pro" panose="020B0504020202020204" pitchFamily="34" charset="0"/>
              </a:rPr>
              <a:t>chat with support executive</a:t>
            </a:r>
            <a:r>
              <a:rPr lang="en-US" sz="1200" dirty="0">
                <a:latin typeface="Avenir Next LT Pro" panose="020B0504020202020204" pitchFamily="34" charset="0"/>
              </a:rPr>
              <a:t> and a </a:t>
            </a:r>
            <a:r>
              <a:rPr lang="en-US" sz="1200" b="1" dirty="0">
                <a:latin typeface="Avenir Next LT Pro" panose="020B0504020202020204" pitchFamily="34" charset="0"/>
              </a:rPr>
              <a:t>call with CX team</a:t>
            </a:r>
            <a:r>
              <a:rPr lang="en-US" sz="1200" dirty="0">
                <a:latin typeface="Avenir Next LT Pro" panose="020B0504020202020204" pitchFamily="34" charset="0"/>
              </a:rPr>
              <a:t>.</a:t>
            </a:r>
          </a:p>
        </p:txBody>
      </p:sp>
      <p:cxnSp>
        <p:nvCxnSpPr>
          <p:cNvPr id="40" name="Straight Arrow Connector 39">
            <a:extLst>
              <a:ext uri="{FF2B5EF4-FFF2-40B4-BE49-F238E27FC236}">
                <a16:creationId xmlns:a16="http://schemas.microsoft.com/office/drawing/2014/main" id="{E9CE7BE6-EF65-4672-9C34-4C1D8A28BD95}"/>
              </a:ext>
            </a:extLst>
          </p:cNvPr>
          <p:cNvCxnSpPr>
            <a:cxnSpLocks/>
            <a:endCxn id="43" idx="1"/>
          </p:cNvCxnSpPr>
          <p:nvPr/>
        </p:nvCxnSpPr>
        <p:spPr>
          <a:xfrm>
            <a:off x="1782762" y="3079574"/>
            <a:ext cx="2031856" cy="1397591"/>
          </a:xfrm>
          <a:prstGeom prst="bentConnector3">
            <a:avLst>
              <a:gd name="adj1" fmla="val 13634"/>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43" name="TextBox 42">
            <a:extLst>
              <a:ext uri="{FF2B5EF4-FFF2-40B4-BE49-F238E27FC236}">
                <a16:creationId xmlns:a16="http://schemas.microsoft.com/office/drawing/2014/main" id="{AB03FF8C-E910-438E-A0A4-136393AC5DE8}"/>
              </a:ext>
            </a:extLst>
          </p:cNvPr>
          <p:cNvSpPr txBox="1"/>
          <p:nvPr/>
        </p:nvSpPr>
        <p:spPr>
          <a:xfrm>
            <a:off x="3814618" y="4153999"/>
            <a:ext cx="2031856" cy="646331"/>
          </a:xfrm>
          <a:prstGeom prst="rect">
            <a:avLst/>
          </a:prstGeom>
          <a:noFill/>
        </p:spPr>
        <p:txBody>
          <a:bodyPr wrap="square" rtlCol="0">
            <a:spAutoFit/>
          </a:bodyPr>
          <a:lstStyle/>
          <a:p>
            <a:r>
              <a:rPr lang="en-US" sz="1200" dirty="0">
                <a:latin typeface="Avenir Next LT Pro" panose="020B0504020202020204" pitchFamily="34" charset="0"/>
              </a:rPr>
              <a:t>Gives the information regarding any </a:t>
            </a:r>
            <a:r>
              <a:rPr lang="en-US" sz="1200" b="1" dirty="0">
                <a:latin typeface="Avenir Next LT Pro" panose="020B0504020202020204" pitchFamily="34" charset="0"/>
              </a:rPr>
              <a:t>pending or unresolved issue</a:t>
            </a:r>
          </a:p>
        </p:txBody>
      </p:sp>
      <p:sp>
        <p:nvSpPr>
          <p:cNvPr id="46" name="Right Brace 45">
            <a:extLst>
              <a:ext uri="{FF2B5EF4-FFF2-40B4-BE49-F238E27FC236}">
                <a16:creationId xmlns:a16="http://schemas.microsoft.com/office/drawing/2014/main" id="{331FE43C-420B-46BD-A785-92D36C681F5F}"/>
              </a:ext>
            </a:extLst>
          </p:cNvPr>
          <p:cNvSpPr/>
          <p:nvPr/>
        </p:nvSpPr>
        <p:spPr>
          <a:xfrm>
            <a:off x="7989455" y="1893455"/>
            <a:ext cx="138400" cy="116142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46CD4C82-0A3B-4D46-A04F-998DF6F836B7}"/>
              </a:ext>
            </a:extLst>
          </p:cNvPr>
          <p:cNvSpPr txBox="1"/>
          <p:nvPr/>
        </p:nvSpPr>
        <p:spPr>
          <a:xfrm>
            <a:off x="9353154" y="2151035"/>
            <a:ext cx="2618888" cy="646331"/>
          </a:xfrm>
          <a:prstGeom prst="rect">
            <a:avLst/>
          </a:prstGeom>
          <a:noFill/>
        </p:spPr>
        <p:txBody>
          <a:bodyPr wrap="square" rtlCol="0">
            <a:spAutoFit/>
          </a:bodyPr>
          <a:lstStyle/>
          <a:p>
            <a:r>
              <a:rPr lang="en-US" sz="1200" dirty="0">
                <a:latin typeface="Avenir Next LT Pro" panose="020B0504020202020204" pitchFamily="34" charset="0"/>
              </a:rPr>
              <a:t>This is category of </a:t>
            </a:r>
            <a:r>
              <a:rPr lang="en-US" sz="1200" b="1" dirty="0">
                <a:latin typeface="Avenir Next LT Pro" panose="020B0504020202020204" pitchFamily="34" charset="0"/>
              </a:rPr>
              <a:t>problems faced more frequently</a:t>
            </a:r>
            <a:r>
              <a:rPr lang="en-US" sz="1200" dirty="0">
                <a:latin typeface="Avenir Next LT Pro" panose="020B0504020202020204" pitchFamily="34" charset="0"/>
              </a:rPr>
              <a:t> and evaluated through NLP modelling</a:t>
            </a:r>
          </a:p>
        </p:txBody>
      </p:sp>
      <p:cxnSp>
        <p:nvCxnSpPr>
          <p:cNvPr id="74" name="Straight Arrow Connector 73">
            <a:extLst>
              <a:ext uri="{FF2B5EF4-FFF2-40B4-BE49-F238E27FC236}">
                <a16:creationId xmlns:a16="http://schemas.microsoft.com/office/drawing/2014/main" id="{BEC20BA1-5DF4-4059-8381-0791B348F17F}"/>
              </a:ext>
            </a:extLst>
          </p:cNvPr>
          <p:cNvCxnSpPr>
            <a:cxnSpLocks/>
            <a:endCxn id="87" idx="0"/>
          </p:cNvCxnSpPr>
          <p:nvPr/>
        </p:nvCxnSpPr>
        <p:spPr>
          <a:xfrm>
            <a:off x="8352148" y="3252247"/>
            <a:ext cx="2310450" cy="578586"/>
          </a:xfrm>
          <a:prstGeom prst="bentConnector2">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1A2BBB7D-B363-4594-A310-14723B4A4623}"/>
              </a:ext>
            </a:extLst>
          </p:cNvPr>
          <p:cNvCxnSpPr>
            <a:cxnSpLocks/>
            <a:endCxn id="87" idx="1"/>
          </p:cNvCxnSpPr>
          <p:nvPr/>
        </p:nvCxnSpPr>
        <p:spPr>
          <a:xfrm flipV="1">
            <a:off x="8571199" y="4153999"/>
            <a:ext cx="781955" cy="173242"/>
          </a:xfrm>
          <a:prstGeom prst="bentConnector3">
            <a:avLst>
              <a:gd name="adj1" fmla="val 50000"/>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FCE1A49D-C499-4F5B-BFB5-EF2D973AA553}"/>
              </a:ext>
            </a:extLst>
          </p:cNvPr>
          <p:cNvCxnSpPr>
            <a:cxnSpLocks/>
            <a:endCxn id="87" idx="2"/>
          </p:cNvCxnSpPr>
          <p:nvPr/>
        </p:nvCxnSpPr>
        <p:spPr>
          <a:xfrm flipV="1">
            <a:off x="8571199" y="4477164"/>
            <a:ext cx="2091399" cy="1188346"/>
          </a:xfrm>
          <a:prstGeom prst="bentConnector2">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CB8765AA-692B-4881-AD6D-76A01772FF9F}"/>
              </a:ext>
            </a:extLst>
          </p:cNvPr>
          <p:cNvCxnSpPr>
            <a:cxnSpLocks/>
            <a:stCxn id="46" idx="1"/>
            <a:endCxn id="56" idx="1"/>
          </p:cNvCxnSpPr>
          <p:nvPr/>
        </p:nvCxnSpPr>
        <p:spPr>
          <a:xfrm>
            <a:off x="8127855" y="2474167"/>
            <a:ext cx="1225299" cy="3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4354DBFB-1829-497E-9851-8CC55B25FE02}"/>
              </a:ext>
            </a:extLst>
          </p:cNvPr>
          <p:cNvSpPr txBox="1"/>
          <p:nvPr/>
        </p:nvSpPr>
        <p:spPr>
          <a:xfrm>
            <a:off x="9353154" y="3830833"/>
            <a:ext cx="2618888" cy="646331"/>
          </a:xfrm>
          <a:prstGeom prst="rect">
            <a:avLst/>
          </a:prstGeom>
          <a:noFill/>
        </p:spPr>
        <p:txBody>
          <a:bodyPr wrap="square" rtlCol="0">
            <a:spAutoFit/>
          </a:bodyPr>
          <a:lstStyle/>
          <a:p>
            <a:r>
              <a:rPr lang="en-US" sz="1200" dirty="0">
                <a:latin typeface="Avenir Next LT Pro" panose="020B0504020202020204" pitchFamily="34" charset="0"/>
              </a:rPr>
              <a:t>These are </a:t>
            </a:r>
            <a:r>
              <a:rPr lang="en-US" sz="1200" b="1" dirty="0">
                <a:latin typeface="Avenir Next LT Pro" panose="020B0504020202020204" pitchFamily="34" charset="0"/>
              </a:rPr>
              <a:t>automated responses generated</a:t>
            </a:r>
            <a:r>
              <a:rPr lang="en-US" sz="1200" dirty="0">
                <a:latin typeface="Avenir Next LT Pro" panose="020B0504020202020204" pitchFamily="34" charset="0"/>
              </a:rPr>
              <a:t> by user by tapping on given options</a:t>
            </a:r>
          </a:p>
        </p:txBody>
      </p:sp>
    </p:spTree>
    <p:extLst>
      <p:ext uri="{BB962C8B-B14F-4D97-AF65-F5344CB8AC3E}">
        <p14:creationId xmlns:p14="http://schemas.microsoft.com/office/powerpoint/2010/main" val="10057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P spid="43" grpId="0"/>
      <p:bldP spid="46" grpId="0" animBg="1"/>
      <p:bldP spid="56" grpId="0"/>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AFE279-6BF9-4C71-9341-130B673D6977}"/>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2ECCC9-F8E4-48C2-A6D1-09D9334B99D7}"/>
              </a:ext>
            </a:extLst>
          </p:cNvPr>
          <p:cNvPicPr>
            <a:picLocks noChangeAspect="1"/>
          </p:cNvPicPr>
          <p:nvPr/>
        </p:nvPicPr>
        <p:blipFill rotWithShape="1">
          <a:blip r:embed="rId2">
            <a:extLst>
              <a:ext uri="{28A0092B-C50C-407E-A947-70E740481C1C}">
                <a14:useLocalDpi xmlns:a14="http://schemas.microsoft.com/office/drawing/2010/main" val="0"/>
              </a:ext>
            </a:extLst>
          </a:blip>
          <a:srcRect r="1394" b="4781"/>
          <a:stretch/>
        </p:blipFill>
        <p:spPr>
          <a:xfrm>
            <a:off x="1528031" y="796583"/>
            <a:ext cx="9144266" cy="5650345"/>
          </a:xfrm>
          <a:prstGeom prst="rect">
            <a:avLst/>
          </a:prstGeom>
        </p:spPr>
      </p:pic>
      <p:sp>
        <p:nvSpPr>
          <p:cNvPr id="8" name="TextBox 7">
            <a:extLst>
              <a:ext uri="{FF2B5EF4-FFF2-40B4-BE49-F238E27FC236}">
                <a16:creationId xmlns:a16="http://schemas.microsoft.com/office/drawing/2014/main" id="{EF244BF9-639B-4357-9941-BEF10B69CDF4}"/>
              </a:ext>
            </a:extLst>
          </p:cNvPr>
          <p:cNvSpPr txBox="1"/>
          <p:nvPr/>
        </p:nvSpPr>
        <p:spPr>
          <a:xfrm>
            <a:off x="4685990" y="203573"/>
            <a:ext cx="2828082" cy="369332"/>
          </a:xfrm>
          <a:prstGeom prst="rect">
            <a:avLst/>
          </a:prstGeom>
          <a:noFill/>
        </p:spPr>
        <p:txBody>
          <a:bodyPr wrap="none" rtlCol="0">
            <a:spAutoFit/>
          </a:bodyPr>
          <a:lstStyle/>
          <a:p>
            <a:r>
              <a:rPr lang="en-US" b="1" u="sng" dirty="0">
                <a:latin typeface="Avenir Next LT Pro" panose="020B0504020202020204" pitchFamily="34" charset="0"/>
              </a:rPr>
              <a:t>CX TEAM WIREFRAMES</a:t>
            </a:r>
          </a:p>
        </p:txBody>
      </p:sp>
    </p:spTree>
    <p:extLst>
      <p:ext uri="{BB962C8B-B14F-4D97-AF65-F5344CB8AC3E}">
        <p14:creationId xmlns:p14="http://schemas.microsoft.com/office/powerpoint/2010/main" val="8415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4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AFE279-6BF9-4C71-9341-130B673D6977}"/>
              </a:ext>
            </a:extLst>
          </p:cNvPr>
          <p:cNvSpPr/>
          <p:nvPr/>
        </p:nvSpPr>
        <p:spPr>
          <a:xfrm>
            <a:off x="0" y="0"/>
            <a:ext cx="12192000" cy="6858000"/>
          </a:xfrm>
          <a:prstGeom prst="rect">
            <a:avLst/>
          </a:prstGeom>
          <a:noFill/>
          <a:ln w="762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244BF9-639B-4357-9941-BEF10B69CDF4}"/>
              </a:ext>
            </a:extLst>
          </p:cNvPr>
          <p:cNvSpPr txBox="1"/>
          <p:nvPr/>
        </p:nvSpPr>
        <p:spPr>
          <a:xfrm>
            <a:off x="3844246" y="159270"/>
            <a:ext cx="4511451" cy="369332"/>
          </a:xfrm>
          <a:prstGeom prst="rect">
            <a:avLst/>
          </a:prstGeom>
          <a:noFill/>
        </p:spPr>
        <p:txBody>
          <a:bodyPr wrap="square" lIns="91440" tIns="45720" rIns="91440" bIns="45720" rtlCol="0" anchor="t">
            <a:spAutoFit/>
          </a:bodyPr>
          <a:lstStyle/>
          <a:p>
            <a:pPr algn="ctr"/>
            <a:r>
              <a:rPr lang="en-US" b="1" u="sng" dirty="0">
                <a:latin typeface="Avenir Next LT Pro"/>
              </a:rPr>
              <a:t>SUCCESS METRICS FOR EVALUATION</a:t>
            </a:r>
            <a:endParaRPr lang="en-US" b="1" u="sng" dirty="0">
              <a:latin typeface="Avenir Next LT Pro" panose="020B0504020202020204" pitchFamily="34" charset="0"/>
            </a:endParaRPr>
          </a:p>
        </p:txBody>
      </p:sp>
      <p:sp>
        <p:nvSpPr>
          <p:cNvPr id="2" name="TextBox 1">
            <a:extLst>
              <a:ext uri="{FF2B5EF4-FFF2-40B4-BE49-F238E27FC236}">
                <a16:creationId xmlns:a16="http://schemas.microsoft.com/office/drawing/2014/main" id="{9B4C248B-6EE1-4F1A-B83D-B1A7DF9F9D3F}"/>
              </a:ext>
            </a:extLst>
          </p:cNvPr>
          <p:cNvSpPr txBox="1"/>
          <p:nvPr/>
        </p:nvSpPr>
        <p:spPr>
          <a:xfrm>
            <a:off x="1871331" y="1339702"/>
            <a:ext cx="46038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venir Next LT Pro"/>
                <a:cs typeface="Calibri"/>
              </a:rPr>
              <a:t>CUSTOMER SATIFACTION</a:t>
            </a:r>
          </a:p>
        </p:txBody>
      </p:sp>
      <p:sp>
        <p:nvSpPr>
          <p:cNvPr id="3" name="TextBox 2">
            <a:extLst>
              <a:ext uri="{FF2B5EF4-FFF2-40B4-BE49-F238E27FC236}">
                <a16:creationId xmlns:a16="http://schemas.microsoft.com/office/drawing/2014/main" id="{4640BEA5-2405-44D3-848B-E4C585554DED}"/>
              </a:ext>
            </a:extLst>
          </p:cNvPr>
          <p:cNvSpPr txBox="1"/>
          <p:nvPr/>
        </p:nvSpPr>
        <p:spPr>
          <a:xfrm>
            <a:off x="6655982" y="13397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venir Next LT Pro"/>
                <a:cs typeface="Calibri"/>
              </a:rPr>
              <a:t>CX TEAM</a:t>
            </a:r>
          </a:p>
        </p:txBody>
      </p:sp>
      <p:sp>
        <p:nvSpPr>
          <p:cNvPr id="5" name="TextBox 4">
            <a:extLst>
              <a:ext uri="{FF2B5EF4-FFF2-40B4-BE49-F238E27FC236}">
                <a16:creationId xmlns:a16="http://schemas.microsoft.com/office/drawing/2014/main" id="{E9DBFF3A-59BF-463F-B4CE-8CDDF8001F9A}"/>
              </a:ext>
            </a:extLst>
          </p:cNvPr>
          <p:cNvSpPr txBox="1"/>
          <p:nvPr/>
        </p:nvSpPr>
        <p:spPr>
          <a:xfrm>
            <a:off x="1872438" y="2005345"/>
            <a:ext cx="46038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venir Next LT Pro"/>
              </a:rPr>
              <a:t>Net Promoter Score</a:t>
            </a:r>
          </a:p>
          <a:p>
            <a:pPr marL="285750" indent="-285750">
              <a:buFont typeface="Arial"/>
              <a:buChar char="•"/>
            </a:pPr>
            <a:r>
              <a:rPr lang="en-US" dirty="0">
                <a:latin typeface="Avenir Next LT Pro"/>
                <a:cs typeface="Calibri"/>
              </a:rPr>
              <a:t>Customer Retention Rate</a:t>
            </a:r>
          </a:p>
          <a:p>
            <a:pPr marL="285750" indent="-285750">
              <a:buFont typeface="Arial"/>
              <a:buChar char="•"/>
            </a:pPr>
            <a:r>
              <a:rPr lang="en-US" dirty="0">
                <a:latin typeface="Avenir Next LT Pro"/>
                <a:cs typeface="Calibri"/>
              </a:rPr>
              <a:t>Customer Churn Rate</a:t>
            </a:r>
          </a:p>
          <a:p>
            <a:pPr marL="285750" indent="-285750">
              <a:buFont typeface="Arial"/>
              <a:buChar char="•"/>
            </a:pPr>
            <a:r>
              <a:rPr lang="en-US" dirty="0">
                <a:latin typeface="Avenir Next LT Pro"/>
                <a:cs typeface="Calibri"/>
              </a:rPr>
              <a:t>Customer Lifetime Value</a:t>
            </a:r>
          </a:p>
        </p:txBody>
      </p:sp>
      <p:sp>
        <p:nvSpPr>
          <p:cNvPr id="9" name="TextBox 8">
            <a:extLst>
              <a:ext uri="{FF2B5EF4-FFF2-40B4-BE49-F238E27FC236}">
                <a16:creationId xmlns:a16="http://schemas.microsoft.com/office/drawing/2014/main" id="{DB2BD4BD-A1E0-4D60-9558-12BC2CF84A2E}"/>
              </a:ext>
            </a:extLst>
          </p:cNvPr>
          <p:cNvSpPr txBox="1"/>
          <p:nvPr/>
        </p:nvSpPr>
        <p:spPr>
          <a:xfrm>
            <a:off x="6657089" y="2005345"/>
            <a:ext cx="46038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venir Next LT Pro"/>
                <a:cs typeface="Calibri"/>
              </a:rPr>
              <a:t>Number of Issues solved</a:t>
            </a:r>
            <a:endParaRPr lang="en-US" dirty="0">
              <a:latin typeface="Avenir Next LT Pro"/>
            </a:endParaRPr>
          </a:p>
          <a:p>
            <a:pPr marL="285750" indent="-285750">
              <a:buFont typeface="Arial"/>
              <a:buChar char="•"/>
            </a:pPr>
            <a:r>
              <a:rPr lang="en-US" dirty="0">
                <a:latin typeface="Avenir Next LT Pro"/>
                <a:cs typeface="Calibri"/>
              </a:rPr>
              <a:t>Number Issues solved by </a:t>
            </a:r>
            <a:r>
              <a:rPr lang="en-US" dirty="0" err="1">
                <a:latin typeface="Avenir Next LT Pro"/>
                <a:cs typeface="Calibri"/>
              </a:rPr>
              <a:t>GPay</a:t>
            </a:r>
            <a:r>
              <a:rPr lang="en-US" dirty="0">
                <a:latin typeface="Avenir Next LT Pro"/>
                <a:cs typeface="Calibri"/>
              </a:rPr>
              <a:t> bot</a:t>
            </a:r>
          </a:p>
          <a:p>
            <a:pPr marL="285750" indent="-285750">
              <a:buFont typeface="Arial"/>
              <a:buChar char="•"/>
            </a:pPr>
            <a:r>
              <a:rPr lang="en-US" dirty="0">
                <a:latin typeface="Avenir Next LT Pro"/>
                <a:cs typeface="Calibri"/>
              </a:rPr>
              <a:t>Number of Issues solved by CX Team Members through Live Chat</a:t>
            </a:r>
          </a:p>
          <a:p>
            <a:pPr marL="285750" indent="-285750">
              <a:buFont typeface="Arial"/>
              <a:buChar char="•"/>
            </a:pPr>
            <a:r>
              <a:rPr lang="en-US" dirty="0">
                <a:latin typeface="Avenir Next LT Pro"/>
                <a:ea typeface="+mn-lt"/>
                <a:cs typeface="+mn-lt"/>
              </a:rPr>
              <a:t>Number of Issues solved by CX Team Members through Voice Calls</a:t>
            </a:r>
          </a:p>
          <a:p>
            <a:pPr marL="285750" indent="-285750">
              <a:buFont typeface="Arial"/>
              <a:buChar char="•"/>
            </a:pPr>
            <a:r>
              <a:rPr lang="en-US" dirty="0">
                <a:latin typeface="Avenir Next LT Pro"/>
                <a:cs typeface="Calibri"/>
              </a:rPr>
              <a:t>Number of Pending Issues after contacting CX Team</a:t>
            </a:r>
          </a:p>
          <a:p>
            <a:pPr marL="285750" indent="-285750">
              <a:buFont typeface="Arial"/>
              <a:buChar char="•"/>
            </a:pPr>
            <a:r>
              <a:rPr lang="en-US" dirty="0">
                <a:latin typeface="Avenir Next LT Pro"/>
                <a:cs typeface="Calibri"/>
              </a:rPr>
              <a:t>Average Time of Resolving an Issue by CX Team Member</a:t>
            </a:r>
          </a:p>
        </p:txBody>
      </p:sp>
    </p:spTree>
    <p:extLst>
      <p:ext uri="{BB962C8B-B14F-4D97-AF65-F5344CB8AC3E}">
        <p14:creationId xmlns:p14="http://schemas.microsoft.com/office/powerpoint/2010/main" val="44768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1232</Words>
  <Application>Microsoft Office PowerPoint</Application>
  <PresentationFormat>Widescreen</PresentationFormat>
  <Paragraphs>173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Avenir Next LT Pro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ALSATWAR SRAVAN</dc:creator>
  <cp:lastModifiedBy>ALSATWAR SRAVAN</cp:lastModifiedBy>
  <cp:revision>554</cp:revision>
  <dcterms:created xsi:type="dcterms:W3CDTF">2021-03-02T14:54:33Z</dcterms:created>
  <dcterms:modified xsi:type="dcterms:W3CDTF">2021-03-15T03:57:04Z</dcterms:modified>
</cp:coreProperties>
</file>