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9"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CFA"/>
    <a:srgbClr val="F5F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M24VIJAYA\OneDrive\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M24VIJAYA\OneDrive\Desktop\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M24VIJAYA\OneDrive\Desktop\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M24VIJAYA\OneDrive\Desktop\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Bahnschrift" panose="020B0502040204020203" pitchFamily="34" charset="0"/>
                <a:ea typeface="+mn-ea"/>
                <a:cs typeface="+mn-cs"/>
              </a:defRPr>
            </a:pPr>
            <a:r>
              <a:rPr lang="en-US" sz="1200" b="0" i="0" u="none" strike="noStrike" baseline="0" dirty="0">
                <a:effectLst/>
                <a:latin typeface="Bahnschrift" panose="020B0502040204020203" pitchFamily="34" charset="0"/>
              </a:rPr>
              <a:t>Loyalty of current feature</a:t>
            </a:r>
            <a:endParaRPr lang="en-US" sz="1200" b="0" dirty="0">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Bahnschrift" panose="020B0502040204020203" pitchFamily="34" charset="0"/>
              <a:ea typeface="+mn-ea"/>
              <a:cs typeface="+mn-cs"/>
            </a:defRPr>
          </a:pPr>
          <a:endParaRPr lang="en-US"/>
        </a:p>
      </c:txPr>
    </c:title>
    <c:autoTitleDeleted val="0"/>
    <c:plotArea>
      <c:layout/>
      <c:barChart>
        <c:barDir val="col"/>
        <c:grouping val="clustered"/>
        <c:varyColors val="0"/>
        <c:ser>
          <c:idx val="0"/>
          <c:order val="0"/>
          <c:tx>
            <c:strRef>
              <c:f>Sheet1!$B$2</c:f>
              <c:strCache>
                <c:ptCount val="1"/>
                <c:pt idx="0">
                  <c:v>Number of users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venir Next LT Pro" panose="020B05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Sheet1!$A$3:$A$12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Sheet1!$B$3:$B$12</c:f>
              <c:numCache>
                <c:formatCode>General</c:formatCode>
                <c:ptCount val="10"/>
                <c:pt idx="0">
                  <c:v>1</c:v>
                </c:pt>
                <c:pt idx="1">
                  <c:v>0</c:v>
                </c:pt>
                <c:pt idx="2">
                  <c:v>0</c:v>
                </c:pt>
                <c:pt idx="3">
                  <c:v>1</c:v>
                </c:pt>
                <c:pt idx="4">
                  <c:v>0</c:v>
                </c:pt>
                <c:pt idx="5">
                  <c:v>3</c:v>
                </c:pt>
                <c:pt idx="6">
                  <c:v>11</c:v>
                </c:pt>
                <c:pt idx="7">
                  <c:v>8</c:v>
                </c:pt>
                <c:pt idx="8">
                  <c:v>3</c:v>
                </c:pt>
                <c:pt idx="9">
                  <c:v>2</c:v>
                </c:pt>
              </c:numCache>
            </c:numRef>
          </c:val>
          <c:extLst>
            <c:ext xmlns:c16="http://schemas.microsoft.com/office/drawing/2014/chart" uri="{C3380CC4-5D6E-409C-BE32-E72D297353CC}">
              <c16:uniqueId val="{00000000-BF4A-459F-A6AD-A26F2D9084CF}"/>
            </c:ext>
          </c:extLst>
        </c:ser>
        <c:dLbls>
          <c:dLblPos val="outEnd"/>
          <c:showLegendKey val="0"/>
          <c:showVal val="1"/>
          <c:showCatName val="0"/>
          <c:showSerName val="0"/>
          <c:showPercent val="0"/>
          <c:showBubbleSize val="0"/>
        </c:dLbls>
        <c:gapWidth val="219"/>
        <c:overlap val="-27"/>
        <c:axId val="1104495951"/>
        <c:axId val="1104563135"/>
      </c:barChart>
      <c:catAx>
        <c:axId val="1104495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r>
                  <a:rPr lang="en-US" baseline="0">
                    <a:latin typeface="Avenir Next LT Pro" panose="020B0504020202020204" pitchFamily="34" charset="0"/>
                  </a:rPr>
                  <a:t>Likert scale</a:t>
                </a:r>
                <a:endParaRPr lang="en-US">
                  <a:latin typeface="Avenir Next LT Pro" panose="020B0504020202020204" pitchFamily="34" charset="0"/>
                </a:endParaRPr>
              </a:p>
            </c:rich>
          </c:tx>
          <c:layout>
            <c:manualLayout>
              <c:xMode val="edge"/>
              <c:yMode val="edge"/>
              <c:x val="0.44267938123455092"/>
              <c:y val="0.878425925925926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1104563135"/>
        <c:crosses val="autoZero"/>
        <c:auto val="1"/>
        <c:lblAlgn val="ctr"/>
        <c:lblOffset val="100"/>
        <c:noMultiLvlLbl val="0"/>
      </c:catAx>
      <c:valAx>
        <c:axId val="1104563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r>
                  <a:rPr lang="en-US">
                    <a:latin typeface="Avenir Next LT Pro" panose="020B0504020202020204" pitchFamily="34" charset="0"/>
                  </a:rPr>
                  <a:t>Number of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1104495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Bahnschrift" panose="020B0502040204020203" pitchFamily="34" charset="0"/>
                <a:ea typeface="+mn-ea"/>
                <a:cs typeface="+mn-cs"/>
              </a:defRPr>
            </a:pPr>
            <a:r>
              <a:rPr lang="en-US" sz="1200" dirty="0">
                <a:latin typeface="Bahnschrift" panose="020B0502040204020203" pitchFamily="34" charset="0"/>
              </a:rPr>
              <a:t>Loyalty if</a:t>
            </a:r>
            <a:r>
              <a:rPr lang="en-US" sz="1200" baseline="0" dirty="0">
                <a:latin typeface="Bahnschrift" panose="020B0502040204020203" pitchFamily="34" charset="0"/>
              </a:rPr>
              <a:t> feature is improved</a:t>
            </a:r>
            <a:endParaRPr lang="en-US" sz="1200" dirty="0">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Bahnschrift" panose="020B0502040204020203" pitchFamily="34" charset="0"/>
              <a:ea typeface="+mn-ea"/>
              <a:cs typeface="+mn-cs"/>
            </a:defRPr>
          </a:pPr>
          <a:endParaRPr lang="en-US"/>
        </a:p>
      </c:txPr>
    </c:title>
    <c:autoTitleDeleted val="0"/>
    <c:plotArea>
      <c:layout/>
      <c:barChart>
        <c:barDir val="col"/>
        <c:grouping val="clustered"/>
        <c:varyColors val="0"/>
        <c:ser>
          <c:idx val="0"/>
          <c:order val="0"/>
          <c:tx>
            <c:strRef>
              <c:f>Sheet1!$B$15</c:f>
              <c:strCache>
                <c:ptCount val="1"/>
                <c:pt idx="0">
                  <c:v>Number of users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Sheet1!$A$16:$A$25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Sheet1!$B$16:$B$25</c:f>
              <c:numCache>
                <c:formatCode>General</c:formatCode>
                <c:ptCount val="10"/>
                <c:pt idx="0">
                  <c:v>0</c:v>
                </c:pt>
                <c:pt idx="1">
                  <c:v>0</c:v>
                </c:pt>
                <c:pt idx="2">
                  <c:v>0</c:v>
                </c:pt>
                <c:pt idx="3">
                  <c:v>0</c:v>
                </c:pt>
                <c:pt idx="4">
                  <c:v>3</c:v>
                </c:pt>
                <c:pt idx="5">
                  <c:v>2</c:v>
                </c:pt>
                <c:pt idx="6">
                  <c:v>2</c:v>
                </c:pt>
                <c:pt idx="7">
                  <c:v>7</c:v>
                </c:pt>
                <c:pt idx="8">
                  <c:v>9</c:v>
                </c:pt>
                <c:pt idx="9">
                  <c:v>7</c:v>
                </c:pt>
              </c:numCache>
            </c:numRef>
          </c:val>
          <c:extLst>
            <c:ext xmlns:c16="http://schemas.microsoft.com/office/drawing/2014/chart" uri="{C3380CC4-5D6E-409C-BE32-E72D297353CC}">
              <c16:uniqueId val="{00000000-B813-4D2B-B8F8-CF1EBD91D84F}"/>
            </c:ext>
          </c:extLst>
        </c:ser>
        <c:dLbls>
          <c:dLblPos val="outEnd"/>
          <c:showLegendKey val="0"/>
          <c:showVal val="1"/>
          <c:showCatName val="0"/>
          <c:showSerName val="0"/>
          <c:showPercent val="0"/>
          <c:showBubbleSize val="0"/>
        </c:dLbls>
        <c:gapWidth val="219"/>
        <c:overlap val="-27"/>
        <c:axId val="1183332527"/>
        <c:axId val="1104516127"/>
      </c:barChart>
      <c:catAx>
        <c:axId val="11833325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Likert scale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4516127"/>
        <c:crosses val="autoZero"/>
        <c:auto val="1"/>
        <c:lblAlgn val="ctr"/>
        <c:lblOffset val="100"/>
        <c:noMultiLvlLbl val="0"/>
      </c:catAx>
      <c:valAx>
        <c:axId val="1104516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a:t>
                </a:r>
                <a:r>
                  <a:rPr lang="en-US" baseline="0" dirty="0"/>
                  <a:t> users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3332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Bahnschrift" panose="020B0502040204020203" pitchFamily="34" charset="0"/>
                <a:ea typeface="+mn-ea"/>
                <a:cs typeface="+mn-cs"/>
              </a:defRPr>
            </a:pPr>
            <a:r>
              <a:rPr lang="en-US" sz="1200" dirty="0">
                <a:latin typeface="Bahnschrift" panose="020B0502040204020203" pitchFamily="34" charset="0"/>
              </a:rPr>
              <a:t>Loyalty of 'See All activity’ page users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Bahnschrift" panose="020B0502040204020203" pitchFamily="34" charset="0"/>
              <a:ea typeface="+mn-ea"/>
              <a:cs typeface="+mn-cs"/>
            </a:defRPr>
          </a:pPr>
          <a:endParaRPr lang="en-US"/>
        </a:p>
      </c:txPr>
    </c:title>
    <c:autoTitleDeleted val="0"/>
    <c:plotArea>
      <c:layout/>
      <c:barChart>
        <c:barDir val="col"/>
        <c:grouping val="clustered"/>
        <c:varyColors val="0"/>
        <c:ser>
          <c:idx val="0"/>
          <c:order val="0"/>
          <c:tx>
            <c:strRef>
              <c:f>Sheet1!$B$34</c:f>
              <c:strCache>
                <c:ptCount val="1"/>
                <c:pt idx="0">
                  <c:v>Number of users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venir Next LT Pro" panose="020B05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Sheet1!$A$35:$A$44</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Sheet1!$B$35:$B$44</c:f>
              <c:numCache>
                <c:formatCode>General</c:formatCode>
                <c:ptCount val="10"/>
                <c:pt idx="0">
                  <c:v>0</c:v>
                </c:pt>
                <c:pt idx="1">
                  <c:v>0</c:v>
                </c:pt>
                <c:pt idx="2">
                  <c:v>2</c:v>
                </c:pt>
                <c:pt idx="3">
                  <c:v>1</c:v>
                </c:pt>
                <c:pt idx="4">
                  <c:v>4</c:v>
                </c:pt>
                <c:pt idx="5">
                  <c:v>5</c:v>
                </c:pt>
                <c:pt idx="6">
                  <c:v>19</c:v>
                </c:pt>
                <c:pt idx="7">
                  <c:v>15</c:v>
                </c:pt>
                <c:pt idx="8">
                  <c:v>3</c:v>
                </c:pt>
                <c:pt idx="9">
                  <c:v>7</c:v>
                </c:pt>
              </c:numCache>
            </c:numRef>
          </c:val>
          <c:extLst>
            <c:ext xmlns:c16="http://schemas.microsoft.com/office/drawing/2014/chart" uri="{C3380CC4-5D6E-409C-BE32-E72D297353CC}">
              <c16:uniqueId val="{00000000-E7B6-47FF-8151-9E33DEE0DC5B}"/>
            </c:ext>
          </c:extLst>
        </c:ser>
        <c:dLbls>
          <c:dLblPos val="outEnd"/>
          <c:showLegendKey val="0"/>
          <c:showVal val="1"/>
          <c:showCatName val="0"/>
          <c:showSerName val="0"/>
          <c:showPercent val="0"/>
          <c:showBubbleSize val="0"/>
        </c:dLbls>
        <c:gapWidth val="219"/>
        <c:overlap val="-27"/>
        <c:axId val="1096083023"/>
        <c:axId val="756923823"/>
      </c:barChart>
      <c:catAx>
        <c:axId val="10960830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r>
                  <a:rPr lang="en-US">
                    <a:latin typeface="Avenir Next LT Pro" panose="020B0504020202020204" pitchFamily="34" charset="0"/>
                  </a:rPr>
                  <a:t>Likert scale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756923823"/>
        <c:crosses val="autoZero"/>
        <c:auto val="1"/>
        <c:lblAlgn val="ctr"/>
        <c:lblOffset val="100"/>
        <c:noMultiLvlLbl val="0"/>
      </c:catAx>
      <c:valAx>
        <c:axId val="756923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r>
                  <a:rPr lang="en-US">
                    <a:latin typeface="Avenir Next LT Pro" panose="020B0504020202020204" pitchFamily="34" charset="0"/>
                  </a:rPr>
                  <a:t>Number of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1096083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Lato" panose="020F0502020204030203" pitchFamily="34" charset="0"/>
                <a:ea typeface="+mn-ea"/>
                <a:cs typeface="+mn-cs"/>
              </a:defRPr>
            </a:pPr>
            <a:r>
              <a:rPr lang="en-US" sz="1200">
                <a:latin typeface="Lato" panose="020F0502020204030203" pitchFamily="34" charset="0"/>
              </a:rPr>
              <a:t>Loyalty of</a:t>
            </a:r>
            <a:r>
              <a:rPr lang="en-US" sz="1200" baseline="0">
                <a:latin typeface="Lato" panose="020F0502020204030203" pitchFamily="34" charset="0"/>
              </a:rPr>
              <a:t> same users if feature is redesigned</a:t>
            </a:r>
            <a:endParaRPr lang="en-US" sz="1200">
              <a:latin typeface="Lato" panose="020F0502020204030203"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Lato" panose="020F0502020204030203" pitchFamily="34" charset="0"/>
              <a:ea typeface="+mn-ea"/>
              <a:cs typeface="+mn-cs"/>
            </a:defRPr>
          </a:pPr>
          <a:endParaRPr lang="en-US"/>
        </a:p>
      </c:txPr>
    </c:title>
    <c:autoTitleDeleted val="0"/>
    <c:plotArea>
      <c:layout/>
      <c:barChart>
        <c:barDir val="col"/>
        <c:grouping val="clustered"/>
        <c:varyColors val="0"/>
        <c:ser>
          <c:idx val="0"/>
          <c:order val="0"/>
          <c:tx>
            <c:strRef>
              <c:f>Sheet1!$B$47</c:f>
              <c:strCache>
                <c:ptCount val="1"/>
                <c:pt idx="0">
                  <c:v>Number of users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Lato" panose="020F050202020403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Sheet1!$A$48:$A$57</c:f>
              <c:strCache>
                <c:ptCount val="10"/>
                <c:pt idx="0">
                  <c:v>One</c:v>
                </c:pt>
                <c:pt idx="1">
                  <c:v>Two</c:v>
                </c:pt>
                <c:pt idx="2">
                  <c:v>Three</c:v>
                </c:pt>
                <c:pt idx="3">
                  <c:v>Four</c:v>
                </c:pt>
                <c:pt idx="4">
                  <c:v>Five</c:v>
                </c:pt>
                <c:pt idx="5">
                  <c:v>Six</c:v>
                </c:pt>
                <c:pt idx="6">
                  <c:v>Seven</c:v>
                </c:pt>
                <c:pt idx="7">
                  <c:v>Eight</c:v>
                </c:pt>
                <c:pt idx="8">
                  <c:v>Nine</c:v>
                </c:pt>
                <c:pt idx="9">
                  <c:v>Ten</c:v>
                </c:pt>
              </c:strCache>
            </c:strRef>
          </c:cat>
          <c:val>
            <c:numRef>
              <c:f>Sheet1!$B$48:$B$57</c:f>
              <c:numCache>
                <c:formatCode>General</c:formatCode>
                <c:ptCount val="10"/>
                <c:pt idx="0">
                  <c:v>0</c:v>
                </c:pt>
                <c:pt idx="1">
                  <c:v>0</c:v>
                </c:pt>
                <c:pt idx="2">
                  <c:v>1</c:v>
                </c:pt>
                <c:pt idx="3">
                  <c:v>1</c:v>
                </c:pt>
                <c:pt idx="4">
                  <c:v>5</c:v>
                </c:pt>
                <c:pt idx="5">
                  <c:v>1</c:v>
                </c:pt>
                <c:pt idx="6">
                  <c:v>8</c:v>
                </c:pt>
                <c:pt idx="7">
                  <c:v>16</c:v>
                </c:pt>
                <c:pt idx="8">
                  <c:v>14</c:v>
                </c:pt>
                <c:pt idx="9">
                  <c:v>10</c:v>
                </c:pt>
              </c:numCache>
            </c:numRef>
          </c:val>
          <c:extLst>
            <c:ext xmlns:c16="http://schemas.microsoft.com/office/drawing/2014/chart" uri="{C3380CC4-5D6E-409C-BE32-E72D297353CC}">
              <c16:uniqueId val="{00000000-F1FE-4688-B63E-24F502D22D06}"/>
            </c:ext>
          </c:extLst>
        </c:ser>
        <c:dLbls>
          <c:dLblPos val="outEnd"/>
          <c:showLegendKey val="0"/>
          <c:showVal val="1"/>
          <c:showCatName val="0"/>
          <c:showSerName val="0"/>
          <c:showPercent val="0"/>
          <c:showBubbleSize val="0"/>
        </c:dLbls>
        <c:gapWidth val="219"/>
        <c:overlap val="-27"/>
        <c:axId val="1219207967"/>
        <c:axId val="1178886095"/>
      </c:barChart>
      <c:catAx>
        <c:axId val="12192079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Likert</a:t>
                </a:r>
                <a:r>
                  <a:rPr lang="en-US" baseline="0"/>
                  <a:t> scale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Lato" panose="020F0502020204030203" pitchFamily="34" charset="0"/>
                <a:ea typeface="+mn-ea"/>
                <a:cs typeface="+mn-cs"/>
              </a:defRPr>
            </a:pPr>
            <a:endParaRPr lang="en-US"/>
          </a:p>
        </c:txPr>
        <c:crossAx val="1178886095"/>
        <c:crosses val="autoZero"/>
        <c:auto val="1"/>
        <c:lblAlgn val="ctr"/>
        <c:lblOffset val="100"/>
        <c:noMultiLvlLbl val="0"/>
      </c:catAx>
      <c:valAx>
        <c:axId val="1178886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Lato" panose="020F0502020204030203" pitchFamily="34" charset="0"/>
                <a:ea typeface="+mn-ea"/>
                <a:cs typeface="+mn-cs"/>
              </a:defRPr>
            </a:pPr>
            <a:endParaRPr lang="en-US"/>
          </a:p>
        </c:txPr>
        <c:crossAx val="1219207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4CFE-D2EF-4C48-8C91-628AE57EB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6DC20-3163-4AD8-94E1-6DFF703B6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F08E04-C777-496C-AE97-AA8D15378C7A}"/>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5" name="Footer Placeholder 4">
            <a:extLst>
              <a:ext uri="{FF2B5EF4-FFF2-40B4-BE49-F238E27FC236}">
                <a16:creationId xmlns:a16="http://schemas.microsoft.com/office/drawing/2014/main" id="{AFFF18C6-7598-4356-A5B6-80E42F62A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8EDAD-F503-4DFF-B9AC-8D131E9194DA}"/>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66239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E923-2D90-4463-874A-5BEE24A784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711EE6-CDD9-4843-A3A6-C4159C223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14409-AB39-4CAA-A3A9-F86A1996FC07}"/>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5" name="Footer Placeholder 4">
            <a:extLst>
              <a:ext uri="{FF2B5EF4-FFF2-40B4-BE49-F238E27FC236}">
                <a16:creationId xmlns:a16="http://schemas.microsoft.com/office/drawing/2014/main" id="{D1FC7DCE-C258-4A7C-8148-88D4C3D4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009AA-2E2D-4307-834B-E74158665DA5}"/>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227916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55219-DA26-481A-B78B-9E17DDE84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B0ACCC-2815-4776-8D1A-C12643C2B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3E0BC-5735-41BF-9ED2-1F17EEEC1D6B}"/>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5" name="Footer Placeholder 4">
            <a:extLst>
              <a:ext uri="{FF2B5EF4-FFF2-40B4-BE49-F238E27FC236}">
                <a16:creationId xmlns:a16="http://schemas.microsoft.com/office/drawing/2014/main" id="{B64E6009-51F7-45FF-BACC-4D45FEF51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962F1-AF79-4C01-9FC9-50F248C2F9F2}"/>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414331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6911-ED6A-479A-BEEF-CC39AF42D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DB8C5-E114-49DB-AD1C-B9619C9D8E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AC8F3-C099-400E-B0D5-B2CA14762668}"/>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5" name="Footer Placeholder 4">
            <a:extLst>
              <a:ext uri="{FF2B5EF4-FFF2-40B4-BE49-F238E27FC236}">
                <a16:creationId xmlns:a16="http://schemas.microsoft.com/office/drawing/2014/main" id="{A7329531-EE2B-4EA6-82F9-DCD11CDBD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8E661-3E87-40B1-A7C3-D10E5D903746}"/>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246188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A3C3-1E60-40E5-883B-ECDC3DB84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383B6E-EC57-41F3-B6B0-2C05B1403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C9341-8F13-4CCA-AC49-CA481D53B0E6}"/>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5" name="Footer Placeholder 4">
            <a:extLst>
              <a:ext uri="{FF2B5EF4-FFF2-40B4-BE49-F238E27FC236}">
                <a16:creationId xmlns:a16="http://schemas.microsoft.com/office/drawing/2014/main" id="{A7947595-BAB6-44B3-AE56-4FE49505C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7120C-8817-4F00-B211-797B78AEA705}"/>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276811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B7E1-53DE-47F2-B69C-5FB0956F6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B178D4-4E50-4B67-B507-9A9D6E5D8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391DEF-6CC3-4B1B-A8D5-5317BAB03A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CE707-72CF-4764-96BD-AE70AEDBB41C}"/>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6" name="Footer Placeholder 5">
            <a:extLst>
              <a:ext uri="{FF2B5EF4-FFF2-40B4-BE49-F238E27FC236}">
                <a16:creationId xmlns:a16="http://schemas.microsoft.com/office/drawing/2014/main" id="{49C51240-6D34-4676-A7C9-4033B167D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70B0C-5A63-4BC5-92D2-AA6413851244}"/>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160152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79BB-6E01-4F8A-89E5-595EE4D8B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6531C-FB47-40EC-8080-E5555AC56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8F468-D0E8-4866-9CEE-628FDAE87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78A34-589D-413A-8443-1EAF64566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4B571-52B9-4476-902E-1CF86995A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B10820-E5E4-4281-B8FB-B2EC99853BD4}"/>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8" name="Footer Placeholder 7">
            <a:extLst>
              <a:ext uri="{FF2B5EF4-FFF2-40B4-BE49-F238E27FC236}">
                <a16:creationId xmlns:a16="http://schemas.microsoft.com/office/drawing/2014/main" id="{A85E9966-022D-43EE-8628-C8EDDE53EA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49D786-56C5-42A8-9549-37DC4997AE36}"/>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320734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99FD-3E7D-438B-B28A-E57905589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F951AB-E31E-4C45-B0B0-DEED8F52F387}"/>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4" name="Footer Placeholder 3">
            <a:extLst>
              <a:ext uri="{FF2B5EF4-FFF2-40B4-BE49-F238E27FC236}">
                <a16:creationId xmlns:a16="http://schemas.microsoft.com/office/drawing/2014/main" id="{29A9B6F8-295B-43EB-BA40-DDD9C7039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A06A49-0C0F-41E7-BD48-D02250F228FC}"/>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41979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83169B-BC30-46A5-A86E-014430BFE288}"/>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3" name="Footer Placeholder 2">
            <a:extLst>
              <a:ext uri="{FF2B5EF4-FFF2-40B4-BE49-F238E27FC236}">
                <a16:creationId xmlns:a16="http://schemas.microsoft.com/office/drawing/2014/main" id="{E65F6646-02B6-4742-83C4-C7F09489F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0B2164-F89A-434F-BFAA-07AD710F5E9D}"/>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72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CC58-F1D8-4714-87E5-29A95E63D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9EF18-5AFB-4329-BEF6-C825648CE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E5E52-B8FB-493E-A54D-7A07E6370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9F881-0933-4585-B4F0-7E754F3E3FB8}"/>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6" name="Footer Placeholder 5">
            <a:extLst>
              <a:ext uri="{FF2B5EF4-FFF2-40B4-BE49-F238E27FC236}">
                <a16:creationId xmlns:a16="http://schemas.microsoft.com/office/drawing/2014/main" id="{90DC4EE4-C9C5-4A6D-AE97-050FD91A5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C832A-F7C7-4498-8988-4B6AB93336C1}"/>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318966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1470-209E-4DDB-AEB0-015DDB051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4A12F1-E74A-4569-A509-A2EBF31A5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1CF46C-3F08-44E8-B77C-90133B60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40850-B539-4E57-A96D-10376AE24FE4}"/>
              </a:ext>
            </a:extLst>
          </p:cNvPr>
          <p:cNvSpPr>
            <a:spLocks noGrp="1"/>
          </p:cNvSpPr>
          <p:nvPr>
            <p:ph type="dt" sz="half" idx="10"/>
          </p:nvPr>
        </p:nvSpPr>
        <p:spPr/>
        <p:txBody>
          <a:bodyPr/>
          <a:lstStyle/>
          <a:p>
            <a:fld id="{5CD14AF4-89C7-45A7-9162-877EE61976FF}" type="datetimeFigureOut">
              <a:rPr lang="en-US" smtClean="0"/>
              <a:t>29-May-21</a:t>
            </a:fld>
            <a:endParaRPr lang="en-US"/>
          </a:p>
        </p:txBody>
      </p:sp>
      <p:sp>
        <p:nvSpPr>
          <p:cNvPr id="6" name="Footer Placeholder 5">
            <a:extLst>
              <a:ext uri="{FF2B5EF4-FFF2-40B4-BE49-F238E27FC236}">
                <a16:creationId xmlns:a16="http://schemas.microsoft.com/office/drawing/2014/main" id="{D9C091A9-98E4-4C81-9088-63351EC03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BF53C-EC10-4183-9234-4AC111E7A1F3}"/>
              </a:ext>
            </a:extLst>
          </p:cNvPr>
          <p:cNvSpPr>
            <a:spLocks noGrp="1"/>
          </p:cNvSpPr>
          <p:nvPr>
            <p:ph type="sldNum" sz="quarter" idx="12"/>
          </p:nvPr>
        </p:nvSpPr>
        <p:spPr/>
        <p:txBody>
          <a:bodyPr/>
          <a:lstStyle/>
          <a:p>
            <a:fld id="{D9812C61-D6EE-4E18-973B-3D157079555F}" type="slidenum">
              <a:rPr lang="en-US" smtClean="0"/>
              <a:t>‹#›</a:t>
            </a:fld>
            <a:endParaRPr lang="en-US"/>
          </a:p>
        </p:txBody>
      </p:sp>
    </p:spTree>
    <p:extLst>
      <p:ext uri="{BB962C8B-B14F-4D97-AF65-F5344CB8AC3E}">
        <p14:creationId xmlns:p14="http://schemas.microsoft.com/office/powerpoint/2010/main" val="127231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5C7ED-2D61-4055-851D-FEFFA169E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72A066-0608-4386-9F8B-31D9139A8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229FA-90FB-4AA3-AE92-9366A176E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14AF4-89C7-45A7-9162-877EE61976FF}" type="datetimeFigureOut">
              <a:rPr lang="en-US" smtClean="0"/>
              <a:t>29-May-21</a:t>
            </a:fld>
            <a:endParaRPr lang="en-US"/>
          </a:p>
        </p:txBody>
      </p:sp>
      <p:sp>
        <p:nvSpPr>
          <p:cNvPr id="5" name="Footer Placeholder 4">
            <a:extLst>
              <a:ext uri="{FF2B5EF4-FFF2-40B4-BE49-F238E27FC236}">
                <a16:creationId xmlns:a16="http://schemas.microsoft.com/office/drawing/2014/main" id="{3CAE3D58-A235-4DED-9356-D2E02B473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B252C3-65CB-4685-95E1-009719BB8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12C61-D6EE-4E18-973B-3D157079555F}" type="slidenum">
              <a:rPr lang="en-US" smtClean="0"/>
              <a:t>‹#›</a:t>
            </a:fld>
            <a:endParaRPr lang="en-US"/>
          </a:p>
        </p:txBody>
      </p:sp>
    </p:spTree>
    <p:extLst>
      <p:ext uri="{BB962C8B-B14F-4D97-AF65-F5344CB8AC3E}">
        <p14:creationId xmlns:p14="http://schemas.microsoft.com/office/powerpoint/2010/main" val="348809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cebook.com/profile.php?id=100008205422074" TargetMode="External"/><Relationship Id="rId13" Type="http://schemas.openxmlformats.org/officeDocument/2006/relationships/image" Target="../media/image7.png"/><Relationship Id="rId3" Type="http://schemas.openxmlformats.org/officeDocument/2006/relationships/hyperlink" Target="https://www.instagram.com/_babloo_sravan/" TargetMode="External"/><Relationship Id="rId7" Type="http://schemas.openxmlformats.org/officeDocument/2006/relationships/hyperlink" Target="https://www.freepngimg.com/png/66440-google-icons-symbol-computer-email-gmail"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hyperlink" Target="mailto:alsatwarsravan@gmail.com" TargetMode="External"/><Relationship Id="rId10" Type="http://schemas.openxmlformats.org/officeDocument/2006/relationships/hyperlink" Target="https://www.linkedin.com/in/alsatwar-sravan-kumar-7b6136176/" TargetMode="External"/><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alsatwarsravan@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C974D7-0D43-4B68-9C34-1DB9A2B4E453}"/>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2A35467-0EB6-4676-A54F-ADACCC2FB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973" y="533322"/>
            <a:ext cx="4451749" cy="1086774"/>
          </a:xfrm>
          <a:prstGeom prst="rect">
            <a:avLst/>
          </a:prstGeom>
        </p:spPr>
      </p:pic>
      <p:sp>
        <p:nvSpPr>
          <p:cNvPr id="14" name="TextBox 13">
            <a:extLst>
              <a:ext uri="{FF2B5EF4-FFF2-40B4-BE49-F238E27FC236}">
                <a16:creationId xmlns:a16="http://schemas.microsoft.com/office/drawing/2014/main" id="{C0B5FEB0-31E0-42AA-97EF-E359C63E7732}"/>
              </a:ext>
            </a:extLst>
          </p:cNvPr>
          <p:cNvSpPr txBox="1"/>
          <p:nvPr/>
        </p:nvSpPr>
        <p:spPr>
          <a:xfrm>
            <a:off x="7467822" y="5678347"/>
            <a:ext cx="4724178" cy="646331"/>
          </a:xfrm>
          <a:prstGeom prst="rect">
            <a:avLst/>
          </a:prstGeom>
          <a:noFill/>
        </p:spPr>
        <p:txBody>
          <a:bodyPr wrap="none" rtlCol="0">
            <a:spAutoFit/>
          </a:bodyPr>
          <a:lstStyle/>
          <a:p>
            <a:r>
              <a:rPr lang="en-US" dirty="0" err="1">
                <a:latin typeface="Lato" panose="020F0502020204030203" pitchFamily="34" charset="0"/>
              </a:rPr>
              <a:t>Alsatwar</a:t>
            </a:r>
            <a:r>
              <a:rPr lang="en-US" dirty="0">
                <a:latin typeface="Lato" panose="020F0502020204030203" pitchFamily="34" charset="0"/>
              </a:rPr>
              <a:t> Sravan Kumar</a:t>
            </a:r>
          </a:p>
          <a:p>
            <a:r>
              <a:rPr lang="en-US" dirty="0">
                <a:latin typeface="Lato" panose="020F0502020204030203" pitchFamily="34" charset="0"/>
              </a:rPr>
              <a:t>Indian Institute of Technology (ISM) Dhanbad</a:t>
            </a:r>
          </a:p>
        </p:txBody>
      </p:sp>
      <p:sp>
        <p:nvSpPr>
          <p:cNvPr id="22" name="TextBox 21">
            <a:extLst>
              <a:ext uri="{FF2B5EF4-FFF2-40B4-BE49-F238E27FC236}">
                <a16:creationId xmlns:a16="http://schemas.microsoft.com/office/drawing/2014/main" id="{AF47E337-0916-4510-93D4-D5504C432B39}"/>
              </a:ext>
            </a:extLst>
          </p:cNvPr>
          <p:cNvSpPr txBox="1"/>
          <p:nvPr/>
        </p:nvSpPr>
        <p:spPr>
          <a:xfrm>
            <a:off x="7686724" y="1742712"/>
            <a:ext cx="3271577" cy="584775"/>
          </a:xfrm>
          <a:prstGeom prst="rect">
            <a:avLst/>
          </a:prstGeom>
          <a:noFill/>
        </p:spPr>
        <p:txBody>
          <a:bodyPr wrap="square" rtlCol="0">
            <a:spAutoFit/>
          </a:bodyPr>
          <a:lstStyle/>
          <a:p>
            <a:r>
              <a:rPr lang="en-US" sz="3200" b="1" dirty="0">
                <a:latin typeface="Lato" panose="020F0502020204030203" pitchFamily="34" charset="0"/>
              </a:rPr>
              <a:t>A case study </a:t>
            </a:r>
          </a:p>
        </p:txBody>
      </p:sp>
      <p:sp>
        <p:nvSpPr>
          <p:cNvPr id="23" name="TextBox 22">
            <a:extLst>
              <a:ext uri="{FF2B5EF4-FFF2-40B4-BE49-F238E27FC236}">
                <a16:creationId xmlns:a16="http://schemas.microsoft.com/office/drawing/2014/main" id="{68B2154A-4196-4373-A19A-9769781F7C4D}"/>
              </a:ext>
            </a:extLst>
          </p:cNvPr>
          <p:cNvSpPr txBox="1"/>
          <p:nvPr/>
        </p:nvSpPr>
        <p:spPr>
          <a:xfrm>
            <a:off x="5950336" y="2369292"/>
            <a:ext cx="5715938" cy="1200329"/>
          </a:xfrm>
          <a:prstGeom prst="rect">
            <a:avLst/>
          </a:prstGeom>
          <a:noFill/>
        </p:spPr>
        <p:txBody>
          <a:bodyPr wrap="square" rtlCol="0">
            <a:spAutoFit/>
          </a:bodyPr>
          <a:lstStyle/>
          <a:p>
            <a:pPr algn="ctr"/>
            <a:r>
              <a:rPr lang="en-US" sz="2400" dirty="0">
                <a:latin typeface="Lato" panose="020F0502020204030203" pitchFamily="34" charset="0"/>
              </a:rPr>
              <a:t>To improve ‘See All Activity’ feature in LinkedIn app/website</a:t>
            </a:r>
          </a:p>
          <a:p>
            <a:pPr algn="ctr"/>
            <a:endParaRPr lang="en-US" sz="2400" dirty="0"/>
          </a:p>
        </p:txBody>
      </p:sp>
      <p:sp>
        <p:nvSpPr>
          <p:cNvPr id="24" name="TextBox 23">
            <a:extLst>
              <a:ext uri="{FF2B5EF4-FFF2-40B4-BE49-F238E27FC236}">
                <a16:creationId xmlns:a16="http://schemas.microsoft.com/office/drawing/2014/main" id="{5D3CFBB3-8E08-4FB7-951F-00FE01D713C1}"/>
              </a:ext>
            </a:extLst>
          </p:cNvPr>
          <p:cNvSpPr txBox="1"/>
          <p:nvPr/>
        </p:nvSpPr>
        <p:spPr>
          <a:xfrm>
            <a:off x="8212937" y="3296455"/>
            <a:ext cx="2512354" cy="1656479"/>
          </a:xfrm>
          <a:prstGeom prst="rect">
            <a:avLst/>
          </a:prstGeom>
          <a:noFill/>
        </p:spPr>
        <p:txBody>
          <a:bodyPr wrap="none" rtlCol="0">
            <a:spAutoFit/>
          </a:bodyPr>
          <a:lstStyle/>
          <a:p>
            <a:pPr marL="285750" indent="-285750">
              <a:lnSpc>
                <a:spcPct val="130000"/>
              </a:lnSpc>
              <a:buFont typeface="Wingdings" panose="05000000000000000000" pitchFamily="2" charset="2"/>
              <a:buChar char="v"/>
            </a:pPr>
            <a:r>
              <a:rPr lang="en-US" sz="1600" dirty="0">
                <a:latin typeface="Lato" panose="020F0502020204030203" pitchFamily="34" charset="0"/>
              </a:rPr>
              <a:t>The Problem</a:t>
            </a:r>
          </a:p>
          <a:p>
            <a:pPr marL="285750" indent="-285750">
              <a:lnSpc>
                <a:spcPct val="130000"/>
              </a:lnSpc>
              <a:buFont typeface="Wingdings" panose="05000000000000000000" pitchFamily="2" charset="2"/>
              <a:buChar char="v"/>
            </a:pPr>
            <a:r>
              <a:rPr lang="en-US" sz="1600" dirty="0">
                <a:latin typeface="Lato" panose="020F0502020204030203" pitchFamily="34" charset="0"/>
              </a:rPr>
              <a:t>User Research</a:t>
            </a:r>
          </a:p>
          <a:p>
            <a:pPr marL="285750" indent="-285750">
              <a:lnSpc>
                <a:spcPct val="130000"/>
              </a:lnSpc>
              <a:buFont typeface="Wingdings" panose="05000000000000000000" pitchFamily="2" charset="2"/>
              <a:buChar char="v"/>
            </a:pPr>
            <a:r>
              <a:rPr lang="en-US" sz="1600" dirty="0">
                <a:latin typeface="Lato" panose="020F0502020204030203" pitchFamily="34" charset="0"/>
              </a:rPr>
              <a:t>Targeted User Persona</a:t>
            </a:r>
          </a:p>
          <a:p>
            <a:pPr marL="285750" indent="-285750">
              <a:lnSpc>
                <a:spcPct val="130000"/>
              </a:lnSpc>
              <a:buFont typeface="Wingdings" panose="05000000000000000000" pitchFamily="2" charset="2"/>
              <a:buChar char="v"/>
            </a:pPr>
            <a:r>
              <a:rPr lang="en-US" sz="1600" dirty="0">
                <a:latin typeface="Lato" panose="020F0502020204030203" pitchFamily="34" charset="0"/>
              </a:rPr>
              <a:t>Feature Suggestions</a:t>
            </a:r>
          </a:p>
          <a:p>
            <a:pPr marL="285750" indent="-285750">
              <a:lnSpc>
                <a:spcPct val="130000"/>
              </a:lnSpc>
              <a:buFont typeface="Wingdings" panose="05000000000000000000" pitchFamily="2" charset="2"/>
              <a:buChar char="v"/>
            </a:pPr>
            <a:r>
              <a:rPr lang="en-US" sz="1600" dirty="0">
                <a:latin typeface="Lato" panose="020F0502020204030203" pitchFamily="34" charset="0"/>
              </a:rPr>
              <a:t>Wireframes</a:t>
            </a:r>
          </a:p>
        </p:txBody>
      </p:sp>
      <p:grpSp>
        <p:nvGrpSpPr>
          <p:cNvPr id="41" name="Group 40">
            <a:extLst>
              <a:ext uri="{FF2B5EF4-FFF2-40B4-BE49-F238E27FC236}">
                <a16:creationId xmlns:a16="http://schemas.microsoft.com/office/drawing/2014/main" id="{13DFA345-439B-477D-A945-4CF29250C421}"/>
              </a:ext>
            </a:extLst>
          </p:cNvPr>
          <p:cNvGrpSpPr/>
          <p:nvPr/>
        </p:nvGrpSpPr>
        <p:grpSpPr>
          <a:xfrm>
            <a:off x="7604708" y="6324678"/>
            <a:ext cx="1788629" cy="462118"/>
            <a:chOff x="6960549" y="6121947"/>
            <a:chExt cx="1788629" cy="462118"/>
          </a:xfrm>
        </p:grpSpPr>
        <p:pic>
          <p:nvPicPr>
            <p:cNvPr id="36" name="Picture 35">
              <a:hlinkClick r:id="rId3"/>
              <a:extLst>
                <a:ext uri="{FF2B5EF4-FFF2-40B4-BE49-F238E27FC236}">
                  <a16:creationId xmlns:a16="http://schemas.microsoft.com/office/drawing/2014/main" id="{013072BD-0804-4683-8040-B1BBE65E1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6200" y="6201517"/>
              <a:ext cx="302978" cy="302978"/>
            </a:xfrm>
            <a:prstGeom prst="rect">
              <a:avLst/>
            </a:prstGeom>
          </p:spPr>
        </p:pic>
        <p:pic>
          <p:nvPicPr>
            <p:cNvPr id="26" name="Picture 25">
              <a:hlinkClick r:id="rId5"/>
              <a:extLst>
                <a:ext uri="{FF2B5EF4-FFF2-40B4-BE49-F238E27FC236}">
                  <a16:creationId xmlns:a16="http://schemas.microsoft.com/office/drawing/2014/main" id="{F21D111A-6B4F-4474-9823-4DB1679214A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395292" y="6121947"/>
              <a:ext cx="462118" cy="462118"/>
            </a:xfrm>
            <a:prstGeom prst="rect">
              <a:avLst/>
            </a:prstGeom>
          </p:spPr>
        </p:pic>
        <p:pic>
          <p:nvPicPr>
            <p:cNvPr id="34" name="Picture 33">
              <a:hlinkClick r:id="rId8"/>
              <a:extLst>
                <a:ext uri="{FF2B5EF4-FFF2-40B4-BE49-F238E27FC236}">
                  <a16:creationId xmlns:a16="http://schemas.microsoft.com/office/drawing/2014/main" id="{10629C9A-F84E-4CC7-A5DE-9D3E0DF8C8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00316" y="6201517"/>
              <a:ext cx="302978" cy="302978"/>
            </a:xfrm>
            <a:prstGeom prst="rect">
              <a:avLst/>
            </a:prstGeom>
          </p:spPr>
        </p:pic>
        <p:pic>
          <p:nvPicPr>
            <p:cNvPr id="38" name="Picture 37">
              <a:hlinkClick r:id="rId10"/>
              <a:extLst>
                <a:ext uri="{FF2B5EF4-FFF2-40B4-BE49-F238E27FC236}">
                  <a16:creationId xmlns:a16="http://schemas.microsoft.com/office/drawing/2014/main" id="{0E832066-1BDB-4D10-95CE-31A31829A6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60549" y="6212658"/>
              <a:ext cx="291837" cy="291837"/>
            </a:xfrm>
            <a:prstGeom prst="rect">
              <a:avLst/>
            </a:prstGeom>
          </p:spPr>
        </p:pic>
      </p:grpSp>
      <p:pic>
        <p:nvPicPr>
          <p:cNvPr id="55" name="Picture 54">
            <a:extLst>
              <a:ext uri="{FF2B5EF4-FFF2-40B4-BE49-F238E27FC236}">
                <a16:creationId xmlns:a16="http://schemas.microsoft.com/office/drawing/2014/main" id="{0BE6A811-5A4F-410A-9BD9-CBCB6171851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4327" y="1666949"/>
            <a:ext cx="2569150" cy="467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7" name="Picture 56">
            <a:extLst>
              <a:ext uri="{FF2B5EF4-FFF2-40B4-BE49-F238E27FC236}">
                <a16:creationId xmlns:a16="http://schemas.microsoft.com/office/drawing/2014/main" id="{3D891EEB-E9B9-44E8-9E1B-2ADE7A8B074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81187" y="1666948"/>
            <a:ext cx="2569149" cy="4669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3" name="Picture 52">
            <a:extLst>
              <a:ext uri="{FF2B5EF4-FFF2-40B4-BE49-F238E27FC236}">
                <a16:creationId xmlns:a16="http://schemas.microsoft.com/office/drawing/2014/main" id="{EFB798EF-BF4A-43AD-853B-B8564F838AE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66709" y="722727"/>
            <a:ext cx="2836125" cy="5693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 name="Straight Connector 2">
            <a:extLst>
              <a:ext uri="{FF2B5EF4-FFF2-40B4-BE49-F238E27FC236}">
                <a16:creationId xmlns:a16="http://schemas.microsoft.com/office/drawing/2014/main" id="{B94648BB-AC87-4980-AB5C-44611C79E67E}"/>
              </a:ext>
            </a:extLst>
          </p:cNvPr>
          <p:cNvCxnSpPr/>
          <p:nvPr/>
        </p:nvCxnSpPr>
        <p:spPr>
          <a:xfrm>
            <a:off x="7379854" y="5767047"/>
            <a:ext cx="0" cy="97712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460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E0888F-4DE4-414F-8C99-9FA65BA1AC9A}"/>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D8D1969-4517-42F4-8190-66323E2C48F9}"/>
              </a:ext>
            </a:extLst>
          </p:cNvPr>
          <p:cNvSpPr/>
          <p:nvPr/>
        </p:nvSpPr>
        <p:spPr>
          <a:xfrm>
            <a:off x="3946236" y="102681"/>
            <a:ext cx="4299527" cy="34990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FEATURE SUGGESTIONS</a:t>
            </a:r>
          </a:p>
        </p:txBody>
      </p:sp>
      <p:sp>
        <p:nvSpPr>
          <p:cNvPr id="2" name="TextBox 1">
            <a:extLst>
              <a:ext uri="{FF2B5EF4-FFF2-40B4-BE49-F238E27FC236}">
                <a16:creationId xmlns:a16="http://schemas.microsoft.com/office/drawing/2014/main" id="{24FAB9A7-5328-4C1D-A9C9-B73032F84C23}"/>
              </a:ext>
            </a:extLst>
          </p:cNvPr>
          <p:cNvSpPr txBox="1"/>
          <p:nvPr/>
        </p:nvSpPr>
        <p:spPr>
          <a:xfrm>
            <a:off x="563418" y="877823"/>
            <a:ext cx="4451927" cy="2092881"/>
          </a:xfrm>
          <a:prstGeom prst="rect">
            <a:avLst/>
          </a:prstGeom>
          <a:noFill/>
        </p:spPr>
        <p:txBody>
          <a:bodyPr wrap="square" rtlCol="0">
            <a:spAutoFit/>
          </a:bodyPr>
          <a:lstStyle/>
          <a:p>
            <a:r>
              <a:rPr lang="en-US" b="1" u="sng" dirty="0">
                <a:latin typeface="Avenir Next LT Pro" panose="020B0504020202020204" pitchFamily="34" charset="0"/>
              </a:rPr>
              <a:t>GOALS :</a:t>
            </a:r>
            <a:r>
              <a:rPr lang="en-US" b="1" dirty="0">
                <a:latin typeface="Avenir Next LT Pro" panose="020B0504020202020204" pitchFamily="34" charset="0"/>
              </a:rPr>
              <a:t> </a:t>
            </a:r>
          </a:p>
          <a:p>
            <a:pPr marL="285750" indent="-285750">
              <a:buFont typeface="Arial" panose="020B0604020202020204" pitchFamily="34" charset="0"/>
              <a:buChar char="•"/>
            </a:pPr>
            <a:r>
              <a:rPr lang="en-US" sz="1600" dirty="0">
                <a:latin typeface="Avenir Next LT Pro" panose="020B0504020202020204" pitchFamily="34" charset="0"/>
              </a:rPr>
              <a:t>To decrease time consumed by user to find a post  on ‘See All Activity’ page</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To reduce the size of scrolling page</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Create an alternate method to reduce the user journey of saving and finding a post </a:t>
            </a:r>
          </a:p>
        </p:txBody>
      </p:sp>
      <p:sp>
        <p:nvSpPr>
          <p:cNvPr id="5" name="TextBox 4">
            <a:extLst>
              <a:ext uri="{FF2B5EF4-FFF2-40B4-BE49-F238E27FC236}">
                <a16:creationId xmlns:a16="http://schemas.microsoft.com/office/drawing/2014/main" id="{0A0F71BE-1BB9-45C1-A3B4-FBD962508D00}"/>
              </a:ext>
            </a:extLst>
          </p:cNvPr>
          <p:cNvSpPr txBox="1"/>
          <p:nvPr/>
        </p:nvSpPr>
        <p:spPr>
          <a:xfrm>
            <a:off x="563418" y="3534491"/>
            <a:ext cx="4451926" cy="2092881"/>
          </a:xfrm>
          <a:prstGeom prst="rect">
            <a:avLst/>
          </a:prstGeom>
          <a:noFill/>
        </p:spPr>
        <p:txBody>
          <a:bodyPr wrap="square" rtlCol="0">
            <a:spAutoFit/>
          </a:bodyPr>
          <a:lstStyle/>
          <a:p>
            <a:r>
              <a:rPr lang="en-US" b="1" u="sng" dirty="0">
                <a:latin typeface="Avenir Next LT Pro" panose="020B0504020202020204" pitchFamily="34" charset="0"/>
              </a:rPr>
              <a:t>IMPLEMENTATION :</a:t>
            </a:r>
            <a:r>
              <a:rPr lang="en-US" b="1" dirty="0">
                <a:latin typeface="Avenir Next LT Pro" panose="020B0504020202020204" pitchFamily="34" charset="0"/>
              </a:rPr>
              <a:t> </a:t>
            </a:r>
          </a:p>
          <a:p>
            <a:pPr marL="285750" indent="-285750">
              <a:buFont typeface="Arial" panose="020B0604020202020204" pitchFamily="34" charset="0"/>
              <a:buChar char="•"/>
            </a:pPr>
            <a:r>
              <a:rPr lang="en-US" sz="1600" dirty="0">
                <a:latin typeface="Avenir Next LT Pro" panose="020B0504020202020204" pitchFamily="34" charset="0"/>
              </a:rPr>
              <a:t>Add buttons on the top of the page segmenting posts that are Liked, Loved, Celebrated, Insightful, Curious of ‘See All Activity’ page</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This would be helpful in reducing size of scrolling page and time consumed</a:t>
            </a:r>
          </a:p>
        </p:txBody>
      </p:sp>
      <p:pic>
        <p:nvPicPr>
          <p:cNvPr id="11" name="Picture 10">
            <a:extLst>
              <a:ext uri="{FF2B5EF4-FFF2-40B4-BE49-F238E27FC236}">
                <a16:creationId xmlns:a16="http://schemas.microsoft.com/office/drawing/2014/main" id="{9366C9F2-5896-43A4-BB8E-9DFCF7491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653" y="555264"/>
            <a:ext cx="3074787" cy="6172926"/>
          </a:xfrm>
          <a:prstGeom prst="rect">
            <a:avLst/>
          </a:prstGeom>
        </p:spPr>
      </p:pic>
      <p:sp>
        <p:nvSpPr>
          <p:cNvPr id="12" name="Rectangle 11">
            <a:extLst>
              <a:ext uri="{FF2B5EF4-FFF2-40B4-BE49-F238E27FC236}">
                <a16:creationId xmlns:a16="http://schemas.microsoft.com/office/drawing/2014/main" id="{E91EF2A5-8E64-4F6B-8FFA-DD11D824BD45}"/>
              </a:ext>
            </a:extLst>
          </p:cNvPr>
          <p:cNvSpPr/>
          <p:nvPr/>
        </p:nvSpPr>
        <p:spPr>
          <a:xfrm>
            <a:off x="5169527" y="2805403"/>
            <a:ext cx="2648277" cy="288318"/>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8F4EA43-B510-4B8F-AF45-4DCEBF6AB1D2}"/>
              </a:ext>
            </a:extLst>
          </p:cNvPr>
          <p:cNvCxnSpPr>
            <a:cxnSpLocks/>
            <a:stCxn id="12" idx="3"/>
            <a:endCxn id="15" idx="1"/>
          </p:cNvCxnSpPr>
          <p:nvPr/>
        </p:nvCxnSpPr>
        <p:spPr>
          <a:xfrm flipV="1">
            <a:off x="7817804" y="1574059"/>
            <a:ext cx="598506" cy="1375503"/>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BC5B51E5-0872-4C26-AB69-EC8029C94AA4}"/>
              </a:ext>
            </a:extLst>
          </p:cNvPr>
          <p:cNvSpPr txBox="1"/>
          <p:nvPr/>
        </p:nvSpPr>
        <p:spPr>
          <a:xfrm>
            <a:off x="8416310" y="989283"/>
            <a:ext cx="3382819" cy="1169551"/>
          </a:xfrm>
          <a:prstGeom prst="rect">
            <a:avLst/>
          </a:prstGeom>
          <a:noFill/>
          <a:ln>
            <a:solidFill>
              <a:schemeClr val="tx1"/>
            </a:solidFill>
          </a:ln>
        </p:spPr>
        <p:txBody>
          <a:bodyPr wrap="square" rtlCol="0">
            <a:spAutoFit/>
          </a:bodyPr>
          <a:lstStyle/>
          <a:p>
            <a:r>
              <a:rPr lang="en-US" sz="1400" dirty="0">
                <a:latin typeface="Avenir Next LT Pro" panose="020B0504020202020204" pitchFamily="34" charset="0"/>
              </a:rPr>
              <a:t>Segmenting previous activities according to reactions would help users reduce size of scrolling page, reduce time taken to find previous reacted or commented post</a:t>
            </a:r>
          </a:p>
        </p:txBody>
      </p:sp>
      <p:sp>
        <p:nvSpPr>
          <p:cNvPr id="25" name="TextBox 24">
            <a:extLst>
              <a:ext uri="{FF2B5EF4-FFF2-40B4-BE49-F238E27FC236}">
                <a16:creationId xmlns:a16="http://schemas.microsoft.com/office/drawing/2014/main" id="{EB9DB71E-EFB0-4ABB-8D9B-AC7F50A7A288}"/>
              </a:ext>
            </a:extLst>
          </p:cNvPr>
          <p:cNvSpPr txBox="1"/>
          <p:nvPr/>
        </p:nvSpPr>
        <p:spPr>
          <a:xfrm>
            <a:off x="8416309" y="3180549"/>
            <a:ext cx="3382819" cy="2585323"/>
          </a:xfrm>
          <a:prstGeom prst="rect">
            <a:avLst/>
          </a:prstGeom>
          <a:noFill/>
          <a:ln w="3175">
            <a:solidFill>
              <a:schemeClr val="tx1"/>
            </a:solidFill>
          </a:ln>
        </p:spPr>
        <p:txBody>
          <a:bodyPr wrap="square" rtlCol="0" anchor="ctr">
            <a:spAutoFit/>
          </a:bodyPr>
          <a:lstStyle/>
          <a:p>
            <a:r>
              <a:rPr lang="en-US" u="sng" dirty="0">
                <a:latin typeface="Bahnschrift" panose="020B0502040204020203" pitchFamily="34" charset="0"/>
              </a:rPr>
              <a:t>Success Metrics :</a:t>
            </a:r>
          </a:p>
          <a:p>
            <a:endParaRPr lang="en-US" u="sng" dirty="0">
              <a:latin typeface="Bahnschrift" panose="020B0502040204020203" pitchFamily="34" charset="0"/>
            </a:endParaRPr>
          </a:p>
          <a:p>
            <a:pPr marL="171450" indent="-171450">
              <a:buFont typeface="Arial" panose="020B0604020202020204" pitchFamily="34" charset="0"/>
              <a:buChar char="•"/>
            </a:pPr>
            <a:r>
              <a:rPr lang="en-US" sz="1400" dirty="0">
                <a:latin typeface="Avenir Next LT Pro" panose="020B0504020202020204" pitchFamily="34" charset="0"/>
              </a:rPr>
              <a:t>Incoming traffic from other pages on ‘All Activity’ page</a:t>
            </a:r>
          </a:p>
          <a:p>
            <a:pPr marL="171450" indent="-171450">
              <a:buFont typeface="Arial" panose="020B0604020202020204" pitchFamily="34" charset="0"/>
              <a:buChar char="•"/>
            </a:pPr>
            <a:endParaRPr lang="en-US" sz="1400" dirty="0">
              <a:latin typeface="Avenir Next LT Pro" panose="020B0504020202020204" pitchFamily="34" charset="0"/>
            </a:endParaRPr>
          </a:p>
          <a:p>
            <a:pPr marL="171450" indent="-171450">
              <a:buFont typeface="Arial" panose="020B0604020202020204" pitchFamily="34" charset="0"/>
              <a:buChar char="•"/>
            </a:pPr>
            <a:r>
              <a:rPr lang="en-US" sz="1400" dirty="0">
                <a:latin typeface="Avenir Next LT Pro" panose="020B0504020202020204" pitchFamily="34" charset="0"/>
              </a:rPr>
              <a:t>Time gap between two clicks on ‘All Activity’ page</a:t>
            </a:r>
          </a:p>
          <a:p>
            <a:pPr marL="171450" indent="-171450">
              <a:buFont typeface="Arial" panose="020B0604020202020204" pitchFamily="34" charset="0"/>
              <a:buChar char="•"/>
            </a:pPr>
            <a:endParaRPr lang="en-US" sz="1400" dirty="0">
              <a:latin typeface="Avenir Next LT Pro" panose="020B0504020202020204" pitchFamily="34" charset="0"/>
            </a:endParaRPr>
          </a:p>
          <a:p>
            <a:pPr marL="171450" indent="-171450">
              <a:buFont typeface="Arial" panose="020B0604020202020204" pitchFamily="34" charset="0"/>
              <a:buChar char="•"/>
            </a:pPr>
            <a:r>
              <a:rPr lang="en-US" sz="1400" dirty="0">
                <a:latin typeface="Avenir Next LT Pro" panose="020B0504020202020204" pitchFamily="34" charset="0"/>
              </a:rPr>
              <a:t>Ratio of (Session time on ‘All Activity’ page, number of clicks during that session)</a:t>
            </a:r>
          </a:p>
        </p:txBody>
      </p:sp>
    </p:spTree>
    <p:extLst>
      <p:ext uri="{BB962C8B-B14F-4D97-AF65-F5344CB8AC3E}">
        <p14:creationId xmlns:p14="http://schemas.microsoft.com/office/powerpoint/2010/main" val="224177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DEB757-85C2-4A15-A640-EEF34DDDB29A}"/>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DEC4FB4A-986D-4A09-9472-577B417ECDD8}"/>
              </a:ext>
            </a:extLst>
          </p:cNvPr>
          <p:cNvSpPr/>
          <p:nvPr/>
        </p:nvSpPr>
        <p:spPr>
          <a:xfrm>
            <a:off x="3946236" y="102681"/>
            <a:ext cx="4299527" cy="34990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IMPROVED USER JOURNEY</a:t>
            </a:r>
          </a:p>
        </p:txBody>
      </p:sp>
      <p:sp>
        <p:nvSpPr>
          <p:cNvPr id="5" name="TextBox 4">
            <a:extLst>
              <a:ext uri="{FF2B5EF4-FFF2-40B4-BE49-F238E27FC236}">
                <a16:creationId xmlns:a16="http://schemas.microsoft.com/office/drawing/2014/main" id="{C947574A-1526-43BD-A3E1-7D261D9C9F0A}"/>
              </a:ext>
            </a:extLst>
          </p:cNvPr>
          <p:cNvSpPr txBox="1"/>
          <p:nvPr/>
        </p:nvSpPr>
        <p:spPr>
          <a:xfrm>
            <a:off x="892360" y="984535"/>
            <a:ext cx="3188052"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Opens LinkedIn app ( Session starts )</a:t>
            </a:r>
          </a:p>
        </p:txBody>
      </p:sp>
      <p:sp>
        <p:nvSpPr>
          <p:cNvPr id="6" name="TextBox 5">
            <a:extLst>
              <a:ext uri="{FF2B5EF4-FFF2-40B4-BE49-F238E27FC236}">
                <a16:creationId xmlns:a16="http://schemas.microsoft.com/office/drawing/2014/main" id="{F7470FBE-6B76-4A02-9E4D-3FB0D9D2420A}"/>
              </a:ext>
            </a:extLst>
          </p:cNvPr>
          <p:cNvSpPr txBox="1"/>
          <p:nvPr/>
        </p:nvSpPr>
        <p:spPr>
          <a:xfrm>
            <a:off x="1909144" y="1442757"/>
            <a:ext cx="115448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Home page</a:t>
            </a:r>
          </a:p>
        </p:txBody>
      </p:sp>
      <p:cxnSp>
        <p:nvCxnSpPr>
          <p:cNvPr id="10" name="Straight Arrow Connector 9">
            <a:extLst>
              <a:ext uri="{FF2B5EF4-FFF2-40B4-BE49-F238E27FC236}">
                <a16:creationId xmlns:a16="http://schemas.microsoft.com/office/drawing/2014/main" id="{54A7D571-CE87-42F7-9DF7-88BC186D626E}"/>
              </a:ext>
            </a:extLst>
          </p:cNvPr>
          <p:cNvCxnSpPr>
            <a:cxnSpLocks/>
            <a:stCxn id="5" idx="2"/>
            <a:endCxn id="6" idx="0"/>
          </p:cNvCxnSpPr>
          <p:nvPr/>
        </p:nvCxnSpPr>
        <p:spPr>
          <a:xfrm>
            <a:off x="2486386" y="1292312"/>
            <a:ext cx="0" cy="150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195F992-B787-4DD6-8EE5-08BF1E957F64}"/>
              </a:ext>
            </a:extLst>
          </p:cNvPr>
          <p:cNvCxnSpPr>
            <a:cxnSpLocks/>
            <a:stCxn id="6" idx="2"/>
            <a:endCxn id="17" idx="0"/>
          </p:cNvCxnSpPr>
          <p:nvPr/>
        </p:nvCxnSpPr>
        <p:spPr>
          <a:xfrm flipH="1">
            <a:off x="2486385" y="1750534"/>
            <a:ext cx="1" cy="26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A062B6C-C42C-49F6-BE4E-A3A9B1EEF7D3}"/>
              </a:ext>
            </a:extLst>
          </p:cNvPr>
          <p:cNvSpPr txBox="1"/>
          <p:nvPr/>
        </p:nvSpPr>
        <p:spPr>
          <a:xfrm>
            <a:off x="2445477" y="1730092"/>
            <a:ext cx="1689886" cy="261610"/>
          </a:xfrm>
          <a:prstGeom prst="rect">
            <a:avLst/>
          </a:prstGeom>
          <a:noFill/>
        </p:spPr>
        <p:txBody>
          <a:bodyPr wrap="none" rtlCol="0">
            <a:spAutoFit/>
          </a:bodyPr>
          <a:lstStyle/>
          <a:p>
            <a:r>
              <a:rPr lang="en-US" sz="1100" dirty="0">
                <a:latin typeface="Avenir Next LT Pro" panose="020B0504020202020204" pitchFamily="34" charset="0"/>
              </a:rPr>
              <a:t>Finding previous post ?</a:t>
            </a:r>
          </a:p>
        </p:txBody>
      </p:sp>
      <p:sp>
        <p:nvSpPr>
          <p:cNvPr id="17" name="TextBox 16">
            <a:extLst>
              <a:ext uri="{FF2B5EF4-FFF2-40B4-BE49-F238E27FC236}">
                <a16:creationId xmlns:a16="http://schemas.microsoft.com/office/drawing/2014/main" id="{CCCF3FCA-0AF9-440E-A5E4-2F4FB603A2BD}"/>
              </a:ext>
            </a:extLst>
          </p:cNvPr>
          <p:cNvSpPr txBox="1"/>
          <p:nvPr/>
        </p:nvSpPr>
        <p:spPr>
          <a:xfrm>
            <a:off x="1526891" y="2015101"/>
            <a:ext cx="1918987"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Visits his profile page</a:t>
            </a:r>
          </a:p>
        </p:txBody>
      </p:sp>
      <p:sp>
        <p:nvSpPr>
          <p:cNvPr id="18" name="TextBox 17">
            <a:extLst>
              <a:ext uri="{FF2B5EF4-FFF2-40B4-BE49-F238E27FC236}">
                <a16:creationId xmlns:a16="http://schemas.microsoft.com/office/drawing/2014/main" id="{25A5661F-0B7B-4E93-9651-C18D16CEBA6D}"/>
              </a:ext>
            </a:extLst>
          </p:cNvPr>
          <p:cNvSpPr txBox="1"/>
          <p:nvPr/>
        </p:nvSpPr>
        <p:spPr>
          <a:xfrm>
            <a:off x="1356972" y="2469702"/>
            <a:ext cx="225882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Goes to ‘All Activity’ page</a:t>
            </a:r>
          </a:p>
        </p:txBody>
      </p:sp>
      <p:cxnSp>
        <p:nvCxnSpPr>
          <p:cNvPr id="19" name="Straight Arrow Connector 18">
            <a:extLst>
              <a:ext uri="{FF2B5EF4-FFF2-40B4-BE49-F238E27FC236}">
                <a16:creationId xmlns:a16="http://schemas.microsoft.com/office/drawing/2014/main" id="{98B8E41A-1BA9-4BC7-A776-CF573E246590}"/>
              </a:ext>
            </a:extLst>
          </p:cNvPr>
          <p:cNvCxnSpPr>
            <a:cxnSpLocks/>
            <a:stCxn id="17" idx="2"/>
            <a:endCxn id="18" idx="0"/>
          </p:cNvCxnSpPr>
          <p:nvPr/>
        </p:nvCxnSpPr>
        <p:spPr>
          <a:xfrm flipH="1">
            <a:off x="2486384" y="2322878"/>
            <a:ext cx="1" cy="14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E6AD89E-503A-4AA4-B51D-39BCBB85B24F}"/>
              </a:ext>
            </a:extLst>
          </p:cNvPr>
          <p:cNvSpPr txBox="1"/>
          <p:nvPr/>
        </p:nvSpPr>
        <p:spPr>
          <a:xfrm>
            <a:off x="418701" y="2984799"/>
            <a:ext cx="413536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Selects the button according to previous activity</a:t>
            </a:r>
          </a:p>
        </p:txBody>
      </p:sp>
      <p:cxnSp>
        <p:nvCxnSpPr>
          <p:cNvPr id="21" name="Straight Arrow Connector 20">
            <a:extLst>
              <a:ext uri="{FF2B5EF4-FFF2-40B4-BE49-F238E27FC236}">
                <a16:creationId xmlns:a16="http://schemas.microsoft.com/office/drawing/2014/main" id="{BD1D4833-6578-4E3B-A032-8026EB632049}"/>
              </a:ext>
            </a:extLst>
          </p:cNvPr>
          <p:cNvCxnSpPr>
            <a:cxnSpLocks/>
            <a:stCxn id="18" idx="2"/>
            <a:endCxn id="20" idx="0"/>
          </p:cNvCxnSpPr>
          <p:nvPr/>
        </p:nvCxnSpPr>
        <p:spPr>
          <a:xfrm flipH="1">
            <a:off x="2486383" y="2777479"/>
            <a:ext cx="1" cy="20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B82D4D7D-B97B-46C0-87F7-D75345949406}"/>
              </a:ext>
            </a:extLst>
          </p:cNvPr>
          <p:cNvSpPr txBox="1"/>
          <p:nvPr/>
        </p:nvSpPr>
        <p:spPr>
          <a:xfrm>
            <a:off x="1177541" y="6073171"/>
            <a:ext cx="2149468" cy="523220"/>
          </a:xfrm>
          <a:prstGeom prst="rect">
            <a:avLst/>
          </a:prstGeom>
          <a:noFill/>
          <a:ln>
            <a:solidFill>
              <a:schemeClr val="tx1"/>
            </a:solidFill>
          </a:ln>
        </p:spPr>
        <p:txBody>
          <a:bodyPr wrap="square" rtlCol="0">
            <a:spAutoFit/>
          </a:bodyPr>
          <a:lstStyle/>
          <a:p>
            <a:pPr algn="ctr"/>
            <a:r>
              <a:rPr lang="en-US" sz="1400" dirty="0">
                <a:latin typeface="Avenir Next LT Pro" panose="020B0504020202020204" pitchFamily="34" charset="0"/>
              </a:rPr>
              <a:t>Scrolls down the page to find the post</a:t>
            </a:r>
          </a:p>
        </p:txBody>
      </p:sp>
      <p:sp>
        <p:nvSpPr>
          <p:cNvPr id="59" name="TextBox 58">
            <a:extLst>
              <a:ext uri="{FF2B5EF4-FFF2-40B4-BE49-F238E27FC236}">
                <a16:creationId xmlns:a16="http://schemas.microsoft.com/office/drawing/2014/main" id="{FE92D177-68F5-4F60-85BF-FBC9579D1D0E}"/>
              </a:ext>
            </a:extLst>
          </p:cNvPr>
          <p:cNvSpPr txBox="1"/>
          <p:nvPr/>
        </p:nvSpPr>
        <p:spPr>
          <a:xfrm>
            <a:off x="948834" y="3900055"/>
            <a:ext cx="1284391" cy="276999"/>
          </a:xfrm>
          <a:prstGeom prst="rect">
            <a:avLst/>
          </a:prstGeom>
          <a:noFill/>
          <a:ln>
            <a:solidFill>
              <a:schemeClr val="tx1"/>
            </a:solidFill>
          </a:ln>
        </p:spPr>
        <p:txBody>
          <a:bodyPr wrap="none" rtlCol="0">
            <a:spAutoFit/>
          </a:bodyPr>
          <a:lstStyle/>
          <a:p>
            <a:r>
              <a:rPr lang="en-US" sz="1200" dirty="0">
                <a:latin typeface="Avenir Next LT Pro" panose="020B0504020202020204" pitchFamily="34" charset="0"/>
              </a:rPr>
              <a:t>Taps ‘Love’ icon</a:t>
            </a:r>
          </a:p>
        </p:txBody>
      </p:sp>
      <p:sp>
        <p:nvSpPr>
          <p:cNvPr id="60" name="TextBox 59">
            <a:extLst>
              <a:ext uri="{FF2B5EF4-FFF2-40B4-BE49-F238E27FC236}">
                <a16:creationId xmlns:a16="http://schemas.microsoft.com/office/drawing/2014/main" id="{4B92E5A5-04DF-439C-89C9-E125C9CAAB83}"/>
              </a:ext>
            </a:extLst>
          </p:cNvPr>
          <p:cNvSpPr txBox="1"/>
          <p:nvPr/>
        </p:nvSpPr>
        <p:spPr>
          <a:xfrm>
            <a:off x="984810" y="3531692"/>
            <a:ext cx="1231491" cy="276999"/>
          </a:xfrm>
          <a:prstGeom prst="rect">
            <a:avLst/>
          </a:prstGeom>
          <a:noFill/>
          <a:ln>
            <a:solidFill>
              <a:schemeClr val="tx1"/>
            </a:solidFill>
          </a:ln>
        </p:spPr>
        <p:txBody>
          <a:bodyPr wrap="none" rtlCol="0">
            <a:spAutoFit/>
          </a:bodyPr>
          <a:lstStyle/>
          <a:p>
            <a:r>
              <a:rPr lang="en-US" sz="1200" dirty="0">
                <a:latin typeface="Avenir Next LT Pro" panose="020B0504020202020204" pitchFamily="34" charset="0"/>
              </a:rPr>
              <a:t>Taps ‘Like’ icon</a:t>
            </a:r>
          </a:p>
        </p:txBody>
      </p:sp>
      <p:sp>
        <p:nvSpPr>
          <p:cNvPr id="61" name="TextBox 60">
            <a:extLst>
              <a:ext uri="{FF2B5EF4-FFF2-40B4-BE49-F238E27FC236}">
                <a16:creationId xmlns:a16="http://schemas.microsoft.com/office/drawing/2014/main" id="{3F53C9B3-AF7D-4B85-A541-AED4B0115A88}"/>
              </a:ext>
            </a:extLst>
          </p:cNvPr>
          <p:cNvSpPr txBox="1"/>
          <p:nvPr/>
        </p:nvSpPr>
        <p:spPr>
          <a:xfrm>
            <a:off x="609646" y="4646033"/>
            <a:ext cx="1642629" cy="276999"/>
          </a:xfrm>
          <a:prstGeom prst="rect">
            <a:avLst/>
          </a:prstGeom>
          <a:noFill/>
          <a:ln>
            <a:solidFill>
              <a:schemeClr val="tx1"/>
            </a:solidFill>
          </a:ln>
        </p:spPr>
        <p:txBody>
          <a:bodyPr wrap="none" rtlCol="0">
            <a:spAutoFit/>
          </a:bodyPr>
          <a:lstStyle/>
          <a:p>
            <a:r>
              <a:rPr lang="en-US" sz="1200" dirty="0">
                <a:latin typeface="Avenir Next LT Pro" panose="020B0504020202020204" pitchFamily="34" charset="0"/>
              </a:rPr>
              <a:t>Taps ‘Celebrate’ icon</a:t>
            </a:r>
          </a:p>
        </p:txBody>
      </p:sp>
      <p:sp>
        <p:nvSpPr>
          <p:cNvPr id="62" name="TextBox 61">
            <a:extLst>
              <a:ext uri="{FF2B5EF4-FFF2-40B4-BE49-F238E27FC236}">
                <a16:creationId xmlns:a16="http://schemas.microsoft.com/office/drawing/2014/main" id="{524ACA56-AF98-43BB-82D0-73D038E86E6C}"/>
              </a:ext>
            </a:extLst>
          </p:cNvPr>
          <p:cNvSpPr txBox="1"/>
          <p:nvPr/>
        </p:nvSpPr>
        <p:spPr>
          <a:xfrm>
            <a:off x="746132" y="4999933"/>
            <a:ext cx="1498744" cy="276999"/>
          </a:xfrm>
          <a:prstGeom prst="rect">
            <a:avLst/>
          </a:prstGeom>
          <a:noFill/>
          <a:ln>
            <a:solidFill>
              <a:schemeClr val="tx1"/>
            </a:solidFill>
          </a:ln>
        </p:spPr>
        <p:txBody>
          <a:bodyPr wrap="none" rtlCol="0">
            <a:spAutoFit/>
          </a:bodyPr>
          <a:lstStyle/>
          <a:p>
            <a:r>
              <a:rPr lang="en-US" sz="1200" dirty="0">
                <a:latin typeface="Avenir Next LT Pro" panose="020B0504020202020204" pitchFamily="34" charset="0"/>
              </a:rPr>
              <a:t>Taps ‘Curious’ icon</a:t>
            </a:r>
          </a:p>
        </p:txBody>
      </p:sp>
      <p:sp>
        <p:nvSpPr>
          <p:cNvPr id="63" name="TextBox 62">
            <a:extLst>
              <a:ext uri="{FF2B5EF4-FFF2-40B4-BE49-F238E27FC236}">
                <a16:creationId xmlns:a16="http://schemas.microsoft.com/office/drawing/2014/main" id="{6CFC1BCB-EF29-408E-8484-70C93436CCBE}"/>
              </a:ext>
            </a:extLst>
          </p:cNvPr>
          <p:cNvSpPr txBox="1"/>
          <p:nvPr/>
        </p:nvSpPr>
        <p:spPr>
          <a:xfrm>
            <a:off x="353101" y="5369900"/>
            <a:ext cx="1899174"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Taps ‘Comment’ icon</a:t>
            </a:r>
          </a:p>
        </p:txBody>
      </p:sp>
      <p:sp>
        <p:nvSpPr>
          <p:cNvPr id="64" name="TextBox 63">
            <a:extLst>
              <a:ext uri="{FF2B5EF4-FFF2-40B4-BE49-F238E27FC236}">
                <a16:creationId xmlns:a16="http://schemas.microsoft.com/office/drawing/2014/main" id="{9A239A5B-84EB-47FF-85A0-5DB03017D220}"/>
              </a:ext>
            </a:extLst>
          </p:cNvPr>
          <p:cNvSpPr txBox="1"/>
          <p:nvPr/>
        </p:nvSpPr>
        <p:spPr>
          <a:xfrm>
            <a:off x="646223" y="4259669"/>
            <a:ext cx="1596527" cy="276999"/>
          </a:xfrm>
          <a:prstGeom prst="rect">
            <a:avLst/>
          </a:prstGeom>
          <a:noFill/>
          <a:ln>
            <a:solidFill>
              <a:schemeClr val="tx1"/>
            </a:solidFill>
          </a:ln>
        </p:spPr>
        <p:txBody>
          <a:bodyPr wrap="none" rtlCol="0">
            <a:spAutoFit/>
          </a:bodyPr>
          <a:lstStyle/>
          <a:p>
            <a:r>
              <a:rPr lang="en-US" sz="1200" dirty="0">
                <a:latin typeface="Avenir Next LT Pro" panose="020B0504020202020204" pitchFamily="34" charset="0"/>
              </a:rPr>
              <a:t>Taps ‘Insightful’ icon</a:t>
            </a:r>
          </a:p>
        </p:txBody>
      </p:sp>
      <p:cxnSp>
        <p:nvCxnSpPr>
          <p:cNvPr id="66" name="Straight Arrow Connector 65">
            <a:extLst>
              <a:ext uri="{FF2B5EF4-FFF2-40B4-BE49-F238E27FC236}">
                <a16:creationId xmlns:a16="http://schemas.microsoft.com/office/drawing/2014/main" id="{B0D112D5-D3A7-4690-A870-9ECCC8FBEA39}"/>
              </a:ext>
            </a:extLst>
          </p:cNvPr>
          <p:cNvCxnSpPr>
            <a:stCxn id="20" idx="2"/>
            <a:endCxn id="60" idx="3"/>
          </p:cNvCxnSpPr>
          <p:nvPr/>
        </p:nvCxnSpPr>
        <p:spPr>
          <a:xfrm rot="5400000">
            <a:off x="2162534" y="3346343"/>
            <a:ext cx="377616" cy="2700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8FB33B94-195E-4C57-A6C2-5E05F815065F}"/>
              </a:ext>
            </a:extLst>
          </p:cNvPr>
          <p:cNvCxnSpPr>
            <a:stCxn id="20" idx="2"/>
            <a:endCxn id="59" idx="3"/>
          </p:cNvCxnSpPr>
          <p:nvPr/>
        </p:nvCxnSpPr>
        <p:spPr>
          <a:xfrm rot="5400000">
            <a:off x="1986815" y="3538986"/>
            <a:ext cx="745979" cy="2531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727BAD69-8B1C-4639-83F6-1EF1E0CF89CF}"/>
              </a:ext>
            </a:extLst>
          </p:cNvPr>
          <p:cNvCxnSpPr>
            <a:stCxn id="20" idx="2"/>
            <a:endCxn id="64" idx="3"/>
          </p:cNvCxnSpPr>
          <p:nvPr/>
        </p:nvCxnSpPr>
        <p:spPr>
          <a:xfrm rot="5400000">
            <a:off x="1811771" y="3723556"/>
            <a:ext cx="1105593" cy="2436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50CD249-F608-47A0-9B70-3C8B1EA20F6D}"/>
              </a:ext>
            </a:extLst>
          </p:cNvPr>
          <p:cNvCxnSpPr>
            <a:stCxn id="20" idx="2"/>
            <a:endCxn id="61" idx="3"/>
          </p:cNvCxnSpPr>
          <p:nvPr/>
        </p:nvCxnSpPr>
        <p:spPr>
          <a:xfrm rot="5400000">
            <a:off x="1623351" y="3921500"/>
            <a:ext cx="1491957" cy="2341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EC38D68F-ADD6-4E41-9943-15C0004051DD}"/>
              </a:ext>
            </a:extLst>
          </p:cNvPr>
          <p:cNvCxnSpPr>
            <a:stCxn id="20" idx="2"/>
            <a:endCxn id="62" idx="3"/>
          </p:cNvCxnSpPr>
          <p:nvPr/>
        </p:nvCxnSpPr>
        <p:spPr>
          <a:xfrm rot="5400000">
            <a:off x="1442702" y="4094751"/>
            <a:ext cx="1845857" cy="24150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7EC69D90-D8A8-407F-8B02-71E2AFBF43D0}"/>
              </a:ext>
            </a:extLst>
          </p:cNvPr>
          <p:cNvCxnSpPr>
            <a:stCxn id="20" idx="2"/>
            <a:endCxn id="63" idx="3"/>
          </p:cNvCxnSpPr>
          <p:nvPr/>
        </p:nvCxnSpPr>
        <p:spPr>
          <a:xfrm rot="5400000">
            <a:off x="1253723" y="4291128"/>
            <a:ext cx="2231213" cy="2341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F6DA839-44FA-4782-8F19-E07DF4DB0C3F}"/>
              </a:ext>
            </a:extLst>
          </p:cNvPr>
          <p:cNvCxnSpPr>
            <a:stCxn id="60" idx="1"/>
            <a:endCxn id="58" idx="1"/>
          </p:cNvCxnSpPr>
          <p:nvPr/>
        </p:nvCxnSpPr>
        <p:spPr>
          <a:xfrm rot="10800000" flipH="1" flipV="1">
            <a:off x="984809" y="3670191"/>
            <a:ext cx="192731" cy="2664589"/>
          </a:xfrm>
          <a:prstGeom prst="bentConnector3">
            <a:avLst>
              <a:gd name="adj1" fmla="val -39042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3" name="Straight Arrow Connector 82">
            <a:extLst>
              <a:ext uri="{FF2B5EF4-FFF2-40B4-BE49-F238E27FC236}">
                <a16:creationId xmlns:a16="http://schemas.microsoft.com/office/drawing/2014/main" id="{C7CD90CE-A7A4-4B08-B2A2-A4AE1300CFAB}"/>
              </a:ext>
            </a:extLst>
          </p:cNvPr>
          <p:cNvCxnSpPr>
            <a:stCxn id="59" idx="1"/>
            <a:endCxn id="58" idx="1"/>
          </p:cNvCxnSpPr>
          <p:nvPr/>
        </p:nvCxnSpPr>
        <p:spPr>
          <a:xfrm rot="10800000" flipH="1" flipV="1">
            <a:off x="948833" y="4038555"/>
            <a:ext cx="228707" cy="2296226"/>
          </a:xfrm>
          <a:prstGeom prst="bentConnector3">
            <a:avLst>
              <a:gd name="adj1" fmla="val -316519"/>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6" name="Straight Arrow Connector 85">
            <a:extLst>
              <a:ext uri="{FF2B5EF4-FFF2-40B4-BE49-F238E27FC236}">
                <a16:creationId xmlns:a16="http://schemas.microsoft.com/office/drawing/2014/main" id="{A58F858F-2D1E-4BD8-A8A9-997E5B6DBA02}"/>
              </a:ext>
            </a:extLst>
          </p:cNvPr>
          <p:cNvCxnSpPr>
            <a:stCxn id="64" idx="1"/>
            <a:endCxn id="58" idx="1"/>
          </p:cNvCxnSpPr>
          <p:nvPr/>
        </p:nvCxnSpPr>
        <p:spPr>
          <a:xfrm rot="10800000" flipH="1" flipV="1">
            <a:off x="646223" y="4398169"/>
            <a:ext cx="531318" cy="1936612"/>
          </a:xfrm>
          <a:prstGeom prst="bentConnector3">
            <a:avLst>
              <a:gd name="adj1" fmla="val -78879"/>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8" name="Straight Arrow Connector 87">
            <a:extLst>
              <a:ext uri="{FF2B5EF4-FFF2-40B4-BE49-F238E27FC236}">
                <a16:creationId xmlns:a16="http://schemas.microsoft.com/office/drawing/2014/main" id="{5A4B0F0F-3CA9-4B1C-A67D-1C580D4A0DB4}"/>
              </a:ext>
            </a:extLst>
          </p:cNvPr>
          <p:cNvCxnSpPr>
            <a:stCxn id="61" idx="1"/>
            <a:endCxn id="58" idx="1"/>
          </p:cNvCxnSpPr>
          <p:nvPr/>
        </p:nvCxnSpPr>
        <p:spPr>
          <a:xfrm rot="10800000" flipH="1" flipV="1">
            <a:off x="609645" y="4784533"/>
            <a:ext cx="567895" cy="1550248"/>
          </a:xfrm>
          <a:prstGeom prst="bentConnector3">
            <a:avLst>
              <a:gd name="adj1" fmla="val -6709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0" name="Straight Arrow Connector 89">
            <a:extLst>
              <a:ext uri="{FF2B5EF4-FFF2-40B4-BE49-F238E27FC236}">
                <a16:creationId xmlns:a16="http://schemas.microsoft.com/office/drawing/2014/main" id="{3CE5C912-49A3-459D-A229-B19D2331C622}"/>
              </a:ext>
            </a:extLst>
          </p:cNvPr>
          <p:cNvCxnSpPr>
            <a:stCxn id="63" idx="1"/>
            <a:endCxn id="58" idx="1"/>
          </p:cNvCxnSpPr>
          <p:nvPr/>
        </p:nvCxnSpPr>
        <p:spPr>
          <a:xfrm rot="10800000" flipH="1" flipV="1">
            <a:off x="353101" y="5523789"/>
            <a:ext cx="824440" cy="810992"/>
          </a:xfrm>
          <a:prstGeom prst="bentConnector3">
            <a:avLst>
              <a:gd name="adj1" fmla="val -1502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6" name="Straight Arrow Connector 95">
            <a:extLst>
              <a:ext uri="{FF2B5EF4-FFF2-40B4-BE49-F238E27FC236}">
                <a16:creationId xmlns:a16="http://schemas.microsoft.com/office/drawing/2014/main" id="{A93F0300-0BA0-4F23-B285-254E16F295E1}"/>
              </a:ext>
            </a:extLst>
          </p:cNvPr>
          <p:cNvCxnSpPr>
            <a:stCxn id="62" idx="1"/>
            <a:endCxn id="58" idx="1"/>
          </p:cNvCxnSpPr>
          <p:nvPr/>
        </p:nvCxnSpPr>
        <p:spPr>
          <a:xfrm rot="10800000" flipH="1" flipV="1">
            <a:off x="746131" y="5138433"/>
            <a:ext cx="431409" cy="1196348"/>
          </a:xfrm>
          <a:prstGeom prst="bentConnector3">
            <a:avLst>
              <a:gd name="adj1" fmla="val -119225"/>
            </a:avLst>
          </a:prstGeom>
          <a:ln>
            <a:tailEnd type="triangle"/>
          </a:ln>
        </p:spPr>
        <p:style>
          <a:lnRef idx="1">
            <a:schemeClr val="accent4"/>
          </a:lnRef>
          <a:fillRef idx="0">
            <a:schemeClr val="accent4"/>
          </a:fillRef>
          <a:effectRef idx="0">
            <a:schemeClr val="accent4"/>
          </a:effectRef>
          <a:fontRef idx="minor">
            <a:schemeClr val="tx1"/>
          </a:fontRef>
        </p:style>
      </p:cxnSp>
      <p:sp>
        <p:nvSpPr>
          <p:cNvPr id="98" name="Right Brace 97">
            <a:extLst>
              <a:ext uri="{FF2B5EF4-FFF2-40B4-BE49-F238E27FC236}">
                <a16:creationId xmlns:a16="http://schemas.microsoft.com/office/drawing/2014/main" id="{D71FFC48-C969-49D6-B48C-50FAFFCE5BC5}"/>
              </a:ext>
            </a:extLst>
          </p:cNvPr>
          <p:cNvSpPr/>
          <p:nvPr/>
        </p:nvSpPr>
        <p:spPr>
          <a:xfrm>
            <a:off x="2676525" y="3481384"/>
            <a:ext cx="631434" cy="2231214"/>
          </a:xfrm>
          <a:prstGeom prst="rightBrace">
            <a:avLst>
              <a:gd name="adj1" fmla="val 8333"/>
              <a:gd name="adj2" fmla="val 4845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99" name="TextBox 98">
            <a:extLst>
              <a:ext uri="{FF2B5EF4-FFF2-40B4-BE49-F238E27FC236}">
                <a16:creationId xmlns:a16="http://schemas.microsoft.com/office/drawing/2014/main" id="{0347F8C4-E52C-4A70-B666-AD5BFC714F37}"/>
              </a:ext>
            </a:extLst>
          </p:cNvPr>
          <p:cNvSpPr txBox="1"/>
          <p:nvPr/>
        </p:nvSpPr>
        <p:spPr>
          <a:xfrm>
            <a:off x="3327010" y="4260305"/>
            <a:ext cx="1440150" cy="1015663"/>
          </a:xfrm>
          <a:prstGeom prst="rect">
            <a:avLst/>
          </a:prstGeom>
          <a:noFill/>
        </p:spPr>
        <p:txBody>
          <a:bodyPr wrap="square" rtlCol="0">
            <a:spAutoFit/>
          </a:bodyPr>
          <a:lstStyle/>
          <a:p>
            <a:r>
              <a:rPr lang="en-US" sz="1200" dirty="0">
                <a:latin typeface="Avenir Next LT Pro" panose="020B0504020202020204" pitchFamily="34" charset="0"/>
              </a:rPr>
              <a:t>Segmentation decreases time taken to find post and improves user experience</a:t>
            </a:r>
          </a:p>
        </p:txBody>
      </p:sp>
      <p:cxnSp>
        <p:nvCxnSpPr>
          <p:cNvPr id="101" name="Straight Connector 100">
            <a:extLst>
              <a:ext uri="{FF2B5EF4-FFF2-40B4-BE49-F238E27FC236}">
                <a16:creationId xmlns:a16="http://schemas.microsoft.com/office/drawing/2014/main" id="{BDC20F2B-0265-4D06-93DE-5DF7E76E5E8C}"/>
              </a:ext>
            </a:extLst>
          </p:cNvPr>
          <p:cNvCxnSpPr/>
          <p:nvPr/>
        </p:nvCxnSpPr>
        <p:spPr>
          <a:xfrm>
            <a:off x="4653787" y="818020"/>
            <a:ext cx="0" cy="5570407"/>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724316E-9610-4C80-AB5B-5C8F1932F607}"/>
              </a:ext>
            </a:extLst>
          </p:cNvPr>
          <p:cNvSpPr txBox="1"/>
          <p:nvPr/>
        </p:nvSpPr>
        <p:spPr>
          <a:xfrm>
            <a:off x="6903409" y="861536"/>
            <a:ext cx="3188052"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Opens LinkedIn app ( Session starts )</a:t>
            </a:r>
          </a:p>
        </p:txBody>
      </p:sp>
      <p:sp>
        <p:nvSpPr>
          <p:cNvPr id="103" name="TextBox 102">
            <a:extLst>
              <a:ext uri="{FF2B5EF4-FFF2-40B4-BE49-F238E27FC236}">
                <a16:creationId xmlns:a16="http://schemas.microsoft.com/office/drawing/2014/main" id="{B3FE3530-18AA-4BD3-97D2-A8AEE01390F6}"/>
              </a:ext>
            </a:extLst>
          </p:cNvPr>
          <p:cNvSpPr txBox="1"/>
          <p:nvPr/>
        </p:nvSpPr>
        <p:spPr>
          <a:xfrm>
            <a:off x="7920193" y="1371986"/>
            <a:ext cx="115448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Home page</a:t>
            </a:r>
          </a:p>
        </p:txBody>
      </p:sp>
      <p:cxnSp>
        <p:nvCxnSpPr>
          <p:cNvPr id="104" name="Straight Arrow Connector 103">
            <a:extLst>
              <a:ext uri="{FF2B5EF4-FFF2-40B4-BE49-F238E27FC236}">
                <a16:creationId xmlns:a16="http://schemas.microsoft.com/office/drawing/2014/main" id="{F83330E6-642F-41FE-BEF7-640255656030}"/>
              </a:ext>
            </a:extLst>
          </p:cNvPr>
          <p:cNvCxnSpPr>
            <a:cxnSpLocks/>
            <a:stCxn id="102" idx="2"/>
            <a:endCxn id="103" idx="0"/>
          </p:cNvCxnSpPr>
          <p:nvPr/>
        </p:nvCxnSpPr>
        <p:spPr>
          <a:xfrm>
            <a:off x="8497435" y="1169313"/>
            <a:ext cx="0" cy="202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FBA3AB5-0828-4F68-A155-01AABE3D71EB}"/>
              </a:ext>
            </a:extLst>
          </p:cNvPr>
          <p:cNvSpPr txBox="1"/>
          <p:nvPr/>
        </p:nvSpPr>
        <p:spPr>
          <a:xfrm>
            <a:off x="9211153" y="1260907"/>
            <a:ext cx="1689886" cy="261610"/>
          </a:xfrm>
          <a:prstGeom prst="rect">
            <a:avLst/>
          </a:prstGeom>
          <a:noFill/>
        </p:spPr>
        <p:txBody>
          <a:bodyPr wrap="none" rtlCol="0">
            <a:spAutoFit/>
          </a:bodyPr>
          <a:lstStyle/>
          <a:p>
            <a:r>
              <a:rPr lang="en-US" sz="1100" dirty="0">
                <a:latin typeface="Avenir Next LT Pro" panose="020B0504020202020204" pitchFamily="34" charset="0"/>
              </a:rPr>
              <a:t>Finding previous post ?</a:t>
            </a:r>
          </a:p>
        </p:txBody>
      </p:sp>
      <p:sp>
        <p:nvSpPr>
          <p:cNvPr id="106" name="TextBox 105">
            <a:extLst>
              <a:ext uri="{FF2B5EF4-FFF2-40B4-BE49-F238E27FC236}">
                <a16:creationId xmlns:a16="http://schemas.microsoft.com/office/drawing/2014/main" id="{08CA96F7-B2F6-4677-A057-F8E193A740A9}"/>
              </a:ext>
            </a:extLst>
          </p:cNvPr>
          <p:cNvSpPr txBox="1"/>
          <p:nvPr/>
        </p:nvSpPr>
        <p:spPr>
          <a:xfrm>
            <a:off x="10093179" y="1778275"/>
            <a:ext cx="1918987"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Visits his profile page</a:t>
            </a:r>
          </a:p>
        </p:txBody>
      </p:sp>
      <p:sp>
        <p:nvSpPr>
          <p:cNvPr id="107" name="TextBox 106">
            <a:extLst>
              <a:ext uri="{FF2B5EF4-FFF2-40B4-BE49-F238E27FC236}">
                <a16:creationId xmlns:a16="http://schemas.microsoft.com/office/drawing/2014/main" id="{F0ADC775-6A93-4E78-B63A-9C6EBCA88D7D}"/>
              </a:ext>
            </a:extLst>
          </p:cNvPr>
          <p:cNvSpPr txBox="1"/>
          <p:nvPr/>
        </p:nvSpPr>
        <p:spPr>
          <a:xfrm>
            <a:off x="10289995" y="2315813"/>
            <a:ext cx="1525354"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Clicks ‘My Items’</a:t>
            </a:r>
          </a:p>
        </p:txBody>
      </p:sp>
      <p:sp>
        <p:nvSpPr>
          <p:cNvPr id="108" name="TextBox 107">
            <a:extLst>
              <a:ext uri="{FF2B5EF4-FFF2-40B4-BE49-F238E27FC236}">
                <a16:creationId xmlns:a16="http://schemas.microsoft.com/office/drawing/2014/main" id="{BDA8F3A8-45A3-4D28-8063-1D38C9053918}"/>
              </a:ext>
            </a:extLst>
          </p:cNvPr>
          <p:cNvSpPr txBox="1"/>
          <p:nvPr/>
        </p:nvSpPr>
        <p:spPr>
          <a:xfrm>
            <a:off x="10228408" y="2853351"/>
            <a:ext cx="1648528"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Taps ‘Saved Posts’</a:t>
            </a:r>
          </a:p>
        </p:txBody>
      </p:sp>
      <p:cxnSp>
        <p:nvCxnSpPr>
          <p:cNvPr id="109" name="Straight Arrow Connector 108">
            <a:extLst>
              <a:ext uri="{FF2B5EF4-FFF2-40B4-BE49-F238E27FC236}">
                <a16:creationId xmlns:a16="http://schemas.microsoft.com/office/drawing/2014/main" id="{130B80F0-0C58-4D21-8B44-2080C8DF4634}"/>
              </a:ext>
            </a:extLst>
          </p:cNvPr>
          <p:cNvCxnSpPr>
            <a:cxnSpLocks/>
            <a:stCxn id="103" idx="3"/>
            <a:endCxn id="106" idx="0"/>
          </p:cNvCxnSpPr>
          <p:nvPr/>
        </p:nvCxnSpPr>
        <p:spPr>
          <a:xfrm>
            <a:off x="9074676" y="1525875"/>
            <a:ext cx="1977997" cy="2524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0DBCCFB9-208A-4F2D-9072-941B95B94F21}"/>
              </a:ext>
            </a:extLst>
          </p:cNvPr>
          <p:cNvCxnSpPr>
            <a:cxnSpLocks/>
            <a:stCxn id="106" idx="2"/>
            <a:endCxn id="107" idx="0"/>
          </p:cNvCxnSpPr>
          <p:nvPr/>
        </p:nvCxnSpPr>
        <p:spPr>
          <a:xfrm flipH="1">
            <a:off x="11052672" y="2086052"/>
            <a:ext cx="1" cy="229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D2278413-D2E8-487E-B4D0-DE13B908784D}"/>
              </a:ext>
            </a:extLst>
          </p:cNvPr>
          <p:cNvCxnSpPr>
            <a:cxnSpLocks/>
            <a:stCxn id="107" idx="2"/>
            <a:endCxn id="108" idx="0"/>
          </p:cNvCxnSpPr>
          <p:nvPr/>
        </p:nvCxnSpPr>
        <p:spPr>
          <a:xfrm>
            <a:off x="11052672" y="2623590"/>
            <a:ext cx="0" cy="229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6C5EE442-B3DA-4568-828C-3E49ABCA6A8A}"/>
              </a:ext>
            </a:extLst>
          </p:cNvPr>
          <p:cNvSpPr txBox="1"/>
          <p:nvPr/>
        </p:nvSpPr>
        <p:spPr>
          <a:xfrm>
            <a:off x="10093179" y="3357942"/>
            <a:ext cx="1918987" cy="523220"/>
          </a:xfrm>
          <a:prstGeom prst="rect">
            <a:avLst/>
          </a:prstGeom>
          <a:noFill/>
          <a:ln>
            <a:solidFill>
              <a:schemeClr val="tx1"/>
            </a:solidFill>
          </a:ln>
        </p:spPr>
        <p:txBody>
          <a:bodyPr wrap="square" rtlCol="0">
            <a:spAutoFit/>
          </a:bodyPr>
          <a:lstStyle/>
          <a:p>
            <a:pPr algn="ctr"/>
            <a:r>
              <a:rPr lang="en-US" sz="1400" dirty="0">
                <a:latin typeface="Avenir Next LT Pro" panose="020B0504020202020204" pitchFamily="34" charset="0"/>
              </a:rPr>
              <a:t>Scrolls down the page to find the post</a:t>
            </a:r>
          </a:p>
        </p:txBody>
      </p:sp>
      <p:cxnSp>
        <p:nvCxnSpPr>
          <p:cNvPr id="113" name="Straight Arrow Connector 112">
            <a:extLst>
              <a:ext uri="{FF2B5EF4-FFF2-40B4-BE49-F238E27FC236}">
                <a16:creationId xmlns:a16="http://schemas.microsoft.com/office/drawing/2014/main" id="{86B11577-38EE-480C-98DF-70DCA4BC80AB}"/>
              </a:ext>
            </a:extLst>
          </p:cNvPr>
          <p:cNvCxnSpPr>
            <a:cxnSpLocks/>
            <a:stCxn id="108" idx="2"/>
            <a:endCxn id="112" idx="0"/>
          </p:cNvCxnSpPr>
          <p:nvPr/>
        </p:nvCxnSpPr>
        <p:spPr>
          <a:xfrm>
            <a:off x="11052672" y="3161128"/>
            <a:ext cx="1" cy="196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FF622352-8A2D-4C12-8E1A-B99364E8AA04}"/>
              </a:ext>
            </a:extLst>
          </p:cNvPr>
          <p:cNvSpPr txBox="1"/>
          <p:nvPr/>
        </p:nvSpPr>
        <p:spPr>
          <a:xfrm>
            <a:off x="161538" y="541021"/>
            <a:ext cx="4162423" cy="276999"/>
          </a:xfrm>
          <a:prstGeom prst="rect">
            <a:avLst/>
          </a:prstGeom>
          <a:noFill/>
          <a:ln>
            <a:noFill/>
          </a:ln>
        </p:spPr>
        <p:txBody>
          <a:bodyPr wrap="square" rtlCol="0">
            <a:spAutoFit/>
          </a:bodyPr>
          <a:lstStyle/>
          <a:p>
            <a:r>
              <a:rPr lang="en-US" sz="1200" u="sng" dirty="0">
                <a:latin typeface="Avenir Next LT Pro" panose="020B0504020202020204" pitchFamily="34" charset="0"/>
              </a:rPr>
              <a:t>FINDING A POST FROM ‘SEE ALL ACTIVITY’ PAGE</a:t>
            </a:r>
          </a:p>
        </p:txBody>
      </p:sp>
      <p:sp>
        <p:nvSpPr>
          <p:cNvPr id="138" name="TextBox 137">
            <a:extLst>
              <a:ext uri="{FF2B5EF4-FFF2-40B4-BE49-F238E27FC236}">
                <a16:creationId xmlns:a16="http://schemas.microsoft.com/office/drawing/2014/main" id="{C8F8DEF5-F33C-45E1-935B-C8014EB5F392}"/>
              </a:ext>
            </a:extLst>
          </p:cNvPr>
          <p:cNvSpPr txBox="1"/>
          <p:nvPr/>
        </p:nvSpPr>
        <p:spPr>
          <a:xfrm>
            <a:off x="5809237" y="547173"/>
            <a:ext cx="3295005" cy="276999"/>
          </a:xfrm>
          <a:prstGeom prst="rect">
            <a:avLst/>
          </a:prstGeom>
          <a:noFill/>
          <a:ln>
            <a:noFill/>
          </a:ln>
        </p:spPr>
        <p:txBody>
          <a:bodyPr wrap="none" rtlCol="0">
            <a:spAutoFit/>
          </a:bodyPr>
          <a:lstStyle/>
          <a:p>
            <a:r>
              <a:rPr lang="en-US" sz="1200" u="sng" dirty="0">
                <a:latin typeface="Avenir Next LT Pro" panose="020B0504020202020204" pitchFamily="34" charset="0"/>
              </a:rPr>
              <a:t>SAVING A POST TO SEE IT IN NEAR FUTURE</a:t>
            </a:r>
          </a:p>
        </p:txBody>
      </p:sp>
      <p:sp>
        <p:nvSpPr>
          <p:cNvPr id="144" name="TextBox 143">
            <a:extLst>
              <a:ext uri="{FF2B5EF4-FFF2-40B4-BE49-F238E27FC236}">
                <a16:creationId xmlns:a16="http://schemas.microsoft.com/office/drawing/2014/main" id="{F68A9FE8-8FFD-40AB-AC72-B1EAE32C1BBF}"/>
              </a:ext>
            </a:extLst>
          </p:cNvPr>
          <p:cNvSpPr txBox="1"/>
          <p:nvPr/>
        </p:nvSpPr>
        <p:spPr>
          <a:xfrm>
            <a:off x="4825469" y="1850439"/>
            <a:ext cx="1918983" cy="523220"/>
          </a:xfrm>
          <a:prstGeom prst="rect">
            <a:avLst/>
          </a:prstGeom>
          <a:noFill/>
          <a:ln>
            <a:solidFill>
              <a:schemeClr val="tx1"/>
            </a:solidFill>
          </a:ln>
        </p:spPr>
        <p:txBody>
          <a:bodyPr wrap="square" rtlCol="0">
            <a:spAutoFit/>
          </a:bodyPr>
          <a:lstStyle/>
          <a:p>
            <a:pPr algn="ctr"/>
            <a:r>
              <a:rPr lang="en-US" sz="1400" dirty="0">
                <a:latin typeface="Avenir Next LT Pro" panose="020B0504020202020204" pitchFamily="34" charset="0"/>
              </a:rPr>
              <a:t>Scrolls through home page</a:t>
            </a:r>
          </a:p>
        </p:txBody>
      </p:sp>
      <p:sp>
        <p:nvSpPr>
          <p:cNvPr id="145" name="TextBox 144">
            <a:extLst>
              <a:ext uri="{FF2B5EF4-FFF2-40B4-BE49-F238E27FC236}">
                <a16:creationId xmlns:a16="http://schemas.microsoft.com/office/drawing/2014/main" id="{8DF137ED-039F-4BDA-AFEF-04B8FA72AFFB}"/>
              </a:ext>
            </a:extLst>
          </p:cNvPr>
          <p:cNvSpPr txBox="1"/>
          <p:nvPr/>
        </p:nvSpPr>
        <p:spPr>
          <a:xfrm>
            <a:off x="5079316" y="2554997"/>
            <a:ext cx="1407758"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Reacts to posts</a:t>
            </a:r>
          </a:p>
        </p:txBody>
      </p:sp>
      <p:sp>
        <p:nvSpPr>
          <p:cNvPr id="146" name="TextBox 145">
            <a:extLst>
              <a:ext uri="{FF2B5EF4-FFF2-40B4-BE49-F238E27FC236}">
                <a16:creationId xmlns:a16="http://schemas.microsoft.com/office/drawing/2014/main" id="{0C3131A4-0380-4EA9-A713-CE0984BCEB42}"/>
              </a:ext>
            </a:extLst>
          </p:cNvPr>
          <p:cNvSpPr txBox="1"/>
          <p:nvPr/>
        </p:nvSpPr>
        <p:spPr>
          <a:xfrm>
            <a:off x="4927044" y="2993506"/>
            <a:ext cx="1720562" cy="738664"/>
          </a:xfrm>
          <a:prstGeom prst="rect">
            <a:avLst/>
          </a:prstGeom>
          <a:noFill/>
          <a:ln>
            <a:solidFill>
              <a:schemeClr val="tx1"/>
            </a:solidFill>
          </a:ln>
        </p:spPr>
        <p:txBody>
          <a:bodyPr wrap="square" rtlCol="0">
            <a:spAutoFit/>
          </a:bodyPr>
          <a:lstStyle/>
          <a:p>
            <a:pPr algn="ctr"/>
            <a:r>
              <a:rPr lang="en-US" sz="1400" dirty="0">
                <a:latin typeface="Avenir Next LT Pro" panose="020B0504020202020204" pitchFamily="34" charset="0"/>
              </a:rPr>
              <a:t>Taps top right icon and clicks ‘save’ button</a:t>
            </a:r>
          </a:p>
        </p:txBody>
      </p:sp>
      <p:sp>
        <p:nvSpPr>
          <p:cNvPr id="147" name="TextBox 146">
            <a:extLst>
              <a:ext uri="{FF2B5EF4-FFF2-40B4-BE49-F238E27FC236}">
                <a16:creationId xmlns:a16="http://schemas.microsoft.com/office/drawing/2014/main" id="{7F0D6D62-9B3F-470E-9762-9BDEC4DAD881}"/>
              </a:ext>
            </a:extLst>
          </p:cNvPr>
          <p:cNvSpPr txBox="1"/>
          <p:nvPr/>
        </p:nvSpPr>
        <p:spPr>
          <a:xfrm>
            <a:off x="5105087" y="3930645"/>
            <a:ext cx="1364476"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Saves the post</a:t>
            </a:r>
          </a:p>
        </p:txBody>
      </p:sp>
      <p:sp>
        <p:nvSpPr>
          <p:cNvPr id="148" name="TextBox 147">
            <a:extLst>
              <a:ext uri="{FF2B5EF4-FFF2-40B4-BE49-F238E27FC236}">
                <a16:creationId xmlns:a16="http://schemas.microsoft.com/office/drawing/2014/main" id="{624AD477-E57E-4D46-BDBE-74A4B8443175}"/>
              </a:ext>
            </a:extLst>
          </p:cNvPr>
          <p:cNvSpPr txBox="1"/>
          <p:nvPr/>
        </p:nvSpPr>
        <p:spPr>
          <a:xfrm>
            <a:off x="4718486" y="4394577"/>
            <a:ext cx="2135232" cy="523220"/>
          </a:xfrm>
          <a:prstGeom prst="rect">
            <a:avLst/>
          </a:prstGeom>
          <a:noFill/>
          <a:ln>
            <a:solidFill>
              <a:schemeClr val="tx1"/>
            </a:solidFill>
          </a:ln>
        </p:spPr>
        <p:txBody>
          <a:bodyPr wrap="square" rtlCol="0">
            <a:spAutoFit/>
          </a:bodyPr>
          <a:lstStyle/>
          <a:p>
            <a:r>
              <a:rPr lang="en-US" sz="1400" dirty="0">
                <a:latin typeface="Avenir Next LT Pro" panose="020B0504020202020204" pitchFamily="34" charset="0"/>
              </a:rPr>
              <a:t>Closes the LinkedIn app ( Session ends )</a:t>
            </a:r>
          </a:p>
        </p:txBody>
      </p:sp>
      <p:cxnSp>
        <p:nvCxnSpPr>
          <p:cNvPr id="149" name="Straight Arrow Connector 148">
            <a:extLst>
              <a:ext uri="{FF2B5EF4-FFF2-40B4-BE49-F238E27FC236}">
                <a16:creationId xmlns:a16="http://schemas.microsoft.com/office/drawing/2014/main" id="{C5FC9FE2-9D48-4689-A142-58F5397E591E}"/>
              </a:ext>
            </a:extLst>
          </p:cNvPr>
          <p:cNvCxnSpPr>
            <a:cxnSpLocks/>
            <a:stCxn id="144" idx="2"/>
            <a:endCxn id="145" idx="0"/>
          </p:cNvCxnSpPr>
          <p:nvPr/>
        </p:nvCxnSpPr>
        <p:spPr>
          <a:xfrm flipH="1">
            <a:off x="5783195" y="2373659"/>
            <a:ext cx="1766" cy="181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688CF72E-B9F1-4261-B680-BAFE6C07B038}"/>
              </a:ext>
            </a:extLst>
          </p:cNvPr>
          <p:cNvCxnSpPr>
            <a:cxnSpLocks/>
            <a:stCxn id="145" idx="2"/>
            <a:endCxn id="146" idx="0"/>
          </p:cNvCxnSpPr>
          <p:nvPr/>
        </p:nvCxnSpPr>
        <p:spPr>
          <a:xfrm>
            <a:off x="5783195" y="2862774"/>
            <a:ext cx="4130" cy="130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D597B8DB-27D8-4557-9FA9-8B8D4FC11C33}"/>
              </a:ext>
            </a:extLst>
          </p:cNvPr>
          <p:cNvCxnSpPr>
            <a:cxnSpLocks/>
            <a:stCxn id="146" idx="2"/>
            <a:endCxn id="147" idx="0"/>
          </p:cNvCxnSpPr>
          <p:nvPr/>
        </p:nvCxnSpPr>
        <p:spPr>
          <a:xfrm>
            <a:off x="5787325" y="3732170"/>
            <a:ext cx="0" cy="198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0BE6FA8F-BFED-4B51-BE8B-30F53E40CE7E}"/>
              </a:ext>
            </a:extLst>
          </p:cNvPr>
          <p:cNvCxnSpPr>
            <a:cxnSpLocks/>
            <a:stCxn id="147" idx="2"/>
            <a:endCxn id="148" idx="0"/>
          </p:cNvCxnSpPr>
          <p:nvPr/>
        </p:nvCxnSpPr>
        <p:spPr>
          <a:xfrm flipH="1">
            <a:off x="5786102" y="4238422"/>
            <a:ext cx="1223" cy="156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3" name="TextBox 152">
            <a:extLst>
              <a:ext uri="{FF2B5EF4-FFF2-40B4-BE49-F238E27FC236}">
                <a16:creationId xmlns:a16="http://schemas.microsoft.com/office/drawing/2014/main" id="{4E412EED-1F65-4C9E-B14E-36EBA08DECD0}"/>
              </a:ext>
            </a:extLst>
          </p:cNvPr>
          <p:cNvSpPr txBox="1"/>
          <p:nvPr/>
        </p:nvSpPr>
        <p:spPr>
          <a:xfrm>
            <a:off x="6663119" y="1313455"/>
            <a:ext cx="1257075" cy="261610"/>
          </a:xfrm>
          <a:prstGeom prst="rect">
            <a:avLst/>
          </a:prstGeom>
          <a:noFill/>
        </p:spPr>
        <p:txBody>
          <a:bodyPr wrap="none" rtlCol="0">
            <a:spAutoFit/>
          </a:bodyPr>
          <a:lstStyle/>
          <a:p>
            <a:r>
              <a:rPr lang="en-US" sz="1100" dirty="0">
                <a:latin typeface="Avenir Next LT Pro" panose="020B0504020202020204" pitchFamily="34" charset="0"/>
              </a:rPr>
              <a:t>Regular session?</a:t>
            </a:r>
          </a:p>
        </p:txBody>
      </p:sp>
      <p:cxnSp>
        <p:nvCxnSpPr>
          <p:cNvPr id="160" name="Straight Arrow Connector 159">
            <a:extLst>
              <a:ext uri="{FF2B5EF4-FFF2-40B4-BE49-F238E27FC236}">
                <a16:creationId xmlns:a16="http://schemas.microsoft.com/office/drawing/2014/main" id="{BD57B4C2-48FE-4F87-BFDA-367D16E06020}"/>
              </a:ext>
            </a:extLst>
          </p:cNvPr>
          <p:cNvCxnSpPr>
            <a:cxnSpLocks/>
            <a:stCxn id="103" idx="1"/>
            <a:endCxn id="144" idx="0"/>
          </p:cNvCxnSpPr>
          <p:nvPr/>
        </p:nvCxnSpPr>
        <p:spPr>
          <a:xfrm rot="10800000" flipV="1">
            <a:off x="5784961" y="1525875"/>
            <a:ext cx="2135232" cy="3245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33" name="TextBox 232">
            <a:extLst>
              <a:ext uri="{FF2B5EF4-FFF2-40B4-BE49-F238E27FC236}">
                <a16:creationId xmlns:a16="http://schemas.microsoft.com/office/drawing/2014/main" id="{BD7C326F-FE66-440E-B566-0E4C2E0A015B}"/>
              </a:ext>
            </a:extLst>
          </p:cNvPr>
          <p:cNvSpPr txBox="1"/>
          <p:nvPr/>
        </p:nvSpPr>
        <p:spPr>
          <a:xfrm>
            <a:off x="6732797" y="2845090"/>
            <a:ext cx="1407560" cy="1015663"/>
          </a:xfrm>
          <a:prstGeom prst="rect">
            <a:avLst/>
          </a:prstGeom>
          <a:noFill/>
          <a:ln>
            <a:solidFill>
              <a:srgbClr val="FF0000"/>
            </a:solidFill>
          </a:ln>
        </p:spPr>
        <p:txBody>
          <a:bodyPr wrap="square" rtlCol="0">
            <a:spAutoFit/>
          </a:bodyPr>
          <a:lstStyle/>
          <a:p>
            <a:pPr algn="ctr"/>
            <a:r>
              <a:rPr lang="en-US" sz="1200" dirty="0">
                <a:latin typeface="Avenir Next LT Pro" panose="020B0504020202020204" pitchFamily="34" charset="0"/>
              </a:rPr>
              <a:t>Reacts ‘Insightful’ for resourceful or important posts or curious for interesting posts</a:t>
            </a:r>
          </a:p>
        </p:txBody>
      </p:sp>
      <p:cxnSp>
        <p:nvCxnSpPr>
          <p:cNvPr id="235" name="Straight Arrow Connector 234">
            <a:extLst>
              <a:ext uri="{FF2B5EF4-FFF2-40B4-BE49-F238E27FC236}">
                <a16:creationId xmlns:a16="http://schemas.microsoft.com/office/drawing/2014/main" id="{FB17D11A-9E81-4F63-BE80-866D92D509BC}"/>
              </a:ext>
            </a:extLst>
          </p:cNvPr>
          <p:cNvCxnSpPr>
            <a:cxnSpLocks/>
            <a:stCxn id="144" idx="3"/>
            <a:endCxn id="233" idx="0"/>
          </p:cNvCxnSpPr>
          <p:nvPr/>
        </p:nvCxnSpPr>
        <p:spPr>
          <a:xfrm>
            <a:off x="6744452" y="2112049"/>
            <a:ext cx="692125" cy="733041"/>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7" name="Straight Arrow Connector 236">
            <a:extLst>
              <a:ext uri="{FF2B5EF4-FFF2-40B4-BE49-F238E27FC236}">
                <a16:creationId xmlns:a16="http://schemas.microsoft.com/office/drawing/2014/main" id="{49E6CD81-E6D5-4663-B4BB-183BB05793BB}"/>
              </a:ext>
            </a:extLst>
          </p:cNvPr>
          <p:cNvCxnSpPr>
            <a:cxnSpLocks/>
            <a:stCxn id="233" idx="2"/>
            <a:endCxn id="148" idx="3"/>
          </p:cNvCxnSpPr>
          <p:nvPr/>
        </p:nvCxnSpPr>
        <p:spPr>
          <a:xfrm rot="5400000">
            <a:off x="6747431" y="3967041"/>
            <a:ext cx="795434" cy="582859"/>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40" name="TextBox 239">
            <a:extLst>
              <a:ext uri="{FF2B5EF4-FFF2-40B4-BE49-F238E27FC236}">
                <a16:creationId xmlns:a16="http://schemas.microsoft.com/office/drawing/2014/main" id="{CE14138C-117F-400D-B0CB-D2814B63AC86}"/>
              </a:ext>
            </a:extLst>
          </p:cNvPr>
          <p:cNvSpPr txBox="1"/>
          <p:nvPr/>
        </p:nvSpPr>
        <p:spPr>
          <a:xfrm>
            <a:off x="8266787" y="2215362"/>
            <a:ext cx="1560684" cy="276999"/>
          </a:xfrm>
          <a:prstGeom prst="rect">
            <a:avLst/>
          </a:prstGeom>
          <a:noFill/>
          <a:ln>
            <a:solidFill>
              <a:srgbClr val="FF0000"/>
            </a:solidFill>
          </a:ln>
        </p:spPr>
        <p:txBody>
          <a:bodyPr wrap="square" rtlCol="0">
            <a:spAutoFit/>
          </a:bodyPr>
          <a:lstStyle/>
          <a:p>
            <a:r>
              <a:rPr lang="en-US" sz="1200" dirty="0">
                <a:latin typeface="Avenir Next LT Pro" panose="020B0504020202020204" pitchFamily="34" charset="0"/>
              </a:rPr>
              <a:t>Goes to ‘All Activity’</a:t>
            </a:r>
          </a:p>
        </p:txBody>
      </p:sp>
      <p:sp>
        <p:nvSpPr>
          <p:cNvPr id="241" name="TextBox 240">
            <a:extLst>
              <a:ext uri="{FF2B5EF4-FFF2-40B4-BE49-F238E27FC236}">
                <a16:creationId xmlns:a16="http://schemas.microsoft.com/office/drawing/2014/main" id="{86BCC41A-D438-4173-962F-2AA0C23AA83B}"/>
              </a:ext>
            </a:extLst>
          </p:cNvPr>
          <p:cNvSpPr txBox="1"/>
          <p:nvPr/>
        </p:nvSpPr>
        <p:spPr>
          <a:xfrm>
            <a:off x="8300753" y="2621946"/>
            <a:ext cx="1492751" cy="461665"/>
          </a:xfrm>
          <a:prstGeom prst="rect">
            <a:avLst/>
          </a:prstGeom>
          <a:noFill/>
          <a:ln>
            <a:solidFill>
              <a:srgbClr val="FF0000"/>
            </a:solidFill>
          </a:ln>
        </p:spPr>
        <p:txBody>
          <a:bodyPr wrap="square" rtlCol="0">
            <a:spAutoFit/>
          </a:bodyPr>
          <a:lstStyle/>
          <a:p>
            <a:r>
              <a:rPr lang="en-US" sz="1200" dirty="0">
                <a:latin typeface="Avenir Next LT Pro" panose="020B0504020202020204" pitchFamily="34" charset="0"/>
              </a:rPr>
              <a:t>Taps on ’insightful’ or ‘curious’ button</a:t>
            </a:r>
          </a:p>
        </p:txBody>
      </p:sp>
      <p:sp>
        <p:nvSpPr>
          <p:cNvPr id="244" name="TextBox 243">
            <a:extLst>
              <a:ext uri="{FF2B5EF4-FFF2-40B4-BE49-F238E27FC236}">
                <a16:creationId xmlns:a16="http://schemas.microsoft.com/office/drawing/2014/main" id="{39A74478-51CF-4C29-8E33-809A72E1798F}"/>
              </a:ext>
            </a:extLst>
          </p:cNvPr>
          <p:cNvSpPr txBox="1"/>
          <p:nvPr/>
        </p:nvSpPr>
        <p:spPr>
          <a:xfrm>
            <a:off x="8177265" y="3205638"/>
            <a:ext cx="1750810" cy="830997"/>
          </a:xfrm>
          <a:prstGeom prst="rect">
            <a:avLst/>
          </a:prstGeom>
          <a:noFill/>
          <a:ln>
            <a:solidFill>
              <a:srgbClr val="FF0000"/>
            </a:solidFill>
          </a:ln>
        </p:spPr>
        <p:txBody>
          <a:bodyPr wrap="square" rtlCol="0">
            <a:spAutoFit/>
          </a:bodyPr>
          <a:lstStyle/>
          <a:p>
            <a:r>
              <a:rPr lang="en-US" sz="1200" dirty="0">
                <a:latin typeface="Avenir Next LT Pro" panose="020B0504020202020204" pitchFamily="34" charset="0"/>
              </a:rPr>
              <a:t>Scrolls down the page (similar to ‘Saved posts’ page) to find the post</a:t>
            </a:r>
          </a:p>
        </p:txBody>
      </p:sp>
      <p:cxnSp>
        <p:nvCxnSpPr>
          <p:cNvPr id="250" name="Straight Arrow Connector 249">
            <a:extLst>
              <a:ext uri="{FF2B5EF4-FFF2-40B4-BE49-F238E27FC236}">
                <a16:creationId xmlns:a16="http://schemas.microsoft.com/office/drawing/2014/main" id="{8A4E45F5-F926-45D3-8782-D1963214D75D}"/>
              </a:ext>
            </a:extLst>
          </p:cNvPr>
          <p:cNvCxnSpPr>
            <a:stCxn id="106" idx="1"/>
            <a:endCxn id="240" idx="0"/>
          </p:cNvCxnSpPr>
          <p:nvPr/>
        </p:nvCxnSpPr>
        <p:spPr>
          <a:xfrm rot="10800000" flipV="1">
            <a:off x="9047129" y="1932164"/>
            <a:ext cx="1046050" cy="283198"/>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2" name="Straight Arrow Connector 251">
            <a:extLst>
              <a:ext uri="{FF2B5EF4-FFF2-40B4-BE49-F238E27FC236}">
                <a16:creationId xmlns:a16="http://schemas.microsoft.com/office/drawing/2014/main" id="{4B4BD315-36AC-40D9-8D64-26F190709126}"/>
              </a:ext>
            </a:extLst>
          </p:cNvPr>
          <p:cNvCxnSpPr>
            <a:stCxn id="240" idx="2"/>
            <a:endCxn id="241" idx="0"/>
          </p:cNvCxnSpPr>
          <p:nvPr/>
        </p:nvCxnSpPr>
        <p:spPr>
          <a:xfrm>
            <a:off x="9047129" y="2492361"/>
            <a:ext cx="0" cy="12958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4" name="Straight Arrow Connector 253">
            <a:extLst>
              <a:ext uri="{FF2B5EF4-FFF2-40B4-BE49-F238E27FC236}">
                <a16:creationId xmlns:a16="http://schemas.microsoft.com/office/drawing/2014/main" id="{6A1E4AD3-9861-4FFE-82B6-D2344AE31079}"/>
              </a:ext>
            </a:extLst>
          </p:cNvPr>
          <p:cNvCxnSpPr>
            <a:stCxn id="241" idx="2"/>
            <a:endCxn id="244" idx="0"/>
          </p:cNvCxnSpPr>
          <p:nvPr/>
        </p:nvCxnSpPr>
        <p:spPr>
          <a:xfrm>
            <a:off x="9047129" y="3083611"/>
            <a:ext cx="5541" cy="1220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57" name="Right Brace 256">
            <a:extLst>
              <a:ext uri="{FF2B5EF4-FFF2-40B4-BE49-F238E27FC236}">
                <a16:creationId xmlns:a16="http://schemas.microsoft.com/office/drawing/2014/main" id="{9F689FDE-090B-4411-8319-1ABB9EF307BF}"/>
              </a:ext>
            </a:extLst>
          </p:cNvPr>
          <p:cNvSpPr/>
          <p:nvPr/>
        </p:nvSpPr>
        <p:spPr>
          <a:xfrm rot="5400000">
            <a:off x="8269060" y="4134984"/>
            <a:ext cx="658974" cy="2659055"/>
          </a:xfrm>
          <a:prstGeom prst="rightBrace">
            <a:avLst>
              <a:gd name="adj1" fmla="val 43605"/>
              <a:gd name="adj2" fmla="val 510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8" name="TextBox 257">
            <a:extLst>
              <a:ext uri="{FF2B5EF4-FFF2-40B4-BE49-F238E27FC236}">
                <a16:creationId xmlns:a16="http://schemas.microsoft.com/office/drawing/2014/main" id="{0F2F5190-3D34-4557-B232-D8A6F4EF6221}"/>
              </a:ext>
            </a:extLst>
          </p:cNvPr>
          <p:cNvSpPr txBox="1"/>
          <p:nvPr/>
        </p:nvSpPr>
        <p:spPr>
          <a:xfrm>
            <a:off x="6903409" y="5861633"/>
            <a:ext cx="3449292" cy="461665"/>
          </a:xfrm>
          <a:prstGeom prst="rect">
            <a:avLst/>
          </a:prstGeom>
          <a:noFill/>
        </p:spPr>
        <p:txBody>
          <a:bodyPr wrap="square" rtlCol="0">
            <a:spAutoFit/>
          </a:bodyPr>
          <a:lstStyle/>
          <a:p>
            <a:r>
              <a:rPr lang="en-US" sz="1200" dirty="0">
                <a:latin typeface="Avenir Next LT Pro" panose="020B0504020202020204" pitchFamily="34" charset="0"/>
              </a:rPr>
              <a:t>These changes in user journey enhances user experience by reducing size of scrolling page </a:t>
            </a:r>
          </a:p>
        </p:txBody>
      </p:sp>
    </p:spTree>
    <p:extLst>
      <p:ext uri="{BB962C8B-B14F-4D97-AF65-F5344CB8AC3E}">
        <p14:creationId xmlns:p14="http://schemas.microsoft.com/office/powerpoint/2010/main" val="379583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DEB757-85C2-4A15-A640-EEF34DDDB29A}"/>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DEC4FB4A-986D-4A09-9472-577B417ECDD8}"/>
              </a:ext>
            </a:extLst>
          </p:cNvPr>
          <p:cNvSpPr/>
          <p:nvPr/>
        </p:nvSpPr>
        <p:spPr>
          <a:xfrm>
            <a:off x="3946236" y="2623127"/>
            <a:ext cx="4299527" cy="611909"/>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venir Next LT Pro" panose="020B0504020202020204" pitchFamily="34" charset="0"/>
              </a:rPr>
              <a:t>THANK YOU!</a:t>
            </a:r>
          </a:p>
        </p:txBody>
      </p:sp>
      <p:sp>
        <p:nvSpPr>
          <p:cNvPr id="5" name="TextBox 4">
            <a:extLst>
              <a:ext uri="{FF2B5EF4-FFF2-40B4-BE49-F238E27FC236}">
                <a16:creationId xmlns:a16="http://schemas.microsoft.com/office/drawing/2014/main" id="{913B76E7-89A0-497E-BB23-4CBE8F00512A}"/>
              </a:ext>
            </a:extLst>
          </p:cNvPr>
          <p:cNvSpPr txBox="1"/>
          <p:nvPr/>
        </p:nvSpPr>
        <p:spPr>
          <a:xfrm>
            <a:off x="9010295" y="5752238"/>
            <a:ext cx="2922531" cy="923330"/>
          </a:xfrm>
          <a:prstGeom prst="rect">
            <a:avLst/>
          </a:prstGeom>
          <a:noFill/>
        </p:spPr>
        <p:txBody>
          <a:bodyPr wrap="none" rtlCol="0">
            <a:spAutoFit/>
          </a:bodyPr>
          <a:lstStyle/>
          <a:p>
            <a:r>
              <a:rPr lang="en-US" dirty="0" err="1">
                <a:latin typeface="Lato" panose="020F0502020204030203" pitchFamily="34" charset="0"/>
              </a:rPr>
              <a:t>Alsatwar</a:t>
            </a:r>
            <a:r>
              <a:rPr lang="en-US" dirty="0">
                <a:latin typeface="Lato" panose="020F0502020204030203" pitchFamily="34" charset="0"/>
              </a:rPr>
              <a:t> Sravan Kumar</a:t>
            </a:r>
          </a:p>
          <a:p>
            <a:r>
              <a:rPr lang="en-US" dirty="0">
                <a:latin typeface="Lato" panose="020F0502020204030203" pitchFamily="34" charset="0"/>
                <a:hlinkClick r:id="rId2"/>
              </a:rPr>
              <a:t>alsatwarsravan@gmail.com</a:t>
            </a:r>
            <a:endParaRPr lang="en-US" dirty="0">
              <a:latin typeface="Lato" panose="020F0502020204030203" pitchFamily="34" charset="0"/>
            </a:endParaRPr>
          </a:p>
          <a:p>
            <a:r>
              <a:rPr lang="en-US" dirty="0">
                <a:latin typeface="Lato" panose="020F0502020204030203" pitchFamily="34" charset="0"/>
              </a:rPr>
              <a:t>+91 6303185155</a:t>
            </a:r>
          </a:p>
        </p:txBody>
      </p:sp>
    </p:spTree>
    <p:extLst>
      <p:ext uri="{BB962C8B-B14F-4D97-AF65-F5344CB8AC3E}">
        <p14:creationId xmlns:p14="http://schemas.microsoft.com/office/powerpoint/2010/main" val="302082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50712-71DF-4F04-9DA1-50BD25BE8146}"/>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6CBE868-EC1E-4C20-9207-B11612308289}"/>
              </a:ext>
            </a:extLst>
          </p:cNvPr>
          <p:cNvGrpSpPr/>
          <p:nvPr/>
        </p:nvGrpSpPr>
        <p:grpSpPr>
          <a:xfrm>
            <a:off x="540323" y="1820644"/>
            <a:ext cx="11032839" cy="3111765"/>
            <a:chOff x="641927" y="424873"/>
            <a:chExt cx="11032839" cy="3111765"/>
          </a:xfrm>
        </p:grpSpPr>
        <p:sp>
          <p:nvSpPr>
            <p:cNvPr id="3" name="Rectangle: Rounded Corners 2">
              <a:extLst>
                <a:ext uri="{FF2B5EF4-FFF2-40B4-BE49-F238E27FC236}">
                  <a16:creationId xmlns:a16="http://schemas.microsoft.com/office/drawing/2014/main" id="{D799CE27-8E13-4B9C-9818-53703D4F74A9}"/>
                </a:ext>
              </a:extLst>
            </p:cNvPr>
            <p:cNvSpPr/>
            <p:nvPr/>
          </p:nvSpPr>
          <p:spPr>
            <a:xfrm>
              <a:off x="641927" y="424873"/>
              <a:ext cx="2281382" cy="43410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THE PROBLEM</a:t>
              </a:r>
            </a:p>
          </p:txBody>
        </p:sp>
        <p:sp>
          <p:nvSpPr>
            <p:cNvPr id="5" name="TextBox 4">
              <a:extLst>
                <a:ext uri="{FF2B5EF4-FFF2-40B4-BE49-F238E27FC236}">
                  <a16:creationId xmlns:a16="http://schemas.microsoft.com/office/drawing/2014/main" id="{32B24F78-E3BC-464E-8A22-5AF6ACC382D3}"/>
                </a:ext>
              </a:extLst>
            </p:cNvPr>
            <p:cNvSpPr txBox="1"/>
            <p:nvPr/>
          </p:nvSpPr>
          <p:spPr>
            <a:xfrm>
              <a:off x="641927" y="858982"/>
              <a:ext cx="11032839" cy="2677656"/>
            </a:xfrm>
            <a:prstGeom prst="rect">
              <a:avLst/>
            </a:prstGeom>
            <a:noFill/>
            <a:ln>
              <a:solidFill>
                <a:schemeClr val="tx1"/>
              </a:solidFill>
            </a:ln>
          </p:spPr>
          <p:txBody>
            <a:bodyPr wrap="square" rtlCol="0">
              <a:spAutoFit/>
            </a:bodyPr>
            <a:lstStyle/>
            <a:p>
              <a:pPr>
                <a:lnSpc>
                  <a:spcPct val="130000"/>
                </a:lnSpc>
              </a:pPr>
              <a:r>
                <a:rPr lang="en-US" sz="1600" dirty="0">
                  <a:latin typeface="Avenir Next LT Pro" panose="020B0504020202020204" pitchFamily="34" charset="0"/>
                </a:rPr>
                <a:t>Sravan is a prefinal year student at IIT(ISM) Dhanbad, he is currently looking for summer internship in the field of product management. He uses LinkedIn to find internship opportunities in job section, posts by HRs or startup founders and to gain knowledge ( other people’s experience, thoughts on current scenario and future scope ). He has converted from daily active user to power user of LinkedIn since past two months(As of 25</a:t>
              </a:r>
              <a:r>
                <a:rPr lang="en-US" sz="1600" baseline="30000" dirty="0">
                  <a:latin typeface="Avenir Next LT Pro" panose="020B0504020202020204" pitchFamily="34" charset="0"/>
                </a:rPr>
                <a:t>th</a:t>
              </a:r>
              <a:r>
                <a:rPr lang="en-US" sz="1600" dirty="0">
                  <a:latin typeface="Avenir Next LT Pro" panose="020B0504020202020204" pitchFamily="34" charset="0"/>
                </a:rPr>
                <a:t> May 2021). But he faces poor user experience regarding ‘See All Activity’ feature, because</a:t>
              </a:r>
            </a:p>
            <a:p>
              <a:pPr marL="285750" indent="-285750">
                <a:buFont typeface="Arial" panose="020B0604020202020204" pitchFamily="34" charset="0"/>
                <a:buChar char="•"/>
              </a:pPr>
              <a:r>
                <a:rPr lang="en-US" sz="1600" dirty="0">
                  <a:latin typeface="Avenir Next LT Pro" panose="020B0504020202020204" pitchFamily="34" charset="0"/>
                </a:rPr>
                <a:t>Whenever he visits ‘All activity’ page to see his previously seen post he has to scroll down through the page to find the post</a:t>
              </a:r>
            </a:p>
            <a:p>
              <a:pPr marL="285750" indent="-285750">
                <a:buFont typeface="Arial" panose="020B0604020202020204" pitchFamily="34" charset="0"/>
                <a:buChar char="•"/>
              </a:pPr>
              <a:r>
                <a:rPr lang="en-US" sz="1600" dirty="0">
                  <a:latin typeface="Avenir Next LT Pro" panose="020B0504020202020204" pitchFamily="34" charset="0"/>
                </a:rPr>
                <a:t> Sometimes he doesn’t find that post</a:t>
              </a:r>
            </a:p>
            <a:p>
              <a:r>
                <a:rPr lang="en-US" sz="1600" dirty="0">
                  <a:latin typeface="Avenir Next LT Pro" panose="020B0504020202020204" pitchFamily="34" charset="0"/>
                </a:rPr>
                <a:t>He thinks that this feature has to revamped and redesigned to improve user experience</a:t>
              </a:r>
            </a:p>
          </p:txBody>
        </p:sp>
      </p:grpSp>
      <p:grpSp>
        <p:nvGrpSpPr>
          <p:cNvPr id="8" name="Group 7">
            <a:extLst>
              <a:ext uri="{FF2B5EF4-FFF2-40B4-BE49-F238E27FC236}">
                <a16:creationId xmlns:a16="http://schemas.microsoft.com/office/drawing/2014/main" id="{F0434077-BDBB-46E2-B726-7F16C32F06BD}"/>
              </a:ext>
            </a:extLst>
          </p:cNvPr>
          <p:cNvGrpSpPr/>
          <p:nvPr/>
        </p:nvGrpSpPr>
        <p:grpSpPr>
          <a:xfrm>
            <a:off x="540322" y="5054600"/>
            <a:ext cx="11032839" cy="1445795"/>
            <a:chOff x="641926" y="3429000"/>
            <a:chExt cx="11536217" cy="1445795"/>
          </a:xfrm>
        </p:grpSpPr>
        <p:sp>
          <p:nvSpPr>
            <p:cNvPr id="6" name="Rectangle: Rounded Corners 5">
              <a:extLst>
                <a:ext uri="{FF2B5EF4-FFF2-40B4-BE49-F238E27FC236}">
                  <a16:creationId xmlns:a16="http://schemas.microsoft.com/office/drawing/2014/main" id="{CF5D2434-8DE8-4CD0-ADC1-26C9318936D6}"/>
                </a:ext>
              </a:extLst>
            </p:cNvPr>
            <p:cNvSpPr/>
            <p:nvPr/>
          </p:nvSpPr>
          <p:spPr>
            <a:xfrm>
              <a:off x="641927" y="3429000"/>
              <a:ext cx="1851891" cy="43410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GOALS</a:t>
              </a:r>
            </a:p>
          </p:txBody>
        </p:sp>
        <p:sp>
          <p:nvSpPr>
            <p:cNvPr id="7" name="TextBox 6">
              <a:extLst>
                <a:ext uri="{FF2B5EF4-FFF2-40B4-BE49-F238E27FC236}">
                  <a16:creationId xmlns:a16="http://schemas.microsoft.com/office/drawing/2014/main" id="{D56C8FAE-8A7B-46B2-B651-D8007C0FF0D2}"/>
                </a:ext>
              </a:extLst>
            </p:cNvPr>
            <p:cNvSpPr txBox="1"/>
            <p:nvPr/>
          </p:nvSpPr>
          <p:spPr>
            <a:xfrm>
              <a:off x="641926" y="3858491"/>
              <a:ext cx="11536217" cy="1016304"/>
            </a:xfrm>
            <a:prstGeom prst="rect">
              <a:avLst/>
            </a:prstGeom>
            <a:noFill/>
            <a:ln>
              <a:solidFill>
                <a:schemeClr val="tx1"/>
              </a:solidFill>
            </a:ln>
          </p:spPr>
          <p:txBody>
            <a:bodyPr wrap="square" rtlCol="0">
              <a:spAutoFit/>
            </a:bodyPr>
            <a:lstStyle/>
            <a:p>
              <a:pPr marL="285750" indent="-285750">
                <a:lnSpc>
                  <a:spcPct val="130000"/>
                </a:lnSpc>
                <a:buFont typeface="Arial" panose="020B0604020202020204" pitchFamily="34" charset="0"/>
                <a:buChar char="•"/>
              </a:pPr>
              <a:r>
                <a:rPr lang="en-US" sz="1600" dirty="0">
                  <a:latin typeface="Avenir Next LT Pro" panose="020B0504020202020204" pitchFamily="34" charset="0"/>
                </a:rPr>
                <a:t>Redesign ‘See All Activity’ page to improve user experience and customer satisfaction</a:t>
              </a:r>
            </a:p>
            <a:p>
              <a:pPr marL="285750" indent="-285750">
                <a:lnSpc>
                  <a:spcPct val="130000"/>
                </a:lnSpc>
                <a:buFont typeface="Arial" panose="020B0604020202020204" pitchFamily="34" charset="0"/>
                <a:buChar char="•"/>
              </a:pPr>
              <a:r>
                <a:rPr lang="en-US" sz="1600" dirty="0">
                  <a:latin typeface="Avenir Next LT Pro" panose="020B0504020202020204" pitchFamily="34" charset="0"/>
                </a:rPr>
                <a:t>Increase engagement in ‘See All Activity’ page</a:t>
              </a:r>
            </a:p>
            <a:p>
              <a:pPr marL="285750" indent="-285750">
                <a:lnSpc>
                  <a:spcPct val="130000"/>
                </a:lnSpc>
                <a:buFont typeface="Arial" panose="020B0604020202020204" pitchFamily="34" charset="0"/>
                <a:buChar char="•"/>
              </a:pPr>
              <a:r>
                <a:rPr lang="en-US" sz="1600" dirty="0">
                  <a:latin typeface="Avenir Next LT Pro" panose="020B0504020202020204" pitchFamily="34" charset="0"/>
                </a:rPr>
                <a:t>Increase frequency of visits to ‘See All activity’ page</a:t>
              </a:r>
            </a:p>
          </p:txBody>
        </p:sp>
      </p:grpSp>
      <p:grpSp>
        <p:nvGrpSpPr>
          <p:cNvPr id="10" name="Group 9">
            <a:extLst>
              <a:ext uri="{FF2B5EF4-FFF2-40B4-BE49-F238E27FC236}">
                <a16:creationId xmlns:a16="http://schemas.microsoft.com/office/drawing/2014/main" id="{5499E13D-C851-45CF-B205-B333F2B3CB22}"/>
              </a:ext>
            </a:extLst>
          </p:cNvPr>
          <p:cNvGrpSpPr/>
          <p:nvPr/>
        </p:nvGrpSpPr>
        <p:grpSpPr>
          <a:xfrm>
            <a:off x="540323" y="241035"/>
            <a:ext cx="11245277" cy="1445795"/>
            <a:chOff x="641926" y="3429000"/>
            <a:chExt cx="11758348" cy="1445795"/>
          </a:xfrm>
        </p:grpSpPr>
        <p:sp>
          <p:nvSpPr>
            <p:cNvPr id="11" name="Rectangle: Rounded Corners 10">
              <a:extLst>
                <a:ext uri="{FF2B5EF4-FFF2-40B4-BE49-F238E27FC236}">
                  <a16:creationId xmlns:a16="http://schemas.microsoft.com/office/drawing/2014/main" id="{DF25F362-688F-439E-8193-2B36422C1E56}"/>
                </a:ext>
              </a:extLst>
            </p:cNvPr>
            <p:cNvSpPr/>
            <p:nvPr/>
          </p:nvSpPr>
          <p:spPr>
            <a:xfrm>
              <a:off x="641927" y="3429000"/>
              <a:ext cx="1851891" cy="43410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ABOUT</a:t>
              </a:r>
            </a:p>
          </p:txBody>
        </p:sp>
        <p:sp>
          <p:nvSpPr>
            <p:cNvPr id="12" name="TextBox 11">
              <a:extLst>
                <a:ext uri="{FF2B5EF4-FFF2-40B4-BE49-F238E27FC236}">
                  <a16:creationId xmlns:a16="http://schemas.microsoft.com/office/drawing/2014/main" id="{0FE2F6E8-53E2-4D32-A6BF-3DE0C0EDBD09}"/>
                </a:ext>
              </a:extLst>
            </p:cNvPr>
            <p:cNvSpPr txBox="1"/>
            <p:nvPr/>
          </p:nvSpPr>
          <p:spPr>
            <a:xfrm>
              <a:off x="641926" y="3858491"/>
              <a:ext cx="11758348" cy="1016304"/>
            </a:xfrm>
            <a:prstGeom prst="rect">
              <a:avLst/>
            </a:prstGeom>
            <a:noFill/>
            <a:ln>
              <a:solidFill>
                <a:schemeClr val="tx1"/>
              </a:solidFill>
            </a:ln>
          </p:spPr>
          <p:txBody>
            <a:bodyPr wrap="square" rtlCol="0">
              <a:spAutoFit/>
            </a:bodyPr>
            <a:lstStyle/>
            <a:p>
              <a:pPr>
                <a:lnSpc>
                  <a:spcPct val="130000"/>
                </a:lnSpc>
              </a:pPr>
              <a:r>
                <a:rPr lang="en-US" sz="1600" dirty="0">
                  <a:latin typeface="Avenir Next LT Pro" panose="020B0504020202020204" pitchFamily="34" charset="0"/>
                </a:rPr>
                <a:t>LinkedIn is  world’s largest professional networking platform with 756 million registered members , and allows job seekers to post their CVs and employers to post jobs. It is envisioning to create economic opportunity for every member of the global workforce </a:t>
              </a:r>
            </a:p>
          </p:txBody>
        </p:sp>
      </p:grpSp>
    </p:spTree>
    <p:extLst>
      <p:ext uri="{BB962C8B-B14F-4D97-AF65-F5344CB8AC3E}">
        <p14:creationId xmlns:p14="http://schemas.microsoft.com/office/powerpoint/2010/main" val="53449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F443D-D79C-41B4-8CF7-04B73E7468A5}"/>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6324F59-D254-4A56-8BD9-9ED06A628E4F}"/>
              </a:ext>
            </a:extLst>
          </p:cNvPr>
          <p:cNvSpPr/>
          <p:nvPr/>
        </p:nvSpPr>
        <p:spPr>
          <a:xfrm>
            <a:off x="4955309" y="130389"/>
            <a:ext cx="2281382" cy="43410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USER RESEARCH</a:t>
            </a:r>
          </a:p>
        </p:txBody>
      </p:sp>
      <p:sp>
        <p:nvSpPr>
          <p:cNvPr id="8" name="TextBox 7">
            <a:extLst>
              <a:ext uri="{FF2B5EF4-FFF2-40B4-BE49-F238E27FC236}">
                <a16:creationId xmlns:a16="http://schemas.microsoft.com/office/drawing/2014/main" id="{26C15674-766F-4668-B266-4362E42BB6A2}"/>
              </a:ext>
            </a:extLst>
          </p:cNvPr>
          <p:cNvSpPr txBox="1"/>
          <p:nvPr/>
        </p:nvSpPr>
        <p:spPr>
          <a:xfrm>
            <a:off x="738910" y="694887"/>
            <a:ext cx="11314546" cy="830997"/>
          </a:xfrm>
          <a:prstGeom prst="rect">
            <a:avLst/>
          </a:prstGeom>
          <a:noFill/>
        </p:spPr>
        <p:txBody>
          <a:bodyPr wrap="square" rtlCol="0">
            <a:spAutoFit/>
          </a:bodyPr>
          <a:lstStyle/>
          <a:p>
            <a:r>
              <a:rPr lang="en-US" sz="1600" dirty="0">
                <a:latin typeface="Avenir Next LT Pro" panose="020B0504020202020204" pitchFamily="34" charset="0"/>
              </a:rPr>
              <a:t>A survey has been conducted to identify the problem more clearly and in response received 79 answers. The targeted users used for this research are daily active users of LinkedIn( identified as DAU’s of LinkedIn looking at my home feed; messaged every individual I have seen on home feed)</a:t>
            </a:r>
          </a:p>
        </p:txBody>
      </p:sp>
      <p:sp>
        <p:nvSpPr>
          <p:cNvPr id="10" name="TextBox 9">
            <a:extLst>
              <a:ext uri="{FF2B5EF4-FFF2-40B4-BE49-F238E27FC236}">
                <a16:creationId xmlns:a16="http://schemas.microsoft.com/office/drawing/2014/main" id="{BA479BFB-24CA-4581-9401-9AEDBD7AF91A}"/>
              </a:ext>
            </a:extLst>
          </p:cNvPr>
          <p:cNvSpPr txBox="1"/>
          <p:nvPr/>
        </p:nvSpPr>
        <p:spPr>
          <a:xfrm>
            <a:off x="738910" y="1727199"/>
            <a:ext cx="2327562" cy="369332"/>
          </a:xfrm>
          <a:prstGeom prst="rect">
            <a:avLst/>
          </a:prstGeom>
          <a:noFill/>
        </p:spPr>
        <p:txBody>
          <a:bodyPr wrap="square" rtlCol="0">
            <a:spAutoFit/>
          </a:bodyPr>
          <a:lstStyle/>
          <a:p>
            <a:r>
              <a:rPr lang="en-US" b="1" dirty="0">
                <a:latin typeface="Lato" panose="020F0502020204030203" pitchFamily="34" charset="0"/>
              </a:rPr>
              <a:t>Why User Research ?</a:t>
            </a:r>
          </a:p>
        </p:txBody>
      </p:sp>
      <p:sp>
        <p:nvSpPr>
          <p:cNvPr id="11" name="TextBox 10">
            <a:extLst>
              <a:ext uri="{FF2B5EF4-FFF2-40B4-BE49-F238E27FC236}">
                <a16:creationId xmlns:a16="http://schemas.microsoft.com/office/drawing/2014/main" id="{95E67991-6404-41F2-9957-2C278D6AE9CE}"/>
              </a:ext>
            </a:extLst>
          </p:cNvPr>
          <p:cNvSpPr txBox="1"/>
          <p:nvPr/>
        </p:nvSpPr>
        <p:spPr>
          <a:xfrm>
            <a:off x="738910" y="2114235"/>
            <a:ext cx="10963563" cy="584775"/>
          </a:xfrm>
          <a:prstGeom prst="rect">
            <a:avLst/>
          </a:prstGeom>
          <a:noFill/>
        </p:spPr>
        <p:txBody>
          <a:bodyPr wrap="square" rtlCol="0">
            <a:spAutoFit/>
          </a:bodyPr>
          <a:lstStyle/>
          <a:p>
            <a:r>
              <a:rPr lang="en-US" sz="1600" dirty="0">
                <a:latin typeface="Avenir Next LT Pro" panose="020B0504020202020204" pitchFamily="34" charset="0"/>
              </a:rPr>
              <a:t>The problem has been identified by only a single person(me), so to identify which segment of people are facing this issue, a survey has been conducted.</a:t>
            </a:r>
          </a:p>
        </p:txBody>
      </p:sp>
      <p:sp>
        <p:nvSpPr>
          <p:cNvPr id="12" name="TextBox 11">
            <a:extLst>
              <a:ext uri="{FF2B5EF4-FFF2-40B4-BE49-F238E27FC236}">
                <a16:creationId xmlns:a16="http://schemas.microsoft.com/office/drawing/2014/main" id="{07AB8869-C912-4486-8400-ECE8C18C3B53}"/>
              </a:ext>
            </a:extLst>
          </p:cNvPr>
          <p:cNvSpPr txBox="1"/>
          <p:nvPr/>
        </p:nvSpPr>
        <p:spPr>
          <a:xfrm>
            <a:off x="738910" y="2918029"/>
            <a:ext cx="2327562" cy="369332"/>
          </a:xfrm>
          <a:prstGeom prst="rect">
            <a:avLst/>
          </a:prstGeom>
          <a:noFill/>
        </p:spPr>
        <p:txBody>
          <a:bodyPr wrap="square" rtlCol="0">
            <a:spAutoFit/>
          </a:bodyPr>
          <a:lstStyle/>
          <a:p>
            <a:r>
              <a:rPr lang="en-US" b="1" dirty="0">
                <a:latin typeface="Lato" panose="020F0502020204030203" pitchFamily="34" charset="0"/>
              </a:rPr>
              <a:t>Hypothesis</a:t>
            </a:r>
          </a:p>
        </p:txBody>
      </p:sp>
      <p:sp>
        <p:nvSpPr>
          <p:cNvPr id="13" name="TextBox 12">
            <a:extLst>
              <a:ext uri="{FF2B5EF4-FFF2-40B4-BE49-F238E27FC236}">
                <a16:creationId xmlns:a16="http://schemas.microsoft.com/office/drawing/2014/main" id="{DA8CE07F-A507-4E92-A98E-4D0236B51303}"/>
              </a:ext>
            </a:extLst>
          </p:cNvPr>
          <p:cNvSpPr txBox="1"/>
          <p:nvPr/>
        </p:nvSpPr>
        <p:spPr>
          <a:xfrm>
            <a:off x="738909" y="3429000"/>
            <a:ext cx="10963563" cy="2800767"/>
          </a:xfrm>
          <a:prstGeom prst="rect">
            <a:avLst/>
          </a:prstGeom>
          <a:noFill/>
        </p:spPr>
        <p:txBody>
          <a:bodyPr wrap="square" rtlCol="0">
            <a:spAutoFit/>
          </a:bodyPr>
          <a:lstStyle/>
          <a:p>
            <a:r>
              <a:rPr lang="en-US" sz="1600" dirty="0">
                <a:latin typeface="Avenir Next LT Pro" panose="020B0504020202020204" pitchFamily="34" charset="0"/>
              </a:rPr>
              <a:t>1.     LinkedIn’s most active and engaging users consider ‘See All Activity’ feature ? If yes, how satisfied they are with this feature ? Do they seek improvisation of user experience?</a:t>
            </a:r>
          </a:p>
          <a:p>
            <a:endParaRPr lang="en-US" sz="1600" dirty="0">
              <a:latin typeface="Avenir Next LT Pro" panose="020B0504020202020204" pitchFamily="34" charset="0"/>
            </a:endParaRPr>
          </a:p>
          <a:p>
            <a:pPr marL="342900" indent="-342900">
              <a:buAutoNum type="arabicPeriod" startAt="2"/>
            </a:pPr>
            <a:r>
              <a:rPr lang="en-US" sz="1600" dirty="0">
                <a:latin typeface="Avenir Next LT Pro" panose="020B0504020202020204" pitchFamily="34" charset="0"/>
              </a:rPr>
              <a:t>Users using ‘See All Activity’ page to find previously reacted or commented post, are they satisfied with that experience or not? Or do they seek improvisation of user experience?</a:t>
            </a:r>
          </a:p>
          <a:p>
            <a:pPr marL="342900" indent="-342900">
              <a:buAutoNum type="arabicPeriod" startAt="2"/>
            </a:pPr>
            <a:endParaRPr lang="en-US" sz="1600" dirty="0">
              <a:latin typeface="Avenir Next LT Pro" panose="020B0504020202020204" pitchFamily="34" charset="0"/>
            </a:endParaRPr>
          </a:p>
          <a:p>
            <a:r>
              <a:rPr lang="en-US" sz="1600" dirty="0">
                <a:latin typeface="Avenir Next LT Pro" panose="020B0504020202020204" pitchFamily="34" charset="0"/>
              </a:rPr>
              <a:t>3.     Students/working professionals ( active LinkedIn users ) looking for job opportunities/sharing opinions, knowledge or success stories/gaining knowledge, </a:t>
            </a:r>
          </a:p>
          <a:p>
            <a:r>
              <a:rPr lang="en-US" sz="1600" dirty="0">
                <a:latin typeface="Avenir Next LT Pro" panose="020B0504020202020204" pitchFamily="34" charset="0"/>
              </a:rPr>
              <a:t>         Do they use ‘See All activity’ feature or not ? If they use it, how satisfied they are with this feature ? </a:t>
            </a:r>
          </a:p>
          <a:p>
            <a:r>
              <a:rPr lang="en-US" sz="1600" dirty="0">
                <a:latin typeface="Avenir Next LT Pro" panose="020B0504020202020204" pitchFamily="34" charset="0"/>
              </a:rPr>
              <a:t>         Do they seek improvisation of user experience ?</a:t>
            </a:r>
          </a:p>
          <a:p>
            <a:endParaRPr lang="en-US" sz="1600" dirty="0">
              <a:latin typeface="Avenir Next LT Pro" panose="020B0504020202020204" pitchFamily="34" charset="0"/>
            </a:endParaRPr>
          </a:p>
        </p:txBody>
      </p:sp>
    </p:spTree>
    <p:extLst>
      <p:ext uri="{BB962C8B-B14F-4D97-AF65-F5344CB8AC3E}">
        <p14:creationId xmlns:p14="http://schemas.microsoft.com/office/powerpoint/2010/main" val="360784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AB77E8-D274-44E8-99DA-9D1CC55A82F3}"/>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B01258B-B087-480F-BA78-3177D9D10407}"/>
              </a:ext>
            </a:extLst>
          </p:cNvPr>
          <p:cNvSpPr/>
          <p:nvPr/>
        </p:nvSpPr>
        <p:spPr>
          <a:xfrm>
            <a:off x="4955309" y="130390"/>
            <a:ext cx="2281382" cy="34990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ANALYSIS</a:t>
            </a:r>
          </a:p>
        </p:txBody>
      </p:sp>
      <p:sp>
        <p:nvSpPr>
          <p:cNvPr id="5" name="TextBox 4">
            <a:extLst>
              <a:ext uri="{FF2B5EF4-FFF2-40B4-BE49-F238E27FC236}">
                <a16:creationId xmlns:a16="http://schemas.microsoft.com/office/drawing/2014/main" id="{BADE5839-2CDE-46D9-9496-575518535078}"/>
              </a:ext>
            </a:extLst>
          </p:cNvPr>
          <p:cNvSpPr txBox="1"/>
          <p:nvPr/>
        </p:nvSpPr>
        <p:spPr>
          <a:xfrm>
            <a:off x="480291" y="653473"/>
            <a:ext cx="2983345" cy="369332"/>
          </a:xfrm>
          <a:prstGeom prst="rect">
            <a:avLst/>
          </a:prstGeom>
          <a:noFill/>
        </p:spPr>
        <p:txBody>
          <a:bodyPr wrap="square" rtlCol="0">
            <a:spAutoFit/>
          </a:bodyPr>
          <a:lstStyle/>
          <a:p>
            <a:r>
              <a:rPr lang="en-US" b="1" u="sng" dirty="0">
                <a:latin typeface="Lato" panose="020F0502020204030203" pitchFamily="34" charset="0"/>
              </a:rPr>
              <a:t>Analysis of hypothesis 1 </a:t>
            </a:r>
          </a:p>
        </p:txBody>
      </p:sp>
      <p:sp>
        <p:nvSpPr>
          <p:cNvPr id="6" name="TextBox 5">
            <a:extLst>
              <a:ext uri="{FF2B5EF4-FFF2-40B4-BE49-F238E27FC236}">
                <a16:creationId xmlns:a16="http://schemas.microsoft.com/office/drawing/2014/main" id="{104000B1-4AC8-46CF-8221-1C2AA1618461}"/>
              </a:ext>
            </a:extLst>
          </p:cNvPr>
          <p:cNvSpPr txBox="1"/>
          <p:nvPr/>
        </p:nvSpPr>
        <p:spPr>
          <a:xfrm>
            <a:off x="480291" y="999714"/>
            <a:ext cx="6410035" cy="2800767"/>
          </a:xfrm>
          <a:prstGeom prst="rect">
            <a:avLst/>
          </a:prstGeom>
          <a:noFill/>
        </p:spPr>
        <p:txBody>
          <a:bodyPr wrap="square" rtlCol="0">
            <a:spAutoFit/>
          </a:bodyPr>
          <a:lstStyle/>
          <a:p>
            <a:r>
              <a:rPr lang="en-US" sz="1600" dirty="0">
                <a:latin typeface="Avenir Next LT Pro" panose="020B0504020202020204" pitchFamily="34" charset="0"/>
              </a:rPr>
              <a:t>Analyzing LinkedIn’s most active and engaging users who </a:t>
            </a:r>
          </a:p>
          <a:p>
            <a:pPr marL="285750" indent="-285750">
              <a:buFont typeface="Arial" panose="020B0604020202020204" pitchFamily="34" charset="0"/>
              <a:buChar char="•"/>
            </a:pPr>
            <a:r>
              <a:rPr lang="en-US" sz="1600" dirty="0">
                <a:latin typeface="Avenir Next LT Pro" panose="020B0504020202020204" pitchFamily="34" charset="0"/>
              </a:rPr>
              <a:t>Scroll more than 5 posts in their feed</a:t>
            </a:r>
          </a:p>
          <a:p>
            <a:pPr marL="285750" indent="-285750">
              <a:buFont typeface="Arial" panose="020B0604020202020204" pitchFamily="34" charset="0"/>
              <a:buChar char="•"/>
            </a:pPr>
            <a:r>
              <a:rPr lang="en-US" sz="1600" dirty="0">
                <a:latin typeface="Avenir Next LT Pro" panose="020B0504020202020204" pitchFamily="34" charset="0"/>
              </a:rPr>
              <a:t>Visit more than 5 times per day</a:t>
            </a:r>
          </a:p>
          <a:p>
            <a:pPr marL="285750" indent="-285750">
              <a:buFont typeface="Arial" panose="020B0604020202020204" pitchFamily="34" charset="0"/>
              <a:buChar char="•"/>
            </a:pPr>
            <a:r>
              <a:rPr lang="en-US" sz="1600" dirty="0">
                <a:latin typeface="Avenir Next LT Pro" panose="020B0504020202020204" pitchFamily="34" charset="0"/>
              </a:rPr>
              <a:t>More than 10 minutes per day</a:t>
            </a:r>
          </a:p>
          <a:p>
            <a:r>
              <a:rPr lang="en-US" sz="1600" dirty="0">
                <a:latin typeface="Avenir Next LT Pro" panose="020B0504020202020204" pitchFamily="34" charset="0"/>
              </a:rPr>
              <a:t>Looked at rating given by a user of ‘See All Activity’ feature and asked ‘Do they recommend this feature if it is redesigned, and improves user experience’.</a:t>
            </a:r>
          </a:p>
          <a:p>
            <a:endParaRPr lang="en-US" sz="1600" dirty="0">
              <a:latin typeface="Avenir Next LT Pro" panose="020B0504020202020204" pitchFamily="34" charset="0"/>
            </a:endParaRPr>
          </a:p>
          <a:p>
            <a:r>
              <a:rPr lang="en-US" sz="1600" dirty="0">
                <a:latin typeface="Avenir Next LT Pro" panose="020B0504020202020204" pitchFamily="34" charset="0"/>
              </a:rPr>
              <a:t>The metric used is ‘</a:t>
            </a:r>
            <a:r>
              <a:rPr lang="en-US" sz="1600" b="1" dirty="0">
                <a:latin typeface="Avenir Next LT Pro" panose="020B0504020202020204" pitchFamily="34" charset="0"/>
              </a:rPr>
              <a:t>Net promoter Score (NPS)</a:t>
            </a:r>
            <a:r>
              <a:rPr lang="en-US" sz="1600" dirty="0">
                <a:latin typeface="Avenir Next LT Pro" panose="020B0504020202020204" pitchFamily="34" charset="0"/>
              </a:rPr>
              <a:t> for the measure of customer loyalty = </a:t>
            </a:r>
          </a:p>
          <a:p>
            <a:r>
              <a:rPr lang="en-US" sz="1600" dirty="0">
                <a:latin typeface="Avenir Next LT Pro" panose="020B0504020202020204" pitchFamily="34" charset="0"/>
              </a:rPr>
              <a:t>( % of promoters (9-10) - % of detractors(1-6) )</a:t>
            </a:r>
          </a:p>
        </p:txBody>
      </p:sp>
      <p:graphicFrame>
        <p:nvGraphicFramePr>
          <p:cNvPr id="7" name="Chart 6">
            <a:extLst>
              <a:ext uri="{FF2B5EF4-FFF2-40B4-BE49-F238E27FC236}">
                <a16:creationId xmlns:a16="http://schemas.microsoft.com/office/drawing/2014/main" id="{6275F616-2AD2-4D3C-93C9-3265A1EC9D7B}"/>
              </a:ext>
            </a:extLst>
          </p:cNvPr>
          <p:cNvGraphicFramePr>
            <a:graphicFrameLocks/>
          </p:cNvGraphicFramePr>
          <p:nvPr>
            <p:extLst>
              <p:ext uri="{D42A27DB-BD31-4B8C-83A1-F6EECF244321}">
                <p14:modId xmlns:p14="http://schemas.microsoft.com/office/powerpoint/2010/main" val="680829811"/>
              </p:ext>
            </p:extLst>
          </p:nvPr>
        </p:nvGraphicFramePr>
        <p:xfrm>
          <a:off x="6744622" y="815286"/>
          <a:ext cx="4935797" cy="25864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9B7DE01-AE2E-4DDB-B0FE-8B6F73CCF79A}"/>
              </a:ext>
            </a:extLst>
          </p:cNvPr>
          <p:cNvGraphicFramePr>
            <a:graphicFrameLocks/>
          </p:cNvGraphicFramePr>
          <p:nvPr>
            <p:extLst>
              <p:ext uri="{D42A27DB-BD31-4B8C-83A1-F6EECF244321}">
                <p14:modId xmlns:p14="http://schemas.microsoft.com/office/powerpoint/2010/main" val="1375954750"/>
              </p:ext>
            </p:extLst>
          </p:nvPr>
        </p:nvGraphicFramePr>
        <p:xfrm>
          <a:off x="6739163" y="3456271"/>
          <a:ext cx="4935797" cy="258644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16DC3965-0758-48BC-ACE7-A4D90384402A}"/>
              </a:ext>
            </a:extLst>
          </p:cNvPr>
          <p:cNvSpPr txBox="1"/>
          <p:nvPr/>
        </p:nvSpPr>
        <p:spPr>
          <a:xfrm>
            <a:off x="477562" y="3937840"/>
            <a:ext cx="5997283" cy="830997"/>
          </a:xfrm>
          <a:prstGeom prst="rect">
            <a:avLst/>
          </a:prstGeom>
          <a:noFill/>
        </p:spPr>
        <p:txBody>
          <a:bodyPr wrap="none" rtlCol="0">
            <a:spAutoFit/>
          </a:bodyPr>
          <a:lstStyle/>
          <a:p>
            <a:r>
              <a:rPr lang="en-US" sz="1600" dirty="0">
                <a:latin typeface="Avenir Next LT Pro" panose="020B0504020202020204" pitchFamily="34" charset="0"/>
              </a:rPr>
              <a:t>NPS of current ‘SAA’ design = </a:t>
            </a:r>
            <a:r>
              <a:rPr lang="en-US" sz="1600" b="1" dirty="0">
                <a:latin typeface="Avenir Next LT Pro" panose="020B0504020202020204" pitchFamily="34" charset="0"/>
              </a:rPr>
              <a:t>0</a:t>
            </a:r>
          </a:p>
          <a:p>
            <a:r>
              <a:rPr lang="en-US" sz="1600" dirty="0">
                <a:latin typeface="Avenir Next LT Pro" panose="020B0504020202020204" pitchFamily="34" charset="0"/>
              </a:rPr>
              <a:t>NPS if ‘SAA’ design is improved = </a:t>
            </a:r>
            <a:r>
              <a:rPr lang="en-US" sz="1600" b="1" dirty="0">
                <a:latin typeface="Avenir Next LT Pro" panose="020B0504020202020204" pitchFamily="34" charset="0"/>
              </a:rPr>
              <a:t>37 </a:t>
            </a:r>
            <a:r>
              <a:rPr lang="en-US" sz="1000" dirty="0">
                <a:latin typeface="Avenir Next LT Pro" panose="020B0504020202020204" pitchFamily="34" charset="0"/>
              </a:rPr>
              <a:t>(since NPS is &gt;20,  redesign is required)</a:t>
            </a:r>
          </a:p>
          <a:p>
            <a:r>
              <a:rPr lang="en-US" sz="1600" b="1" dirty="0">
                <a:latin typeface="Avenir Next LT Pro" panose="020B0504020202020204" pitchFamily="34" charset="0"/>
              </a:rPr>
              <a:t> </a:t>
            </a:r>
          </a:p>
        </p:txBody>
      </p:sp>
      <p:sp>
        <p:nvSpPr>
          <p:cNvPr id="11" name="TextBox 10">
            <a:extLst>
              <a:ext uri="{FF2B5EF4-FFF2-40B4-BE49-F238E27FC236}">
                <a16:creationId xmlns:a16="http://schemas.microsoft.com/office/drawing/2014/main" id="{D580C6EB-6E23-4AAE-8614-61EE569071C7}"/>
              </a:ext>
            </a:extLst>
          </p:cNvPr>
          <p:cNvSpPr txBox="1"/>
          <p:nvPr/>
        </p:nvSpPr>
        <p:spPr>
          <a:xfrm>
            <a:off x="477562" y="5865582"/>
            <a:ext cx="11197398" cy="584775"/>
          </a:xfrm>
          <a:prstGeom prst="rect">
            <a:avLst/>
          </a:prstGeom>
          <a:noFill/>
        </p:spPr>
        <p:txBody>
          <a:bodyPr wrap="square" rtlCol="0">
            <a:spAutoFit/>
          </a:bodyPr>
          <a:lstStyle/>
          <a:p>
            <a:r>
              <a:rPr lang="en-US" sz="1600" dirty="0">
                <a:latin typeface="Avenir Next LT Pro" panose="020B0504020202020204" pitchFamily="34" charset="0"/>
              </a:rPr>
              <a:t>This concludes that </a:t>
            </a:r>
            <a:r>
              <a:rPr lang="en-US" sz="1600" b="1" dirty="0">
                <a:latin typeface="Avenir Next LT Pro" panose="020B0504020202020204" pitchFamily="34" charset="0"/>
              </a:rPr>
              <a:t>LinkedIn’s most active and engaging users seek improvisation in  ‘See All Activity’ page for better user experience</a:t>
            </a:r>
          </a:p>
        </p:txBody>
      </p:sp>
      <p:sp>
        <p:nvSpPr>
          <p:cNvPr id="12" name="TextBox 11">
            <a:extLst>
              <a:ext uri="{FF2B5EF4-FFF2-40B4-BE49-F238E27FC236}">
                <a16:creationId xmlns:a16="http://schemas.microsoft.com/office/drawing/2014/main" id="{BCE0791B-CED4-409F-8B2D-43CF49D83614}"/>
              </a:ext>
            </a:extLst>
          </p:cNvPr>
          <p:cNvSpPr txBox="1"/>
          <p:nvPr/>
        </p:nvSpPr>
        <p:spPr>
          <a:xfrm>
            <a:off x="477562" y="4631478"/>
            <a:ext cx="6233041" cy="1077218"/>
          </a:xfrm>
          <a:prstGeom prst="rect">
            <a:avLst/>
          </a:prstGeom>
          <a:noFill/>
        </p:spPr>
        <p:txBody>
          <a:bodyPr wrap="square" rtlCol="0">
            <a:spAutoFit/>
          </a:bodyPr>
          <a:lstStyle/>
          <a:p>
            <a:r>
              <a:rPr lang="en-US" sz="1600" dirty="0">
                <a:latin typeface="Avenir Next LT Pro" panose="020B0504020202020204" pitchFamily="34" charset="0"/>
              </a:rPr>
              <a:t>NPS metric shows that current design has equal amount detractors and promoters but when ‘SAA’ feature is redesigned, which can ultimately improve user experience, NPS would be increased by </a:t>
            </a:r>
            <a:r>
              <a:rPr lang="en-US" sz="1600" b="1" dirty="0">
                <a:latin typeface="Avenir Next LT Pro" panose="020B0504020202020204" pitchFamily="34" charset="0"/>
              </a:rPr>
              <a:t>37</a:t>
            </a:r>
          </a:p>
        </p:txBody>
      </p:sp>
    </p:spTree>
    <p:extLst>
      <p:ext uri="{BB962C8B-B14F-4D97-AF65-F5344CB8AC3E}">
        <p14:creationId xmlns:p14="http://schemas.microsoft.com/office/powerpoint/2010/main" val="18525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4420CF-1E4B-41D9-9401-2036E50AAE08}"/>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72DDE9-1CEB-485C-A3F6-ADE4575D02F7}"/>
              </a:ext>
            </a:extLst>
          </p:cNvPr>
          <p:cNvSpPr txBox="1"/>
          <p:nvPr/>
        </p:nvSpPr>
        <p:spPr>
          <a:xfrm>
            <a:off x="387928" y="348673"/>
            <a:ext cx="2983345" cy="369332"/>
          </a:xfrm>
          <a:prstGeom prst="rect">
            <a:avLst/>
          </a:prstGeom>
          <a:noFill/>
        </p:spPr>
        <p:txBody>
          <a:bodyPr wrap="square" rtlCol="0">
            <a:spAutoFit/>
          </a:bodyPr>
          <a:lstStyle/>
          <a:p>
            <a:r>
              <a:rPr lang="en-US" b="1" u="sng" dirty="0">
                <a:latin typeface="Lato" panose="020F0502020204030203" pitchFamily="34" charset="0"/>
              </a:rPr>
              <a:t>Analysis of hypothesis 2 </a:t>
            </a:r>
          </a:p>
        </p:txBody>
      </p:sp>
      <p:sp>
        <p:nvSpPr>
          <p:cNvPr id="5" name="TextBox 4">
            <a:extLst>
              <a:ext uri="{FF2B5EF4-FFF2-40B4-BE49-F238E27FC236}">
                <a16:creationId xmlns:a16="http://schemas.microsoft.com/office/drawing/2014/main" id="{CDA66BDC-28E5-4302-B6B9-166016EE5DE0}"/>
              </a:ext>
            </a:extLst>
          </p:cNvPr>
          <p:cNvSpPr txBox="1"/>
          <p:nvPr/>
        </p:nvSpPr>
        <p:spPr>
          <a:xfrm>
            <a:off x="554183" y="718005"/>
            <a:ext cx="6410035" cy="3046988"/>
          </a:xfrm>
          <a:prstGeom prst="rect">
            <a:avLst/>
          </a:prstGeom>
          <a:noFill/>
        </p:spPr>
        <p:txBody>
          <a:bodyPr wrap="square" rtlCol="0">
            <a:spAutoFit/>
          </a:bodyPr>
          <a:lstStyle/>
          <a:p>
            <a:r>
              <a:rPr lang="en-US" sz="1600" dirty="0">
                <a:latin typeface="Avenir Next LT Pro" panose="020B0504020202020204" pitchFamily="34" charset="0"/>
              </a:rPr>
              <a:t>Analyzing LinkedIn users who responded ‘yes’ or  ‘sometimes’ to question </a:t>
            </a:r>
          </a:p>
          <a:p>
            <a:r>
              <a:rPr lang="en-US" sz="1600" b="1" dirty="0">
                <a:latin typeface="Avenir Next LT Pro" panose="020B0504020202020204" pitchFamily="34" charset="0"/>
              </a:rPr>
              <a:t>‘If you go to 'See all activity' in your profile page to revisit the post, do you find your required post in your activity section?’  </a:t>
            </a:r>
          </a:p>
          <a:p>
            <a:endParaRPr lang="en-US" sz="1600" dirty="0">
              <a:effectLst>
                <a:outerShdw blurRad="38100" dist="38100" dir="2700000" algn="tl">
                  <a:srgbClr val="000000">
                    <a:alpha val="43137"/>
                  </a:srgbClr>
                </a:outerShdw>
              </a:effectLst>
              <a:latin typeface="Avenir Next LT Pro" panose="020B0504020202020204" pitchFamily="34" charset="0"/>
            </a:endParaRPr>
          </a:p>
          <a:p>
            <a:r>
              <a:rPr lang="en-US" sz="1600" dirty="0">
                <a:latin typeface="Avenir Next LT Pro" panose="020B0504020202020204" pitchFamily="34" charset="0"/>
              </a:rPr>
              <a:t>Neglected users responding ‘No’, since they are already unhappy with this feature, but included other users to know whether feature has to be redesigned to improve user experience or not ?</a:t>
            </a:r>
          </a:p>
          <a:p>
            <a:endParaRPr lang="en-US" sz="1600" dirty="0">
              <a:latin typeface="Avenir Next LT Pro" panose="020B0504020202020204" pitchFamily="34" charset="0"/>
            </a:endParaRPr>
          </a:p>
          <a:p>
            <a:r>
              <a:rPr lang="en-US" sz="1600" dirty="0">
                <a:latin typeface="Avenir Next LT Pro" panose="020B0504020202020204" pitchFamily="34" charset="0"/>
              </a:rPr>
              <a:t>The metric used is ‘</a:t>
            </a:r>
            <a:r>
              <a:rPr lang="en-US" sz="1600" b="1" dirty="0">
                <a:latin typeface="Avenir Next LT Pro" panose="020B0504020202020204" pitchFamily="34" charset="0"/>
              </a:rPr>
              <a:t>Net promoter Score (NPS)</a:t>
            </a:r>
            <a:r>
              <a:rPr lang="en-US" sz="1600" dirty="0">
                <a:latin typeface="Avenir Next LT Pro" panose="020B0504020202020204" pitchFamily="34" charset="0"/>
              </a:rPr>
              <a:t> for the measure of customer loyalty = </a:t>
            </a:r>
          </a:p>
          <a:p>
            <a:r>
              <a:rPr lang="en-US" sz="1600" dirty="0">
                <a:latin typeface="Avenir Next LT Pro" panose="020B0504020202020204" pitchFamily="34" charset="0"/>
              </a:rPr>
              <a:t>( % of promoters (9-10) - % of detractors(1-6) )</a:t>
            </a:r>
          </a:p>
        </p:txBody>
      </p:sp>
      <p:graphicFrame>
        <p:nvGraphicFramePr>
          <p:cNvPr id="7" name="Chart 6">
            <a:extLst>
              <a:ext uri="{FF2B5EF4-FFF2-40B4-BE49-F238E27FC236}">
                <a16:creationId xmlns:a16="http://schemas.microsoft.com/office/drawing/2014/main" id="{060DAB7A-57A6-4940-9C31-8A77B3F86FAD}"/>
              </a:ext>
            </a:extLst>
          </p:cNvPr>
          <p:cNvGraphicFramePr>
            <a:graphicFrameLocks/>
          </p:cNvGraphicFramePr>
          <p:nvPr>
            <p:extLst>
              <p:ext uri="{D42A27DB-BD31-4B8C-83A1-F6EECF244321}">
                <p14:modId xmlns:p14="http://schemas.microsoft.com/office/powerpoint/2010/main" val="1277795401"/>
              </p:ext>
            </p:extLst>
          </p:nvPr>
        </p:nvGraphicFramePr>
        <p:xfrm>
          <a:off x="7028873" y="410389"/>
          <a:ext cx="4673600" cy="27669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B481B4FD-D1EA-484C-B041-D66D2FE716EC}"/>
              </a:ext>
            </a:extLst>
          </p:cNvPr>
          <p:cNvGraphicFramePr>
            <a:graphicFrameLocks/>
          </p:cNvGraphicFramePr>
          <p:nvPr>
            <p:extLst>
              <p:ext uri="{D42A27DB-BD31-4B8C-83A1-F6EECF244321}">
                <p14:modId xmlns:p14="http://schemas.microsoft.com/office/powerpoint/2010/main" val="1216099876"/>
              </p:ext>
            </p:extLst>
          </p:nvPr>
        </p:nvGraphicFramePr>
        <p:xfrm>
          <a:off x="7079673" y="317730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353D1FAB-F47E-47A6-B5D6-6363EF6D7268}"/>
              </a:ext>
            </a:extLst>
          </p:cNvPr>
          <p:cNvSpPr txBox="1"/>
          <p:nvPr/>
        </p:nvSpPr>
        <p:spPr>
          <a:xfrm>
            <a:off x="554183" y="3958039"/>
            <a:ext cx="6292235" cy="584775"/>
          </a:xfrm>
          <a:prstGeom prst="rect">
            <a:avLst/>
          </a:prstGeom>
          <a:noFill/>
        </p:spPr>
        <p:txBody>
          <a:bodyPr wrap="none" rtlCol="0">
            <a:spAutoFit/>
          </a:bodyPr>
          <a:lstStyle/>
          <a:p>
            <a:r>
              <a:rPr lang="en-US" sz="1600" dirty="0">
                <a:latin typeface="Avenir Next LT Pro" panose="020B0504020202020204" pitchFamily="34" charset="0"/>
              </a:rPr>
              <a:t>NPS of current ‘SAA’ page = </a:t>
            </a:r>
            <a:r>
              <a:rPr lang="en-US" sz="1600" b="1" dirty="0">
                <a:latin typeface="Avenir Next LT Pro" panose="020B0504020202020204" pitchFamily="34" charset="0"/>
              </a:rPr>
              <a:t>- 3.57</a:t>
            </a:r>
          </a:p>
          <a:p>
            <a:r>
              <a:rPr lang="en-US" sz="1600" dirty="0">
                <a:latin typeface="Avenir Next LT Pro" panose="020B0504020202020204" pitchFamily="34" charset="0"/>
              </a:rPr>
              <a:t>NPS if ‘SAA’ design is improved = </a:t>
            </a:r>
            <a:r>
              <a:rPr lang="en-US" sz="1600" b="1" dirty="0">
                <a:latin typeface="Avenir Next LT Pro" panose="020B0504020202020204" pitchFamily="34" charset="0"/>
              </a:rPr>
              <a:t>28.57 </a:t>
            </a:r>
            <a:r>
              <a:rPr lang="en-US" sz="1000" dirty="0">
                <a:latin typeface="Avenir Next LT Pro" panose="020B0504020202020204" pitchFamily="34" charset="0"/>
              </a:rPr>
              <a:t>(since NPS is &gt;20, redesign is required)</a:t>
            </a:r>
          </a:p>
        </p:txBody>
      </p:sp>
      <p:sp>
        <p:nvSpPr>
          <p:cNvPr id="11" name="TextBox 10">
            <a:extLst>
              <a:ext uri="{FF2B5EF4-FFF2-40B4-BE49-F238E27FC236}">
                <a16:creationId xmlns:a16="http://schemas.microsoft.com/office/drawing/2014/main" id="{2635853A-C947-4112-B5AA-A5820A284555}"/>
              </a:ext>
            </a:extLst>
          </p:cNvPr>
          <p:cNvSpPr txBox="1"/>
          <p:nvPr/>
        </p:nvSpPr>
        <p:spPr>
          <a:xfrm>
            <a:off x="540327" y="5804478"/>
            <a:ext cx="11097490" cy="584775"/>
          </a:xfrm>
          <a:prstGeom prst="rect">
            <a:avLst/>
          </a:prstGeom>
          <a:noFill/>
        </p:spPr>
        <p:txBody>
          <a:bodyPr wrap="square" rtlCol="0">
            <a:spAutoFit/>
          </a:bodyPr>
          <a:lstStyle/>
          <a:p>
            <a:r>
              <a:rPr lang="en-US" sz="1600" dirty="0">
                <a:latin typeface="Avenir Next LT Pro" panose="020B0504020202020204" pitchFamily="34" charset="0"/>
              </a:rPr>
              <a:t>This concludes that </a:t>
            </a:r>
            <a:r>
              <a:rPr lang="en-US" sz="1600" b="1" dirty="0">
                <a:latin typeface="Avenir Next LT Pro" panose="020B0504020202020204" pitchFamily="34" charset="0"/>
              </a:rPr>
              <a:t>users visiting ‘See All Activity’  page to find previously reacted or commented post are also unsatisfied with this feature seek improvisation for better user experience</a:t>
            </a:r>
          </a:p>
        </p:txBody>
      </p:sp>
      <p:sp>
        <p:nvSpPr>
          <p:cNvPr id="12" name="TextBox 11">
            <a:extLst>
              <a:ext uri="{FF2B5EF4-FFF2-40B4-BE49-F238E27FC236}">
                <a16:creationId xmlns:a16="http://schemas.microsoft.com/office/drawing/2014/main" id="{A38074AE-29C0-4428-960C-543D88FAFF58}"/>
              </a:ext>
            </a:extLst>
          </p:cNvPr>
          <p:cNvSpPr txBox="1"/>
          <p:nvPr/>
        </p:nvSpPr>
        <p:spPr>
          <a:xfrm>
            <a:off x="554183" y="4660473"/>
            <a:ext cx="6410035" cy="1077218"/>
          </a:xfrm>
          <a:prstGeom prst="rect">
            <a:avLst/>
          </a:prstGeom>
          <a:noFill/>
        </p:spPr>
        <p:txBody>
          <a:bodyPr wrap="square" rtlCol="0">
            <a:spAutoFit/>
          </a:bodyPr>
          <a:lstStyle/>
          <a:p>
            <a:r>
              <a:rPr lang="en-US" sz="1600" dirty="0">
                <a:latin typeface="Avenir Next LT Pro" panose="020B0504020202020204" pitchFamily="34" charset="0"/>
              </a:rPr>
              <a:t>NPS metric shows that current design has more number of detractors than promoters but when ‘SAA’ feature is redesigned, which can ultimately improve user experience, NPS would be increased by </a:t>
            </a:r>
            <a:r>
              <a:rPr lang="en-US" sz="1600" b="1" dirty="0">
                <a:latin typeface="Avenir Next LT Pro" panose="020B0504020202020204" pitchFamily="34" charset="0"/>
              </a:rPr>
              <a:t>32.14</a:t>
            </a:r>
          </a:p>
        </p:txBody>
      </p:sp>
    </p:spTree>
    <p:extLst>
      <p:ext uri="{BB962C8B-B14F-4D97-AF65-F5344CB8AC3E}">
        <p14:creationId xmlns:p14="http://schemas.microsoft.com/office/powerpoint/2010/main" val="293542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1BAA22-DCE1-4C4C-A4D0-429970C16D67}"/>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73F83C-AF0A-4B36-B12F-6A5A2627489E}"/>
              </a:ext>
            </a:extLst>
          </p:cNvPr>
          <p:cNvSpPr txBox="1"/>
          <p:nvPr/>
        </p:nvSpPr>
        <p:spPr>
          <a:xfrm>
            <a:off x="166255" y="142011"/>
            <a:ext cx="2983345" cy="369332"/>
          </a:xfrm>
          <a:prstGeom prst="rect">
            <a:avLst/>
          </a:prstGeom>
          <a:noFill/>
        </p:spPr>
        <p:txBody>
          <a:bodyPr wrap="square" rtlCol="0">
            <a:spAutoFit/>
          </a:bodyPr>
          <a:lstStyle/>
          <a:p>
            <a:r>
              <a:rPr lang="en-US" b="1" u="sng" dirty="0">
                <a:latin typeface="Lato" panose="020F0502020204030203" pitchFamily="34" charset="0"/>
              </a:rPr>
              <a:t>Analysis of hypothesis 3 </a:t>
            </a:r>
          </a:p>
        </p:txBody>
      </p:sp>
      <p:sp>
        <p:nvSpPr>
          <p:cNvPr id="5" name="TextBox 4">
            <a:extLst>
              <a:ext uri="{FF2B5EF4-FFF2-40B4-BE49-F238E27FC236}">
                <a16:creationId xmlns:a16="http://schemas.microsoft.com/office/drawing/2014/main" id="{740A61D7-7732-4ABA-942B-0C46FF49798E}"/>
              </a:ext>
            </a:extLst>
          </p:cNvPr>
          <p:cNvSpPr txBox="1"/>
          <p:nvPr/>
        </p:nvSpPr>
        <p:spPr>
          <a:xfrm>
            <a:off x="166255" y="446691"/>
            <a:ext cx="11822545" cy="830997"/>
          </a:xfrm>
          <a:prstGeom prst="rect">
            <a:avLst/>
          </a:prstGeom>
          <a:noFill/>
        </p:spPr>
        <p:txBody>
          <a:bodyPr wrap="square" rtlCol="0">
            <a:spAutoFit/>
          </a:bodyPr>
          <a:lstStyle/>
          <a:p>
            <a:r>
              <a:rPr lang="en-US" sz="1600" dirty="0">
                <a:latin typeface="Avenir Next LT Pro" panose="020B0504020202020204" pitchFamily="34" charset="0"/>
              </a:rPr>
              <a:t>Analyzing students and working professionals using LinkedIn for various purposes (for job search/internship opportunities, sharing opinions, hiring purposes, gain knowledge, etc.) how do they consider ‘See All activity’ feature and do they use it for revisiting posts reacted or commented</a:t>
            </a:r>
          </a:p>
        </p:txBody>
      </p:sp>
      <p:grpSp>
        <p:nvGrpSpPr>
          <p:cNvPr id="37" name="Group 36">
            <a:extLst>
              <a:ext uri="{FF2B5EF4-FFF2-40B4-BE49-F238E27FC236}">
                <a16:creationId xmlns:a16="http://schemas.microsoft.com/office/drawing/2014/main" id="{6B6C510B-3EEF-4618-B045-CF8762D3C786}"/>
              </a:ext>
            </a:extLst>
          </p:cNvPr>
          <p:cNvGrpSpPr/>
          <p:nvPr/>
        </p:nvGrpSpPr>
        <p:grpSpPr>
          <a:xfrm>
            <a:off x="255961" y="1336056"/>
            <a:ext cx="6239858" cy="3574472"/>
            <a:chOff x="271778" y="1031466"/>
            <a:chExt cx="6239858" cy="3574472"/>
          </a:xfrm>
        </p:grpSpPr>
        <p:pic>
          <p:nvPicPr>
            <p:cNvPr id="28" name="Picture 27">
              <a:extLst>
                <a:ext uri="{FF2B5EF4-FFF2-40B4-BE49-F238E27FC236}">
                  <a16:creationId xmlns:a16="http://schemas.microsoft.com/office/drawing/2014/main" id="{A80EDE15-2246-4E47-8221-0465D8B26860}"/>
                </a:ext>
              </a:extLst>
            </p:cNvPr>
            <p:cNvPicPr>
              <a:picLocks noChangeAspect="1"/>
            </p:cNvPicPr>
            <p:nvPr/>
          </p:nvPicPr>
          <p:blipFill rotWithShape="1">
            <a:blip r:embed="rId2">
              <a:extLst>
                <a:ext uri="{28A0092B-C50C-407E-A947-70E740481C1C}">
                  <a14:useLocalDpi xmlns:a14="http://schemas.microsoft.com/office/drawing/2010/main" val="0"/>
                </a:ext>
              </a:extLst>
            </a:blip>
            <a:srcRect t="1043" b="17442"/>
            <a:stretch/>
          </p:blipFill>
          <p:spPr>
            <a:xfrm>
              <a:off x="271778" y="1193342"/>
              <a:ext cx="6239857" cy="1230917"/>
            </a:xfrm>
            <a:prstGeom prst="rect">
              <a:avLst/>
            </a:prstGeom>
          </p:spPr>
        </p:pic>
        <p:pic>
          <p:nvPicPr>
            <p:cNvPr id="34" name="Picture 33">
              <a:extLst>
                <a:ext uri="{FF2B5EF4-FFF2-40B4-BE49-F238E27FC236}">
                  <a16:creationId xmlns:a16="http://schemas.microsoft.com/office/drawing/2014/main" id="{628CEA31-7C2C-4690-A59E-0E647473F11E}"/>
                </a:ext>
              </a:extLst>
            </p:cNvPr>
            <p:cNvPicPr>
              <a:picLocks noChangeAspect="1"/>
            </p:cNvPicPr>
            <p:nvPr/>
          </p:nvPicPr>
          <p:blipFill rotWithShape="1">
            <a:blip r:embed="rId3">
              <a:extLst>
                <a:ext uri="{28A0092B-C50C-407E-A947-70E740481C1C}">
                  <a14:useLocalDpi xmlns:a14="http://schemas.microsoft.com/office/drawing/2010/main" val="0"/>
                </a:ext>
              </a:extLst>
            </a:blip>
            <a:srcRect t="5712" b="14886"/>
            <a:stretch/>
          </p:blipFill>
          <p:spPr>
            <a:xfrm>
              <a:off x="271778" y="2411897"/>
              <a:ext cx="6239857" cy="995872"/>
            </a:xfrm>
            <a:prstGeom prst="rect">
              <a:avLst/>
            </a:prstGeom>
          </p:spPr>
        </p:pic>
        <p:pic>
          <p:nvPicPr>
            <p:cNvPr id="36" name="Picture 35">
              <a:extLst>
                <a:ext uri="{FF2B5EF4-FFF2-40B4-BE49-F238E27FC236}">
                  <a16:creationId xmlns:a16="http://schemas.microsoft.com/office/drawing/2014/main" id="{D7D440FA-9658-4D0A-A0E6-2D72685DF364}"/>
                </a:ext>
              </a:extLst>
            </p:cNvPr>
            <p:cNvPicPr>
              <a:picLocks noChangeAspect="1"/>
            </p:cNvPicPr>
            <p:nvPr/>
          </p:nvPicPr>
          <p:blipFill rotWithShape="1">
            <a:blip r:embed="rId4">
              <a:extLst>
                <a:ext uri="{28A0092B-C50C-407E-A947-70E740481C1C}">
                  <a14:useLocalDpi xmlns:a14="http://schemas.microsoft.com/office/drawing/2010/main" val="0"/>
                </a:ext>
              </a:extLst>
            </a:blip>
            <a:srcRect t="19723" b="42890"/>
            <a:stretch/>
          </p:blipFill>
          <p:spPr>
            <a:xfrm>
              <a:off x="271779" y="1031466"/>
              <a:ext cx="6239857" cy="198298"/>
            </a:xfrm>
            <a:prstGeom prst="rect">
              <a:avLst/>
            </a:prstGeom>
          </p:spPr>
        </p:pic>
        <p:pic>
          <p:nvPicPr>
            <p:cNvPr id="32" name="Picture 31">
              <a:extLst>
                <a:ext uri="{FF2B5EF4-FFF2-40B4-BE49-F238E27FC236}">
                  <a16:creationId xmlns:a16="http://schemas.microsoft.com/office/drawing/2014/main" id="{A6E54CFE-5C72-4C52-ABB1-C3AA349A6D74}"/>
                </a:ext>
              </a:extLst>
            </p:cNvPr>
            <p:cNvPicPr>
              <a:picLocks noChangeAspect="1"/>
            </p:cNvPicPr>
            <p:nvPr/>
          </p:nvPicPr>
          <p:blipFill rotWithShape="1">
            <a:blip r:embed="rId5">
              <a:extLst>
                <a:ext uri="{28A0092B-C50C-407E-A947-70E740481C1C}">
                  <a14:useLocalDpi xmlns:a14="http://schemas.microsoft.com/office/drawing/2010/main" val="0"/>
                </a:ext>
              </a:extLst>
            </a:blip>
            <a:srcRect t="7158" b="13984"/>
            <a:stretch/>
          </p:blipFill>
          <p:spPr>
            <a:xfrm>
              <a:off x="271778" y="3400392"/>
              <a:ext cx="6239857" cy="1205546"/>
            </a:xfrm>
            <a:prstGeom prst="rect">
              <a:avLst/>
            </a:prstGeom>
          </p:spPr>
        </p:pic>
      </p:grpSp>
      <p:sp>
        <p:nvSpPr>
          <p:cNvPr id="38" name="TextBox 37">
            <a:extLst>
              <a:ext uri="{FF2B5EF4-FFF2-40B4-BE49-F238E27FC236}">
                <a16:creationId xmlns:a16="http://schemas.microsoft.com/office/drawing/2014/main" id="{FB3FFAAD-A876-4AB7-92D5-53B10AF40249}"/>
              </a:ext>
            </a:extLst>
          </p:cNvPr>
          <p:cNvSpPr txBox="1"/>
          <p:nvPr/>
        </p:nvSpPr>
        <p:spPr>
          <a:xfrm>
            <a:off x="6495818" y="1333716"/>
            <a:ext cx="5372908" cy="2308324"/>
          </a:xfrm>
          <a:prstGeom prst="rect">
            <a:avLst/>
          </a:prstGeom>
          <a:noFill/>
        </p:spPr>
        <p:txBody>
          <a:bodyPr wrap="square" rtlCol="0">
            <a:spAutoFit/>
          </a:bodyPr>
          <a:lstStyle/>
          <a:p>
            <a:r>
              <a:rPr lang="en-US" sz="1600" dirty="0">
                <a:latin typeface="Avenir Next LT Pro" panose="020B0504020202020204" pitchFamily="34" charset="0"/>
              </a:rPr>
              <a:t>The respondents are asked ‘You react because you want to go back to 'See all activity' and revisit the post thinking that this may be helpful in future? ’</a:t>
            </a:r>
          </a:p>
          <a:p>
            <a:endParaRPr lang="en-US" sz="1600" dirty="0">
              <a:latin typeface="Avenir Next LT Pro" panose="020B0504020202020204" pitchFamily="34" charset="0"/>
            </a:endParaRPr>
          </a:p>
          <a:p>
            <a:r>
              <a:rPr lang="en-US" sz="1600" dirty="0">
                <a:latin typeface="Avenir Next LT Pro" panose="020B0504020202020204" pitchFamily="34" charset="0"/>
              </a:rPr>
              <a:t>Looking at the results(avg. NPS - </a:t>
            </a:r>
            <a:r>
              <a:rPr lang="en-US" sz="1600" b="1" dirty="0">
                <a:latin typeface="Avenir Next LT Pro" panose="020B0504020202020204" pitchFamily="34" charset="0"/>
              </a:rPr>
              <a:t>-6, for students</a:t>
            </a:r>
            <a:r>
              <a:rPr lang="en-US" sz="1600" dirty="0">
                <a:latin typeface="Avenir Next LT Pro" panose="020B0504020202020204" pitchFamily="34" charset="0"/>
              </a:rPr>
              <a:t> ), students using LinkedIn for different purposes have different opinions on ‘See All Activity’ feature, which implies LinkedIn has to do some serious work on this feature</a:t>
            </a:r>
          </a:p>
        </p:txBody>
      </p:sp>
      <p:sp>
        <p:nvSpPr>
          <p:cNvPr id="2" name="TextBox 1">
            <a:extLst>
              <a:ext uri="{FF2B5EF4-FFF2-40B4-BE49-F238E27FC236}">
                <a16:creationId xmlns:a16="http://schemas.microsoft.com/office/drawing/2014/main" id="{9FD7427C-5967-473F-893C-D8752533F0E1}"/>
              </a:ext>
            </a:extLst>
          </p:cNvPr>
          <p:cNvSpPr txBox="1"/>
          <p:nvPr/>
        </p:nvSpPr>
        <p:spPr>
          <a:xfrm>
            <a:off x="6495818" y="3642040"/>
            <a:ext cx="5372908" cy="1938992"/>
          </a:xfrm>
          <a:prstGeom prst="rect">
            <a:avLst/>
          </a:prstGeom>
          <a:noFill/>
        </p:spPr>
        <p:txBody>
          <a:bodyPr wrap="square" rtlCol="0">
            <a:spAutoFit/>
          </a:bodyPr>
          <a:lstStyle/>
          <a:p>
            <a:r>
              <a:rPr lang="en-US" sz="1200" dirty="0">
                <a:latin typeface="Avenir Next LT Pro" panose="020B0504020202020204" pitchFamily="34" charset="0"/>
              </a:rPr>
              <a:t>Availing points on agree and disagree statement;</a:t>
            </a:r>
          </a:p>
          <a:p>
            <a:r>
              <a:rPr lang="en-US" sz="1200" dirty="0">
                <a:latin typeface="Avenir Next LT Pro" panose="020B0504020202020204" pitchFamily="34" charset="0"/>
              </a:rPr>
              <a:t>Strongly Agree = 2</a:t>
            </a:r>
          </a:p>
          <a:p>
            <a:r>
              <a:rPr lang="en-US" sz="1200" dirty="0">
                <a:latin typeface="Avenir Next LT Pro" panose="020B0504020202020204" pitchFamily="34" charset="0"/>
              </a:rPr>
              <a:t>Agree = 1 </a:t>
            </a:r>
          </a:p>
          <a:p>
            <a:r>
              <a:rPr lang="en-US" sz="1200" dirty="0">
                <a:latin typeface="Avenir Next LT Pro" panose="020B0504020202020204" pitchFamily="34" charset="0"/>
              </a:rPr>
              <a:t>Neither Agree nor Disagree = 0</a:t>
            </a:r>
          </a:p>
          <a:p>
            <a:r>
              <a:rPr lang="en-US" sz="1200" dirty="0">
                <a:latin typeface="Avenir Next LT Pro" panose="020B0504020202020204" pitchFamily="34" charset="0"/>
              </a:rPr>
              <a:t>Disagree = -1</a:t>
            </a:r>
          </a:p>
          <a:p>
            <a:r>
              <a:rPr lang="en-US" sz="1200" dirty="0">
                <a:latin typeface="Avenir Next LT Pro" panose="020B0504020202020204" pitchFamily="34" charset="0"/>
              </a:rPr>
              <a:t>Strongly Disagree = -2</a:t>
            </a:r>
          </a:p>
          <a:p>
            <a:endParaRPr lang="en-US" sz="1200" dirty="0">
              <a:latin typeface="Avenir Next LT Pro" panose="020B0504020202020204" pitchFamily="34" charset="0"/>
            </a:endParaRPr>
          </a:p>
          <a:p>
            <a:r>
              <a:rPr lang="en-US" sz="1200" dirty="0">
                <a:latin typeface="Avenir Next LT Pro" panose="020B0504020202020204" pitchFamily="34" charset="0"/>
              </a:rPr>
              <a:t>The metric used is ‘</a:t>
            </a:r>
            <a:r>
              <a:rPr lang="en-US" sz="1200" b="1" dirty="0">
                <a:latin typeface="Avenir Next LT Pro" panose="020B0504020202020204" pitchFamily="34" charset="0"/>
              </a:rPr>
              <a:t>Net promoter Score (NPS)</a:t>
            </a:r>
            <a:r>
              <a:rPr lang="en-US" sz="1200" dirty="0">
                <a:latin typeface="Avenir Next LT Pro" panose="020B0504020202020204" pitchFamily="34" charset="0"/>
              </a:rPr>
              <a:t> for the measure of customer loyalty = </a:t>
            </a:r>
          </a:p>
          <a:p>
            <a:r>
              <a:rPr lang="en-US" sz="1200" dirty="0"/>
              <a:t>Sum of (Number of users in a category)*(availed points in a category)</a:t>
            </a:r>
          </a:p>
        </p:txBody>
      </p:sp>
      <p:pic>
        <p:nvPicPr>
          <p:cNvPr id="7" name="Picture 6">
            <a:extLst>
              <a:ext uri="{FF2B5EF4-FFF2-40B4-BE49-F238E27FC236}">
                <a16:creationId xmlns:a16="http://schemas.microsoft.com/office/drawing/2014/main" id="{44D98F48-3DB9-4EE6-87FD-6573A2A09585}"/>
              </a:ext>
            </a:extLst>
          </p:cNvPr>
          <p:cNvPicPr>
            <a:picLocks noChangeAspect="1"/>
          </p:cNvPicPr>
          <p:nvPr/>
        </p:nvPicPr>
        <p:blipFill rotWithShape="1">
          <a:blip r:embed="rId6">
            <a:extLst>
              <a:ext uri="{28A0092B-C50C-407E-A947-70E740481C1C}">
                <a14:useLocalDpi xmlns:a14="http://schemas.microsoft.com/office/drawing/2010/main" val="0"/>
              </a:ext>
            </a:extLst>
          </a:blip>
          <a:srcRect b="75500"/>
          <a:stretch/>
        </p:blipFill>
        <p:spPr>
          <a:xfrm>
            <a:off x="255961" y="4894492"/>
            <a:ext cx="6177296" cy="1210744"/>
          </a:xfrm>
          <a:prstGeom prst="rect">
            <a:avLst/>
          </a:prstGeom>
        </p:spPr>
      </p:pic>
    </p:spTree>
    <p:extLst>
      <p:ext uri="{BB962C8B-B14F-4D97-AF65-F5344CB8AC3E}">
        <p14:creationId xmlns:p14="http://schemas.microsoft.com/office/powerpoint/2010/main" val="365035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5B787C-9772-4351-9D43-F7573310E6DD}"/>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A075A69-A124-41A6-B5C5-5FA089269237}"/>
              </a:ext>
            </a:extLst>
          </p:cNvPr>
          <p:cNvPicPr>
            <a:picLocks noChangeAspect="1"/>
          </p:cNvPicPr>
          <p:nvPr/>
        </p:nvPicPr>
        <p:blipFill rotWithShape="1">
          <a:blip r:embed="rId2">
            <a:extLst>
              <a:ext uri="{28A0092B-C50C-407E-A947-70E740481C1C}">
                <a14:useLocalDpi xmlns:a14="http://schemas.microsoft.com/office/drawing/2010/main" val="0"/>
              </a:ext>
            </a:extLst>
          </a:blip>
          <a:srcRect b="16753"/>
          <a:stretch/>
        </p:blipFill>
        <p:spPr>
          <a:xfrm>
            <a:off x="335863" y="284285"/>
            <a:ext cx="7040778" cy="498207"/>
          </a:xfrm>
          <a:prstGeom prst="rect">
            <a:avLst/>
          </a:prstGeom>
        </p:spPr>
      </p:pic>
      <p:pic>
        <p:nvPicPr>
          <p:cNvPr id="3" name="Picture 2">
            <a:extLst>
              <a:ext uri="{FF2B5EF4-FFF2-40B4-BE49-F238E27FC236}">
                <a16:creationId xmlns:a16="http://schemas.microsoft.com/office/drawing/2014/main" id="{191CFFDA-51E9-4730-9822-C49180B35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63" y="656960"/>
            <a:ext cx="7040782" cy="1548972"/>
          </a:xfrm>
          <a:prstGeom prst="rect">
            <a:avLst/>
          </a:prstGeom>
        </p:spPr>
      </p:pic>
      <p:pic>
        <p:nvPicPr>
          <p:cNvPr id="10" name="Picture 9">
            <a:extLst>
              <a:ext uri="{FF2B5EF4-FFF2-40B4-BE49-F238E27FC236}">
                <a16:creationId xmlns:a16="http://schemas.microsoft.com/office/drawing/2014/main" id="{898C48C0-06BE-4F81-9237-D27A79650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863" y="3365078"/>
            <a:ext cx="7040778" cy="1684430"/>
          </a:xfrm>
          <a:prstGeom prst="rect">
            <a:avLst/>
          </a:prstGeom>
        </p:spPr>
      </p:pic>
      <p:sp>
        <p:nvSpPr>
          <p:cNvPr id="13" name="TextBox 12">
            <a:extLst>
              <a:ext uri="{FF2B5EF4-FFF2-40B4-BE49-F238E27FC236}">
                <a16:creationId xmlns:a16="http://schemas.microsoft.com/office/drawing/2014/main" id="{810669C5-7789-4447-8C29-732C32F8EF76}"/>
              </a:ext>
            </a:extLst>
          </p:cNvPr>
          <p:cNvSpPr txBox="1"/>
          <p:nvPr/>
        </p:nvSpPr>
        <p:spPr>
          <a:xfrm>
            <a:off x="7535182" y="450539"/>
            <a:ext cx="4231945" cy="1815882"/>
          </a:xfrm>
          <a:prstGeom prst="rect">
            <a:avLst/>
          </a:prstGeom>
          <a:noFill/>
        </p:spPr>
        <p:txBody>
          <a:bodyPr wrap="square" rtlCol="0">
            <a:spAutoFit/>
          </a:bodyPr>
          <a:lstStyle/>
          <a:p>
            <a:r>
              <a:rPr lang="en-US" sz="1600" dirty="0">
                <a:latin typeface="Avenir Next LT Pro" panose="020B0504020202020204" pitchFamily="34" charset="0"/>
              </a:rPr>
              <a:t>Looking at the results(avg. NPS - </a:t>
            </a:r>
            <a:r>
              <a:rPr lang="en-US" sz="1600" b="1" dirty="0">
                <a:latin typeface="Avenir Next LT Pro" panose="020B0504020202020204" pitchFamily="34" charset="0"/>
              </a:rPr>
              <a:t>-3.5, for working professionals</a:t>
            </a:r>
            <a:r>
              <a:rPr lang="en-US" sz="1600" dirty="0">
                <a:latin typeface="Avenir Next LT Pro" panose="020B0504020202020204" pitchFamily="34" charset="0"/>
              </a:rPr>
              <a:t> ), working professionals using LinkedIn for different purposes have different opinions on ‘See All Activity’ feature, which implies LinkedIn has to do some serious work on this feature</a:t>
            </a:r>
          </a:p>
          <a:p>
            <a:endParaRPr lang="en-US" sz="1600" dirty="0">
              <a:latin typeface="Avenir Next LT Pro" panose="020B0504020202020204" pitchFamily="34" charset="0"/>
            </a:endParaRPr>
          </a:p>
        </p:txBody>
      </p:sp>
      <p:sp>
        <p:nvSpPr>
          <p:cNvPr id="14" name="TextBox 13">
            <a:extLst>
              <a:ext uri="{FF2B5EF4-FFF2-40B4-BE49-F238E27FC236}">
                <a16:creationId xmlns:a16="http://schemas.microsoft.com/office/drawing/2014/main" id="{5DE63EC2-1D7E-4C09-99B7-9082A749B3E0}"/>
              </a:ext>
            </a:extLst>
          </p:cNvPr>
          <p:cNvSpPr txBox="1"/>
          <p:nvPr/>
        </p:nvSpPr>
        <p:spPr>
          <a:xfrm>
            <a:off x="7535181" y="2457137"/>
            <a:ext cx="4231945" cy="2062103"/>
          </a:xfrm>
          <a:prstGeom prst="rect">
            <a:avLst/>
          </a:prstGeom>
          <a:noFill/>
        </p:spPr>
        <p:txBody>
          <a:bodyPr wrap="square" rtlCol="0">
            <a:spAutoFit/>
          </a:bodyPr>
          <a:lstStyle/>
          <a:p>
            <a:r>
              <a:rPr lang="en-US" sz="1600" dirty="0">
                <a:latin typeface="Avenir Next LT Pro" panose="020B0504020202020204" pitchFamily="34" charset="0"/>
              </a:rPr>
              <a:t>This analysis concludes that </a:t>
            </a:r>
            <a:r>
              <a:rPr lang="en-US" sz="1600" b="1" dirty="0">
                <a:latin typeface="Avenir Next LT Pro" panose="020B0504020202020204" pitchFamily="34" charset="0"/>
              </a:rPr>
              <a:t>LinkedIn’s targeted customers are unable to use ‘See All activity’ feature efficiently, as LinkedIn built this feature to let users revisit ‘SAA’ page to find reacted, commented, shared and personally posted posts.</a:t>
            </a:r>
          </a:p>
          <a:p>
            <a:endParaRPr lang="en-US" sz="1600" dirty="0">
              <a:latin typeface="Avenir Next LT Pro" panose="020B0504020202020204" pitchFamily="34" charset="0"/>
            </a:endParaRPr>
          </a:p>
        </p:txBody>
      </p:sp>
      <p:pic>
        <p:nvPicPr>
          <p:cNvPr id="5" name="Picture 4">
            <a:extLst>
              <a:ext uri="{FF2B5EF4-FFF2-40B4-BE49-F238E27FC236}">
                <a16:creationId xmlns:a16="http://schemas.microsoft.com/office/drawing/2014/main" id="{295ED5A8-3528-46CB-91FF-8E039D578482}"/>
              </a:ext>
            </a:extLst>
          </p:cNvPr>
          <p:cNvPicPr>
            <a:picLocks noChangeAspect="1"/>
          </p:cNvPicPr>
          <p:nvPr/>
        </p:nvPicPr>
        <p:blipFill rotWithShape="1">
          <a:blip r:embed="rId5">
            <a:extLst>
              <a:ext uri="{28A0092B-C50C-407E-A947-70E740481C1C}">
                <a14:useLocalDpi xmlns:a14="http://schemas.microsoft.com/office/drawing/2010/main" val="0"/>
              </a:ext>
            </a:extLst>
          </a:blip>
          <a:srcRect t="34136" b="43188"/>
          <a:stretch/>
        </p:blipFill>
        <p:spPr>
          <a:xfrm>
            <a:off x="335862" y="2190898"/>
            <a:ext cx="7040777" cy="1277254"/>
          </a:xfrm>
          <a:prstGeom prst="rect">
            <a:avLst/>
          </a:prstGeom>
        </p:spPr>
      </p:pic>
      <p:pic>
        <p:nvPicPr>
          <p:cNvPr id="9" name="Picture 8">
            <a:extLst>
              <a:ext uri="{FF2B5EF4-FFF2-40B4-BE49-F238E27FC236}">
                <a16:creationId xmlns:a16="http://schemas.microsoft.com/office/drawing/2014/main" id="{568713DC-C272-4A51-9669-9FD1127D3444}"/>
              </a:ext>
            </a:extLst>
          </p:cNvPr>
          <p:cNvPicPr>
            <a:picLocks noChangeAspect="1"/>
          </p:cNvPicPr>
          <p:nvPr/>
        </p:nvPicPr>
        <p:blipFill rotWithShape="1">
          <a:blip r:embed="rId5">
            <a:extLst>
              <a:ext uri="{28A0092B-C50C-407E-A947-70E740481C1C}">
                <a14:useLocalDpi xmlns:a14="http://schemas.microsoft.com/office/drawing/2010/main" val="0"/>
              </a:ext>
            </a:extLst>
          </a:blip>
          <a:srcRect t="61628" b="14283"/>
          <a:stretch/>
        </p:blipFill>
        <p:spPr>
          <a:xfrm>
            <a:off x="335863" y="4688917"/>
            <a:ext cx="7620660" cy="1468583"/>
          </a:xfrm>
          <a:prstGeom prst="rect">
            <a:avLst/>
          </a:prstGeom>
        </p:spPr>
      </p:pic>
    </p:spTree>
    <p:extLst>
      <p:ext uri="{BB962C8B-B14F-4D97-AF65-F5344CB8AC3E}">
        <p14:creationId xmlns:p14="http://schemas.microsoft.com/office/powerpoint/2010/main" val="34703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264ACB-C81B-41C8-A03C-EF8D7543E8F1}"/>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D452FBD3-4A41-4192-BE9D-B8C69E4E7E04}"/>
              </a:ext>
            </a:extLst>
          </p:cNvPr>
          <p:cNvSpPr/>
          <p:nvPr/>
        </p:nvSpPr>
        <p:spPr>
          <a:xfrm>
            <a:off x="3946236" y="102681"/>
            <a:ext cx="4299527" cy="34990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TARGETED USER PERSONAS </a:t>
            </a:r>
          </a:p>
        </p:txBody>
      </p:sp>
      <p:pic>
        <p:nvPicPr>
          <p:cNvPr id="5" name="Picture 4">
            <a:extLst>
              <a:ext uri="{FF2B5EF4-FFF2-40B4-BE49-F238E27FC236}">
                <a16:creationId xmlns:a16="http://schemas.microsoft.com/office/drawing/2014/main" id="{B0BCCE49-6C5C-4366-B123-9C90DB77F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221" y="555264"/>
            <a:ext cx="1684807" cy="1684807"/>
          </a:xfrm>
          <a:prstGeom prst="rect">
            <a:avLst/>
          </a:prstGeom>
        </p:spPr>
      </p:pic>
      <p:pic>
        <p:nvPicPr>
          <p:cNvPr id="6" name="Picture 5">
            <a:extLst>
              <a:ext uri="{FF2B5EF4-FFF2-40B4-BE49-F238E27FC236}">
                <a16:creationId xmlns:a16="http://schemas.microsoft.com/office/drawing/2014/main" id="{6BF0633D-6BCA-49D5-9DC2-66A8B05BD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729" y="657819"/>
            <a:ext cx="1684807" cy="1684807"/>
          </a:xfrm>
          <a:prstGeom prst="rect">
            <a:avLst/>
          </a:prstGeom>
        </p:spPr>
      </p:pic>
      <p:cxnSp>
        <p:nvCxnSpPr>
          <p:cNvPr id="7" name="Straight Connector 6">
            <a:extLst>
              <a:ext uri="{FF2B5EF4-FFF2-40B4-BE49-F238E27FC236}">
                <a16:creationId xmlns:a16="http://schemas.microsoft.com/office/drawing/2014/main" id="{3A78D412-449F-4484-953B-F0154582E6F4}"/>
              </a:ext>
            </a:extLst>
          </p:cNvPr>
          <p:cNvCxnSpPr/>
          <p:nvPr/>
        </p:nvCxnSpPr>
        <p:spPr>
          <a:xfrm>
            <a:off x="6373089" y="1900646"/>
            <a:ext cx="0" cy="4618181"/>
          </a:xfrm>
          <a:prstGeom prst="line">
            <a:avLst/>
          </a:prstGeom>
          <a:ln w="3175">
            <a:solidFill>
              <a:schemeClr val="bg2">
                <a:lumMod val="75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B148C8B-123B-4FFC-9FA0-1568189FCD70}"/>
              </a:ext>
            </a:extLst>
          </p:cNvPr>
          <p:cNvSpPr txBox="1"/>
          <p:nvPr/>
        </p:nvSpPr>
        <p:spPr>
          <a:xfrm>
            <a:off x="2384515" y="2640898"/>
            <a:ext cx="2684133" cy="338554"/>
          </a:xfrm>
          <a:prstGeom prst="rect">
            <a:avLst/>
          </a:prstGeom>
          <a:noFill/>
        </p:spPr>
        <p:txBody>
          <a:bodyPr wrap="none" rtlCol="0">
            <a:spAutoFit/>
          </a:bodyPr>
          <a:lstStyle/>
          <a:p>
            <a:r>
              <a:rPr lang="en-US" sz="1600" dirty="0">
                <a:latin typeface="Avenir Next LT Pro" panose="020B0504020202020204" pitchFamily="34" charset="0"/>
              </a:rPr>
              <a:t>Student | IIT(ISM) Dhanbad</a:t>
            </a:r>
          </a:p>
        </p:txBody>
      </p:sp>
      <p:sp>
        <p:nvSpPr>
          <p:cNvPr id="9" name="TextBox 8">
            <a:extLst>
              <a:ext uri="{FF2B5EF4-FFF2-40B4-BE49-F238E27FC236}">
                <a16:creationId xmlns:a16="http://schemas.microsoft.com/office/drawing/2014/main" id="{C798858F-DE63-4D4A-869F-322B75B2F1C4}"/>
              </a:ext>
            </a:extLst>
          </p:cNvPr>
          <p:cNvSpPr txBox="1"/>
          <p:nvPr/>
        </p:nvSpPr>
        <p:spPr>
          <a:xfrm>
            <a:off x="1256149" y="3000445"/>
            <a:ext cx="5116940" cy="3754874"/>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latin typeface="Avenir Next LT Pro" panose="020B0504020202020204" pitchFamily="34" charset="0"/>
              </a:rPr>
              <a:t>Currently completed prefinal year and looking for summer internships in product management</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Opens LinkedIn app every one or two hours to find summer intern opportunities</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He goes through his home feed to gain knowledge or get interview tips or important resources of aspiring PMs</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He actually reacts to every post, but reacts with particular emoji like insightful if he finds informative, loved if any experience shared is sweet, etc.</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But when he seek to revisit the post, he has to scroll down the page finding phrase ‘finds this insightful’ or ‘loves this’ or ‘supports this’</a:t>
            </a:r>
          </a:p>
          <a:p>
            <a:endParaRPr lang="en-US" sz="1400" dirty="0">
              <a:latin typeface="Avenir Next LT Pro" panose="020B0504020202020204" pitchFamily="34" charset="0"/>
            </a:endParaRPr>
          </a:p>
        </p:txBody>
      </p:sp>
      <p:sp>
        <p:nvSpPr>
          <p:cNvPr id="10" name="TextBox 9">
            <a:extLst>
              <a:ext uri="{FF2B5EF4-FFF2-40B4-BE49-F238E27FC236}">
                <a16:creationId xmlns:a16="http://schemas.microsoft.com/office/drawing/2014/main" id="{1077E903-B94F-47BF-8640-28394F559C14}"/>
              </a:ext>
            </a:extLst>
          </p:cNvPr>
          <p:cNvSpPr txBox="1"/>
          <p:nvPr/>
        </p:nvSpPr>
        <p:spPr>
          <a:xfrm>
            <a:off x="2304781" y="2297430"/>
            <a:ext cx="2843599" cy="400110"/>
          </a:xfrm>
          <a:prstGeom prst="rect">
            <a:avLst/>
          </a:prstGeom>
          <a:noFill/>
        </p:spPr>
        <p:txBody>
          <a:bodyPr wrap="none" rtlCol="0">
            <a:spAutoFit/>
          </a:bodyPr>
          <a:lstStyle/>
          <a:p>
            <a:r>
              <a:rPr lang="en-US" sz="2000" dirty="0" err="1">
                <a:latin typeface="Avenir Next LT Pro" panose="020B0504020202020204" pitchFamily="34" charset="0"/>
              </a:rPr>
              <a:t>Alsatwar</a:t>
            </a:r>
            <a:r>
              <a:rPr lang="en-US" sz="2000" dirty="0">
                <a:latin typeface="Avenir Next LT Pro" panose="020B0504020202020204" pitchFamily="34" charset="0"/>
              </a:rPr>
              <a:t> Sravan Kumar</a:t>
            </a:r>
          </a:p>
        </p:txBody>
      </p:sp>
      <p:sp>
        <p:nvSpPr>
          <p:cNvPr id="11" name="TextBox 10">
            <a:extLst>
              <a:ext uri="{FF2B5EF4-FFF2-40B4-BE49-F238E27FC236}">
                <a16:creationId xmlns:a16="http://schemas.microsoft.com/office/drawing/2014/main" id="{71512032-AEF8-45F9-A73E-2061D3BF772F}"/>
              </a:ext>
            </a:extLst>
          </p:cNvPr>
          <p:cNvSpPr txBox="1"/>
          <p:nvPr/>
        </p:nvSpPr>
        <p:spPr>
          <a:xfrm>
            <a:off x="7453161" y="2640898"/>
            <a:ext cx="2621102" cy="338554"/>
          </a:xfrm>
          <a:prstGeom prst="rect">
            <a:avLst/>
          </a:prstGeom>
          <a:noFill/>
        </p:spPr>
        <p:txBody>
          <a:bodyPr wrap="none" rtlCol="0">
            <a:spAutoFit/>
          </a:bodyPr>
          <a:lstStyle/>
          <a:p>
            <a:r>
              <a:rPr lang="en-US" sz="1600" dirty="0">
                <a:latin typeface="Avenir Next LT Pro" panose="020B0504020202020204" pitchFamily="34" charset="0"/>
              </a:rPr>
              <a:t>Product Analyst @ </a:t>
            </a:r>
            <a:r>
              <a:rPr lang="en-US" sz="1600" dirty="0" err="1">
                <a:latin typeface="Avenir Next LT Pro" panose="020B0504020202020204" pitchFamily="34" charset="0"/>
              </a:rPr>
              <a:t>InVideo</a:t>
            </a:r>
            <a:endParaRPr lang="en-US" sz="1600" dirty="0">
              <a:latin typeface="Avenir Next LT Pro" panose="020B0504020202020204" pitchFamily="34" charset="0"/>
            </a:endParaRPr>
          </a:p>
        </p:txBody>
      </p:sp>
      <p:sp>
        <p:nvSpPr>
          <p:cNvPr id="12" name="TextBox 11">
            <a:extLst>
              <a:ext uri="{FF2B5EF4-FFF2-40B4-BE49-F238E27FC236}">
                <a16:creationId xmlns:a16="http://schemas.microsoft.com/office/drawing/2014/main" id="{8DCA390B-0EC5-47A0-AF23-8C4CC7655C7F}"/>
              </a:ext>
            </a:extLst>
          </p:cNvPr>
          <p:cNvSpPr txBox="1"/>
          <p:nvPr/>
        </p:nvSpPr>
        <p:spPr>
          <a:xfrm>
            <a:off x="7711493" y="2297430"/>
            <a:ext cx="2007281" cy="400110"/>
          </a:xfrm>
          <a:prstGeom prst="rect">
            <a:avLst/>
          </a:prstGeom>
          <a:noFill/>
        </p:spPr>
        <p:txBody>
          <a:bodyPr wrap="none" rtlCol="0">
            <a:spAutoFit/>
          </a:bodyPr>
          <a:lstStyle/>
          <a:p>
            <a:r>
              <a:rPr lang="en-US" sz="2000" dirty="0">
                <a:latin typeface="Avenir Next LT Pro" panose="020B0504020202020204" pitchFamily="34" charset="0"/>
              </a:rPr>
              <a:t>Nishant Singhal</a:t>
            </a:r>
          </a:p>
        </p:txBody>
      </p:sp>
      <p:sp>
        <p:nvSpPr>
          <p:cNvPr id="13" name="TextBox 12">
            <a:extLst>
              <a:ext uri="{FF2B5EF4-FFF2-40B4-BE49-F238E27FC236}">
                <a16:creationId xmlns:a16="http://schemas.microsoft.com/office/drawing/2014/main" id="{C38320A4-BB08-4292-9FB7-728A1190B48E}"/>
              </a:ext>
            </a:extLst>
          </p:cNvPr>
          <p:cNvSpPr txBox="1"/>
          <p:nvPr/>
        </p:nvSpPr>
        <p:spPr>
          <a:xfrm>
            <a:off x="6456211" y="3000445"/>
            <a:ext cx="5033818" cy="2677656"/>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latin typeface="Avenir Next LT Pro" panose="020B0504020202020204" pitchFamily="34" charset="0"/>
              </a:rPr>
              <a:t>Previously worked as Product Analyst at </a:t>
            </a:r>
            <a:r>
              <a:rPr lang="en-US" sz="1400" dirty="0" err="1">
                <a:latin typeface="Avenir Next LT Pro" panose="020B0504020202020204" pitchFamily="34" charset="0"/>
              </a:rPr>
              <a:t>Gojek</a:t>
            </a:r>
            <a:endParaRPr lang="en-US" sz="1400" dirty="0">
              <a:latin typeface="Avenir Next LT Pro" panose="020B0504020202020204" pitchFamily="34" charset="0"/>
            </a:endParaRP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Uses LinkedIn daily for an hour</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ü"/>
            </a:pPr>
            <a:r>
              <a:rPr lang="en-US" sz="1400" dirty="0">
                <a:latin typeface="Avenir Next LT Pro" panose="020B0504020202020204" pitchFamily="34" charset="0"/>
              </a:rPr>
              <a:t>Uses it for hiring new candidates to join his product team, sharing his opinions / knowledge, success stories and gain knowledge</a:t>
            </a:r>
          </a:p>
          <a:p>
            <a:pPr marL="285750" indent="-285750">
              <a:buFont typeface="Wingdings" panose="05000000000000000000" pitchFamily="2" charset="2"/>
              <a:buChar char="ü"/>
            </a:pPr>
            <a:endParaRPr lang="en-US" sz="1400" dirty="0">
              <a:latin typeface="Avenir Next LT Pro" panose="020B0504020202020204" pitchFamily="34" charset="0"/>
            </a:endParaRPr>
          </a:p>
          <a:p>
            <a:pPr marL="285750" indent="-285750">
              <a:buFont typeface="Wingdings" panose="05000000000000000000" pitchFamily="2" charset="2"/>
              <a:buChar char="Ø"/>
            </a:pPr>
            <a:r>
              <a:rPr lang="en-US" sz="1400" dirty="0">
                <a:latin typeface="Avenir Next LT Pro" panose="020B0504020202020204" pitchFamily="34" charset="0"/>
              </a:rPr>
              <a:t>Finds few posts very informative, resourceful and content of curious topics, so he saves the post to save it for future and see it which might be helpful for him</a:t>
            </a:r>
          </a:p>
          <a:p>
            <a:pPr marL="285750" indent="-285750">
              <a:buFont typeface="Wingdings" panose="05000000000000000000" pitchFamily="2" charset="2"/>
              <a:buChar char="ü"/>
            </a:pPr>
            <a:endParaRPr lang="en-US" sz="1400" dirty="0">
              <a:latin typeface="Avenir Next LT Pro" panose="020B0504020202020204" pitchFamily="34" charset="0"/>
            </a:endParaRPr>
          </a:p>
        </p:txBody>
      </p:sp>
    </p:spTree>
    <p:extLst>
      <p:ext uri="{BB962C8B-B14F-4D97-AF65-F5344CB8AC3E}">
        <p14:creationId xmlns:p14="http://schemas.microsoft.com/office/powerpoint/2010/main" val="263961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C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E0888F-4DE4-414F-8C99-9FA65BA1AC9A}"/>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D8D1969-4517-42F4-8190-66323E2C48F9}"/>
              </a:ext>
            </a:extLst>
          </p:cNvPr>
          <p:cNvSpPr/>
          <p:nvPr/>
        </p:nvSpPr>
        <p:spPr>
          <a:xfrm>
            <a:off x="4827154" y="130390"/>
            <a:ext cx="2537691" cy="34990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bg1"/>
                </a:solidFill>
                <a:latin typeface="Avenir Next LT Pro" panose="020B0504020202020204" pitchFamily="34" charset="0"/>
              </a:rPr>
              <a:t>USER JOURNEY</a:t>
            </a:r>
          </a:p>
        </p:txBody>
      </p:sp>
      <p:cxnSp>
        <p:nvCxnSpPr>
          <p:cNvPr id="8" name="Straight Connector 7">
            <a:extLst>
              <a:ext uri="{FF2B5EF4-FFF2-40B4-BE49-F238E27FC236}">
                <a16:creationId xmlns:a16="http://schemas.microsoft.com/office/drawing/2014/main" id="{1AA8BA28-6A71-444A-9820-459C64B74FE2}"/>
              </a:ext>
            </a:extLst>
          </p:cNvPr>
          <p:cNvCxnSpPr>
            <a:cxnSpLocks/>
          </p:cNvCxnSpPr>
          <p:nvPr/>
        </p:nvCxnSpPr>
        <p:spPr>
          <a:xfrm>
            <a:off x="350982" y="3382820"/>
            <a:ext cx="11506332" cy="0"/>
          </a:xfrm>
          <a:prstGeom prst="line">
            <a:avLst/>
          </a:prstGeom>
          <a:ln>
            <a:solidFill>
              <a:schemeClr val="bg2">
                <a:lumMod val="90000"/>
              </a:schemeClr>
            </a:solidFill>
            <a:prstDash val="dash"/>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1DE0920-40D5-4339-A7B1-7EBEB10FF612}"/>
              </a:ext>
            </a:extLst>
          </p:cNvPr>
          <p:cNvSpPr txBox="1"/>
          <p:nvPr/>
        </p:nvSpPr>
        <p:spPr>
          <a:xfrm>
            <a:off x="4351964" y="524442"/>
            <a:ext cx="3677482" cy="276999"/>
          </a:xfrm>
          <a:prstGeom prst="rect">
            <a:avLst/>
          </a:prstGeom>
          <a:noFill/>
          <a:ln>
            <a:solidFill>
              <a:schemeClr val="tx1"/>
            </a:solidFill>
          </a:ln>
        </p:spPr>
        <p:txBody>
          <a:bodyPr wrap="none" rtlCol="0">
            <a:spAutoFit/>
          </a:bodyPr>
          <a:lstStyle/>
          <a:p>
            <a:r>
              <a:rPr lang="en-US" sz="1200" u="sng" dirty="0">
                <a:latin typeface="Avenir Next LT Pro" panose="020B0504020202020204" pitchFamily="34" charset="0"/>
              </a:rPr>
              <a:t>FINDING A POST FROM ‘SEE ALL ACTIVITY’ PAGE</a:t>
            </a:r>
          </a:p>
        </p:txBody>
      </p:sp>
      <p:sp>
        <p:nvSpPr>
          <p:cNvPr id="10" name="TextBox 9">
            <a:extLst>
              <a:ext uri="{FF2B5EF4-FFF2-40B4-BE49-F238E27FC236}">
                <a16:creationId xmlns:a16="http://schemas.microsoft.com/office/drawing/2014/main" id="{BD9A67DE-889E-4E0B-AA99-D73A9E205E3D}"/>
              </a:ext>
            </a:extLst>
          </p:cNvPr>
          <p:cNvSpPr txBox="1"/>
          <p:nvPr/>
        </p:nvSpPr>
        <p:spPr>
          <a:xfrm>
            <a:off x="4543202" y="3439250"/>
            <a:ext cx="3295005" cy="276999"/>
          </a:xfrm>
          <a:prstGeom prst="rect">
            <a:avLst/>
          </a:prstGeom>
          <a:noFill/>
          <a:ln>
            <a:solidFill>
              <a:schemeClr val="tx1"/>
            </a:solidFill>
          </a:ln>
        </p:spPr>
        <p:txBody>
          <a:bodyPr wrap="none" rtlCol="0">
            <a:spAutoFit/>
          </a:bodyPr>
          <a:lstStyle/>
          <a:p>
            <a:r>
              <a:rPr lang="en-US" sz="1200" u="sng" dirty="0">
                <a:latin typeface="Avenir Next LT Pro" panose="020B0504020202020204" pitchFamily="34" charset="0"/>
              </a:rPr>
              <a:t>SAVING A POST TO SEE IT IN NEAR FUTURE</a:t>
            </a:r>
          </a:p>
        </p:txBody>
      </p:sp>
      <p:sp>
        <p:nvSpPr>
          <p:cNvPr id="2" name="TextBox 1">
            <a:extLst>
              <a:ext uri="{FF2B5EF4-FFF2-40B4-BE49-F238E27FC236}">
                <a16:creationId xmlns:a16="http://schemas.microsoft.com/office/drawing/2014/main" id="{43C11F1A-7CFF-4135-B6A3-C86280634E9C}"/>
              </a:ext>
            </a:extLst>
          </p:cNvPr>
          <p:cNvSpPr txBox="1"/>
          <p:nvPr/>
        </p:nvSpPr>
        <p:spPr>
          <a:xfrm>
            <a:off x="1202397" y="917860"/>
            <a:ext cx="3188052"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Opens LinkedIn app ( Session starts )</a:t>
            </a:r>
          </a:p>
        </p:txBody>
      </p:sp>
      <p:sp>
        <p:nvSpPr>
          <p:cNvPr id="11" name="TextBox 10">
            <a:extLst>
              <a:ext uri="{FF2B5EF4-FFF2-40B4-BE49-F238E27FC236}">
                <a16:creationId xmlns:a16="http://schemas.microsoft.com/office/drawing/2014/main" id="{1DD9E562-E4CD-4FDA-8054-F9EB53D42754}"/>
              </a:ext>
            </a:extLst>
          </p:cNvPr>
          <p:cNvSpPr txBox="1"/>
          <p:nvPr/>
        </p:nvSpPr>
        <p:spPr>
          <a:xfrm>
            <a:off x="2219181" y="1347507"/>
            <a:ext cx="115448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Home page</a:t>
            </a:r>
          </a:p>
        </p:txBody>
      </p:sp>
      <p:sp>
        <p:nvSpPr>
          <p:cNvPr id="12" name="TextBox 11">
            <a:extLst>
              <a:ext uri="{FF2B5EF4-FFF2-40B4-BE49-F238E27FC236}">
                <a16:creationId xmlns:a16="http://schemas.microsoft.com/office/drawing/2014/main" id="{D185373A-56DC-4C52-90CA-5AE6970ED0E8}"/>
              </a:ext>
            </a:extLst>
          </p:cNvPr>
          <p:cNvSpPr txBox="1"/>
          <p:nvPr/>
        </p:nvSpPr>
        <p:spPr>
          <a:xfrm>
            <a:off x="1591834" y="1934693"/>
            <a:ext cx="2403094"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Scrolls through home page</a:t>
            </a:r>
          </a:p>
        </p:txBody>
      </p:sp>
      <p:sp>
        <p:nvSpPr>
          <p:cNvPr id="13" name="TextBox 12">
            <a:extLst>
              <a:ext uri="{FF2B5EF4-FFF2-40B4-BE49-F238E27FC236}">
                <a16:creationId xmlns:a16="http://schemas.microsoft.com/office/drawing/2014/main" id="{9F133F39-1833-4AFF-9C4D-C39E205DC241}"/>
              </a:ext>
            </a:extLst>
          </p:cNvPr>
          <p:cNvSpPr txBox="1"/>
          <p:nvPr/>
        </p:nvSpPr>
        <p:spPr>
          <a:xfrm>
            <a:off x="1221042" y="2973154"/>
            <a:ext cx="3130922"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Closes LinkedIn app ( Session ends )</a:t>
            </a:r>
          </a:p>
        </p:txBody>
      </p:sp>
      <p:sp>
        <p:nvSpPr>
          <p:cNvPr id="14" name="TextBox 13">
            <a:extLst>
              <a:ext uri="{FF2B5EF4-FFF2-40B4-BE49-F238E27FC236}">
                <a16:creationId xmlns:a16="http://schemas.microsoft.com/office/drawing/2014/main" id="{C6A5F60A-A5F0-4FBB-A28D-BBD27F4C06BE}"/>
              </a:ext>
            </a:extLst>
          </p:cNvPr>
          <p:cNvSpPr txBox="1"/>
          <p:nvPr/>
        </p:nvSpPr>
        <p:spPr>
          <a:xfrm>
            <a:off x="2089502" y="2465329"/>
            <a:ext cx="1407758"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Reacts to posts</a:t>
            </a:r>
          </a:p>
        </p:txBody>
      </p:sp>
      <p:cxnSp>
        <p:nvCxnSpPr>
          <p:cNvPr id="6" name="Straight Arrow Connector 5">
            <a:extLst>
              <a:ext uri="{FF2B5EF4-FFF2-40B4-BE49-F238E27FC236}">
                <a16:creationId xmlns:a16="http://schemas.microsoft.com/office/drawing/2014/main" id="{0CBD2870-9FA7-4954-A3D8-F641E9AE5282}"/>
              </a:ext>
            </a:extLst>
          </p:cNvPr>
          <p:cNvCxnSpPr>
            <a:cxnSpLocks/>
            <a:stCxn id="2" idx="2"/>
            <a:endCxn id="11" idx="0"/>
          </p:cNvCxnSpPr>
          <p:nvPr/>
        </p:nvCxnSpPr>
        <p:spPr>
          <a:xfrm>
            <a:off x="2796423" y="1225637"/>
            <a:ext cx="0" cy="121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A87EE81-7FFE-4545-AD49-A0344ED2B13E}"/>
              </a:ext>
            </a:extLst>
          </p:cNvPr>
          <p:cNvCxnSpPr>
            <a:stCxn id="11" idx="2"/>
            <a:endCxn id="12" idx="0"/>
          </p:cNvCxnSpPr>
          <p:nvPr/>
        </p:nvCxnSpPr>
        <p:spPr>
          <a:xfrm flipH="1">
            <a:off x="2793381" y="1655284"/>
            <a:ext cx="3042" cy="279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C8A147F-4835-4370-B87A-3814A1C552E7}"/>
              </a:ext>
            </a:extLst>
          </p:cNvPr>
          <p:cNvCxnSpPr>
            <a:stCxn id="12" idx="2"/>
            <a:endCxn id="14" idx="0"/>
          </p:cNvCxnSpPr>
          <p:nvPr/>
        </p:nvCxnSpPr>
        <p:spPr>
          <a:xfrm>
            <a:off x="2793381" y="2242470"/>
            <a:ext cx="0" cy="222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9B8113F-3D3F-48F8-91D5-1E077F847251}"/>
              </a:ext>
            </a:extLst>
          </p:cNvPr>
          <p:cNvCxnSpPr>
            <a:stCxn id="14" idx="2"/>
            <a:endCxn id="13" idx="0"/>
          </p:cNvCxnSpPr>
          <p:nvPr/>
        </p:nvCxnSpPr>
        <p:spPr>
          <a:xfrm flipH="1">
            <a:off x="2786503" y="2773106"/>
            <a:ext cx="6878" cy="200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1C11D56-D6A0-4B8E-B672-BF6E17CA1DDD}"/>
              </a:ext>
            </a:extLst>
          </p:cNvPr>
          <p:cNvCxnSpPr>
            <a:cxnSpLocks/>
            <a:stCxn id="11" idx="3"/>
            <a:endCxn id="31" idx="1"/>
          </p:cNvCxnSpPr>
          <p:nvPr/>
        </p:nvCxnSpPr>
        <p:spPr>
          <a:xfrm flipV="1">
            <a:off x="3373664" y="1501395"/>
            <a:ext cx="17840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A0DE902-338B-490B-9ED1-5985836C42EF}"/>
              </a:ext>
            </a:extLst>
          </p:cNvPr>
          <p:cNvSpPr txBox="1"/>
          <p:nvPr/>
        </p:nvSpPr>
        <p:spPr>
          <a:xfrm>
            <a:off x="1591834" y="1635369"/>
            <a:ext cx="1257075" cy="261610"/>
          </a:xfrm>
          <a:prstGeom prst="rect">
            <a:avLst/>
          </a:prstGeom>
          <a:noFill/>
        </p:spPr>
        <p:txBody>
          <a:bodyPr wrap="none" rtlCol="0">
            <a:spAutoFit/>
          </a:bodyPr>
          <a:lstStyle/>
          <a:p>
            <a:r>
              <a:rPr lang="en-US" sz="1100" dirty="0">
                <a:latin typeface="Avenir Next LT Pro" panose="020B0504020202020204" pitchFamily="34" charset="0"/>
              </a:rPr>
              <a:t>Regular session?</a:t>
            </a:r>
          </a:p>
        </p:txBody>
      </p:sp>
      <p:sp>
        <p:nvSpPr>
          <p:cNvPr id="29" name="TextBox 28">
            <a:extLst>
              <a:ext uri="{FF2B5EF4-FFF2-40B4-BE49-F238E27FC236}">
                <a16:creationId xmlns:a16="http://schemas.microsoft.com/office/drawing/2014/main" id="{E2CE8913-336A-49B5-8897-B3C553B39075}"/>
              </a:ext>
            </a:extLst>
          </p:cNvPr>
          <p:cNvSpPr txBox="1"/>
          <p:nvPr/>
        </p:nvSpPr>
        <p:spPr>
          <a:xfrm>
            <a:off x="3434845" y="1288719"/>
            <a:ext cx="1689886" cy="261610"/>
          </a:xfrm>
          <a:prstGeom prst="rect">
            <a:avLst/>
          </a:prstGeom>
          <a:noFill/>
        </p:spPr>
        <p:txBody>
          <a:bodyPr wrap="none" rtlCol="0">
            <a:spAutoFit/>
          </a:bodyPr>
          <a:lstStyle/>
          <a:p>
            <a:r>
              <a:rPr lang="en-US" sz="1100" dirty="0">
                <a:latin typeface="Avenir Next LT Pro" panose="020B0504020202020204" pitchFamily="34" charset="0"/>
              </a:rPr>
              <a:t>Finding previous post ?</a:t>
            </a:r>
          </a:p>
        </p:txBody>
      </p:sp>
      <p:sp>
        <p:nvSpPr>
          <p:cNvPr id="31" name="TextBox 30">
            <a:extLst>
              <a:ext uri="{FF2B5EF4-FFF2-40B4-BE49-F238E27FC236}">
                <a16:creationId xmlns:a16="http://schemas.microsoft.com/office/drawing/2014/main" id="{B570884B-8BCC-48BF-89EF-EE1F07A93030}"/>
              </a:ext>
            </a:extLst>
          </p:cNvPr>
          <p:cNvSpPr txBox="1"/>
          <p:nvPr/>
        </p:nvSpPr>
        <p:spPr>
          <a:xfrm>
            <a:off x="5157709" y="1347506"/>
            <a:ext cx="1918987"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Visits his profile page</a:t>
            </a:r>
          </a:p>
        </p:txBody>
      </p:sp>
      <p:sp>
        <p:nvSpPr>
          <p:cNvPr id="34" name="TextBox 33">
            <a:extLst>
              <a:ext uri="{FF2B5EF4-FFF2-40B4-BE49-F238E27FC236}">
                <a16:creationId xmlns:a16="http://schemas.microsoft.com/office/drawing/2014/main" id="{D2359343-D341-4DC7-83FF-37CFE1BF1842}"/>
              </a:ext>
            </a:extLst>
          </p:cNvPr>
          <p:cNvSpPr txBox="1"/>
          <p:nvPr/>
        </p:nvSpPr>
        <p:spPr>
          <a:xfrm>
            <a:off x="7322827" y="1340562"/>
            <a:ext cx="225882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Goes to ‘All Activity’ page</a:t>
            </a:r>
          </a:p>
        </p:txBody>
      </p:sp>
      <p:cxnSp>
        <p:nvCxnSpPr>
          <p:cNvPr id="36" name="Straight Arrow Connector 35">
            <a:extLst>
              <a:ext uri="{FF2B5EF4-FFF2-40B4-BE49-F238E27FC236}">
                <a16:creationId xmlns:a16="http://schemas.microsoft.com/office/drawing/2014/main" id="{EB078F96-2458-46E2-A055-A29CC710E3D5}"/>
              </a:ext>
            </a:extLst>
          </p:cNvPr>
          <p:cNvCxnSpPr>
            <a:stCxn id="31" idx="3"/>
            <a:endCxn id="34" idx="1"/>
          </p:cNvCxnSpPr>
          <p:nvPr/>
        </p:nvCxnSpPr>
        <p:spPr>
          <a:xfrm flipV="1">
            <a:off x="7076696" y="1494451"/>
            <a:ext cx="246131" cy="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30361EA4-F3F5-49ED-8E97-C02F2DE0C776}"/>
              </a:ext>
            </a:extLst>
          </p:cNvPr>
          <p:cNvSpPr txBox="1"/>
          <p:nvPr/>
        </p:nvSpPr>
        <p:spPr>
          <a:xfrm>
            <a:off x="9774871" y="1232840"/>
            <a:ext cx="2173353" cy="523220"/>
          </a:xfrm>
          <a:prstGeom prst="rect">
            <a:avLst/>
          </a:prstGeom>
          <a:noFill/>
          <a:ln>
            <a:solidFill>
              <a:schemeClr val="tx1"/>
            </a:solidFill>
          </a:ln>
        </p:spPr>
        <p:txBody>
          <a:bodyPr wrap="square" rtlCol="0">
            <a:spAutoFit/>
          </a:bodyPr>
          <a:lstStyle/>
          <a:p>
            <a:r>
              <a:rPr lang="en-US" sz="1400" dirty="0">
                <a:latin typeface="Avenir Next LT Pro" panose="020B0504020202020204" pitchFamily="34" charset="0"/>
              </a:rPr>
              <a:t>Scrolls down the page to find the post</a:t>
            </a:r>
          </a:p>
        </p:txBody>
      </p:sp>
      <p:cxnSp>
        <p:nvCxnSpPr>
          <p:cNvPr id="39" name="Straight Arrow Connector 38">
            <a:extLst>
              <a:ext uri="{FF2B5EF4-FFF2-40B4-BE49-F238E27FC236}">
                <a16:creationId xmlns:a16="http://schemas.microsoft.com/office/drawing/2014/main" id="{7727DA0D-D508-42F5-B812-CA2AA7433F96}"/>
              </a:ext>
            </a:extLst>
          </p:cNvPr>
          <p:cNvCxnSpPr>
            <a:cxnSpLocks/>
            <a:stCxn id="34" idx="3"/>
            <a:endCxn id="37" idx="1"/>
          </p:cNvCxnSpPr>
          <p:nvPr/>
        </p:nvCxnSpPr>
        <p:spPr>
          <a:xfrm flipV="1">
            <a:off x="9581650" y="1494450"/>
            <a:ext cx="1932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963F4993-68C9-4B47-B105-A29ECCC9B624}"/>
              </a:ext>
            </a:extLst>
          </p:cNvPr>
          <p:cNvSpPr txBox="1"/>
          <p:nvPr/>
        </p:nvSpPr>
        <p:spPr>
          <a:xfrm>
            <a:off x="1199355" y="3772678"/>
            <a:ext cx="3188052"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Opens LinkedIn app ( Session starts )</a:t>
            </a:r>
          </a:p>
        </p:txBody>
      </p:sp>
      <p:sp>
        <p:nvSpPr>
          <p:cNvPr id="47" name="TextBox 46">
            <a:extLst>
              <a:ext uri="{FF2B5EF4-FFF2-40B4-BE49-F238E27FC236}">
                <a16:creationId xmlns:a16="http://schemas.microsoft.com/office/drawing/2014/main" id="{2FC83853-711A-43CD-81BB-AD64B06AC38C}"/>
              </a:ext>
            </a:extLst>
          </p:cNvPr>
          <p:cNvSpPr txBox="1"/>
          <p:nvPr/>
        </p:nvSpPr>
        <p:spPr>
          <a:xfrm>
            <a:off x="2219181" y="4243386"/>
            <a:ext cx="1154483"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Home page</a:t>
            </a:r>
          </a:p>
        </p:txBody>
      </p:sp>
      <p:sp>
        <p:nvSpPr>
          <p:cNvPr id="48" name="TextBox 47">
            <a:extLst>
              <a:ext uri="{FF2B5EF4-FFF2-40B4-BE49-F238E27FC236}">
                <a16:creationId xmlns:a16="http://schemas.microsoft.com/office/drawing/2014/main" id="{174C4C90-F762-41A0-9A78-7E87A2B854C8}"/>
              </a:ext>
            </a:extLst>
          </p:cNvPr>
          <p:cNvSpPr txBox="1"/>
          <p:nvPr/>
        </p:nvSpPr>
        <p:spPr>
          <a:xfrm>
            <a:off x="1591834" y="4826648"/>
            <a:ext cx="2403094"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Scrolls through home page</a:t>
            </a:r>
          </a:p>
        </p:txBody>
      </p:sp>
      <p:sp>
        <p:nvSpPr>
          <p:cNvPr id="49" name="TextBox 48">
            <a:extLst>
              <a:ext uri="{FF2B5EF4-FFF2-40B4-BE49-F238E27FC236}">
                <a16:creationId xmlns:a16="http://schemas.microsoft.com/office/drawing/2014/main" id="{B902755D-3523-4160-A323-DA5BE5091991}"/>
              </a:ext>
            </a:extLst>
          </p:cNvPr>
          <p:cNvSpPr txBox="1"/>
          <p:nvPr/>
        </p:nvSpPr>
        <p:spPr>
          <a:xfrm>
            <a:off x="2089502" y="5295718"/>
            <a:ext cx="1407758"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Reacts to posts</a:t>
            </a:r>
          </a:p>
        </p:txBody>
      </p:sp>
      <p:sp>
        <p:nvSpPr>
          <p:cNvPr id="50" name="TextBox 49">
            <a:extLst>
              <a:ext uri="{FF2B5EF4-FFF2-40B4-BE49-F238E27FC236}">
                <a16:creationId xmlns:a16="http://schemas.microsoft.com/office/drawing/2014/main" id="{9553E260-6DC6-4DF6-8A66-2F5B50FF3C4E}"/>
              </a:ext>
            </a:extLst>
          </p:cNvPr>
          <p:cNvSpPr txBox="1"/>
          <p:nvPr/>
        </p:nvSpPr>
        <p:spPr>
          <a:xfrm>
            <a:off x="973154" y="5826933"/>
            <a:ext cx="3626698"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Taps top right icon and clicks ‘save’ button</a:t>
            </a:r>
          </a:p>
        </p:txBody>
      </p:sp>
      <p:sp>
        <p:nvSpPr>
          <p:cNvPr id="51" name="TextBox 50">
            <a:extLst>
              <a:ext uri="{FF2B5EF4-FFF2-40B4-BE49-F238E27FC236}">
                <a16:creationId xmlns:a16="http://schemas.microsoft.com/office/drawing/2014/main" id="{E3DBD7DE-CDDF-4AC0-B7DA-1772FFB3F81D}"/>
              </a:ext>
            </a:extLst>
          </p:cNvPr>
          <p:cNvSpPr txBox="1"/>
          <p:nvPr/>
        </p:nvSpPr>
        <p:spPr>
          <a:xfrm>
            <a:off x="2111143" y="6297940"/>
            <a:ext cx="1364476"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Saves the post</a:t>
            </a:r>
          </a:p>
        </p:txBody>
      </p:sp>
      <p:sp>
        <p:nvSpPr>
          <p:cNvPr id="52" name="TextBox 51">
            <a:extLst>
              <a:ext uri="{FF2B5EF4-FFF2-40B4-BE49-F238E27FC236}">
                <a16:creationId xmlns:a16="http://schemas.microsoft.com/office/drawing/2014/main" id="{6AB177C0-5DEB-4363-B98C-5FA768E376D1}"/>
              </a:ext>
            </a:extLst>
          </p:cNvPr>
          <p:cNvSpPr txBox="1"/>
          <p:nvPr/>
        </p:nvSpPr>
        <p:spPr>
          <a:xfrm>
            <a:off x="4781392" y="6296003"/>
            <a:ext cx="3459537"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Closes the LinkedIn app ( Session ends )</a:t>
            </a:r>
          </a:p>
        </p:txBody>
      </p:sp>
      <p:cxnSp>
        <p:nvCxnSpPr>
          <p:cNvPr id="54" name="Straight Arrow Connector 53">
            <a:extLst>
              <a:ext uri="{FF2B5EF4-FFF2-40B4-BE49-F238E27FC236}">
                <a16:creationId xmlns:a16="http://schemas.microsoft.com/office/drawing/2014/main" id="{4983B6EE-B008-4F61-92FA-77150D6A8825}"/>
              </a:ext>
            </a:extLst>
          </p:cNvPr>
          <p:cNvCxnSpPr>
            <a:cxnSpLocks/>
            <a:stCxn id="46" idx="2"/>
            <a:endCxn id="47" idx="0"/>
          </p:cNvCxnSpPr>
          <p:nvPr/>
        </p:nvCxnSpPr>
        <p:spPr>
          <a:xfrm>
            <a:off x="2793381" y="4080455"/>
            <a:ext cx="3042" cy="162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4AEDFE8-BFB1-47F6-9853-5BCBEE47D84A}"/>
              </a:ext>
            </a:extLst>
          </p:cNvPr>
          <p:cNvCxnSpPr>
            <a:cxnSpLocks/>
            <a:stCxn id="47" idx="2"/>
            <a:endCxn id="48" idx="0"/>
          </p:cNvCxnSpPr>
          <p:nvPr/>
        </p:nvCxnSpPr>
        <p:spPr>
          <a:xfrm flipH="1">
            <a:off x="2793381" y="4551163"/>
            <a:ext cx="3042" cy="275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DCD18A2C-8F46-4327-8368-0544226CFA04}"/>
              </a:ext>
            </a:extLst>
          </p:cNvPr>
          <p:cNvCxnSpPr>
            <a:cxnSpLocks/>
            <a:stCxn id="48" idx="2"/>
            <a:endCxn id="49" idx="0"/>
          </p:cNvCxnSpPr>
          <p:nvPr/>
        </p:nvCxnSpPr>
        <p:spPr>
          <a:xfrm>
            <a:off x="2793381" y="5134425"/>
            <a:ext cx="0" cy="161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008A700-626A-4BF6-B7B4-A91AC91E16A1}"/>
              </a:ext>
            </a:extLst>
          </p:cNvPr>
          <p:cNvCxnSpPr>
            <a:cxnSpLocks/>
            <a:stCxn id="49" idx="2"/>
            <a:endCxn id="50" idx="0"/>
          </p:cNvCxnSpPr>
          <p:nvPr/>
        </p:nvCxnSpPr>
        <p:spPr>
          <a:xfrm flipH="1">
            <a:off x="2786503" y="5603495"/>
            <a:ext cx="6878" cy="223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5AE520A2-0187-46C2-9AC9-164D411B0DF9}"/>
              </a:ext>
            </a:extLst>
          </p:cNvPr>
          <p:cNvCxnSpPr>
            <a:stCxn id="50" idx="2"/>
            <a:endCxn id="51" idx="0"/>
          </p:cNvCxnSpPr>
          <p:nvPr/>
        </p:nvCxnSpPr>
        <p:spPr>
          <a:xfrm>
            <a:off x="2786503" y="6134710"/>
            <a:ext cx="6878" cy="163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B2997D92-9138-438B-B4AA-6C908C5E4ADE}"/>
              </a:ext>
            </a:extLst>
          </p:cNvPr>
          <p:cNvCxnSpPr>
            <a:stCxn id="51" idx="3"/>
            <a:endCxn id="52" idx="1"/>
          </p:cNvCxnSpPr>
          <p:nvPr/>
        </p:nvCxnSpPr>
        <p:spPr>
          <a:xfrm flipV="1">
            <a:off x="3475619" y="6449892"/>
            <a:ext cx="1305773" cy="1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ACD249C1-C53E-44F4-B294-F7FF7925016D}"/>
              </a:ext>
            </a:extLst>
          </p:cNvPr>
          <p:cNvSpPr txBox="1"/>
          <p:nvPr/>
        </p:nvSpPr>
        <p:spPr>
          <a:xfrm>
            <a:off x="1591834" y="4550869"/>
            <a:ext cx="1257075" cy="261610"/>
          </a:xfrm>
          <a:prstGeom prst="rect">
            <a:avLst/>
          </a:prstGeom>
          <a:noFill/>
        </p:spPr>
        <p:txBody>
          <a:bodyPr wrap="none" rtlCol="0">
            <a:spAutoFit/>
          </a:bodyPr>
          <a:lstStyle/>
          <a:p>
            <a:r>
              <a:rPr lang="en-US" sz="1100" dirty="0">
                <a:latin typeface="Avenir Next LT Pro" panose="020B0504020202020204" pitchFamily="34" charset="0"/>
              </a:rPr>
              <a:t>Regular session?</a:t>
            </a:r>
          </a:p>
        </p:txBody>
      </p:sp>
      <p:sp>
        <p:nvSpPr>
          <p:cNvPr id="81" name="TextBox 80">
            <a:extLst>
              <a:ext uri="{FF2B5EF4-FFF2-40B4-BE49-F238E27FC236}">
                <a16:creationId xmlns:a16="http://schemas.microsoft.com/office/drawing/2014/main" id="{87082CA3-F904-4197-B631-5A89CB06ED28}"/>
              </a:ext>
            </a:extLst>
          </p:cNvPr>
          <p:cNvSpPr txBox="1"/>
          <p:nvPr/>
        </p:nvSpPr>
        <p:spPr>
          <a:xfrm>
            <a:off x="3398979" y="4164013"/>
            <a:ext cx="1689886" cy="261610"/>
          </a:xfrm>
          <a:prstGeom prst="rect">
            <a:avLst/>
          </a:prstGeom>
          <a:noFill/>
        </p:spPr>
        <p:txBody>
          <a:bodyPr wrap="none" rtlCol="0">
            <a:spAutoFit/>
          </a:bodyPr>
          <a:lstStyle/>
          <a:p>
            <a:r>
              <a:rPr lang="en-US" sz="1100" dirty="0">
                <a:latin typeface="Avenir Next LT Pro" panose="020B0504020202020204" pitchFamily="34" charset="0"/>
              </a:rPr>
              <a:t>Finding previous post ?</a:t>
            </a:r>
          </a:p>
        </p:txBody>
      </p:sp>
      <p:sp>
        <p:nvSpPr>
          <p:cNvPr id="82" name="TextBox 81">
            <a:extLst>
              <a:ext uri="{FF2B5EF4-FFF2-40B4-BE49-F238E27FC236}">
                <a16:creationId xmlns:a16="http://schemas.microsoft.com/office/drawing/2014/main" id="{6F12934C-1375-4FF2-B7B6-16A05E8732E7}"/>
              </a:ext>
            </a:extLst>
          </p:cNvPr>
          <p:cNvSpPr txBox="1"/>
          <p:nvPr/>
        </p:nvSpPr>
        <p:spPr>
          <a:xfrm>
            <a:off x="5088865" y="4243092"/>
            <a:ext cx="1918987"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Visits his profile page</a:t>
            </a:r>
          </a:p>
        </p:txBody>
      </p:sp>
      <p:sp>
        <p:nvSpPr>
          <p:cNvPr id="83" name="TextBox 82">
            <a:extLst>
              <a:ext uri="{FF2B5EF4-FFF2-40B4-BE49-F238E27FC236}">
                <a16:creationId xmlns:a16="http://schemas.microsoft.com/office/drawing/2014/main" id="{FF7AB9E1-778C-44F8-844A-1877E0A1D3FD}"/>
              </a:ext>
            </a:extLst>
          </p:cNvPr>
          <p:cNvSpPr txBox="1"/>
          <p:nvPr/>
        </p:nvSpPr>
        <p:spPr>
          <a:xfrm>
            <a:off x="7489078" y="4243091"/>
            <a:ext cx="1525354"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Clicks ‘My Items’</a:t>
            </a:r>
          </a:p>
        </p:txBody>
      </p:sp>
      <p:sp>
        <p:nvSpPr>
          <p:cNvPr id="84" name="TextBox 83">
            <a:extLst>
              <a:ext uri="{FF2B5EF4-FFF2-40B4-BE49-F238E27FC236}">
                <a16:creationId xmlns:a16="http://schemas.microsoft.com/office/drawing/2014/main" id="{936A262C-C4DD-4248-8770-481994540A9F}"/>
              </a:ext>
            </a:extLst>
          </p:cNvPr>
          <p:cNvSpPr txBox="1"/>
          <p:nvPr/>
        </p:nvSpPr>
        <p:spPr>
          <a:xfrm>
            <a:off x="9581650" y="4243091"/>
            <a:ext cx="1648528" cy="307777"/>
          </a:xfrm>
          <a:prstGeom prst="rect">
            <a:avLst/>
          </a:prstGeom>
          <a:noFill/>
          <a:ln>
            <a:solidFill>
              <a:schemeClr val="tx1"/>
            </a:solidFill>
          </a:ln>
        </p:spPr>
        <p:txBody>
          <a:bodyPr wrap="none" rtlCol="0">
            <a:spAutoFit/>
          </a:bodyPr>
          <a:lstStyle/>
          <a:p>
            <a:r>
              <a:rPr lang="en-US" sz="1400" dirty="0">
                <a:latin typeface="Avenir Next LT Pro" panose="020B0504020202020204" pitchFamily="34" charset="0"/>
              </a:rPr>
              <a:t>Taps ‘Saved Posts’</a:t>
            </a:r>
          </a:p>
        </p:txBody>
      </p:sp>
      <p:cxnSp>
        <p:nvCxnSpPr>
          <p:cNvPr id="87" name="Straight Arrow Connector 86">
            <a:extLst>
              <a:ext uri="{FF2B5EF4-FFF2-40B4-BE49-F238E27FC236}">
                <a16:creationId xmlns:a16="http://schemas.microsoft.com/office/drawing/2014/main" id="{59DDB0FA-1396-4086-9C35-9DF83A56245E}"/>
              </a:ext>
            </a:extLst>
          </p:cNvPr>
          <p:cNvCxnSpPr>
            <a:stCxn id="47" idx="3"/>
            <a:endCxn id="82" idx="1"/>
          </p:cNvCxnSpPr>
          <p:nvPr/>
        </p:nvCxnSpPr>
        <p:spPr>
          <a:xfrm flipV="1">
            <a:off x="3373664" y="4396981"/>
            <a:ext cx="1715201" cy="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0A1AC465-1142-4C08-8B33-C68E548F6839}"/>
              </a:ext>
            </a:extLst>
          </p:cNvPr>
          <p:cNvCxnSpPr>
            <a:stCxn id="82" idx="3"/>
            <a:endCxn id="83" idx="1"/>
          </p:cNvCxnSpPr>
          <p:nvPr/>
        </p:nvCxnSpPr>
        <p:spPr>
          <a:xfrm flipV="1">
            <a:off x="7007852" y="4396980"/>
            <a:ext cx="4812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98B9CB61-D13A-4CAA-87A7-ED0A7BD0FB29}"/>
              </a:ext>
            </a:extLst>
          </p:cNvPr>
          <p:cNvCxnSpPr>
            <a:stCxn id="83" idx="3"/>
            <a:endCxn id="84" idx="1"/>
          </p:cNvCxnSpPr>
          <p:nvPr/>
        </p:nvCxnSpPr>
        <p:spPr>
          <a:xfrm>
            <a:off x="9014432" y="4396980"/>
            <a:ext cx="5672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A08F7628-59DC-4AFF-8685-7B716EB0F435}"/>
              </a:ext>
            </a:extLst>
          </p:cNvPr>
          <p:cNvSpPr txBox="1"/>
          <p:nvPr/>
        </p:nvSpPr>
        <p:spPr>
          <a:xfrm>
            <a:off x="9343876" y="5132755"/>
            <a:ext cx="2124075" cy="523220"/>
          </a:xfrm>
          <a:prstGeom prst="rect">
            <a:avLst/>
          </a:prstGeom>
          <a:noFill/>
          <a:ln>
            <a:solidFill>
              <a:schemeClr val="tx1"/>
            </a:solidFill>
          </a:ln>
        </p:spPr>
        <p:txBody>
          <a:bodyPr wrap="square" rtlCol="0">
            <a:spAutoFit/>
          </a:bodyPr>
          <a:lstStyle/>
          <a:p>
            <a:r>
              <a:rPr lang="en-US" sz="1400" dirty="0">
                <a:latin typeface="Avenir Next LT Pro" panose="020B0504020202020204" pitchFamily="34" charset="0"/>
              </a:rPr>
              <a:t>Scrolls down the page to find the post</a:t>
            </a:r>
          </a:p>
        </p:txBody>
      </p:sp>
      <p:cxnSp>
        <p:nvCxnSpPr>
          <p:cNvPr id="19" name="Straight Arrow Connector 18">
            <a:extLst>
              <a:ext uri="{FF2B5EF4-FFF2-40B4-BE49-F238E27FC236}">
                <a16:creationId xmlns:a16="http://schemas.microsoft.com/office/drawing/2014/main" id="{06B97C57-9BF6-495C-B749-E97FBD2A8104}"/>
              </a:ext>
            </a:extLst>
          </p:cNvPr>
          <p:cNvCxnSpPr>
            <a:cxnSpLocks/>
            <a:stCxn id="84" idx="2"/>
            <a:endCxn id="53" idx="0"/>
          </p:cNvCxnSpPr>
          <p:nvPr/>
        </p:nvCxnSpPr>
        <p:spPr>
          <a:xfrm>
            <a:off x="10405914" y="4550868"/>
            <a:ext cx="0" cy="58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464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1935</Words>
  <Application>Microsoft Office PowerPoint</Application>
  <PresentationFormat>Widescreen</PresentationFormat>
  <Paragraphs>192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 LT Pro</vt:lpstr>
      <vt:lpstr>Bahnschrift</vt:lpstr>
      <vt:lpstr>Calibri</vt:lpstr>
      <vt:lpstr>Calibri Light</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ALSATWAR SRAVAN</dc:creator>
  <cp:lastModifiedBy>ALSATWAR SRAVAN</cp:lastModifiedBy>
  <cp:revision>262</cp:revision>
  <dcterms:created xsi:type="dcterms:W3CDTF">2021-05-24T16:52:33Z</dcterms:created>
  <dcterms:modified xsi:type="dcterms:W3CDTF">2021-05-29T11:41:02Z</dcterms:modified>
</cp:coreProperties>
</file>