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720"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39B4-7E37-4773-8E10-58544C7DE7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38752B-7A79-453A-8322-FE6EF7B7F1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2E974D-496F-4588-A56F-7AB7797857E2}"/>
              </a:ext>
            </a:extLst>
          </p:cNvPr>
          <p:cNvSpPr>
            <a:spLocks noGrp="1"/>
          </p:cNvSpPr>
          <p:nvPr>
            <p:ph type="dt" sz="half" idx="10"/>
          </p:nvPr>
        </p:nvSpPr>
        <p:spPr/>
        <p:txBody>
          <a:bodyPr/>
          <a:lstStyle/>
          <a:p>
            <a:fld id="{44B4BEA2-D109-4532-95C1-CBF8B48DC336}" type="datetimeFigureOut">
              <a:rPr lang="en-IN" smtClean="0"/>
              <a:t>05-06-2024</a:t>
            </a:fld>
            <a:endParaRPr lang="en-IN"/>
          </a:p>
        </p:txBody>
      </p:sp>
      <p:sp>
        <p:nvSpPr>
          <p:cNvPr id="5" name="Footer Placeholder 4">
            <a:extLst>
              <a:ext uri="{FF2B5EF4-FFF2-40B4-BE49-F238E27FC236}">
                <a16:creationId xmlns:a16="http://schemas.microsoft.com/office/drawing/2014/main" id="{80F617F8-9350-4B84-8042-9792708CF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20062-4E85-4121-9C68-E001D974EAEE}"/>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354015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4C72-4F32-4FF3-A2F5-6F5160E309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F3CADB-955B-4022-AE2C-608E6166AB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5F88C2-9EF6-4F9C-9DF3-E39D18C57B09}"/>
              </a:ext>
            </a:extLst>
          </p:cNvPr>
          <p:cNvSpPr>
            <a:spLocks noGrp="1"/>
          </p:cNvSpPr>
          <p:nvPr>
            <p:ph type="dt" sz="half" idx="10"/>
          </p:nvPr>
        </p:nvSpPr>
        <p:spPr/>
        <p:txBody>
          <a:bodyPr/>
          <a:lstStyle/>
          <a:p>
            <a:fld id="{44B4BEA2-D109-4532-95C1-CBF8B48DC336}" type="datetimeFigureOut">
              <a:rPr lang="en-IN" smtClean="0"/>
              <a:t>05-06-2024</a:t>
            </a:fld>
            <a:endParaRPr lang="en-IN"/>
          </a:p>
        </p:txBody>
      </p:sp>
      <p:sp>
        <p:nvSpPr>
          <p:cNvPr id="5" name="Footer Placeholder 4">
            <a:extLst>
              <a:ext uri="{FF2B5EF4-FFF2-40B4-BE49-F238E27FC236}">
                <a16:creationId xmlns:a16="http://schemas.microsoft.com/office/drawing/2014/main" id="{61EA758F-E162-43DC-8484-0B80F8529D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26BBA-A1D3-482D-BF0D-12DF72BEE88D}"/>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52822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C01F1-D8BB-4DC2-882B-AB8F6BB3B8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EF4756-3711-4EF5-A1DE-2DEC6AB0A0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1D633-744C-43C6-9E8A-E68A78D92C0D}"/>
              </a:ext>
            </a:extLst>
          </p:cNvPr>
          <p:cNvSpPr>
            <a:spLocks noGrp="1"/>
          </p:cNvSpPr>
          <p:nvPr>
            <p:ph type="dt" sz="half" idx="10"/>
          </p:nvPr>
        </p:nvSpPr>
        <p:spPr/>
        <p:txBody>
          <a:bodyPr/>
          <a:lstStyle/>
          <a:p>
            <a:fld id="{44B4BEA2-D109-4532-95C1-CBF8B48DC336}" type="datetimeFigureOut">
              <a:rPr lang="en-IN" smtClean="0"/>
              <a:t>05-06-2024</a:t>
            </a:fld>
            <a:endParaRPr lang="en-IN"/>
          </a:p>
        </p:txBody>
      </p:sp>
      <p:sp>
        <p:nvSpPr>
          <p:cNvPr id="5" name="Footer Placeholder 4">
            <a:extLst>
              <a:ext uri="{FF2B5EF4-FFF2-40B4-BE49-F238E27FC236}">
                <a16:creationId xmlns:a16="http://schemas.microsoft.com/office/drawing/2014/main" id="{80E3AFBB-0F01-4037-B686-9BDD2581E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CF056-648C-4684-9BB9-D0353AED4831}"/>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242366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2A54-CE17-408A-BF55-18FB153A41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3DCF6E-6216-4860-B34D-BFE89FC9F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2731FA-ED8C-4CD7-9E92-96D1F720B030}"/>
              </a:ext>
            </a:extLst>
          </p:cNvPr>
          <p:cNvSpPr>
            <a:spLocks noGrp="1"/>
          </p:cNvSpPr>
          <p:nvPr>
            <p:ph type="dt" sz="half" idx="10"/>
          </p:nvPr>
        </p:nvSpPr>
        <p:spPr/>
        <p:txBody>
          <a:bodyPr/>
          <a:lstStyle/>
          <a:p>
            <a:fld id="{44B4BEA2-D109-4532-95C1-CBF8B48DC336}" type="datetimeFigureOut">
              <a:rPr lang="en-IN" smtClean="0"/>
              <a:t>05-06-2024</a:t>
            </a:fld>
            <a:endParaRPr lang="en-IN"/>
          </a:p>
        </p:txBody>
      </p:sp>
      <p:sp>
        <p:nvSpPr>
          <p:cNvPr id="5" name="Footer Placeholder 4">
            <a:extLst>
              <a:ext uri="{FF2B5EF4-FFF2-40B4-BE49-F238E27FC236}">
                <a16:creationId xmlns:a16="http://schemas.microsoft.com/office/drawing/2014/main" id="{E0BAFFDD-3D8A-4FD3-92EC-CF78B83D5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BA20A0-9ADE-45D3-B913-18296511E61F}"/>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405811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8F70-7652-4ED2-9CD4-F5861811E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3A149B-E4E6-47C8-8BAA-E5C07105C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6732B-F1E1-4F78-A9FB-81B683FD1D05}"/>
              </a:ext>
            </a:extLst>
          </p:cNvPr>
          <p:cNvSpPr>
            <a:spLocks noGrp="1"/>
          </p:cNvSpPr>
          <p:nvPr>
            <p:ph type="dt" sz="half" idx="10"/>
          </p:nvPr>
        </p:nvSpPr>
        <p:spPr/>
        <p:txBody>
          <a:bodyPr/>
          <a:lstStyle/>
          <a:p>
            <a:fld id="{44B4BEA2-D109-4532-95C1-CBF8B48DC336}" type="datetimeFigureOut">
              <a:rPr lang="en-IN" smtClean="0"/>
              <a:t>05-06-2024</a:t>
            </a:fld>
            <a:endParaRPr lang="en-IN"/>
          </a:p>
        </p:txBody>
      </p:sp>
      <p:sp>
        <p:nvSpPr>
          <p:cNvPr id="5" name="Footer Placeholder 4">
            <a:extLst>
              <a:ext uri="{FF2B5EF4-FFF2-40B4-BE49-F238E27FC236}">
                <a16:creationId xmlns:a16="http://schemas.microsoft.com/office/drawing/2014/main" id="{A3E346D8-D26D-4A10-AF07-9CAB4D4A8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276DD4-0D7B-4218-99D1-F47907BDA4AC}"/>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141442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D7FD-6127-41A8-9AB4-D2B202A927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53107D-4F52-478F-831A-626DA6B8F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6A0B3F-7EBE-473D-AAA6-B774231BD4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6901C1-15B3-4F99-A08D-11751CB9B5BC}"/>
              </a:ext>
            </a:extLst>
          </p:cNvPr>
          <p:cNvSpPr>
            <a:spLocks noGrp="1"/>
          </p:cNvSpPr>
          <p:nvPr>
            <p:ph type="dt" sz="half" idx="10"/>
          </p:nvPr>
        </p:nvSpPr>
        <p:spPr/>
        <p:txBody>
          <a:bodyPr/>
          <a:lstStyle/>
          <a:p>
            <a:fld id="{44B4BEA2-D109-4532-95C1-CBF8B48DC336}" type="datetimeFigureOut">
              <a:rPr lang="en-IN" smtClean="0"/>
              <a:t>05-06-2024</a:t>
            </a:fld>
            <a:endParaRPr lang="en-IN"/>
          </a:p>
        </p:txBody>
      </p:sp>
      <p:sp>
        <p:nvSpPr>
          <p:cNvPr id="6" name="Footer Placeholder 5">
            <a:extLst>
              <a:ext uri="{FF2B5EF4-FFF2-40B4-BE49-F238E27FC236}">
                <a16:creationId xmlns:a16="http://schemas.microsoft.com/office/drawing/2014/main" id="{9B079ABB-4490-4A67-8B8A-24BBC69C4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A4BF14-69F6-49C0-AB6A-9372C4E041FA}"/>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341939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A793-FC0A-468F-805E-2B0640EF11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E6817D-3432-43A9-9317-F99D1D0C0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67319-F4E2-40F9-88F0-273906F5E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09EA26-65B4-423D-B4D1-C442563F1A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1B251-0B5A-428A-BDDD-BDD57764BB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58E5A7-C0D3-4B96-A66A-50558C92D135}"/>
              </a:ext>
            </a:extLst>
          </p:cNvPr>
          <p:cNvSpPr>
            <a:spLocks noGrp="1"/>
          </p:cNvSpPr>
          <p:nvPr>
            <p:ph type="dt" sz="half" idx="10"/>
          </p:nvPr>
        </p:nvSpPr>
        <p:spPr/>
        <p:txBody>
          <a:bodyPr/>
          <a:lstStyle/>
          <a:p>
            <a:fld id="{44B4BEA2-D109-4532-95C1-CBF8B48DC336}" type="datetimeFigureOut">
              <a:rPr lang="en-IN" smtClean="0"/>
              <a:t>05-06-2024</a:t>
            </a:fld>
            <a:endParaRPr lang="en-IN"/>
          </a:p>
        </p:txBody>
      </p:sp>
      <p:sp>
        <p:nvSpPr>
          <p:cNvPr id="8" name="Footer Placeholder 7">
            <a:extLst>
              <a:ext uri="{FF2B5EF4-FFF2-40B4-BE49-F238E27FC236}">
                <a16:creationId xmlns:a16="http://schemas.microsoft.com/office/drawing/2014/main" id="{14F833EC-116F-4405-B721-16B4912972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CEC4DB-5F23-4627-AFC4-09FED5AE3E89}"/>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84450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4ABF-BEE4-4F78-93B5-9A229D9576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B9C588-FCB1-4706-AD04-924DA46A2A7B}"/>
              </a:ext>
            </a:extLst>
          </p:cNvPr>
          <p:cNvSpPr>
            <a:spLocks noGrp="1"/>
          </p:cNvSpPr>
          <p:nvPr>
            <p:ph type="dt" sz="half" idx="10"/>
          </p:nvPr>
        </p:nvSpPr>
        <p:spPr/>
        <p:txBody>
          <a:bodyPr/>
          <a:lstStyle/>
          <a:p>
            <a:fld id="{44B4BEA2-D109-4532-95C1-CBF8B48DC336}" type="datetimeFigureOut">
              <a:rPr lang="en-IN" smtClean="0"/>
              <a:t>05-06-2024</a:t>
            </a:fld>
            <a:endParaRPr lang="en-IN"/>
          </a:p>
        </p:txBody>
      </p:sp>
      <p:sp>
        <p:nvSpPr>
          <p:cNvPr id="4" name="Footer Placeholder 3">
            <a:extLst>
              <a:ext uri="{FF2B5EF4-FFF2-40B4-BE49-F238E27FC236}">
                <a16:creationId xmlns:a16="http://schemas.microsoft.com/office/drawing/2014/main" id="{44EF3643-6CD3-42C0-AB8C-20F5DDD5A8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8C8D5E-DAF4-4A34-9292-E44BD4FB617C}"/>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114630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D3E014-9BC5-448D-AE9E-DAB5025FCF79}"/>
              </a:ext>
            </a:extLst>
          </p:cNvPr>
          <p:cNvSpPr>
            <a:spLocks noGrp="1"/>
          </p:cNvSpPr>
          <p:nvPr>
            <p:ph type="dt" sz="half" idx="10"/>
          </p:nvPr>
        </p:nvSpPr>
        <p:spPr/>
        <p:txBody>
          <a:bodyPr/>
          <a:lstStyle/>
          <a:p>
            <a:fld id="{44B4BEA2-D109-4532-95C1-CBF8B48DC336}" type="datetimeFigureOut">
              <a:rPr lang="en-IN" smtClean="0"/>
              <a:t>05-06-2024</a:t>
            </a:fld>
            <a:endParaRPr lang="en-IN"/>
          </a:p>
        </p:txBody>
      </p:sp>
      <p:sp>
        <p:nvSpPr>
          <p:cNvPr id="3" name="Footer Placeholder 2">
            <a:extLst>
              <a:ext uri="{FF2B5EF4-FFF2-40B4-BE49-F238E27FC236}">
                <a16:creationId xmlns:a16="http://schemas.microsoft.com/office/drawing/2014/main" id="{AC965137-3277-44C9-8C69-C03C9F8B84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44068A-C66E-4340-BF05-F61D30C80581}"/>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284700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F55C-7FA6-4C30-86E2-3DDB1F2F9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83A50D-D247-4909-8B3F-B824B68F4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BF5026-7CE9-4984-B2B8-F86B2D05B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53D66-512A-403E-86CA-2100386D9E5E}"/>
              </a:ext>
            </a:extLst>
          </p:cNvPr>
          <p:cNvSpPr>
            <a:spLocks noGrp="1"/>
          </p:cNvSpPr>
          <p:nvPr>
            <p:ph type="dt" sz="half" idx="10"/>
          </p:nvPr>
        </p:nvSpPr>
        <p:spPr/>
        <p:txBody>
          <a:bodyPr/>
          <a:lstStyle/>
          <a:p>
            <a:fld id="{44B4BEA2-D109-4532-95C1-CBF8B48DC336}" type="datetimeFigureOut">
              <a:rPr lang="en-IN" smtClean="0"/>
              <a:t>05-06-2024</a:t>
            </a:fld>
            <a:endParaRPr lang="en-IN"/>
          </a:p>
        </p:txBody>
      </p:sp>
      <p:sp>
        <p:nvSpPr>
          <p:cNvPr id="6" name="Footer Placeholder 5">
            <a:extLst>
              <a:ext uri="{FF2B5EF4-FFF2-40B4-BE49-F238E27FC236}">
                <a16:creationId xmlns:a16="http://schemas.microsoft.com/office/drawing/2014/main" id="{59316C7E-9BFF-47E9-A187-8507AD7017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CDE45-C403-455D-BD3C-FDBBCACF4DB0}"/>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344137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6685-7BD5-4C24-B984-32AF85197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E0FBDE-847F-492E-83F4-3D8FD67D6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01F492-2BBC-4200-86F9-3310B3A8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8F1F2-04F2-49E1-82B5-15A2AE36B140}"/>
              </a:ext>
            </a:extLst>
          </p:cNvPr>
          <p:cNvSpPr>
            <a:spLocks noGrp="1"/>
          </p:cNvSpPr>
          <p:nvPr>
            <p:ph type="dt" sz="half" idx="10"/>
          </p:nvPr>
        </p:nvSpPr>
        <p:spPr/>
        <p:txBody>
          <a:bodyPr/>
          <a:lstStyle/>
          <a:p>
            <a:fld id="{44B4BEA2-D109-4532-95C1-CBF8B48DC336}" type="datetimeFigureOut">
              <a:rPr lang="en-IN" smtClean="0"/>
              <a:t>05-06-2024</a:t>
            </a:fld>
            <a:endParaRPr lang="en-IN"/>
          </a:p>
        </p:txBody>
      </p:sp>
      <p:sp>
        <p:nvSpPr>
          <p:cNvPr id="6" name="Footer Placeholder 5">
            <a:extLst>
              <a:ext uri="{FF2B5EF4-FFF2-40B4-BE49-F238E27FC236}">
                <a16:creationId xmlns:a16="http://schemas.microsoft.com/office/drawing/2014/main" id="{AACF783C-94E5-400A-8A4E-B7C071BDC7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3FDCC1-9505-4D03-9621-6A4730F270D8}"/>
              </a:ext>
            </a:extLst>
          </p:cNvPr>
          <p:cNvSpPr>
            <a:spLocks noGrp="1"/>
          </p:cNvSpPr>
          <p:nvPr>
            <p:ph type="sldNum" sz="quarter" idx="12"/>
          </p:nvPr>
        </p:nvSpPr>
        <p:spPr/>
        <p:txBody>
          <a:bodyPr/>
          <a:lstStyle/>
          <a:p>
            <a:fld id="{5746B666-1DA2-4359-8063-85FA255CEE8D}" type="slidenum">
              <a:rPr lang="en-IN" smtClean="0"/>
              <a:t>‹#›</a:t>
            </a:fld>
            <a:endParaRPr lang="en-IN"/>
          </a:p>
        </p:txBody>
      </p:sp>
    </p:spTree>
    <p:extLst>
      <p:ext uri="{BB962C8B-B14F-4D97-AF65-F5344CB8AC3E}">
        <p14:creationId xmlns:p14="http://schemas.microsoft.com/office/powerpoint/2010/main" val="177692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95264-07F0-48C4-9508-F698972CC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A81E5-0138-427D-95C4-8486D2C1F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A6946D-5681-47FC-A93A-91E57CFBB6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4BEA2-D109-4532-95C1-CBF8B48DC336}" type="datetimeFigureOut">
              <a:rPr lang="en-IN" smtClean="0"/>
              <a:t>05-06-2024</a:t>
            </a:fld>
            <a:endParaRPr lang="en-IN"/>
          </a:p>
        </p:txBody>
      </p:sp>
      <p:sp>
        <p:nvSpPr>
          <p:cNvPr id="5" name="Footer Placeholder 4">
            <a:extLst>
              <a:ext uri="{FF2B5EF4-FFF2-40B4-BE49-F238E27FC236}">
                <a16:creationId xmlns:a16="http://schemas.microsoft.com/office/drawing/2014/main" id="{8B574DE9-FE4D-457F-905B-AE38FF3B42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EBBA3B-002D-4864-A873-35767551F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6B666-1DA2-4359-8063-85FA255CEE8D}" type="slidenum">
              <a:rPr lang="en-IN" smtClean="0"/>
              <a:t>‹#›</a:t>
            </a:fld>
            <a:endParaRPr lang="en-IN"/>
          </a:p>
        </p:txBody>
      </p:sp>
    </p:spTree>
    <p:extLst>
      <p:ext uri="{BB962C8B-B14F-4D97-AF65-F5344CB8AC3E}">
        <p14:creationId xmlns:p14="http://schemas.microsoft.com/office/powerpoint/2010/main" val="279315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E7A9CC-6776-41B5-8BC8-6F369C47A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60183" y="598384"/>
            <a:ext cx="1533399" cy="1961965"/>
          </a:xfrm>
          <a:prstGeom prst="rect">
            <a:avLst/>
          </a:prstGeom>
        </p:spPr>
      </p:pic>
      <p:sp>
        <p:nvSpPr>
          <p:cNvPr id="6" name="TextBox 5">
            <a:extLst>
              <a:ext uri="{FF2B5EF4-FFF2-40B4-BE49-F238E27FC236}">
                <a16:creationId xmlns:a16="http://schemas.microsoft.com/office/drawing/2014/main" id="{56CE3909-3BC8-4460-906C-E2084C871876}"/>
              </a:ext>
            </a:extLst>
          </p:cNvPr>
          <p:cNvSpPr txBox="1"/>
          <p:nvPr/>
        </p:nvSpPr>
        <p:spPr>
          <a:xfrm>
            <a:off x="97397" y="-35933"/>
            <a:ext cx="5924887" cy="584775"/>
          </a:xfrm>
          <a:prstGeom prst="rect">
            <a:avLst/>
          </a:prstGeom>
          <a:noFill/>
        </p:spPr>
        <p:txBody>
          <a:bodyPr wrap="square" rtlCol="0">
            <a:spAutoFit/>
          </a:bodyPr>
          <a:lstStyle/>
          <a:p>
            <a:r>
              <a:rPr lang="en-US" sz="3200" b="1" dirty="0"/>
              <a:t>Vinay Alsa– Salesforce Developer</a:t>
            </a:r>
            <a:endParaRPr lang="en-IN" sz="3200" b="1" dirty="0"/>
          </a:p>
        </p:txBody>
      </p:sp>
      <p:sp>
        <p:nvSpPr>
          <p:cNvPr id="7" name="TextBox 6">
            <a:extLst>
              <a:ext uri="{FF2B5EF4-FFF2-40B4-BE49-F238E27FC236}">
                <a16:creationId xmlns:a16="http://schemas.microsoft.com/office/drawing/2014/main" id="{55304788-CBDC-4E36-BA7E-E749C78E3A50}"/>
              </a:ext>
            </a:extLst>
          </p:cNvPr>
          <p:cNvSpPr txBox="1"/>
          <p:nvPr/>
        </p:nvSpPr>
        <p:spPr>
          <a:xfrm>
            <a:off x="1787125" y="371158"/>
            <a:ext cx="4786637" cy="3323987"/>
          </a:xfrm>
          <a:prstGeom prst="rect">
            <a:avLst/>
          </a:prstGeom>
          <a:noFill/>
        </p:spPr>
        <p:txBody>
          <a:bodyPr wrap="square" rtlCol="0">
            <a:spAutoFit/>
          </a:bodyPr>
          <a:lstStyle/>
          <a:p>
            <a:pPr algn="just"/>
            <a:r>
              <a:rPr lang="en-US" b="1" dirty="0">
                <a:solidFill>
                  <a:srgbClr val="00B050"/>
                </a:solidFill>
              </a:rPr>
              <a:t>Executive Summary</a:t>
            </a:r>
          </a:p>
          <a:p>
            <a:pPr marL="171450" indent="-171450" algn="just">
              <a:buFont typeface="Wingdings" panose="05000000000000000000" pitchFamily="2" charset="2"/>
              <a:buChar char="q"/>
            </a:pPr>
            <a:r>
              <a:rPr lang="en-US" sz="1200" dirty="0"/>
              <a:t>Salesforce Administration: Custom and standard objects, fields, page layouts, record types, validation rules, schema builder, flow Builder, Process Builder, workflow rules, approval process, permission sets, Org, and object level security, OWD, Data Management.</a:t>
            </a:r>
          </a:p>
          <a:p>
            <a:pPr marL="171450" indent="-171450" algn="just">
              <a:buFont typeface="Wingdings" panose="05000000000000000000" pitchFamily="2" charset="2"/>
              <a:buChar char="q"/>
            </a:pPr>
            <a:r>
              <a:rPr lang="en-US" sz="1200" dirty="0"/>
              <a:t>Salesforce Development: Apex programming language, Asynchronous and Synchronous Apex, Batch Apex, Triggers, SOQL, SOSL, triggers, DML, Visualforce, Lightning Web Components Framework, Integration, REST API, SOAP API.</a:t>
            </a:r>
          </a:p>
          <a:p>
            <a:pPr marL="171450" indent="-171450" algn="just">
              <a:buFont typeface="Wingdings" panose="05000000000000000000" pitchFamily="2" charset="2"/>
              <a:buChar char="q"/>
            </a:pPr>
            <a:r>
              <a:rPr lang="en-US" sz="1200" dirty="0"/>
              <a:t>Salesforce Clouds: Sales Cloud, Service Cloud, Community Cloud.</a:t>
            </a:r>
          </a:p>
          <a:p>
            <a:pPr marL="171450" indent="-171450" algn="just">
              <a:buFont typeface="Wingdings" panose="05000000000000000000" pitchFamily="2" charset="2"/>
              <a:buChar char="q"/>
            </a:pPr>
            <a:r>
              <a:rPr lang="en-US" sz="1200" dirty="0"/>
              <a:t>Programming Languages and Database: C++, Python, MySQL, SQLite</a:t>
            </a:r>
          </a:p>
          <a:p>
            <a:pPr marL="171450" indent="-171450" algn="just">
              <a:buFont typeface="Wingdings" panose="05000000000000000000" pitchFamily="2" charset="2"/>
              <a:buChar char="q"/>
            </a:pPr>
            <a:r>
              <a:rPr lang="en-US" sz="1200" dirty="0"/>
              <a:t>Web Development: HTML, CSS, JavaScript, Bootstrap, GitHub.</a:t>
            </a:r>
          </a:p>
          <a:p>
            <a:pPr marL="171450" indent="-171450" algn="just">
              <a:buFont typeface="Wingdings" panose="05000000000000000000" pitchFamily="2" charset="2"/>
              <a:buChar char="q"/>
            </a:pPr>
            <a:r>
              <a:rPr lang="en-US" sz="1200" dirty="0"/>
              <a:t>Tools and software: Agile Methodology, Software Development Lifecycle, Jira, Microsoft Visual Studio, Deployment tools.</a:t>
            </a:r>
          </a:p>
          <a:p>
            <a:pPr marL="171450" indent="-171450" algn="just">
              <a:buFont typeface="Wingdings" panose="05000000000000000000" pitchFamily="2" charset="2"/>
              <a:buChar char="q"/>
            </a:pPr>
            <a:r>
              <a:rPr lang="en-US" sz="1200" dirty="0"/>
              <a:t>Soft Skills: Leadership, Communication, Time management, Teamwork, Problem-solving, Work ethic, Creativity.</a:t>
            </a:r>
          </a:p>
          <a:p>
            <a:pPr marL="171450" indent="-171450" algn="just">
              <a:buFont typeface="Wingdings" panose="05000000000000000000" pitchFamily="2" charset="2"/>
              <a:buChar char="q"/>
            </a:pPr>
            <a:endParaRPr lang="en-IN" sz="1200" b="1" dirty="0">
              <a:solidFill>
                <a:srgbClr val="00B050"/>
              </a:solidFill>
            </a:endParaRPr>
          </a:p>
        </p:txBody>
      </p:sp>
      <p:graphicFrame>
        <p:nvGraphicFramePr>
          <p:cNvPr id="8" name="Table 8">
            <a:extLst>
              <a:ext uri="{FF2B5EF4-FFF2-40B4-BE49-F238E27FC236}">
                <a16:creationId xmlns:a16="http://schemas.microsoft.com/office/drawing/2014/main" id="{CAB31687-3533-445A-A5D9-42602520A4AF}"/>
              </a:ext>
            </a:extLst>
          </p:cNvPr>
          <p:cNvGraphicFramePr>
            <a:graphicFrameLocks noGrp="1"/>
          </p:cNvGraphicFramePr>
          <p:nvPr>
            <p:extLst>
              <p:ext uri="{D42A27DB-BD31-4B8C-83A1-F6EECF244321}">
                <p14:modId xmlns:p14="http://schemas.microsoft.com/office/powerpoint/2010/main" val="1714344023"/>
              </p:ext>
            </p:extLst>
          </p:nvPr>
        </p:nvGraphicFramePr>
        <p:xfrm>
          <a:off x="1830017" y="3658786"/>
          <a:ext cx="4606293" cy="731520"/>
        </p:xfrm>
        <a:graphic>
          <a:graphicData uri="http://schemas.openxmlformats.org/drawingml/2006/table">
            <a:tbl>
              <a:tblPr firstRow="1" bandRow="1">
                <a:tableStyleId>{5C22544A-7EE6-4342-B048-85BDC9FD1C3A}</a:tableStyleId>
              </a:tblPr>
              <a:tblGrid>
                <a:gridCol w="1053744">
                  <a:extLst>
                    <a:ext uri="{9D8B030D-6E8A-4147-A177-3AD203B41FA5}">
                      <a16:colId xmlns:a16="http://schemas.microsoft.com/office/drawing/2014/main" val="935654163"/>
                    </a:ext>
                  </a:extLst>
                </a:gridCol>
                <a:gridCol w="1019115">
                  <a:extLst>
                    <a:ext uri="{9D8B030D-6E8A-4147-A177-3AD203B41FA5}">
                      <a16:colId xmlns:a16="http://schemas.microsoft.com/office/drawing/2014/main" val="2875712961"/>
                    </a:ext>
                  </a:extLst>
                </a:gridCol>
                <a:gridCol w="1266717">
                  <a:extLst>
                    <a:ext uri="{9D8B030D-6E8A-4147-A177-3AD203B41FA5}">
                      <a16:colId xmlns:a16="http://schemas.microsoft.com/office/drawing/2014/main" val="3822662321"/>
                    </a:ext>
                  </a:extLst>
                </a:gridCol>
                <a:gridCol w="1266717">
                  <a:extLst>
                    <a:ext uri="{9D8B030D-6E8A-4147-A177-3AD203B41FA5}">
                      <a16:colId xmlns:a16="http://schemas.microsoft.com/office/drawing/2014/main" val="781429142"/>
                    </a:ext>
                  </a:extLst>
                </a:gridCol>
              </a:tblGrid>
              <a:tr h="359291">
                <a:tc>
                  <a:txBody>
                    <a:bodyPr/>
                    <a:lstStyle/>
                    <a:p>
                      <a:r>
                        <a:rPr lang="en-US" sz="1200" dirty="0"/>
                        <a:t>Lightning </a:t>
                      </a:r>
                      <a:endParaRPr lang="en-IN" sz="1200" dirty="0"/>
                    </a:p>
                  </a:txBody>
                  <a:tcPr/>
                </a:tc>
                <a:tc>
                  <a:txBody>
                    <a:bodyPr/>
                    <a:lstStyle/>
                    <a:p>
                      <a:r>
                        <a:rPr lang="en-US" sz="1200" dirty="0"/>
                        <a:t>Sales</a:t>
                      </a:r>
                      <a:endParaRPr lang="en-IN" sz="1200" dirty="0"/>
                    </a:p>
                  </a:txBody>
                  <a:tcPr/>
                </a:tc>
                <a:tc>
                  <a:txBody>
                    <a:bodyPr/>
                    <a:lstStyle/>
                    <a:p>
                      <a:r>
                        <a:rPr lang="en-US" sz="1200" dirty="0"/>
                        <a:t>Service&amp; </a:t>
                      </a:r>
                    </a:p>
                    <a:p>
                      <a:r>
                        <a:rPr lang="en-US" sz="1200" dirty="0"/>
                        <a:t>Community </a:t>
                      </a:r>
                      <a:endParaRPr lang="en-IN" sz="1200" dirty="0"/>
                    </a:p>
                  </a:txBody>
                  <a:tcPr/>
                </a:tc>
                <a:tc>
                  <a:txBody>
                    <a:bodyPr/>
                    <a:lstStyle/>
                    <a:p>
                      <a:r>
                        <a:rPr lang="en-US" sz="1200" dirty="0"/>
                        <a:t>CPQ </a:t>
                      </a:r>
                      <a:endParaRPr lang="en-IN" sz="1200" dirty="0"/>
                    </a:p>
                  </a:txBody>
                  <a:tcPr/>
                </a:tc>
                <a:extLst>
                  <a:ext uri="{0D108BD9-81ED-4DB2-BD59-A6C34878D82A}">
                    <a16:rowId xmlns:a16="http://schemas.microsoft.com/office/drawing/2014/main" val="3921281730"/>
                  </a:ext>
                </a:extLst>
              </a:tr>
              <a:tr h="215575">
                <a:tc>
                  <a:txBody>
                    <a:bodyPr/>
                    <a:lstStyle/>
                    <a:p>
                      <a:r>
                        <a:rPr lang="en-US" sz="1200" dirty="0"/>
                        <a:t>2.5 years </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1.1 years </a:t>
                      </a:r>
                      <a:endParaRPr lang="en-IN" sz="1200" dirty="0"/>
                    </a:p>
                  </a:txBody>
                  <a:tcPr/>
                </a:tc>
                <a:tc>
                  <a:txBody>
                    <a:bodyPr/>
                    <a:lstStyle/>
                    <a:p>
                      <a:r>
                        <a:rPr lang="en-US" sz="1200" dirty="0"/>
                        <a:t>2 years </a:t>
                      </a:r>
                      <a:endParaRPr lang="en-IN" sz="1200" dirty="0"/>
                    </a:p>
                  </a:txBody>
                  <a:tcPr/>
                </a:tc>
                <a:tc>
                  <a:txBody>
                    <a:bodyPr/>
                    <a:lstStyle/>
                    <a:p>
                      <a:r>
                        <a:rPr lang="en-US" sz="1200" dirty="0"/>
                        <a:t>1.2 years</a:t>
                      </a:r>
                      <a:endParaRPr lang="en-IN" sz="1200" dirty="0"/>
                    </a:p>
                  </a:txBody>
                  <a:tcPr/>
                </a:tc>
                <a:extLst>
                  <a:ext uri="{0D108BD9-81ED-4DB2-BD59-A6C34878D82A}">
                    <a16:rowId xmlns:a16="http://schemas.microsoft.com/office/drawing/2014/main" val="1387530032"/>
                  </a:ext>
                </a:extLst>
              </a:tr>
            </a:tbl>
          </a:graphicData>
        </a:graphic>
      </p:graphicFrame>
      <p:sp>
        <p:nvSpPr>
          <p:cNvPr id="9" name="TextBox 8">
            <a:extLst>
              <a:ext uri="{FF2B5EF4-FFF2-40B4-BE49-F238E27FC236}">
                <a16:creationId xmlns:a16="http://schemas.microsoft.com/office/drawing/2014/main" id="{DB0CFCA2-4794-4723-9A42-979F049EA4DB}"/>
              </a:ext>
            </a:extLst>
          </p:cNvPr>
          <p:cNvSpPr txBox="1"/>
          <p:nvPr/>
        </p:nvSpPr>
        <p:spPr>
          <a:xfrm>
            <a:off x="1719046" y="3349929"/>
            <a:ext cx="2467993" cy="369332"/>
          </a:xfrm>
          <a:prstGeom prst="rect">
            <a:avLst/>
          </a:prstGeom>
          <a:noFill/>
        </p:spPr>
        <p:txBody>
          <a:bodyPr wrap="square" rtlCol="0">
            <a:spAutoFit/>
          </a:bodyPr>
          <a:lstStyle/>
          <a:p>
            <a:r>
              <a:rPr lang="en-US" b="1" dirty="0"/>
              <a:t>Experience Summary </a:t>
            </a:r>
            <a:endParaRPr lang="en-IN" b="1" dirty="0"/>
          </a:p>
        </p:txBody>
      </p:sp>
      <p:sp>
        <p:nvSpPr>
          <p:cNvPr id="10" name="TextBox 9">
            <a:extLst>
              <a:ext uri="{FF2B5EF4-FFF2-40B4-BE49-F238E27FC236}">
                <a16:creationId xmlns:a16="http://schemas.microsoft.com/office/drawing/2014/main" id="{91DA0E71-95A8-45AA-8BD0-EDF379943D9D}"/>
              </a:ext>
            </a:extLst>
          </p:cNvPr>
          <p:cNvSpPr txBox="1"/>
          <p:nvPr/>
        </p:nvSpPr>
        <p:spPr>
          <a:xfrm>
            <a:off x="1808571" y="4340517"/>
            <a:ext cx="4649187" cy="874760"/>
          </a:xfrm>
          <a:prstGeom prst="rect">
            <a:avLst/>
          </a:prstGeom>
          <a:noFill/>
        </p:spPr>
        <p:txBody>
          <a:bodyPr wrap="square" rtlCol="0">
            <a:spAutoFit/>
          </a:bodyPr>
          <a:lstStyle/>
          <a:p>
            <a:r>
              <a:rPr lang="en-US" sz="1400" b="1" dirty="0"/>
              <a:t>Education</a:t>
            </a:r>
          </a:p>
          <a:p>
            <a:pPr marL="171450" indent="-171450" algn="just">
              <a:buFont typeface="Arial" panose="020B0604020202020204" pitchFamily="34" charset="0"/>
              <a:buChar char="•"/>
            </a:pPr>
            <a:r>
              <a:rPr lang="en-US" sz="1200" dirty="0"/>
              <a:t>MS, Computer Engineering, Auburn University, Montgomery, AL</a:t>
            </a:r>
          </a:p>
          <a:p>
            <a:pPr marL="171450" indent="-171450" algn="just">
              <a:buFont typeface="Arial" panose="020B0604020202020204" pitchFamily="34" charset="0"/>
              <a:buChar char="•"/>
            </a:pPr>
            <a:r>
              <a:rPr lang="en-US" sz="1200" dirty="0"/>
              <a:t>B-Tech, Computer Science &amp; Architecture, Jawaharlal Nehru Technological University, Hyderabad, India.</a:t>
            </a:r>
          </a:p>
        </p:txBody>
      </p:sp>
      <p:sp>
        <p:nvSpPr>
          <p:cNvPr id="11" name="TextBox 10">
            <a:extLst>
              <a:ext uri="{FF2B5EF4-FFF2-40B4-BE49-F238E27FC236}">
                <a16:creationId xmlns:a16="http://schemas.microsoft.com/office/drawing/2014/main" id="{E87608F9-8DC5-4478-83C2-EC76DBB11078}"/>
              </a:ext>
            </a:extLst>
          </p:cNvPr>
          <p:cNvSpPr txBox="1"/>
          <p:nvPr/>
        </p:nvSpPr>
        <p:spPr>
          <a:xfrm>
            <a:off x="206015" y="4560945"/>
            <a:ext cx="2163715" cy="2677656"/>
          </a:xfrm>
          <a:prstGeom prst="rect">
            <a:avLst/>
          </a:prstGeom>
          <a:noFill/>
        </p:spPr>
        <p:txBody>
          <a:bodyPr wrap="square" rtlCol="0">
            <a:spAutoFit/>
          </a:bodyPr>
          <a:lstStyle/>
          <a:p>
            <a:r>
              <a:rPr lang="en-US" sz="1400" b="1" dirty="0"/>
              <a:t>Functional Expertise</a:t>
            </a:r>
          </a:p>
          <a:p>
            <a:pPr marL="285750" indent="-285750">
              <a:buFont typeface="Arial" panose="020B0604020202020204" pitchFamily="34" charset="0"/>
              <a:buChar char="•"/>
            </a:pPr>
            <a:r>
              <a:rPr lang="en-US" sz="1400" dirty="0"/>
              <a:t>CRM Consulting </a:t>
            </a:r>
          </a:p>
          <a:p>
            <a:pPr marL="285750" indent="-285750">
              <a:buFont typeface="Arial" panose="020B0604020202020204" pitchFamily="34" charset="0"/>
              <a:buChar char="•"/>
            </a:pPr>
            <a:r>
              <a:rPr lang="en-US" sz="1400" dirty="0"/>
              <a:t>Troubleshooting </a:t>
            </a:r>
          </a:p>
          <a:p>
            <a:pPr marL="285750" indent="-285750">
              <a:buFont typeface="Arial" panose="020B0604020202020204" pitchFamily="34" charset="0"/>
              <a:buChar char="•"/>
            </a:pPr>
            <a:r>
              <a:rPr lang="en-US" sz="1400" dirty="0"/>
              <a:t>Solution Development</a:t>
            </a:r>
          </a:p>
          <a:p>
            <a:pPr marL="285750" indent="-285750">
              <a:buFont typeface="Arial" panose="020B0604020202020204" pitchFamily="34" charset="0"/>
              <a:buChar char="•"/>
            </a:pPr>
            <a:r>
              <a:rPr lang="en-US" sz="1400" dirty="0"/>
              <a:t>Technical Document</a:t>
            </a:r>
          </a:p>
          <a:p>
            <a:pPr marL="285750" indent="-285750">
              <a:buFont typeface="Arial" panose="020B0604020202020204" pitchFamily="34" charset="0"/>
              <a:buChar char="•"/>
            </a:pPr>
            <a:r>
              <a:rPr lang="en-US" sz="1400" dirty="0"/>
              <a:t>Development </a:t>
            </a:r>
          </a:p>
          <a:p>
            <a:r>
              <a:rPr lang="en-US" sz="1400" b="1" dirty="0"/>
              <a:t>Industry Sectors</a:t>
            </a:r>
          </a:p>
          <a:p>
            <a:pPr marL="285750" indent="-285750">
              <a:buFont typeface="Arial" panose="020B0604020202020204" pitchFamily="34" charset="0"/>
              <a:buChar char="•"/>
            </a:pPr>
            <a:r>
              <a:rPr lang="en-US" sz="1400" dirty="0"/>
              <a:t>Finance</a:t>
            </a:r>
          </a:p>
          <a:p>
            <a:pPr marL="285750" indent="-285750">
              <a:buFont typeface="Arial" panose="020B0604020202020204" pitchFamily="34" charset="0"/>
              <a:buChar char="•"/>
            </a:pPr>
            <a:r>
              <a:rPr lang="en-US" sz="1400" dirty="0"/>
              <a:t>Banking </a:t>
            </a:r>
          </a:p>
          <a:p>
            <a:pPr marL="285750" indent="-285750">
              <a:buFont typeface="Arial" panose="020B0604020202020204" pitchFamily="34" charset="0"/>
              <a:buChar char="•"/>
            </a:pPr>
            <a:r>
              <a:rPr lang="en-US" sz="1400" dirty="0"/>
              <a:t>Retail</a:t>
            </a:r>
            <a:r>
              <a:rPr lang="en-US" sz="1400" b="1" dirty="0"/>
              <a:t> </a:t>
            </a:r>
          </a:p>
          <a:p>
            <a:endParaRPr lang="en-IN" sz="1400" b="1" dirty="0"/>
          </a:p>
          <a:p>
            <a:endParaRPr lang="en-IN" sz="1400" b="1" dirty="0"/>
          </a:p>
        </p:txBody>
      </p:sp>
      <p:sp>
        <p:nvSpPr>
          <p:cNvPr id="12" name="TextBox 11">
            <a:extLst>
              <a:ext uri="{FF2B5EF4-FFF2-40B4-BE49-F238E27FC236}">
                <a16:creationId xmlns:a16="http://schemas.microsoft.com/office/drawing/2014/main" id="{3042A10E-5806-43B5-954B-A395C1B63F40}"/>
              </a:ext>
            </a:extLst>
          </p:cNvPr>
          <p:cNvSpPr txBox="1"/>
          <p:nvPr/>
        </p:nvSpPr>
        <p:spPr>
          <a:xfrm>
            <a:off x="2134874" y="5100308"/>
            <a:ext cx="2254928" cy="1815882"/>
          </a:xfrm>
          <a:prstGeom prst="rect">
            <a:avLst/>
          </a:prstGeom>
          <a:noFill/>
        </p:spPr>
        <p:txBody>
          <a:bodyPr wrap="square" rtlCol="0">
            <a:spAutoFit/>
          </a:bodyPr>
          <a:lstStyle/>
          <a:p>
            <a:r>
              <a:rPr lang="en-IN" sz="1400" b="1" dirty="0"/>
              <a:t>Technical </a:t>
            </a:r>
            <a:r>
              <a:rPr lang="en-US" sz="1400" b="1" dirty="0"/>
              <a:t>Expertise</a:t>
            </a:r>
          </a:p>
          <a:p>
            <a:pPr marL="285750" indent="-285750">
              <a:buFont typeface="Arial" panose="020B0604020202020204" pitchFamily="34" charset="0"/>
              <a:buChar char="•"/>
            </a:pPr>
            <a:r>
              <a:rPr lang="en-US" sz="1400" dirty="0"/>
              <a:t>Sales Cloud </a:t>
            </a:r>
          </a:p>
          <a:p>
            <a:pPr marL="285750" indent="-285750">
              <a:buFont typeface="Arial" panose="020B0604020202020204" pitchFamily="34" charset="0"/>
              <a:buChar char="•"/>
            </a:pPr>
            <a:r>
              <a:rPr lang="en-US" sz="1400" dirty="0"/>
              <a:t>Salesforce Lightning</a:t>
            </a:r>
          </a:p>
          <a:p>
            <a:pPr marL="285750" indent="-285750">
              <a:buFont typeface="Arial" panose="020B0604020202020204" pitchFamily="34" charset="0"/>
              <a:buChar char="•"/>
            </a:pPr>
            <a:r>
              <a:rPr lang="en-US" sz="1400" dirty="0"/>
              <a:t>Integration</a:t>
            </a:r>
          </a:p>
          <a:p>
            <a:pPr marL="285750" indent="-285750">
              <a:buFont typeface="Arial" panose="020B0604020202020204" pitchFamily="34" charset="0"/>
              <a:buChar char="•"/>
            </a:pPr>
            <a:r>
              <a:rPr lang="en-US" sz="1400" dirty="0"/>
              <a:t>Admin/Configurations </a:t>
            </a:r>
            <a:endParaRPr lang="en-IN" sz="1400" dirty="0"/>
          </a:p>
          <a:p>
            <a:r>
              <a:rPr lang="en-US" sz="1400" b="1" dirty="0"/>
              <a:t>Methodologies </a:t>
            </a:r>
          </a:p>
          <a:p>
            <a:pPr marL="285750" indent="-285750">
              <a:buFont typeface="Arial" panose="020B0604020202020204" pitchFamily="34" charset="0"/>
              <a:buChar char="•"/>
            </a:pPr>
            <a:r>
              <a:rPr lang="en-US" sz="1400" dirty="0"/>
              <a:t>Agile</a:t>
            </a:r>
          </a:p>
          <a:p>
            <a:pPr marL="285750" indent="-285750">
              <a:buFont typeface="Arial" panose="020B0604020202020204" pitchFamily="34" charset="0"/>
              <a:buChar char="•"/>
            </a:pPr>
            <a:r>
              <a:rPr lang="en-US" sz="1400" dirty="0"/>
              <a:t>Waterfall</a:t>
            </a:r>
            <a:endParaRPr lang="en-IN" dirty="0"/>
          </a:p>
        </p:txBody>
      </p:sp>
      <p:sp>
        <p:nvSpPr>
          <p:cNvPr id="13" name="TextBox 12">
            <a:extLst>
              <a:ext uri="{FF2B5EF4-FFF2-40B4-BE49-F238E27FC236}">
                <a16:creationId xmlns:a16="http://schemas.microsoft.com/office/drawing/2014/main" id="{F6A3A324-F5C3-4CBD-A862-1A358F0E71A1}"/>
              </a:ext>
            </a:extLst>
          </p:cNvPr>
          <p:cNvSpPr txBox="1"/>
          <p:nvPr/>
        </p:nvSpPr>
        <p:spPr>
          <a:xfrm>
            <a:off x="6417440" y="-27993"/>
            <a:ext cx="5755689" cy="6950621"/>
          </a:xfrm>
          <a:prstGeom prst="rect">
            <a:avLst/>
          </a:prstGeom>
          <a:noFill/>
        </p:spPr>
        <p:txBody>
          <a:bodyPr wrap="square" rtlCol="0">
            <a:spAutoFit/>
          </a:bodyPr>
          <a:lstStyle/>
          <a:p>
            <a:r>
              <a:rPr lang="en-US" b="1" dirty="0">
                <a:solidFill>
                  <a:schemeClr val="accent6"/>
                </a:solidFill>
              </a:rPr>
              <a:t>Relevant Experience </a:t>
            </a:r>
          </a:p>
          <a:p>
            <a:r>
              <a:rPr lang="en-US" sz="1300" b="1" dirty="0">
                <a:latin typeface="Cambria" panose="02040503050406030204" pitchFamily="18" charset="0"/>
                <a:ea typeface="Calibri" panose="020F0502020204030204" pitchFamily="34" charset="0"/>
                <a:cs typeface="Arial" panose="020B0604020202020204" pitchFamily="34" charset="0"/>
              </a:rPr>
              <a:t>Salesforce Developer at Cognizant Technology Services, Hyderabad, India</a:t>
            </a:r>
          </a:p>
          <a:p>
            <a:pPr marL="171450" marR="63500" lvl="0" indent="-171450" algn="just">
              <a:spcBef>
                <a:spcPts val="160"/>
              </a:spcBef>
              <a:spcAft>
                <a:spcPts val="0"/>
              </a:spcAft>
              <a:buFont typeface="Courier New" panose="02070309020205020404" pitchFamily="49" charset="0"/>
              <a:buChar char="o"/>
              <a:tabLst>
                <a:tab pos="304800" algn="l"/>
              </a:tabLst>
            </a:pPr>
            <a:r>
              <a:rPr lang="en-US" sz="1200" dirty="0">
                <a:latin typeface="Cambria" panose="02040503050406030204" pitchFamily="18" charset="0"/>
                <a:ea typeface="Calibri" panose="020F0502020204030204" pitchFamily="34" charset="0"/>
                <a:cs typeface="Arial" panose="020B0604020202020204" pitchFamily="34" charset="0"/>
              </a:rPr>
              <a:t>Implemented multiple integration APIs to retrieve data from external sources, provided live service support, particularly in the insurance industry project (DLG-Direct line group), And used Tools like Jira, GitHub, and Visual Studio code.</a:t>
            </a:r>
          </a:p>
          <a:p>
            <a:pPr marL="171450" marR="63500" lvl="0" indent="-171450" algn="just">
              <a:spcBef>
                <a:spcPts val="160"/>
              </a:spcBef>
              <a:spcAft>
                <a:spcPts val="0"/>
              </a:spcAft>
              <a:buFont typeface="Courier New" panose="02070309020205020404" pitchFamily="49" charset="0"/>
              <a:buChar char="o"/>
              <a:tabLst>
                <a:tab pos="304800" algn="l"/>
              </a:tabLst>
            </a:pPr>
            <a:r>
              <a:rPr lang="en-US" sz="1200" dirty="0">
                <a:latin typeface="Cambria" panose="02040503050406030204" pitchFamily="18" charset="0"/>
                <a:ea typeface="Calibri" panose="020F0502020204030204" pitchFamily="34" charset="0"/>
                <a:cs typeface="Arial" panose="020B0604020202020204" pitchFamily="34" charset="0"/>
              </a:rPr>
              <a:t>Responsible for implementing component-based security by configuring user permissions, record type permissions, and field-level security within the Salesforce org, Debugging and troubleshooting issues raised by users, and ensuring the smooth functioning of the Salesforce applications.</a:t>
            </a:r>
          </a:p>
          <a:p>
            <a:pPr marL="171450" marR="63500" lvl="0" indent="-171450" algn="just">
              <a:spcBef>
                <a:spcPts val="160"/>
              </a:spcBef>
              <a:spcAft>
                <a:spcPts val="0"/>
              </a:spcAft>
              <a:buFont typeface="Courier New" panose="02070309020205020404" pitchFamily="49" charset="0"/>
              <a:buChar char="o"/>
              <a:tabLst>
                <a:tab pos="304800" algn="l"/>
              </a:tabLst>
            </a:pPr>
            <a:r>
              <a:rPr lang="en-US" sz="1200" dirty="0">
                <a:latin typeface="Cambria" panose="02040503050406030204" pitchFamily="18" charset="0"/>
                <a:ea typeface="Calibri" panose="020F0502020204030204" pitchFamily="34" charset="0"/>
                <a:cs typeface="Arial" panose="020B0604020202020204" pitchFamily="34" charset="0"/>
              </a:rPr>
              <a:t>Developed a user-friendly digital UI web-based signup form for onboarding new regions, seamlessly integrating LWC Framework with Apex and triggers. Ensured robust communication between systems through REST and SOAP APIs, deploying the new functionality within the existing platform framework.</a:t>
            </a:r>
          </a:p>
          <a:p>
            <a:r>
              <a:rPr lang="en-US" sz="1400" b="1" dirty="0">
                <a:latin typeface="Cambria" panose="02040503050406030204" pitchFamily="18" charset="0"/>
                <a:ea typeface="Calibri" panose="020F0502020204030204" pitchFamily="34" charset="0"/>
                <a:cs typeface="Arial" panose="020B0604020202020204" pitchFamily="34" charset="0"/>
              </a:rPr>
              <a:t>SFDC developer &amp; Admin at </a:t>
            </a:r>
            <a:r>
              <a:rPr lang="en-US" sz="1400" b="1" dirty="0" err="1">
                <a:latin typeface="Cambria" panose="02040503050406030204" pitchFamily="18" charset="0"/>
                <a:ea typeface="Calibri" panose="020F0502020204030204" pitchFamily="34" charset="0"/>
                <a:cs typeface="Arial" panose="020B0604020202020204" pitchFamily="34" charset="0"/>
              </a:rPr>
              <a:t>LTIMindtree</a:t>
            </a:r>
            <a:r>
              <a:rPr lang="en-US" sz="1400" b="1" dirty="0">
                <a:latin typeface="Cambria" panose="02040503050406030204" pitchFamily="18" charset="0"/>
                <a:ea typeface="Calibri" panose="020F0502020204030204" pitchFamily="34" charset="0"/>
                <a:cs typeface="Arial" panose="020B0604020202020204" pitchFamily="34" charset="0"/>
              </a:rPr>
              <a:t> Ltd, Hyderabad, India.</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Developed Apex classes, triggers, Visualforce pages, components, and controller extensions to create custom functionality and user interfaces within the Salesforce platform, including public-facing websites using Force.com Sites.</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Set up Marketing Campaigns, Campaign Hierarchies, Lead Queries, Assignment rules, Web-to-Lead and Auto-Response rules, Configured Campaign Management, Campaign Influence, and Lead Conversion.</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Managed user accounts, roles, profiles, and sharing rules to define access levels, and permissions, implemented data management processes, including data migration using the Data Loader tool, and configured security settings like tab permissions, record type permissions, field-level security, and sharing rules to control access and data visibility.</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Used Visualforce Templates and Placeholders to encapsulate page elements to be reused across several Visualforce pages, Tab permissions, Record Type permissions, and Field Level Security to implement Component-based security.</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Implemented Data migration using Data Loader, Created/added, and managed Users, Roles, and Profiles, and set up sharing rules.</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Involved in Salesforce.com Application Setup activities and customized the apps to match the functional needs of the organization Worked with standard Salesforce objects like Accounts, Contacts, Leads, Cases, and Opportunities</a:t>
            </a:r>
          </a:p>
          <a:p>
            <a:pPr marL="171450" marR="66675" lvl="0" indent="-171450" algn="just">
              <a:spcBef>
                <a:spcPts val="160"/>
              </a:spcBef>
              <a:spcAft>
                <a:spcPts val="0"/>
              </a:spcAft>
              <a:buFont typeface="Courier New" panose="02070309020205020404" pitchFamily="49" charset="0"/>
              <a:buChar char="o"/>
              <a:tabLst>
                <a:tab pos="304165" algn="l"/>
                <a:tab pos="304800" algn="l"/>
              </a:tabLst>
            </a:pPr>
            <a:r>
              <a:rPr lang="en-US" sz="1200" dirty="0"/>
              <a:t>Created Custom Visualforce components and attributes to override the look and feel of standard Visualforce components.</a:t>
            </a:r>
          </a:p>
        </p:txBody>
      </p:sp>
      <p:pic>
        <p:nvPicPr>
          <p:cNvPr id="1026" name="Picture 1">
            <a:extLst>
              <a:ext uri="{FF2B5EF4-FFF2-40B4-BE49-F238E27FC236}">
                <a16:creationId xmlns:a16="http://schemas.microsoft.com/office/drawing/2014/main" id="{6AFBE6DF-5959-4073-BC3C-8E93CE986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23" y="2864885"/>
            <a:ext cx="15843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3E01B8E2-BA3E-4F05-A01A-863099214DA2}"/>
              </a:ext>
            </a:extLst>
          </p:cNvPr>
          <p:cNvSpPr txBox="1"/>
          <p:nvPr/>
        </p:nvSpPr>
        <p:spPr>
          <a:xfrm>
            <a:off x="4340677" y="5100308"/>
            <a:ext cx="2163714" cy="1169551"/>
          </a:xfrm>
          <a:prstGeom prst="rect">
            <a:avLst/>
          </a:prstGeom>
          <a:noFill/>
        </p:spPr>
        <p:txBody>
          <a:bodyPr wrap="square" rtlCol="0">
            <a:spAutoFit/>
          </a:bodyPr>
          <a:lstStyle/>
          <a:p>
            <a:r>
              <a:rPr lang="en-IN" sz="1400" b="1" dirty="0"/>
              <a:t>Languages Spoken</a:t>
            </a:r>
          </a:p>
          <a:p>
            <a:pPr marL="285750" indent="-285750">
              <a:buFont typeface="Arial" panose="020B0604020202020204" pitchFamily="34" charset="0"/>
              <a:buChar char="•"/>
            </a:pPr>
            <a:r>
              <a:rPr lang="en-IN" sz="1400" dirty="0"/>
              <a:t>English</a:t>
            </a:r>
          </a:p>
          <a:p>
            <a:pPr marL="285750" indent="-285750">
              <a:buFont typeface="Arial" panose="020B0604020202020204" pitchFamily="34" charset="0"/>
              <a:buChar char="•"/>
            </a:pPr>
            <a:r>
              <a:rPr lang="en-IN" sz="1400" dirty="0"/>
              <a:t>Hindi</a:t>
            </a:r>
          </a:p>
          <a:p>
            <a:pPr marL="285750" indent="-285750">
              <a:buFont typeface="Arial" panose="020B0604020202020204" pitchFamily="34" charset="0"/>
              <a:buChar char="•"/>
            </a:pPr>
            <a:r>
              <a:rPr lang="en-IN" sz="1400" dirty="0"/>
              <a:t>Telugu </a:t>
            </a:r>
          </a:p>
          <a:p>
            <a:endParaRPr lang="en-IN" sz="1400" dirty="0"/>
          </a:p>
        </p:txBody>
      </p:sp>
      <p:pic>
        <p:nvPicPr>
          <p:cNvPr id="2" name="Picture 2" descr="How I Passed my Salesforce Administrator Certification Exam in 27 days |  sfdcmastery">
            <a:extLst>
              <a:ext uri="{FF2B5EF4-FFF2-40B4-BE49-F238E27FC236}">
                <a16:creationId xmlns:a16="http://schemas.microsoft.com/office/drawing/2014/main" id="{68DEA2CC-C491-F6F2-DF29-7BCBAFF4F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21" y="3683317"/>
            <a:ext cx="1584325" cy="70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03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631</Words>
  <Application>Microsoft Office PowerPoint</Application>
  <PresentationFormat>Widescreen</PresentationFormat>
  <Paragraphs>57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vt:lpstr>
      <vt:lpstr>Courier New</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ALSA</dc:creator>
  <cp:lastModifiedBy>VALSA</cp:lastModifiedBy>
  <cp:revision>7</cp:revision>
  <dcterms:created xsi:type="dcterms:W3CDTF">2021-11-18T00:06:56Z</dcterms:created>
  <dcterms:modified xsi:type="dcterms:W3CDTF">2024-06-05T07:21:11Z</dcterms:modified>
</cp:coreProperties>
</file>