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aleway"/>
      <p:regular r:id="rId43"/>
      <p:bold r:id="rId44"/>
      <p:italic r:id="rId45"/>
      <p:boldItalic r:id="rId46"/>
    </p:embeddedFont>
    <p:embeddedFont>
      <p:font typeface="Roboto"/>
      <p:regular r:id="rId47"/>
      <p:bold r:id="rId48"/>
      <p:italic r:id="rId49"/>
      <p:boldItalic r:id="rId50"/>
    </p:embeddedFont>
    <p:embeddedFont>
      <p:font typeface="Lato"/>
      <p:regular r:id="rId51"/>
      <p:bold r:id="rId52"/>
      <p:italic r:id="rId53"/>
      <p:boldItalic r:id="rId54"/>
    </p:embeddedFont>
    <p:embeddedFont>
      <p:font typeface="Average"/>
      <p:regular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C0728E-3163-42DC-A5FA-D18DA8A087D3}">
  <a:tblStyle styleId="{36C0728E-3163-42DC-A5FA-D18DA8A087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A9DF30D-128B-4CF9-B605-373EF7D0DF2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regular.fntdata"/><Relationship Id="rId50" Type="http://schemas.openxmlformats.org/officeDocument/2006/relationships/font" Target="fonts/Roboto-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5.xml"/><Relationship Id="rId55" Type="http://schemas.openxmlformats.org/officeDocument/2006/relationships/font" Target="fonts/Average-regular.fntdata"/><Relationship Id="rId10" Type="http://schemas.openxmlformats.org/officeDocument/2006/relationships/slide" Target="slides/slide4.xml"/><Relationship Id="rId54"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a07f3305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a07f3305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summary, a data lake is suited for storing large volumes of raw, diverse data for exploratory analysis and advanced analytics, while a simple relational database is more suitable for transactional processing, structured data storage, and efficient querying/reporting in smaller-scale scenarios. The choice between the two depends on the specific requirements, data characteristics, and use cases of the organization or project at hand.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a07f3305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a07f3305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304ec4d4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304ec4d4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Zoe</a:t>
            </a:r>
            <a:br>
              <a:rPr lang="en"/>
            </a:br>
            <a:br>
              <a:rPr lang="en"/>
            </a:br>
            <a:r>
              <a:rPr lang="en"/>
              <a:t>First, we leveraged the Parquet format for effective storage and retrieval of the data. By grouping data into columns, Parquet, a columned storage file format, helped to speed up query performance for our analysis.</a:t>
            </a:r>
            <a:endParaRPr/>
          </a:p>
          <a:p>
            <a:pPr indent="0" lvl="0" marL="0" rtl="0" algn="l">
              <a:spcBef>
                <a:spcPts val="0"/>
              </a:spcBef>
              <a:spcAft>
                <a:spcPts val="0"/>
              </a:spcAft>
              <a:buNone/>
            </a:pPr>
            <a:r>
              <a:rPr lang="en"/>
              <a:t>To load and manipulate the dataset, we utilized Python, which provided us a versatile environment for data manipulation, allowing us to load the dataset into a dataframe and perform various data transformations, filtering, and computations. Additionally we leveraged various SQL queries to conduct our analysis on our dataframes. We were able to formulate specific queries and draw relevant transactional data from the dataset such as (Product x Store), (Product x Store x Sales) (Product x Store x Cost) etc. SQL's straightforward syntax and flexibility allowed us to collect, filter, join, and analyze the data in a structured and effective manner.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By combining the capabilities of Parquet, Python, and SQL, we were able to do a full analysis of the Store Transaction dataset.</a:t>
            </a:r>
            <a:r>
              <a:rPr lang="en"/>
              <a:t> The Parquet format optimized our data storage, Python facilitated data manipulation and transformation, and SQL queries enabled us to extract/filter the desired insights from our dataset. We were able to identify patterns, trends, and relationships in the data using these techniques, which helped us gain a better understanding of the dynamics of store transactions and support defensible decision-making.</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e304ec4d4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e304ec4d4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Francis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1359c95eb_1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1359c95eb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Francis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1359c95eb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1359c95eb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Francis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51359c95eb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51359c95eb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Francis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1359c95eb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1359c95eb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Francis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1359c95eb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1359c95eb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Francis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1359c95eb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1359c95eb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Francis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304ec4d4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304ec4d4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51359c95e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51359c95e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Store 5 </a:t>
            </a:r>
            <a:endParaRPr/>
          </a:p>
          <a:p>
            <a:pPr indent="0" lvl="0" marL="0" rtl="0" algn="l">
              <a:spcBef>
                <a:spcPts val="0"/>
              </a:spcBef>
              <a:spcAft>
                <a:spcPts val="0"/>
              </a:spcAft>
              <a:buNone/>
            </a:pPr>
            <a:r>
              <a:rPr lang="en"/>
              <a:t>Store 7</a:t>
            </a:r>
            <a:endParaRPr/>
          </a:p>
          <a:p>
            <a:pPr indent="0" lvl="0" marL="0" rtl="0" algn="l">
              <a:spcBef>
                <a:spcPts val="0"/>
              </a:spcBef>
              <a:spcAft>
                <a:spcPts val="0"/>
              </a:spcAft>
              <a:buNone/>
            </a:pPr>
            <a:r>
              <a:rPr lang="en"/>
              <a:t>Store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Store 2 is only store with outline</a:t>
            </a:r>
            <a:endParaRPr/>
          </a:p>
          <a:p>
            <a:pPr indent="0" lvl="0" marL="0" rtl="0" algn="l">
              <a:spcBef>
                <a:spcPts val="0"/>
              </a:spcBef>
              <a:spcAft>
                <a:spcPts val="0"/>
              </a:spcAft>
              <a:buNone/>
            </a:pPr>
            <a:r>
              <a:rPr lang="en"/>
              <a:t>Store 5 has the highest interquartile range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51359c95eb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51359c95eb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Francis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1359c95e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51359c95e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51359c95eb_1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51359c95eb_1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1359c95eb_1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1359c95eb_1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51359c95eb_1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51359c95eb_1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51a2d49f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51a2d49f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1a2d49f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1a2d49f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e304ec4d4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e304ec4d4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521f84e62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521f84e62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304ec4d4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304ec4d4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521f84e62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521f84e62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51359c95eb_1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51359c95eb_1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521f84e62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521f84e62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521f84e6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521f84e6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e304ec4d4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e304ec4d4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e304ec4d4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e304ec4d4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e304ec4d4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e304ec4d4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1359c95eb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1359c95eb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1359c95e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1359c95e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304ec4d4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e304ec4d4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Allie</a:t>
            </a:r>
            <a:endParaRPr/>
          </a:p>
          <a:p>
            <a:pPr indent="0" lvl="0" marL="0" rtl="0" algn="l">
              <a:spcBef>
                <a:spcPts val="0"/>
              </a:spcBef>
              <a:spcAft>
                <a:spcPts val="0"/>
              </a:spcAft>
              <a:buNone/>
            </a:pPr>
            <a:r>
              <a:rPr lang="en"/>
              <a:t>Nielsen Holdings is a data and market measurement firm conducting independent measurement and generating data for fast-moving consumer goods, consumer behavior, and media.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304ec4d4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304ec4d4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3abcd05c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e3abcd05c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performed a SQL query to check the dataset for ‘0’ values in the 'qty' and 'value' columns. Filtering out rows with ‘0’ values was essential to exclude insignificant data points from future analyses. By removing these rows we ensured that further analysis was based on meaningful and relevant data. (Pre-Pro 2)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looked at it cumulatively so that is why we removed the 0’s - it would be different if we were looking at it per 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created a new table, "sales_data_3," that excluded rows with ‘0’ values in 'qty' or 'value'. This filtered dataset provided us a cleaner and more focused subset (Pre-Pro 3). By eliminating rows with ‘0’ values, we found that we could avoid skewing calculations and obtain more accurate insights into the sales transactions. We had to modify the data types of the 'qty' and 'value' columns to decimal (10,0) in the "sales_data_3" table for more accurate numerical calculations. We also dropped the original 'qty' and 'value' columns from the "sales_data_3" table to remove columns with incorrect data types. Doing so reduced clutter in the dataset by retaining only the columns with the correct data types.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first looked at whether or not there were 0’s - it came back with like 1000 or so</a:t>
            </a:r>
            <a:endParaRPr/>
          </a:p>
          <a:p>
            <a:pPr indent="0" lvl="0" marL="0" rtl="0" algn="l">
              <a:spcBef>
                <a:spcPts val="0"/>
              </a:spcBef>
              <a:spcAft>
                <a:spcPts val="0"/>
              </a:spcAft>
              <a:buNone/>
            </a:pPr>
            <a:r>
              <a:rPr lang="en"/>
              <a:t>Had to remove the 0’s multiple times to make sure they were all gone.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0df64be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0df64be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Zoe</a:t>
            </a:r>
            <a:endParaRPr/>
          </a:p>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While implementing a data lake using Databricks for this project, we encountered a couple of issues. Firstly, we were unable to incorporate different data structures. Our store transaction dataset consists of structured data in a tabular form. It would have been beneficial to explore how Databricks handles, manages, and integrates unstructured or semi-structured data into our data lake. This would have provided insights into the versatility of Databricks in handling diverse data structures.</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Another challenge we faced during the project was the absence of live data for real-time updates to our data lake. One of the major advantages of storing transactional data, like ours, in a data lake is the ability to access and manage real-time data. However, as we are not an actual store with daily transactions, we were unable to fully experience the functionality of a Databricks data lake in handling and processing regularly updated real-time data.</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Despite these limitations, our experience with Databricks in implementing a data lake was overall positive, and we were able to gain valuable insights and perform meaningful analysis using the available tools and functionalities.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200">
        <p:fade/>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3.png"/><Relationship Id="rId6"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29.png"/><Relationship Id="rId5"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ocs.databricks.com/delta/tutorial.html#read" TargetMode="External"/><Relationship Id="rId4" Type="http://schemas.openxmlformats.org/officeDocument/2006/relationships/hyperlink" Target="https://www.databricks.com/glossary/what-is-parquet#:~:text=What%20is%20Parquet%3F" TargetMode="External"/><Relationship Id="rId5" Type="http://schemas.openxmlformats.org/officeDocument/2006/relationships/hyperlink" Target="https://docs.databricks.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Store Transaction Data Lake using Databricks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Patrick Artac, Allie Schneider, Francis Villamater, Zoe Weiner</a:t>
            </a:r>
            <a:endParaRPr/>
          </a:p>
          <a:p>
            <a:pPr indent="0" lvl="0" marL="0" rtl="0" algn="l">
              <a:spcBef>
                <a:spcPts val="0"/>
              </a:spcBef>
              <a:spcAft>
                <a:spcPts val="0"/>
              </a:spcAft>
              <a:buNone/>
            </a:pPr>
            <a:r>
              <a:rPr lang="en"/>
              <a:t>INFO 607 - Spring 2023</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Lake vs Simple Relational Database</a:t>
            </a:r>
            <a:endParaRPr/>
          </a:p>
        </p:txBody>
      </p:sp>
      <p:sp>
        <p:nvSpPr>
          <p:cNvPr id="169" name="Google Shape;169;p22"/>
          <p:cNvSpPr txBox="1"/>
          <p:nvPr>
            <p:ph idx="1" type="body"/>
          </p:nvPr>
        </p:nvSpPr>
        <p:spPr>
          <a:xfrm>
            <a:off x="729450" y="1850275"/>
            <a:ext cx="7688700" cy="3235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Data lake provides more </a:t>
            </a:r>
            <a:r>
              <a:rPr b="1" lang="en" sz="1400"/>
              <a:t>flexibility </a:t>
            </a:r>
            <a:r>
              <a:rPr lang="en" sz="1400"/>
              <a:t>from a data storage and access standpoint</a:t>
            </a:r>
            <a:endParaRPr sz="1400"/>
          </a:p>
          <a:p>
            <a:pPr indent="-304800" lvl="1" marL="914400" rtl="0" algn="l">
              <a:lnSpc>
                <a:spcPct val="115000"/>
              </a:lnSpc>
              <a:spcBef>
                <a:spcPts val="0"/>
              </a:spcBef>
              <a:spcAft>
                <a:spcPts val="0"/>
              </a:spcAft>
              <a:buSzPts val="1200"/>
              <a:buChar char="○"/>
            </a:pPr>
            <a:r>
              <a:rPr lang="en" sz="1200"/>
              <a:t>Easily able to add data to our data lake as new transactions occur</a:t>
            </a:r>
            <a:endParaRPr sz="1200"/>
          </a:p>
          <a:p>
            <a:pPr indent="-304800" lvl="1" marL="914400" rtl="0" algn="l">
              <a:lnSpc>
                <a:spcPct val="115000"/>
              </a:lnSpc>
              <a:spcBef>
                <a:spcPts val="0"/>
              </a:spcBef>
              <a:spcAft>
                <a:spcPts val="0"/>
              </a:spcAft>
              <a:buSzPts val="1200"/>
              <a:buChar char="○"/>
            </a:pPr>
            <a:r>
              <a:rPr lang="en" sz="1200"/>
              <a:t>Easily able to access all of the transaction data</a:t>
            </a:r>
            <a:endParaRPr sz="1200"/>
          </a:p>
          <a:p>
            <a:pPr indent="-304800" lvl="1" marL="914400" rtl="0" algn="l">
              <a:lnSpc>
                <a:spcPct val="115000"/>
              </a:lnSpc>
              <a:spcBef>
                <a:spcPts val="0"/>
              </a:spcBef>
              <a:spcAft>
                <a:spcPts val="0"/>
              </a:spcAft>
              <a:buSzPts val="1200"/>
              <a:buChar char="○"/>
            </a:pPr>
            <a:r>
              <a:rPr lang="en" sz="1200"/>
              <a:t>Holds different data types: structured, semi-structured, unstructured</a:t>
            </a:r>
            <a:endParaRPr sz="1200"/>
          </a:p>
          <a:p>
            <a:pPr indent="-317500" lvl="0" marL="457200" rtl="0" algn="l">
              <a:lnSpc>
                <a:spcPct val="115000"/>
              </a:lnSpc>
              <a:spcBef>
                <a:spcPts val="0"/>
              </a:spcBef>
              <a:spcAft>
                <a:spcPts val="0"/>
              </a:spcAft>
              <a:buSzPts val="1400"/>
              <a:buChar char="●"/>
            </a:pPr>
            <a:r>
              <a:rPr lang="en" sz="1400"/>
              <a:t>Data lake can support </a:t>
            </a:r>
            <a:r>
              <a:rPr b="1" lang="en" sz="1400"/>
              <a:t>data analysis tools </a:t>
            </a:r>
            <a:endParaRPr b="1" sz="1400"/>
          </a:p>
          <a:p>
            <a:pPr indent="-304800" lvl="1" marL="914400" rtl="0" algn="l">
              <a:lnSpc>
                <a:spcPct val="115000"/>
              </a:lnSpc>
              <a:spcBef>
                <a:spcPts val="0"/>
              </a:spcBef>
              <a:spcAft>
                <a:spcPts val="0"/>
              </a:spcAft>
              <a:buSzPts val="1200"/>
              <a:buChar char="○"/>
            </a:pPr>
            <a:r>
              <a:rPr lang="en" sz="1200"/>
              <a:t>Allows the ability to analyze the data to provide insight and knowledge to the leadership of the business</a:t>
            </a:r>
            <a:endParaRPr sz="1200"/>
          </a:p>
          <a:p>
            <a:pPr indent="-304800" lvl="1" marL="914400" rtl="0" algn="l">
              <a:lnSpc>
                <a:spcPct val="115000"/>
              </a:lnSpc>
              <a:spcBef>
                <a:spcPts val="0"/>
              </a:spcBef>
              <a:spcAft>
                <a:spcPts val="0"/>
              </a:spcAft>
              <a:buSzPts val="1200"/>
              <a:buChar char="○"/>
            </a:pPr>
            <a:r>
              <a:rPr lang="en" sz="1200"/>
              <a:t>Allows for collaboration amongst various team members from data scientists to data engineers</a:t>
            </a:r>
            <a:endParaRPr sz="1200"/>
          </a:p>
          <a:p>
            <a:pPr indent="-317500" lvl="0" marL="457200" rtl="0" algn="l">
              <a:lnSpc>
                <a:spcPct val="115000"/>
              </a:lnSpc>
              <a:spcBef>
                <a:spcPts val="0"/>
              </a:spcBef>
              <a:spcAft>
                <a:spcPts val="0"/>
              </a:spcAft>
              <a:buSzPts val="1400"/>
              <a:buChar char="●"/>
            </a:pPr>
            <a:r>
              <a:rPr lang="en" sz="1400"/>
              <a:t>Data lake is able to handle </a:t>
            </a:r>
            <a:r>
              <a:rPr b="1" lang="en" sz="1400"/>
              <a:t>large volumes of data</a:t>
            </a:r>
            <a:endParaRPr b="1" sz="1400"/>
          </a:p>
          <a:p>
            <a:pPr indent="-304800" lvl="1" marL="914400" rtl="0" algn="l">
              <a:lnSpc>
                <a:spcPct val="115000"/>
              </a:lnSpc>
              <a:spcBef>
                <a:spcPts val="0"/>
              </a:spcBef>
              <a:spcAft>
                <a:spcPts val="0"/>
              </a:spcAft>
              <a:buSzPts val="1200"/>
              <a:buChar char="○"/>
            </a:pPr>
            <a:r>
              <a:rPr lang="en" sz="1200"/>
              <a:t>Many new transactions are added to the data every day that the store is open</a:t>
            </a:r>
            <a:endParaRPr sz="1200"/>
          </a:p>
          <a:p>
            <a:pPr indent="-304800" lvl="1" marL="914400" rtl="0" algn="l">
              <a:lnSpc>
                <a:spcPct val="115000"/>
              </a:lnSpc>
              <a:spcBef>
                <a:spcPts val="0"/>
              </a:spcBef>
              <a:spcAft>
                <a:spcPts val="0"/>
              </a:spcAft>
              <a:buSzPts val="1200"/>
              <a:buChar char="○"/>
            </a:pPr>
            <a:r>
              <a:rPr lang="en" sz="1200"/>
              <a:t>Velocity of data is high</a:t>
            </a:r>
            <a:endParaRPr sz="1200"/>
          </a:p>
          <a:p>
            <a:pPr indent="-317500" lvl="0" marL="457200" rtl="0" algn="l">
              <a:lnSpc>
                <a:spcPct val="115000"/>
              </a:lnSpc>
              <a:spcBef>
                <a:spcPts val="0"/>
              </a:spcBef>
              <a:spcAft>
                <a:spcPts val="0"/>
              </a:spcAft>
              <a:buSzPts val="1400"/>
              <a:buChar char="●"/>
            </a:pPr>
            <a:r>
              <a:rPr lang="en" sz="1400"/>
              <a:t>Data lake supports near real-time data ingestion, processing, machine learning, and AI for streaming data</a:t>
            </a:r>
            <a:endParaRPr sz="1400"/>
          </a:p>
        </p:txBody>
      </p:sp>
      <p:sp>
        <p:nvSpPr>
          <p:cNvPr id="170" name="Google Shape;170;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Lake Benefits</a:t>
            </a:r>
            <a:endParaRPr/>
          </a:p>
        </p:txBody>
      </p:sp>
      <p:sp>
        <p:nvSpPr>
          <p:cNvPr id="176" name="Google Shape;176;p23"/>
          <p:cNvSpPr txBox="1"/>
          <p:nvPr>
            <p:ph idx="1" type="body"/>
          </p:nvPr>
        </p:nvSpPr>
        <p:spPr>
          <a:xfrm>
            <a:off x="729450" y="1850275"/>
            <a:ext cx="7688700" cy="3115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sz="1400"/>
              <a:t>Collaboration</a:t>
            </a:r>
            <a:r>
              <a:rPr lang="en" sz="1400"/>
              <a:t>: provides a workspace that allows teams to work together on data focused projects</a:t>
            </a:r>
            <a:endParaRPr sz="1400"/>
          </a:p>
          <a:p>
            <a:pPr indent="-317500" lvl="0" marL="457200" rtl="0" algn="l">
              <a:lnSpc>
                <a:spcPct val="115000"/>
              </a:lnSpc>
              <a:spcBef>
                <a:spcPts val="0"/>
              </a:spcBef>
              <a:spcAft>
                <a:spcPts val="0"/>
              </a:spcAft>
              <a:buSzPts val="1400"/>
              <a:buChar char="●"/>
            </a:pPr>
            <a:r>
              <a:rPr b="1" lang="en" sz="1400"/>
              <a:t>Automatic Cluster Management</a:t>
            </a:r>
            <a:r>
              <a:rPr lang="en" sz="1400"/>
              <a:t>: Databricks can manage cluster usage based on workload/user demands</a:t>
            </a:r>
            <a:endParaRPr sz="1400"/>
          </a:p>
          <a:p>
            <a:pPr indent="-317500" lvl="0" marL="457200" rtl="0" algn="l">
              <a:lnSpc>
                <a:spcPct val="115000"/>
              </a:lnSpc>
              <a:spcBef>
                <a:spcPts val="0"/>
              </a:spcBef>
              <a:spcAft>
                <a:spcPts val="0"/>
              </a:spcAft>
              <a:buSzPts val="1400"/>
              <a:buChar char="●"/>
            </a:pPr>
            <a:r>
              <a:rPr b="1" lang="en" sz="1400"/>
              <a:t>Unified Analytics Platform: </a:t>
            </a:r>
            <a:r>
              <a:rPr lang="en" sz="1400"/>
              <a:t>allows for a wide range of data sources to be ingested, unstructured, semi-structured, and structured data as well as real-time machine-generated data and streaming data</a:t>
            </a:r>
            <a:endParaRPr sz="1400"/>
          </a:p>
          <a:p>
            <a:pPr indent="-317500" lvl="0" marL="457200" rtl="0" algn="l">
              <a:lnSpc>
                <a:spcPct val="115000"/>
              </a:lnSpc>
              <a:spcBef>
                <a:spcPts val="0"/>
              </a:spcBef>
              <a:spcAft>
                <a:spcPts val="0"/>
              </a:spcAft>
              <a:buSzPts val="1400"/>
              <a:buChar char="●"/>
            </a:pPr>
            <a:r>
              <a:rPr b="1" lang="en" sz="1400"/>
              <a:t>Management Services: </a:t>
            </a:r>
            <a:r>
              <a:rPr lang="en" sz="1400"/>
              <a:t>numerous solutions for overseeing projects on its platform</a:t>
            </a:r>
            <a:endParaRPr sz="1400"/>
          </a:p>
          <a:p>
            <a:pPr indent="-317500" lvl="0" marL="457200" rtl="0" algn="l">
              <a:lnSpc>
                <a:spcPct val="115000"/>
              </a:lnSpc>
              <a:spcBef>
                <a:spcPts val="0"/>
              </a:spcBef>
              <a:spcAft>
                <a:spcPts val="0"/>
              </a:spcAft>
              <a:buSzPts val="1400"/>
              <a:buChar char="●"/>
            </a:pPr>
            <a:r>
              <a:rPr b="1" lang="en" sz="1400"/>
              <a:t>High Scalability: </a:t>
            </a:r>
            <a:r>
              <a:rPr lang="en" sz="1400"/>
              <a:t>can process large volumes of data in real-time and meet the needs of even enterprise-level workloads</a:t>
            </a:r>
            <a:endParaRPr sz="1400"/>
          </a:p>
          <a:p>
            <a:pPr indent="-317500" lvl="0" marL="457200" rtl="0" algn="l">
              <a:lnSpc>
                <a:spcPct val="115000"/>
              </a:lnSpc>
              <a:spcBef>
                <a:spcPts val="0"/>
              </a:spcBef>
              <a:spcAft>
                <a:spcPts val="0"/>
              </a:spcAft>
              <a:buSzPts val="1400"/>
              <a:buChar char="●"/>
            </a:pPr>
            <a:r>
              <a:rPr b="1" lang="en" sz="1400"/>
              <a:t>Security: </a:t>
            </a:r>
            <a:r>
              <a:rPr lang="en" sz="1400"/>
              <a:t>capabilities</a:t>
            </a:r>
            <a:r>
              <a:rPr lang="en" sz="1400"/>
              <a:t> for data encryption, network isolation, identity and access management/tracking, creating an audit trail for data throughout its lifecycle</a:t>
            </a:r>
            <a:endParaRPr sz="1400"/>
          </a:p>
        </p:txBody>
      </p:sp>
      <p:sp>
        <p:nvSpPr>
          <p:cNvPr id="177" name="Google Shape;177;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Methods Employed</a:t>
            </a:r>
            <a:endParaRPr/>
          </a:p>
        </p:txBody>
      </p:sp>
      <p:sp>
        <p:nvSpPr>
          <p:cNvPr id="183" name="Google Shape;183;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Our dataset is stored in our data </a:t>
            </a:r>
            <a:r>
              <a:rPr lang="en" sz="1500"/>
              <a:t>lake</a:t>
            </a:r>
            <a:r>
              <a:rPr lang="en" sz="1500"/>
              <a:t> using a </a:t>
            </a:r>
            <a:r>
              <a:rPr lang="en" sz="1500"/>
              <a:t>parquet</a:t>
            </a:r>
            <a:r>
              <a:rPr lang="en" sz="1500"/>
              <a:t> format</a:t>
            </a:r>
            <a:endParaRPr sz="1500"/>
          </a:p>
          <a:p>
            <a:pPr indent="-311150" lvl="1" marL="914400" rtl="0" algn="l">
              <a:spcBef>
                <a:spcPts val="0"/>
              </a:spcBef>
              <a:spcAft>
                <a:spcPts val="0"/>
              </a:spcAft>
              <a:buSzPts val="1300"/>
              <a:buChar char="○"/>
            </a:pPr>
            <a:r>
              <a:rPr lang="en" sz="1300"/>
              <a:t>A parquet format is a columnar storage format that is optimized for big data processing frameworks like Hadoop and Spark. It stores data in a compressed format that allows for efficient querying and </a:t>
            </a:r>
            <a:r>
              <a:rPr lang="en" sz="1300"/>
              <a:t>analysis of large datasets. </a:t>
            </a:r>
            <a:endParaRPr sz="1300"/>
          </a:p>
        </p:txBody>
      </p:sp>
      <p:sp>
        <p:nvSpPr>
          <p:cNvPr id="184" name="Google Shape;184;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733000" y="762000"/>
            <a:ext cx="7803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&amp; Results - </a:t>
            </a:r>
            <a:r>
              <a:rPr b="0" i="1" lang="en"/>
              <a:t>Descriptive Statistics</a:t>
            </a:r>
            <a:endParaRPr b="0" i="1"/>
          </a:p>
        </p:txBody>
      </p:sp>
      <p:sp>
        <p:nvSpPr>
          <p:cNvPr id="190" name="Google Shape;190;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1" name="Google Shape;191;p25"/>
          <p:cNvPicPr preferRelativeResize="0"/>
          <p:nvPr/>
        </p:nvPicPr>
        <p:blipFill>
          <a:blip r:embed="rId3">
            <a:alphaModFix/>
          </a:blip>
          <a:stretch>
            <a:fillRect/>
          </a:stretch>
        </p:blipFill>
        <p:spPr>
          <a:xfrm>
            <a:off x="1647825" y="1581150"/>
            <a:ext cx="5848350" cy="198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733000" y="762000"/>
            <a:ext cx="7803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&amp; Results - </a:t>
            </a:r>
            <a:r>
              <a:rPr b="0" i="1" lang="en"/>
              <a:t>Descriptive Statistics</a:t>
            </a:r>
            <a:endParaRPr b="0" i="1"/>
          </a:p>
        </p:txBody>
      </p:sp>
      <p:sp>
        <p:nvSpPr>
          <p:cNvPr id="197" name="Google Shape;197;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8" name="Google Shape;198;p26"/>
          <p:cNvGraphicFramePr/>
          <p:nvPr/>
        </p:nvGraphicFramePr>
        <p:xfrm>
          <a:off x="1625788" y="1443025"/>
          <a:ext cx="3000000" cy="3000000"/>
        </p:xfrm>
        <a:graphic>
          <a:graphicData uri="http://schemas.openxmlformats.org/drawingml/2006/table">
            <a:tbl>
              <a:tblPr>
                <a:noFill/>
                <a:tableStyleId>{36C0728E-3163-42DC-A5FA-D18DA8A087D3}</a:tableStyleId>
              </a:tblPr>
              <a:tblGrid>
                <a:gridCol w="1684125"/>
                <a:gridCol w="1218700"/>
                <a:gridCol w="1371300"/>
                <a:gridCol w="1339650"/>
              </a:tblGrid>
              <a:tr h="443625">
                <a:tc>
                  <a:txBody>
                    <a:bodyPr/>
                    <a:lstStyle/>
                    <a:p>
                      <a:pPr indent="0" lvl="0" marL="0" rtl="0" algn="l">
                        <a:spcBef>
                          <a:spcPts val="0"/>
                        </a:spcBef>
                        <a:spcAft>
                          <a:spcPts val="0"/>
                        </a:spcAft>
                        <a:buNone/>
                      </a:pPr>
                      <a:r>
                        <a:rPr b="1" lang="en"/>
                        <a:t>Metric</a:t>
                      </a:r>
                      <a:endParaRPr b="1"/>
                    </a:p>
                  </a:txBody>
                  <a:tcPr marT="91425" marB="91425" marR="91425" marL="91425"/>
                </a:tc>
                <a:tc>
                  <a:txBody>
                    <a:bodyPr/>
                    <a:lstStyle/>
                    <a:p>
                      <a:pPr indent="0" lvl="0" marL="0" rtl="0" algn="l">
                        <a:spcBef>
                          <a:spcPts val="0"/>
                        </a:spcBef>
                        <a:spcAft>
                          <a:spcPts val="0"/>
                        </a:spcAft>
                        <a:buNone/>
                      </a:pPr>
                      <a:r>
                        <a:rPr b="1" lang="en"/>
                        <a:t>‘Qty_num’</a:t>
                      </a:r>
                      <a:endParaRPr b="1"/>
                    </a:p>
                  </a:txBody>
                  <a:tcPr marT="91425" marB="91425" marR="91425" marL="91425"/>
                </a:tc>
                <a:tc>
                  <a:txBody>
                    <a:bodyPr/>
                    <a:lstStyle/>
                    <a:p>
                      <a:pPr indent="0" lvl="0" marL="0" rtl="0" algn="l">
                        <a:spcBef>
                          <a:spcPts val="0"/>
                        </a:spcBef>
                        <a:spcAft>
                          <a:spcPts val="0"/>
                        </a:spcAft>
                        <a:buNone/>
                      </a:pPr>
                      <a:r>
                        <a:rPr b="1" lang="en"/>
                        <a:t>‘Value_num’</a:t>
                      </a:r>
                      <a:endParaRPr b="1"/>
                    </a:p>
                  </a:txBody>
                  <a:tcPr marT="91425" marB="91425" marR="91425" marL="91425"/>
                </a:tc>
                <a:tc>
                  <a:txBody>
                    <a:bodyPr/>
                    <a:lstStyle/>
                    <a:p>
                      <a:pPr indent="0" lvl="0" marL="0" rtl="0" algn="l">
                        <a:spcBef>
                          <a:spcPts val="0"/>
                        </a:spcBef>
                        <a:spcAft>
                          <a:spcPts val="0"/>
                        </a:spcAft>
                        <a:buNone/>
                      </a:pPr>
                      <a:r>
                        <a:rPr b="1" lang="en"/>
                        <a:t>‘Unit_value’</a:t>
                      </a:r>
                      <a:endParaRPr b="1"/>
                    </a:p>
                  </a:txBody>
                  <a:tcPr marT="91425" marB="91425" marR="91425" marL="91425"/>
                </a:tc>
              </a:tr>
              <a:tr h="443625">
                <a:tc>
                  <a:txBody>
                    <a:bodyPr/>
                    <a:lstStyle/>
                    <a:p>
                      <a:pPr indent="0" lvl="0" marL="0" rtl="0" algn="l">
                        <a:spcBef>
                          <a:spcPts val="0"/>
                        </a:spcBef>
                        <a:spcAft>
                          <a:spcPts val="0"/>
                        </a:spcAft>
                        <a:buNone/>
                      </a:pPr>
                      <a:r>
                        <a:rPr b="1" lang="en"/>
                        <a:t>Minimum Value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i="1" lang="en"/>
                        <a:t>1</a:t>
                      </a:r>
                      <a:endParaRPr i="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i="1" lang="en"/>
                        <a:t>1</a:t>
                      </a:r>
                      <a:endParaRPr i="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i="1" lang="en"/>
                        <a:t>0.50</a:t>
                      </a:r>
                      <a:endParaRPr i="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443625">
                <a:tc>
                  <a:txBody>
                    <a:bodyPr/>
                    <a:lstStyle/>
                    <a:p>
                      <a:pPr indent="0" lvl="0" marL="0" rtl="0" algn="l">
                        <a:spcBef>
                          <a:spcPts val="0"/>
                        </a:spcBef>
                        <a:spcAft>
                          <a:spcPts val="0"/>
                        </a:spcAft>
                        <a:buNone/>
                      </a:pPr>
                      <a:r>
                        <a:rPr b="1" lang="en"/>
                        <a:t>Maximum Value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i="1" lang="en"/>
                        <a:t>641</a:t>
                      </a:r>
                      <a:endParaRPr i="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i="1" lang="en"/>
                        <a:t>24,185</a:t>
                      </a:r>
                      <a:endParaRPr i="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i="1" lang="en"/>
                        <a:t>1069.00</a:t>
                      </a:r>
                      <a:endParaRPr i="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3625">
                <a:tc>
                  <a:txBody>
                    <a:bodyPr/>
                    <a:lstStyle/>
                    <a:p>
                      <a:pPr indent="0" lvl="0" marL="0" rtl="0" algn="l">
                        <a:spcBef>
                          <a:spcPts val="0"/>
                        </a:spcBef>
                        <a:spcAft>
                          <a:spcPts val="0"/>
                        </a:spcAft>
                        <a:buNone/>
                      </a:pPr>
                      <a:r>
                        <a:rPr b="1" lang="en"/>
                        <a:t>Mean</a:t>
                      </a:r>
                      <a:endParaRPr b="1"/>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i="1" lang="en"/>
                        <a:t>21.28</a:t>
                      </a:r>
                      <a:endParaRPr i="1"/>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i="1" lang="en"/>
                        <a:t>384.41</a:t>
                      </a:r>
                      <a:endParaRPr i="1"/>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i="1" lang="en"/>
                        <a:t>40.87</a:t>
                      </a:r>
                      <a:endParaRPr i="1"/>
                    </a:p>
                  </a:txBody>
                  <a:tcPr marT="91425" marB="91425" marR="91425" marL="91425">
                    <a:lnT cap="flat" cmpd="sng" w="9525">
                      <a:solidFill>
                        <a:srgbClr val="9E9E9E"/>
                      </a:solidFill>
                      <a:prstDash val="solid"/>
                      <a:round/>
                      <a:headEnd len="sm" w="sm" type="none"/>
                      <a:tailEnd len="sm" w="sm" type="none"/>
                    </a:lnT>
                  </a:tcPr>
                </a:tc>
              </a:tr>
              <a:tr h="443625">
                <a:tc>
                  <a:txBody>
                    <a:bodyPr/>
                    <a:lstStyle/>
                    <a:p>
                      <a:pPr indent="0" lvl="0" marL="0" rtl="0" algn="l">
                        <a:spcBef>
                          <a:spcPts val="0"/>
                        </a:spcBef>
                        <a:spcAft>
                          <a:spcPts val="0"/>
                        </a:spcAft>
                        <a:buNone/>
                      </a:pPr>
                      <a:r>
                        <a:rPr b="1" lang="en"/>
                        <a:t>25th Percentile</a:t>
                      </a:r>
                      <a:endParaRPr b="1"/>
                    </a:p>
                  </a:txBody>
                  <a:tcPr marT="91425" marB="91425" marR="91425" marL="91425"/>
                </a:tc>
                <a:tc>
                  <a:txBody>
                    <a:bodyPr/>
                    <a:lstStyle/>
                    <a:p>
                      <a:pPr indent="0" lvl="0" marL="0" rtl="0" algn="l">
                        <a:spcBef>
                          <a:spcPts val="0"/>
                        </a:spcBef>
                        <a:spcAft>
                          <a:spcPts val="0"/>
                        </a:spcAft>
                        <a:buNone/>
                      </a:pPr>
                      <a:r>
                        <a:rPr i="1" lang="en"/>
                        <a:t>3</a:t>
                      </a:r>
                      <a:endParaRPr i="1"/>
                    </a:p>
                  </a:txBody>
                  <a:tcPr marT="91425" marB="91425" marR="91425" marL="91425"/>
                </a:tc>
                <a:tc>
                  <a:txBody>
                    <a:bodyPr/>
                    <a:lstStyle/>
                    <a:p>
                      <a:pPr indent="0" lvl="0" marL="0" rtl="0" algn="l">
                        <a:spcBef>
                          <a:spcPts val="0"/>
                        </a:spcBef>
                        <a:spcAft>
                          <a:spcPts val="0"/>
                        </a:spcAft>
                        <a:buNone/>
                      </a:pPr>
                      <a:r>
                        <a:rPr i="1" lang="en"/>
                        <a:t>68</a:t>
                      </a:r>
                      <a:endParaRPr i="1"/>
                    </a:p>
                  </a:txBody>
                  <a:tcPr marT="91425" marB="91425" marR="91425" marL="91425"/>
                </a:tc>
                <a:tc>
                  <a:txBody>
                    <a:bodyPr/>
                    <a:lstStyle/>
                    <a:p>
                      <a:pPr indent="0" lvl="0" marL="0" rtl="0" algn="l">
                        <a:spcBef>
                          <a:spcPts val="0"/>
                        </a:spcBef>
                        <a:spcAft>
                          <a:spcPts val="0"/>
                        </a:spcAft>
                        <a:buNone/>
                      </a:pPr>
                      <a:r>
                        <a:rPr i="1" lang="en"/>
                        <a:t>9.67</a:t>
                      </a:r>
                      <a:endParaRPr i="1"/>
                    </a:p>
                  </a:txBody>
                  <a:tcPr marT="91425" marB="91425" marR="91425" marL="91425"/>
                </a:tc>
              </a:tr>
              <a:tr h="443625">
                <a:tc>
                  <a:txBody>
                    <a:bodyPr/>
                    <a:lstStyle/>
                    <a:p>
                      <a:pPr indent="0" lvl="0" marL="0" rtl="0" algn="l">
                        <a:spcBef>
                          <a:spcPts val="0"/>
                        </a:spcBef>
                        <a:spcAft>
                          <a:spcPts val="0"/>
                        </a:spcAft>
                        <a:buNone/>
                      </a:pPr>
                      <a:r>
                        <a:rPr b="1" lang="en"/>
                        <a:t>Median</a:t>
                      </a:r>
                      <a:endParaRPr b="1"/>
                    </a:p>
                  </a:txBody>
                  <a:tcPr marT="91425" marB="91425" marR="91425" marL="91425"/>
                </a:tc>
                <a:tc>
                  <a:txBody>
                    <a:bodyPr/>
                    <a:lstStyle/>
                    <a:p>
                      <a:pPr indent="0" lvl="0" marL="0" rtl="0" algn="l">
                        <a:spcBef>
                          <a:spcPts val="0"/>
                        </a:spcBef>
                        <a:spcAft>
                          <a:spcPts val="0"/>
                        </a:spcAft>
                        <a:buNone/>
                      </a:pPr>
                      <a:r>
                        <a:rPr i="1" lang="en"/>
                        <a:t>8</a:t>
                      </a:r>
                      <a:endParaRPr i="1"/>
                    </a:p>
                  </a:txBody>
                  <a:tcPr marT="91425" marB="91425" marR="91425" marL="91425"/>
                </a:tc>
                <a:tc>
                  <a:txBody>
                    <a:bodyPr/>
                    <a:lstStyle/>
                    <a:p>
                      <a:pPr indent="0" lvl="0" marL="0" rtl="0" algn="l">
                        <a:spcBef>
                          <a:spcPts val="0"/>
                        </a:spcBef>
                        <a:spcAft>
                          <a:spcPts val="0"/>
                        </a:spcAft>
                        <a:buNone/>
                      </a:pPr>
                      <a:r>
                        <a:rPr i="1" lang="en"/>
                        <a:t>165</a:t>
                      </a:r>
                      <a:endParaRPr i="1"/>
                    </a:p>
                  </a:txBody>
                  <a:tcPr marT="91425" marB="91425" marR="91425" marL="91425"/>
                </a:tc>
                <a:tc>
                  <a:txBody>
                    <a:bodyPr/>
                    <a:lstStyle/>
                    <a:p>
                      <a:pPr indent="0" lvl="0" marL="0" rtl="0" algn="l">
                        <a:spcBef>
                          <a:spcPts val="0"/>
                        </a:spcBef>
                        <a:spcAft>
                          <a:spcPts val="0"/>
                        </a:spcAft>
                        <a:buNone/>
                      </a:pPr>
                      <a:r>
                        <a:rPr i="1" lang="en"/>
                        <a:t>19.80</a:t>
                      </a:r>
                      <a:endParaRPr i="1"/>
                    </a:p>
                  </a:txBody>
                  <a:tcPr marT="91425" marB="91425" marR="91425" marL="91425"/>
                </a:tc>
              </a:tr>
              <a:tr h="443625">
                <a:tc>
                  <a:txBody>
                    <a:bodyPr/>
                    <a:lstStyle/>
                    <a:p>
                      <a:pPr indent="0" lvl="0" marL="0" rtl="0" algn="l">
                        <a:spcBef>
                          <a:spcPts val="0"/>
                        </a:spcBef>
                        <a:spcAft>
                          <a:spcPts val="0"/>
                        </a:spcAft>
                        <a:buNone/>
                      </a:pPr>
                      <a:r>
                        <a:rPr b="1" lang="en"/>
                        <a:t>75th Percentile</a:t>
                      </a:r>
                      <a:endParaRPr b="1"/>
                    </a:p>
                  </a:txBody>
                  <a:tcPr marT="91425" marB="91425" marR="91425" marL="91425"/>
                </a:tc>
                <a:tc>
                  <a:txBody>
                    <a:bodyPr/>
                    <a:lstStyle/>
                    <a:p>
                      <a:pPr indent="0" lvl="0" marL="0" rtl="0" algn="l">
                        <a:spcBef>
                          <a:spcPts val="0"/>
                        </a:spcBef>
                        <a:spcAft>
                          <a:spcPts val="0"/>
                        </a:spcAft>
                        <a:buNone/>
                      </a:pPr>
                      <a:r>
                        <a:rPr i="1" lang="en"/>
                        <a:t>23</a:t>
                      </a:r>
                      <a:endParaRPr i="1"/>
                    </a:p>
                  </a:txBody>
                  <a:tcPr marT="91425" marB="91425" marR="91425" marL="91425"/>
                </a:tc>
                <a:tc>
                  <a:txBody>
                    <a:bodyPr/>
                    <a:lstStyle/>
                    <a:p>
                      <a:pPr indent="0" lvl="0" marL="0" rtl="0" algn="l">
                        <a:spcBef>
                          <a:spcPts val="0"/>
                        </a:spcBef>
                        <a:spcAft>
                          <a:spcPts val="0"/>
                        </a:spcAft>
                        <a:buNone/>
                      </a:pPr>
                      <a:r>
                        <a:rPr i="1" lang="en"/>
                        <a:t>378</a:t>
                      </a:r>
                      <a:endParaRPr i="1"/>
                    </a:p>
                  </a:txBody>
                  <a:tcPr marT="91425" marB="91425" marR="91425" marL="91425"/>
                </a:tc>
                <a:tc>
                  <a:txBody>
                    <a:bodyPr/>
                    <a:lstStyle/>
                    <a:p>
                      <a:pPr indent="0" lvl="0" marL="0" rtl="0" algn="l">
                        <a:spcBef>
                          <a:spcPts val="0"/>
                        </a:spcBef>
                        <a:spcAft>
                          <a:spcPts val="0"/>
                        </a:spcAft>
                        <a:buNone/>
                      </a:pPr>
                      <a:r>
                        <a:rPr i="1" lang="en"/>
                        <a:t>47.82</a:t>
                      </a:r>
                      <a:endParaRPr i="1"/>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733000" y="769825"/>
            <a:ext cx="7803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&amp; Results - </a:t>
            </a:r>
            <a:r>
              <a:rPr b="0" i="1" lang="en"/>
              <a:t>Descriptive Statistics (cont’d)</a:t>
            </a:r>
            <a:endParaRPr b="0" i="1"/>
          </a:p>
        </p:txBody>
      </p:sp>
      <p:sp>
        <p:nvSpPr>
          <p:cNvPr id="204" name="Google Shape;204;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27"/>
          <p:cNvPicPr preferRelativeResize="0"/>
          <p:nvPr/>
        </p:nvPicPr>
        <p:blipFill>
          <a:blip r:embed="rId3">
            <a:alphaModFix/>
          </a:blip>
          <a:stretch>
            <a:fillRect/>
          </a:stretch>
        </p:blipFill>
        <p:spPr>
          <a:xfrm>
            <a:off x="97426" y="1305025"/>
            <a:ext cx="8949149" cy="3245787"/>
          </a:xfrm>
          <a:prstGeom prst="rect">
            <a:avLst/>
          </a:prstGeom>
          <a:noFill/>
          <a:ln>
            <a:noFill/>
          </a:ln>
        </p:spPr>
      </p:pic>
      <p:graphicFrame>
        <p:nvGraphicFramePr>
          <p:cNvPr id="206" name="Google Shape;206;p27"/>
          <p:cNvGraphicFramePr/>
          <p:nvPr/>
        </p:nvGraphicFramePr>
        <p:xfrm>
          <a:off x="1409950" y="1579700"/>
          <a:ext cx="3000000" cy="3000000"/>
        </p:xfrm>
        <a:graphic>
          <a:graphicData uri="http://schemas.openxmlformats.org/drawingml/2006/table">
            <a:tbl>
              <a:tblPr>
                <a:noFill/>
                <a:tableStyleId>{CA9DF30D-128B-4CF9-B605-373EF7D0DF2C}</a:tableStyleId>
              </a:tblPr>
              <a:tblGrid>
                <a:gridCol w="772125"/>
                <a:gridCol w="772125"/>
                <a:gridCol w="772125"/>
                <a:gridCol w="685100"/>
                <a:gridCol w="685100"/>
                <a:gridCol w="685100"/>
                <a:gridCol w="685100"/>
                <a:gridCol w="685100"/>
                <a:gridCol w="685100"/>
                <a:gridCol w="1247700"/>
              </a:tblGrid>
              <a:tr h="438150">
                <a:tc>
                  <a:txBody>
                    <a:bodyPr/>
                    <a:lstStyle/>
                    <a:p>
                      <a:pPr indent="0" lvl="0" marL="0" rtl="0" algn="ctr">
                        <a:lnSpc>
                          <a:spcPct val="115000"/>
                        </a:lnSpc>
                        <a:spcBef>
                          <a:spcPts val="0"/>
                        </a:spcBef>
                        <a:spcAft>
                          <a:spcPts val="0"/>
                        </a:spcAft>
                        <a:buNone/>
                      </a:pPr>
                      <a:r>
                        <a:rPr b="1" lang="en"/>
                        <a:t>Variable</a:t>
                      </a:r>
                      <a:endParaRPr b="1"/>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Months</a:t>
                      </a:r>
                      <a:endParaRPr b="1"/>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Stores</a:t>
                      </a:r>
                      <a:endParaRPr b="1"/>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Grp</a:t>
                      </a:r>
                      <a:endParaRPr b="1"/>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Sgrp</a:t>
                      </a:r>
                      <a:endParaRPr b="1"/>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Ssgrp</a:t>
                      </a:r>
                      <a:endParaRPr b="1"/>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Cmp</a:t>
                      </a:r>
                      <a:endParaRPr b="1"/>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Mbrd</a:t>
                      </a:r>
                      <a:endParaRPr b="1"/>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Brd</a:t>
                      </a:r>
                      <a:endParaRPr b="1"/>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Unique Items</a:t>
                      </a:r>
                      <a:endParaRPr b="1"/>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b="1" lang="en"/>
                        <a:t>Count</a:t>
                      </a:r>
                      <a:endParaRPr b="1"/>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i="1" lang="en"/>
                        <a:t>3</a:t>
                      </a:r>
                      <a:endParaRPr i="1"/>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i="1" lang="en"/>
                        <a:t>10</a:t>
                      </a:r>
                      <a:endParaRPr i="1"/>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i="1" lang="en"/>
                        <a:t>80</a:t>
                      </a:r>
                      <a:endParaRPr i="1"/>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i="1" lang="en"/>
                        <a:t>173</a:t>
                      </a:r>
                      <a:endParaRPr i="1"/>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i="1" lang="en"/>
                        <a:t>238</a:t>
                      </a:r>
                      <a:endParaRPr i="1"/>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i="1" lang="en"/>
                        <a:t>471</a:t>
                      </a:r>
                      <a:endParaRPr i="1"/>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i="1" lang="en"/>
                        <a:t>766</a:t>
                      </a:r>
                      <a:endParaRPr i="1"/>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i="1" lang="en"/>
                        <a:t>1,444</a:t>
                      </a:r>
                      <a:endParaRPr i="1"/>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i="1" lang="en"/>
                        <a:t>1,904</a:t>
                      </a:r>
                      <a:endParaRPr i="1"/>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7276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&amp; Results - </a:t>
            </a:r>
            <a:r>
              <a:rPr b="0" i="1" lang="en"/>
              <a:t>Cumulative</a:t>
            </a:r>
            <a:endParaRPr b="0" i="1"/>
          </a:p>
        </p:txBody>
      </p:sp>
      <p:sp>
        <p:nvSpPr>
          <p:cNvPr id="212" name="Google Shape;212;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28"/>
          <p:cNvPicPr preferRelativeResize="0"/>
          <p:nvPr/>
        </p:nvPicPr>
        <p:blipFill>
          <a:blip r:embed="rId3">
            <a:alphaModFix/>
          </a:blip>
          <a:stretch>
            <a:fillRect/>
          </a:stretch>
        </p:blipFill>
        <p:spPr>
          <a:xfrm>
            <a:off x="5765951" y="315488"/>
            <a:ext cx="2424125" cy="2456400"/>
          </a:xfrm>
          <a:prstGeom prst="rect">
            <a:avLst/>
          </a:prstGeom>
          <a:noFill/>
          <a:ln>
            <a:noFill/>
          </a:ln>
        </p:spPr>
      </p:pic>
      <p:pic>
        <p:nvPicPr>
          <p:cNvPr id="214" name="Google Shape;214;p28"/>
          <p:cNvPicPr preferRelativeResize="0"/>
          <p:nvPr/>
        </p:nvPicPr>
        <p:blipFill>
          <a:blip r:embed="rId4">
            <a:alphaModFix/>
          </a:blip>
          <a:stretch>
            <a:fillRect/>
          </a:stretch>
        </p:blipFill>
        <p:spPr>
          <a:xfrm>
            <a:off x="535350" y="795875"/>
            <a:ext cx="4505325" cy="1095375"/>
          </a:xfrm>
          <a:prstGeom prst="rect">
            <a:avLst/>
          </a:prstGeom>
          <a:noFill/>
          <a:ln>
            <a:noFill/>
          </a:ln>
        </p:spPr>
      </p:pic>
      <p:pic>
        <p:nvPicPr>
          <p:cNvPr id="215" name="Google Shape;215;p28"/>
          <p:cNvPicPr preferRelativeResize="0"/>
          <p:nvPr/>
        </p:nvPicPr>
        <p:blipFill>
          <a:blip r:embed="rId5">
            <a:alphaModFix/>
          </a:blip>
          <a:stretch>
            <a:fillRect/>
          </a:stretch>
        </p:blipFill>
        <p:spPr>
          <a:xfrm>
            <a:off x="3844350" y="3495750"/>
            <a:ext cx="4572000" cy="742950"/>
          </a:xfrm>
          <a:prstGeom prst="rect">
            <a:avLst/>
          </a:prstGeom>
          <a:noFill/>
          <a:ln>
            <a:noFill/>
          </a:ln>
        </p:spPr>
      </p:pic>
      <p:pic>
        <p:nvPicPr>
          <p:cNvPr id="216" name="Google Shape;216;p28"/>
          <p:cNvPicPr preferRelativeResize="0"/>
          <p:nvPr/>
        </p:nvPicPr>
        <p:blipFill>
          <a:blip r:embed="rId6">
            <a:alphaModFix/>
          </a:blip>
          <a:stretch>
            <a:fillRect/>
          </a:stretch>
        </p:blipFill>
        <p:spPr>
          <a:xfrm>
            <a:off x="727650" y="2771875"/>
            <a:ext cx="2295377" cy="219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727650" y="770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&amp; Results - </a:t>
            </a:r>
            <a:r>
              <a:rPr b="0" i="1" lang="en"/>
              <a:t>Cumulative (cont’d)</a:t>
            </a:r>
            <a:endParaRPr b="0" i="1"/>
          </a:p>
        </p:txBody>
      </p:sp>
      <p:sp>
        <p:nvSpPr>
          <p:cNvPr id="222" name="Google Shape;222;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3" name="Google Shape;223;p29"/>
          <p:cNvPicPr preferRelativeResize="0"/>
          <p:nvPr/>
        </p:nvPicPr>
        <p:blipFill>
          <a:blip r:embed="rId3">
            <a:alphaModFix/>
          </a:blip>
          <a:stretch>
            <a:fillRect/>
          </a:stretch>
        </p:blipFill>
        <p:spPr>
          <a:xfrm>
            <a:off x="152400" y="1457925"/>
            <a:ext cx="8839201" cy="613497"/>
          </a:xfrm>
          <a:prstGeom prst="rect">
            <a:avLst/>
          </a:prstGeom>
          <a:noFill/>
          <a:ln>
            <a:noFill/>
          </a:ln>
        </p:spPr>
      </p:pic>
      <p:pic>
        <p:nvPicPr>
          <p:cNvPr id="224" name="Google Shape;224;p29"/>
          <p:cNvPicPr preferRelativeResize="0"/>
          <p:nvPr/>
        </p:nvPicPr>
        <p:blipFill>
          <a:blip r:embed="rId4">
            <a:alphaModFix/>
          </a:blip>
          <a:stretch>
            <a:fillRect/>
          </a:stretch>
        </p:blipFill>
        <p:spPr>
          <a:xfrm>
            <a:off x="2362200" y="2324300"/>
            <a:ext cx="4419600" cy="21555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7276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&amp; Results - </a:t>
            </a:r>
            <a:r>
              <a:rPr b="0" i="1" lang="en"/>
              <a:t>Monthly</a:t>
            </a:r>
            <a:endParaRPr b="0" i="1"/>
          </a:p>
        </p:txBody>
      </p:sp>
      <p:sp>
        <p:nvSpPr>
          <p:cNvPr id="230" name="Google Shape;230;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1" name="Google Shape;231;p30"/>
          <p:cNvPicPr preferRelativeResize="0"/>
          <p:nvPr/>
        </p:nvPicPr>
        <p:blipFill>
          <a:blip r:embed="rId3">
            <a:alphaModFix/>
          </a:blip>
          <a:stretch>
            <a:fillRect/>
          </a:stretch>
        </p:blipFill>
        <p:spPr>
          <a:xfrm>
            <a:off x="3358577" y="3500512"/>
            <a:ext cx="5057775" cy="733425"/>
          </a:xfrm>
          <a:prstGeom prst="rect">
            <a:avLst/>
          </a:prstGeom>
          <a:noFill/>
          <a:ln>
            <a:noFill/>
          </a:ln>
        </p:spPr>
      </p:pic>
      <p:pic>
        <p:nvPicPr>
          <p:cNvPr id="232" name="Google Shape;232;p30"/>
          <p:cNvPicPr preferRelativeResize="0"/>
          <p:nvPr/>
        </p:nvPicPr>
        <p:blipFill>
          <a:blip r:embed="rId4">
            <a:alphaModFix/>
          </a:blip>
          <a:stretch>
            <a:fillRect/>
          </a:stretch>
        </p:blipFill>
        <p:spPr>
          <a:xfrm>
            <a:off x="446295" y="2878225"/>
            <a:ext cx="2789430" cy="1977975"/>
          </a:xfrm>
          <a:prstGeom prst="rect">
            <a:avLst/>
          </a:prstGeom>
          <a:noFill/>
          <a:ln>
            <a:noFill/>
          </a:ln>
        </p:spPr>
      </p:pic>
      <p:pic>
        <p:nvPicPr>
          <p:cNvPr id="233" name="Google Shape;233;p30"/>
          <p:cNvPicPr preferRelativeResize="0"/>
          <p:nvPr/>
        </p:nvPicPr>
        <p:blipFill>
          <a:blip r:embed="rId5">
            <a:alphaModFix/>
          </a:blip>
          <a:stretch>
            <a:fillRect/>
          </a:stretch>
        </p:blipFill>
        <p:spPr>
          <a:xfrm>
            <a:off x="648475" y="1172213"/>
            <a:ext cx="4000500" cy="742950"/>
          </a:xfrm>
          <a:prstGeom prst="rect">
            <a:avLst/>
          </a:prstGeom>
          <a:noFill/>
          <a:ln>
            <a:noFill/>
          </a:ln>
        </p:spPr>
      </p:pic>
      <p:pic>
        <p:nvPicPr>
          <p:cNvPr id="234" name="Google Shape;234;p30"/>
          <p:cNvPicPr preferRelativeResize="0"/>
          <p:nvPr/>
        </p:nvPicPr>
        <p:blipFill>
          <a:blip r:embed="rId6">
            <a:alphaModFix/>
          </a:blip>
          <a:stretch>
            <a:fillRect/>
          </a:stretch>
        </p:blipFill>
        <p:spPr>
          <a:xfrm>
            <a:off x="5500300" y="449187"/>
            <a:ext cx="2916050" cy="21890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727650" y="770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&amp; Results - </a:t>
            </a:r>
            <a:r>
              <a:rPr b="0" i="1" lang="en"/>
              <a:t>Monthly (cont’d)</a:t>
            </a:r>
            <a:endParaRPr b="0" i="1"/>
          </a:p>
        </p:txBody>
      </p:sp>
      <p:sp>
        <p:nvSpPr>
          <p:cNvPr id="240" name="Google Shape;240;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1" name="Google Shape;241;p31"/>
          <p:cNvPicPr preferRelativeResize="0"/>
          <p:nvPr/>
        </p:nvPicPr>
        <p:blipFill>
          <a:blip r:embed="rId3">
            <a:alphaModFix/>
          </a:blip>
          <a:stretch>
            <a:fillRect/>
          </a:stretch>
        </p:blipFill>
        <p:spPr>
          <a:xfrm>
            <a:off x="1994950" y="2372025"/>
            <a:ext cx="5154099" cy="2121825"/>
          </a:xfrm>
          <a:prstGeom prst="rect">
            <a:avLst/>
          </a:prstGeom>
          <a:noFill/>
          <a:ln>
            <a:noFill/>
          </a:ln>
        </p:spPr>
      </p:pic>
      <p:pic>
        <p:nvPicPr>
          <p:cNvPr id="242" name="Google Shape;242;p31"/>
          <p:cNvPicPr preferRelativeResize="0"/>
          <p:nvPr/>
        </p:nvPicPr>
        <p:blipFill>
          <a:blip r:embed="rId4">
            <a:alphaModFix/>
          </a:blip>
          <a:stretch>
            <a:fillRect/>
          </a:stretch>
        </p:blipFill>
        <p:spPr>
          <a:xfrm>
            <a:off x="152400" y="1441925"/>
            <a:ext cx="8839202" cy="6394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Gain hands-on experience</a:t>
            </a:r>
            <a:endParaRPr sz="1700"/>
          </a:p>
          <a:p>
            <a:pPr indent="-336550" lvl="0" marL="457200" rtl="0" algn="l">
              <a:spcBef>
                <a:spcPts val="0"/>
              </a:spcBef>
              <a:spcAft>
                <a:spcPts val="0"/>
              </a:spcAft>
              <a:buSzPts val="1700"/>
              <a:buChar char="●"/>
            </a:pPr>
            <a:r>
              <a:rPr lang="en" sz="1700"/>
              <a:t>Gain insights from transactional data</a:t>
            </a:r>
            <a:endParaRPr sz="1700"/>
          </a:p>
          <a:p>
            <a:pPr indent="0" lvl="0" marL="457200" rtl="0" algn="l">
              <a:spcBef>
                <a:spcPts val="1200"/>
              </a:spcBef>
              <a:spcAft>
                <a:spcPts val="1200"/>
              </a:spcAft>
              <a:buNone/>
            </a:pPr>
            <a:r>
              <a:t/>
            </a:r>
            <a:endParaRPr/>
          </a:p>
        </p:txBody>
      </p:sp>
      <p:pic>
        <p:nvPicPr>
          <p:cNvPr id="95" name="Google Shape;95;p14"/>
          <p:cNvPicPr preferRelativeResize="0"/>
          <p:nvPr/>
        </p:nvPicPr>
        <p:blipFill>
          <a:blip r:embed="rId3">
            <a:alphaModFix/>
          </a:blip>
          <a:stretch>
            <a:fillRect/>
          </a:stretch>
        </p:blipFill>
        <p:spPr>
          <a:xfrm>
            <a:off x="615250" y="3340788"/>
            <a:ext cx="2952750" cy="1552575"/>
          </a:xfrm>
          <a:prstGeom prst="rect">
            <a:avLst/>
          </a:prstGeom>
          <a:noFill/>
          <a:ln>
            <a:noFill/>
          </a:ln>
        </p:spPr>
      </p:pic>
      <p:pic>
        <p:nvPicPr>
          <p:cNvPr id="96" name="Google Shape;96;p14"/>
          <p:cNvPicPr preferRelativeResize="0"/>
          <p:nvPr/>
        </p:nvPicPr>
        <p:blipFill>
          <a:blip r:embed="rId4">
            <a:alphaModFix/>
          </a:blip>
          <a:stretch>
            <a:fillRect/>
          </a:stretch>
        </p:blipFill>
        <p:spPr>
          <a:xfrm>
            <a:off x="5399175" y="3421763"/>
            <a:ext cx="3276600" cy="1390650"/>
          </a:xfrm>
          <a:prstGeom prst="rect">
            <a:avLst/>
          </a:prstGeom>
          <a:noFill/>
          <a:ln>
            <a:noFill/>
          </a:ln>
        </p:spPr>
      </p:pic>
      <p:sp>
        <p:nvSpPr>
          <p:cNvPr id="97" name="Google Shape;97;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727650" y="713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Figures - </a:t>
            </a:r>
            <a:r>
              <a:rPr b="0" lang="en"/>
              <a:t>Sale Value by Store</a:t>
            </a:r>
            <a:endParaRPr b="0"/>
          </a:p>
        </p:txBody>
      </p:sp>
      <p:pic>
        <p:nvPicPr>
          <p:cNvPr id="248" name="Google Shape;248;p32"/>
          <p:cNvPicPr preferRelativeResize="0"/>
          <p:nvPr/>
        </p:nvPicPr>
        <p:blipFill>
          <a:blip r:embed="rId3">
            <a:alphaModFix/>
          </a:blip>
          <a:stretch>
            <a:fillRect/>
          </a:stretch>
        </p:blipFill>
        <p:spPr>
          <a:xfrm>
            <a:off x="152400" y="1401125"/>
            <a:ext cx="4038600" cy="2562225"/>
          </a:xfrm>
          <a:prstGeom prst="rect">
            <a:avLst/>
          </a:prstGeom>
          <a:noFill/>
          <a:ln>
            <a:noFill/>
          </a:ln>
        </p:spPr>
      </p:pic>
      <p:pic>
        <p:nvPicPr>
          <p:cNvPr id="249" name="Google Shape;249;p32"/>
          <p:cNvPicPr preferRelativeResize="0"/>
          <p:nvPr/>
        </p:nvPicPr>
        <p:blipFill>
          <a:blip r:embed="rId4">
            <a:alphaModFix/>
          </a:blip>
          <a:stretch>
            <a:fillRect/>
          </a:stretch>
        </p:blipFill>
        <p:spPr>
          <a:xfrm>
            <a:off x="4537375" y="1401125"/>
            <a:ext cx="4038600" cy="2562225"/>
          </a:xfrm>
          <a:prstGeom prst="rect">
            <a:avLst/>
          </a:prstGeom>
          <a:noFill/>
          <a:ln>
            <a:noFill/>
          </a:ln>
        </p:spPr>
      </p:pic>
      <p:sp>
        <p:nvSpPr>
          <p:cNvPr id="250" name="Google Shape;250;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727650" y="713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Figures - </a:t>
            </a:r>
            <a:r>
              <a:rPr b="0" lang="en"/>
              <a:t>Order Quantity</a:t>
            </a:r>
            <a:endParaRPr b="0"/>
          </a:p>
        </p:txBody>
      </p:sp>
      <p:pic>
        <p:nvPicPr>
          <p:cNvPr id="256" name="Google Shape;256;p33"/>
          <p:cNvPicPr preferRelativeResize="0"/>
          <p:nvPr/>
        </p:nvPicPr>
        <p:blipFill>
          <a:blip r:embed="rId3">
            <a:alphaModFix/>
          </a:blip>
          <a:stretch>
            <a:fillRect/>
          </a:stretch>
        </p:blipFill>
        <p:spPr>
          <a:xfrm>
            <a:off x="5216525" y="562925"/>
            <a:ext cx="3447750" cy="2325750"/>
          </a:xfrm>
          <a:prstGeom prst="rect">
            <a:avLst/>
          </a:prstGeom>
          <a:noFill/>
          <a:ln>
            <a:noFill/>
          </a:ln>
        </p:spPr>
      </p:pic>
      <p:pic>
        <p:nvPicPr>
          <p:cNvPr id="257" name="Google Shape;257;p33"/>
          <p:cNvPicPr preferRelativeResize="0"/>
          <p:nvPr/>
        </p:nvPicPr>
        <p:blipFill>
          <a:blip r:embed="rId4">
            <a:alphaModFix/>
          </a:blip>
          <a:stretch>
            <a:fillRect/>
          </a:stretch>
        </p:blipFill>
        <p:spPr>
          <a:xfrm>
            <a:off x="5216525" y="2982916"/>
            <a:ext cx="3447750" cy="2109409"/>
          </a:xfrm>
          <a:prstGeom prst="rect">
            <a:avLst/>
          </a:prstGeom>
          <a:noFill/>
          <a:ln>
            <a:noFill/>
          </a:ln>
        </p:spPr>
      </p:pic>
      <p:pic>
        <p:nvPicPr>
          <p:cNvPr id="258" name="Google Shape;258;p33"/>
          <p:cNvPicPr preferRelativeResize="0"/>
          <p:nvPr/>
        </p:nvPicPr>
        <p:blipFill>
          <a:blip r:embed="rId5">
            <a:alphaModFix/>
          </a:blip>
          <a:stretch>
            <a:fillRect/>
          </a:stretch>
        </p:blipFill>
        <p:spPr>
          <a:xfrm>
            <a:off x="90050" y="1491175"/>
            <a:ext cx="4911725" cy="2924960"/>
          </a:xfrm>
          <a:prstGeom prst="rect">
            <a:avLst/>
          </a:prstGeom>
          <a:noFill/>
          <a:ln>
            <a:noFill/>
          </a:ln>
        </p:spPr>
      </p:pic>
      <p:sp>
        <p:nvSpPr>
          <p:cNvPr id="259" name="Google Shape;259;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727650" y="713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Figures - </a:t>
            </a:r>
            <a:r>
              <a:rPr b="0" lang="en"/>
              <a:t>Sale</a:t>
            </a:r>
            <a:r>
              <a:rPr b="0" lang="en"/>
              <a:t> Value</a:t>
            </a:r>
            <a:endParaRPr b="0"/>
          </a:p>
        </p:txBody>
      </p:sp>
      <p:pic>
        <p:nvPicPr>
          <p:cNvPr id="265" name="Google Shape;265;p34"/>
          <p:cNvPicPr preferRelativeResize="0"/>
          <p:nvPr/>
        </p:nvPicPr>
        <p:blipFill>
          <a:blip r:embed="rId3">
            <a:alphaModFix/>
          </a:blip>
          <a:stretch>
            <a:fillRect/>
          </a:stretch>
        </p:blipFill>
        <p:spPr>
          <a:xfrm>
            <a:off x="152400" y="1477325"/>
            <a:ext cx="4931713" cy="2936863"/>
          </a:xfrm>
          <a:prstGeom prst="rect">
            <a:avLst/>
          </a:prstGeom>
          <a:noFill/>
          <a:ln>
            <a:noFill/>
          </a:ln>
        </p:spPr>
      </p:pic>
      <p:pic>
        <p:nvPicPr>
          <p:cNvPr id="266" name="Google Shape;266;p34"/>
          <p:cNvPicPr preferRelativeResize="0"/>
          <p:nvPr/>
        </p:nvPicPr>
        <p:blipFill>
          <a:blip r:embed="rId4">
            <a:alphaModFix/>
          </a:blip>
          <a:stretch>
            <a:fillRect/>
          </a:stretch>
        </p:blipFill>
        <p:spPr>
          <a:xfrm>
            <a:off x="5285450" y="2990725"/>
            <a:ext cx="3324876" cy="2109394"/>
          </a:xfrm>
          <a:prstGeom prst="rect">
            <a:avLst/>
          </a:prstGeom>
          <a:noFill/>
          <a:ln>
            <a:noFill/>
          </a:ln>
        </p:spPr>
      </p:pic>
      <p:pic>
        <p:nvPicPr>
          <p:cNvPr id="267" name="Google Shape;267;p34"/>
          <p:cNvPicPr preferRelativeResize="0"/>
          <p:nvPr/>
        </p:nvPicPr>
        <p:blipFill>
          <a:blip r:embed="rId5">
            <a:alphaModFix/>
          </a:blip>
          <a:stretch>
            <a:fillRect/>
          </a:stretch>
        </p:blipFill>
        <p:spPr>
          <a:xfrm>
            <a:off x="5285450" y="553625"/>
            <a:ext cx="3415200" cy="2330075"/>
          </a:xfrm>
          <a:prstGeom prst="rect">
            <a:avLst/>
          </a:prstGeom>
          <a:noFill/>
          <a:ln>
            <a:noFill/>
          </a:ln>
        </p:spPr>
      </p:pic>
      <p:sp>
        <p:nvSpPr>
          <p:cNvPr id="268" name="Google Shape;268;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9" name="Google Shape;269;p34"/>
          <p:cNvSpPr/>
          <p:nvPr/>
        </p:nvSpPr>
        <p:spPr>
          <a:xfrm>
            <a:off x="64355" y="4514325"/>
            <a:ext cx="5111100" cy="480600"/>
          </a:xfrm>
          <a:prstGeom prst="homePlate">
            <a:avLst>
              <a:gd fmla="val 26719"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4"/>
          <p:cNvSpPr txBox="1"/>
          <p:nvPr/>
        </p:nvSpPr>
        <p:spPr>
          <a:xfrm>
            <a:off x="134647" y="4514450"/>
            <a:ext cx="4821300" cy="4806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37474F"/>
              </a:buClr>
              <a:buSzPts val="1800"/>
              <a:buFont typeface="Average"/>
              <a:buChar char="●"/>
            </a:pPr>
            <a:r>
              <a:rPr lang="en" sz="1800">
                <a:solidFill>
                  <a:srgbClr val="37474F"/>
                </a:solidFill>
                <a:latin typeface="Average"/>
                <a:ea typeface="Average"/>
                <a:cs typeface="Average"/>
                <a:sym typeface="Average"/>
              </a:rPr>
              <a:t>How are sales trending over time?</a:t>
            </a:r>
            <a:endParaRPr sz="1800">
              <a:solidFill>
                <a:srgbClr val="37474F"/>
              </a:solidFill>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727650" y="732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Figures - </a:t>
            </a:r>
            <a:r>
              <a:rPr b="0" lang="en"/>
              <a:t>Cumulative</a:t>
            </a:r>
            <a:endParaRPr b="0"/>
          </a:p>
        </p:txBody>
      </p:sp>
      <p:pic>
        <p:nvPicPr>
          <p:cNvPr id="276" name="Google Shape;276;p35"/>
          <p:cNvPicPr preferRelativeResize="0"/>
          <p:nvPr/>
        </p:nvPicPr>
        <p:blipFill rotWithShape="1">
          <a:blip r:embed="rId3">
            <a:alphaModFix/>
          </a:blip>
          <a:srcRect b="0" l="0" r="0" t="0"/>
          <a:stretch/>
        </p:blipFill>
        <p:spPr>
          <a:xfrm>
            <a:off x="2182813" y="1322250"/>
            <a:ext cx="4280325" cy="2963275"/>
          </a:xfrm>
          <a:prstGeom prst="rect">
            <a:avLst/>
          </a:prstGeom>
          <a:noFill/>
          <a:ln>
            <a:noFill/>
          </a:ln>
        </p:spPr>
      </p:pic>
      <p:sp>
        <p:nvSpPr>
          <p:cNvPr id="277" name="Google Shape;277;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35"/>
          <p:cNvSpPr/>
          <p:nvPr/>
        </p:nvSpPr>
        <p:spPr>
          <a:xfrm>
            <a:off x="2274750" y="4488700"/>
            <a:ext cx="4594500" cy="480600"/>
          </a:xfrm>
          <a:prstGeom prst="homePlate">
            <a:avLst>
              <a:gd fmla="val 26719"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2334659" y="4488721"/>
            <a:ext cx="4109100" cy="4806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37474F"/>
              </a:buClr>
              <a:buSzPts val="1800"/>
              <a:buFont typeface="Average"/>
              <a:buChar char="●"/>
            </a:pPr>
            <a:r>
              <a:rPr lang="en" sz="1800">
                <a:solidFill>
                  <a:srgbClr val="37474F"/>
                </a:solidFill>
                <a:latin typeface="Average"/>
                <a:ea typeface="Average"/>
                <a:cs typeface="Average"/>
                <a:sym typeface="Average"/>
              </a:rPr>
              <a:t>What are the top selling products?</a:t>
            </a:r>
            <a:endParaRPr sz="1800">
              <a:solidFill>
                <a:srgbClr val="37474F"/>
              </a:solidFill>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727650" y="722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Figures - </a:t>
            </a:r>
            <a:r>
              <a:rPr b="0" lang="en"/>
              <a:t>Cumulative</a:t>
            </a:r>
            <a:endParaRPr b="0"/>
          </a:p>
        </p:txBody>
      </p:sp>
      <p:pic>
        <p:nvPicPr>
          <p:cNvPr id="285" name="Google Shape;285;p36"/>
          <p:cNvPicPr preferRelativeResize="0"/>
          <p:nvPr/>
        </p:nvPicPr>
        <p:blipFill>
          <a:blip r:embed="rId3">
            <a:alphaModFix/>
          </a:blip>
          <a:stretch>
            <a:fillRect/>
          </a:stretch>
        </p:blipFill>
        <p:spPr>
          <a:xfrm>
            <a:off x="1796925" y="1423050"/>
            <a:ext cx="5178700" cy="3083925"/>
          </a:xfrm>
          <a:prstGeom prst="rect">
            <a:avLst/>
          </a:prstGeom>
          <a:noFill/>
          <a:ln>
            <a:noFill/>
          </a:ln>
        </p:spPr>
      </p:pic>
      <p:sp>
        <p:nvSpPr>
          <p:cNvPr id="286" name="Google Shape;286;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7" name="Google Shape;287;p36"/>
          <p:cNvSpPr/>
          <p:nvPr/>
        </p:nvSpPr>
        <p:spPr>
          <a:xfrm>
            <a:off x="2264700" y="4506996"/>
            <a:ext cx="4614600" cy="480600"/>
          </a:xfrm>
          <a:prstGeom prst="homePlate">
            <a:avLst>
              <a:gd fmla="val 26719"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6"/>
          <p:cNvSpPr txBox="1"/>
          <p:nvPr/>
        </p:nvSpPr>
        <p:spPr>
          <a:xfrm>
            <a:off x="2328164" y="4506975"/>
            <a:ext cx="4353000" cy="4806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37474F"/>
              </a:buClr>
              <a:buSzPts val="1800"/>
              <a:buFont typeface="Average"/>
              <a:buChar char="●"/>
            </a:pPr>
            <a:r>
              <a:rPr lang="en" sz="1800">
                <a:solidFill>
                  <a:srgbClr val="37474F"/>
                </a:solidFill>
                <a:latin typeface="Average"/>
                <a:ea typeface="Average"/>
                <a:cs typeface="Average"/>
                <a:sym typeface="Average"/>
              </a:rPr>
              <a:t>Which products have declining sales?</a:t>
            </a:r>
            <a:endParaRPr sz="1800">
              <a:solidFill>
                <a:srgbClr val="37474F"/>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ph type="title"/>
          </p:nvPr>
        </p:nvSpPr>
        <p:spPr>
          <a:xfrm>
            <a:off x="727650" y="722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Figures - </a:t>
            </a:r>
            <a:r>
              <a:rPr b="0" lang="en"/>
              <a:t>Cumulative</a:t>
            </a:r>
            <a:endParaRPr b="0"/>
          </a:p>
        </p:txBody>
      </p:sp>
      <p:pic>
        <p:nvPicPr>
          <p:cNvPr id="294" name="Google Shape;294;p37"/>
          <p:cNvPicPr preferRelativeResize="0"/>
          <p:nvPr/>
        </p:nvPicPr>
        <p:blipFill rotWithShape="1">
          <a:blip r:embed="rId3">
            <a:alphaModFix/>
          </a:blip>
          <a:srcRect b="0" l="-5690" r="5690" t="0"/>
          <a:stretch/>
        </p:blipFill>
        <p:spPr>
          <a:xfrm>
            <a:off x="5617713" y="1591900"/>
            <a:ext cx="2798625" cy="2722150"/>
          </a:xfrm>
          <a:prstGeom prst="rect">
            <a:avLst/>
          </a:prstGeom>
          <a:noFill/>
          <a:ln>
            <a:noFill/>
          </a:ln>
        </p:spPr>
      </p:pic>
      <p:sp>
        <p:nvSpPr>
          <p:cNvPr id="295" name="Google Shape;295;p3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7"/>
          <p:cNvSpPr/>
          <p:nvPr/>
        </p:nvSpPr>
        <p:spPr>
          <a:xfrm>
            <a:off x="1439550" y="4574057"/>
            <a:ext cx="6264900" cy="480600"/>
          </a:xfrm>
          <a:prstGeom prst="homePlate">
            <a:avLst>
              <a:gd fmla="val 26719"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7"/>
          <p:cNvSpPr txBox="1"/>
          <p:nvPr/>
        </p:nvSpPr>
        <p:spPr>
          <a:xfrm>
            <a:off x="1525710" y="4573975"/>
            <a:ext cx="5910300" cy="4806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37474F"/>
              </a:buClr>
              <a:buSzPts val="1800"/>
              <a:buFont typeface="Average"/>
              <a:buChar char="●"/>
            </a:pPr>
            <a:r>
              <a:rPr lang="en" sz="1800">
                <a:solidFill>
                  <a:srgbClr val="37474F"/>
                </a:solidFill>
                <a:latin typeface="Average"/>
                <a:ea typeface="Average"/>
                <a:cs typeface="Average"/>
                <a:sym typeface="Average"/>
              </a:rPr>
              <a:t>How do sales vary across different store locations?</a:t>
            </a:r>
            <a:endParaRPr sz="1800">
              <a:solidFill>
                <a:srgbClr val="37474F"/>
              </a:solidFill>
              <a:latin typeface="Average"/>
              <a:ea typeface="Average"/>
              <a:cs typeface="Average"/>
              <a:sym typeface="Average"/>
            </a:endParaRPr>
          </a:p>
        </p:txBody>
      </p:sp>
      <p:pic>
        <p:nvPicPr>
          <p:cNvPr id="298" name="Google Shape;298;p37"/>
          <p:cNvPicPr preferRelativeResize="0"/>
          <p:nvPr/>
        </p:nvPicPr>
        <p:blipFill>
          <a:blip r:embed="rId4">
            <a:alphaModFix/>
          </a:blip>
          <a:stretch>
            <a:fillRect/>
          </a:stretch>
        </p:blipFill>
        <p:spPr>
          <a:xfrm>
            <a:off x="143275" y="1331963"/>
            <a:ext cx="5179013" cy="32420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a:t>
            </a:r>
            <a:r>
              <a:rPr lang="en"/>
              <a:t> Implementation </a:t>
            </a:r>
            <a:r>
              <a:rPr b="0" lang="en" sz="1100">
                <a:solidFill>
                  <a:srgbClr val="000000"/>
                </a:solidFill>
                <a:latin typeface="Arial"/>
                <a:ea typeface="Arial"/>
                <a:cs typeface="Arial"/>
                <a:sym typeface="Arial"/>
              </a:rPr>
              <a:t>(</a:t>
            </a:r>
            <a:r>
              <a:rPr b="0" i="1" lang="en" sz="1100">
                <a:solidFill>
                  <a:srgbClr val="000000"/>
                </a:solidFill>
                <a:latin typeface="Arial"/>
                <a:ea typeface="Arial"/>
                <a:cs typeface="Arial"/>
                <a:sym typeface="Arial"/>
              </a:rPr>
              <a:t>Databricks Architecture Overview</a:t>
            </a:r>
            <a:r>
              <a:rPr b="0" lang="en" sz="1100">
                <a:solidFill>
                  <a:srgbClr val="000000"/>
                </a:solidFill>
                <a:latin typeface="Arial"/>
                <a:ea typeface="Arial"/>
                <a:cs typeface="Arial"/>
                <a:sym typeface="Arial"/>
              </a:rPr>
              <a:t>, n.d.)</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304" name="Google Shape;304;p38"/>
          <p:cNvPicPr preferRelativeResize="0"/>
          <p:nvPr/>
        </p:nvPicPr>
        <p:blipFill>
          <a:blip r:embed="rId3">
            <a:alphaModFix/>
          </a:blip>
          <a:stretch>
            <a:fillRect/>
          </a:stretch>
        </p:blipFill>
        <p:spPr>
          <a:xfrm>
            <a:off x="2348527" y="2130552"/>
            <a:ext cx="4333074" cy="2372500"/>
          </a:xfrm>
          <a:prstGeom prst="rect">
            <a:avLst/>
          </a:prstGeom>
          <a:noFill/>
          <a:ln>
            <a:noFill/>
          </a:ln>
        </p:spPr>
      </p:pic>
      <p:sp>
        <p:nvSpPr>
          <p:cNvPr id="305" name="Google Shape;305;p3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 Explanation</a:t>
            </a:r>
            <a:endParaRPr/>
          </a:p>
        </p:txBody>
      </p:sp>
      <p:sp>
        <p:nvSpPr>
          <p:cNvPr id="311" name="Google Shape;311;p39"/>
          <p:cNvSpPr txBox="1"/>
          <p:nvPr>
            <p:ph idx="1" type="body"/>
          </p:nvPr>
        </p:nvSpPr>
        <p:spPr>
          <a:xfrm>
            <a:off x="126775" y="2117350"/>
            <a:ext cx="2275500" cy="2471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400"/>
              <a:t>Incoming Sources</a:t>
            </a:r>
            <a:r>
              <a:rPr lang="en" sz="1400"/>
              <a:t>: </a:t>
            </a:r>
            <a:endParaRPr sz="1400"/>
          </a:p>
          <a:p>
            <a:pPr indent="0" lvl="0" marL="0" rtl="0" algn="l">
              <a:lnSpc>
                <a:spcPct val="95000"/>
              </a:lnSpc>
              <a:spcBef>
                <a:spcPts val="1200"/>
              </a:spcBef>
              <a:spcAft>
                <a:spcPts val="0"/>
              </a:spcAft>
              <a:buNone/>
            </a:pPr>
            <a:r>
              <a:rPr lang="en" sz="900">
                <a:solidFill>
                  <a:srgbClr val="374151"/>
                </a:solidFill>
                <a:latin typeface="Roboto"/>
                <a:ea typeface="Roboto"/>
                <a:cs typeface="Roboto"/>
                <a:sym typeface="Roboto"/>
              </a:rPr>
              <a:t>Databricks can handle a variety of incoming data sources, including APIs, external databases, and manual files. This ensures flexibility in data ingestion and allows businesses to seamlessly integrate their data from various sources into Databricks.</a:t>
            </a:r>
            <a:endParaRPr sz="900">
              <a:solidFill>
                <a:srgbClr val="374151"/>
              </a:solidFill>
              <a:latin typeface="Roboto"/>
              <a:ea typeface="Roboto"/>
              <a:cs typeface="Roboto"/>
              <a:sym typeface="Roboto"/>
            </a:endParaRPr>
          </a:p>
          <a:p>
            <a:pPr indent="0" lvl="0" marL="0" rtl="0" algn="l">
              <a:lnSpc>
                <a:spcPct val="95000"/>
              </a:lnSpc>
              <a:spcBef>
                <a:spcPts val="1200"/>
              </a:spcBef>
              <a:spcAft>
                <a:spcPts val="0"/>
              </a:spcAft>
              <a:buNone/>
            </a:pPr>
            <a:r>
              <a:t/>
            </a:r>
            <a:endParaRPr b="1" sz="1400">
              <a:solidFill>
                <a:srgbClr val="374151"/>
              </a:solidFill>
            </a:endParaRPr>
          </a:p>
          <a:p>
            <a:pPr indent="0" lvl="0" marL="914400" rtl="0" algn="l">
              <a:lnSpc>
                <a:spcPct val="95000"/>
              </a:lnSpc>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95000"/>
              </a:lnSpc>
              <a:spcBef>
                <a:spcPts val="1200"/>
              </a:spcBef>
              <a:spcAft>
                <a:spcPts val="1200"/>
              </a:spcAft>
              <a:buNone/>
            </a:pPr>
            <a:r>
              <a:rPr lang="en" sz="1200">
                <a:solidFill>
                  <a:srgbClr val="374151"/>
                </a:solidFill>
                <a:highlight>
                  <a:srgbClr val="F7F7F8"/>
                </a:highlight>
                <a:latin typeface="Roboto"/>
                <a:ea typeface="Roboto"/>
                <a:cs typeface="Roboto"/>
                <a:sym typeface="Roboto"/>
              </a:rPr>
              <a:t>	</a:t>
            </a:r>
            <a:endParaRPr sz="1200">
              <a:solidFill>
                <a:srgbClr val="374151"/>
              </a:solidFill>
              <a:highlight>
                <a:srgbClr val="F7F7F8"/>
              </a:highlight>
              <a:latin typeface="Roboto"/>
              <a:ea typeface="Roboto"/>
              <a:cs typeface="Roboto"/>
              <a:sym typeface="Roboto"/>
            </a:endParaRPr>
          </a:p>
        </p:txBody>
      </p:sp>
      <p:sp>
        <p:nvSpPr>
          <p:cNvPr id="312" name="Google Shape;312;p39"/>
          <p:cNvSpPr txBox="1"/>
          <p:nvPr>
            <p:ph idx="1" type="body"/>
          </p:nvPr>
        </p:nvSpPr>
        <p:spPr>
          <a:xfrm>
            <a:off x="2719638" y="1908450"/>
            <a:ext cx="3519300" cy="2734500"/>
          </a:xfrm>
          <a:prstGeom prst="rect">
            <a:avLst/>
          </a:prstGeom>
        </p:spPr>
        <p:txBody>
          <a:bodyPr anchorCtr="0" anchor="t" bIns="91425" lIns="91425" spcFirstLastPara="1" rIns="91425" wrap="square" tIns="91425">
            <a:normAutofit fontScale="25000" lnSpcReduction="20000"/>
          </a:bodyPr>
          <a:lstStyle/>
          <a:p>
            <a:pPr indent="0" lvl="0" marL="0" rtl="0" algn="l">
              <a:lnSpc>
                <a:spcPct val="95000"/>
              </a:lnSpc>
              <a:spcBef>
                <a:spcPts val="0"/>
              </a:spcBef>
              <a:spcAft>
                <a:spcPts val="0"/>
              </a:spcAft>
              <a:buNone/>
            </a:pPr>
            <a:r>
              <a:rPr b="1" lang="en" sz="4300"/>
              <a:t>Azure Databricks:</a:t>
            </a:r>
            <a:r>
              <a:rPr lang="en" sz="4300">
                <a:latin typeface="Roboto"/>
                <a:ea typeface="Roboto"/>
                <a:cs typeface="Roboto"/>
                <a:sym typeface="Roboto"/>
              </a:rPr>
              <a:t> </a:t>
            </a:r>
            <a:r>
              <a:rPr lang="en" sz="3600">
                <a:solidFill>
                  <a:srgbClr val="374151"/>
                </a:solidFill>
                <a:latin typeface="Roboto"/>
                <a:ea typeface="Roboto"/>
                <a:cs typeface="Roboto"/>
                <a:sym typeface="Roboto"/>
              </a:rPr>
              <a:t>Databricks is implemented on the Azure platform, leveraging its powerful Spark computing service. Spark provides distributed computing capabilities, enabling businesses to process large-scale data workloads efficiently and at scale.</a:t>
            </a:r>
            <a:endParaRPr sz="3600">
              <a:solidFill>
                <a:srgbClr val="374151"/>
              </a:solidFill>
              <a:latin typeface="Roboto"/>
              <a:ea typeface="Roboto"/>
              <a:cs typeface="Roboto"/>
              <a:sym typeface="Roboto"/>
            </a:endParaRPr>
          </a:p>
          <a:p>
            <a:pPr indent="0" lvl="0" marL="0" rtl="0" algn="l">
              <a:lnSpc>
                <a:spcPct val="95000"/>
              </a:lnSpc>
              <a:spcBef>
                <a:spcPts val="1200"/>
              </a:spcBef>
              <a:spcAft>
                <a:spcPts val="0"/>
              </a:spcAft>
              <a:buNone/>
            </a:pPr>
            <a:r>
              <a:rPr b="1" lang="en" sz="4600">
                <a:latin typeface="Roboto"/>
                <a:ea typeface="Roboto"/>
                <a:cs typeface="Roboto"/>
                <a:sym typeface="Roboto"/>
              </a:rPr>
              <a:t>Datalake Analytics:</a:t>
            </a:r>
            <a:r>
              <a:rPr lang="en" sz="3650">
                <a:solidFill>
                  <a:srgbClr val="374151"/>
                </a:solidFill>
                <a:latin typeface="Roboto"/>
                <a:ea typeface="Roboto"/>
                <a:cs typeface="Roboto"/>
                <a:sym typeface="Roboto"/>
              </a:rPr>
              <a:t>  </a:t>
            </a:r>
            <a:r>
              <a:rPr lang="en" sz="3600">
                <a:solidFill>
                  <a:srgbClr val="374151"/>
                </a:solidFill>
                <a:latin typeface="Roboto"/>
                <a:ea typeface="Roboto"/>
                <a:cs typeface="Roboto"/>
                <a:sym typeface="Roboto"/>
              </a:rPr>
              <a:t>Within Azure Databricks, businesses can leverage Datalake Analytics, which is powered by Spark. Datalake Analytics enables data engineers and data scientists to perform complex data analytics, transformations, and exploratory data analysis on their datasets. It provides the ability to process, clean, and transform raw data into meaningful insights.</a:t>
            </a:r>
            <a:endParaRPr sz="3600">
              <a:solidFill>
                <a:srgbClr val="374151"/>
              </a:solidFill>
              <a:latin typeface="Roboto"/>
              <a:ea typeface="Roboto"/>
              <a:cs typeface="Roboto"/>
              <a:sym typeface="Roboto"/>
            </a:endParaRPr>
          </a:p>
          <a:p>
            <a:pPr indent="0" lvl="0" marL="0" rtl="0" algn="l">
              <a:spcBef>
                <a:spcPts val="1500"/>
              </a:spcBef>
              <a:spcAft>
                <a:spcPts val="0"/>
              </a:spcAft>
              <a:buNone/>
            </a:pPr>
            <a:r>
              <a:rPr b="1" lang="en" sz="4600">
                <a:latin typeface="Roboto"/>
                <a:ea typeface="Roboto"/>
                <a:cs typeface="Roboto"/>
                <a:sym typeface="Roboto"/>
              </a:rPr>
              <a:t>Machine Learning:</a:t>
            </a:r>
            <a:r>
              <a:rPr b="1" lang="en" sz="5600">
                <a:latin typeface="Roboto"/>
                <a:ea typeface="Roboto"/>
                <a:cs typeface="Roboto"/>
                <a:sym typeface="Roboto"/>
              </a:rPr>
              <a:t> </a:t>
            </a:r>
            <a:r>
              <a:rPr lang="en" sz="3650">
                <a:solidFill>
                  <a:srgbClr val="374151"/>
                </a:solidFill>
                <a:latin typeface="Roboto"/>
                <a:ea typeface="Roboto"/>
                <a:cs typeface="Roboto"/>
                <a:sym typeface="Roboto"/>
              </a:rPr>
              <a:t>Azure Databricks supports machine learning capabilities, leveraging the power of Spark. Data scientists and analysts can build and train machine learning models using Spark's distributed computing capabilities. This empowers businesses to unlock the value hidden within their data and make data-driven predictions, classifications, and recommendations.</a:t>
            </a:r>
            <a:endParaRPr b="1" sz="3650">
              <a:solidFill>
                <a:srgbClr val="374151"/>
              </a:solidFill>
            </a:endParaRPr>
          </a:p>
          <a:p>
            <a:pPr indent="0" lvl="0" marL="914400" rtl="0" algn="l">
              <a:lnSpc>
                <a:spcPct val="95000"/>
              </a:lnSpc>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95000"/>
              </a:lnSpc>
              <a:spcBef>
                <a:spcPts val="1200"/>
              </a:spcBef>
              <a:spcAft>
                <a:spcPts val="1200"/>
              </a:spcAft>
              <a:buNone/>
            </a:pPr>
            <a:r>
              <a:rPr lang="en" sz="1200">
                <a:solidFill>
                  <a:srgbClr val="374151"/>
                </a:solidFill>
                <a:highlight>
                  <a:srgbClr val="F7F7F8"/>
                </a:highlight>
                <a:latin typeface="Roboto"/>
                <a:ea typeface="Roboto"/>
                <a:cs typeface="Roboto"/>
                <a:sym typeface="Roboto"/>
              </a:rPr>
              <a:t>	</a:t>
            </a:r>
            <a:endParaRPr sz="1200">
              <a:solidFill>
                <a:srgbClr val="374151"/>
              </a:solidFill>
              <a:highlight>
                <a:srgbClr val="F7F7F8"/>
              </a:highlight>
              <a:latin typeface="Roboto"/>
              <a:ea typeface="Roboto"/>
              <a:cs typeface="Roboto"/>
              <a:sym typeface="Roboto"/>
            </a:endParaRPr>
          </a:p>
        </p:txBody>
      </p:sp>
      <p:sp>
        <p:nvSpPr>
          <p:cNvPr id="313" name="Google Shape;313;p39"/>
          <p:cNvSpPr txBox="1"/>
          <p:nvPr>
            <p:ph idx="1" type="body"/>
          </p:nvPr>
        </p:nvSpPr>
        <p:spPr>
          <a:xfrm>
            <a:off x="6556300" y="2117350"/>
            <a:ext cx="2424300" cy="2734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291">
                <a:latin typeface="Roboto"/>
                <a:ea typeface="Roboto"/>
                <a:cs typeface="Roboto"/>
                <a:sym typeface="Roboto"/>
              </a:rPr>
              <a:t>Visualization:</a:t>
            </a:r>
            <a:r>
              <a:rPr b="1" lang="en" sz="1200">
                <a:latin typeface="Roboto"/>
                <a:ea typeface="Roboto"/>
                <a:cs typeface="Roboto"/>
                <a:sym typeface="Roboto"/>
              </a:rPr>
              <a:t> </a:t>
            </a:r>
            <a:endParaRPr b="1" sz="1200">
              <a:latin typeface="Roboto"/>
              <a:ea typeface="Roboto"/>
              <a:cs typeface="Roboto"/>
              <a:sym typeface="Roboto"/>
            </a:endParaRPr>
          </a:p>
          <a:p>
            <a:pPr indent="0" lvl="0" marL="0" rtl="0" algn="l">
              <a:lnSpc>
                <a:spcPct val="95000"/>
              </a:lnSpc>
              <a:spcBef>
                <a:spcPts val="1200"/>
              </a:spcBef>
              <a:spcAft>
                <a:spcPts val="0"/>
              </a:spcAft>
              <a:buNone/>
            </a:pPr>
            <a:r>
              <a:rPr lang="en" sz="900">
                <a:solidFill>
                  <a:srgbClr val="374151"/>
                </a:solidFill>
                <a:latin typeface="Roboto"/>
                <a:ea typeface="Roboto"/>
                <a:cs typeface="Roboto"/>
                <a:sym typeface="Roboto"/>
              </a:rPr>
              <a:t>Once the data is processed and insights are derived using Databricks, it can be visualized for better understanding and decision-making. Databricks integrates seamlessly with popular visualization tools such as Power BI and Tableau. These tools provide interactive and intuitive dashboards, charts, and reports to visualize the analyzed data and communicate insights effectively to stakeholders.</a:t>
            </a:r>
            <a:endParaRPr b="1" sz="900">
              <a:solidFill>
                <a:srgbClr val="374151"/>
              </a:solidFill>
            </a:endParaRPr>
          </a:p>
          <a:p>
            <a:pPr indent="0" lvl="0" marL="914400" rtl="0" algn="l">
              <a:lnSpc>
                <a:spcPct val="95000"/>
              </a:lnSpc>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95000"/>
              </a:lnSpc>
              <a:spcBef>
                <a:spcPts val="1200"/>
              </a:spcBef>
              <a:spcAft>
                <a:spcPts val="1200"/>
              </a:spcAft>
              <a:buNone/>
            </a:pPr>
            <a:r>
              <a:rPr lang="en" sz="1200">
                <a:solidFill>
                  <a:srgbClr val="374151"/>
                </a:solidFill>
                <a:highlight>
                  <a:srgbClr val="F7F7F8"/>
                </a:highlight>
                <a:latin typeface="Roboto"/>
                <a:ea typeface="Roboto"/>
                <a:cs typeface="Roboto"/>
                <a:sym typeface="Roboto"/>
              </a:rPr>
              <a:t>	</a:t>
            </a:r>
            <a:endParaRPr sz="1200">
              <a:solidFill>
                <a:srgbClr val="374151"/>
              </a:solidFill>
              <a:highlight>
                <a:srgbClr val="F7F7F8"/>
              </a:highlight>
              <a:latin typeface="Roboto"/>
              <a:ea typeface="Roboto"/>
              <a:cs typeface="Roboto"/>
              <a:sym typeface="Roboto"/>
            </a:endParaRPr>
          </a:p>
        </p:txBody>
      </p:sp>
      <p:sp>
        <p:nvSpPr>
          <p:cNvPr id="314" name="Google Shape;314;p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Significance of Project</a:t>
            </a:r>
            <a:endParaRPr/>
          </a:p>
        </p:txBody>
      </p:sp>
      <p:sp>
        <p:nvSpPr>
          <p:cNvPr id="320" name="Google Shape;320;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Decision-making and data analysis fields</a:t>
            </a:r>
            <a:endParaRPr sz="1400"/>
          </a:p>
          <a:p>
            <a:pPr indent="-317500" lvl="0" marL="457200" rtl="0" algn="l">
              <a:spcBef>
                <a:spcPts val="0"/>
              </a:spcBef>
              <a:spcAft>
                <a:spcPts val="0"/>
              </a:spcAft>
              <a:buSzPts val="1400"/>
              <a:buChar char="●"/>
            </a:pPr>
            <a:r>
              <a:rPr lang="en" sz="1400"/>
              <a:t>Smoothly combine several programming languages including Python, PySpark, and SQL</a:t>
            </a:r>
            <a:endParaRPr sz="1400"/>
          </a:p>
          <a:p>
            <a:pPr indent="-317500" lvl="0" marL="457200" rtl="0" algn="l">
              <a:spcBef>
                <a:spcPts val="0"/>
              </a:spcBef>
              <a:spcAft>
                <a:spcPts val="0"/>
              </a:spcAft>
              <a:buSzPts val="1400"/>
              <a:buChar char="●"/>
            </a:pPr>
            <a:r>
              <a:rPr lang="en" sz="1400"/>
              <a:t>Manage massive datasets in parallel - cut processing times</a:t>
            </a:r>
            <a:endParaRPr sz="1400"/>
          </a:p>
          <a:p>
            <a:pPr indent="-317500" lvl="0" marL="457200" rtl="0" algn="l">
              <a:spcBef>
                <a:spcPts val="0"/>
              </a:spcBef>
              <a:spcAft>
                <a:spcPts val="0"/>
              </a:spcAft>
              <a:buSzPts val="1400"/>
              <a:buChar char="●"/>
            </a:pPr>
            <a:r>
              <a:rPr lang="en" sz="1400"/>
              <a:t>Interface with visualization tools like Tableau and PowerBI</a:t>
            </a:r>
            <a:endParaRPr sz="1400"/>
          </a:p>
          <a:p>
            <a:pPr indent="-317500" lvl="0" marL="457200" rtl="0" algn="l">
              <a:spcBef>
                <a:spcPts val="0"/>
              </a:spcBef>
              <a:spcAft>
                <a:spcPts val="0"/>
              </a:spcAft>
              <a:buSzPts val="1400"/>
              <a:buChar char="●"/>
            </a:pPr>
            <a:r>
              <a:rPr lang="en" sz="1400"/>
              <a:t>Efficient and scalable ideal for managing big data analytics</a:t>
            </a:r>
            <a:endParaRPr sz="1400"/>
          </a:p>
          <a:p>
            <a:pPr indent="-317500" lvl="0" marL="457200" rtl="0" algn="l">
              <a:spcBef>
                <a:spcPts val="0"/>
              </a:spcBef>
              <a:spcAft>
                <a:spcPts val="0"/>
              </a:spcAft>
              <a:buSzPts val="1400"/>
              <a:buChar char="●"/>
            </a:pPr>
            <a:r>
              <a:rPr lang="en" sz="1400"/>
              <a:t>Improve operational effectiveness, customer insights, and strategic decision-making</a:t>
            </a:r>
            <a:endParaRPr sz="1400"/>
          </a:p>
        </p:txBody>
      </p:sp>
      <p:sp>
        <p:nvSpPr>
          <p:cNvPr id="321" name="Google Shape;321;p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1"/>
          <p:cNvSpPr txBox="1"/>
          <p:nvPr>
            <p:ph type="title"/>
          </p:nvPr>
        </p:nvSpPr>
        <p:spPr>
          <a:xfrm>
            <a:off x="727650" y="748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 </a:t>
            </a:r>
            <a:r>
              <a:rPr b="0" i="1" lang="en"/>
              <a:t>Data Ingestion </a:t>
            </a:r>
            <a:r>
              <a:rPr b="0" i="1" lang="en"/>
              <a:t>(Enterprise Edition)</a:t>
            </a:r>
            <a:endParaRPr b="0" i="1"/>
          </a:p>
        </p:txBody>
      </p:sp>
      <p:sp>
        <p:nvSpPr>
          <p:cNvPr id="327" name="Google Shape;327;p41"/>
          <p:cNvSpPr txBox="1"/>
          <p:nvPr>
            <p:ph idx="1" type="body"/>
          </p:nvPr>
        </p:nvSpPr>
        <p:spPr>
          <a:xfrm>
            <a:off x="727650" y="1414150"/>
            <a:ext cx="7688700" cy="3540300"/>
          </a:xfrm>
          <a:prstGeom prst="rect">
            <a:avLst/>
          </a:prstGeom>
        </p:spPr>
        <p:txBody>
          <a:bodyPr anchorCtr="0" anchor="t" bIns="91425" lIns="91425" spcFirstLastPara="1" rIns="91425" wrap="square" tIns="91425">
            <a:noAutofit/>
          </a:bodyPr>
          <a:lstStyle/>
          <a:p>
            <a:pPr indent="-285750" lvl="0" marL="457200" rtl="0" algn="just">
              <a:lnSpc>
                <a:spcPct val="105000"/>
              </a:lnSpc>
              <a:spcBef>
                <a:spcPts val="1200"/>
              </a:spcBef>
              <a:spcAft>
                <a:spcPts val="0"/>
              </a:spcAft>
              <a:buClr>
                <a:srgbClr val="000000"/>
              </a:buClr>
              <a:buSzPts val="900"/>
              <a:buFont typeface="Arial"/>
              <a:buChar char="●"/>
            </a:pPr>
            <a:r>
              <a:rPr b="1" lang="en" sz="900">
                <a:latin typeface="Arial"/>
                <a:ea typeface="Arial"/>
                <a:cs typeface="Arial"/>
                <a:sym typeface="Arial"/>
              </a:rPr>
              <a:t>Assess Data Sources:</a:t>
            </a:r>
            <a:r>
              <a:rPr lang="en" sz="900">
                <a:latin typeface="Arial"/>
                <a:ea typeface="Arial"/>
                <a:cs typeface="Arial"/>
                <a:sym typeface="Arial"/>
              </a:rPr>
              <a:t> Identify the different data sources you want to ingest into Databricks. This can include structured data from databases, semi-structured data from APIs or web services, unstructured data from files, or streaming data from real-time sources.</a:t>
            </a:r>
            <a:endParaRPr sz="900">
              <a:latin typeface="Arial"/>
              <a:ea typeface="Arial"/>
              <a:cs typeface="Arial"/>
              <a:sym typeface="Arial"/>
            </a:endParaRPr>
          </a:p>
          <a:p>
            <a:pPr indent="-285750" lvl="0" marL="457200" rtl="0" algn="just">
              <a:lnSpc>
                <a:spcPct val="105000"/>
              </a:lnSpc>
              <a:spcBef>
                <a:spcPts val="0"/>
              </a:spcBef>
              <a:spcAft>
                <a:spcPts val="0"/>
              </a:spcAft>
              <a:buSzPts val="900"/>
              <a:buFont typeface="Arial"/>
              <a:buChar char="●"/>
            </a:pPr>
            <a:r>
              <a:rPr b="1" lang="en" sz="900">
                <a:latin typeface="Arial"/>
                <a:ea typeface="Arial"/>
                <a:cs typeface="Arial"/>
                <a:sym typeface="Arial"/>
              </a:rPr>
              <a:t>Understand Data Formats:</a:t>
            </a:r>
            <a:r>
              <a:rPr lang="en" sz="900">
                <a:latin typeface="Arial"/>
                <a:ea typeface="Arial"/>
                <a:cs typeface="Arial"/>
                <a:sym typeface="Arial"/>
              </a:rPr>
              <a:t> Determine the formats in which the data is stored or transmitted. Common data formats include CSV, JSON, Avro, Parquet, ORC, and more. Understanding the data formats will help you choose the appropriate ingestion methods and processing techniques.</a:t>
            </a:r>
            <a:endParaRPr sz="900">
              <a:latin typeface="Arial"/>
              <a:ea typeface="Arial"/>
              <a:cs typeface="Arial"/>
              <a:sym typeface="Arial"/>
            </a:endParaRPr>
          </a:p>
          <a:p>
            <a:pPr indent="-285750" lvl="0" marL="457200" rtl="0" algn="just">
              <a:lnSpc>
                <a:spcPct val="105000"/>
              </a:lnSpc>
              <a:spcBef>
                <a:spcPts val="0"/>
              </a:spcBef>
              <a:spcAft>
                <a:spcPts val="0"/>
              </a:spcAft>
              <a:buSzPts val="900"/>
              <a:buChar char="●"/>
            </a:pPr>
            <a:r>
              <a:rPr b="1" lang="en" sz="900">
                <a:latin typeface="Arial"/>
                <a:ea typeface="Arial"/>
                <a:cs typeface="Arial"/>
                <a:sym typeface="Arial"/>
              </a:rPr>
              <a:t>Choose Ingestion Methods:</a:t>
            </a:r>
            <a:r>
              <a:rPr lang="en" sz="900">
                <a:latin typeface="Arial"/>
                <a:ea typeface="Arial"/>
                <a:cs typeface="Arial"/>
                <a:sym typeface="Arial"/>
              </a:rPr>
              <a:t> Databricks supports multiple ingestion methods depending on the data source and format. Some common ingestion methods include:</a:t>
            </a:r>
            <a:endParaRPr sz="900">
              <a:latin typeface="Arial"/>
              <a:ea typeface="Arial"/>
              <a:cs typeface="Arial"/>
              <a:sym typeface="Arial"/>
            </a:endParaRPr>
          </a:p>
          <a:p>
            <a:pPr indent="-285750" lvl="1" marL="914400" rtl="0" algn="just">
              <a:lnSpc>
                <a:spcPct val="105000"/>
              </a:lnSpc>
              <a:spcBef>
                <a:spcPts val="0"/>
              </a:spcBef>
              <a:spcAft>
                <a:spcPts val="0"/>
              </a:spcAft>
              <a:buSzPts val="900"/>
              <a:buFont typeface="Arial"/>
              <a:buChar char="○"/>
            </a:pPr>
            <a:r>
              <a:rPr b="1" lang="en" sz="900">
                <a:latin typeface="Arial"/>
                <a:ea typeface="Arial"/>
                <a:cs typeface="Arial"/>
                <a:sym typeface="Arial"/>
              </a:rPr>
              <a:t>Batch Ingestion:</a:t>
            </a:r>
            <a:r>
              <a:rPr lang="en" sz="900">
                <a:latin typeface="Arial"/>
                <a:ea typeface="Arial"/>
                <a:cs typeface="Arial"/>
                <a:sym typeface="Arial"/>
              </a:rPr>
              <a:t> Use batch processing to ingest large volumes of data in periodic intervals. You can leverage Databricks utilities like Apache Spark's data source APIs, Databricks Utilities (dbutils), or external libraries to read data from databases, file systems, or cloud storage.</a:t>
            </a:r>
            <a:endParaRPr sz="900">
              <a:latin typeface="Arial"/>
              <a:ea typeface="Arial"/>
              <a:cs typeface="Arial"/>
              <a:sym typeface="Arial"/>
            </a:endParaRPr>
          </a:p>
          <a:p>
            <a:pPr indent="-285750" lvl="1" marL="914400" rtl="0" algn="just">
              <a:lnSpc>
                <a:spcPct val="105000"/>
              </a:lnSpc>
              <a:spcBef>
                <a:spcPts val="0"/>
              </a:spcBef>
              <a:spcAft>
                <a:spcPts val="0"/>
              </a:spcAft>
              <a:buSzPts val="900"/>
              <a:buFont typeface="Arial"/>
              <a:buChar char="○"/>
            </a:pPr>
            <a:r>
              <a:rPr b="1" lang="en" sz="900">
                <a:latin typeface="Arial"/>
                <a:ea typeface="Arial"/>
                <a:cs typeface="Arial"/>
                <a:sym typeface="Arial"/>
              </a:rPr>
              <a:t>Streaming Ingestion:</a:t>
            </a:r>
            <a:r>
              <a:rPr lang="en" sz="900">
                <a:latin typeface="Arial"/>
                <a:ea typeface="Arial"/>
                <a:cs typeface="Arial"/>
                <a:sym typeface="Arial"/>
              </a:rPr>
              <a:t> If you have real-time data streams, you can use Databricks structured streaming capabilities to ingest and process data in near real-time. Spark Streaming provides built-in connectors for streaming sources like Apache Kafka, Azure Event Hubs, or Amazon Kinesis.</a:t>
            </a:r>
            <a:endParaRPr sz="900">
              <a:latin typeface="Arial"/>
              <a:ea typeface="Arial"/>
              <a:cs typeface="Arial"/>
              <a:sym typeface="Arial"/>
            </a:endParaRPr>
          </a:p>
          <a:p>
            <a:pPr indent="-285750" lvl="1" marL="914400" rtl="0" algn="just">
              <a:lnSpc>
                <a:spcPct val="105000"/>
              </a:lnSpc>
              <a:spcBef>
                <a:spcPts val="0"/>
              </a:spcBef>
              <a:spcAft>
                <a:spcPts val="0"/>
              </a:spcAft>
              <a:buSzPts val="900"/>
              <a:buFont typeface="Arial"/>
              <a:buChar char="○"/>
            </a:pPr>
            <a:r>
              <a:rPr b="1" lang="en" sz="900">
                <a:latin typeface="Arial"/>
                <a:ea typeface="Arial"/>
                <a:cs typeface="Arial"/>
                <a:sym typeface="Arial"/>
              </a:rPr>
              <a:t>Data Connectors:</a:t>
            </a:r>
            <a:r>
              <a:rPr lang="en" sz="900">
                <a:latin typeface="Arial"/>
                <a:ea typeface="Arial"/>
                <a:cs typeface="Arial"/>
                <a:sym typeface="Arial"/>
              </a:rPr>
              <a:t> Databricks offers various connectors and integrations with popular databases, data warehouses, and cloud storage systems. Leverage these connectors to directly ingest data from sources like Amazon S3, Azure Blob Storage, Apache Cassandra, or JDBC-compatible databases.</a:t>
            </a:r>
            <a:endParaRPr sz="900">
              <a:latin typeface="Arial"/>
              <a:ea typeface="Arial"/>
              <a:cs typeface="Arial"/>
              <a:sym typeface="Arial"/>
            </a:endParaRPr>
          </a:p>
          <a:p>
            <a:pPr indent="-285750" lvl="1" marL="914400" rtl="0" algn="just">
              <a:lnSpc>
                <a:spcPct val="105000"/>
              </a:lnSpc>
              <a:spcBef>
                <a:spcPts val="0"/>
              </a:spcBef>
              <a:spcAft>
                <a:spcPts val="0"/>
              </a:spcAft>
              <a:buSzPts val="900"/>
              <a:buFont typeface="Arial"/>
              <a:buChar char="○"/>
            </a:pPr>
            <a:r>
              <a:rPr b="1" lang="en" sz="900">
                <a:latin typeface="Arial"/>
                <a:ea typeface="Arial"/>
                <a:cs typeface="Arial"/>
                <a:sym typeface="Arial"/>
              </a:rPr>
              <a:t>Custom Integrations:</a:t>
            </a:r>
            <a:r>
              <a:rPr lang="en" sz="900">
                <a:latin typeface="Arial"/>
                <a:ea typeface="Arial"/>
                <a:cs typeface="Arial"/>
                <a:sym typeface="Arial"/>
              </a:rPr>
              <a:t> In cases where Databricks does not have direct integrations, you can build custom ingestion pipelines using programming languages like Python or Scala. Utilize appropriate libraries or frameworks for data extraction, transformation, and loading (ETL).</a:t>
            </a:r>
            <a:endParaRPr sz="900">
              <a:latin typeface="Arial"/>
              <a:ea typeface="Arial"/>
              <a:cs typeface="Arial"/>
              <a:sym typeface="Arial"/>
            </a:endParaRPr>
          </a:p>
          <a:p>
            <a:pPr indent="-285750" lvl="0" marL="457200" rtl="0" algn="just">
              <a:lnSpc>
                <a:spcPct val="105000"/>
              </a:lnSpc>
              <a:spcBef>
                <a:spcPts val="0"/>
              </a:spcBef>
              <a:spcAft>
                <a:spcPts val="0"/>
              </a:spcAft>
              <a:buSzPts val="900"/>
              <a:buFont typeface="Arial"/>
              <a:buChar char="●"/>
            </a:pPr>
            <a:r>
              <a:rPr b="1" lang="en" sz="900">
                <a:latin typeface="Arial"/>
                <a:ea typeface="Arial"/>
                <a:cs typeface="Arial"/>
                <a:sym typeface="Arial"/>
              </a:rPr>
              <a:t>Data Ingestion Pipeline:</a:t>
            </a:r>
            <a:r>
              <a:rPr lang="en" sz="900">
                <a:latin typeface="Arial"/>
                <a:ea typeface="Arial"/>
                <a:cs typeface="Arial"/>
                <a:sym typeface="Arial"/>
              </a:rPr>
              <a:t> Design an end-to-end data ingestion pipeline that incorporates data extraction, transformation, and loading processes. Identify the data flow, data transformations, data cleansing, and enrichment steps required for your specific use cases.</a:t>
            </a:r>
            <a:endParaRPr sz="900"/>
          </a:p>
        </p:txBody>
      </p:sp>
      <p:sp>
        <p:nvSpPr>
          <p:cNvPr id="328" name="Google Shape;328;p4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Questions</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
              <a:t>Sales</a:t>
            </a:r>
            <a:endParaRPr b="0"/>
          </a:p>
        </p:txBody>
      </p:sp>
      <p:sp>
        <p:nvSpPr>
          <p:cNvPr id="103" name="Google Shape;103;p15"/>
          <p:cNvSpPr/>
          <p:nvPr/>
        </p:nvSpPr>
        <p:spPr>
          <a:xfrm>
            <a:off x="424812" y="2618525"/>
            <a:ext cx="8352000" cy="480600"/>
          </a:xfrm>
          <a:prstGeom prst="homePlate">
            <a:avLst>
              <a:gd fmla="val 26719"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txBox="1"/>
          <p:nvPr/>
        </p:nvSpPr>
        <p:spPr>
          <a:xfrm>
            <a:off x="539674" y="2618650"/>
            <a:ext cx="7878600" cy="4806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37474F"/>
              </a:buClr>
              <a:buSzPts val="1800"/>
              <a:buFont typeface="Average"/>
              <a:buChar char="●"/>
            </a:pPr>
            <a:r>
              <a:rPr lang="en" sz="1800">
                <a:solidFill>
                  <a:srgbClr val="37474F"/>
                </a:solidFill>
                <a:latin typeface="Average"/>
                <a:ea typeface="Average"/>
                <a:cs typeface="Average"/>
                <a:sym typeface="Average"/>
              </a:rPr>
              <a:t>How are sales trending over time?</a:t>
            </a:r>
            <a:endParaRPr sz="1800">
              <a:solidFill>
                <a:srgbClr val="37474F"/>
              </a:solidFill>
              <a:latin typeface="Average"/>
              <a:ea typeface="Average"/>
              <a:cs typeface="Average"/>
              <a:sym typeface="Average"/>
            </a:endParaRPr>
          </a:p>
        </p:txBody>
      </p:sp>
      <p:sp>
        <p:nvSpPr>
          <p:cNvPr id="105" name="Google Shape;105;p15"/>
          <p:cNvSpPr/>
          <p:nvPr/>
        </p:nvSpPr>
        <p:spPr>
          <a:xfrm>
            <a:off x="424812" y="3143604"/>
            <a:ext cx="8352000" cy="480600"/>
          </a:xfrm>
          <a:prstGeom prst="homePlate">
            <a:avLst>
              <a:gd fmla="val 26719"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txBox="1"/>
          <p:nvPr/>
        </p:nvSpPr>
        <p:spPr>
          <a:xfrm>
            <a:off x="539674" y="3143625"/>
            <a:ext cx="7878600" cy="4806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37474F"/>
              </a:buClr>
              <a:buSzPts val="1800"/>
              <a:buFont typeface="Average"/>
              <a:buChar char="●"/>
            </a:pPr>
            <a:r>
              <a:rPr lang="en" sz="1800">
                <a:solidFill>
                  <a:srgbClr val="37474F"/>
                </a:solidFill>
                <a:latin typeface="Average"/>
                <a:ea typeface="Average"/>
                <a:cs typeface="Average"/>
                <a:sym typeface="Average"/>
              </a:rPr>
              <a:t>What are the top selling products?</a:t>
            </a:r>
            <a:endParaRPr sz="1800">
              <a:solidFill>
                <a:srgbClr val="37474F"/>
              </a:solidFill>
              <a:latin typeface="Average"/>
              <a:ea typeface="Average"/>
              <a:cs typeface="Average"/>
              <a:sym typeface="Average"/>
            </a:endParaRPr>
          </a:p>
        </p:txBody>
      </p:sp>
      <p:sp>
        <p:nvSpPr>
          <p:cNvPr id="107" name="Google Shape;107;p15"/>
          <p:cNvSpPr/>
          <p:nvPr/>
        </p:nvSpPr>
        <p:spPr>
          <a:xfrm>
            <a:off x="424812" y="3668683"/>
            <a:ext cx="8352000" cy="480600"/>
          </a:xfrm>
          <a:prstGeom prst="homePlate">
            <a:avLst>
              <a:gd fmla="val 26719"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txBox="1"/>
          <p:nvPr/>
        </p:nvSpPr>
        <p:spPr>
          <a:xfrm>
            <a:off x="539674" y="3668662"/>
            <a:ext cx="7878600" cy="4806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37474F"/>
              </a:buClr>
              <a:buSzPts val="1800"/>
              <a:buFont typeface="Average"/>
              <a:buChar char="●"/>
            </a:pPr>
            <a:r>
              <a:rPr lang="en" sz="1800">
                <a:solidFill>
                  <a:srgbClr val="37474F"/>
                </a:solidFill>
                <a:latin typeface="Average"/>
                <a:ea typeface="Average"/>
                <a:cs typeface="Average"/>
                <a:sym typeface="Average"/>
              </a:rPr>
              <a:t>Which products have declining sales?</a:t>
            </a:r>
            <a:endParaRPr sz="1800">
              <a:solidFill>
                <a:srgbClr val="37474F"/>
              </a:solidFill>
              <a:latin typeface="Average"/>
              <a:ea typeface="Average"/>
              <a:cs typeface="Average"/>
              <a:sym typeface="Average"/>
            </a:endParaRPr>
          </a:p>
        </p:txBody>
      </p:sp>
      <p:sp>
        <p:nvSpPr>
          <p:cNvPr id="109" name="Google Shape;109;p15"/>
          <p:cNvSpPr/>
          <p:nvPr/>
        </p:nvSpPr>
        <p:spPr>
          <a:xfrm>
            <a:off x="424812" y="4193780"/>
            <a:ext cx="8352000" cy="480600"/>
          </a:xfrm>
          <a:prstGeom prst="homePlate">
            <a:avLst>
              <a:gd fmla="val 26719"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nvSpPr>
        <p:spPr>
          <a:xfrm>
            <a:off x="539674" y="4193699"/>
            <a:ext cx="7878600" cy="4806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37474F"/>
              </a:buClr>
              <a:buSzPts val="1800"/>
              <a:buFont typeface="Average"/>
              <a:buChar char="●"/>
            </a:pPr>
            <a:r>
              <a:rPr lang="en" sz="1800">
                <a:solidFill>
                  <a:srgbClr val="37474F"/>
                </a:solidFill>
                <a:latin typeface="Average"/>
                <a:ea typeface="Average"/>
                <a:cs typeface="Average"/>
                <a:sym typeface="Average"/>
              </a:rPr>
              <a:t>How do sales vary across different store locations?</a:t>
            </a:r>
            <a:endParaRPr sz="1800">
              <a:solidFill>
                <a:srgbClr val="37474F"/>
              </a:solidFill>
              <a:latin typeface="Average"/>
              <a:ea typeface="Average"/>
              <a:cs typeface="Average"/>
              <a:sym typeface="Average"/>
            </a:endParaRPr>
          </a:p>
        </p:txBody>
      </p:sp>
      <p:sp>
        <p:nvSpPr>
          <p:cNvPr id="111" name="Google Shape;111;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title"/>
          </p:nvPr>
        </p:nvSpPr>
        <p:spPr>
          <a:xfrm>
            <a:off x="729450" y="739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 </a:t>
            </a:r>
            <a:r>
              <a:rPr b="0" i="1" lang="en"/>
              <a:t>Databricks (Enterprise Edition)</a:t>
            </a:r>
            <a:endParaRPr/>
          </a:p>
        </p:txBody>
      </p:sp>
      <p:sp>
        <p:nvSpPr>
          <p:cNvPr id="334" name="Google Shape;334;p42"/>
          <p:cNvSpPr txBox="1"/>
          <p:nvPr>
            <p:ph idx="1" type="body"/>
          </p:nvPr>
        </p:nvSpPr>
        <p:spPr>
          <a:xfrm>
            <a:off x="729450" y="1275050"/>
            <a:ext cx="7688700" cy="38160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1200"/>
              </a:spcBef>
              <a:spcAft>
                <a:spcPts val="0"/>
              </a:spcAft>
              <a:buSzPts val="1100"/>
              <a:buChar char="●"/>
            </a:pPr>
            <a:r>
              <a:rPr b="1" lang="en" sz="1100">
                <a:latin typeface="Arial"/>
                <a:ea typeface="Arial"/>
                <a:cs typeface="Arial"/>
                <a:sym typeface="Arial"/>
              </a:rPr>
              <a:t>Workspace:</a:t>
            </a:r>
            <a:r>
              <a:rPr lang="en" sz="1100">
                <a:latin typeface="Arial"/>
                <a:ea typeface="Arial"/>
                <a:cs typeface="Arial"/>
                <a:sym typeface="Arial"/>
              </a:rPr>
              <a:t> The Databricks Workspace is a web-based interface where users can create and organize projects, notebooks, and libraries. It serves as a centralized hub for collaboration and enables teams to share and collaborate on data engineering and data science tasks.</a:t>
            </a:r>
            <a:endParaRPr sz="1100">
              <a:latin typeface="Arial"/>
              <a:ea typeface="Arial"/>
              <a:cs typeface="Arial"/>
              <a:sym typeface="Arial"/>
            </a:endParaRPr>
          </a:p>
          <a:p>
            <a:pPr indent="-298450" lvl="0" marL="457200" rtl="0" algn="just">
              <a:lnSpc>
                <a:spcPct val="115000"/>
              </a:lnSpc>
              <a:spcBef>
                <a:spcPts val="0"/>
              </a:spcBef>
              <a:spcAft>
                <a:spcPts val="0"/>
              </a:spcAft>
              <a:buSzPts val="1100"/>
              <a:buChar char="●"/>
            </a:pPr>
            <a:r>
              <a:rPr b="1" lang="en" sz="1100">
                <a:latin typeface="Arial"/>
                <a:ea typeface="Arial"/>
                <a:cs typeface="Arial"/>
                <a:sym typeface="Arial"/>
              </a:rPr>
              <a:t>Notebooks:</a:t>
            </a:r>
            <a:r>
              <a:rPr lang="en" sz="1100">
                <a:latin typeface="Arial"/>
                <a:ea typeface="Arial"/>
                <a:cs typeface="Arial"/>
                <a:sym typeface="Arial"/>
              </a:rPr>
              <a:t> Notebooks are interactive environments where users can write and execute code. Notebooks support multiple programming languages, including Python, Scala, R, and SQL. They allow for the integration of code, documentation, and visualizations, making it easy to develop, test, and share data-driven workflows.</a:t>
            </a:r>
            <a:endParaRPr sz="1100">
              <a:latin typeface="Arial"/>
              <a:ea typeface="Arial"/>
              <a:cs typeface="Arial"/>
              <a:sym typeface="Arial"/>
            </a:endParaRPr>
          </a:p>
          <a:p>
            <a:pPr indent="-298450" lvl="0" marL="457200" rtl="0" algn="just">
              <a:lnSpc>
                <a:spcPct val="115000"/>
              </a:lnSpc>
              <a:spcBef>
                <a:spcPts val="0"/>
              </a:spcBef>
              <a:spcAft>
                <a:spcPts val="0"/>
              </a:spcAft>
              <a:buSzPts val="1100"/>
              <a:buChar char="●"/>
            </a:pPr>
            <a:r>
              <a:rPr b="1" lang="en" sz="1100">
                <a:latin typeface="Arial"/>
                <a:ea typeface="Arial"/>
                <a:cs typeface="Arial"/>
                <a:sym typeface="Arial"/>
              </a:rPr>
              <a:t>Apache Spark Integration:</a:t>
            </a:r>
            <a:r>
              <a:rPr lang="en" sz="1100">
                <a:latin typeface="Arial"/>
                <a:ea typeface="Arial"/>
                <a:cs typeface="Arial"/>
                <a:sym typeface="Arial"/>
              </a:rPr>
              <a:t> Built on Apache Spark, an open-source distributed computing framework. Databricks provides a managed Spark cluster that can scale up or down based on workload requirements. Users can leverage the power of Spark for big data processing, data transformations, machine learning, and real-time analytics.</a:t>
            </a:r>
            <a:endParaRPr sz="1100">
              <a:latin typeface="Arial"/>
              <a:ea typeface="Arial"/>
              <a:cs typeface="Arial"/>
              <a:sym typeface="Arial"/>
            </a:endParaRPr>
          </a:p>
          <a:p>
            <a:pPr indent="-298450" lvl="0" marL="457200" rtl="0" algn="just">
              <a:lnSpc>
                <a:spcPct val="115000"/>
              </a:lnSpc>
              <a:spcBef>
                <a:spcPts val="0"/>
              </a:spcBef>
              <a:spcAft>
                <a:spcPts val="0"/>
              </a:spcAft>
              <a:buSzPts val="1100"/>
              <a:buChar char="●"/>
            </a:pPr>
            <a:r>
              <a:rPr b="1" lang="en" sz="1100">
                <a:latin typeface="Arial"/>
                <a:ea typeface="Arial"/>
                <a:cs typeface="Arial"/>
                <a:sym typeface="Arial"/>
              </a:rPr>
              <a:t>Collaborative Features:</a:t>
            </a:r>
            <a:r>
              <a:rPr lang="en" sz="1100">
                <a:latin typeface="Arial"/>
                <a:ea typeface="Arial"/>
                <a:cs typeface="Arial"/>
                <a:sym typeface="Arial"/>
              </a:rPr>
              <a:t> Enables seamless collaboration among team members. Multiple users can work on the same notebook simultaneously, making it easier to share ideas, collaborate on code, and review each other's work. Users can also provide comments and feedback within notebooks, enhancing teamwork and knowledge sharing.</a:t>
            </a:r>
            <a:endParaRPr sz="1100">
              <a:latin typeface="Arial"/>
              <a:ea typeface="Arial"/>
              <a:cs typeface="Arial"/>
              <a:sym typeface="Arial"/>
            </a:endParaRPr>
          </a:p>
          <a:p>
            <a:pPr indent="-298450" lvl="0" marL="457200" rtl="0" algn="just">
              <a:lnSpc>
                <a:spcPct val="115000"/>
              </a:lnSpc>
              <a:spcBef>
                <a:spcPts val="0"/>
              </a:spcBef>
              <a:spcAft>
                <a:spcPts val="0"/>
              </a:spcAft>
              <a:buSzPts val="1100"/>
              <a:buChar char="●"/>
            </a:pPr>
            <a:r>
              <a:rPr b="1" lang="en" sz="1100">
                <a:latin typeface="Arial"/>
                <a:ea typeface="Arial"/>
                <a:cs typeface="Arial"/>
                <a:sym typeface="Arial"/>
              </a:rPr>
              <a:t>Data Exploration and Visualization:</a:t>
            </a:r>
            <a:r>
              <a:rPr lang="en" sz="1100">
                <a:latin typeface="Arial"/>
                <a:ea typeface="Arial"/>
                <a:cs typeface="Arial"/>
                <a:sym typeface="Arial"/>
              </a:rPr>
              <a:t> Provides rich data exploration and visualization capabilities. Users can easily connect to various data sources, perform exploratory data analysis, and create visualizations using libraries like Matplotlib, Seaborn, and Plotly. The interactive visualizations help users gain insights from data and communicate findings effectively.</a:t>
            </a:r>
            <a:endParaRPr sz="1100">
              <a:latin typeface="Arial"/>
              <a:ea typeface="Arial"/>
              <a:cs typeface="Arial"/>
              <a:sym typeface="Arial"/>
            </a:endParaRPr>
          </a:p>
          <a:p>
            <a:pPr indent="0" lvl="0" marL="457200" rtl="0" algn="just">
              <a:lnSpc>
                <a:spcPct val="115000"/>
              </a:lnSpc>
              <a:spcBef>
                <a:spcPts val="1200"/>
              </a:spcBef>
              <a:spcAft>
                <a:spcPts val="1200"/>
              </a:spcAft>
              <a:buNone/>
            </a:pPr>
            <a:r>
              <a:t/>
            </a:r>
            <a:endParaRPr sz="1100"/>
          </a:p>
        </p:txBody>
      </p:sp>
      <p:sp>
        <p:nvSpPr>
          <p:cNvPr id="335" name="Google Shape;335;p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729450" y="739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 </a:t>
            </a:r>
            <a:r>
              <a:rPr b="0" i="1" lang="en"/>
              <a:t>Databricks (Enterprise Edition) cont’d</a:t>
            </a:r>
            <a:endParaRPr/>
          </a:p>
        </p:txBody>
      </p:sp>
      <p:sp>
        <p:nvSpPr>
          <p:cNvPr id="341" name="Google Shape;341;p43"/>
          <p:cNvSpPr txBox="1"/>
          <p:nvPr>
            <p:ph idx="1" type="body"/>
          </p:nvPr>
        </p:nvSpPr>
        <p:spPr>
          <a:xfrm>
            <a:off x="729450" y="1275050"/>
            <a:ext cx="7688700" cy="38160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1200"/>
              </a:spcBef>
              <a:spcAft>
                <a:spcPts val="0"/>
              </a:spcAft>
              <a:buSzPts val="1100"/>
              <a:buChar char="●"/>
            </a:pPr>
            <a:r>
              <a:rPr b="1" lang="en" sz="1100">
                <a:latin typeface="Arial"/>
                <a:ea typeface="Arial"/>
                <a:cs typeface="Arial"/>
                <a:sym typeface="Arial"/>
              </a:rPr>
              <a:t>Job Scheduling:</a:t>
            </a:r>
            <a:r>
              <a:rPr lang="en" sz="1100">
                <a:latin typeface="Arial"/>
                <a:ea typeface="Arial"/>
                <a:cs typeface="Arial"/>
                <a:sym typeface="Arial"/>
              </a:rPr>
              <a:t> Allows users to schedule and automate the execution of notebooks and jobs. Users can set up recurring jobs to perform data processing, model training, or data pipeline orchestration. Job scheduling helps streamline workflows, increase efficiency, and reduce manual intervention.</a:t>
            </a:r>
            <a:endParaRPr sz="1100">
              <a:latin typeface="Arial"/>
              <a:ea typeface="Arial"/>
              <a:cs typeface="Arial"/>
              <a:sym typeface="Arial"/>
            </a:endParaRPr>
          </a:p>
          <a:p>
            <a:pPr indent="-298450" lvl="0" marL="457200" rtl="0" algn="just">
              <a:lnSpc>
                <a:spcPct val="115000"/>
              </a:lnSpc>
              <a:spcBef>
                <a:spcPts val="0"/>
              </a:spcBef>
              <a:spcAft>
                <a:spcPts val="0"/>
              </a:spcAft>
              <a:buSzPts val="1100"/>
              <a:buChar char="●"/>
            </a:pPr>
            <a:r>
              <a:rPr b="1" lang="en" sz="1100">
                <a:latin typeface="Arial"/>
                <a:ea typeface="Arial"/>
                <a:cs typeface="Arial"/>
                <a:sym typeface="Arial"/>
              </a:rPr>
              <a:t>Data Access and Integration:</a:t>
            </a:r>
            <a:r>
              <a:rPr lang="en" sz="1100">
                <a:latin typeface="Arial"/>
                <a:ea typeface="Arial"/>
                <a:cs typeface="Arial"/>
                <a:sym typeface="Arial"/>
              </a:rPr>
              <a:t> Integrates with various data sources and systems, making it easy to ingest and process data. It provides connectors to popular data storage solutions like Amazon S3, Azure Blob Storage, Hadoop Distributed File System (HDFS), and databases such as Apache Cassandra and JDBC-compatible databases. Databricks also supports streaming data sources like Apache Kafka and cloud-based event hubs.</a:t>
            </a:r>
            <a:endParaRPr sz="1100">
              <a:latin typeface="Arial"/>
              <a:ea typeface="Arial"/>
              <a:cs typeface="Arial"/>
              <a:sym typeface="Arial"/>
            </a:endParaRPr>
          </a:p>
          <a:p>
            <a:pPr indent="-298450" lvl="0" marL="457200" rtl="0" algn="just">
              <a:lnSpc>
                <a:spcPct val="115000"/>
              </a:lnSpc>
              <a:spcBef>
                <a:spcPts val="0"/>
              </a:spcBef>
              <a:spcAft>
                <a:spcPts val="0"/>
              </a:spcAft>
              <a:buSzPts val="1100"/>
              <a:buChar char="●"/>
            </a:pPr>
            <a:r>
              <a:rPr b="1" lang="en" sz="1100">
                <a:latin typeface="Arial"/>
                <a:ea typeface="Arial"/>
                <a:cs typeface="Arial"/>
                <a:sym typeface="Arial"/>
              </a:rPr>
              <a:t>Machine Learning Support:</a:t>
            </a:r>
            <a:r>
              <a:rPr lang="en" sz="1100">
                <a:latin typeface="Arial"/>
                <a:ea typeface="Arial"/>
                <a:cs typeface="Arial"/>
                <a:sym typeface="Arial"/>
              </a:rPr>
              <a:t> Offers extensive support for machine learning workflows. It provides pre-installed libraries like scikit-learn, TensorFlow, PyTorch, and XGBoost, enabling users to build and deploy machine learning models. Databricks also offers a powerful AutoML toolkit, MLflow for experiment tracking, and model deployment capabilities.</a:t>
            </a:r>
            <a:endParaRPr sz="1100">
              <a:latin typeface="Arial"/>
              <a:ea typeface="Arial"/>
              <a:cs typeface="Arial"/>
              <a:sym typeface="Arial"/>
            </a:endParaRPr>
          </a:p>
          <a:p>
            <a:pPr indent="-298450" lvl="0" marL="457200" rtl="0" algn="just">
              <a:lnSpc>
                <a:spcPct val="115000"/>
              </a:lnSpc>
              <a:spcBef>
                <a:spcPts val="0"/>
              </a:spcBef>
              <a:spcAft>
                <a:spcPts val="0"/>
              </a:spcAft>
              <a:buSzPts val="1100"/>
              <a:buChar char="●"/>
            </a:pPr>
            <a:r>
              <a:rPr b="1" lang="en" sz="1100">
                <a:latin typeface="Arial"/>
                <a:ea typeface="Arial"/>
                <a:cs typeface="Arial"/>
                <a:sym typeface="Arial"/>
              </a:rPr>
              <a:t>Security and Governance:</a:t>
            </a:r>
            <a:r>
              <a:rPr lang="en" sz="1100">
                <a:latin typeface="Arial"/>
                <a:ea typeface="Arial"/>
                <a:cs typeface="Arial"/>
                <a:sym typeface="Arial"/>
              </a:rPr>
              <a:t> Ensures data security and governance through features like role-based access control (RBAC), fine-grained access permissions, and integration with identity providers like Active Directory and Single Sign-On (SSO). It supports encryption at rest and in transit, providing a secure environment for sensitive data processing.</a:t>
            </a:r>
            <a:endParaRPr sz="1100">
              <a:latin typeface="Arial"/>
              <a:ea typeface="Arial"/>
              <a:cs typeface="Arial"/>
              <a:sym typeface="Arial"/>
            </a:endParaRPr>
          </a:p>
          <a:p>
            <a:pPr indent="-298450" lvl="0" marL="457200" rtl="0" algn="just">
              <a:lnSpc>
                <a:spcPct val="115000"/>
              </a:lnSpc>
              <a:spcBef>
                <a:spcPts val="0"/>
              </a:spcBef>
              <a:spcAft>
                <a:spcPts val="0"/>
              </a:spcAft>
              <a:buSzPts val="1100"/>
              <a:buChar char="●"/>
            </a:pPr>
            <a:r>
              <a:rPr b="1" lang="en" sz="1100">
                <a:latin typeface="Arial"/>
                <a:ea typeface="Arial"/>
                <a:cs typeface="Arial"/>
                <a:sym typeface="Arial"/>
              </a:rPr>
              <a:t>Scalability and Performance:</a:t>
            </a:r>
            <a:r>
              <a:rPr lang="en" sz="1100">
                <a:latin typeface="Arial"/>
                <a:ea typeface="Arial"/>
                <a:cs typeface="Arial"/>
                <a:sym typeface="Arial"/>
              </a:rPr>
              <a:t> Offers a scalable and highly available infrastructure. It automatically scales the underlying Spark cluster based on workload demands, allowing users to handle large datasets and complex analytics tasks efficiently. Databricks also optimizes Spark's performance with features like caching, data skipping, and query optimization.</a:t>
            </a:r>
            <a:endParaRPr sz="1100"/>
          </a:p>
        </p:txBody>
      </p:sp>
      <p:sp>
        <p:nvSpPr>
          <p:cNvPr id="342" name="Google Shape;342;p4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4"/>
          <p:cNvSpPr txBox="1"/>
          <p:nvPr>
            <p:ph type="title"/>
          </p:nvPr>
        </p:nvSpPr>
        <p:spPr>
          <a:xfrm>
            <a:off x="727650" y="713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 </a:t>
            </a:r>
            <a:r>
              <a:rPr b="0" i="1" lang="en"/>
              <a:t>Visualization (Enterprise Edition)</a:t>
            </a:r>
            <a:endParaRPr b="0" i="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8" name="Google Shape;348;p44"/>
          <p:cNvSpPr txBox="1"/>
          <p:nvPr>
            <p:ph idx="1" type="body"/>
          </p:nvPr>
        </p:nvSpPr>
        <p:spPr>
          <a:xfrm>
            <a:off x="729450" y="1349725"/>
            <a:ext cx="7688700" cy="3663300"/>
          </a:xfrm>
          <a:prstGeom prst="rect">
            <a:avLst/>
          </a:prstGeom>
        </p:spPr>
        <p:txBody>
          <a:bodyPr anchorCtr="0" anchor="t" bIns="91425" lIns="91425" spcFirstLastPara="1" rIns="91425" wrap="square" tIns="91425">
            <a:noAutofit/>
          </a:bodyPr>
          <a:lstStyle/>
          <a:p>
            <a:pPr indent="-280352" lvl="0" marL="457200" rtl="0" algn="just">
              <a:lnSpc>
                <a:spcPct val="150000"/>
              </a:lnSpc>
              <a:spcBef>
                <a:spcPts val="1200"/>
              </a:spcBef>
              <a:spcAft>
                <a:spcPts val="0"/>
              </a:spcAft>
              <a:buSzPts val="815"/>
              <a:buFont typeface="Arial"/>
              <a:buChar char="●"/>
            </a:pPr>
            <a:r>
              <a:rPr b="1" lang="en" sz="814">
                <a:latin typeface="Arial"/>
                <a:ea typeface="Arial"/>
                <a:cs typeface="Arial"/>
                <a:sym typeface="Arial"/>
              </a:rPr>
              <a:t>Interactive Visualizations:</a:t>
            </a:r>
            <a:r>
              <a:rPr lang="en" sz="814">
                <a:latin typeface="Arial"/>
                <a:ea typeface="Arial"/>
                <a:cs typeface="Arial"/>
                <a:sym typeface="Arial"/>
              </a:rPr>
              <a:t> Provides interactive and dynamic visualizations that allow users to explore and analyze data. Users can create charts, graphs, and plots using popular visualization libraries like Matplotlib, Seaborn, and Plotly. These visualizations can be customized and manipulated in real-time, enabling users to gain deeper insights and uncover patterns in the data.</a:t>
            </a:r>
            <a:endParaRPr sz="814">
              <a:latin typeface="Arial"/>
              <a:ea typeface="Arial"/>
              <a:cs typeface="Arial"/>
              <a:sym typeface="Arial"/>
            </a:endParaRPr>
          </a:p>
          <a:p>
            <a:pPr indent="-280352" lvl="0" marL="457200" rtl="0" algn="just">
              <a:lnSpc>
                <a:spcPct val="150000"/>
              </a:lnSpc>
              <a:spcBef>
                <a:spcPts val="0"/>
              </a:spcBef>
              <a:spcAft>
                <a:spcPts val="0"/>
              </a:spcAft>
              <a:buSzPts val="815"/>
              <a:buFont typeface="Arial"/>
              <a:buChar char="●"/>
            </a:pPr>
            <a:r>
              <a:rPr b="1" lang="en" sz="814">
                <a:latin typeface="Arial"/>
                <a:ea typeface="Arial"/>
                <a:cs typeface="Arial"/>
                <a:sym typeface="Arial"/>
              </a:rPr>
              <a:t>Rich Charting Options:</a:t>
            </a:r>
            <a:r>
              <a:rPr lang="en" sz="814">
                <a:latin typeface="Arial"/>
                <a:ea typeface="Arial"/>
                <a:cs typeface="Arial"/>
                <a:sym typeface="Arial"/>
              </a:rPr>
              <a:t> Offers a wide range of charting options to effectively represent data. Users can create bar charts, line charts, scatter plots, histograms, heatmaps, and more. These charts can be customized with various attributes like colors, labels, legends, and axes, providing flexibility in visualizing different types of data.</a:t>
            </a:r>
            <a:endParaRPr sz="814">
              <a:latin typeface="Arial"/>
              <a:ea typeface="Arial"/>
              <a:cs typeface="Arial"/>
              <a:sym typeface="Arial"/>
            </a:endParaRPr>
          </a:p>
          <a:p>
            <a:pPr indent="-280352" lvl="0" marL="457200" rtl="0" algn="just">
              <a:lnSpc>
                <a:spcPct val="150000"/>
              </a:lnSpc>
              <a:spcBef>
                <a:spcPts val="0"/>
              </a:spcBef>
              <a:spcAft>
                <a:spcPts val="0"/>
              </a:spcAft>
              <a:buSzPts val="815"/>
              <a:buFont typeface="Arial"/>
              <a:buChar char="●"/>
            </a:pPr>
            <a:r>
              <a:rPr b="1" lang="en" sz="814">
                <a:latin typeface="Arial"/>
                <a:ea typeface="Arial"/>
                <a:cs typeface="Arial"/>
                <a:sym typeface="Arial"/>
              </a:rPr>
              <a:t>Dashboard Creation:</a:t>
            </a:r>
            <a:r>
              <a:rPr lang="en" sz="814">
                <a:latin typeface="Arial"/>
                <a:ea typeface="Arial"/>
                <a:cs typeface="Arial"/>
                <a:sym typeface="Arial"/>
              </a:rPr>
              <a:t> Allows users to create interactive dashboards to present data and insights in a concise and visually appealing manner. Users can combine multiple visualizations, charts, and tables into a single dashboard, making it easier to convey complex information and share key findings with stakeholders. Dashboards can be shared with others and accessed through a web-based interface.</a:t>
            </a:r>
            <a:endParaRPr sz="814">
              <a:latin typeface="Arial"/>
              <a:ea typeface="Arial"/>
              <a:cs typeface="Arial"/>
              <a:sym typeface="Arial"/>
            </a:endParaRPr>
          </a:p>
          <a:p>
            <a:pPr indent="-280352" lvl="0" marL="457200" rtl="0" algn="just">
              <a:lnSpc>
                <a:spcPct val="150000"/>
              </a:lnSpc>
              <a:spcBef>
                <a:spcPts val="0"/>
              </a:spcBef>
              <a:spcAft>
                <a:spcPts val="0"/>
              </a:spcAft>
              <a:buSzPts val="815"/>
              <a:buFont typeface="Arial"/>
              <a:buChar char="●"/>
            </a:pPr>
            <a:r>
              <a:rPr b="1" lang="en" sz="814">
                <a:latin typeface="Arial"/>
                <a:ea typeface="Arial"/>
                <a:cs typeface="Arial"/>
                <a:sym typeface="Arial"/>
              </a:rPr>
              <a:t>Geospatial Visualization:</a:t>
            </a:r>
            <a:r>
              <a:rPr lang="en" sz="814">
                <a:latin typeface="Arial"/>
                <a:ea typeface="Arial"/>
                <a:cs typeface="Arial"/>
                <a:sym typeface="Arial"/>
              </a:rPr>
              <a:t> Supports geospatial data visualization, enabling users to plot and analyze data on maps. Geospatial visualizations can be used to display location-based data, perform spatial analysis, and identify patterns or trends in geographic data. Users can create choropleth maps, point maps, heatmaps, and other geospatial visualizations to visualize data in a spatial context.</a:t>
            </a:r>
            <a:endParaRPr sz="814">
              <a:latin typeface="Arial"/>
              <a:ea typeface="Arial"/>
              <a:cs typeface="Arial"/>
              <a:sym typeface="Arial"/>
            </a:endParaRPr>
          </a:p>
          <a:p>
            <a:pPr indent="-280352" lvl="0" marL="457200" rtl="0" algn="just">
              <a:lnSpc>
                <a:spcPct val="150000"/>
              </a:lnSpc>
              <a:spcBef>
                <a:spcPts val="0"/>
              </a:spcBef>
              <a:spcAft>
                <a:spcPts val="0"/>
              </a:spcAft>
              <a:buSzPts val="815"/>
              <a:buFont typeface="Arial"/>
              <a:buChar char="●"/>
            </a:pPr>
            <a:r>
              <a:rPr b="1" lang="en" sz="814">
                <a:latin typeface="Arial"/>
                <a:ea typeface="Arial"/>
                <a:cs typeface="Arial"/>
                <a:sym typeface="Arial"/>
              </a:rPr>
              <a:t>Interactive Widgets:</a:t>
            </a:r>
            <a:r>
              <a:rPr lang="en" sz="814">
                <a:latin typeface="Arial"/>
                <a:ea typeface="Arial"/>
                <a:cs typeface="Arial"/>
                <a:sym typeface="Arial"/>
              </a:rPr>
              <a:t> Allows users to create interactive widgets and controls that enhance the interactivity of visualizations. Users can add sliders, dropdown menus, checkboxes, and other interactive elements to their notebooks or dashboards. These widgets enable users to dynamically update visualizations based on user inputs or filter data interactively, enhancing the exploration and understanding of data.</a:t>
            </a:r>
            <a:endParaRPr sz="814">
              <a:latin typeface="Arial"/>
              <a:ea typeface="Arial"/>
              <a:cs typeface="Arial"/>
              <a:sym typeface="Arial"/>
            </a:endParaRPr>
          </a:p>
          <a:p>
            <a:pPr indent="-280352" lvl="0" marL="457200" rtl="0" algn="just">
              <a:lnSpc>
                <a:spcPct val="150000"/>
              </a:lnSpc>
              <a:spcBef>
                <a:spcPts val="0"/>
              </a:spcBef>
              <a:spcAft>
                <a:spcPts val="0"/>
              </a:spcAft>
              <a:buSzPts val="815"/>
              <a:buFont typeface="Arial"/>
              <a:buChar char="●"/>
            </a:pPr>
            <a:r>
              <a:rPr b="1" lang="en" sz="814">
                <a:latin typeface="Arial"/>
                <a:ea typeface="Arial"/>
                <a:cs typeface="Arial"/>
                <a:sym typeface="Arial"/>
              </a:rPr>
              <a:t>Integration with BI Tools:</a:t>
            </a:r>
            <a:r>
              <a:rPr lang="en" sz="814">
                <a:latin typeface="Arial"/>
                <a:ea typeface="Arial"/>
                <a:cs typeface="Arial"/>
                <a:sym typeface="Arial"/>
              </a:rPr>
              <a:t> Integrates with popular Business Intelligence (BI) tools like Power BI and Tableau, allowing users to seamlessly connect their Databricks environment with these tools for advanced visualization capabilities. Users can leverage the powerful data transformation and analysis capabilities of Databricks and then create rich, interactive dashboards and reports using BI tools, providing a seamless end-to-end data analysis and visualization workflow.</a:t>
            </a:r>
            <a:endParaRPr sz="814">
              <a:latin typeface="Arial"/>
              <a:ea typeface="Arial"/>
              <a:cs typeface="Arial"/>
              <a:sym typeface="Arial"/>
            </a:endParaRPr>
          </a:p>
          <a:p>
            <a:pPr indent="0" lvl="0" marL="0" rtl="0" algn="l">
              <a:spcBef>
                <a:spcPts val="1200"/>
              </a:spcBef>
              <a:spcAft>
                <a:spcPts val="1200"/>
              </a:spcAft>
              <a:buSzPts val="358"/>
              <a:buNone/>
            </a:pPr>
            <a:r>
              <a:t/>
            </a:r>
            <a:endParaRPr sz="522"/>
          </a:p>
        </p:txBody>
      </p:sp>
      <p:sp>
        <p:nvSpPr>
          <p:cNvPr id="349" name="Google Shape;349;p4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ph type="title"/>
          </p:nvPr>
        </p:nvSpPr>
        <p:spPr>
          <a:xfrm>
            <a:off x="727650" y="734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Community Edition -- Limitations </a:t>
            </a:r>
            <a:endParaRPr/>
          </a:p>
        </p:txBody>
      </p:sp>
      <p:sp>
        <p:nvSpPr>
          <p:cNvPr id="355" name="Google Shape;355;p45"/>
          <p:cNvSpPr txBox="1"/>
          <p:nvPr>
            <p:ph idx="1" type="body"/>
          </p:nvPr>
        </p:nvSpPr>
        <p:spPr>
          <a:xfrm>
            <a:off x="727650" y="1400425"/>
            <a:ext cx="7688700" cy="3149100"/>
          </a:xfrm>
          <a:prstGeom prst="rect">
            <a:avLst/>
          </a:prstGeom>
        </p:spPr>
        <p:txBody>
          <a:bodyPr anchorCtr="0" anchor="t" bIns="91425" lIns="91425" spcFirstLastPara="1" rIns="91425" wrap="square" tIns="91425">
            <a:noAutofit/>
          </a:bodyPr>
          <a:lstStyle/>
          <a:p>
            <a:pPr indent="-298450" lvl="0" marL="457200" rtl="0" algn="l">
              <a:lnSpc>
                <a:spcPct val="105000"/>
              </a:lnSpc>
              <a:spcBef>
                <a:spcPts val="0"/>
              </a:spcBef>
              <a:spcAft>
                <a:spcPts val="0"/>
              </a:spcAft>
              <a:buSzPts val="1100"/>
              <a:buChar char="●"/>
            </a:pPr>
            <a:r>
              <a:rPr b="1" lang="en" sz="1100">
                <a:latin typeface="Arial"/>
                <a:ea typeface="Arial"/>
                <a:cs typeface="Arial"/>
                <a:sym typeface="Arial"/>
              </a:rPr>
              <a:t>Storage </a:t>
            </a:r>
            <a:r>
              <a:rPr b="1" lang="en" sz="1100">
                <a:latin typeface="Arial"/>
                <a:ea typeface="Arial"/>
                <a:cs typeface="Arial"/>
                <a:sym typeface="Arial"/>
              </a:rPr>
              <a:t>Capabilities</a:t>
            </a:r>
            <a:r>
              <a:rPr b="1" lang="en" sz="1100">
                <a:latin typeface="Arial"/>
                <a:ea typeface="Arial"/>
                <a:cs typeface="Arial"/>
                <a:sym typeface="Arial"/>
              </a:rPr>
              <a:t>: </a:t>
            </a:r>
            <a:r>
              <a:rPr lang="en" sz="1100">
                <a:solidFill>
                  <a:srgbClr val="374151"/>
                </a:solidFill>
                <a:latin typeface="Arial"/>
                <a:ea typeface="Arial"/>
                <a:cs typeface="Arial"/>
                <a:sym typeface="Arial"/>
              </a:rPr>
              <a:t>Storage capacity is limited to a certain quota. The specific storage limit varies depending on the version and provider of the Community Edition. For example, the free tier of Databricks on Azure may have a limit of 5 GB or 10 GB of storage. Memory is also limited for allocation of tasks and computations</a:t>
            </a:r>
            <a:endParaRPr sz="1100">
              <a:latin typeface="Arial"/>
              <a:ea typeface="Arial"/>
              <a:cs typeface="Arial"/>
              <a:sym typeface="Arial"/>
            </a:endParaRPr>
          </a:p>
          <a:p>
            <a:pPr indent="-298450" lvl="0" marL="457200" rtl="0" algn="l">
              <a:lnSpc>
                <a:spcPct val="105000"/>
              </a:lnSpc>
              <a:spcBef>
                <a:spcPts val="0"/>
              </a:spcBef>
              <a:spcAft>
                <a:spcPts val="0"/>
              </a:spcAft>
              <a:buSzPts val="1100"/>
              <a:buChar char="●"/>
            </a:pPr>
            <a:r>
              <a:rPr b="1" lang="en" sz="1100">
                <a:latin typeface="Arial"/>
                <a:ea typeface="Arial"/>
                <a:cs typeface="Arial"/>
                <a:sym typeface="Arial"/>
              </a:rPr>
              <a:t>Compute Resources: </a:t>
            </a:r>
            <a:r>
              <a:rPr lang="en" sz="1100">
                <a:solidFill>
                  <a:srgbClr val="374151"/>
                </a:solidFill>
                <a:latin typeface="Arial"/>
                <a:ea typeface="Arial"/>
                <a:cs typeface="Arial"/>
                <a:sym typeface="Arial"/>
              </a:rPr>
              <a:t>Limited on the available compute resources, which includes the number of virtual machines (VMs) or nodes that can be used for processing your data and running computations. The number of compute resources is limited to a certain threshold, which can impact the scalability and speed of your data processing tasks. This means that you may experience slower execution times or limitations on the size and complexity of the data you can handle.</a:t>
            </a:r>
            <a:endParaRPr b="1" sz="1100">
              <a:latin typeface="Arial"/>
              <a:ea typeface="Arial"/>
              <a:cs typeface="Arial"/>
              <a:sym typeface="Arial"/>
            </a:endParaRPr>
          </a:p>
          <a:p>
            <a:pPr indent="-298450" lvl="0" marL="457200" rtl="0" algn="l">
              <a:lnSpc>
                <a:spcPct val="105000"/>
              </a:lnSpc>
              <a:spcBef>
                <a:spcPts val="0"/>
              </a:spcBef>
              <a:spcAft>
                <a:spcPts val="0"/>
              </a:spcAft>
              <a:buSzPts val="1100"/>
              <a:buChar char="●"/>
            </a:pPr>
            <a:r>
              <a:rPr b="1" lang="en" sz="1100">
                <a:latin typeface="Arial"/>
                <a:ea typeface="Arial"/>
                <a:cs typeface="Arial"/>
                <a:sym typeface="Arial"/>
              </a:rPr>
              <a:t>Data Retention: </a:t>
            </a:r>
            <a:r>
              <a:rPr lang="en" sz="1100">
                <a:solidFill>
                  <a:srgbClr val="374151"/>
                </a:solidFill>
                <a:latin typeface="Arial"/>
                <a:ea typeface="Arial"/>
                <a:cs typeface="Arial"/>
                <a:sym typeface="Arial"/>
              </a:rPr>
              <a:t>Limited data retention period, which means that data stored in Databricks may be automatically deleted after a certain period of time. This can impact long-term data analysis or historical trend analysis.</a:t>
            </a:r>
            <a:endParaRPr b="1" sz="1100">
              <a:latin typeface="Arial"/>
              <a:ea typeface="Arial"/>
              <a:cs typeface="Arial"/>
              <a:sym typeface="Arial"/>
            </a:endParaRPr>
          </a:p>
          <a:p>
            <a:pPr indent="-298450" lvl="0" marL="457200" rtl="0" algn="l">
              <a:lnSpc>
                <a:spcPct val="105000"/>
              </a:lnSpc>
              <a:spcBef>
                <a:spcPts val="0"/>
              </a:spcBef>
              <a:spcAft>
                <a:spcPts val="0"/>
              </a:spcAft>
              <a:buSzPts val="1100"/>
              <a:buChar char="●"/>
            </a:pPr>
            <a:r>
              <a:rPr b="1" lang="en" sz="1100">
                <a:latin typeface="Arial"/>
                <a:ea typeface="Arial"/>
                <a:cs typeface="Arial"/>
                <a:sym typeface="Arial"/>
              </a:rPr>
              <a:t>Integrations: </a:t>
            </a:r>
            <a:r>
              <a:rPr lang="en" sz="1100">
                <a:solidFill>
                  <a:srgbClr val="374151"/>
                </a:solidFill>
                <a:latin typeface="Arial"/>
                <a:ea typeface="Arial"/>
                <a:cs typeface="Arial"/>
                <a:sym typeface="Arial"/>
              </a:rPr>
              <a:t>Has restrictions on integrating with certain external services and platforms. This can limit the ability to connect and integrate with specific data sources, tools, or services required for your workflows.</a:t>
            </a:r>
            <a:endParaRPr b="1" sz="1100">
              <a:latin typeface="Arial"/>
              <a:ea typeface="Arial"/>
              <a:cs typeface="Arial"/>
              <a:sym typeface="Arial"/>
            </a:endParaRPr>
          </a:p>
          <a:p>
            <a:pPr indent="-298450" lvl="0" marL="457200" rtl="0" algn="l">
              <a:lnSpc>
                <a:spcPct val="105000"/>
              </a:lnSpc>
              <a:spcBef>
                <a:spcPts val="0"/>
              </a:spcBef>
              <a:spcAft>
                <a:spcPts val="0"/>
              </a:spcAft>
              <a:buSzPts val="1100"/>
              <a:buChar char="●"/>
            </a:pPr>
            <a:r>
              <a:rPr b="1" lang="en" sz="1100">
                <a:latin typeface="Arial"/>
                <a:ea typeface="Arial"/>
                <a:cs typeface="Arial"/>
                <a:sym typeface="Arial"/>
              </a:rPr>
              <a:t>Concurrency: </a:t>
            </a:r>
            <a:r>
              <a:rPr lang="en" sz="1100">
                <a:solidFill>
                  <a:srgbClr val="374151"/>
                </a:solidFill>
                <a:latin typeface="Arial"/>
                <a:ea typeface="Arial"/>
                <a:cs typeface="Arial"/>
                <a:sym typeface="Arial"/>
              </a:rPr>
              <a:t>Number of concurrent notebooks, jobs, clusters that can be executed simultaneously, unable to run multiple tasks or analyses concurrently. Nodes (Connections to Notebooks =) are limited to 2 hour working sessions. Notebooks must be published and shared for continued use amongst group members. </a:t>
            </a:r>
            <a:endParaRPr b="1" sz="1100">
              <a:latin typeface="Arial"/>
              <a:ea typeface="Arial"/>
              <a:cs typeface="Arial"/>
              <a:sym typeface="Arial"/>
            </a:endParaRPr>
          </a:p>
        </p:txBody>
      </p:sp>
      <p:sp>
        <p:nvSpPr>
          <p:cNvPr id="356" name="Google Shape;356;p4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a:p>
            <a:pPr indent="0" lvl="0" marL="0" rtl="0" algn="l">
              <a:spcBef>
                <a:spcPts val="0"/>
              </a:spcBef>
              <a:spcAft>
                <a:spcPts val="0"/>
              </a:spcAft>
              <a:buNone/>
            </a:pPr>
            <a:r>
              <a:t/>
            </a:r>
            <a:endParaRPr/>
          </a:p>
        </p:txBody>
      </p:sp>
      <p:sp>
        <p:nvSpPr>
          <p:cNvPr id="362" name="Google Shape;362;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Databricks capabilities</a:t>
            </a:r>
            <a:endParaRPr sz="1400"/>
          </a:p>
          <a:p>
            <a:pPr indent="-317500" lvl="0" marL="457200" rtl="0" algn="l">
              <a:spcBef>
                <a:spcPts val="0"/>
              </a:spcBef>
              <a:spcAft>
                <a:spcPts val="0"/>
              </a:spcAft>
              <a:buSzPts val="1400"/>
              <a:buChar char="●"/>
            </a:pPr>
            <a:r>
              <a:rPr lang="en" sz="1400"/>
              <a:t>Parquet format</a:t>
            </a:r>
            <a:endParaRPr sz="1400"/>
          </a:p>
          <a:p>
            <a:pPr indent="-317500" lvl="0" marL="457200" rtl="0" algn="l">
              <a:spcBef>
                <a:spcPts val="0"/>
              </a:spcBef>
              <a:spcAft>
                <a:spcPts val="0"/>
              </a:spcAft>
              <a:buSzPts val="1400"/>
              <a:buChar char="●"/>
            </a:pPr>
            <a:r>
              <a:rPr lang="en" sz="1400"/>
              <a:t>Collaboration</a:t>
            </a:r>
            <a:endParaRPr sz="1400"/>
          </a:p>
          <a:p>
            <a:pPr indent="-317500" lvl="0" marL="457200" rtl="0" algn="l">
              <a:spcBef>
                <a:spcPts val="0"/>
              </a:spcBef>
              <a:spcAft>
                <a:spcPts val="0"/>
              </a:spcAft>
              <a:buSzPts val="1400"/>
              <a:buChar char="●"/>
            </a:pPr>
            <a:r>
              <a:rPr lang="en" sz="1400"/>
              <a:t>Well thought out interface</a:t>
            </a:r>
            <a:endParaRPr sz="1400"/>
          </a:p>
          <a:p>
            <a:pPr indent="-317500" lvl="0" marL="457200" rtl="0" algn="l">
              <a:spcBef>
                <a:spcPts val="0"/>
              </a:spcBef>
              <a:spcAft>
                <a:spcPts val="0"/>
              </a:spcAft>
              <a:buSzPts val="1400"/>
              <a:buChar char="●"/>
            </a:pPr>
            <a:r>
              <a:rPr lang="en" sz="1400"/>
              <a:t>Mixed data structure types</a:t>
            </a:r>
            <a:endParaRPr sz="1400"/>
          </a:p>
          <a:p>
            <a:pPr indent="-317500" lvl="0" marL="457200" rtl="0" algn="l">
              <a:spcBef>
                <a:spcPts val="0"/>
              </a:spcBef>
              <a:spcAft>
                <a:spcPts val="0"/>
              </a:spcAft>
              <a:buSzPts val="1400"/>
              <a:buChar char="●"/>
            </a:pPr>
            <a:r>
              <a:rPr lang="en" sz="1400"/>
              <a:t>Ability to use multiple programming </a:t>
            </a:r>
            <a:r>
              <a:rPr lang="en" sz="1400"/>
              <a:t>languages</a:t>
            </a:r>
            <a:endParaRPr sz="1400"/>
          </a:p>
        </p:txBody>
      </p:sp>
      <p:sp>
        <p:nvSpPr>
          <p:cNvPr id="363" name="Google Shape;363;p4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69" name="Google Shape;369;p47"/>
          <p:cNvSpPr txBox="1"/>
          <p:nvPr>
            <p:ph idx="1" type="body"/>
          </p:nvPr>
        </p:nvSpPr>
        <p:spPr>
          <a:xfrm>
            <a:off x="729450" y="1850275"/>
            <a:ext cx="7688700" cy="2915100"/>
          </a:xfrm>
          <a:prstGeom prst="rect">
            <a:avLst/>
          </a:prstGeom>
        </p:spPr>
        <p:txBody>
          <a:bodyPr anchorCtr="0" anchor="t" bIns="91425" lIns="91425" spcFirstLastPara="1" rIns="91425" wrap="square" tIns="91425">
            <a:noAutofit/>
          </a:bodyPr>
          <a:lstStyle/>
          <a:p>
            <a:pPr indent="-292100" lvl="0" marL="457200" rtl="0" algn="l">
              <a:lnSpc>
                <a:spcPct val="200000"/>
              </a:lnSpc>
              <a:spcBef>
                <a:spcPts val="0"/>
              </a:spcBef>
              <a:spcAft>
                <a:spcPts val="0"/>
              </a:spcAft>
              <a:buClr>
                <a:srgbClr val="000000"/>
              </a:buClr>
              <a:buSzPts val="1000"/>
              <a:buFont typeface="Times New Roman"/>
              <a:buAutoNum type="arabicPeriod"/>
            </a:pPr>
            <a:r>
              <a:rPr i="1" lang="en" sz="1000">
                <a:solidFill>
                  <a:srgbClr val="000000"/>
                </a:solidFill>
                <a:latin typeface="Times New Roman"/>
                <a:ea typeface="Times New Roman"/>
                <a:cs typeface="Times New Roman"/>
                <a:sym typeface="Times New Roman"/>
              </a:rPr>
              <a:t>Store Transaction data | Kaggle</a:t>
            </a:r>
            <a:r>
              <a:rPr lang="en" sz="1000">
                <a:solidFill>
                  <a:srgbClr val="000000"/>
                </a:solidFill>
                <a:latin typeface="Times New Roman"/>
                <a:ea typeface="Times New Roman"/>
                <a:cs typeface="Times New Roman"/>
                <a:sym typeface="Times New Roman"/>
              </a:rPr>
              <a:t>. (n.d.). Retrieved May 4, 2023, from https://www.kaggle.com/datasets/iamprateek/store-transaction-data</a:t>
            </a:r>
            <a:endParaRPr sz="1000">
              <a:solidFill>
                <a:srgbClr val="000000"/>
              </a:solidFill>
              <a:latin typeface="Times New Roman"/>
              <a:ea typeface="Times New Roman"/>
              <a:cs typeface="Times New Roman"/>
              <a:sym typeface="Times New Roman"/>
            </a:endParaRPr>
          </a:p>
          <a:p>
            <a:pPr indent="-292100" lvl="0" marL="457200" rtl="0" algn="l">
              <a:lnSpc>
                <a:spcPct val="200000"/>
              </a:lnSpc>
              <a:spcBef>
                <a:spcPts val="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Fernández Eva Patricia. (2017). </a:t>
            </a:r>
            <a:r>
              <a:rPr i="1" lang="en" sz="1000">
                <a:solidFill>
                  <a:srgbClr val="000000"/>
                </a:solidFill>
                <a:latin typeface="Times New Roman"/>
                <a:ea typeface="Times New Roman"/>
                <a:cs typeface="Times New Roman"/>
                <a:sym typeface="Times New Roman"/>
              </a:rPr>
              <a:t>Big data</a:t>
            </a:r>
            <a:r>
              <a:rPr lang="en" sz="1000">
                <a:solidFill>
                  <a:srgbClr val="000000"/>
                </a:solidFill>
                <a:latin typeface="Times New Roman"/>
                <a:ea typeface="Times New Roman"/>
                <a:cs typeface="Times New Roman"/>
                <a:sym typeface="Times New Roman"/>
              </a:rPr>
              <a:t>. Amazon. Retrieved May 1, 2023, from https://aws.amazon.com/big-data/datalakes-and-analytics/what-is-a-data-lake/ </a:t>
            </a:r>
            <a:endParaRPr sz="1000">
              <a:solidFill>
                <a:srgbClr val="000000"/>
              </a:solidFill>
              <a:latin typeface="Times New Roman"/>
              <a:ea typeface="Times New Roman"/>
              <a:cs typeface="Times New Roman"/>
              <a:sym typeface="Times New Roman"/>
            </a:endParaRPr>
          </a:p>
          <a:p>
            <a:pPr indent="-292100" lvl="0" marL="457200" rtl="0" algn="l">
              <a:lnSpc>
                <a:spcPct val="200000"/>
              </a:lnSpc>
              <a:spcBef>
                <a:spcPts val="0"/>
              </a:spcBef>
              <a:spcAft>
                <a:spcPts val="0"/>
              </a:spcAft>
              <a:buClr>
                <a:srgbClr val="000000"/>
              </a:buClr>
              <a:buSzPts val="1000"/>
              <a:buFont typeface="Times New Roman"/>
              <a:buAutoNum type="arabicPeriod"/>
            </a:pPr>
            <a:r>
              <a:rPr i="1" lang="en" sz="1000">
                <a:solidFill>
                  <a:srgbClr val="000000"/>
                </a:solidFill>
                <a:latin typeface="Times New Roman"/>
                <a:ea typeface="Times New Roman"/>
                <a:cs typeface="Times New Roman"/>
                <a:sym typeface="Times New Roman"/>
              </a:rPr>
              <a:t>Introduction to data lakes</a:t>
            </a:r>
            <a:r>
              <a:rPr lang="en" sz="1000">
                <a:solidFill>
                  <a:srgbClr val="000000"/>
                </a:solidFill>
                <a:latin typeface="Times New Roman"/>
                <a:ea typeface="Times New Roman"/>
                <a:cs typeface="Times New Roman"/>
                <a:sym typeface="Times New Roman"/>
              </a:rPr>
              <a:t>. Databricks. (n.d.). Retrieved May 1, 2023, from https://www.databricks.com/discover/data-lakes </a:t>
            </a:r>
            <a:endParaRPr sz="1000">
              <a:solidFill>
                <a:srgbClr val="000000"/>
              </a:solidFill>
              <a:latin typeface="Times New Roman"/>
              <a:ea typeface="Times New Roman"/>
              <a:cs typeface="Times New Roman"/>
              <a:sym typeface="Times New Roman"/>
            </a:endParaRPr>
          </a:p>
          <a:p>
            <a:pPr indent="-292100" lvl="0" marL="457200" rtl="0" algn="l">
              <a:lnSpc>
                <a:spcPct val="200000"/>
              </a:lnSpc>
              <a:spcBef>
                <a:spcPts val="0"/>
              </a:spcBef>
              <a:spcAft>
                <a:spcPts val="0"/>
              </a:spcAft>
              <a:buClr>
                <a:srgbClr val="000000"/>
              </a:buClr>
              <a:buSzPts val="1000"/>
              <a:buFont typeface="Times New Roman"/>
              <a:buAutoNum type="arabicPeriod"/>
            </a:pPr>
            <a:r>
              <a:rPr i="1" lang="en" sz="1000">
                <a:solidFill>
                  <a:srgbClr val="000000"/>
                </a:solidFill>
                <a:latin typeface="Times New Roman"/>
                <a:ea typeface="Times New Roman"/>
                <a:cs typeface="Times New Roman"/>
                <a:sym typeface="Times New Roman"/>
              </a:rPr>
              <a:t>What is Databricks? | Databricks on AWS</a:t>
            </a:r>
            <a:r>
              <a:rPr lang="en" sz="1000">
                <a:solidFill>
                  <a:srgbClr val="000000"/>
                </a:solidFill>
                <a:latin typeface="Times New Roman"/>
                <a:ea typeface="Times New Roman"/>
                <a:cs typeface="Times New Roman"/>
                <a:sym typeface="Times New Roman"/>
              </a:rPr>
              <a:t>. (n.d.). Retrieved May 4, 2023, from https://docs.databricks.com/introduction/index.html</a:t>
            </a:r>
            <a:endParaRPr sz="1000">
              <a:solidFill>
                <a:srgbClr val="000000"/>
              </a:solidFill>
              <a:latin typeface="Times New Roman"/>
              <a:ea typeface="Times New Roman"/>
              <a:cs typeface="Times New Roman"/>
              <a:sym typeface="Times New Roman"/>
            </a:endParaRPr>
          </a:p>
          <a:p>
            <a:pPr indent="-292100" lvl="0" marL="457200" rtl="0" algn="l">
              <a:lnSpc>
                <a:spcPct val="200000"/>
              </a:lnSpc>
              <a:spcBef>
                <a:spcPts val="0"/>
              </a:spcBef>
              <a:spcAft>
                <a:spcPts val="0"/>
              </a:spcAft>
              <a:buClr>
                <a:srgbClr val="000000"/>
              </a:buClr>
              <a:buSzPts val="1000"/>
              <a:buFont typeface="Times New Roman"/>
              <a:buAutoNum type="arabicPeriod"/>
            </a:pPr>
            <a:r>
              <a:rPr i="1" lang="en" sz="1000">
                <a:solidFill>
                  <a:srgbClr val="000000"/>
                </a:solidFill>
                <a:latin typeface="Times New Roman"/>
                <a:ea typeface="Times New Roman"/>
                <a:cs typeface="Times New Roman"/>
                <a:sym typeface="Times New Roman"/>
              </a:rPr>
              <a:t>Exploratory data analysis on Databricks: Tools and techniques | Databricks on AWS</a:t>
            </a:r>
            <a:r>
              <a:rPr lang="en" sz="1000">
                <a:solidFill>
                  <a:srgbClr val="000000"/>
                </a:solidFill>
                <a:latin typeface="Times New Roman"/>
                <a:ea typeface="Times New Roman"/>
                <a:cs typeface="Times New Roman"/>
                <a:sym typeface="Times New Roman"/>
              </a:rPr>
              <a:t>. (n.d.). Retrieved May 4, 2023, from https://docs.databricks.com/exploratory-data-analysis/index.html</a:t>
            </a:r>
            <a:endParaRPr sz="1000">
              <a:solidFill>
                <a:srgbClr val="000000"/>
              </a:solidFill>
              <a:latin typeface="Times New Roman"/>
              <a:ea typeface="Times New Roman"/>
              <a:cs typeface="Times New Roman"/>
              <a:sym typeface="Times New Roman"/>
            </a:endParaRPr>
          </a:p>
          <a:p>
            <a:pPr indent="-292100" lvl="0" marL="457200" rtl="0" algn="l">
              <a:lnSpc>
                <a:spcPct val="200000"/>
              </a:lnSpc>
              <a:spcBef>
                <a:spcPts val="0"/>
              </a:spcBef>
              <a:spcAft>
                <a:spcPts val="0"/>
              </a:spcAft>
              <a:buClr>
                <a:srgbClr val="000000"/>
              </a:buClr>
              <a:buSzPts val="1000"/>
              <a:buFont typeface="Times New Roman"/>
              <a:buAutoNum type="arabicPeriod"/>
            </a:pPr>
            <a:r>
              <a:rPr i="1" lang="en" sz="1000">
                <a:solidFill>
                  <a:srgbClr val="000000"/>
                </a:solidFill>
                <a:latin typeface="Times New Roman"/>
                <a:ea typeface="Times New Roman"/>
                <a:cs typeface="Times New Roman"/>
                <a:sym typeface="Times New Roman"/>
              </a:rPr>
              <a:t>Tutorial: Delta Lake | Databricks on AWS</a:t>
            </a:r>
            <a:r>
              <a:rPr lang="en" sz="1000">
                <a:solidFill>
                  <a:srgbClr val="000000"/>
                </a:solidFill>
                <a:latin typeface="Times New Roman"/>
                <a:ea typeface="Times New Roman"/>
                <a:cs typeface="Times New Roman"/>
                <a:sym typeface="Times New Roman"/>
              </a:rPr>
              <a:t>. (n.d.). Retrieved May 4, 2023, from </a:t>
            </a:r>
            <a:r>
              <a:rPr lang="en" sz="1000" u="sng">
                <a:solidFill>
                  <a:schemeClr val="hlink"/>
                </a:solidFill>
                <a:latin typeface="Times New Roman"/>
                <a:ea typeface="Times New Roman"/>
                <a:cs typeface="Times New Roman"/>
                <a:sym typeface="Times New Roman"/>
                <a:hlinkClick r:id="rId3"/>
              </a:rPr>
              <a:t>https://docs.databricks.com/delta/tutorial.html#read</a:t>
            </a:r>
            <a:endParaRPr i="1" sz="1000">
              <a:solidFill>
                <a:srgbClr val="000000"/>
              </a:solidFill>
              <a:latin typeface="Times New Roman"/>
              <a:ea typeface="Times New Roman"/>
              <a:cs typeface="Times New Roman"/>
              <a:sym typeface="Times New Roman"/>
            </a:endParaRPr>
          </a:p>
          <a:p>
            <a:pPr indent="-292100" lvl="0" marL="457200" rtl="0" algn="l">
              <a:lnSpc>
                <a:spcPct val="200000"/>
              </a:lnSpc>
              <a:spcBef>
                <a:spcPts val="0"/>
              </a:spcBef>
              <a:spcAft>
                <a:spcPts val="0"/>
              </a:spcAft>
              <a:buClr>
                <a:srgbClr val="000000"/>
              </a:buClr>
              <a:buSzPts val="1000"/>
              <a:buFont typeface="Times New Roman"/>
              <a:buAutoNum type="arabicPeriod"/>
            </a:pPr>
            <a:r>
              <a:rPr i="1" lang="en" sz="1000">
                <a:solidFill>
                  <a:srgbClr val="000000"/>
                </a:solidFill>
                <a:latin typeface="Times New Roman"/>
                <a:ea typeface="Times New Roman"/>
                <a:cs typeface="Times New Roman"/>
                <a:sym typeface="Times New Roman"/>
              </a:rPr>
              <a:t>What is Apache Parquet?</a:t>
            </a:r>
            <a:r>
              <a:rPr lang="en" sz="1000">
                <a:solidFill>
                  <a:srgbClr val="000000"/>
                </a:solidFill>
                <a:latin typeface="Times New Roman"/>
                <a:ea typeface="Times New Roman"/>
                <a:cs typeface="Times New Roman"/>
                <a:sym typeface="Times New Roman"/>
              </a:rPr>
              <a:t> (n.d.). Databricks. </a:t>
            </a:r>
            <a:r>
              <a:rPr lang="en" sz="1000" u="sng">
                <a:solidFill>
                  <a:schemeClr val="hlink"/>
                </a:solidFill>
                <a:latin typeface="Times New Roman"/>
                <a:ea typeface="Times New Roman"/>
                <a:cs typeface="Times New Roman"/>
                <a:sym typeface="Times New Roman"/>
                <a:hlinkClick r:id="rId4"/>
              </a:rPr>
              <a:t>https://www.databricks.com/glossary/what-is-parquet#:~:text=What%20is%20Parquet%3F</a:t>
            </a:r>
            <a:endParaRPr sz="1000">
              <a:solidFill>
                <a:srgbClr val="000000"/>
              </a:solidFill>
              <a:latin typeface="Times New Roman"/>
              <a:ea typeface="Times New Roman"/>
              <a:cs typeface="Times New Roman"/>
              <a:sym typeface="Times New Roman"/>
            </a:endParaRPr>
          </a:p>
          <a:p>
            <a:pPr indent="-285750" lvl="0" marL="457200" rtl="0" algn="l">
              <a:spcBef>
                <a:spcPts val="0"/>
              </a:spcBef>
              <a:spcAft>
                <a:spcPts val="0"/>
              </a:spcAft>
              <a:buClr>
                <a:srgbClr val="000000"/>
              </a:buClr>
              <a:buSzPts val="900"/>
              <a:buFont typeface="Times New Roman"/>
              <a:buAutoNum type="arabicPeriod"/>
            </a:pPr>
            <a:r>
              <a:rPr i="1" lang="en" sz="1000">
                <a:solidFill>
                  <a:srgbClr val="000000"/>
                </a:solidFill>
                <a:latin typeface="Times New Roman"/>
                <a:ea typeface="Times New Roman"/>
                <a:cs typeface="Times New Roman"/>
                <a:sym typeface="Times New Roman"/>
              </a:rPr>
              <a:t>Databricks architecture overview</a:t>
            </a:r>
            <a:r>
              <a:rPr lang="en" sz="1000">
                <a:solidFill>
                  <a:srgbClr val="000000"/>
                </a:solidFill>
                <a:latin typeface="Times New Roman"/>
                <a:ea typeface="Times New Roman"/>
                <a:cs typeface="Times New Roman"/>
                <a:sym typeface="Times New Roman"/>
              </a:rPr>
              <a:t>. (n.d.). Databricks Architecture Overview | Databricks on AWS. </a:t>
            </a:r>
            <a:r>
              <a:rPr lang="en" sz="1000" u="sng">
                <a:solidFill>
                  <a:schemeClr val="hlink"/>
                </a:solidFill>
                <a:latin typeface="Times New Roman"/>
                <a:ea typeface="Times New Roman"/>
                <a:cs typeface="Times New Roman"/>
                <a:sym typeface="Times New Roman"/>
                <a:hlinkClick r:id="rId5"/>
              </a:rPr>
              <a:t>https://docs.databricks.com</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t/>
            </a:r>
            <a:endParaRPr sz="1000">
              <a:solidFill>
                <a:srgbClr val="000000"/>
              </a:solidFill>
              <a:latin typeface="Times New Roman"/>
              <a:ea typeface="Times New Roman"/>
              <a:cs typeface="Times New Roman"/>
              <a:sym typeface="Times New Roman"/>
            </a:endParaRPr>
          </a:p>
        </p:txBody>
      </p:sp>
      <p:sp>
        <p:nvSpPr>
          <p:cNvPr id="370" name="Google Shape;370;p4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376" name="Google Shape;376;p4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Questions</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
              <a:t>Pricing</a:t>
            </a:r>
            <a:endParaRPr b="0"/>
          </a:p>
        </p:txBody>
      </p:sp>
      <p:sp>
        <p:nvSpPr>
          <p:cNvPr id="117" name="Google Shape;117;p16"/>
          <p:cNvSpPr/>
          <p:nvPr/>
        </p:nvSpPr>
        <p:spPr>
          <a:xfrm>
            <a:off x="424812" y="2618525"/>
            <a:ext cx="8352000" cy="480600"/>
          </a:xfrm>
          <a:prstGeom prst="homePlate">
            <a:avLst>
              <a:gd fmla="val 26719"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txBox="1"/>
          <p:nvPr/>
        </p:nvSpPr>
        <p:spPr>
          <a:xfrm>
            <a:off x="539674" y="2618650"/>
            <a:ext cx="7878600" cy="4806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37474F"/>
              </a:buClr>
              <a:buSzPts val="1800"/>
              <a:buFont typeface="Average"/>
              <a:buChar char="●"/>
            </a:pPr>
            <a:r>
              <a:rPr lang="en" sz="1800">
                <a:solidFill>
                  <a:srgbClr val="37474F"/>
                </a:solidFill>
                <a:latin typeface="Average"/>
                <a:ea typeface="Average"/>
                <a:cs typeface="Average"/>
                <a:sym typeface="Average"/>
              </a:rPr>
              <a:t>How does pricing affect sales volume?</a:t>
            </a:r>
            <a:endParaRPr sz="1800">
              <a:solidFill>
                <a:srgbClr val="37474F"/>
              </a:solidFill>
              <a:latin typeface="Average"/>
              <a:ea typeface="Average"/>
              <a:cs typeface="Average"/>
              <a:sym typeface="Average"/>
            </a:endParaRPr>
          </a:p>
        </p:txBody>
      </p:sp>
      <p:sp>
        <p:nvSpPr>
          <p:cNvPr id="119" name="Google Shape;119;p16"/>
          <p:cNvSpPr/>
          <p:nvPr/>
        </p:nvSpPr>
        <p:spPr>
          <a:xfrm>
            <a:off x="424812" y="3143604"/>
            <a:ext cx="8352000" cy="480600"/>
          </a:xfrm>
          <a:prstGeom prst="homePlate">
            <a:avLst>
              <a:gd fmla="val 26719"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txBox="1"/>
          <p:nvPr/>
        </p:nvSpPr>
        <p:spPr>
          <a:xfrm>
            <a:off x="539674" y="3143625"/>
            <a:ext cx="7878600" cy="4806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37474F"/>
              </a:buClr>
              <a:buSzPts val="1800"/>
              <a:buFont typeface="Average"/>
              <a:buChar char="●"/>
            </a:pPr>
            <a:r>
              <a:rPr lang="en" sz="1800">
                <a:solidFill>
                  <a:srgbClr val="37474F"/>
                </a:solidFill>
                <a:latin typeface="Average"/>
                <a:ea typeface="Average"/>
                <a:cs typeface="Average"/>
                <a:sym typeface="Average"/>
              </a:rPr>
              <a:t>Can we identify </a:t>
            </a:r>
            <a:r>
              <a:rPr lang="en" sz="1800">
                <a:solidFill>
                  <a:srgbClr val="37474F"/>
                </a:solidFill>
                <a:latin typeface="Average"/>
                <a:ea typeface="Average"/>
                <a:cs typeface="Average"/>
                <a:sym typeface="Average"/>
              </a:rPr>
              <a:t>optimal</a:t>
            </a:r>
            <a:r>
              <a:rPr lang="en" sz="1800">
                <a:solidFill>
                  <a:srgbClr val="37474F"/>
                </a:solidFill>
                <a:latin typeface="Average"/>
                <a:ea typeface="Average"/>
                <a:cs typeface="Average"/>
                <a:sym typeface="Average"/>
              </a:rPr>
              <a:t> price points for different products?</a:t>
            </a:r>
            <a:endParaRPr sz="1800">
              <a:solidFill>
                <a:srgbClr val="37474F"/>
              </a:solidFill>
              <a:latin typeface="Average"/>
              <a:ea typeface="Average"/>
              <a:cs typeface="Average"/>
              <a:sym typeface="Average"/>
            </a:endParaRPr>
          </a:p>
        </p:txBody>
      </p:sp>
      <p:sp>
        <p:nvSpPr>
          <p:cNvPr id="121" name="Google Shape;121;p16"/>
          <p:cNvSpPr/>
          <p:nvPr/>
        </p:nvSpPr>
        <p:spPr>
          <a:xfrm>
            <a:off x="424812" y="3668683"/>
            <a:ext cx="8352000" cy="480600"/>
          </a:xfrm>
          <a:prstGeom prst="homePlate">
            <a:avLst>
              <a:gd fmla="val 26719"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539674" y="3668662"/>
            <a:ext cx="7878600" cy="4806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37474F"/>
              </a:buClr>
              <a:buSzPts val="1800"/>
              <a:buFont typeface="Average"/>
              <a:buChar char="●"/>
            </a:pPr>
            <a:r>
              <a:rPr lang="en" sz="1800">
                <a:solidFill>
                  <a:srgbClr val="37474F"/>
                </a:solidFill>
                <a:latin typeface="Average"/>
                <a:ea typeface="Average"/>
                <a:cs typeface="Average"/>
                <a:sym typeface="Average"/>
              </a:rPr>
              <a:t>What is the price elasticity of demand for various items?</a:t>
            </a:r>
            <a:endParaRPr sz="1800">
              <a:solidFill>
                <a:srgbClr val="37474F"/>
              </a:solidFill>
              <a:latin typeface="Average"/>
              <a:ea typeface="Average"/>
              <a:cs typeface="Average"/>
              <a:sym typeface="Average"/>
            </a:endParaRPr>
          </a:p>
        </p:txBody>
      </p:sp>
      <p:sp>
        <p:nvSpPr>
          <p:cNvPr id="123" name="Google Shape;123;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Questions</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
              <a:t>Demand Forecasting</a:t>
            </a:r>
            <a:endParaRPr b="0"/>
          </a:p>
        </p:txBody>
      </p:sp>
      <p:sp>
        <p:nvSpPr>
          <p:cNvPr id="129" name="Google Shape;129;p17"/>
          <p:cNvSpPr/>
          <p:nvPr/>
        </p:nvSpPr>
        <p:spPr>
          <a:xfrm>
            <a:off x="424812" y="2618525"/>
            <a:ext cx="8352000" cy="480600"/>
          </a:xfrm>
          <a:prstGeom prst="homePlate">
            <a:avLst>
              <a:gd fmla="val 26719"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nvSpPr>
        <p:spPr>
          <a:xfrm>
            <a:off x="539674" y="2618650"/>
            <a:ext cx="7878600" cy="4806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37474F"/>
              </a:buClr>
              <a:buSzPts val="1800"/>
              <a:buFont typeface="Average"/>
              <a:buChar char="●"/>
            </a:pPr>
            <a:r>
              <a:rPr lang="en" sz="1800">
                <a:solidFill>
                  <a:srgbClr val="37474F"/>
                </a:solidFill>
                <a:latin typeface="Average"/>
                <a:ea typeface="Average"/>
                <a:cs typeface="Average"/>
                <a:sym typeface="Average"/>
              </a:rPr>
              <a:t>Can we prediction future demand for different products or categories?</a:t>
            </a:r>
            <a:endParaRPr sz="1800">
              <a:solidFill>
                <a:srgbClr val="37474F"/>
              </a:solidFill>
              <a:latin typeface="Average"/>
              <a:ea typeface="Average"/>
              <a:cs typeface="Average"/>
              <a:sym typeface="Average"/>
            </a:endParaRPr>
          </a:p>
        </p:txBody>
      </p:sp>
      <p:sp>
        <p:nvSpPr>
          <p:cNvPr id="131" name="Google Shape;131;p17"/>
          <p:cNvSpPr/>
          <p:nvPr/>
        </p:nvSpPr>
        <p:spPr>
          <a:xfrm>
            <a:off x="424812" y="3143604"/>
            <a:ext cx="8352000" cy="480600"/>
          </a:xfrm>
          <a:prstGeom prst="homePlate">
            <a:avLst>
              <a:gd fmla="val 26719"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txBox="1"/>
          <p:nvPr/>
        </p:nvSpPr>
        <p:spPr>
          <a:xfrm>
            <a:off x="539674" y="3143625"/>
            <a:ext cx="7878600" cy="4806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37474F"/>
              </a:buClr>
              <a:buSzPts val="1800"/>
              <a:buFont typeface="Average"/>
              <a:buChar char="●"/>
            </a:pPr>
            <a:r>
              <a:rPr lang="en" sz="1800">
                <a:solidFill>
                  <a:srgbClr val="37474F"/>
                </a:solidFill>
                <a:latin typeface="Average"/>
                <a:ea typeface="Average"/>
                <a:cs typeface="Average"/>
                <a:sym typeface="Average"/>
              </a:rPr>
              <a:t>Can historical transaction data improve demand forecasting accuracy?</a:t>
            </a:r>
            <a:endParaRPr sz="1800">
              <a:solidFill>
                <a:srgbClr val="37474F"/>
              </a:solidFill>
              <a:latin typeface="Average"/>
              <a:ea typeface="Average"/>
              <a:cs typeface="Average"/>
              <a:sym typeface="Average"/>
            </a:endParaRPr>
          </a:p>
        </p:txBody>
      </p:sp>
      <p:sp>
        <p:nvSpPr>
          <p:cNvPr id="133" name="Google Shape;133;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17"/>
          <p:cNvSpPr txBox="1"/>
          <p:nvPr/>
        </p:nvSpPr>
        <p:spPr>
          <a:xfrm>
            <a:off x="549900" y="3864050"/>
            <a:ext cx="8047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Due to the limitations of our dataset, we were not able to answer the pricing and demand forecasting specific business questions. However, these questions serve as a great example of business questions that can be answered by a live data lake implemented in the enterprise version of Databricks.</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Used</a:t>
            </a:r>
            <a:endParaRPr/>
          </a:p>
        </p:txBody>
      </p:sp>
      <p:sp>
        <p:nvSpPr>
          <p:cNvPr id="140" name="Google Shape;140;p18"/>
          <p:cNvSpPr txBox="1"/>
          <p:nvPr>
            <p:ph idx="1" type="body"/>
          </p:nvPr>
        </p:nvSpPr>
        <p:spPr>
          <a:xfrm>
            <a:off x="729450" y="2073225"/>
            <a:ext cx="3629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Store transaction data downloaded from Kaggle.com as a csv file</a:t>
            </a:r>
            <a:endParaRPr sz="1400"/>
          </a:p>
          <a:p>
            <a:pPr indent="-317500" lvl="0" marL="457200" rtl="0" algn="l">
              <a:spcBef>
                <a:spcPts val="0"/>
              </a:spcBef>
              <a:spcAft>
                <a:spcPts val="0"/>
              </a:spcAft>
              <a:buSzPts val="1400"/>
              <a:buChar char="●"/>
            </a:pPr>
            <a:r>
              <a:rPr lang="en" sz="1400"/>
              <a:t>A Kaggle user acquired this data from Nielsen Holdings</a:t>
            </a:r>
            <a:endParaRPr sz="1400"/>
          </a:p>
          <a:p>
            <a:pPr indent="-317500" lvl="0" marL="457200" rtl="0" algn="l">
              <a:spcBef>
                <a:spcPts val="0"/>
              </a:spcBef>
              <a:spcAft>
                <a:spcPts val="0"/>
              </a:spcAft>
              <a:buSzPts val="1400"/>
              <a:buChar char="●"/>
            </a:pPr>
            <a:r>
              <a:rPr lang="en" sz="1400"/>
              <a:t>The dataset contains brand level data for 10 stores for 3 months</a:t>
            </a:r>
            <a:endParaRPr sz="1400"/>
          </a:p>
          <a:p>
            <a:pPr indent="-317500" lvl="0" marL="457200" rtl="0" algn="l">
              <a:spcBef>
                <a:spcPts val="0"/>
              </a:spcBef>
              <a:spcAft>
                <a:spcPts val="0"/>
              </a:spcAft>
              <a:buSzPts val="1400"/>
              <a:buChar char="●"/>
            </a:pPr>
            <a:r>
              <a:rPr lang="en" sz="1400"/>
              <a:t>The transaction data is structured data</a:t>
            </a:r>
            <a:endParaRPr sz="1400"/>
          </a:p>
        </p:txBody>
      </p:sp>
      <p:graphicFrame>
        <p:nvGraphicFramePr>
          <p:cNvPr id="141" name="Google Shape;141;p18"/>
          <p:cNvGraphicFramePr/>
          <p:nvPr/>
        </p:nvGraphicFramePr>
        <p:xfrm>
          <a:off x="4669025" y="1318650"/>
          <a:ext cx="3000000" cy="3000000"/>
        </p:xfrm>
        <a:graphic>
          <a:graphicData uri="http://schemas.openxmlformats.org/drawingml/2006/table">
            <a:tbl>
              <a:tblPr>
                <a:noFill/>
                <a:tableStyleId>{36C0728E-3163-42DC-A5FA-D18DA8A087D3}</a:tableStyleId>
              </a:tblPr>
              <a:tblGrid>
                <a:gridCol w="1929375"/>
                <a:gridCol w="1929375"/>
              </a:tblGrid>
              <a:tr h="304775">
                <a:tc>
                  <a:txBody>
                    <a:bodyPr/>
                    <a:lstStyle/>
                    <a:p>
                      <a:pPr indent="0" lvl="0" marL="0" rtl="0" algn="ctr">
                        <a:spcBef>
                          <a:spcPts val="0"/>
                        </a:spcBef>
                        <a:spcAft>
                          <a:spcPts val="0"/>
                        </a:spcAft>
                        <a:buNone/>
                      </a:pPr>
                      <a:r>
                        <a:rPr b="1" lang="en" sz="1100"/>
                        <a:t>Attribute</a:t>
                      </a:r>
                      <a:endParaRPr b="1" sz="1100"/>
                    </a:p>
                  </a:txBody>
                  <a:tcPr marT="91425" marB="91425" marR="91425" marL="91425"/>
                </a:tc>
                <a:tc>
                  <a:txBody>
                    <a:bodyPr/>
                    <a:lstStyle/>
                    <a:p>
                      <a:pPr indent="0" lvl="0" marL="0" rtl="0" algn="ctr">
                        <a:spcBef>
                          <a:spcPts val="0"/>
                        </a:spcBef>
                        <a:spcAft>
                          <a:spcPts val="0"/>
                        </a:spcAft>
                        <a:buNone/>
                      </a:pPr>
                      <a:r>
                        <a:rPr b="1" lang="en" sz="1100"/>
                        <a:t>Description</a:t>
                      </a:r>
                      <a:endParaRPr b="1" sz="1100"/>
                    </a:p>
                  </a:txBody>
                  <a:tcPr marT="91425" marB="91425" marR="91425" marL="91425"/>
                </a:tc>
              </a:tr>
              <a:tr h="289875">
                <a:tc>
                  <a:txBody>
                    <a:bodyPr/>
                    <a:lstStyle/>
                    <a:p>
                      <a:pPr indent="0" lvl="0" marL="0" rtl="0" algn="l">
                        <a:spcBef>
                          <a:spcPts val="0"/>
                        </a:spcBef>
                        <a:spcAft>
                          <a:spcPts val="0"/>
                        </a:spcAft>
                        <a:buNone/>
                      </a:pPr>
                      <a:r>
                        <a:rPr lang="en" sz="800"/>
                        <a:t>Month</a:t>
                      </a:r>
                      <a:endParaRPr sz="800"/>
                    </a:p>
                  </a:txBody>
                  <a:tcPr marT="91425" marB="91425" marR="91425" marL="91425"/>
                </a:tc>
                <a:tc>
                  <a:txBody>
                    <a:bodyPr/>
                    <a:lstStyle/>
                    <a:p>
                      <a:pPr indent="0" lvl="0" marL="0" rtl="0" algn="l">
                        <a:spcBef>
                          <a:spcPts val="0"/>
                        </a:spcBef>
                        <a:spcAft>
                          <a:spcPts val="0"/>
                        </a:spcAft>
                        <a:buNone/>
                      </a:pPr>
                      <a:r>
                        <a:rPr lang="en" sz="800"/>
                        <a:t>Month ID (M1, M2, M3)</a:t>
                      </a:r>
                      <a:endParaRPr sz="800"/>
                    </a:p>
                  </a:txBody>
                  <a:tcPr marT="91425" marB="91425" marR="91425" marL="91425"/>
                </a:tc>
              </a:tr>
              <a:tr h="289875">
                <a:tc>
                  <a:txBody>
                    <a:bodyPr/>
                    <a:lstStyle/>
                    <a:p>
                      <a:pPr indent="0" lvl="0" marL="0" rtl="0" algn="l">
                        <a:spcBef>
                          <a:spcPts val="0"/>
                        </a:spcBef>
                        <a:spcAft>
                          <a:spcPts val="0"/>
                        </a:spcAft>
                        <a:buNone/>
                      </a:pPr>
                      <a:r>
                        <a:rPr lang="en" sz="800"/>
                        <a:t>Storecode</a:t>
                      </a:r>
                      <a:endParaRPr sz="800"/>
                    </a:p>
                  </a:txBody>
                  <a:tcPr marT="91425" marB="91425" marR="91425" marL="91425"/>
                </a:tc>
                <a:tc>
                  <a:txBody>
                    <a:bodyPr/>
                    <a:lstStyle/>
                    <a:p>
                      <a:pPr indent="0" lvl="0" marL="0" rtl="0" algn="l">
                        <a:spcBef>
                          <a:spcPts val="0"/>
                        </a:spcBef>
                        <a:spcAft>
                          <a:spcPts val="0"/>
                        </a:spcAft>
                        <a:buNone/>
                      </a:pPr>
                      <a:r>
                        <a:rPr lang="en" sz="800"/>
                        <a:t>Store Code (P1, P2, …, P10)</a:t>
                      </a:r>
                      <a:endParaRPr sz="800"/>
                    </a:p>
                  </a:txBody>
                  <a:tcPr marT="91425" marB="91425" marR="91425" marL="91425"/>
                </a:tc>
              </a:tr>
              <a:tr h="289875">
                <a:tc>
                  <a:txBody>
                    <a:bodyPr/>
                    <a:lstStyle/>
                    <a:p>
                      <a:pPr indent="0" lvl="0" marL="0" rtl="0" algn="l">
                        <a:spcBef>
                          <a:spcPts val="0"/>
                        </a:spcBef>
                        <a:spcAft>
                          <a:spcPts val="0"/>
                        </a:spcAft>
                        <a:buNone/>
                      </a:pPr>
                      <a:r>
                        <a:rPr lang="en" sz="800"/>
                        <a:t>Qty</a:t>
                      </a:r>
                      <a:endParaRPr sz="800"/>
                    </a:p>
                  </a:txBody>
                  <a:tcPr marT="91425" marB="91425" marR="91425" marL="91425"/>
                </a:tc>
                <a:tc>
                  <a:txBody>
                    <a:bodyPr/>
                    <a:lstStyle/>
                    <a:p>
                      <a:pPr indent="0" lvl="0" marL="0" rtl="0" algn="l">
                        <a:spcBef>
                          <a:spcPts val="0"/>
                        </a:spcBef>
                        <a:spcAft>
                          <a:spcPts val="0"/>
                        </a:spcAft>
                        <a:buNone/>
                      </a:pPr>
                      <a:r>
                        <a:rPr lang="en" sz="800"/>
                        <a:t>Sales Unit</a:t>
                      </a:r>
                      <a:endParaRPr sz="800"/>
                    </a:p>
                  </a:txBody>
                  <a:tcPr marT="91425" marB="91425" marR="91425" marL="91425"/>
                </a:tc>
              </a:tr>
              <a:tr h="289875">
                <a:tc>
                  <a:txBody>
                    <a:bodyPr/>
                    <a:lstStyle/>
                    <a:p>
                      <a:pPr indent="0" lvl="0" marL="0" rtl="0" algn="l">
                        <a:spcBef>
                          <a:spcPts val="0"/>
                        </a:spcBef>
                        <a:spcAft>
                          <a:spcPts val="0"/>
                        </a:spcAft>
                        <a:buNone/>
                      </a:pPr>
                      <a:r>
                        <a:rPr lang="en" sz="800"/>
                        <a:t>Value</a:t>
                      </a:r>
                      <a:endParaRPr sz="800"/>
                    </a:p>
                  </a:txBody>
                  <a:tcPr marT="91425" marB="91425" marR="91425" marL="91425"/>
                </a:tc>
                <a:tc>
                  <a:txBody>
                    <a:bodyPr/>
                    <a:lstStyle/>
                    <a:p>
                      <a:pPr indent="0" lvl="0" marL="0" rtl="0" algn="l">
                        <a:spcBef>
                          <a:spcPts val="0"/>
                        </a:spcBef>
                        <a:spcAft>
                          <a:spcPts val="0"/>
                        </a:spcAft>
                        <a:buNone/>
                      </a:pPr>
                      <a:r>
                        <a:rPr lang="en" sz="800"/>
                        <a:t>Sales Value</a:t>
                      </a:r>
                      <a:endParaRPr sz="800"/>
                    </a:p>
                  </a:txBody>
                  <a:tcPr marT="91425" marB="91425" marR="91425" marL="91425"/>
                </a:tc>
              </a:tr>
              <a:tr h="289875">
                <a:tc>
                  <a:txBody>
                    <a:bodyPr/>
                    <a:lstStyle/>
                    <a:p>
                      <a:pPr indent="0" lvl="0" marL="0" rtl="0" algn="l">
                        <a:spcBef>
                          <a:spcPts val="0"/>
                        </a:spcBef>
                        <a:spcAft>
                          <a:spcPts val="0"/>
                        </a:spcAft>
                        <a:buNone/>
                      </a:pPr>
                      <a:r>
                        <a:rPr lang="en" sz="800"/>
                        <a:t>Grp</a:t>
                      </a:r>
                      <a:endParaRPr sz="800"/>
                    </a:p>
                  </a:txBody>
                  <a:tcPr marT="91425" marB="91425" marR="91425" marL="91425"/>
                </a:tc>
                <a:tc>
                  <a:txBody>
                    <a:bodyPr/>
                    <a:lstStyle/>
                    <a:p>
                      <a:pPr indent="0" lvl="0" marL="0" rtl="0" algn="l">
                        <a:spcBef>
                          <a:spcPts val="0"/>
                        </a:spcBef>
                        <a:spcAft>
                          <a:spcPts val="0"/>
                        </a:spcAft>
                        <a:buNone/>
                      </a:pPr>
                      <a:r>
                        <a:rPr lang="en" sz="800"/>
                        <a:t>Category</a:t>
                      </a:r>
                      <a:endParaRPr sz="800"/>
                    </a:p>
                  </a:txBody>
                  <a:tcPr marT="91425" marB="91425" marR="91425" marL="91425"/>
                </a:tc>
              </a:tr>
              <a:tr h="289875">
                <a:tc>
                  <a:txBody>
                    <a:bodyPr/>
                    <a:lstStyle/>
                    <a:p>
                      <a:pPr indent="0" lvl="0" marL="0" rtl="0" algn="l">
                        <a:spcBef>
                          <a:spcPts val="0"/>
                        </a:spcBef>
                        <a:spcAft>
                          <a:spcPts val="0"/>
                        </a:spcAft>
                        <a:buNone/>
                      </a:pPr>
                      <a:r>
                        <a:rPr lang="en" sz="800"/>
                        <a:t>Sgrp</a:t>
                      </a:r>
                      <a:endParaRPr sz="800"/>
                    </a:p>
                  </a:txBody>
                  <a:tcPr marT="91425" marB="91425" marR="91425" marL="91425"/>
                </a:tc>
                <a:tc>
                  <a:txBody>
                    <a:bodyPr/>
                    <a:lstStyle/>
                    <a:p>
                      <a:pPr indent="0" lvl="0" marL="0" rtl="0" algn="l">
                        <a:spcBef>
                          <a:spcPts val="0"/>
                        </a:spcBef>
                        <a:spcAft>
                          <a:spcPts val="0"/>
                        </a:spcAft>
                        <a:buNone/>
                      </a:pPr>
                      <a:r>
                        <a:rPr lang="en" sz="800"/>
                        <a:t>Subcategory</a:t>
                      </a:r>
                      <a:endParaRPr sz="800"/>
                    </a:p>
                  </a:txBody>
                  <a:tcPr marT="91425" marB="91425" marR="91425" marL="91425"/>
                </a:tc>
              </a:tr>
              <a:tr h="289875">
                <a:tc>
                  <a:txBody>
                    <a:bodyPr/>
                    <a:lstStyle/>
                    <a:p>
                      <a:pPr indent="0" lvl="0" marL="0" rtl="0" algn="l">
                        <a:spcBef>
                          <a:spcPts val="0"/>
                        </a:spcBef>
                        <a:spcAft>
                          <a:spcPts val="0"/>
                        </a:spcAft>
                        <a:buNone/>
                      </a:pPr>
                      <a:r>
                        <a:rPr lang="en" sz="800"/>
                        <a:t>Ssgrp</a:t>
                      </a:r>
                      <a:endParaRPr sz="800"/>
                    </a:p>
                  </a:txBody>
                  <a:tcPr marT="91425" marB="91425" marR="91425" marL="91425"/>
                </a:tc>
                <a:tc>
                  <a:txBody>
                    <a:bodyPr/>
                    <a:lstStyle/>
                    <a:p>
                      <a:pPr indent="0" lvl="0" marL="0" rtl="0" algn="l">
                        <a:spcBef>
                          <a:spcPts val="0"/>
                        </a:spcBef>
                        <a:spcAft>
                          <a:spcPts val="0"/>
                        </a:spcAft>
                        <a:buNone/>
                      </a:pPr>
                      <a:r>
                        <a:rPr lang="en" sz="800"/>
                        <a:t>Sub Subcategory</a:t>
                      </a:r>
                      <a:endParaRPr sz="800"/>
                    </a:p>
                  </a:txBody>
                  <a:tcPr marT="91425" marB="91425" marR="91425" marL="91425"/>
                </a:tc>
              </a:tr>
              <a:tr h="289875">
                <a:tc>
                  <a:txBody>
                    <a:bodyPr/>
                    <a:lstStyle/>
                    <a:p>
                      <a:pPr indent="0" lvl="0" marL="0" rtl="0" algn="l">
                        <a:spcBef>
                          <a:spcPts val="0"/>
                        </a:spcBef>
                        <a:spcAft>
                          <a:spcPts val="0"/>
                        </a:spcAft>
                        <a:buNone/>
                      </a:pPr>
                      <a:r>
                        <a:rPr lang="en" sz="800"/>
                        <a:t>CMP</a:t>
                      </a:r>
                      <a:endParaRPr sz="800"/>
                    </a:p>
                  </a:txBody>
                  <a:tcPr marT="91425" marB="91425" marR="91425" marL="91425"/>
                </a:tc>
                <a:tc>
                  <a:txBody>
                    <a:bodyPr/>
                    <a:lstStyle/>
                    <a:p>
                      <a:pPr indent="0" lvl="0" marL="0" rtl="0" algn="l">
                        <a:spcBef>
                          <a:spcPts val="0"/>
                        </a:spcBef>
                        <a:spcAft>
                          <a:spcPts val="0"/>
                        </a:spcAft>
                        <a:buNone/>
                      </a:pPr>
                      <a:r>
                        <a:rPr lang="en" sz="800"/>
                        <a:t>Company / Manufacturer</a:t>
                      </a:r>
                      <a:endParaRPr sz="800"/>
                    </a:p>
                  </a:txBody>
                  <a:tcPr marT="91425" marB="91425" marR="91425" marL="91425"/>
                </a:tc>
              </a:tr>
              <a:tr h="289875">
                <a:tc>
                  <a:txBody>
                    <a:bodyPr/>
                    <a:lstStyle/>
                    <a:p>
                      <a:pPr indent="0" lvl="0" marL="0" rtl="0" algn="l">
                        <a:spcBef>
                          <a:spcPts val="0"/>
                        </a:spcBef>
                        <a:spcAft>
                          <a:spcPts val="0"/>
                        </a:spcAft>
                        <a:buNone/>
                      </a:pPr>
                      <a:r>
                        <a:rPr lang="en" sz="800"/>
                        <a:t>Mbrd</a:t>
                      </a:r>
                      <a:endParaRPr sz="800"/>
                    </a:p>
                  </a:txBody>
                  <a:tcPr marT="91425" marB="91425" marR="91425" marL="91425"/>
                </a:tc>
                <a:tc>
                  <a:txBody>
                    <a:bodyPr/>
                    <a:lstStyle/>
                    <a:p>
                      <a:pPr indent="0" lvl="0" marL="0" rtl="0" algn="l">
                        <a:spcBef>
                          <a:spcPts val="0"/>
                        </a:spcBef>
                        <a:spcAft>
                          <a:spcPts val="0"/>
                        </a:spcAft>
                        <a:buNone/>
                      </a:pPr>
                      <a:r>
                        <a:rPr lang="en" sz="800"/>
                        <a:t>Mother Brand</a:t>
                      </a:r>
                      <a:endParaRPr sz="800"/>
                    </a:p>
                  </a:txBody>
                  <a:tcPr marT="91425" marB="91425" marR="91425" marL="91425"/>
                </a:tc>
              </a:tr>
              <a:tr h="289875">
                <a:tc>
                  <a:txBody>
                    <a:bodyPr/>
                    <a:lstStyle/>
                    <a:p>
                      <a:pPr indent="0" lvl="0" marL="0" rtl="0" algn="l">
                        <a:spcBef>
                          <a:spcPts val="0"/>
                        </a:spcBef>
                        <a:spcAft>
                          <a:spcPts val="0"/>
                        </a:spcAft>
                        <a:buNone/>
                      </a:pPr>
                      <a:r>
                        <a:rPr lang="en" sz="800"/>
                        <a:t>Brd</a:t>
                      </a:r>
                      <a:endParaRPr sz="800"/>
                    </a:p>
                  </a:txBody>
                  <a:tcPr marT="91425" marB="91425" marR="91425" marL="91425"/>
                </a:tc>
                <a:tc>
                  <a:txBody>
                    <a:bodyPr/>
                    <a:lstStyle/>
                    <a:p>
                      <a:pPr indent="0" lvl="0" marL="0" rtl="0" algn="l">
                        <a:spcBef>
                          <a:spcPts val="0"/>
                        </a:spcBef>
                        <a:spcAft>
                          <a:spcPts val="0"/>
                        </a:spcAft>
                        <a:buNone/>
                      </a:pPr>
                      <a:r>
                        <a:rPr lang="en" sz="800"/>
                        <a:t>Brand</a:t>
                      </a:r>
                      <a:endParaRPr sz="800"/>
                    </a:p>
                  </a:txBody>
                  <a:tcPr marT="91425" marB="91425" marR="91425" marL="91425"/>
                </a:tc>
              </a:tr>
            </a:tbl>
          </a:graphicData>
        </a:graphic>
      </p:graphicFrame>
      <p:sp>
        <p:nvSpPr>
          <p:cNvPr id="142" name="Google Shape;142;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Quality and Pre-Processing</a:t>
            </a:r>
            <a:endParaRPr/>
          </a:p>
        </p:txBody>
      </p:sp>
      <p:sp>
        <p:nvSpPr>
          <p:cNvPr id="148" name="Google Shape;148;p19"/>
          <p:cNvSpPr txBox="1"/>
          <p:nvPr>
            <p:ph idx="1" type="body"/>
          </p:nvPr>
        </p:nvSpPr>
        <p:spPr>
          <a:xfrm>
            <a:off x="729450" y="2078875"/>
            <a:ext cx="7508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We have </a:t>
            </a:r>
            <a:r>
              <a:rPr i="1" lang="en" sz="1500"/>
              <a:t>loosely</a:t>
            </a:r>
            <a:r>
              <a:rPr i="1" lang="en" sz="1500"/>
              <a:t> </a:t>
            </a:r>
            <a:r>
              <a:rPr lang="en" sz="1500"/>
              <a:t>implement </a:t>
            </a:r>
            <a:r>
              <a:rPr b="1" lang="en" sz="1500"/>
              <a:t>ETL:</a:t>
            </a:r>
            <a:endParaRPr b="1" sz="1500"/>
          </a:p>
          <a:p>
            <a:pPr indent="-323850" lvl="1" marL="914400" rtl="0" algn="l">
              <a:spcBef>
                <a:spcPts val="1200"/>
              </a:spcBef>
              <a:spcAft>
                <a:spcPts val="0"/>
              </a:spcAft>
              <a:buSzPts val="1500"/>
              <a:buChar char="○"/>
            </a:pPr>
            <a:r>
              <a:rPr lang="en" sz="1500"/>
              <a:t> </a:t>
            </a:r>
            <a:r>
              <a:rPr b="1" lang="en" sz="1500"/>
              <a:t>E</a:t>
            </a:r>
            <a:r>
              <a:rPr lang="en" sz="1500"/>
              <a:t>xtracted our dataset from Kaggle.com</a:t>
            </a:r>
            <a:endParaRPr sz="1500"/>
          </a:p>
          <a:p>
            <a:pPr indent="-323850" lvl="1" marL="914400" rtl="0" algn="l">
              <a:spcBef>
                <a:spcPts val="0"/>
              </a:spcBef>
              <a:spcAft>
                <a:spcPts val="0"/>
              </a:spcAft>
              <a:buSzPts val="1500"/>
              <a:buChar char="○"/>
            </a:pPr>
            <a:r>
              <a:rPr b="1" lang="en" sz="1500"/>
              <a:t>L</a:t>
            </a:r>
            <a:r>
              <a:rPr lang="en" sz="1500"/>
              <a:t>oaded the data into a dataframe in Databricks</a:t>
            </a:r>
            <a:endParaRPr sz="1500"/>
          </a:p>
          <a:p>
            <a:pPr indent="-323850" lvl="1" marL="914400" rtl="0" algn="l">
              <a:spcBef>
                <a:spcPts val="0"/>
              </a:spcBef>
              <a:spcAft>
                <a:spcPts val="0"/>
              </a:spcAft>
              <a:buSzPts val="1500"/>
              <a:buChar char="○"/>
            </a:pPr>
            <a:r>
              <a:rPr b="1" lang="en" sz="1500"/>
              <a:t>T</a:t>
            </a:r>
            <a:r>
              <a:rPr lang="en" sz="1500"/>
              <a:t>ransformed the data from a dataframe to a data table in Databricks to create our Data Lake</a:t>
            </a:r>
            <a:endParaRPr sz="1500"/>
          </a:p>
        </p:txBody>
      </p:sp>
      <p:sp>
        <p:nvSpPr>
          <p:cNvPr id="149" name="Google Shape;14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Quality and Pre-Processing</a:t>
            </a:r>
            <a:endParaRPr/>
          </a:p>
        </p:txBody>
      </p:sp>
      <p:sp>
        <p:nvSpPr>
          <p:cNvPr id="155" name="Google Shape;155;p20"/>
          <p:cNvSpPr txBox="1"/>
          <p:nvPr>
            <p:ph idx="1" type="body"/>
          </p:nvPr>
        </p:nvSpPr>
        <p:spPr>
          <a:xfrm>
            <a:off x="7295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488"/>
              <a:t>Pre-Processing</a:t>
            </a:r>
            <a:endParaRPr b="1" sz="1488"/>
          </a:p>
          <a:p>
            <a:pPr indent="-323850" lvl="0" marL="457200" rtl="0" algn="l">
              <a:lnSpc>
                <a:spcPct val="95000"/>
              </a:lnSpc>
              <a:spcBef>
                <a:spcPts val="1200"/>
              </a:spcBef>
              <a:spcAft>
                <a:spcPts val="0"/>
              </a:spcAft>
              <a:buSzPts val="1500"/>
              <a:buChar char="●"/>
            </a:pPr>
            <a:r>
              <a:rPr lang="en" sz="1500"/>
              <a:t>The store transaction dataset required a bit of pre-processing:</a:t>
            </a:r>
            <a:endParaRPr sz="1500"/>
          </a:p>
          <a:p>
            <a:pPr indent="-311150" lvl="1" marL="914400" rtl="0" algn="l">
              <a:lnSpc>
                <a:spcPct val="95000"/>
              </a:lnSpc>
              <a:spcBef>
                <a:spcPts val="0"/>
              </a:spcBef>
              <a:spcAft>
                <a:spcPts val="0"/>
              </a:spcAft>
              <a:buSzPts val="1300"/>
              <a:buChar char="○"/>
            </a:pPr>
            <a:r>
              <a:rPr lang="en" sz="1300"/>
              <a:t>0 and NULL values encountered - 0’s removed from dataset</a:t>
            </a:r>
            <a:endParaRPr sz="1300"/>
          </a:p>
          <a:p>
            <a:pPr indent="-311150" lvl="1" marL="914400" rtl="0" algn="l">
              <a:lnSpc>
                <a:spcPct val="95000"/>
              </a:lnSpc>
              <a:spcBef>
                <a:spcPts val="0"/>
              </a:spcBef>
              <a:spcAft>
                <a:spcPts val="0"/>
              </a:spcAft>
              <a:buSzPts val="1300"/>
              <a:buChar char="○"/>
            </a:pPr>
            <a:r>
              <a:rPr lang="en" sz="1300"/>
              <a:t>Validating data type correctness</a:t>
            </a:r>
            <a:endParaRPr sz="1500"/>
          </a:p>
          <a:p>
            <a:pPr indent="-323850" lvl="0" marL="457200" rtl="0" algn="l">
              <a:lnSpc>
                <a:spcPct val="95000"/>
              </a:lnSpc>
              <a:spcBef>
                <a:spcPts val="0"/>
              </a:spcBef>
              <a:spcAft>
                <a:spcPts val="0"/>
              </a:spcAft>
              <a:buSzPts val="1500"/>
              <a:buChar char="●"/>
            </a:pPr>
            <a:r>
              <a:rPr lang="en" sz="1500"/>
              <a:t>The distributions are left </a:t>
            </a:r>
            <a:r>
              <a:rPr b="1" lang="en" sz="1500"/>
              <a:t>untouched to maintain the original characteristics</a:t>
            </a:r>
            <a:r>
              <a:rPr lang="en" sz="1500"/>
              <a:t> of the dataset and prevent any transformations from skewing the original data</a:t>
            </a:r>
            <a:endParaRPr sz="1500"/>
          </a:p>
          <a:p>
            <a:pPr indent="0" lvl="0" marL="457200" rtl="0" algn="l">
              <a:lnSpc>
                <a:spcPct val="95000"/>
              </a:lnSpc>
              <a:spcBef>
                <a:spcPts val="1200"/>
              </a:spcBef>
              <a:spcAft>
                <a:spcPts val="1200"/>
              </a:spcAft>
              <a:buNone/>
            </a:pPr>
            <a:r>
              <a:t/>
            </a:r>
            <a:endParaRPr sz="1300"/>
          </a:p>
        </p:txBody>
      </p:sp>
      <p:sp>
        <p:nvSpPr>
          <p:cNvPr id="156" name="Google Shape;156;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Challenges</a:t>
            </a:r>
            <a:endParaRPr/>
          </a:p>
        </p:txBody>
      </p:sp>
      <p:sp>
        <p:nvSpPr>
          <p:cNvPr id="162" name="Google Shape;162;p21"/>
          <p:cNvSpPr txBox="1"/>
          <p:nvPr>
            <p:ph idx="1" type="body"/>
          </p:nvPr>
        </p:nvSpPr>
        <p:spPr>
          <a:xfrm>
            <a:off x="7295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500"/>
              <a:t>Limitations</a:t>
            </a:r>
            <a:r>
              <a:rPr lang="en" sz="1500"/>
              <a:t>:</a:t>
            </a:r>
            <a:endParaRPr sz="1500"/>
          </a:p>
          <a:p>
            <a:pPr indent="-311150" lvl="1" marL="914400" rtl="0" algn="l">
              <a:lnSpc>
                <a:spcPct val="95000"/>
              </a:lnSpc>
              <a:spcBef>
                <a:spcPts val="1200"/>
              </a:spcBef>
              <a:spcAft>
                <a:spcPts val="0"/>
              </a:spcAft>
              <a:buSzPts val="1300"/>
              <a:buChar char="○"/>
            </a:pPr>
            <a:r>
              <a:rPr lang="en" sz="1300"/>
              <a:t>Lack of live data for real-time data analysis</a:t>
            </a:r>
            <a:endParaRPr sz="1300"/>
          </a:p>
          <a:p>
            <a:pPr indent="-311150" lvl="1" marL="914400" rtl="0" algn="l">
              <a:lnSpc>
                <a:spcPct val="95000"/>
              </a:lnSpc>
              <a:spcBef>
                <a:spcPts val="0"/>
              </a:spcBef>
              <a:spcAft>
                <a:spcPts val="0"/>
              </a:spcAft>
              <a:buSzPts val="1300"/>
              <a:buChar char="○"/>
            </a:pPr>
            <a:r>
              <a:rPr lang="en" sz="1300"/>
              <a:t>Lack of mixed data structures</a:t>
            </a:r>
            <a:endParaRPr sz="1300"/>
          </a:p>
          <a:p>
            <a:pPr indent="-311150" lvl="1" marL="914400" rtl="0" algn="l">
              <a:lnSpc>
                <a:spcPct val="95000"/>
              </a:lnSpc>
              <a:spcBef>
                <a:spcPts val="0"/>
              </a:spcBef>
              <a:spcAft>
                <a:spcPts val="0"/>
              </a:spcAft>
              <a:buSzPts val="1300"/>
              <a:buChar char="○"/>
            </a:pPr>
            <a:r>
              <a:rPr lang="en" sz="1300"/>
              <a:t>Limited transaction time frames</a:t>
            </a:r>
            <a:endParaRPr sz="1300"/>
          </a:p>
        </p:txBody>
      </p:sp>
      <p:sp>
        <p:nvSpPr>
          <p:cNvPr id="163" name="Google Shape;163;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