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Allie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f4d4892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f4d4892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Francis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f4d4892c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4f4d4892c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35a0528b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e35a0528b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Shane?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35a0528b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35a0528b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Shane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35a0528b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e35a0528b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Shane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35a0528b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e35a0528b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Shane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e35a0528b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e35a0528b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Shane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35a0528b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e35a0528b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Shane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35a0528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35a0528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Allie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35a0528b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35a0528b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Allie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369fff2b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369fff2b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Allie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35a0528b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35a0528b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35a0528b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35a0528b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35a0528b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e35a0528b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Francis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f0f5962d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f0f5962d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Francis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f0f5962d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f0f5962d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Francis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Relationship Id="rId4" Type="http://schemas.openxmlformats.org/officeDocument/2006/relationships/image" Target="../media/image6.jpg"/><Relationship Id="rId5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snelson97/DSCI591_G8SAFW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Relationship Id="rId4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Wine Recommender System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979"/>
              <a:t>By: Shane Nelson, Allie Schneider, Francis Villamater, Will Wu</a:t>
            </a:r>
            <a:endParaRPr sz="1979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9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Country, Province, Region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4375" y="349250"/>
            <a:ext cx="3375049" cy="26472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0162" y="1533012"/>
            <a:ext cx="2255475" cy="1463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1" name="Google Shape;131;p22"/>
          <p:cNvSpPr txBox="1"/>
          <p:nvPr/>
        </p:nvSpPr>
        <p:spPr>
          <a:xfrm>
            <a:off x="95075" y="1036350"/>
            <a:ext cx="484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Country &amp; Province - Dominated by USA &amp; California: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95075" y="3406675"/>
            <a:ext cx="4097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Region_1 - Too many unique (&gt;1,200)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Region_2 - Subcategory of 4 Provinces: California, Washington, Oregon, New York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Creating new Location feature would be beneficial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3975" y="3272451"/>
            <a:ext cx="1928646" cy="1718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952825"/>
            <a:ext cx="3662400" cy="3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Variety: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Overall clean column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Arguably the top identifying feature of a wine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Description: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User-submitted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Could be used as a ‘keyword’ for constraint-based recommender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6400" y="1089550"/>
            <a:ext cx="4803026" cy="148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/>
          <p:nvPr/>
        </p:nvSpPr>
        <p:spPr>
          <a:xfrm>
            <a:off x="4936150" y="689350"/>
            <a:ext cx="34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Points Distribution of Top 10 Varieties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4316225" y="2853500"/>
            <a:ext cx="4723200" cy="18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“Aromas include tropical fruit, broom, brimstone and dried herb. The palate isn't overly expressive, offering unripened apple, citrus and dried sage alongside brisk acidity.”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↓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[aromas, include, tropical, fruit, broom, brimstone, dried, herb, palate, overly, expressive…]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9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Remaining Features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Overall Findings for Pre-Processing Steps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1152475"/>
            <a:ext cx="8520600" cy="3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outliers in ‘Price’ must be addressed with a log transformation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create a better Location feature: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‘Country’ is dominated by U.S. (&gt;40%)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‘Province’ is dominated by the state of California (&gt;30%)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Region_1 is too specific (&gt;1,200 unique) and Region_2 is only populated for U.S. states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Combine Province and Region_2 (when available) to create final ‘Location’ feature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‘Points’ range from 0-100 but no wines have less than 80: Rescale for easier interpretability of ratings by end-user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Creation of High/Low points column for classification modeling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Null values from ‘Price’, ‘Country’, and ‘Variety’ to be removed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Description column must be cleaned and converted to list of keywords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Repository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152475"/>
            <a:ext cx="252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EDA &amp; Visuals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Cleaning and Preprocessing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8775" y="1152474"/>
            <a:ext cx="6075223" cy="3055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unique data frames based on the type of recommender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Content-Based Recommender: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Regression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Classification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Similarity-Based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Knowledge-Based Recommender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Constraint-Based (search criteria)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Case-Based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Clustering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Evaluation Metrics used to determine best approaches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603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Wine Recommender system has value for multiple different user groups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contains many different features commonly used to characterize wine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different types of recommender systems using shared domain knowledge and data science skills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has been analyzed and fully prepared for modeling</a:t>
            </a:r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3000" y="1152475"/>
            <a:ext cx="2422000" cy="18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source: </a:t>
            </a:r>
            <a:r>
              <a:rPr lang="en"/>
              <a:t>https://www.kaggle.com/datasets/zynicide/wine-reviews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Repository: </a:t>
            </a:r>
            <a:r>
              <a:rPr lang="en">
                <a:uFill>
                  <a:noFill/>
                </a:uFill>
                <a:hlinkClick r:id="rId3"/>
              </a:rPr>
              <a:t>https://github.com/snelson97/DSCI591_G8SAFW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wine recommender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Wine discovery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Guidance and education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Grape varieties, regions, and styles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6588" y="2571738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08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Aid users in: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Understanding the complexities of wine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about wine and the user’s palate for wine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 new wines to try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525" y="3067650"/>
            <a:ext cx="30289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555300" y="1152475"/>
            <a:ext cx="401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Content-Based System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Characterize qualities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 ratings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recommendations 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4815600" y="1152475"/>
            <a:ext cx="401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Knowledge-Based System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inputs qualities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provides related wines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Case-Based Knowledge recommender 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0925" y="3110700"/>
            <a:ext cx="2265300" cy="169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Project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 to expand the wine market and increase wine sales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Yields a tool for improved inventory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Generates an enhanced customer satisfaction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for a more manageable process of discovering and learning about wine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personalized wine recommendations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Benefits both wine novices and wine sommeliers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Stakeholders of Project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Novice Wine Consumers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Cultivate a better understanding of the user’s palate for wine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system can aid in finding new wines to enjoy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Offers insights into different grape varieties, regions, and styles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guidance and education that will help in understanding the complexities of wine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716225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Wine Sommeliers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system can be used to expand the breadth of the user’s experiences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 as a valuable tool for </a:t>
            </a:r>
            <a:r>
              <a:rPr lang="en"/>
              <a:t>discovering</a:t>
            </a:r>
            <a:r>
              <a:rPr lang="en"/>
              <a:t> new and obscure wines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Expand the user’s knowledge beyond the existing repertoire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Bring to light </a:t>
            </a:r>
            <a:r>
              <a:rPr lang="en"/>
              <a:t>different</a:t>
            </a:r>
            <a:r>
              <a:rPr lang="en"/>
              <a:t> perspectives and suggestions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501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Load into Pandas </a:t>
            </a:r>
            <a:r>
              <a:rPr lang="en"/>
              <a:t>Dataframe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11 potential predictor features: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 categorical, 1 numeric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target feature: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 obviously unhelpful columns: taster_twitter_handle, unnamed: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 duplicate reviews (subset taster_name and title)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118,971 unique reviews</a:t>
            </a:r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Initial Data Cleaning &amp; Analysis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1975" y="2371000"/>
            <a:ext cx="3080325" cy="2609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0888" y="211026"/>
            <a:ext cx="2031402" cy="20609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715125"/>
            <a:ext cx="85206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Close to normal distribution; Range could be improved for interpretability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25" y="1496325"/>
            <a:ext cx="6311475" cy="301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2239" y="1275625"/>
            <a:ext cx="2040072" cy="323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9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Feature - Points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9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627500"/>
            <a:ext cx="85206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Initially skewed → Log transformation helps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0.62 Pearson Correlation with Points after transformation (strong, positive relationship)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0800" y="1479413"/>
            <a:ext cx="1370702" cy="24318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3723" y="1479413"/>
            <a:ext cx="1285956" cy="24318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0" name="Google Shape;12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525" y="1566300"/>
            <a:ext cx="2765175" cy="2056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1" name="Google Shape;12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9626" y="1566300"/>
            <a:ext cx="2689024" cy="2056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2" name="Google Shape;122;p21"/>
          <p:cNvSpPr txBox="1"/>
          <p:nvPr/>
        </p:nvSpPr>
        <p:spPr>
          <a:xfrm>
            <a:off x="779575" y="4088175"/>
            <a:ext cx="362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Pre-Transformation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5324400" y="4088175"/>
            <a:ext cx="362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Post-Transformation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