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5143500" cx="9144000"/>
  <p:notesSz cx="6858000" cy="9144000"/>
  <p:embeddedFontLst>
    <p:embeddedFont>
      <p:font typeface="Proxima Nova"/>
      <p:regular r:id="rId33"/>
      <p:bold r:id="rId34"/>
      <p:italic r:id="rId35"/>
      <p:boldItalic r:id="rId36"/>
    </p:embeddedFont>
    <p:embeddedFont>
      <p:font typeface="Roboto"/>
      <p:regular r:id="rId37"/>
      <p:bold r:id="rId38"/>
      <p:italic r:id="rId39"/>
      <p:boldItalic r:id="rId40"/>
    </p:embeddedFont>
    <p:embeddedFont>
      <p:font typeface="Alfa Slab One"/>
      <p:regular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Allie Schneider"/>
  <p:cmAuthor clrIdx="1" id="1" initials="" lastIdx="2" name="Shane Nelso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A6B9537-D825-40A2-BA52-5F98FF35982A}">
  <a:tblStyle styleId="{BA6B9537-D825-40A2-BA52-5F98FF35982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3.xml"/><Relationship Id="rId41" Type="http://schemas.openxmlformats.org/officeDocument/2006/relationships/font" Target="fonts/AlfaSlabOne-regular.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ProximaNova-regular.fntdata"/><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ProximaNova-italic.fntdata"/><Relationship Id="rId12" Type="http://schemas.openxmlformats.org/officeDocument/2006/relationships/slide" Target="slides/slide5.xml"/><Relationship Id="rId34" Type="http://schemas.openxmlformats.org/officeDocument/2006/relationships/font" Target="fonts/ProximaNova-bold.fntdata"/><Relationship Id="rId15" Type="http://schemas.openxmlformats.org/officeDocument/2006/relationships/slide" Target="slides/slide8.xml"/><Relationship Id="rId37" Type="http://schemas.openxmlformats.org/officeDocument/2006/relationships/font" Target="fonts/Roboto-regular.fntdata"/><Relationship Id="rId14" Type="http://schemas.openxmlformats.org/officeDocument/2006/relationships/slide" Target="slides/slide7.xml"/><Relationship Id="rId36" Type="http://schemas.openxmlformats.org/officeDocument/2006/relationships/font" Target="fonts/ProximaNova-boldItalic.fntdata"/><Relationship Id="rId17" Type="http://schemas.openxmlformats.org/officeDocument/2006/relationships/slide" Target="slides/slide10.xml"/><Relationship Id="rId39" Type="http://schemas.openxmlformats.org/officeDocument/2006/relationships/font" Target="fonts/Roboto-italic.fntdata"/><Relationship Id="rId16" Type="http://schemas.openxmlformats.org/officeDocument/2006/relationships/slide" Target="slides/slide9.xml"/><Relationship Id="rId38" Type="http://schemas.openxmlformats.org/officeDocument/2006/relationships/font" Target="fonts/Roboto-bold.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8-17T12:36:01.472">
    <p:pos x="6000" y="0"/>
    <p:text>We need to add explanation here of why we only used 2 features. Why did we exclude other features?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3-08-23T16:56:52.952">
    <p:pos x="6000" y="0"/>
    <p:text>For this slide, whoever is talking should mention we tried hyperparameter tuning for Decision Tree Classifier, Random Forest Classifier, and KNN classifier but found that Logistic Regression is the best performer. Also worth mentioning that we experimented with categorical price buckets but that did not improve results. Logistic Regression provided high ROC and good accuracy, but most important metric should be precision, we want to minimize false positives and maximize false positives (which is true for logistic regression) so that the recommender is most frequently recommending wines that a user will truly like.</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2" dt="2023-08-23T19:19:03.212">
    <p:pos x="6000" y="0"/>
    <p:text>Whoever is talking on this slide, mention that we tested out Linear Regression and Decision Tree Regression with hyperparameter tuning but this model performed best. Also mention we tried price buckets instead of numeric price here as well but the buckets did not work as out as well. R squared of 0.6 is pretty good, and rmse of 0.98 means that the model could predict within a point of the actual rating which is great.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747e94fb8a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747e94fb8a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747e94fb8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747e94fb8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747e94fb8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747e94fb8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747e94fb8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747e94fb8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47e94fb8a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747e94fb8a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747e94fb8a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747e94fb8a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747e94fb8a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747e94fb8a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747e94fb8a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747e94fb8a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747e94fb8a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747e94fb8a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747e94fb8a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747e94fb8a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747e94fb8a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747e94fb8a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76990f184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76990f184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76990f184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76990f184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747e94fb8a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747e94fb8a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747e94fb8a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747e94fb8a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747e94fb8a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747e94fb8a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747e94fb8a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747e94fb8a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747e94fb8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747e94fb8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747e94fb8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747e94fb8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747e94fb8a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747e94fb8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747e94fb8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747e94fb8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5120" lvl="0" marL="457200" rtl="0" algn="l">
              <a:lnSpc>
                <a:spcPct val="95000"/>
              </a:lnSpc>
              <a:spcBef>
                <a:spcPts val="0"/>
              </a:spcBef>
              <a:spcAft>
                <a:spcPts val="0"/>
              </a:spcAft>
              <a:buClr>
                <a:srgbClr val="434343"/>
              </a:buClr>
              <a:buSzPts val="1520"/>
              <a:buFont typeface="Roboto"/>
              <a:buChar char="●"/>
            </a:pPr>
            <a:r>
              <a:rPr lang="en" sz="1520">
                <a:solidFill>
                  <a:srgbClr val="434343"/>
                </a:solidFill>
                <a:latin typeface="Roboto"/>
                <a:ea typeface="Roboto"/>
                <a:cs typeface="Roboto"/>
                <a:sym typeface="Roboto"/>
              </a:rPr>
              <a:t>User will provide characteristics of wine that they like (i.e. color or flavor, etc.)</a:t>
            </a:r>
            <a:endParaRPr sz="1520">
              <a:solidFill>
                <a:srgbClr val="434343"/>
              </a:solidFill>
              <a:latin typeface="Roboto"/>
              <a:ea typeface="Roboto"/>
              <a:cs typeface="Roboto"/>
              <a:sym typeface="Roboto"/>
            </a:endParaRPr>
          </a:p>
          <a:p>
            <a:pPr indent="-325119" lvl="1" marL="914400" rtl="0" algn="l">
              <a:lnSpc>
                <a:spcPct val="95000"/>
              </a:lnSpc>
              <a:spcBef>
                <a:spcPts val="0"/>
              </a:spcBef>
              <a:spcAft>
                <a:spcPts val="0"/>
              </a:spcAft>
              <a:buClr>
                <a:srgbClr val="434343"/>
              </a:buClr>
              <a:buSzPts val="1520"/>
              <a:buFont typeface="Roboto"/>
              <a:buChar char="○"/>
            </a:pPr>
            <a:r>
              <a:rPr lang="en" sz="1520">
                <a:solidFill>
                  <a:srgbClr val="434343"/>
                </a:solidFill>
                <a:latin typeface="Roboto"/>
                <a:ea typeface="Roboto"/>
                <a:cs typeface="Roboto"/>
                <a:sym typeface="Roboto"/>
              </a:rPr>
              <a:t>A knowledge-based recommendation using item features from the dataset</a:t>
            </a:r>
            <a:endParaRPr sz="1520">
              <a:solidFill>
                <a:srgbClr val="434343"/>
              </a:solidFill>
              <a:latin typeface="Roboto"/>
              <a:ea typeface="Roboto"/>
              <a:cs typeface="Roboto"/>
              <a:sym typeface="Roboto"/>
            </a:endParaRPr>
          </a:p>
          <a:p>
            <a:pPr indent="-325119" lvl="1" marL="914400" rtl="0" algn="l">
              <a:lnSpc>
                <a:spcPct val="95000"/>
              </a:lnSpc>
              <a:spcBef>
                <a:spcPts val="0"/>
              </a:spcBef>
              <a:spcAft>
                <a:spcPts val="0"/>
              </a:spcAft>
              <a:buClr>
                <a:srgbClr val="434343"/>
              </a:buClr>
              <a:buSzPts val="1520"/>
              <a:buFont typeface="Roboto"/>
              <a:buChar char="○"/>
            </a:pPr>
            <a:r>
              <a:rPr lang="en" sz="1520">
                <a:solidFill>
                  <a:srgbClr val="434343"/>
                </a:solidFill>
                <a:latin typeface="Roboto"/>
                <a:ea typeface="Roboto"/>
                <a:cs typeface="Roboto"/>
                <a:sym typeface="Roboto"/>
              </a:rPr>
              <a:t>System will provide relative items based on item features &amp; user input</a:t>
            </a:r>
            <a:endParaRPr sz="1520">
              <a:solidFill>
                <a:srgbClr val="434343"/>
              </a:solidFill>
              <a:latin typeface="Roboto"/>
              <a:ea typeface="Roboto"/>
              <a:cs typeface="Roboto"/>
              <a:sym typeface="Roboto"/>
            </a:endParaRPr>
          </a:p>
          <a:p>
            <a:pPr indent="-325120" lvl="0" marL="457200" rtl="0" algn="l">
              <a:lnSpc>
                <a:spcPct val="95000"/>
              </a:lnSpc>
              <a:spcBef>
                <a:spcPts val="0"/>
              </a:spcBef>
              <a:spcAft>
                <a:spcPts val="0"/>
              </a:spcAft>
              <a:buClr>
                <a:srgbClr val="434343"/>
              </a:buClr>
              <a:buSzPts val="1520"/>
              <a:buFont typeface="Roboto"/>
              <a:buChar char="●"/>
            </a:pPr>
            <a:r>
              <a:rPr lang="en" sz="1520">
                <a:solidFill>
                  <a:srgbClr val="434343"/>
                </a:solidFill>
                <a:latin typeface="Roboto"/>
                <a:ea typeface="Roboto"/>
                <a:cs typeface="Roboto"/>
                <a:sym typeface="Roboto"/>
              </a:rPr>
              <a:t>Database could be expanded and provide estimated scores for it’s users</a:t>
            </a:r>
            <a:endParaRPr sz="1520">
              <a:solidFill>
                <a:srgbClr val="434343"/>
              </a:solidFill>
              <a:latin typeface="Roboto"/>
              <a:ea typeface="Roboto"/>
              <a:cs typeface="Roboto"/>
              <a:sym typeface="Roboto"/>
            </a:endParaRPr>
          </a:p>
          <a:p>
            <a:pPr indent="-325119" lvl="1" marL="914400" rtl="0" algn="l">
              <a:lnSpc>
                <a:spcPct val="95000"/>
              </a:lnSpc>
              <a:spcBef>
                <a:spcPts val="0"/>
              </a:spcBef>
              <a:spcAft>
                <a:spcPts val="0"/>
              </a:spcAft>
              <a:buClr>
                <a:srgbClr val="434343"/>
              </a:buClr>
              <a:buSzPts val="1520"/>
              <a:buFont typeface="Roboto"/>
              <a:buChar char="○"/>
            </a:pPr>
            <a:r>
              <a:rPr lang="en" sz="1520">
                <a:solidFill>
                  <a:srgbClr val="434343"/>
                </a:solidFill>
                <a:latin typeface="Roboto"/>
                <a:ea typeface="Roboto"/>
                <a:cs typeface="Roboto"/>
                <a:sym typeface="Roboto"/>
              </a:rPr>
              <a:t>A content-based recommendation that leverages the wine reviews column to predict the user ratings of new wines from wines with similar qualities</a:t>
            </a:r>
            <a:endParaRPr sz="1520">
              <a:solidFill>
                <a:srgbClr val="434343"/>
              </a:solidFill>
              <a:latin typeface="Roboto"/>
              <a:ea typeface="Roboto"/>
              <a:cs typeface="Roboto"/>
              <a:sym typeface="Roboto"/>
            </a:endParaRPr>
          </a:p>
          <a:p>
            <a:pPr indent="-325120" lvl="0" marL="457200" rtl="0" algn="l">
              <a:lnSpc>
                <a:spcPct val="95000"/>
              </a:lnSpc>
              <a:spcBef>
                <a:spcPts val="0"/>
              </a:spcBef>
              <a:spcAft>
                <a:spcPts val="0"/>
              </a:spcAft>
              <a:buClr>
                <a:srgbClr val="434343"/>
              </a:buClr>
              <a:buSzPts val="1520"/>
              <a:buFont typeface="Roboto"/>
              <a:buChar char="●"/>
            </a:pPr>
            <a:r>
              <a:rPr lang="en" sz="1520">
                <a:solidFill>
                  <a:srgbClr val="434343"/>
                </a:solidFill>
                <a:latin typeface="Roboto"/>
                <a:ea typeface="Roboto"/>
                <a:cs typeface="Roboto"/>
                <a:sym typeface="Roboto"/>
              </a:rPr>
              <a:t> User can provide an exact wine (vintage, winery, variety, etc.)</a:t>
            </a:r>
            <a:endParaRPr sz="1520">
              <a:solidFill>
                <a:srgbClr val="434343"/>
              </a:solidFill>
              <a:latin typeface="Roboto"/>
              <a:ea typeface="Roboto"/>
              <a:cs typeface="Roboto"/>
              <a:sym typeface="Roboto"/>
            </a:endParaRPr>
          </a:p>
          <a:p>
            <a:pPr indent="-325119" lvl="1" marL="914400" rtl="0" algn="l">
              <a:lnSpc>
                <a:spcPct val="95000"/>
              </a:lnSpc>
              <a:spcBef>
                <a:spcPts val="0"/>
              </a:spcBef>
              <a:spcAft>
                <a:spcPts val="0"/>
              </a:spcAft>
              <a:buClr>
                <a:srgbClr val="434343"/>
              </a:buClr>
              <a:buSzPts val="1520"/>
              <a:buFont typeface="Roboto"/>
              <a:buChar char="○"/>
            </a:pPr>
            <a:r>
              <a:t/>
            </a:r>
            <a:endParaRPr sz="1520">
              <a:solidFill>
                <a:srgbClr val="434343"/>
              </a:solidFill>
              <a:latin typeface="Roboto"/>
              <a:ea typeface="Roboto"/>
              <a:cs typeface="Roboto"/>
              <a:sym typeface="Roboto"/>
            </a:endParaRPr>
          </a:p>
          <a:p>
            <a:pPr indent="0" lvl="0" marL="457200" rtl="0" algn="l">
              <a:lnSpc>
                <a:spcPct val="95000"/>
              </a:lnSpc>
              <a:spcBef>
                <a:spcPts val="1200"/>
              </a:spcBef>
              <a:spcAft>
                <a:spcPts val="0"/>
              </a:spcAft>
              <a:buNone/>
            </a:pPr>
            <a:r>
              <a:t/>
            </a:r>
            <a:endParaRPr sz="1520">
              <a:solidFill>
                <a:srgbClr val="434343"/>
              </a:solidFill>
              <a:latin typeface="Roboto"/>
              <a:ea typeface="Roboto"/>
              <a:cs typeface="Roboto"/>
              <a:sym typeface="Roboto"/>
            </a:endParaRPr>
          </a:p>
          <a:p>
            <a:pPr indent="0" lvl="0" marL="0" rtl="0" algn="l">
              <a:lnSpc>
                <a:spcPct val="95000"/>
              </a:lnSpc>
              <a:spcBef>
                <a:spcPts val="1200"/>
              </a:spcBef>
              <a:spcAft>
                <a:spcPts val="0"/>
              </a:spcAft>
              <a:buNone/>
            </a:pPr>
            <a:r>
              <a:t/>
            </a:r>
            <a:endParaRPr sz="1660">
              <a:solidFill>
                <a:srgbClr val="434343"/>
              </a:solidFill>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747e94fb8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747e94fb8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5120" lvl="0" marL="457200" rtl="0" algn="l">
              <a:lnSpc>
                <a:spcPct val="95000"/>
              </a:lnSpc>
              <a:spcBef>
                <a:spcPts val="0"/>
              </a:spcBef>
              <a:spcAft>
                <a:spcPts val="0"/>
              </a:spcAft>
              <a:buClr>
                <a:srgbClr val="434343"/>
              </a:buClr>
              <a:buSzPts val="1520"/>
              <a:buFont typeface="Roboto"/>
              <a:buChar char="●"/>
            </a:pPr>
            <a:r>
              <a:rPr lang="en" sz="1520">
                <a:solidFill>
                  <a:srgbClr val="434343"/>
                </a:solidFill>
                <a:latin typeface="Roboto"/>
                <a:ea typeface="Roboto"/>
                <a:cs typeface="Roboto"/>
                <a:sym typeface="Roboto"/>
              </a:rPr>
              <a:t>User will provide characteristics of wine that they like (i.e. color or flavor, etc.)</a:t>
            </a:r>
            <a:endParaRPr sz="1520">
              <a:solidFill>
                <a:srgbClr val="434343"/>
              </a:solidFill>
              <a:latin typeface="Roboto"/>
              <a:ea typeface="Roboto"/>
              <a:cs typeface="Roboto"/>
              <a:sym typeface="Roboto"/>
            </a:endParaRPr>
          </a:p>
          <a:p>
            <a:pPr indent="-325119" lvl="1" marL="914400" rtl="0" algn="l">
              <a:lnSpc>
                <a:spcPct val="95000"/>
              </a:lnSpc>
              <a:spcBef>
                <a:spcPts val="0"/>
              </a:spcBef>
              <a:spcAft>
                <a:spcPts val="0"/>
              </a:spcAft>
              <a:buClr>
                <a:srgbClr val="434343"/>
              </a:buClr>
              <a:buSzPts val="1520"/>
              <a:buFont typeface="Roboto"/>
              <a:buChar char="○"/>
            </a:pPr>
            <a:r>
              <a:rPr lang="en" sz="1520">
                <a:solidFill>
                  <a:srgbClr val="434343"/>
                </a:solidFill>
                <a:latin typeface="Roboto"/>
                <a:ea typeface="Roboto"/>
                <a:cs typeface="Roboto"/>
                <a:sym typeface="Roboto"/>
              </a:rPr>
              <a:t>A knowledge-based recommendation using item features from the dataset</a:t>
            </a:r>
            <a:endParaRPr sz="1520">
              <a:solidFill>
                <a:srgbClr val="434343"/>
              </a:solidFill>
              <a:latin typeface="Roboto"/>
              <a:ea typeface="Roboto"/>
              <a:cs typeface="Roboto"/>
              <a:sym typeface="Roboto"/>
            </a:endParaRPr>
          </a:p>
          <a:p>
            <a:pPr indent="-325119" lvl="1" marL="914400" rtl="0" algn="l">
              <a:lnSpc>
                <a:spcPct val="95000"/>
              </a:lnSpc>
              <a:spcBef>
                <a:spcPts val="0"/>
              </a:spcBef>
              <a:spcAft>
                <a:spcPts val="0"/>
              </a:spcAft>
              <a:buClr>
                <a:srgbClr val="434343"/>
              </a:buClr>
              <a:buSzPts val="1520"/>
              <a:buFont typeface="Roboto"/>
              <a:buChar char="○"/>
            </a:pPr>
            <a:r>
              <a:rPr lang="en" sz="1520">
                <a:solidFill>
                  <a:srgbClr val="434343"/>
                </a:solidFill>
                <a:latin typeface="Roboto"/>
                <a:ea typeface="Roboto"/>
                <a:cs typeface="Roboto"/>
                <a:sym typeface="Roboto"/>
              </a:rPr>
              <a:t>System will provide relative items based on item features &amp; user input</a:t>
            </a:r>
            <a:endParaRPr sz="1520">
              <a:solidFill>
                <a:srgbClr val="434343"/>
              </a:solidFill>
              <a:latin typeface="Roboto"/>
              <a:ea typeface="Roboto"/>
              <a:cs typeface="Roboto"/>
              <a:sym typeface="Roboto"/>
            </a:endParaRPr>
          </a:p>
          <a:p>
            <a:pPr indent="-325120" lvl="0" marL="457200" rtl="0" algn="l">
              <a:lnSpc>
                <a:spcPct val="95000"/>
              </a:lnSpc>
              <a:spcBef>
                <a:spcPts val="0"/>
              </a:spcBef>
              <a:spcAft>
                <a:spcPts val="0"/>
              </a:spcAft>
              <a:buClr>
                <a:srgbClr val="434343"/>
              </a:buClr>
              <a:buSzPts val="1520"/>
              <a:buFont typeface="Roboto"/>
              <a:buChar char="●"/>
            </a:pPr>
            <a:r>
              <a:rPr lang="en" sz="1520">
                <a:solidFill>
                  <a:srgbClr val="434343"/>
                </a:solidFill>
                <a:latin typeface="Roboto"/>
                <a:ea typeface="Roboto"/>
                <a:cs typeface="Roboto"/>
                <a:sym typeface="Roboto"/>
              </a:rPr>
              <a:t>Database could be expanded and provide estimated scores for it’s users</a:t>
            </a:r>
            <a:endParaRPr sz="1520">
              <a:solidFill>
                <a:srgbClr val="434343"/>
              </a:solidFill>
              <a:latin typeface="Roboto"/>
              <a:ea typeface="Roboto"/>
              <a:cs typeface="Roboto"/>
              <a:sym typeface="Roboto"/>
            </a:endParaRPr>
          </a:p>
          <a:p>
            <a:pPr indent="-325119" lvl="1" marL="914400" rtl="0" algn="l">
              <a:lnSpc>
                <a:spcPct val="95000"/>
              </a:lnSpc>
              <a:spcBef>
                <a:spcPts val="0"/>
              </a:spcBef>
              <a:spcAft>
                <a:spcPts val="0"/>
              </a:spcAft>
              <a:buClr>
                <a:srgbClr val="434343"/>
              </a:buClr>
              <a:buSzPts val="1520"/>
              <a:buFont typeface="Roboto"/>
              <a:buChar char="○"/>
            </a:pPr>
            <a:r>
              <a:rPr lang="en" sz="1520">
                <a:solidFill>
                  <a:srgbClr val="434343"/>
                </a:solidFill>
                <a:latin typeface="Roboto"/>
                <a:ea typeface="Roboto"/>
                <a:cs typeface="Roboto"/>
                <a:sym typeface="Roboto"/>
              </a:rPr>
              <a:t>A content-based recommendation that leverages the wine reviews column to predict the user ratings of new wines from wines with similar qualities</a:t>
            </a:r>
            <a:endParaRPr sz="1520">
              <a:solidFill>
                <a:srgbClr val="434343"/>
              </a:solidFill>
              <a:latin typeface="Roboto"/>
              <a:ea typeface="Roboto"/>
              <a:cs typeface="Roboto"/>
              <a:sym typeface="Roboto"/>
            </a:endParaRPr>
          </a:p>
          <a:p>
            <a:pPr indent="-325120" lvl="0" marL="457200" rtl="0" algn="l">
              <a:lnSpc>
                <a:spcPct val="95000"/>
              </a:lnSpc>
              <a:spcBef>
                <a:spcPts val="0"/>
              </a:spcBef>
              <a:spcAft>
                <a:spcPts val="0"/>
              </a:spcAft>
              <a:buClr>
                <a:srgbClr val="434343"/>
              </a:buClr>
              <a:buSzPts val="1520"/>
              <a:buFont typeface="Roboto"/>
              <a:buChar char="●"/>
            </a:pPr>
            <a:r>
              <a:rPr lang="en" sz="1520">
                <a:solidFill>
                  <a:srgbClr val="434343"/>
                </a:solidFill>
                <a:latin typeface="Roboto"/>
                <a:ea typeface="Roboto"/>
                <a:cs typeface="Roboto"/>
                <a:sym typeface="Roboto"/>
              </a:rPr>
              <a:t> User can provide an exact wine (vintage, winery, variety, etc.)</a:t>
            </a:r>
            <a:endParaRPr sz="1520">
              <a:solidFill>
                <a:srgbClr val="434343"/>
              </a:solidFill>
              <a:latin typeface="Roboto"/>
              <a:ea typeface="Roboto"/>
              <a:cs typeface="Roboto"/>
              <a:sym typeface="Roboto"/>
            </a:endParaRPr>
          </a:p>
          <a:p>
            <a:pPr indent="-325119" lvl="1" marL="914400" rtl="0" algn="l">
              <a:lnSpc>
                <a:spcPct val="95000"/>
              </a:lnSpc>
              <a:spcBef>
                <a:spcPts val="0"/>
              </a:spcBef>
              <a:spcAft>
                <a:spcPts val="0"/>
              </a:spcAft>
              <a:buClr>
                <a:srgbClr val="434343"/>
              </a:buClr>
              <a:buSzPts val="1520"/>
              <a:buFont typeface="Roboto"/>
              <a:buChar char="○"/>
            </a:pPr>
            <a:r>
              <a:t/>
            </a:r>
            <a:endParaRPr sz="1520">
              <a:solidFill>
                <a:srgbClr val="434343"/>
              </a:solidFill>
              <a:latin typeface="Roboto"/>
              <a:ea typeface="Roboto"/>
              <a:cs typeface="Roboto"/>
              <a:sym typeface="Roboto"/>
            </a:endParaRPr>
          </a:p>
          <a:p>
            <a:pPr indent="0" lvl="0" marL="457200" rtl="0" algn="l">
              <a:lnSpc>
                <a:spcPct val="95000"/>
              </a:lnSpc>
              <a:spcBef>
                <a:spcPts val="1200"/>
              </a:spcBef>
              <a:spcAft>
                <a:spcPts val="0"/>
              </a:spcAft>
              <a:buClr>
                <a:schemeClr val="dk1"/>
              </a:buClr>
              <a:buSzPts val="770"/>
              <a:buFont typeface="Arial"/>
              <a:buNone/>
            </a:pPr>
            <a:r>
              <a:t/>
            </a:r>
            <a:endParaRPr sz="1520">
              <a:solidFill>
                <a:srgbClr val="434343"/>
              </a:solidFill>
              <a:latin typeface="Roboto"/>
              <a:ea typeface="Roboto"/>
              <a:cs typeface="Roboto"/>
              <a:sym typeface="Roboto"/>
            </a:endParaRPr>
          </a:p>
          <a:p>
            <a:pPr indent="0" lvl="0" marL="0" rtl="0" algn="l">
              <a:lnSpc>
                <a:spcPct val="95000"/>
              </a:lnSpc>
              <a:spcBef>
                <a:spcPts val="1200"/>
              </a:spcBef>
              <a:spcAft>
                <a:spcPts val="0"/>
              </a:spcAft>
              <a:buClr>
                <a:schemeClr val="dk1"/>
              </a:buClr>
              <a:buSzPts val="770"/>
              <a:buFont typeface="Arial"/>
              <a:buNone/>
            </a:pPr>
            <a:r>
              <a:t/>
            </a:r>
            <a:endParaRPr sz="1660">
              <a:solidFill>
                <a:srgbClr val="434343"/>
              </a:solidFill>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747e94fb8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747e94fb8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5120" lvl="0" marL="457200" rtl="0" algn="l">
              <a:lnSpc>
                <a:spcPct val="95000"/>
              </a:lnSpc>
              <a:spcBef>
                <a:spcPts val="0"/>
              </a:spcBef>
              <a:spcAft>
                <a:spcPts val="0"/>
              </a:spcAft>
              <a:buClr>
                <a:srgbClr val="434343"/>
              </a:buClr>
              <a:buSzPts val="1520"/>
              <a:buFont typeface="Roboto"/>
              <a:buChar char="●"/>
            </a:pPr>
            <a:r>
              <a:rPr lang="en" sz="1520">
                <a:solidFill>
                  <a:srgbClr val="434343"/>
                </a:solidFill>
                <a:latin typeface="Roboto"/>
                <a:ea typeface="Roboto"/>
                <a:cs typeface="Roboto"/>
                <a:sym typeface="Roboto"/>
              </a:rPr>
              <a:t>User will provide characteristics of wine that they like (i.e. color or flavor, etc.)</a:t>
            </a:r>
            <a:endParaRPr sz="1520">
              <a:solidFill>
                <a:srgbClr val="434343"/>
              </a:solidFill>
              <a:latin typeface="Roboto"/>
              <a:ea typeface="Roboto"/>
              <a:cs typeface="Roboto"/>
              <a:sym typeface="Roboto"/>
            </a:endParaRPr>
          </a:p>
          <a:p>
            <a:pPr indent="-325119" lvl="1" marL="914400" rtl="0" algn="l">
              <a:lnSpc>
                <a:spcPct val="95000"/>
              </a:lnSpc>
              <a:spcBef>
                <a:spcPts val="0"/>
              </a:spcBef>
              <a:spcAft>
                <a:spcPts val="0"/>
              </a:spcAft>
              <a:buClr>
                <a:srgbClr val="434343"/>
              </a:buClr>
              <a:buSzPts val="1520"/>
              <a:buFont typeface="Roboto"/>
              <a:buChar char="○"/>
            </a:pPr>
            <a:r>
              <a:rPr lang="en" sz="1520">
                <a:solidFill>
                  <a:srgbClr val="434343"/>
                </a:solidFill>
                <a:latin typeface="Roboto"/>
                <a:ea typeface="Roboto"/>
                <a:cs typeface="Roboto"/>
                <a:sym typeface="Roboto"/>
              </a:rPr>
              <a:t>A knowledge-based recommendation using item features from the dataset</a:t>
            </a:r>
            <a:endParaRPr sz="1520">
              <a:solidFill>
                <a:srgbClr val="434343"/>
              </a:solidFill>
              <a:latin typeface="Roboto"/>
              <a:ea typeface="Roboto"/>
              <a:cs typeface="Roboto"/>
              <a:sym typeface="Roboto"/>
            </a:endParaRPr>
          </a:p>
          <a:p>
            <a:pPr indent="-325119" lvl="1" marL="914400" rtl="0" algn="l">
              <a:lnSpc>
                <a:spcPct val="95000"/>
              </a:lnSpc>
              <a:spcBef>
                <a:spcPts val="0"/>
              </a:spcBef>
              <a:spcAft>
                <a:spcPts val="0"/>
              </a:spcAft>
              <a:buClr>
                <a:srgbClr val="434343"/>
              </a:buClr>
              <a:buSzPts val="1520"/>
              <a:buFont typeface="Roboto"/>
              <a:buChar char="○"/>
            </a:pPr>
            <a:r>
              <a:rPr lang="en" sz="1520">
                <a:solidFill>
                  <a:srgbClr val="434343"/>
                </a:solidFill>
                <a:latin typeface="Roboto"/>
                <a:ea typeface="Roboto"/>
                <a:cs typeface="Roboto"/>
                <a:sym typeface="Roboto"/>
              </a:rPr>
              <a:t>System will provide relative items based on item features &amp; user input</a:t>
            </a:r>
            <a:endParaRPr sz="1520">
              <a:solidFill>
                <a:srgbClr val="434343"/>
              </a:solidFill>
              <a:latin typeface="Roboto"/>
              <a:ea typeface="Roboto"/>
              <a:cs typeface="Roboto"/>
              <a:sym typeface="Roboto"/>
            </a:endParaRPr>
          </a:p>
          <a:p>
            <a:pPr indent="-325120" lvl="0" marL="457200" rtl="0" algn="l">
              <a:lnSpc>
                <a:spcPct val="95000"/>
              </a:lnSpc>
              <a:spcBef>
                <a:spcPts val="0"/>
              </a:spcBef>
              <a:spcAft>
                <a:spcPts val="0"/>
              </a:spcAft>
              <a:buClr>
                <a:srgbClr val="434343"/>
              </a:buClr>
              <a:buSzPts val="1520"/>
              <a:buFont typeface="Roboto"/>
              <a:buChar char="●"/>
            </a:pPr>
            <a:r>
              <a:rPr lang="en" sz="1520">
                <a:solidFill>
                  <a:srgbClr val="434343"/>
                </a:solidFill>
                <a:latin typeface="Roboto"/>
                <a:ea typeface="Roboto"/>
                <a:cs typeface="Roboto"/>
                <a:sym typeface="Roboto"/>
              </a:rPr>
              <a:t>Database could be expanded and provide estimated scores for it’s users</a:t>
            </a:r>
            <a:endParaRPr sz="1520">
              <a:solidFill>
                <a:srgbClr val="434343"/>
              </a:solidFill>
              <a:latin typeface="Roboto"/>
              <a:ea typeface="Roboto"/>
              <a:cs typeface="Roboto"/>
              <a:sym typeface="Roboto"/>
            </a:endParaRPr>
          </a:p>
          <a:p>
            <a:pPr indent="-325119" lvl="1" marL="914400" rtl="0" algn="l">
              <a:lnSpc>
                <a:spcPct val="95000"/>
              </a:lnSpc>
              <a:spcBef>
                <a:spcPts val="0"/>
              </a:spcBef>
              <a:spcAft>
                <a:spcPts val="0"/>
              </a:spcAft>
              <a:buClr>
                <a:srgbClr val="434343"/>
              </a:buClr>
              <a:buSzPts val="1520"/>
              <a:buFont typeface="Roboto"/>
              <a:buChar char="○"/>
            </a:pPr>
            <a:r>
              <a:rPr lang="en" sz="1520">
                <a:solidFill>
                  <a:srgbClr val="434343"/>
                </a:solidFill>
                <a:latin typeface="Roboto"/>
                <a:ea typeface="Roboto"/>
                <a:cs typeface="Roboto"/>
                <a:sym typeface="Roboto"/>
              </a:rPr>
              <a:t>A content-based recommendation that leverages the wine reviews column to predict the user ratings of new wines from wines with similar qualities</a:t>
            </a:r>
            <a:endParaRPr sz="1520">
              <a:solidFill>
                <a:srgbClr val="434343"/>
              </a:solidFill>
              <a:latin typeface="Roboto"/>
              <a:ea typeface="Roboto"/>
              <a:cs typeface="Roboto"/>
              <a:sym typeface="Roboto"/>
            </a:endParaRPr>
          </a:p>
          <a:p>
            <a:pPr indent="-325120" lvl="0" marL="457200" rtl="0" algn="l">
              <a:lnSpc>
                <a:spcPct val="95000"/>
              </a:lnSpc>
              <a:spcBef>
                <a:spcPts val="0"/>
              </a:spcBef>
              <a:spcAft>
                <a:spcPts val="0"/>
              </a:spcAft>
              <a:buClr>
                <a:srgbClr val="434343"/>
              </a:buClr>
              <a:buSzPts val="1520"/>
              <a:buFont typeface="Roboto"/>
              <a:buChar char="●"/>
            </a:pPr>
            <a:r>
              <a:rPr lang="en" sz="1520">
                <a:solidFill>
                  <a:srgbClr val="434343"/>
                </a:solidFill>
                <a:latin typeface="Roboto"/>
                <a:ea typeface="Roboto"/>
                <a:cs typeface="Roboto"/>
                <a:sym typeface="Roboto"/>
              </a:rPr>
              <a:t> User can provide an exact wine (vintage, winery, variety, etc.)</a:t>
            </a:r>
            <a:endParaRPr sz="1520">
              <a:solidFill>
                <a:srgbClr val="434343"/>
              </a:solidFill>
              <a:latin typeface="Roboto"/>
              <a:ea typeface="Roboto"/>
              <a:cs typeface="Roboto"/>
              <a:sym typeface="Roboto"/>
            </a:endParaRPr>
          </a:p>
          <a:p>
            <a:pPr indent="-325119" lvl="1" marL="914400" rtl="0" algn="l">
              <a:lnSpc>
                <a:spcPct val="95000"/>
              </a:lnSpc>
              <a:spcBef>
                <a:spcPts val="0"/>
              </a:spcBef>
              <a:spcAft>
                <a:spcPts val="0"/>
              </a:spcAft>
              <a:buClr>
                <a:srgbClr val="434343"/>
              </a:buClr>
              <a:buSzPts val="1520"/>
              <a:buFont typeface="Roboto"/>
              <a:buChar char="○"/>
            </a:pPr>
            <a:r>
              <a:t/>
            </a:r>
            <a:endParaRPr sz="1520">
              <a:solidFill>
                <a:srgbClr val="434343"/>
              </a:solidFill>
              <a:latin typeface="Roboto"/>
              <a:ea typeface="Roboto"/>
              <a:cs typeface="Roboto"/>
              <a:sym typeface="Roboto"/>
            </a:endParaRPr>
          </a:p>
          <a:p>
            <a:pPr indent="0" lvl="0" marL="457200" rtl="0" algn="l">
              <a:lnSpc>
                <a:spcPct val="95000"/>
              </a:lnSpc>
              <a:spcBef>
                <a:spcPts val="1200"/>
              </a:spcBef>
              <a:spcAft>
                <a:spcPts val="0"/>
              </a:spcAft>
              <a:buNone/>
            </a:pPr>
            <a:r>
              <a:t/>
            </a:r>
            <a:endParaRPr sz="1520">
              <a:solidFill>
                <a:srgbClr val="434343"/>
              </a:solidFill>
              <a:latin typeface="Roboto"/>
              <a:ea typeface="Roboto"/>
              <a:cs typeface="Roboto"/>
              <a:sym typeface="Roboto"/>
            </a:endParaRPr>
          </a:p>
          <a:p>
            <a:pPr indent="0" lvl="0" marL="0" rtl="0" algn="l">
              <a:lnSpc>
                <a:spcPct val="95000"/>
              </a:lnSpc>
              <a:spcBef>
                <a:spcPts val="1200"/>
              </a:spcBef>
              <a:spcAft>
                <a:spcPts val="0"/>
              </a:spcAft>
              <a:buNone/>
            </a:pPr>
            <a:r>
              <a:t/>
            </a:r>
            <a:endParaRPr sz="1660">
              <a:solidFill>
                <a:srgbClr val="434343"/>
              </a:solidFill>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747e94fb8a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747e94fb8a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7.jp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comments" Target="../comments/comment2.xml"/><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jpg"/><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comments" Target="../comments/comment3.xml"/><Relationship Id="rId4" Type="http://schemas.openxmlformats.org/officeDocument/2006/relationships/image" Target="../media/image1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jpg"/><Relationship Id="rId4"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jpg"/><Relationship Id="rId4" Type="http://schemas.openxmlformats.org/officeDocument/2006/relationships/image" Target="../media/image20.jpg"/><Relationship Id="rId5" Type="http://schemas.openxmlformats.org/officeDocument/2006/relationships/image" Target="../media/image1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jpg"/><Relationship Id="rId4" Type="http://schemas.openxmlformats.org/officeDocument/2006/relationships/image" Target="../media/image1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Wine Recommender System</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Final Presentation</a:t>
            </a:r>
            <a:endParaRPr/>
          </a:p>
        </p:txBody>
      </p:sp>
      <p:sp>
        <p:nvSpPr>
          <p:cNvPr id="58" name="Google Shape;58;p13"/>
          <p:cNvSpPr txBox="1"/>
          <p:nvPr>
            <p:ph idx="1" type="subTitle"/>
          </p:nvPr>
        </p:nvSpPr>
        <p:spPr>
          <a:xfrm>
            <a:off x="378100" y="42854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35"/>
              <a:buNone/>
            </a:pPr>
            <a:r>
              <a:rPr lang="en" sz="1470">
                <a:solidFill>
                  <a:schemeClr val="dk1"/>
                </a:solidFill>
              </a:rPr>
              <a:t>Team Name: G8 - SAFW</a:t>
            </a:r>
            <a:endParaRPr sz="1470">
              <a:solidFill>
                <a:schemeClr val="dk1"/>
              </a:solidFill>
            </a:endParaRPr>
          </a:p>
          <a:p>
            <a:pPr indent="0" lvl="0" marL="0" rtl="0" algn="ctr">
              <a:spcBef>
                <a:spcPts val="0"/>
              </a:spcBef>
              <a:spcAft>
                <a:spcPts val="0"/>
              </a:spcAft>
              <a:buSzPts val="935"/>
              <a:buNone/>
            </a:pPr>
            <a:r>
              <a:rPr lang="en" sz="1470">
                <a:solidFill>
                  <a:schemeClr val="dk1"/>
                </a:solidFill>
              </a:rPr>
              <a:t>Team Members: Shane Nelson, Allie Schneider, Francis Villamater, Will Wu</a:t>
            </a:r>
            <a:endParaRPr sz="147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0575" y="1103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a:t>
            </a:r>
            <a:endParaRPr/>
          </a:p>
        </p:txBody>
      </p:sp>
      <p:sp>
        <p:nvSpPr>
          <p:cNvPr id="146" name="Google Shape;146;p22"/>
          <p:cNvSpPr txBox="1"/>
          <p:nvPr>
            <p:ph idx="1" type="body"/>
          </p:nvPr>
        </p:nvSpPr>
        <p:spPr>
          <a:xfrm>
            <a:off x="232000" y="681350"/>
            <a:ext cx="45495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Points attribute – Relatively Normal Distribution with weird scale</a:t>
            </a:r>
            <a:endParaRPr sz="1500"/>
          </a:p>
          <a:p>
            <a:pPr indent="-323850" lvl="0" marL="457200" rtl="0" algn="l">
              <a:spcBef>
                <a:spcPts val="0"/>
              </a:spcBef>
              <a:spcAft>
                <a:spcPts val="0"/>
              </a:spcAft>
              <a:buSzPts val="1500"/>
              <a:buChar char="●"/>
            </a:pPr>
            <a:r>
              <a:rPr lang="en" sz="1500"/>
              <a:t>Price attribute – Heavy right skew, applying a logarithmic transformation</a:t>
            </a:r>
            <a:endParaRPr sz="1500"/>
          </a:p>
          <a:p>
            <a:pPr indent="-317500" lvl="0" marL="457200" rtl="0" algn="l">
              <a:spcBef>
                <a:spcPts val="0"/>
              </a:spcBef>
              <a:spcAft>
                <a:spcPts val="0"/>
              </a:spcAft>
              <a:buSzPts val="1400"/>
              <a:buChar char="●"/>
            </a:pPr>
            <a:r>
              <a:rPr lang="en" sz="1500"/>
              <a:t>Created new ‘location’ attribute to balance country feature (initially dominated by US)</a:t>
            </a:r>
            <a:endParaRPr sz="1500"/>
          </a:p>
          <a:p>
            <a:pPr indent="0" lvl="0" marL="914400" rtl="0" algn="l">
              <a:spcBef>
                <a:spcPts val="1200"/>
              </a:spcBef>
              <a:spcAft>
                <a:spcPts val="1200"/>
              </a:spcAft>
              <a:buNone/>
            </a:pPr>
            <a:r>
              <a:t/>
            </a:r>
            <a:endParaRPr sz="1500"/>
          </a:p>
        </p:txBody>
      </p:sp>
      <p:pic>
        <p:nvPicPr>
          <p:cNvPr id="147" name="Google Shape;147;p22"/>
          <p:cNvPicPr preferRelativeResize="0"/>
          <p:nvPr/>
        </p:nvPicPr>
        <p:blipFill>
          <a:blip r:embed="rId3">
            <a:alphaModFix/>
          </a:blip>
          <a:stretch>
            <a:fillRect/>
          </a:stretch>
        </p:blipFill>
        <p:spPr>
          <a:xfrm>
            <a:off x="4927975" y="190925"/>
            <a:ext cx="4180875" cy="1994774"/>
          </a:xfrm>
          <a:prstGeom prst="rect">
            <a:avLst/>
          </a:prstGeom>
          <a:noFill/>
          <a:ln>
            <a:noFill/>
          </a:ln>
        </p:spPr>
      </p:pic>
      <p:pic>
        <p:nvPicPr>
          <p:cNvPr id="148" name="Google Shape;148;p22"/>
          <p:cNvPicPr preferRelativeResize="0"/>
          <p:nvPr/>
        </p:nvPicPr>
        <p:blipFill>
          <a:blip r:embed="rId4">
            <a:alphaModFix/>
          </a:blip>
          <a:stretch>
            <a:fillRect/>
          </a:stretch>
        </p:blipFill>
        <p:spPr>
          <a:xfrm>
            <a:off x="3685275" y="2313225"/>
            <a:ext cx="5091773" cy="2662726"/>
          </a:xfrm>
          <a:prstGeom prst="rect">
            <a:avLst/>
          </a:prstGeom>
          <a:noFill/>
          <a:ln>
            <a:noFill/>
          </a:ln>
        </p:spPr>
      </p:pic>
      <p:pic>
        <p:nvPicPr>
          <p:cNvPr id="149" name="Google Shape;149;p22"/>
          <p:cNvPicPr preferRelativeResize="0"/>
          <p:nvPr/>
        </p:nvPicPr>
        <p:blipFill>
          <a:blip r:embed="rId5">
            <a:alphaModFix/>
          </a:blip>
          <a:stretch>
            <a:fillRect/>
          </a:stretch>
        </p:blipFill>
        <p:spPr>
          <a:xfrm>
            <a:off x="763775" y="2383224"/>
            <a:ext cx="1477325" cy="2632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Clustering Model</a:t>
            </a:r>
            <a:endParaRPr/>
          </a:p>
        </p:txBody>
      </p:sp>
      <p:sp>
        <p:nvSpPr>
          <p:cNvPr id="155" name="Google Shape;155;p23"/>
          <p:cNvSpPr txBox="1"/>
          <p:nvPr>
            <p:ph idx="1" type="body"/>
          </p:nvPr>
        </p:nvSpPr>
        <p:spPr>
          <a:xfrm>
            <a:off x="311700" y="1152475"/>
            <a:ext cx="4383900" cy="382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b="1" lang="en">
                <a:solidFill>
                  <a:srgbClr val="434343"/>
                </a:solidFill>
              </a:rPr>
              <a:t>KMeans Clustering</a:t>
            </a:r>
            <a:endParaRPr b="1">
              <a:solidFill>
                <a:srgbClr val="434343"/>
              </a:solidFill>
            </a:endParaRPr>
          </a:p>
          <a:p>
            <a:pPr indent="-342900" lvl="0" marL="457200" rtl="0" algn="l">
              <a:spcBef>
                <a:spcPts val="1200"/>
              </a:spcBef>
              <a:spcAft>
                <a:spcPts val="0"/>
              </a:spcAft>
              <a:buClr>
                <a:srgbClr val="434343"/>
              </a:buClr>
              <a:buSzPts val="1800"/>
              <a:buFont typeface="Proxima Nova"/>
              <a:buChar char="●"/>
            </a:pPr>
            <a:r>
              <a:rPr lang="en">
                <a:solidFill>
                  <a:srgbClr val="434343"/>
                </a:solidFill>
              </a:rPr>
              <a:t>Uses Transformed Points and Transformed Price attributes.</a:t>
            </a:r>
            <a:endParaRPr>
              <a:solidFill>
                <a:srgbClr val="434343"/>
              </a:solidFill>
            </a:endParaRPr>
          </a:p>
          <a:p>
            <a:pPr indent="-342900" lvl="0" marL="457200" rtl="0" algn="l">
              <a:spcBef>
                <a:spcPts val="0"/>
              </a:spcBef>
              <a:spcAft>
                <a:spcPts val="0"/>
              </a:spcAft>
              <a:buClr>
                <a:srgbClr val="434343"/>
              </a:buClr>
              <a:buSzPts val="1800"/>
              <a:buFont typeface="Proxima Nova"/>
              <a:buChar char="●"/>
            </a:pPr>
            <a:r>
              <a:rPr lang="en">
                <a:solidFill>
                  <a:srgbClr val="434343"/>
                </a:solidFill>
              </a:rPr>
              <a:t>4 clusters</a:t>
            </a:r>
            <a:endParaRPr>
              <a:solidFill>
                <a:srgbClr val="434343"/>
              </a:solidFill>
            </a:endParaRPr>
          </a:p>
          <a:p>
            <a:pPr indent="-342900" lvl="0" marL="457200" rtl="0" algn="l">
              <a:spcBef>
                <a:spcPts val="0"/>
              </a:spcBef>
              <a:spcAft>
                <a:spcPts val="0"/>
              </a:spcAft>
              <a:buClr>
                <a:srgbClr val="434343"/>
              </a:buClr>
              <a:buSzPts val="1800"/>
              <a:buFont typeface="Proxima Nova"/>
              <a:buChar char="●"/>
            </a:pPr>
            <a:r>
              <a:rPr lang="en">
                <a:solidFill>
                  <a:srgbClr val="434343"/>
                </a:solidFill>
              </a:rPr>
              <a:t>Features were limited to these two variables since KMeans largely operates with numeric variables</a:t>
            </a:r>
            <a:endParaRPr>
              <a:solidFill>
                <a:srgbClr val="434343"/>
              </a:solidFill>
            </a:endParaRPr>
          </a:p>
          <a:p>
            <a:pPr indent="-317500" lvl="1" marL="914400" rtl="0" algn="l">
              <a:spcBef>
                <a:spcPts val="0"/>
              </a:spcBef>
              <a:spcAft>
                <a:spcPts val="0"/>
              </a:spcAft>
              <a:buClr>
                <a:srgbClr val="434343"/>
              </a:buClr>
              <a:buSzPts val="1400"/>
              <a:buFont typeface="Proxima Nova"/>
              <a:buChar char="○"/>
            </a:pPr>
            <a:r>
              <a:rPr lang="en">
                <a:solidFill>
                  <a:srgbClr val="434343"/>
                </a:solidFill>
              </a:rPr>
              <a:t>Avoid high dimensionality, computational complexity</a:t>
            </a:r>
            <a:endParaRPr>
              <a:solidFill>
                <a:srgbClr val="434343"/>
              </a:solidFill>
            </a:endParaRPr>
          </a:p>
          <a:p>
            <a:pPr indent="-317500" lvl="1" marL="914400" rtl="0" algn="l">
              <a:spcBef>
                <a:spcPts val="0"/>
              </a:spcBef>
              <a:spcAft>
                <a:spcPts val="0"/>
              </a:spcAft>
              <a:buClr>
                <a:srgbClr val="434343"/>
              </a:buClr>
              <a:buSzPts val="1400"/>
              <a:buFont typeface="Proxima Nova"/>
              <a:buChar char="○"/>
            </a:pPr>
            <a:r>
              <a:rPr lang="en">
                <a:solidFill>
                  <a:srgbClr val="434343"/>
                </a:solidFill>
              </a:rPr>
              <a:t>Balance between defined clusters and number of clusters, and legibility</a:t>
            </a:r>
            <a:endParaRPr>
              <a:solidFill>
                <a:srgbClr val="434343"/>
              </a:solidFill>
            </a:endParaRPr>
          </a:p>
          <a:p>
            <a:pPr indent="-317500" lvl="1" marL="914400" rtl="0" algn="l">
              <a:spcBef>
                <a:spcPts val="0"/>
              </a:spcBef>
              <a:spcAft>
                <a:spcPts val="0"/>
              </a:spcAft>
              <a:buClr>
                <a:srgbClr val="434343"/>
              </a:buClr>
              <a:buSzPts val="1400"/>
              <a:buFont typeface="Proxima Nova"/>
              <a:buChar char="○"/>
            </a:pPr>
            <a:r>
              <a:rPr lang="en">
                <a:solidFill>
                  <a:srgbClr val="434343"/>
                </a:solidFill>
              </a:rPr>
              <a:t>Clusters became much less defined with additional variables (e.g. one-hot encoded categorical)</a:t>
            </a:r>
            <a:endParaRPr>
              <a:solidFill>
                <a:srgbClr val="434343"/>
              </a:solidFill>
            </a:endParaRPr>
          </a:p>
        </p:txBody>
      </p:sp>
      <p:pic>
        <p:nvPicPr>
          <p:cNvPr id="156" name="Google Shape;156;p23"/>
          <p:cNvPicPr preferRelativeResize="0"/>
          <p:nvPr/>
        </p:nvPicPr>
        <p:blipFill>
          <a:blip r:embed="rId4">
            <a:alphaModFix/>
          </a:blip>
          <a:stretch>
            <a:fillRect/>
          </a:stretch>
        </p:blipFill>
        <p:spPr>
          <a:xfrm>
            <a:off x="4881150" y="786963"/>
            <a:ext cx="3951149" cy="3037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Classification Overview</a:t>
            </a:r>
            <a:endParaRPr/>
          </a:p>
        </p:txBody>
      </p:sp>
      <p:sp>
        <p:nvSpPr>
          <p:cNvPr id="162" name="Google Shape;162;p24"/>
          <p:cNvSpPr txBox="1"/>
          <p:nvPr>
            <p:ph idx="1" type="body"/>
          </p:nvPr>
        </p:nvSpPr>
        <p:spPr>
          <a:xfrm>
            <a:off x="311700" y="1152475"/>
            <a:ext cx="58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434343"/>
              </a:buClr>
              <a:buSzPts val="1600"/>
              <a:buFont typeface="Proxima Nova"/>
              <a:buAutoNum type="arabicPeriod"/>
            </a:pPr>
            <a:r>
              <a:rPr lang="en" sz="1600">
                <a:solidFill>
                  <a:srgbClr val="434343"/>
                </a:solidFill>
              </a:rPr>
              <a:t>Encode ratings 1 or 0 (1 is rating &gt;= 88; 0 is rating &lt; 88)</a:t>
            </a:r>
            <a:endParaRPr sz="1600">
              <a:solidFill>
                <a:srgbClr val="434343"/>
              </a:solidFill>
            </a:endParaRPr>
          </a:p>
          <a:p>
            <a:pPr indent="-330200" lvl="0" marL="457200" rtl="0" algn="l">
              <a:spcBef>
                <a:spcPts val="0"/>
              </a:spcBef>
              <a:spcAft>
                <a:spcPts val="0"/>
              </a:spcAft>
              <a:buClr>
                <a:srgbClr val="434343"/>
              </a:buClr>
              <a:buSzPts val="1600"/>
              <a:buFont typeface="Proxima Nova"/>
              <a:buAutoNum type="arabicPeriod"/>
            </a:pPr>
            <a:r>
              <a:rPr lang="en" sz="1600">
                <a:solidFill>
                  <a:srgbClr val="434343"/>
                </a:solidFill>
              </a:rPr>
              <a:t>Filter for target user -&gt; ‘Roger Voss’</a:t>
            </a:r>
            <a:endParaRPr sz="1600">
              <a:solidFill>
                <a:srgbClr val="434343"/>
              </a:solidFill>
            </a:endParaRPr>
          </a:p>
          <a:p>
            <a:pPr indent="-330200" lvl="0" marL="457200" rtl="0" algn="l">
              <a:spcBef>
                <a:spcPts val="0"/>
              </a:spcBef>
              <a:spcAft>
                <a:spcPts val="0"/>
              </a:spcAft>
              <a:buClr>
                <a:srgbClr val="434343"/>
              </a:buClr>
              <a:buSzPts val="1600"/>
              <a:buFont typeface="Roboto"/>
              <a:buAutoNum type="arabicPeriod"/>
            </a:pPr>
            <a:r>
              <a:rPr b="1" lang="en" sz="1600">
                <a:solidFill>
                  <a:srgbClr val="434343"/>
                </a:solidFill>
              </a:rPr>
              <a:t>X (input)</a:t>
            </a:r>
            <a:r>
              <a:rPr lang="en" sz="1600">
                <a:solidFill>
                  <a:srgbClr val="434343"/>
                </a:solidFill>
              </a:rPr>
              <a:t> = </a:t>
            </a:r>
            <a:r>
              <a:rPr lang="en" sz="1600" u="sng">
                <a:solidFill>
                  <a:srgbClr val="434343"/>
                </a:solidFill>
              </a:rPr>
              <a:t>Variety</a:t>
            </a:r>
            <a:r>
              <a:rPr lang="en" sz="1600">
                <a:solidFill>
                  <a:srgbClr val="434343"/>
                </a:solidFill>
              </a:rPr>
              <a:t> (one-hot encoded), </a:t>
            </a:r>
            <a:r>
              <a:rPr lang="en" sz="1600" u="sng">
                <a:solidFill>
                  <a:srgbClr val="434343"/>
                </a:solidFill>
              </a:rPr>
              <a:t>Location</a:t>
            </a:r>
            <a:r>
              <a:rPr lang="en" sz="1600">
                <a:solidFill>
                  <a:srgbClr val="434343"/>
                </a:solidFill>
              </a:rPr>
              <a:t> (one-hot encoded), </a:t>
            </a:r>
            <a:r>
              <a:rPr lang="en" sz="1600" u="sng">
                <a:solidFill>
                  <a:srgbClr val="434343"/>
                </a:solidFill>
              </a:rPr>
              <a:t>Price</a:t>
            </a:r>
            <a:r>
              <a:rPr lang="en" sz="1600">
                <a:solidFill>
                  <a:srgbClr val="434343"/>
                </a:solidFill>
              </a:rPr>
              <a:t> (log transformed)</a:t>
            </a:r>
            <a:endParaRPr sz="1600">
              <a:solidFill>
                <a:srgbClr val="434343"/>
              </a:solidFill>
            </a:endParaRPr>
          </a:p>
          <a:p>
            <a:pPr indent="-330200" lvl="0" marL="457200" rtl="0" algn="l">
              <a:spcBef>
                <a:spcPts val="0"/>
              </a:spcBef>
              <a:spcAft>
                <a:spcPts val="0"/>
              </a:spcAft>
              <a:buClr>
                <a:srgbClr val="434343"/>
              </a:buClr>
              <a:buSzPts val="1600"/>
              <a:buFont typeface="Roboto"/>
              <a:buAutoNum type="arabicPeriod"/>
            </a:pPr>
            <a:r>
              <a:rPr b="1" lang="en" sz="1600">
                <a:solidFill>
                  <a:srgbClr val="434343"/>
                </a:solidFill>
              </a:rPr>
              <a:t>y (target)</a:t>
            </a:r>
            <a:r>
              <a:rPr lang="en" sz="1600">
                <a:solidFill>
                  <a:srgbClr val="434343"/>
                </a:solidFill>
              </a:rPr>
              <a:t> = Yes/No Recommendation (1/0)</a:t>
            </a:r>
            <a:endParaRPr sz="1600">
              <a:solidFill>
                <a:srgbClr val="434343"/>
              </a:solidFill>
            </a:endParaRPr>
          </a:p>
          <a:p>
            <a:pPr indent="-330200" lvl="0" marL="457200" rtl="0" algn="l">
              <a:spcBef>
                <a:spcPts val="0"/>
              </a:spcBef>
              <a:spcAft>
                <a:spcPts val="0"/>
              </a:spcAft>
              <a:buClr>
                <a:srgbClr val="434343"/>
              </a:buClr>
              <a:buSzPts val="1600"/>
              <a:buFont typeface="Proxima Nova"/>
              <a:buAutoNum type="arabicPeriod"/>
            </a:pPr>
            <a:r>
              <a:rPr lang="en" sz="1600">
                <a:solidFill>
                  <a:srgbClr val="434343"/>
                </a:solidFill>
              </a:rPr>
              <a:t>Train and test 4 different models and compare results</a:t>
            </a:r>
            <a:endParaRPr sz="1600">
              <a:solidFill>
                <a:srgbClr val="434343"/>
              </a:solidFill>
            </a:endParaRPr>
          </a:p>
          <a:p>
            <a:pPr indent="-330200" lvl="1" marL="914400" rtl="0" algn="l">
              <a:spcBef>
                <a:spcPts val="0"/>
              </a:spcBef>
              <a:spcAft>
                <a:spcPts val="0"/>
              </a:spcAft>
              <a:buClr>
                <a:srgbClr val="434343"/>
              </a:buClr>
              <a:buSzPts val="1600"/>
              <a:buFont typeface="Proxima Nova"/>
              <a:buAutoNum type="alphaLcPeriod"/>
            </a:pPr>
            <a:r>
              <a:rPr lang="en" sz="1600">
                <a:solidFill>
                  <a:srgbClr val="434343"/>
                </a:solidFill>
              </a:rPr>
              <a:t>Logistic Regression</a:t>
            </a:r>
            <a:endParaRPr sz="1600">
              <a:solidFill>
                <a:srgbClr val="434343"/>
              </a:solidFill>
            </a:endParaRPr>
          </a:p>
          <a:p>
            <a:pPr indent="-330200" lvl="1" marL="914400" rtl="0" algn="l">
              <a:spcBef>
                <a:spcPts val="0"/>
              </a:spcBef>
              <a:spcAft>
                <a:spcPts val="0"/>
              </a:spcAft>
              <a:buClr>
                <a:srgbClr val="434343"/>
              </a:buClr>
              <a:buSzPts val="1600"/>
              <a:buFont typeface="Proxima Nova"/>
              <a:buAutoNum type="alphaLcPeriod"/>
            </a:pPr>
            <a:r>
              <a:rPr lang="en" sz="1600">
                <a:solidFill>
                  <a:srgbClr val="434343"/>
                </a:solidFill>
              </a:rPr>
              <a:t>Decision Tree Classifier</a:t>
            </a:r>
            <a:endParaRPr sz="1600">
              <a:solidFill>
                <a:srgbClr val="434343"/>
              </a:solidFill>
            </a:endParaRPr>
          </a:p>
          <a:p>
            <a:pPr indent="-330200" lvl="1" marL="914400" rtl="0" algn="l">
              <a:spcBef>
                <a:spcPts val="0"/>
              </a:spcBef>
              <a:spcAft>
                <a:spcPts val="0"/>
              </a:spcAft>
              <a:buClr>
                <a:srgbClr val="434343"/>
              </a:buClr>
              <a:buSzPts val="1600"/>
              <a:buFont typeface="Proxima Nova"/>
              <a:buAutoNum type="alphaLcPeriod"/>
            </a:pPr>
            <a:r>
              <a:rPr lang="en" sz="1600">
                <a:solidFill>
                  <a:srgbClr val="434343"/>
                </a:solidFill>
              </a:rPr>
              <a:t>Random Forest Classifier</a:t>
            </a:r>
            <a:endParaRPr sz="1600">
              <a:solidFill>
                <a:srgbClr val="434343"/>
              </a:solidFill>
            </a:endParaRPr>
          </a:p>
          <a:p>
            <a:pPr indent="-330200" lvl="1" marL="914400" rtl="0" algn="l">
              <a:spcBef>
                <a:spcPts val="0"/>
              </a:spcBef>
              <a:spcAft>
                <a:spcPts val="0"/>
              </a:spcAft>
              <a:buClr>
                <a:srgbClr val="434343"/>
              </a:buClr>
              <a:buSzPts val="1600"/>
              <a:buFont typeface="Proxima Nova"/>
              <a:buAutoNum type="alphaLcPeriod"/>
            </a:pPr>
            <a:r>
              <a:rPr lang="en" sz="1600">
                <a:solidFill>
                  <a:srgbClr val="434343"/>
                </a:solidFill>
              </a:rPr>
              <a:t>K-Nearest Neighbors</a:t>
            </a:r>
            <a:endParaRPr sz="1600">
              <a:solidFill>
                <a:srgbClr val="434343"/>
              </a:solidFill>
            </a:endParaRPr>
          </a:p>
        </p:txBody>
      </p:sp>
      <p:pic>
        <p:nvPicPr>
          <p:cNvPr id="163" name="Google Shape;163;p24"/>
          <p:cNvPicPr preferRelativeResize="0"/>
          <p:nvPr/>
        </p:nvPicPr>
        <p:blipFill>
          <a:blip r:embed="rId3">
            <a:alphaModFix/>
          </a:blip>
          <a:stretch>
            <a:fillRect/>
          </a:stretch>
        </p:blipFill>
        <p:spPr>
          <a:xfrm>
            <a:off x="6693175" y="494900"/>
            <a:ext cx="1902500" cy="250292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Logistic Regression - Best Model</a:t>
            </a:r>
            <a:endParaRPr/>
          </a:p>
        </p:txBody>
      </p:sp>
      <p:sp>
        <p:nvSpPr>
          <p:cNvPr id="169" name="Google Shape;16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434343"/>
              </a:buClr>
              <a:buSzPts val="1600"/>
              <a:buFont typeface="Proxima Nova"/>
              <a:buChar char="●"/>
            </a:pPr>
            <a:r>
              <a:rPr lang="en" sz="1600">
                <a:solidFill>
                  <a:srgbClr val="434343"/>
                </a:solidFill>
              </a:rPr>
              <a:t>Best performing classification model</a:t>
            </a:r>
            <a:endParaRPr sz="1600">
              <a:solidFill>
                <a:srgbClr val="434343"/>
              </a:solidFill>
            </a:endParaRPr>
          </a:p>
          <a:p>
            <a:pPr indent="-330200" lvl="0" marL="457200" rtl="0" algn="l">
              <a:spcBef>
                <a:spcPts val="0"/>
              </a:spcBef>
              <a:spcAft>
                <a:spcPts val="0"/>
              </a:spcAft>
              <a:buClr>
                <a:srgbClr val="434343"/>
              </a:buClr>
              <a:buSzPts val="1600"/>
              <a:buFont typeface="Proxima Nova"/>
              <a:buChar char="●"/>
            </a:pPr>
            <a:r>
              <a:rPr lang="en" sz="1600">
                <a:solidFill>
                  <a:srgbClr val="434343"/>
                </a:solidFill>
              </a:rPr>
              <a:t>No hyperparameter tuning</a:t>
            </a:r>
            <a:endParaRPr sz="1600">
              <a:solidFill>
                <a:srgbClr val="434343"/>
              </a:solidFill>
            </a:endParaRPr>
          </a:p>
          <a:p>
            <a:pPr indent="-330200" lvl="0" marL="457200" rtl="0" algn="l">
              <a:spcBef>
                <a:spcPts val="0"/>
              </a:spcBef>
              <a:spcAft>
                <a:spcPts val="0"/>
              </a:spcAft>
              <a:buClr>
                <a:srgbClr val="434343"/>
              </a:buClr>
              <a:buSzPts val="1600"/>
              <a:buFont typeface="Proxima Nova"/>
              <a:buChar char="●"/>
            </a:pPr>
            <a:r>
              <a:rPr lang="en" sz="1600">
                <a:solidFill>
                  <a:srgbClr val="434343"/>
                </a:solidFill>
              </a:rPr>
              <a:t>Accuracy: 0.79</a:t>
            </a:r>
            <a:endParaRPr sz="1600">
              <a:solidFill>
                <a:srgbClr val="434343"/>
              </a:solidFill>
            </a:endParaRPr>
          </a:p>
          <a:p>
            <a:pPr indent="-330200" lvl="0" marL="457200" rtl="0" algn="l">
              <a:spcBef>
                <a:spcPts val="0"/>
              </a:spcBef>
              <a:spcAft>
                <a:spcPts val="0"/>
              </a:spcAft>
              <a:buClr>
                <a:srgbClr val="434343"/>
              </a:buClr>
              <a:buSzPts val="1600"/>
              <a:buFont typeface="Proxima Nova"/>
              <a:buChar char="●"/>
            </a:pPr>
            <a:r>
              <a:rPr lang="en" sz="1600">
                <a:solidFill>
                  <a:srgbClr val="434343"/>
                </a:solidFill>
              </a:rPr>
              <a:t>Precision: 0.79</a:t>
            </a:r>
            <a:endParaRPr sz="1600">
              <a:solidFill>
                <a:srgbClr val="434343"/>
              </a:solidFill>
            </a:endParaRPr>
          </a:p>
          <a:p>
            <a:pPr indent="-330200" lvl="0" marL="457200" rtl="0" algn="l">
              <a:spcBef>
                <a:spcPts val="0"/>
              </a:spcBef>
              <a:spcAft>
                <a:spcPts val="0"/>
              </a:spcAft>
              <a:buClr>
                <a:srgbClr val="434343"/>
              </a:buClr>
              <a:buSzPts val="1600"/>
              <a:buFont typeface="Proxima Nova"/>
              <a:buChar char="●"/>
            </a:pPr>
            <a:r>
              <a:rPr lang="en" sz="1600">
                <a:solidFill>
                  <a:srgbClr val="434343"/>
                </a:solidFill>
              </a:rPr>
              <a:t>Fewest false </a:t>
            </a:r>
            <a:r>
              <a:rPr lang="en" sz="1600">
                <a:solidFill>
                  <a:srgbClr val="434343"/>
                </a:solidFill>
              </a:rPr>
              <a:t>positives</a:t>
            </a:r>
            <a:endParaRPr sz="1600">
              <a:solidFill>
                <a:srgbClr val="434343"/>
              </a:solidFill>
            </a:endParaRPr>
          </a:p>
        </p:txBody>
      </p:sp>
      <p:graphicFrame>
        <p:nvGraphicFramePr>
          <p:cNvPr id="170" name="Google Shape;170;p25"/>
          <p:cNvGraphicFramePr/>
          <p:nvPr/>
        </p:nvGraphicFramePr>
        <p:xfrm>
          <a:off x="471950" y="2986850"/>
          <a:ext cx="3000000" cy="3000000"/>
        </p:xfrm>
        <a:graphic>
          <a:graphicData uri="http://schemas.openxmlformats.org/drawingml/2006/table">
            <a:tbl>
              <a:tblPr>
                <a:noFill/>
                <a:tableStyleId>{BA6B9537-D825-40A2-BA52-5F98FF35982A}</a:tableStyleId>
              </a:tblPr>
              <a:tblGrid>
                <a:gridCol w="1687275"/>
                <a:gridCol w="1687275"/>
                <a:gridCol w="1687275"/>
              </a:tblGrid>
              <a:tr h="436475">
                <a:tc>
                  <a:txBody>
                    <a:bodyPr/>
                    <a:lstStyle/>
                    <a:p>
                      <a:pPr indent="0" lvl="0" marL="0" marR="0" rtl="0" algn="ctr">
                        <a:lnSpc>
                          <a:spcPct val="100000"/>
                        </a:lnSpc>
                        <a:spcBef>
                          <a:spcPts val="0"/>
                        </a:spcBef>
                        <a:spcAft>
                          <a:spcPts val="0"/>
                        </a:spcAft>
                        <a:buNone/>
                      </a:pPr>
                      <a:r>
                        <a:t/>
                      </a:r>
                      <a:endParaRPr sz="1200">
                        <a:highlight>
                          <a:srgbClr val="434343"/>
                        </a:highlight>
                        <a:latin typeface="Proxima Nova"/>
                        <a:ea typeface="Proxima Nova"/>
                        <a:cs typeface="Proxima Nova"/>
                        <a:sym typeface="Proxima Nova"/>
                      </a:endParaRPr>
                    </a:p>
                  </a:txBody>
                  <a:tcPr marT="91425" marB="91425" marR="91425" marL="91425"/>
                </a:tc>
                <a:tc>
                  <a:txBody>
                    <a:bodyPr/>
                    <a:lstStyle/>
                    <a:p>
                      <a:pPr indent="0" lvl="0" marL="0" marR="0" rtl="0" algn="ctr">
                        <a:lnSpc>
                          <a:spcPct val="100000"/>
                        </a:lnSpc>
                        <a:spcBef>
                          <a:spcPts val="0"/>
                        </a:spcBef>
                        <a:spcAft>
                          <a:spcPts val="0"/>
                        </a:spcAft>
                        <a:buNone/>
                      </a:pPr>
                      <a:r>
                        <a:rPr lang="en" sz="1200">
                          <a:latin typeface="Proxima Nova"/>
                          <a:ea typeface="Proxima Nova"/>
                          <a:cs typeface="Proxima Nova"/>
                          <a:sym typeface="Proxima Nova"/>
                        </a:rPr>
                        <a:t>Predicted </a:t>
                      </a:r>
                      <a:r>
                        <a:rPr lang="en" sz="1200">
                          <a:latin typeface="Proxima Nova"/>
                          <a:ea typeface="Proxima Nova"/>
                          <a:cs typeface="Proxima Nova"/>
                          <a:sym typeface="Proxima Nova"/>
                        </a:rPr>
                        <a:t>Positive</a:t>
                      </a:r>
                      <a:endParaRPr sz="1200">
                        <a:latin typeface="Proxima Nova"/>
                        <a:ea typeface="Proxima Nova"/>
                        <a:cs typeface="Proxima Nova"/>
                        <a:sym typeface="Proxima Nova"/>
                      </a:endParaRPr>
                    </a:p>
                  </a:txBody>
                  <a:tcPr marT="91425" marB="91425" marR="91425" marL="91425"/>
                </a:tc>
                <a:tc>
                  <a:txBody>
                    <a:bodyPr/>
                    <a:lstStyle/>
                    <a:p>
                      <a:pPr indent="0" lvl="0" marL="0" marR="0" rtl="0" algn="ctr">
                        <a:lnSpc>
                          <a:spcPct val="100000"/>
                        </a:lnSpc>
                        <a:spcBef>
                          <a:spcPts val="0"/>
                        </a:spcBef>
                        <a:spcAft>
                          <a:spcPts val="0"/>
                        </a:spcAft>
                        <a:buNone/>
                      </a:pPr>
                      <a:r>
                        <a:rPr lang="en" sz="1200">
                          <a:latin typeface="Proxima Nova"/>
                          <a:ea typeface="Proxima Nova"/>
                          <a:cs typeface="Proxima Nova"/>
                          <a:sym typeface="Proxima Nova"/>
                        </a:rPr>
                        <a:t>Predicted</a:t>
                      </a:r>
                      <a:r>
                        <a:rPr lang="en" sz="1200">
                          <a:latin typeface="Proxima Nova"/>
                          <a:ea typeface="Proxima Nova"/>
                          <a:cs typeface="Proxima Nova"/>
                          <a:sym typeface="Proxima Nova"/>
                        </a:rPr>
                        <a:t> Negative</a:t>
                      </a:r>
                      <a:endParaRPr sz="1200">
                        <a:latin typeface="Proxima Nova"/>
                        <a:ea typeface="Proxima Nova"/>
                        <a:cs typeface="Proxima Nova"/>
                        <a:sym typeface="Proxima Nova"/>
                      </a:endParaRPr>
                    </a:p>
                  </a:txBody>
                  <a:tcPr marT="91425" marB="91425" marR="91425" marL="91425"/>
                </a:tc>
              </a:tr>
              <a:tr h="436475">
                <a:tc>
                  <a:txBody>
                    <a:bodyPr/>
                    <a:lstStyle/>
                    <a:p>
                      <a:pPr indent="0" lvl="0" marL="0" marR="0" rtl="0" algn="ctr">
                        <a:lnSpc>
                          <a:spcPct val="100000"/>
                        </a:lnSpc>
                        <a:spcBef>
                          <a:spcPts val="0"/>
                        </a:spcBef>
                        <a:spcAft>
                          <a:spcPts val="0"/>
                        </a:spcAft>
                        <a:buNone/>
                      </a:pPr>
                      <a:r>
                        <a:rPr lang="en" sz="1200">
                          <a:latin typeface="Proxima Nova"/>
                          <a:ea typeface="Proxima Nova"/>
                          <a:cs typeface="Proxima Nova"/>
                          <a:sym typeface="Proxima Nova"/>
                        </a:rPr>
                        <a:t>True</a:t>
                      </a:r>
                      <a:r>
                        <a:rPr lang="en" sz="1200">
                          <a:latin typeface="Proxima Nova"/>
                          <a:ea typeface="Proxima Nova"/>
                          <a:cs typeface="Proxima Nova"/>
                          <a:sym typeface="Proxima Nova"/>
                        </a:rPr>
                        <a:t> Positive</a:t>
                      </a:r>
                      <a:endParaRPr sz="1200">
                        <a:latin typeface="Proxima Nova"/>
                        <a:ea typeface="Proxima Nova"/>
                        <a:cs typeface="Proxima Nova"/>
                        <a:sym typeface="Proxima Nova"/>
                      </a:endParaRPr>
                    </a:p>
                  </a:txBody>
                  <a:tcPr marT="91425" marB="91425" marR="91425" marL="91425"/>
                </a:tc>
                <a:tc>
                  <a:txBody>
                    <a:bodyPr/>
                    <a:lstStyle/>
                    <a:p>
                      <a:pPr indent="0" lvl="0" marL="0" marR="0" rtl="0" algn="ctr">
                        <a:lnSpc>
                          <a:spcPct val="100000"/>
                        </a:lnSpc>
                        <a:spcBef>
                          <a:spcPts val="0"/>
                        </a:spcBef>
                        <a:spcAft>
                          <a:spcPts val="0"/>
                        </a:spcAft>
                        <a:buNone/>
                      </a:pPr>
                      <a:r>
                        <a:rPr lang="en" sz="1200">
                          <a:latin typeface="Proxima Nova"/>
                          <a:ea typeface="Proxima Nova"/>
                          <a:cs typeface="Proxima Nova"/>
                          <a:sym typeface="Proxima Nova"/>
                        </a:rPr>
                        <a:t>1535</a:t>
                      </a:r>
                      <a:endParaRPr sz="1200">
                        <a:latin typeface="Proxima Nova"/>
                        <a:ea typeface="Proxima Nova"/>
                        <a:cs typeface="Proxima Nova"/>
                        <a:sym typeface="Proxima Nova"/>
                      </a:endParaRPr>
                    </a:p>
                  </a:txBody>
                  <a:tcPr marT="91425" marB="91425" marR="91425" marL="91425">
                    <a:solidFill>
                      <a:srgbClr val="B6D7A8"/>
                    </a:solidFill>
                  </a:tcPr>
                </a:tc>
                <a:tc>
                  <a:txBody>
                    <a:bodyPr/>
                    <a:lstStyle/>
                    <a:p>
                      <a:pPr indent="0" lvl="0" marL="0" marR="0" rtl="0" algn="ctr">
                        <a:lnSpc>
                          <a:spcPct val="100000"/>
                        </a:lnSpc>
                        <a:spcBef>
                          <a:spcPts val="0"/>
                        </a:spcBef>
                        <a:spcAft>
                          <a:spcPts val="0"/>
                        </a:spcAft>
                        <a:buNone/>
                      </a:pPr>
                      <a:r>
                        <a:rPr lang="en" sz="1200">
                          <a:latin typeface="Proxima Nova"/>
                          <a:ea typeface="Proxima Nova"/>
                          <a:cs typeface="Proxima Nova"/>
                          <a:sym typeface="Proxima Nova"/>
                        </a:rPr>
                        <a:t>318</a:t>
                      </a:r>
                      <a:endParaRPr sz="1200">
                        <a:latin typeface="Proxima Nova"/>
                        <a:ea typeface="Proxima Nova"/>
                        <a:cs typeface="Proxima Nova"/>
                        <a:sym typeface="Proxima Nova"/>
                      </a:endParaRPr>
                    </a:p>
                  </a:txBody>
                  <a:tcPr marT="91425" marB="91425" marR="91425" marL="91425">
                    <a:solidFill>
                      <a:srgbClr val="F4CCCC"/>
                    </a:solidFill>
                  </a:tcPr>
                </a:tc>
              </a:tr>
              <a:tr h="436475">
                <a:tc>
                  <a:txBody>
                    <a:bodyPr/>
                    <a:lstStyle/>
                    <a:p>
                      <a:pPr indent="0" lvl="0" marL="0" marR="0" rtl="0" algn="ctr">
                        <a:lnSpc>
                          <a:spcPct val="100000"/>
                        </a:lnSpc>
                        <a:spcBef>
                          <a:spcPts val="0"/>
                        </a:spcBef>
                        <a:spcAft>
                          <a:spcPts val="0"/>
                        </a:spcAft>
                        <a:buNone/>
                      </a:pPr>
                      <a:r>
                        <a:rPr lang="en" sz="1200">
                          <a:latin typeface="Proxima Nova"/>
                          <a:ea typeface="Proxima Nova"/>
                          <a:cs typeface="Proxima Nova"/>
                          <a:sym typeface="Proxima Nova"/>
                        </a:rPr>
                        <a:t>True</a:t>
                      </a:r>
                      <a:r>
                        <a:rPr lang="en" sz="1200">
                          <a:latin typeface="Proxima Nova"/>
                          <a:ea typeface="Proxima Nova"/>
                          <a:cs typeface="Proxima Nova"/>
                          <a:sym typeface="Proxima Nova"/>
                        </a:rPr>
                        <a:t> Negative</a:t>
                      </a:r>
                      <a:endParaRPr sz="1200">
                        <a:latin typeface="Proxima Nova"/>
                        <a:ea typeface="Proxima Nova"/>
                        <a:cs typeface="Proxima Nova"/>
                        <a:sym typeface="Proxima Nova"/>
                      </a:endParaRPr>
                    </a:p>
                  </a:txBody>
                  <a:tcPr marT="91425" marB="91425" marR="91425" marL="91425"/>
                </a:tc>
                <a:tc>
                  <a:txBody>
                    <a:bodyPr/>
                    <a:lstStyle/>
                    <a:p>
                      <a:pPr indent="0" lvl="0" marL="0" marR="0" rtl="0" algn="ctr">
                        <a:lnSpc>
                          <a:spcPct val="100000"/>
                        </a:lnSpc>
                        <a:spcBef>
                          <a:spcPts val="0"/>
                        </a:spcBef>
                        <a:spcAft>
                          <a:spcPts val="0"/>
                        </a:spcAft>
                        <a:buNone/>
                      </a:pPr>
                      <a:r>
                        <a:rPr lang="en" sz="1200">
                          <a:latin typeface="Proxima Nova"/>
                          <a:ea typeface="Proxima Nova"/>
                          <a:cs typeface="Proxima Nova"/>
                          <a:sym typeface="Proxima Nova"/>
                        </a:rPr>
                        <a:t>413</a:t>
                      </a:r>
                      <a:endParaRPr sz="1200">
                        <a:latin typeface="Proxima Nova"/>
                        <a:ea typeface="Proxima Nova"/>
                        <a:cs typeface="Proxima Nova"/>
                        <a:sym typeface="Proxima Nova"/>
                      </a:endParaRPr>
                    </a:p>
                  </a:txBody>
                  <a:tcPr marT="91425" marB="91425" marR="91425" marL="91425">
                    <a:solidFill>
                      <a:srgbClr val="F4CCCC"/>
                    </a:solidFill>
                  </a:tcPr>
                </a:tc>
                <a:tc>
                  <a:txBody>
                    <a:bodyPr/>
                    <a:lstStyle/>
                    <a:p>
                      <a:pPr indent="0" lvl="0" marL="0" marR="0" rtl="0" algn="ctr">
                        <a:lnSpc>
                          <a:spcPct val="100000"/>
                        </a:lnSpc>
                        <a:spcBef>
                          <a:spcPts val="0"/>
                        </a:spcBef>
                        <a:spcAft>
                          <a:spcPts val="0"/>
                        </a:spcAft>
                        <a:buNone/>
                      </a:pPr>
                      <a:r>
                        <a:rPr lang="en" sz="1200">
                          <a:latin typeface="Proxima Nova"/>
                          <a:ea typeface="Proxima Nova"/>
                          <a:cs typeface="Proxima Nova"/>
                          <a:sym typeface="Proxima Nova"/>
                        </a:rPr>
                        <a:t>1231</a:t>
                      </a:r>
                      <a:endParaRPr sz="1200">
                        <a:latin typeface="Proxima Nova"/>
                        <a:ea typeface="Proxima Nova"/>
                        <a:cs typeface="Proxima Nova"/>
                        <a:sym typeface="Proxima Nova"/>
                      </a:endParaRPr>
                    </a:p>
                  </a:txBody>
                  <a:tcPr marT="91425" marB="91425" marR="91425" marL="91425">
                    <a:solidFill>
                      <a:srgbClr val="B6D7A8"/>
                    </a:solidFill>
                  </a:tcPr>
                </a:tc>
              </a:tr>
            </a:tbl>
          </a:graphicData>
        </a:graphic>
      </p:graphicFrame>
      <p:pic>
        <p:nvPicPr>
          <p:cNvPr id="171" name="Google Shape;171;p25"/>
          <p:cNvPicPr preferRelativeResize="0"/>
          <p:nvPr/>
        </p:nvPicPr>
        <p:blipFill>
          <a:blip r:embed="rId4">
            <a:alphaModFix/>
          </a:blip>
          <a:stretch>
            <a:fillRect/>
          </a:stretch>
        </p:blipFill>
        <p:spPr>
          <a:xfrm>
            <a:off x="5876763" y="1258475"/>
            <a:ext cx="3023024" cy="22529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Real-World Example - Classification</a:t>
            </a:r>
            <a:endParaRPr/>
          </a:p>
        </p:txBody>
      </p:sp>
      <p:pic>
        <p:nvPicPr>
          <p:cNvPr id="177" name="Google Shape;177;p26"/>
          <p:cNvPicPr preferRelativeResize="0"/>
          <p:nvPr/>
        </p:nvPicPr>
        <p:blipFill>
          <a:blip r:embed="rId3">
            <a:alphaModFix/>
          </a:blip>
          <a:stretch>
            <a:fillRect/>
          </a:stretch>
        </p:blipFill>
        <p:spPr>
          <a:xfrm>
            <a:off x="311700" y="1160700"/>
            <a:ext cx="4078403" cy="1861950"/>
          </a:xfrm>
          <a:prstGeom prst="rect">
            <a:avLst/>
          </a:prstGeom>
          <a:noFill/>
          <a:ln>
            <a:noFill/>
          </a:ln>
          <a:effectLst>
            <a:outerShdw blurRad="57150" rotWithShape="0" algn="bl" dir="5400000" dist="19050">
              <a:srgbClr val="000000">
                <a:alpha val="50000"/>
              </a:srgbClr>
            </a:outerShdw>
          </a:effectLst>
        </p:spPr>
      </p:pic>
      <p:sp>
        <p:nvSpPr>
          <p:cNvPr id="178" name="Google Shape;178;p26"/>
          <p:cNvSpPr txBox="1"/>
          <p:nvPr/>
        </p:nvSpPr>
        <p:spPr>
          <a:xfrm>
            <a:off x="850900" y="3070900"/>
            <a:ext cx="3000000" cy="158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latin typeface="Proxima Nova"/>
                <a:ea typeface="Proxima Nova"/>
                <a:cs typeface="Proxima Nova"/>
                <a:sym typeface="Proxima Nova"/>
              </a:rPr>
              <a:t>Top 10 Un-Reviewed Wines</a:t>
            </a:r>
            <a:endParaRPr b="1" sz="1300">
              <a:latin typeface="Proxima Nova"/>
              <a:ea typeface="Proxima Nova"/>
              <a:cs typeface="Proxima Nova"/>
              <a:sym typeface="Proxima Nova"/>
            </a:endParaRPr>
          </a:p>
          <a:p>
            <a:pPr indent="0" lvl="0" marL="0" rtl="0" algn="l">
              <a:spcBef>
                <a:spcPts val="0"/>
              </a:spcBef>
              <a:spcAft>
                <a:spcPts val="0"/>
              </a:spcAft>
              <a:buNone/>
            </a:pPr>
            <a:r>
              <a:t/>
            </a:r>
            <a:endParaRPr sz="1300">
              <a:latin typeface="Proxima Nova"/>
              <a:ea typeface="Proxima Nova"/>
              <a:cs typeface="Proxima Nova"/>
              <a:sym typeface="Proxima Nova"/>
            </a:endParaRPr>
          </a:p>
          <a:p>
            <a:pPr indent="-311150" lvl="0" marL="457200" rtl="0" algn="l">
              <a:spcBef>
                <a:spcPts val="0"/>
              </a:spcBef>
              <a:spcAft>
                <a:spcPts val="0"/>
              </a:spcAft>
              <a:buSzPts val="1300"/>
              <a:buFont typeface="Proxima Nova"/>
              <a:buChar char="●"/>
            </a:pPr>
            <a:r>
              <a:rPr lang="en" sz="1300">
                <a:latin typeface="Proxima Nova"/>
                <a:ea typeface="Proxima Nova"/>
                <a:cs typeface="Proxima Nova"/>
                <a:sym typeface="Proxima Nova"/>
              </a:rPr>
              <a:t>Ranked by average user points rating</a:t>
            </a:r>
            <a:endParaRPr sz="1300">
              <a:latin typeface="Proxima Nova"/>
              <a:ea typeface="Proxima Nova"/>
              <a:cs typeface="Proxima Nova"/>
              <a:sym typeface="Proxima Nova"/>
            </a:endParaRPr>
          </a:p>
          <a:p>
            <a:pPr indent="-311150" lvl="0" marL="457200" rtl="0" algn="l">
              <a:spcBef>
                <a:spcPts val="0"/>
              </a:spcBef>
              <a:spcAft>
                <a:spcPts val="0"/>
              </a:spcAft>
              <a:buSzPts val="1300"/>
              <a:buFont typeface="Proxima Nova"/>
              <a:buChar char="●"/>
            </a:pPr>
            <a:r>
              <a:rPr lang="en" sz="1300">
                <a:latin typeface="Proxima Nova"/>
                <a:ea typeface="Proxima Nova"/>
                <a:cs typeface="Proxima Nova"/>
                <a:sym typeface="Proxima Nova"/>
              </a:rPr>
              <a:t>54,101 recommended wines -&gt; constraint based filtering should be added</a:t>
            </a:r>
            <a:endParaRPr sz="1300">
              <a:latin typeface="Proxima Nova"/>
              <a:ea typeface="Proxima Nova"/>
              <a:cs typeface="Proxima Nova"/>
              <a:sym typeface="Proxima Nova"/>
            </a:endParaRPr>
          </a:p>
        </p:txBody>
      </p:sp>
      <p:pic>
        <p:nvPicPr>
          <p:cNvPr id="179" name="Google Shape;179;p26"/>
          <p:cNvPicPr preferRelativeResize="0"/>
          <p:nvPr/>
        </p:nvPicPr>
        <p:blipFill>
          <a:blip r:embed="rId4">
            <a:alphaModFix/>
          </a:blip>
          <a:stretch>
            <a:fillRect/>
          </a:stretch>
        </p:blipFill>
        <p:spPr>
          <a:xfrm>
            <a:off x="4572000" y="1160700"/>
            <a:ext cx="4481050" cy="1816050"/>
          </a:xfrm>
          <a:prstGeom prst="rect">
            <a:avLst/>
          </a:prstGeom>
          <a:noFill/>
          <a:ln>
            <a:noFill/>
          </a:ln>
          <a:effectLst>
            <a:outerShdw blurRad="57150" rotWithShape="0" algn="bl" dir="5400000" dist="19050">
              <a:srgbClr val="000000">
                <a:alpha val="50000"/>
              </a:srgbClr>
            </a:outerShdw>
          </a:effectLst>
        </p:spPr>
      </p:pic>
      <p:sp>
        <p:nvSpPr>
          <p:cNvPr id="180" name="Google Shape;180;p26"/>
          <p:cNvSpPr txBox="1"/>
          <p:nvPr/>
        </p:nvSpPr>
        <p:spPr>
          <a:xfrm>
            <a:off x="5096863" y="3171425"/>
            <a:ext cx="35559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Example of Added Constraint-Based Filtering</a:t>
            </a:r>
            <a:endParaRPr b="1">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Regression Overview </a:t>
            </a:r>
            <a:r>
              <a:rPr lang="en" sz="2200"/>
              <a:t>(Content-Based Recommender)</a:t>
            </a:r>
            <a:endParaRPr sz="2200"/>
          </a:p>
        </p:txBody>
      </p:sp>
      <p:sp>
        <p:nvSpPr>
          <p:cNvPr id="186" name="Google Shape;186;p27"/>
          <p:cNvSpPr txBox="1"/>
          <p:nvPr>
            <p:ph idx="1" type="body"/>
          </p:nvPr>
        </p:nvSpPr>
        <p:spPr>
          <a:xfrm>
            <a:off x="311700" y="1376100"/>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434343"/>
              </a:buClr>
              <a:buSzPts val="1600"/>
              <a:buFont typeface="Proxima Nova"/>
              <a:buChar char="●"/>
            </a:pPr>
            <a:r>
              <a:rPr lang="en" sz="1600">
                <a:solidFill>
                  <a:srgbClr val="434343"/>
                </a:solidFill>
              </a:rPr>
              <a:t>Similar to aforementioned classification modeling, except a predicted numeric rating would be made for all wines instead of just a Yes/No recommendation</a:t>
            </a:r>
            <a:endParaRPr sz="1600" u="sng">
              <a:solidFill>
                <a:srgbClr val="434343"/>
              </a:solidFill>
            </a:endParaRPr>
          </a:p>
          <a:p>
            <a:pPr indent="-330200" lvl="0" marL="457200" rtl="0" algn="l">
              <a:spcBef>
                <a:spcPts val="0"/>
              </a:spcBef>
              <a:spcAft>
                <a:spcPts val="0"/>
              </a:spcAft>
              <a:buClr>
                <a:srgbClr val="434343"/>
              </a:buClr>
              <a:buSzPts val="1600"/>
              <a:buFont typeface="Proxima Nova"/>
              <a:buChar char="●"/>
            </a:pPr>
            <a:r>
              <a:rPr lang="en" sz="1600">
                <a:solidFill>
                  <a:srgbClr val="434343"/>
                </a:solidFill>
              </a:rPr>
              <a:t>Train/Test models with the same input content variables (price, variety, location) to predict numeric target feature </a:t>
            </a:r>
            <a:endParaRPr sz="1600">
              <a:solidFill>
                <a:srgbClr val="434343"/>
              </a:solidFill>
            </a:endParaRPr>
          </a:p>
          <a:p>
            <a:pPr indent="-330200" lvl="0" marL="457200" rtl="0" algn="l">
              <a:spcBef>
                <a:spcPts val="0"/>
              </a:spcBef>
              <a:spcAft>
                <a:spcPts val="0"/>
              </a:spcAft>
              <a:buClr>
                <a:srgbClr val="434343"/>
              </a:buClr>
              <a:buSzPts val="1600"/>
              <a:buFont typeface="Proxima Nova"/>
              <a:buChar char="●"/>
            </a:pPr>
            <a:r>
              <a:rPr lang="en" sz="1600">
                <a:solidFill>
                  <a:srgbClr val="434343"/>
                </a:solidFill>
              </a:rPr>
              <a:t>‘Real-world’ application is that the best model would be fit with all of a user’s reviews</a:t>
            </a:r>
            <a:endParaRPr sz="1600">
              <a:solidFill>
                <a:srgbClr val="434343"/>
              </a:solidFill>
            </a:endParaRPr>
          </a:p>
          <a:p>
            <a:pPr indent="-330200" lvl="0" marL="457200" rtl="0" algn="l">
              <a:spcBef>
                <a:spcPts val="0"/>
              </a:spcBef>
              <a:spcAft>
                <a:spcPts val="0"/>
              </a:spcAft>
              <a:buClr>
                <a:srgbClr val="434343"/>
              </a:buClr>
              <a:buSzPts val="1600"/>
              <a:buFont typeface="Proxima Nova"/>
              <a:buChar char="●"/>
            </a:pPr>
            <a:r>
              <a:rPr lang="en" sz="1600">
                <a:solidFill>
                  <a:srgbClr val="434343"/>
                </a:solidFill>
              </a:rPr>
              <a:t>Numeric predictions made for all un-reviewed wines in database</a:t>
            </a:r>
            <a:endParaRPr sz="1600">
              <a:solidFill>
                <a:srgbClr val="434343"/>
              </a:solidFill>
            </a:endParaRPr>
          </a:p>
          <a:p>
            <a:pPr indent="-330200" lvl="0" marL="457200" rtl="0" algn="l">
              <a:spcBef>
                <a:spcPts val="0"/>
              </a:spcBef>
              <a:spcAft>
                <a:spcPts val="0"/>
              </a:spcAft>
              <a:buClr>
                <a:srgbClr val="434343"/>
              </a:buClr>
              <a:buSzPts val="1600"/>
              <a:buFont typeface="Proxima Nova"/>
              <a:buChar char="●"/>
            </a:pPr>
            <a:r>
              <a:rPr lang="en" sz="1600">
                <a:solidFill>
                  <a:srgbClr val="434343"/>
                </a:solidFill>
              </a:rPr>
              <a:t>Recommendations provided based on highest predicted rating by model</a:t>
            </a:r>
            <a:endParaRPr sz="1600">
              <a:solidFill>
                <a:srgbClr val="434343"/>
              </a:solidFill>
            </a:endParaRPr>
          </a:p>
          <a:p>
            <a:pPr indent="-330200" lvl="1" marL="914400" rtl="0" algn="l">
              <a:spcBef>
                <a:spcPts val="0"/>
              </a:spcBef>
              <a:spcAft>
                <a:spcPts val="0"/>
              </a:spcAft>
              <a:buClr>
                <a:srgbClr val="434343"/>
              </a:buClr>
              <a:buSzPts val="1600"/>
              <a:buFont typeface="Proxima Nova"/>
              <a:buChar char="○"/>
            </a:pPr>
            <a:r>
              <a:rPr lang="en" sz="1600">
                <a:solidFill>
                  <a:srgbClr val="434343"/>
                </a:solidFill>
              </a:rPr>
              <a:t>For example, provide 10 recommendations ranked by highest predicted rating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Regression Steps</a:t>
            </a:r>
            <a:endParaRPr/>
          </a:p>
        </p:txBody>
      </p:sp>
      <p:sp>
        <p:nvSpPr>
          <p:cNvPr id="192" name="Google Shape;19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434343"/>
              </a:buClr>
              <a:buSzPts val="1600"/>
              <a:buFont typeface="Proxima Nova"/>
              <a:buAutoNum type="arabicPeriod"/>
            </a:pPr>
            <a:r>
              <a:rPr lang="en" sz="1600">
                <a:solidFill>
                  <a:srgbClr val="434343"/>
                </a:solidFill>
              </a:rPr>
              <a:t>Filter for target user -&gt; ‘Roger Voss’</a:t>
            </a:r>
            <a:endParaRPr sz="1600">
              <a:solidFill>
                <a:srgbClr val="434343"/>
              </a:solidFill>
            </a:endParaRPr>
          </a:p>
          <a:p>
            <a:pPr indent="-330200" lvl="0" marL="457200" rtl="0" algn="l">
              <a:spcBef>
                <a:spcPts val="0"/>
              </a:spcBef>
              <a:spcAft>
                <a:spcPts val="0"/>
              </a:spcAft>
              <a:buClr>
                <a:srgbClr val="434343"/>
              </a:buClr>
              <a:buSzPts val="1600"/>
              <a:buFont typeface="Roboto"/>
              <a:buAutoNum type="arabicPeriod"/>
            </a:pPr>
            <a:r>
              <a:rPr b="1" lang="en" sz="1600">
                <a:solidFill>
                  <a:srgbClr val="434343"/>
                </a:solidFill>
              </a:rPr>
              <a:t>X (input)</a:t>
            </a:r>
            <a:r>
              <a:rPr lang="en" sz="1600">
                <a:solidFill>
                  <a:srgbClr val="434343"/>
                </a:solidFill>
              </a:rPr>
              <a:t> = </a:t>
            </a:r>
            <a:r>
              <a:rPr lang="en" sz="1600" u="sng">
                <a:solidFill>
                  <a:srgbClr val="434343"/>
                </a:solidFill>
              </a:rPr>
              <a:t>Variety</a:t>
            </a:r>
            <a:r>
              <a:rPr lang="en" sz="1600">
                <a:solidFill>
                  <a:srgbClr val="434343"/>
                </a:solidFill>
              </a:rPr>
              <a:t> (one-hot encoded), </a:t>
            </a:r>
            <a:r>
              <a:rPr lang="en" sz="1600" u="sng">
                <a:solidFill>
                  <a:srgbClr val="434343"/>
                </a:solidFill>
              </a:rPr>
              <a:t>Location</a:t>
            </a:r>
            <a:r>
              <a:rPr lang="en" sz="1600">
                <a:solidFill>
                  <a:srgbClr val="434343"/>
                </a:solidFill>
              </a:rPr>
              <a:t> (one-hot encoded), </a:t>
            </a:r>
            <a:r>
              <a:rPr lang="en" sz="1600" u="sng">
                <a:solidFill>
                  <a:srgbClr val="434343"/>
                </a:solidFill>
              </a:rPr>
              <a:t>Price</a:t>
            </a:r>
            <a:r>
              <a:rPr lang="en" sz="1600">
                <a:solidFill>
                  <a:srgbClr val="434343"/>
                </a:solidFill>
              </a:rPr>
              <a:t> (log transformed)</a:t>
            </a:r>
            <a:endParaRPr sz="1600">
              <a:solidFill>
                <a:srgbClr val="434343"/>
              </a:solidFill>
            </a:endParaRPr>
          </a:p>
          <a:p>
            <a:pPr indent="-330200" lvl="0" marL="457200" rtl="0" algn="l">
              <a:spcBef>
                <a:spcPts val="0"/>
              </a:spcBef>
              <a:spcAft>
                <a:spcPts val="0"/>
              </a:spcAft>
              <a:buClr>
                <a:srgbClr val="434343"/>
              </a:buClr>
              <a:buSzPts val="1600"/>
              <a:buFont typeface="Roboto"/>
              <a:buAutoNum type="arabicPeriod"/>
            </a:pPr>
            <a:r>
              <a:rPr b="1" lang="en" sz="1600">
                <a:solidFill>
                  <a:srgbClr val="434343"/>
                </a:solidFill>
              </a:rPr>
              <a:t>y (target)</a:t>
            </a:r>
            <a:r>
              <a:rPr lang="en" sz="1600">
                <a:solidFill>
                  <a:srgbClr val="434343"/>
                </a:solidFill>
              </a:rPr>
              <a:t> = Numeric Points Rating</a:t>
            </a:r>
            <a:endParaRPr sz="1600">
              <a:solidFill>
                <a:srgbClr val="434343"/>
              </a:solidFill>
            </a:endParaRPr>
          </a:p>
          <a:p>
            <a:pPr indent="-330200" lvl="0" marL="457200" rtl="0" algn="l">
              <a:spcBef>
                <a:spcPts val="0"/>
              </a:spcBef>
              <a:spcAft>
                <a:spcPts val="0"/>
              </a:spcAft>
              <a:buClr>
                <a:srgbClr val="434343"/>
              </a:buClr>
              <a:buSzPts val="1600"/>
              <a:buFont typeface="Proxima Nova"/>
              <a:buAutoNum type="arabicPeriod"/>
            </a:pPr>
            <a:r>
              <a:rPr lang="en" sz="1600">
                <a:solidFill>
                  <a:srgbClr val="434343"/>
                </a:solidFill>
              </a:rPr>
              <a:t>80/20 Train/Test for Roger’s 18,068 reviews</a:t>
            </a:r>
            <a:endParaRPr sz="1600">
              <a:solidFill>
                <a:srgbClr val="434343"/>
              </a:solidFill>
            </a:endParaRPr>
          </a:p>
          <a:p>
            <a:pPr indent="-330200" lvl="0" marL="457200" rtl="0" algn="l">
              <a:spcBef>
                <a:spcPts val="0"/>
              </a:spcBef>
              <a:spcAft>
                <a:spcPts val="0"/>
              </a:spcAft>
              <a:buClr>
                <a:srgbClr val="434343"/>
              </a:buClr>
              <a:buSzPts val="1600"/>
              <a:buFont typeface="Proxima Nova"/>
              <a:buAutoNum type="arabicPeriod"/>
            </a:pPr>
            <a:r>
              <a:rPr lang="en" sz="1600">
                <a:solidFill>
                  <a:srgbClr val="434343"/>
                </a:solidFill>
              </a:rPr>
              <a:t>Use same train and test sets for 3 different regression models to compare results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 Regressor - Best Model</a:t>
            </a:r>
            <a:endParaRPr/>
          </a:p>
        </p:txBody>
      </p:sp>
      <p:sp>
        <p:nvSpPr>
          <p:cNvPr id="198" name="Google Shape;19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434343"/>
              </a:buClr>
              <a:buSzPts val="1800"/>
              <a:buFont typeface="Proxima Nova"/>
              <a:buChar char="●"/>
            </a:pPr>
            <a:r>
              <a:rPr lang="en">
                <a:solidFill>
                  <a:srgbClr val="434343"/>
                </a:solidFill>
              </a:rPr>
              <a:t>Hyperparameter Tuning:</a:t>
            </a:r>
            <a:endParaRPr>
              <a:solidFill>
                <a:srgbClr val="434343"/>
              </a:solidFill>
            </a:endParaRPr>
          </a:p>
          <a:p>
            <a:pPr indent="-317500" lvl="1" marL="914400" rtl="0" algn="l">
              <a:spcBef>
                <a:spcPts val="0"/>
              </a:spcBef>
              <a:spcAft>
                <a:spcPts val="0"/>
              </a:spcAft>
              <a:buClr>
                <a:srgbClr val="434343"/>
              </a:buClr>
              <a:buSzPts val="1400"/>
              <a:buFont typeface="Proxima Nova"/>
              <a:buChar char="○"/>
            </a:pPr>
            <a:r>
              <a:rPr lang="en">
                <a:solidFill>
                  <a:srgbClr val="434343"/>
                </a:solidFill>
              </a:rPr>
              <a:t>N_estimators: 200</a:t>
            </a:r>
            <a:endParaRPr>
              <a:solidFill>
                <a:srgbClr val="434343"/>
              </a:solidFill>
            </a:endParaRPr>
          </a:p>
          <a:p>
            <a:pPr indent="-317500" lvl="1" marL="914400" rtl="0" algn="l">
              <a:spcBef>
                <a:spcPts val="0"/>
              </a:spcBef>
              <a:spcAft>
                <a:spcPts val="0"/>
              </a:spcAft>
              <a:buClr>
                <a:srgbClr val="434343"/>
              </a:buClr>
              <a:buSzPts val="1400"/>
              <a:buFont typeface="Proxima Nova"/>
              <a:buChar char="○"/>
            </a:pPr>
            <a:r>
              <a:rPr lang="en">
                <a:solidFill>
                  <a:srgbClr val="434343"/>
                </a:solidFill>
              </a:rPr>
              <a:t>Max_Depth: 25</a:t>
            </a:r>
            <a:endParaRPr>
              <a:solidFill>
                <a:srgbClr val="434343"/>
              </a:solidFill>
            </a:endParaRPr>
          </a:p>
          <a:p>
            <a:pPr indent="-317500" lvl="1" marL="914400" rtl="0" algn="l">
              <a:spcBef>
                <a:spcPts val="0"/>
              </a:spcBef>
              <a:spcAft>
                <a:spcPts val="0"/>
              </a:spcAft>
              <a:buClr>
                <a:srgbClr val="434343"/>
              </a:buClr>
              <a:buSzPts val="1400"/>
              <a:buFont typeface="Proxima Nova"/>
              <a:buChar char="○"/>
            </a:pPr>
            <a:r>
              <a:rPr lang="en">
                <a:solidFill>
                  <a:srgbClr val="434343"/>
                </a:solidFill>
              </a:rPr>
              <a:t>Min_Samples_Split: 75</a:t>
            </a:r>
            <a:endParaRPr>
              <a:solidFill>
                <a:srgbClr val="434343"/>
              </a:solidFill>
            </a:endParaRPr>
          </a:p>
          <a:p>
            <a:pPr indent="-342900" lvl="0" marL="457200" rtl="0" algn="l">
              <a:spcBef>
                <a:spcPts val="0"/>
              </a:spcBef>
              <a:spcAft>
                <a:spcPts val="0"/>
              </a:spcAft>
              <a:buClr>
                <a:srgbClr val="434343"/>
              </a:buClr>
              <a:buSzPts val="1800"/>
              <a:buFont typeface="Proxima Nova"/>
              <a:buChar char="●"/>
            </a:pPr>
            <a:r>
              <a:rPr lang="en">
                <a:solidFill>
                  <a:srgbClr val="434343"/>
                </a:solidFill>
              </a:rPr>
              <a:t>R-Squared = 0.60</a:t>
            </a:r>
            <a:endParaRPr>
              <a:solidFill>
                <a:srgbClr val="434343"/>
              </a:solidFill>
            </a:endParaRPr>
          </a:p>
          <a:p>
            <a:pPr indent="-342900" lvl="0" marL="457200" rtl="0" algn="l">
              <a:spcBef>
                <a:spcPts val="0"/>
              </a:spcBef>
              <a:spcAft>
                <a:spcPts val="0"/>
              </a:spcAft>
              <a:buClr>
                <a:srgbClr val="434343"/>
              </a:buClr>
              <a:buSzPts val="1800"/>
              <a:buFont typeface="Proxima Nova"/>
              <a:buChar char="●"/>
            </a:pPr>
            <a:r>
              <a:rPr lang="en">
                <a:solidFill>
                  <a:srgbClr val="434343"/>
                </a:solidFill>
              </a:rPr>
              <a:t>RMSE = 0.98</a:t>
            </a:r>
            <a:endParaRPr/>
          </a:p>
        </p:txBody>
      </p:sp>
      <p:pic>
        <p:nvPicPr>
          <p:cNvPr id="199" name="Google Shape;199;p29"/>
          <p:cNvPicPr preferRelativeResize="0"/>
          <p:nvPr/>
        </p:nvPicPr>
        <p:blipFill>
          <a:blip r:embed="rId4">
            <a:alphaModFix/>
          </a:blip>
          <a:stretch>
            <a:fillRect/>
          </a:stretch>
        </p:blipFill>
        <p:spPr>
          <a:xfrm>
            <a:off x="4572000" y="1483150"/>
            <a:ext cx="3577224" cy="3352175"/>
          </a:xfrm>
          <a:prstGeom prst="rect">
            <a:avLst/>
          </a:prstGeom>
          <a:noFill/>
          <a:ln>
            <a:noFill/>
          </a:ln>
        </p:spPr>
      </p:pic>
      <p:sp>
        <p:nvSpPr>
          <p:cNvPr id="200" name="Google Shape;200;p29"/>
          <p:cNvSpPr txBox="1"/>
          <p:nvPr/>
        </p:nvSpPr>
        <p:spPr>
          <a:xfrm>
            <a:off x="4877488" y="1209525"/>
            <a:ext cx="3194400" cy="332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b="1" lang="en" sz="1300">
                <a:solidFill>
                  <a:srgbClr val="434343"/>
                </a:solidFill>
                <a:latin typeface="Roboto"/>
                <a:ea typeface="Roboto"/>
                <a:cs typeface="Roboto"/>
                <a:sym typeface="Roboto"/>
              </a:rPr>
              <a:t>Actual vs. Predicted Rating (50 wines)</a:t>
            </a:r>
            <a:endParaRPr b="1" sz="900">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Real-World Example - Regression</a:t>
            </a:r>
            <a:endParaRPr/>
          </a:p>
        </p:txBody>
      </p:sp>
      <p:pic>
        <p:nvPicPr>
          <p:cNvPr id="206" name="Google Shape;206;p30"/>
          <p:cNvPicPr preferRelativeResize="0"/>
          <p:nvPr/>
        </p:nvPicPr>
        <p:blipFill>
          <a:blip r:embed="rId3">
            <a:alphaModFix/>
          </a:blip>
          <a:stretch>
            <a:fillRect/>
          </a:stretch>
        </p:blipFill>
        <p:spPr>
          <a:xfrm>
            <a:off x="216625" y="1131175"/>
            <a:ext cx="4260301" cy="1780660"/>
          </a:xfrm>
          <a:prstGeom prst="rect">
            <a:avLst/>
          </a:prstGeom>
          <a:noFill/>
          <a:ln>
            <a:noFill/>
          </a:ln>
          <a:effectLst>
            <a:outerShdw blurRad="57150" rotWithShape="0" algn="bl" dir="5400000" dist="19050">
              <a:srgbClr val="000000">
                <a:alpha val="50000"/>
              </a:srgbClr>
            </a:outerShdw>
          </a:effectLst>
        </p:spPr>
      </p:pic>
      <p:sp>
        <p:nvSpPr>
          <p:cNvPr id="207" name="Google Shape;207;p30"/>
          <p:cNvSpPr txBox="1"/>
          <p:nvPr/>
        </p:nvSpPr>
        <p:spPr>
          <a:xfrm>
            <a:off x="749575" y="3025200"/>
            <a:ext cx="3194400" cy="164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latin typeface="Proxima Nova"/>
                <a:ea typeface="Proxima Nova"/>
                <a:cs typeface="Proxima Nova"/>
                <a:sym typeface="Proxima Nova"/>
              </a:rPr>
              <a:t>Top 10 Predicted Un-Reviewed Wines</a:t>
            </a:r>
            <a:endParaRPr b="1" sz="1300">
              <a:latin typeface="Proxima Nova"/>
              <a:ea typeface="Proxima Nova"/>
              <a:cs typeface="Proxima Nova"/>
              <a:sym typeface="Proxima Nova"/>
            </a:endParaRPr>
          </a:p>
          <a:p>
            <a:pPr indent="0" lvl="0" marL="0" rtl="0" algn="l">
              <a:spcBef>
                <a:spcPts val="0"/>
              </a:spcBef>
              <a:spcAft>
                <a:spcPts val="0"/>
              </a:spcAft>
              <a:buNone/>
            </a:pPr>
            <a:r>
              <a:t/>
            </a:r>
            <a:endParaRPr sz="1300">
              <a:latin typeface="Proxima Nova"/>
              <a:ea typeface="Proxima Nova"/>
              <a:cs typeface="Proxima Nova"/>
              <a:sym typeface="Proxima Nova"/>
            </a:endParaRPr>
          </a:p>
          <a:p>
            <a:pPr indent="-311150" lvl="0" marL="457200" rtl="0" algn="l">
              <a:spcBef>
                <a:spcPts val="0"/>
              </a:spcBef>
              <a:spcAft>
                <a:spcPts val="0"/>
              </a:spcAft>
              <a:buSzPts val="1300"/>
              <a:buFont typeface="Proxima Nova"/>
              <a:buChar char="●"/>
            </a:pPr>
            <a:r>
              <a:rPr lang="en" sz="1300">
                <a:latin typeface="Proxima Nova"/>
                <a:ea typeface="Proxima Nova"/>
                <a:cs typeface="Proxima Nova"/>
                <a:sym typeface="Proxima Nova"/>
              </a:rPr>
              <a:t>Common Theme -&gt; System highly ranks expensive wines</a:t>
            </a:r>
            <a:endParaRPr sz="1300">
              <a:latin typeface="Proxima Nova"/>
              <a:ea typeface="Proxima Nova"/>
              <a:cs typeface="Proxima Nova"/>
              <a:sym typeface="Proxima Nova"/>
            </a:endParaRPr>
          </a:p>
          <a:p>
            <a:pPr indent="-311150" lvl="0" marL="457200" rtl="0" algn="l">
              <a:spcBef>
                <a:spcPts val="0"/>
              </a:spcBef>
              <a:spcAft>
                <a:spcPts val="0"/>
              </a:spcAft>
              <a:buSzPts val="1300"/>
              <a:buFont typeface="Proxima Nova"/>
              <a:buChar char="●"/>
            </a:pPr>
            <a:r>
              <a:rPr lang="en" sz="1300">
                <a:latin typeface="Proxima Nova"/>
                <a:ea typeface="Proxima Nova"/>
                <a:cs typeface="Proxima Nova"/>
                <a:sym typeface="Proxima Nova"/>
              </a:rPr>
              <a:t>92,552 predicted ratings to sort through (too many) -&gt; constraint based filtering helps narrow results</a:t>
            </a:r>
            <a:endParaRPr sz="1300">
              <a:latin typeface="Proxima Nova"/>
              <a:ea typeface="Proxima Nova"/>
              <a:cs typeface="Proxima Nova"/>
              <a:sym typeface="Proxima Nova"/>
            </a:endParaRPr>
          </a:p>
        </p:txBody>
      </p:sp>
      <p:pic>
        <p:nvPicPr>
          <p:cNvPr id="208" name="Google Shape;208;p30"/>
          <p:cNvPicPr preferRelativeResize="0"/>
          <p:nvPr/>
        </p:nvPicPr>
        <p:blipFill>
          <a:blip r:embed="rId4">
            <a:alphaModFix/>
          </a:blip>
          <a:stretch>
            <a:fillRect/>
          </a:stretch>
        </p:blipFill>
        <p:spPr>
          <a:xfrm>
            <a:off x="4647825" y="1131185"/>
            <a:ext cx="4453975" cy="1926866"/>
          </a:xfrm>
          <a:prstGeom prst="rect">
            <a:avLst/>
          </a:prstGeom>
          <a:noFill/>
          <a:ln>
            <a:noFill/>
          </a:ln>
          <a:effectLst>
            <a:outerShdw blurRad="57150" rotWithShape="0" algn="bl" dir="5400000" dist="19050">
              <a:srgbClr val="000000">
                <a:alpha val="50000"/>
              </a:srgbClr>
            </a:outerShdw>
          </a:effectLst>
        </p:spPr>
      </p:pic>
      <p:sp>
        <p:nvSpPr>
          <p:cNvPr id="209" name="Google Shape;209;p30"/>
          <p:cNvSpPr txBox="1"/>
          <p:nvPr/>
        </p:nvSpPr>
        <p:spPr>
          <a:xfrm>
            <a:off x="5096863" y="3171425"/>
            <a:ext cx="35559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Proxima Nova"/>
                <a:ea typeface="Proxima Nova"/>
                <a:cs typeface="Proxima Nova"/>
                <a:sym typeface="Proxima Nova"/>
              </a:rPr>
              <a:t>Example of Constraint-Based Filtering for Predicted Ratings</a:t>
            </a:r>
            <a:endParaRPr b="1">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Cosine Similarity (1 of 2)</a:t>
            </a:r>
            <a:endParaRPr/>
          </a:p>
        </p:txBody>
      </p:sp>
      <p:sp>
        <p:nvSpPr>
          <p:cNvPr id="215" name="Google Shape;215;p31"/>
          <p:cNvSpPr txBox="1"/>
          <p:nvPr>
            <p:ph idx="1" type="body"/>
          </p:nvPr>
        </p:nvSpPr>
        <p:spPr>
          <a:xfrm>
            <a:off x="311700" y="1152475"/>
            <a:ext cx="43893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Calculates cosine similarity</a:t>
            </a:r>
            <a:r>
              <a:rPr lang="en" sz="1600"/>
              <a:t> between two vectors in a 3D space</a:t>
            </a:r>
            <a:endParaRPr sz="1600"/>
          </a:p>
          <a:p>
            <a:pPr indent="-330200" lvl="0" marL="457200" rtl="0" algn="l">
              <a:spcBef>
                <a:spcPts val="0"/>
              </a:spcBef>
              <a:spcAft>
                <a:spcPts val="0"/>
              </a:spcAft>
              <a:buSzPts val="1600"/>
              <a:buChar char="●"/>
            </a:pPr>
            <a:r>
              <a:rPr lang="en" sz="1600"/>
              <a:t>Uses Price, Variety, Country, and Province</a:t>
            </a:r>
            <a:endParaRPr sz="1600"/>
          </a:p>
          <a:p>
            <a:pPr indent="-330200" lvl="0" marL="457200" rtl="0" algn="l">
              <a:spcBef>
                <a:spcPts val="0"/>
              </a:spcBef>
              <a:spcAft>
                <a:spcPts val="0"/>
              </a:spcAft>
              <a:buSzPts val="1600"/>
              <a:buChar char="●"/>
            </a:pPr>
            <a:r>
              <a:rPr lang="en" sz="1600"/>
              <a:t>Prediction will only use the rating from the closest specified neighbor wines, returning the average of the neighbor wines ratings</a:t>
            </a:r>
            <a:endParaRPr sz="1600"/>
          </a:p>
          <a:p>
            <a:pPr indent="-330200" lvl="0" marL="457200" rtl="0" algn="l">
              <a:spcBef>
                <a:spcPts val="0"/>
              </a:spcBef>
              <a:spcAft>
                <a:spcPts val="0"/>
              </a:spcAft>
              <a:buSzPts val="1600"/>
              <a:buChar char="●"/>
            </a:pPr>
            <a:r>
              <a:rPr lang="en" sz="1600"/>
              <a:t>Similar to regression/classification, predictions are user-specific</a:t>
            </a:r>
            <a:endParaRPr sz="1600"/>
          </a:p>
          <a:p>
            <a:pPr indent="-330200" lvl="0" marL="457200" rtl="0" algn="l">
              <a:spcBef>
                <a:spcPts val="0"/>
              </a:spcBef>
              <a:spcAft>
                <a:spcPts val="0"/>
              </a:spcAft>
              <a:buSzPts val="1600"/>
              <a:buChar char="●"/>
            </a:pPr>
            <a:r>
              <a:rPr b="1" lang="en" sz="1600"/>
              <a:t>RMSE = 0.90</a:t>
            </a:r>
            <a:endParaRPr b="1" sz="1600"/>
          </a:p>
        </p:txBody>
      </p:sp>
      <p:pic>
        <p:nvPicPr>
          <p:cNvPr id="216" name="Google Shape;216;p31"/>
          <p:cNvPicPr preferRelativeResize="0"/>
          <p:nvPr/>
        </p:nvPicPr>
        <p:blipFill>
          <a:blip r:embed="rId3">
            <a:alphaModFix/>
          </a:blip>
          <a:stretch>
            <a:fillRect/>
          </a:stretch>
        </p:blipFill>
        <p:spPr>
          <a:xfrm>
            <a:off x="5031875" y="1152475"/>
            <a:ext cx="3800425" cy="3765550"/>
          </a:xfrm>
          <a:prstGeom prst="rect">
            <a:avLst/>
          </a:prstGeom>
          <a:noFill/>
          <a:ln>
            <a:noFill/>
          </a:ln>
        </p:spPr>
      </p:pic>
      <p:sp>
        <p:nvSpPr>
          <p:cNvPr id="217" name="Google Shape;217;p31"/>
          <p:cNvSpPr txBox="1"/>
          <p:nvPr/>
        </p:nvSpPr>
        <p:spPr>
          <a:xfrm>
            <a:off x="5542988" y="857825"/>
            <a:ext cx="3194400" cy="332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b="1" lang="en" sz="1300">
                <a:solidFill>
                  <a:srgbClr val="434343"/>
                </a:solidFill>
                <a:latin typeface="Proxima Nova"/>
                <a:ea typeface="Proxima Nova"/>
                <a:cs typeface="Proxima Nova"/>
                <a:sym typeface="Proxima Nova"/>
              </a:rPr>
              <a:t>Actual vs. Predicted Rating (50 wines)</a:t>
            </a:r>
            <a:endParaRPr b="1" sz="900">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Description</a:t>
            </a:r>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Build a wine recommender system</a:t>
            </a:r>
            <a:endParaRPr/>
          </a:p>
          <a:p>
            <a:pPr indent="-342900" lvl="0" marL="457200" rtl="0" algn="l">
              <a:spcBef>
                <a:spcPts val="0"/>
              </a:spcBef>
              <a:spcAft>
                <a:spcPts val="0"/>
              </a:spcAft>
              <a:buSzPts val="1800"/>
              <a:buChar char="●"/>
            </a:pPr>
            <a:r>
              <a:rPr lang="en"/>
              <a:t>Wine discovery</a:t>
            </a:r>
            <a:endParaRPr/>
          </a:p>
          <a:p>
            <a:pPr indent="-342900" lvl="0" marL="457200" rtl="0" algn="l">
              <a:spcBef>
                <a:spcPts val="0"/>
              </a:spcBef>
              <a:spcAft>
                <a:spcPts val="0"/>
              </a:spcAft>
              <a:buSzPts val="1800"/>
              <a:buChar char="●"/>
            </a:pPr>
            <a:r>
              <a:rPr lang="en"/>
              <a:t>Guidance and education</a:t>
            </a:r>
            <a:endParaRPr/>
          </a:p>
          <a:p>
            <a:pPr indent="-342900" lvl="0" marL="457200" rtl="0" algn="l">
              <a:spcBef>
                <a:spcPts val="0"/>
              </a:spcBef>
              <a:spcAft>
                <a:spcPts val="0"/>
              </a:spcAft>
              <a:buSzPts val="1800"/>
              <a:buChar char="●"/>
            </a:pPr>
            <a:r>
              <a:rPr lang="en"/>
              <a:t>Grape varieties, regions, and prices</a:t>
            </a:r>
            <a:endParaRPr/>
          </a:p>
        </p:txBody>
      </p:sp>
      <p:pic>
        <p:nvPicPr>
          <p:cNvPr id="65" name="Google Shape;65;p14"/>
          <p:cNvPicPr preferRelativeResize="0"/>
          <p:nvPr/>
        </p:nvPicPr>
        <p:blipFill>
          <a:blip r:embed="rId3">
            <a:alphaModFix/>
          </a:blip>
          <a:stretch>
            <a:fillRect/>
          </a:stretch>
        </p:blipFill>
        <p:spPr>
          <a:xfrm>
            <a:off x="6172538" y="2199763"/>
            <a:ext cx="2143125" cy="2143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Cosine Similarity (2 of 2)</a:t>
            </a:r>
            <a:endParaRPr/>
          </a:p>
        </p:txBody>
      </p:sp>
      <p:sp>
        <p:nvSpPr>
          <p:cNvPr id="223" name="Google Shape;22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Characteristics of target wine:</a:t>
            </a:r>
            <a:endParaRPr b="1" sz="1600"/>
          </a:p>
          <a:p>
            <a:pPr indent="0" lvl="0" marL="1371600" rtl="0" algn="l">
              <a:spcBef>
                <a:spcPts val="1200"/>
              </a:spcBef>
              <a:spcAft>
                <a:spcPts val="0"/>
              </a:spcAft>
              <a:buNone/>
            </a:pPr>
            <a:r>
              <a:rPr b="1" lang="en" sz="1600"/>
              <a:t> Neighbors:</a:t>
            </a:r>
            <a:endParaRPr b="1" sz="1600"/>
          </a:p>
          <a:p>
            <a:pPr indent="0" lvl="0" marL="0" rtl="0" algn="l">
              <a:spcBef>
                <a:spcPts val="1200"/>
              </a:spcBef>
              <a:spcAft>
                <a:spcPts val="1200"/>
              </a:spcAft>
              <a:buNone/>
            </a:pPr>
            <a:r>
              <a:rPr b="1" lang="en"/>
              <a:t> </a:t>
            </a:r>
            <a:endParaRPr b="1"/>
          </a:p>
        </p:txBody>
      </p:sp>
      <p:pic>
        <p:nvPicPr>
          <p:cNvPr id="224" name="Google Shape;224;p32"/>
          <p:cNvPicPr preferRelativeResize="0"/>
          <p:nvPr/>
        </p:nvPicPr>
        <p:blipFill>
          <a:blip r:embed="rId3">
            <a:alphaModFix/>
          </a:blip>
          <a:stretch>
            <a:fillRect/>
          </a:stretch>
        </p:blipFill>
        <p:spPr>
          <a:xfrm>
            <a:off x="3537424" y="1152475"/>
            <a:ext cx="5386626" cy="425887"/>
          </a:xfrm>
          <a:prstGeom prst="rect">
            <a:avLst/>
          </a:prstGeom>
          <a:noFill/>
          <a:ln cap="flat" cmpd="sng" w="9525">
            <a:solidFill>
              <a:srgbClr val="000000"/>
            </a:solidFill>
            <a:prstDash val="solid"/>
            <a:round/>
            <a:headEnd len="sm" w="sm" type="none"/>
            <a:tailEnd len="sm" w="sm" type="none"/>
          </a:ln>
        </p:spPr>
      </p:pic>
      <p:pic>
        <p:nvPicPr>
          <p:cNvPr id="225" name="Google Shape;225;p32"/>
          <p:cNvPicPr preferRelativeResize="0"/>
          <p:nvPr/>
        </p:nvPicPr>
        <p:blipFill>
          <a:blip r:embed="rId4">
            <a:alphaModFix/>
          </a:blip>
          <a:stretch>
            <a:fillRect/>
          </a:stretch>
        </p:blipFill>
        <p:spPr>
          <a:xfrm>
            <a:off x="3537425" y="1679225"/>
            <a:ext cx="5386627" cy="1904083"/>
          </a:xfrm>
          <a:prstGeom prst="rect">
            <a:avLst/>
          </a:prstGeom>
          <a:noFill/>
          <a:ln cap="flat" cmpd="sng" w="9525">
            <a:solidFill>
              <a:srgbClr val="000000"/>
            </a:solidFill>
            <a:prstDash val="solid"/>
            <a:round/>
            <a:headEnd len="sm" w="sm" type="none"/>
            <a:tailEnd len="sm" w="sm" type="none"/>
          </a:ln>
        </p:spPr>
      </p:pic>
      <p:pic>
        <p:nvPicPr>
          <p:cNvPr id="226" name="Google Shape;226;p32"/>
          <p:cNvPicPr preferRelativeResize="0"/>
          <p:nvPr/>
        </p:nvPicPr>
        <p:blipFill>
          <a:blip r:embed="rId5">
            <a:alphaModFix/>
          </a:blip>
          <a:stretch>
            <a:fillRect/>
          </a:stretch>
        </p:blipFill>
        <p:spPr>
          <a:xfrm>
            <a:off x="141150" y="2719100"/>
            <a:ext cx="3148400" cy="2310299"/>
          </a:xfrm>
          <a:prstGeom prst="rect">
            <a:avLst/>
          </a:prstGeom>
          <a:noFill/>
          <a:ln>
            <a:noFill/>
          </a:ln>
        </p:spPr>
      </p:pic>
      <p:sp>
        <p:nvSpPr>
          <p:cNvPr id="227" name="Google Shape;227;p32"/>
          <p:cNvSpPr txBox="1"/>
          <p:nvPr/>
        </p:nvSpPr>
        <p:spPr>
          <a:xfrm>
            <a:off x="360948" y="2411250"/>
            <a:ext cx="2784900" cy="321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b="1" lang="en" sz="1300">
                <a:solidFill>
                  <a:schemeClr val="dk2"/>
                </a:solidFill>
                <a:latin typeface="Proxima Nova"/>
                <a:ea typeface="Proxima Nova"/>
                <a:cs typeface="Proxima Nova"/>
                <a:sym typeface="Proxima Nova"/>
              </a:rPr>
              <a:t>Distribution of Neighbor Ratings</a:t>
            </a:r>
            <a:endParaRPr b="1" sz="600">
              <a:latin typeface="Proxima Nova"/>
              <a:ea typeface="Proxima Nova"/>
              <a:cs typeface="Proxima Nova"/>
              <a:sym typeface="Proxima Nova"/>
            </a:endParaRPr>
          </a:p>
        </p:txBody>
      </p:sp>
      <p:sp>
        <p:nvSpPr>
          <p:cNvPr id="228" name="Google Shape;228;p32"/>
          <p:cNvSpPr txBox="1"/>
          <p:nvPr/>
        </p:nvSpPr>
        <p:spPr>
          <a:xfrm>
            <a:off x="4998738" y="4007975"/>
            <a:ext cx="3148500" cy="7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Proxima Nova"/>
                <a:ea typeface="Proxima Nova"/>
                <a:cs typeface="Proxima Nova"/>
                <a:sym typeface="Proxima Nova"/>
              </a:rPr>
              <a:t>Actual User Rating = 5.0</a:t>
            </a:r>
            <a:endParaRPr b="1" sz="1800">
              <a:solidFill>
                <a:schemeClr val="dk2"/>
              </a:solidFill>
              <a:latin typeface="Proxima Nova"/>
              <a:ea typeface="Proxima Nova"/>
              <a:cs typeface="Proxima Nova"/>
              <a:sym typeface="Proxima Nova"/>
            </a:endParaRPr>
          </a:p>
          <a:p>
            <a:pPr indent="0" lvl="0" marL="0" rtl="0" algn="l">
              <a:spcBef>
                <a:spcPts val="0"/>
              </a:spcBef>
              <a:spcAft>
                <a:spcPts val="0"/>
              </a:spcAft>
              <a:buNone/>
            </a:pPr>
            <a:r>
              <a:rPr b="1" lang="en" sz="1800">
                <a:solidFill>
                  <a:schemeClr val="dk2"/>
                </a:solidFill>
                <a:latin typeface="Proxima Nova"/>
                <a:ea typeface="Proxima Nova"/>
                <a:cs typeface="Proxima Nova"/>
                <a:sym typeface="Proxima Nova"/>
              </a:rPr>
              <a:t>Predicted User Rating = 5.0</a:t>
            </a:r>
            <a:endParaRPr sz="1900">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Case-Based</a:t>
            </a:r>
            <a:endParaRPr/>
          </a:p>
        </p:txBody>
      </p:sp>
      <p:sp>
        <p:nvSpPr>
          <p:cNvPr id="234" name="Google Shape;234;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Also uses cosine similarity, but does not consider reviewer names and ratings</a:t>
            </a:r>
            <a:endParaRPr sz="1600"/>
          </a:p>
          <a:p>
            <a:pPr indent="-330200" lvl="0" marL="457200" rtl="0" algn="l">
              <a:spcBef>
                <a:spcPts val="0"/>
              </a:spcBef>
              <a:spcAft>
                <a:spcPts val="0"/>
              </a:spcAft>
              <a:buSzPts val="1600"/>
              <a:buChar char="●"/>
            </a:pPr>
            <a:r>
              <a:rPr lang="en" sz="1600"/>
              <a:t>Takes input wine:</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330200" lvl="0" marL="457200" rtl="0" algn="l">
              <a:spcBef>
                <a:spcPts val="1200"/>
              </a:spcBef>
              <a:spcAft>
                <a:spcPts val="0"/>
              </a:spcAft>
              <a:buSzPts val="1600"/>
              <a:buChar char="●"/>
            </a:pPr>
            <a:r>
              <a:rPr lang="en" sz="1600"/>
              <a:t>Outputs related wines:</a:t>
            </a:r>
            <a:endParaRPr sz="1600"/>
          </a:p>
        </p:txBody>
      </p:sp>
      <p:pic>
        <p:nvPicPr>
          <p:cNvPr id="235" name="Google Shape;235;p33"/>
          <p:cNvPicPr preferRelativeResize="0"/>
          <p:nvPr/>
        </p:nvPicPr>
        <p:blipFill>
          <a:blip r:embed="rId3">
            <a:alphaModFix/>
          </a:blip>
          <a:stretch>
            <a:fillRect/>
          </a:stretch>
        </p:blipFill>
        <p:spPr>
          <a:xfrm>
            <a:off x="2871225" y="1539925"/>
            <a:ext cx="5732974" cy="657450"/>
          </a:xfrm>
          <a:prstGeom prst="rect">
            <a:avLst/>
          </a:prstGeom>
          <a:noFill/>
          <a:ln cap="flat" cmpd="sng" w="9525">
            <a:solidFill>
              <a:srgbClr val="000000"/>
            </a:solidFill>
            <a:prstDash val="solid"/>
            <a:round/>
            <a:headEnd len="sm" w="sm" type="none"/>
            <a:tailEnd len="sm" w="sm" type="none"/>
          </a:ln>
        </p:spPr>
      </p:pic>
      <p:pic>
        <p:nvPicPr>
          <p:cNvPr id="236" name="Google Shape;236;p33"/>
          <p:cNvPicPr preferRelativeResize="0"/>
          <p:nvPr/>
        </p:nvPicPr>
        <p:blipFill>
          <a:blip r:embed="rId4">
            <a:alphaModFix/>
          </a:blip>
          <a:stretch>
            <a:fillRect/>
          </a:stretch>
        </p:blipFill>
        <p:spPr>
          <a:xfrm>
            <a:off x="3384625" y="2445675"/>
            <a:ext cx="5219576" cy="2486900"/>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endParaRPr/>
          </a:p>
        </p:txBody>
      </p:sp>
      <p:sp>
        <p:nvSpPr>
          <p:cNvPr id="242" name="Google Shape;242;p34"/>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Limited number of unique users prevents the implementation of a collaborative filtering system</a:t>
            </a:r>
            <a:endParaRPr/>
          </a:p>
          <a:p>
            <a:pPr indent="-342900" lvl="0" marL="457200" rtl="0" algn="l">
              <a:spcBef>
                <a:spcPts val="0"/>
              </a:spcBef>
              <a:spcAft>
                <a:spcPts val="0"/>
              </a:spcAft>
              <a:buSzPts val="1800"/>
              <a:buChar char="●"/>
            </a:pPr>
            <a:r>
              <a:rPr lang="en"/>
              <a:t>Limited Coverage - will not include or reflect more contemporary preferences, trends, or shifts in methods of production within the industry </a:t>
            </a:r>
            <a:endParaRPr/>
          </a:p>
          <a:p>
            <a:pPr indent="-342900" lvl="0" marL="457200" rtl="0" algn="l">
              <a:spcBef>
                <a:spcPts val="0"/>
              </a:spcBef>
              <a:spcAft>
                <a:spcPts val="0"/>
              </a:spcAft>
              <a:buSzPts val="1800"/>
              <a:buChar char="●"/>
            </a:pPr>
            <a:r>
              <a:rPr lang="en"/>
              <a:t>Recommender systems </a:t>
            </a:r>
            <a:r>
              <a:rPr lang="en"/>
              <a:t>benefit</a:t>
            </a:r>
            <a:r>
              <a:rPr lang="en"/>
              <a:t> from </a:t>
            </a:r>
            <a:r>
              <a:rPr lang="en"/>
              <a:t>more</a:t>
            </a:r>
            <a:r>
              <a:rPr lang="en"/>
              <a:t> input data, incorporating other datasets with socio-economic, </a:t>
            </a:r>
            <a:r>
              <a:rPr lang="en"/>
              <a:t>cultural</a:t>
            </a:r>
            <a:r>
              <a:rPr lang="en"/>
              <a:t>, or even regional attributes could possibly yield better performance</a:t>
            </a:r>
            <a:endParaRPr/>
          </a:p>
          <a:p>
            <a:pPr indent="-342900" lvl="0" marL="457200" rtl="0" algn="l">
              <a:spcBef>
                <a:spcPts val="0"/>
              </a:spcBef>
              <a:spcAft>
                <a:spcPts val="0"/>
              </a:spcAft>
              <a:buSzPts val="1800"/>
              <a:buChar char="●"/>
            </a:pPr>
            <a:r>
              <a:rPr lang="en"/>
              <a:t>Certain fields in raw data are unusable:</a:t>
            </a:r>
            <a:endParaRPr/>
          </a:p>
          <a:p>
            <a:pPr indent="-317500" lvl="1" marL="914400" rtl="0" algn="l">
              <a:spcBef>
                <a:spcPts val="0"/>
              </a:spcBef>
              <a:spcAft>
                <a:spcPts val="0"/>
              </a:spcAft>
              <a:buSzPts val="1400"/>
              <a:buChar char="○"/>
            </a:pPr>
            <a:r>
              <a:rPr lang="en"/>
              <a:t>Designation is not standardized (i.e. ‘reserve’ and ‘riserva’)</a:t>
            </a:r>
            <a:endParaRPr/>
          </a:p>
          <a:p>
            <a:pPr indent="-317500" lvl="1" marL="914400" rtl="0" algn="l">
              <a:spcBef>
                <a:spcPts val="0"/>
              </a:spcBef>
              <a:spcAft>
                <a:spcPts val="0"/>
              </a:spcAft>
              <a:buSzPts val="1400"/>
              <a:buChar char="○"/>
            </a:pPr>
            <a:r>
              <a:rPr lang="en"/>
              <a:t>Winery has too many unique values to be used in any model (dataframe or vector would become too large after one hot encoding)</a:t>
            </a:r>
            <a:endParaRPr/>
          </a:p>
          <a:p>
            <a:pPr indent="0" lvl="0" marL="45720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Results</a:t>
            </a:r>
            <a:endParaRPr/>
          </a:p>
        </p:txBody>
      </p:sp>
      <p:sp>
        <p:nvSpPr>
          <p:cNvPr id="248" name="Google Shape;248;p35"/>
          <p:cNvSpPr txBox="1"/>
          <p:nvPr>
            <p:ph idx="1" type="body"/>
          </p:nvPr>
        </p:nvSpPr>
        <p:spPr>
          <a:xfrm>
            <a:off x="311700" y="1152475"/>
            <a:ext cx="8520600" cy="38295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Cosine similarity provided best overall accuracy predicting user ratings during testing</a:t>
            </a:r>
            <a:endParaRPr sz="1700"/>
          </a:p>
          <a:p>
            <a:pPr indent="-336550" lvl="0" marL="457200" rtl="0" algn="l">
              <a:spcBef>
                <a:spcPts val="0"/>
              </a:spcBef>
              <a:spcAft>
                <a:spcPts val="0"/>
              </a:spcAft>
              <a:buSzPts val="1700"/>
              <a:buChar char="●"/>
            </a:pPr>
            <a:r>
              <a:rPr lang="en" sz="1700"/>
              <a:t>Content-based system created for more experienced users with extensive review history:</a:t>
            </a:r>
            <a:endParaRPr sz="1700"/>
          </a:p>
          <a:p>
            <a:pPr indent="-311150" lvl="1" marL="914400" rtl="0" algn="l">
              <a:spcBef>
                <a:spcPts val="0"/>
              </a:spcBef>
              <a:spcAft>
                <a:spcPts val="0"/>
              </a:spcAft>
              <a:buSzPts val="1300"/>
              <a:buChar char="○"/>
            </a:pPr>
            <a:r>
              <a:rPr lang="en" sz="1300"/>
              <a:t>Models perform better for users with greater number of reviews for training</a:t>
            </a:r>
            <a:endParaRPr sz="1300"/>
          </a:p>
          <a:p>
            <a:pPr indent="-311150" lvl="1" marL="914400" rtl="0" algn="l">
              <a:spcBef>
                <a:spcPts val="0"/>
              </a:spcBef>
              <a:spcAft>
                <a:spcPts val="0"/>
              </a:spcAft>
              <a:buSzPts val="1300"/>
              <a:buChar char="○"/>
            </a:pPr>
            <a:r>
              <a:rPr lang="en" sz="1300"/>
              <a:t>Cosine similarity and random forest regressor each predicted user ratings within a point of the actual rating</a:t>
            </a:r>
            <a:endParaRPr sz="1300"/>
          </a:p>
          <a:p>
            <a:pPr indent="-311150" lvl="1" marL="914400" rtl="0" algn="l">
              <a:spcBef>
                <a:spcPts val="0"/>
              </a:spcBef>
              <a:spcAft>
                <a:spcPts val="0"/>
              </a:spcAft>
              <a:buSzPts val="1300"/>
              <a:buChar char="○"/>
            </a:pPr>
            <a:r>
              <a:rPr lang="en" sz="1300"/>
              <a:t>Logistic regression made correct predictions of whether or not a user would enjoy a wine 79% of the time, and 79% of recommended wines were actually enjoyed by user</a:t>
            </a:r>
            <a:endParaRPr sz="1300"/>
          </a:p>
          <a:p>
            <a:pPr indent="-336550" lvl="0" marL="457200" rtl="0" algn="l">
              <a:spcBef>
                <a:spcPts val="0"/>
              </a:spcBef>
              <a:spcAft>
                <a:spcPts val="0"/>
              </a:spcAft>
              <a:buSzPts val="1700"/>
              <a:buChar char="●"/>
            </a:pPr>
            <a:r>
              <a:rPr lang="en" sz="1700"/>
              <a:t>Knowledge-based system and case-based system more applicable for new users with little to zero review history</a:t>
            </a:r>
            <a:endParaRPr sz="17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54" name="Google Shape;254;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434343"/>
              </a:buClr>
              <a:buSzPts val="1600"/>
              <a:buFont typeface="Proxima Nova"/>
              <a:buChar char="●"/>
            </a:pPr>
            <a:r>
              <a:rPr lang="en" sz="1600">
                <a:solidFill>
                  <a:srgbClr val="434343"/>
                </a:solidFill>
              </a:rPr>
              <a:t>Data source: https://www.kaggle.com/datasets/zynicide/wine-reviews</a:t>
            </a:r>
            <a:endParaRPr sz="1600">
              <a:solidFill>
                <a:srgbClr val="434343"/>
              </a:solidFill>
            </a:endParaRPr>
          </a:p>
          <a:p>
            <a:pPr indent="-330200" lvl="0" marL="457200" rtl="0" algn="l">
              <a:spcBef>
                <a:spcPts val="0"/>
              </a:spcBef>
              <a:spcAft>
                <a:spcPts val="0"/>
              </a:spcAft>
              <a:buClr>
                <a:srgbClr val="434343"/>
              </a:buClr>
              <a:buSzPts val="1600"/>
              <a:buFont typeface="Proxima Nova"/>
              <a:buChar char="●"/>
            </a:pPr>
            <a:r>
              <a:rPr lang="en" sz="1600">
                <a:solidFill>
                  <a:srgbClr val="434343"/>
                </a:solidFill>
              </a:rPr>
              <a:t>Github Repository: https://github.com/snelson97/DSCI591_G8SAFW</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7"/>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Create a system to allow users to discover more wine</a:t>
            </a:r>
            <a:endParaRPr/>
          </a:p>
          <a:p>
            <a:pPr indent="-342900" lvl="0" marL="457200" rtl="0" algn="l">
              <a:spcBef>
                <a:spcPts val="0"/>
              </a:spcBef>
              <a:spcAft>
                <a:spcPts val="0"/>
              </a:spcAft>
              <a:buSzPts val="1800"/>
              <a:buChar char="●"/>
            </a:pPr>
            <a:r>
              <a:rPr lang="en"/>
              <a:t>System should be applicable to a wide range of users</a:t>
            </a:r>
            <a:endParaRPr/>
          </a:p>
          <a:p>
            <a:pPr indent="-342900" lvl="0" marL="457200" rtl="0" algn="l">
              <a:spcBef>
                <a:spcPts val="0"/>
              </a:spcBef>
              <a:spcAft>
                <a:spcPts val="0"/>
              </a:spcAft>
              <a:buSzPts val="1800"/>
              <a:buChar char="●"/>
            </a:pPr>
            <a:r>
              <a:rPr lang="en"/>
              <a:t>From novice wine consumers to wine sommeliers</a:t>
            </a:r>
            <a:endParaRPr/>
          </a:p>
          <a:p>
            <a:pPr indent="-342900" lvl="0" marL="457200" rtl="0" algn="l">
              <a:spcBef>
                <a:spcPts val="0"/>
              </a:spcBef>
              <a:spcAft>
                <a:spcPts val="0"/>
              </a:spcAft>
              <a:buSzPts val="1800"/>
              <a:buChar char="●"/>
            </a:pPr>
            <a:r>
              <a:rPr lang="en"/>
              <a:t>Recommendations should be relevant and applicable to the user</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of Project</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Potential to expand the wine market and increase wine sales</a:t>
            </a:r>
            <a:endParaRPr>
              <a:solidFill>
                <a:srgbClr val="616161"/>
              </a:solidFill>
              <a:latin typeface="Proxima Nova"/>
              <a:ea typeface="Proxima Nova"/>
              <a:cs typeface="Proxima Nova"/>
              <a:sym typeface="Proxima Nova"/>
            </a:endParaRPr>
          </a:p>
          <a:p>
            <a:pPr indent="-342900" lvl="0" marL="457200" rtl="0" algn="l">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Yields a tool for improved inventory management</a:t>
            </a:r>
            <a:endParaRPr>
              <a:solidFill>
                <a:srgbClr val="616161"/>
              </a:solidFill>
              <a:latin typeface="Proxima Nova"/>
              <a:ea typeface="Proxima Nova"/>
              <a:cs typeface="Proxima Nova"/>
              <a:sym typeface="Proxima Nova"/>
            </a:endParaRPr>
          </a:p>
          <a:p>
            <a:pPr indent="-342900" lvl="0" marL="457200" rtl="0" algn="l">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Generates an enhanced customer satisfaction</a:t>
            </a:r>
            <a:endParaRPr>
              <a:solidFill>
                <a:srgbClr val="616161"/>
              </a:solidFill>
              <a:latin typeface="Proxima Nova"/>
              <a:ea typeface="Proxima Nova"/>
              <a:cs typeface="Proxima Nova"/>
              <a:sym typeface="Proxima Nova"/>
            </a:endParaRPr>
          </a:p>
          <a:p>
            <a:pPr indent="-342900" lvl="0" marL="457200" rtl="0" algn="l">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Creates for a more manageable process of discovering and learning about wine</a:t>
            </a:r>
            <a:endParaRPr>
              <a:solidFill>
                <a:srgbClr val="616161"/>
              </a:solidFill>
              <a:latin typeface="Proxima Nova"/>
              <a:ea typeface="Proxima Nova"/>
              <a:cs typeface="Proxima Nova"/>
              <a:sym typeface="Proxima Nova"/>
            </a:endParaRPr>
          </a:p>
          <a:p>
            <a:pPr indent="-342900" lvl="0" marL="457200" rtl="0" algn="l">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Provides personalized wine recommendations </a:t>
            </a:r>
            <a:endParaRPr>
              <a:solidFill>
                <a:srgbClr val="616161"/>
              </a:solidFill>
              <a:latin typeface="Proxima Nova"/>
              <a:ea typeface="Proxima Nova"/>
              <a:cs typeface="Proxima Nova"/>
              <a:sym typeface="Proxima Nova"/>
            </a:endParaRPr>
          </a:p>
          <a:p>
            <a:pPr indent="-342900" lvl="0" marL="457200" rtl="0" algn="l">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Benefits both wine novices and wine sommeliers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Potential Stakeholders</a:t>
            </a:r>
            <a:endParaRPr/>
          </a:p>
        </p:txBody>
      </p:sp>
      <p:sp>
        <p:nvSpPr>
          <p:cNvPr id="83" name="Google Shape;83;p17"/>
          <p:cNvSpPr txBox="1"/>
          <p:nvPr>
            <p:ph idx="1" type="body"/>
          </p:nvPr>
        </p:nvSpPr>
        <p:spPr>
          <a:xfrm>
            <a:off x="311700" y="1152475"/>
            <a:ext cx="41823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solidFill>
                  <a:srgbClr val="616161"/>
                </a:solidFill>
                <a:latin typeface="Proxima Nova"/>
                <a:ea typeface="Proxima Nova"/>
                <a:cs typeface="Proxima Nova"/>
                <a:sym typeface="Proxima Nova"/>
              </a:rPr>
              <a:t>Novice Wine Consumers</a:t>
            </a:r>
            <a:endParaRPr>
              <a:solidFill>
                <a:srgbClr val="616161"/>
              </a:solidFill>
              <a:latin typeface="Proxima Nova"/>
              <a:ea typeface="Proxima Nova"/>
              <a:cs typeface="Proxima Nova"/>
              <a:sym typeface="Proxima Nova"/>
            </a:endParaRPr>
          </a:p>
          <a:p>
            <a:pPr indent="-342900" lvl="0" marL="457200" rtl="0" algn="l">
              <a:spcBef>
                <a:spcPts val="120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Cultivate a better understanding of the user’s palate for wine</a:t>
            </a:r>
            <a:endParaRPr>
              <a:solidFill>
                <a:srgbClr val="616161"/>
              </a:solidFill>
              <a:latin typeface="Proxima Nova"/>
              <a:ea typeface="Proxima Nova"/>
              <a:cs typeface="Proxima Nova"/>
              <a:sym typeface="Proxima Nova"/>
            </a:endParaRPr>
          </a:p>
          <a:p>
            <a:pPr indent="-342900" lvl="0" marL="457200" rtl="0" algn="l">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The system can aid in finding new wines to enjoy</a:t>
            </a:r>
            <a:endParaRPr>
              <a:solidFill>
                <a:srgbClr val="616161"/>
              </a:solidFill>
              <a:latin typeface="Proxima Nova"/>
              <a:ea typeface="Proxima Nova"/>
              <a:cs typeface="Proxima Nova"/>
              <a:sym typeface="Proxima Nova"/>
            </a:endParaRPr>
          </a:p>
          <a:p>
            <a:pPr indent="-342900" lvl="0" marL="457200" rtl="0" algn="l">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Offers insights into different grape varieties, regions, and styles</a:t>
            </a:r>
            <a:endParaRPr>
              <a:solidFill>
                <a:srgbClr val="616161"/>
              </a:solidFill>
              <a:latin typeface="Proxima Nova"/>
              <a:ea typeface="Proxima Nova"/>
              <a:cs typeface="Proxima Nova"/>
              <a:sym typeface="Proxima Nova"/>
            </a:endParaRPr>
          </a:p>
          <a:p>
            <a:pPr indent="-342900" lvl="0" marL="457200" rtl="0" algn="l">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Provide guidance and education that will help in understanding the complexities of wine</a:t>
            </a:r>
            <a:endParaRPr/>
          </a:p>
        </p:txBody>
      </p:sp>
      <p:sp>
        <p:nvSpPr>
          <p:cNvPr id="84" name="Google Shape;84;p17"/>
          <p:cNvSpPr txBox="1"/>
          <p:nvPr>
            <p:ph idx="1" type="body"/>
          </p:nvPr>
        </p:nvSpPr>
        <p:spPr>
          <a:xfrm>
            <a:off x="4572000" y="1152475"/>
            <a:ext cx="41823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rgbClr val="616161"/>
                </a:solidFill>
                <a:latin typeface="Proxima Nova"/>
                <a:ea typeface="Proxima Nova"/>
                <a:cs typeface="Proxima Nova"/>
                <a:sym typeface="Proxima Nova"/>
              </a:rPr>
              <a:t>Wine Sommeliers</a:t>
            </a:r>
            <a:endParaRPr>
              <a:solidFill>
                <a:srgbClr val="616161"/>
              </a:solidFill>
              <a:latin typeface="Proxima Nova"/>
              <a:ea typeface="Proxima Nova"/>
              <a:cs typeface="Proxima Nova"/>
              <a:sym typeface="Proxima Nova"/>
            </a:endParaRPr>
          </a:p>
          <a:p>
            <a:pPr indent="-342900" lvl="0" marL="457200" rtl="0" algn="l">
              <a:spcBef>
                <a:spcPts val="120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The system can be used to expand the breadth of the user’s experiences</a:t>
            </a:r>
            <a:endParaRPr>
              <a:solidFill>
                <a:srgbClr val="616161"/>
              </a:solidFill>
              <a:latin typeface="Proxima Nova"/>
              <a:ea typeface="Proxima Nova"/>
              <a:cs typeface="Proxima Nova"/>
              <a:sym typeface="Proxima Nova"/>
            </a:endParaRPr>
          </a:p>
          <a:p>
            <a:pPr indent="-342900" lvl="0" marL="457200" rtl="0" algn="l">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Serve as a valuable tool for discovering new and obscure wines</a:t>
            </a:r>
            <a:endParaRPr>
              <a:solidFill>
                <a:srgbClr val="616161"/>
              </a:solidFill>
              <a:latin typeface="Proxima Nova"/>
              <a:ea typeface="Proxima Nova"/>
              <a:cs typeface="Proxima Nova"/>
              <a:sym typeface="Proxima Nova"/>
            </a:endParaRPr>
          </a:p>
          <a:p>
            <a:pPr indent="-342900" lvl="0" marL="457200" rtl="0" algn="l">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Expand the user’s knowledge beyond the existing repertoire</a:t>
            </a:r>
            <a:endParaRPr>
              <a:solidFill>
                <a:srgbClr val="616161"/>
              </a:solidFill>
              <a:latin typeface="Proxima Nova"/>
              <a:ea typeface="Proxima Nova"/>
              <a:cs typeface="Proxima Nova"/>
              <a:sym typeface="Proxima Nova"/>
            </a:endParaRPr>
          </a:p>
          <a:p>
            <a:pPr indent="-342900" lvl="0" marL="457200" rtl="0" algn="l">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Bring to light different perspectives and suggestions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729450" y="577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Functionality: Content-based</a:t>
            </a:r>
            <a:endParaRPr/>
          </a:p>
        </p:txBody>
      </p:sp>
      <p:grpSp>
        <p:nvGrpSpPr>
          <p:cNvPr id="90" name="Google Shape;90;p18"/>
          <p:cNvGrpSpPr/>
          <p:nvPr/>
        </p:nvGrpSpPr>
        <p:grpSpPr>
          <a:xfrm>
            <a:off x="1034538" y="1304875"/>
            <a:ext cx="2628925" cy="3416400"/>
            <a:chOff x="431925" y="1304875"/>
            <a:chExt cx="2628925" cy="3416400"/>
          </a:xfrm>
        </p:grpSpPr>
        <p:sp>
          <p:nvSpPr>
            <p:cNvPr id="91" name="Google Shape;91;p18"/>
            <p:cNvSpPr txBox="1"/>
            <p:nvPr/>
          </p:nvSpPr>
          <p:spPr>
            <a:xfrm>
              <a:off x="431925" y="1304875"/>
              <a:ext cx="2628900" cy="464100"/>
            </a:xfrm>
            <a:prstGeom prst="rect">
              <a:avLst/>
            </a:prstGeom>
            <a:solidFill>
              <a:srgbClr val="2A3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92" name="Google Shape;92;p18"/>
            <p:cNvSpPr/>
            <p:nvPr/>
          </p:nvSpPr>
          <p:spPr>
            <a:xfrm>
              <a:off x="431950" y="1304875"/>
              <a:ext cx="2628900" cy="3416400"/>
            </a:xfrm>
            <a:prstGeom prst="rect">
              <a:avLst/>
            </a:prstGeom>
            <a:noFill/>
            <a:ln cap="flat" cmpd="sng" w="9525">
              <a:solidFill>
                <a:srgbClr val="2A39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grpSp>
      <p:sp>
        <p:nvSpPr>
          <p:cNvPr id="93" name="Google Shape;93;p18"/>
          <p:cNvSpPr txBox="1"/>
          <p:nvPr/>
        </p:nvSpPr>
        <p:spPr>
          <a:xfrm>
            <a:off x="1109038"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Proxima Nova"/>
                <a:ea typeface="Proxima Nova"/>
                <a:cs typeface="Proxima Nova"/>
                <a:sym typeface="Proxima Nova"/>
              </a:rPr>
              <a:t>Input</a:t>
            </a:r>
            <a:endParaRPr sz="1800">
              <a:solidFill>
                <a:srgbClr val="FFFFFF"/>
              </a:solidFill>
              <a:latin typeface="Proxima Nova"/>
              <a:ea typeface="Proxima Nova"/>
              <a:cs typeface="Proxima Nova"/>
              <a:sym typeface="Proxima Nova"/>
            </a:endParaRPr>
          </a:p>
        </p:txBody>
      </p:sp>
      <p:sp>
        <p:nvSpPr>
          <p:cNvPr id="94" name="Google Shape;94;p18"/>
          <p:cNvSpPr txBox="1"/>
          <p:nvPr/>
        </p:nvSpPr>
        <p:spPr>
          <a:xfrm>
            <a:off x="1110938"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434343"/>
                </a:solidFill>
                <a:latin typeface="Proxima Nova"/>
                <a:ea typeface="Proxima Nova"/>
                <a:cs typeface="Proxima Nova"/>
                <a:sym typeface="Proxima Nova"/>
              </a:rPr>
              <a:t>User reviews taken as input with wine characteristics extracted and used to fit ML model</a:t>
            </a:r>
            <a:endParaRPr sz="1600">
              <a:solidFill>
                <a:srgbClr val="434343"/>
              </a:solidFill>
              <a:latin typeface="Proxima Nova"/>
              <a:ea typeface="Proxima Nova"/>
              <a:cs typeface="Proxima Nova"/>
              <a:sym typeface="Proxima Nova"/>
            </a:endParaRPr>
          </a:p>
          <a:p>
            <a:pPr indent="0" lvl="0" marL="0" rtl="0" algn="l">
              <a:lnSpc>
                <a:spcPct val="115000"/>
              </a:lnSpc>
              <a:spcBef>
                <a:spcPts val="1600"/>
              </a:spcBef>
              <a:spcAft>
                <a:spcPts val="1600"/>
              </a:spcAft>
              <a:buNone/>
            </a:pPr>
            <a:r>
              <a:rPr lang="en" sz="1600">
                <a:solidFill>
                  <a:srgbClr val="434343"/>
                </a:solidFill>
                <a:latin typeface="Proxima Nova"/>
                <a:ea typeface="Proxima Nova"/>
                <a:cs typeface="Proxima Nova"/>
                <a:sym typeface="Proxima Nova"/>
              </a:rPr>
              <a:t>(Location of Origin, Variety, Price, Rating) </a:t>
            </a:r>
            <a:endParaRPr sz="1600">
              <a:solidFill>
                <a:srgbClr val="434343"/>
              </a:solidFill>
              <a:latin typeface="Proxima Nova"/>
              <a:ea typeface="Proxima Nova"/>
              <a:cs typeface="Proxima Nova"/>
              <a:sym typeface="Proxima Nova"/>
            </a:endParaRPr>
          </a:p>
        </p:txBody>
      </p:sp>
      <p:grpSp>
        <p:nvGrpSpPr>
          <p:cNvPr id="95" name="Google Shape;95;p18"/>
          <p:cNvGrpSpPr/>
          <p:nvPr/>
        </p:nvGrpSpPr>
        <p:grpSpPr>
          <a:xfrm>
            <a:off x="5480563" y="1304875"/>
            <a:ext cx="2632500" cy="3416400"/>
            <a:chOff x="6212550" y="1304875"/>
            <a:chExt cx="2632500" cy="3416400"/>
          </a:xfrm>
        </p:grpSpPr>
        <p:sp>
          <p:nvSpPr>
            <p:cNvPr id="96" name="Google Shape;96;p18"/>
            <p:cNvSpPr/>
            <p:nvPr/>
          </p:nvSpPr>
          <p:spPr>
            <a:xfrm>
              <a:off x="6215400" y="1304875"/>
              <a:ext cx="2628900" cy="3416400"/>
            </a:xfrm>
            <a:prstGeom prst="rect">
              <a:avLst/>
            </a:prstGeom>
            <a:noFill/>
            <a:ln cap="flat" cmpd="sng" w="9525">
              <a:solidFill>
                <a:srgbClr val="2A39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97" name="Google Shape;97;p18"/>
            <p:cNvSpPr txBox="1"/>
            <p:nvPr/>
          </p:nvSpPr>
          <p:spPr>
            <a:xfrm>
              <a:off x="6212550" y="1304875"/>
              <a:ext cx="2632500" cy="464100"/>
            </a:xfrm>
            <a:prstGeom prst="rect">
              <a:avLst/>
            </a:prstGeom>
            <a:solidFill>
              <a:srgbClr val="2A3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grpSp>
      <p:sp>
        <p:nvSpPr>
          <p:cNvPr id="98" name="Google Shape;98;p18"/>
          <p:cNvSpPr txBox="1"/>
          <p:nvPr/>
        </p:nvSpPr>
        <p:spPr>
          <a:xfrm>
            <a:off x="5540488"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Proxima Nova"/>
                <a:ea typeface="Proxima Nova"/>
                <a:cs typeface="Proxima Nova"/>
                <a:sym typeface="Proxima Nova"/>
              </a:rPr>
              <a:t>Output</a:t>
            </a:r>
            <a:endParaRPr sz="1800">
              <a:solidFill>
                <a:srgbClr val="FFFFFF"/>
              </a:solidFill>
              <a:latin typeface="Proxima Nova"/>
              <a:ea typeface="Proxima Nova"/>
              <a:cs typeface="Proxima Nova"/>
              <a:sym typeface="Proxima Nova"/>
            </a:endParaRPr>
          </a:p>
        </p:txBody>
      </p:sp>
      <p:sp>
        <p:nvSpPr>
          <p:cNvPr id="99" name="Google Shape;99;p18"/>
          <p:cNvSpPr txBox="1"/>
          <p:nvPr/>
        </p:nvSpPr>
        <p:spPr>
          <a:xfrm>
            <a:off x="5554413"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rgbClr val="434343"/>
                </a:solidFill>
                <a:latin typeface="Proxima Nova"/>
                <a:ea typeface="Proxima Nova"/>
                <a:cs typeface="Proxima Nova"/>
                <a:sym typeface="Proxima Nova"/>
              </a:rPr>
              <a:t>System would predict user rating for all other un-reviewed wines in the database to estimate a review score and provide recommendations</a:t>
            </a:r>
            <a:endParaRPr sz="1600">
              <a:solidFill>
                <a:srgbClr val="434343"/>
              </a:solidFill>
              <a:latin typeface="Proxima Nova"/>
              <a:ea typeface="Proxima Nova"/>
              <a:cs typeface="Proxima Nova"/>
              <a:sym typeface="Proxima Nova"/>
            </a:endParaRPr>
          </a:p>
        </p:txBody>
      </p:sp>
      <p:sp>
        <p:nvSpPr>
          <p:cNvPr id="100" name="Google Shape;100;p18"/>
          <p:cNvSpPr/>
          <p:nvPr/>
        </p:nvSpPr>
        <p:spPr>
          <a:xfrm>
            <a:off x="3756475" y="2913325"/>
            <a:ext cx="1631100" cy="199500"/>
          </a:xfrm>
          <a:prstGeom prst="rightArrow">
            <a:avLst>
              <a:gd fmla="val 50000" name="adj1"/>
              <a:gd fmla="val 50000" name="adj2"/>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729450" y="577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Functionality: Knowledge-based</a:t>
            </a:r>
            <a:endParaRPr/>
          </a:p>
        </p:txBody>
      </p:sp>
      <p:grpSp>
        <p:nvGrpSpPr>
          <p:cNvPr id="106" name="Google Shape;106;p19"/>
          <p:cNvGrpSpPr/>
          <p:nvPr/>
        </p:nvGrpSpPr>
        <p:grpSpPr>
          <a:xfrm>
            <a:off x="1034538" y="1304875"/>
            <a:ext cx="2628925" cy="3416400"/>
            <a:chOff x="431925" y="1304875"/>
            <a:chExt cx="2628925" cy="3416400"/>
          </a:xfrm>
        </p:grpSpPr>
        <p:sp>
          <p:nvSpPr>
            <p:cNvPr id="107" name="Google Shape;107;p19"/>
            <p:cNvSpPr txBox="1"/>
            <p:nvPr/>
          </p:nvSpPr>
          <p:spPr>
            <a:xfrm>
              <a:off x="431925" y="1304875"/>
              <a:ext cx="2628900" cy="464100"/>
            </a:xfrm>
            <a:prstGeom prst="rect">
              <a:avLst/>
            </a:prstGeom>
            <a:solidFill>
              <a:srgbClr val="2A3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08" name="Google Shape;108;p19"/>
            <p:cNvSpPr/>
            <p:nvPr/>
          </p:nvSpPr>
          <p:spPr>
            <a:xfrm>
              <a:off x="431950" y="1304875"/>
              <a:ext cx="2628900" cy="3416400"/>
            </a:xfrm>
            <a:prstGeom prst="rect">
              <a:avLst/>
            </a:prstGeom>
            <a:noFill/>
            <a:ln cap="flat" cmpd="sng" w="9525">
              <a:solidFill>
                <a:srgbClr val="2A39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grpSp>
      <p:sp>
        <p:nvSpPr>
          <p:cNvPr id="109" name="Google Shape;109;p19"/>
          <p:cNvSpPr txBox="1"/>
          <p:nvPr/>
        </p:nvSpPr>
        <p:spPr>
          <a:xfrm>
            <a:off x="1109038"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Proxima Nova"/>
                <a:ea typeface="Proxima Nova"/>
                <a:cs typeface="Proxima Nova"/>
                <a:sym typeface="Proxima Nova"/>
              </a:rPr>
              <a:t>Input</a:t>
            </a:r>
            <a:endParaRPr sz="1800">
              <a:solidFill>
                <a:srgbClr val="FFFFFF"/>
              </a:solidFill>
              <a:latin typeface="Proxima Nova"/>
              <a:ea typeface="Proxima Nova"/>
              <a:cs typeface="Proxima Nova"/>
              <a:sym typeface="Proxima Nova"/>
            </a:endParaRPr>
          </a:p>
        </p:txBody>
      </p:sp>
      <p:sp>
        <p:nvSpPr>
          <p:cNvPr id="110" name="Google Shape;110;p19"/>
          <p:cNvSpPr txBox="1"/>
          <p:nvPr/>
        </p:nvSpPr>
        <p:spPr>
          <a:xfrm>
            <a:off x="1110938"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434343"/>
                </a:solidFill>
                <a:latin typeface="Proxima Nova"/>
                <a:ea typeface="Proxima Nova"/>
                <a:cs typeface="Proxima Nova"/>
                <a:sym typeface="Proxima Nova"/>
              </a:rPr>
              <a:t>User provides characteristics of wine that they prefer:</a:t>
            </a:r>
            <a:endParaRPr sz="1600">
              <a:solidFill>
                <a:srgbClr val="434343"/>
              </a:solidFill>
              <a:latin typeface="Proxima Nova"/>
              <a:ea typeface="Proxima Nova"/>
              <a:cs typeface="Proxima Nova"/>
              <a:sym typeface="Proxima Nova"/>
            </a:endParaRPr>
          </a:p>
          <a:p>
            <a:pPr indent="0" lvl="0" marL="0" rtl="0" algn="l">
              <a:lnSpc>
                <a:spcPct val="115000"/>
              </a:lnSpc>
              <a:spcBef>
                <a:spcPts val="1600"/>
              </a:spcBef>
              <a:spcAft>
                <a:spcPts val="1600"/>
              </a:spcAft>
              <a:buNone/>
            </a:pPr>
            <a:r>
              <a:rPr lang="en" sz="1600">
                <a:solidFill>
                  <a:srgbClr val="434343"/>
                </a:solidFill>
                <a:latin typeface="Proxima Nova"/>
                <a:ea typeface="Proxima Nova"/>
                <a:cs typeface="Proxima Nova"/>
                <a:sym typeface="Proxima Nova"/>
              </a:rPr>
              <a:t>Wine variety, vintage, flavor characteristics, etc. </a:t>
            </a:r>
            <a:endParaRPr sz="1600">
              <a:solidFill>
                <a:srgbClr val="434343"/>
              </a:solidFill>
              <a:latin typeface="Proxima Nova"/>
              <a:ea typeface="Proxima Nova"/>
              <a:cs typeface="Proxima Nova"/>
              <a:sym typeface="Proxima Nova"/>
            </a:endParaRPr>
          </a:p>
        </p:txBody>
      </p:sp>
      <p:grpSp>
        <p:nvGrpSpPr>
          <p:cNvPr id="111" name="Google Shape;111;p19"/>
          <p:cNvGrpSpPr/>
          <p:nvPr/>
        </p:nvGrpSpPr>
        <p:grpSpPr>
          <a:xfrm>
            <a:off x="5480563" y="1304875"/>
            <a:ext cx="2632500" cy="3416400"/>
            <a:chOff x="6212550" y="1304875"/>
            <a:chExt cx="2632500" cy="3416400"/>
          </a:xfrm>
        </p:grpSpPr>
        <p:sp>
          <p:nvSpPr>
            <p:cNvPr id="112" name="Google Shape;112;p19"/>
            <p:cNvSpPr/>
            <p:nvPr/>
          </p:nvSpPr>
          <p:spPr>
            <a:xfrm>
              <a:off x="6215400" y="1304875"/>
              <a:ext cx="2628900" cy="3416400"/>
            </a:xfrm>
            <a:prstGeom prst="rect">
              <a:avLst/>
            </a:prstGeom>
            <a:noFill/>
            <a:ln cap="flat" cmpd="sng" w="9525">
              <a:solidFill>
                <a:srgbClr val="2A39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113" name="Google Shape;113;p19"/>
            <p:cNvSpPr txBox="1"/>
            <p:nvPr/>
          </p:nvSpPr>
          <p:spPr>
            <a:xfrm>
              <a:off x="6212550" y="1304875"/>
              <a:ext cx="2632500" cy="464100"/>
            </a:xfrm>
            <a:prstGeom prst="rect">
              <a:avLst/>
            </a:prstGeom>
            <a:solidFill>
              <a:srgbClr val="2A3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grpSp>
      <p:sp>
        <p:nvSpPr>
          <p:cNvPr id="114" name="Google Shape;114;p19"/>
          <p:cNvSpPr txBox="1"/>
          <p:nvPr/>
        </p:nvSpPr>
        <p:spPr>
          <a:xfrm>
            <a:off x="5540488"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Proxima Nova"/>
                <a:ea typeface="Proxima Nova"/>
                <a:cs typeface="Proxima Nova"/>
                <a:sym typeface="Proxima Nova"/>
              </a:rPr>
              <a:t>Output</a:t>
            </a:r>
            <a:endParaRPr sz="1800">
              <a:solidFill>
                <a:srgbClr val="FFFFFF"/>
              </a:solidFill>
              <a:latin typeface="Proxima Nova"/>
              <a:ea typeface="Proxima Nova"/>
              <a:cs typeface="Proxima Nova"/>
              <a:sym typeface="Proxima Nova"/>
            </a:endParaRPr>
          </a:p>
        </p:txBody>
      </p:sp>
      <p:sp>
        <p:nvSpPr>
          <p:cNvPr id="115" name="Google Shape;115;p19"/>
          <p:cNvSpPr txBox="1"/>
          <p:nvPr/>
        </p:nvSpPr>
        <p:spPr>
          <a:xfrm>
            <a:off x="5554413"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rgbClr val="434343"/>
                </a:solidFill>
                <a:latin typeface="Proxima Nova"/>
                <a:ea typeface="Proxima Nova"/>
                <a:cs typeface="Proxima Nova"/>
                <a:sym typeface="Proxima Nova"/>
              </a:rPr>
              <a:t>System would provide relevant items (wines) based on the various wine features, ranked by average user rating.</a:t>
            </a:r>
            <a:endParaRPr sz="1600">
              <a:solidFill>
                <a:srgbClr val="434343"/>
              </a:solidFill>
              <a:latin typeface="Proxima Nova"/>
              <a:ea typeface="Proxima Nova"/>
              <a:cs typeface="Proxima Nova"/>
              <a:sym typeface="Proxima Nova"/>
            </a:endParaRPr>
          </a:p>
        </p:txBody>
      </p:sp>
      <p:sp>
        <p:nvSpPr>
          <p:cNvPr id="116" name="Google Shape;116;p19"/>
          <p:cNvSpPr/>
          <p:nvPr/>
        </p:nvSpPr>
        <p:spPr>
          <a:xfrm>
            <a:off x="3756475" y="2913325"/>
            <a:ext cx="1631100" cy="199500"/>
          </a:xfrm>
          <a:prstGeom prst="rightArrow">
            <a:avLst>
              <a:gd fmla="val 50000" name="adj1"/>
              <a:gd fmla="val 50000" name="adj2"/>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729450" y="5770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Functionality: Case-based</a:t>
            </a:r>
            <a:endParaRPr/>
          </a:p>
        </p:txBody>
      </p:sp>
      <p:grpSp>
        <p:nvGrpSpPr>
          <p:cNvPr id="122" name="Google Shape;122;p20"/>
          <p:cNvGrpSpPr/>
          <p:nvPr/>
        </p:nvGrpSpPr>
        <p:grpSpPr>
          <a:xfrm>
            <a:off x="1034538" y="1304875"/>
            <a:ext cx="2628925" cy="3416400"/>
            <a:chOff x="431925" y="1304875"/>
            <a:chExt cx="2628925" cy="3416400"/>
          </a:xfrm>
        </p:grpSpPr>
        <p:sp>
          <p:nvSpPr>
            <p:cNvPr id="123" name="Google Shape;123;p20"/>
            <p:cNvSpPr txBox="1"/>
            <p:nvPr/>
          </p:nvSpPr>
          <p:spPr>
            <a:xfrm>
              <a:off x="431925" y="1304875"/>
              <a:ext cx="2628900" cy="464100"/>
            </a:xfrm>
            <a:prstGeom prst="rect">
              <a:avLst/>
            </a:prstGeom>
            <a:solidFill>
              <a:srgbClr val="2A3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a:off x="431950" y="1304875"/>
              <a:ext cx="2628900" cy="3416400"/>
            </a:xfrm>
            <a:prstGeom prst="rect">
              <a:avLst/>
            </a:prstGeom>
            <a:noFill/>
            <a:ln cap="flat" cmpd="sng" w="9525">
              <a:solidFill>
                <a:srgbClr val="2A39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20"/>
          <p:cNvSpPr txBox="1"/>
          <p:nvPr/>
        </p:nvSpPr>
        <p:spPr>
          <a:xfrm>
            <a:off x="1109038"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Proxima Nova"/>
                <a:ea typeface="Proxima Nova"/>
                <a:cs typeface="Proxima Nova"/>
                <a:sym typeface="Proxima Nova"/>
              </a:rPr>
              <a:t>Input</a:t>
            </a:r>
            <a:endParaRPr sz="1800">
              <a:solidFill>
                <a:srgbClr val="FFFFFF"/>
              </a:solidFill>
              <a:latin typeface="Proxima Nova"/>
              <a:ea typeface="Proxima Nova"/>
              <a:cs typeface="Proxima Nova"/>
              <a:sym typeface="Proxima Nova"/>
            </a:endParaRPr>
          </a:p>
        </p:txBody>
      </p:sp>
      <p:sp>
        <p:nvSpPr>
          <p:cNvPr id="126" name="Google Shape;126;p20"/>
          <p:cNvSpPr txBox="1"/>
          <p:nvPr/>
        </p:nvSpPr>
        <p:spPr>
          <a:xfrm>
            <a:off x="1110938"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rgbClr val="434343"/>
                </a:solidFill>
                <a:latin typeface="Proxima Nova"/>
                <a:ea typeface="Proxima Nova"/>
                <a:cs typeface="Proxima Nova"/>
                <a:sym typeface="Proxima Nova"/>
              </a:rPr>
              <a:t>User could input a specific, preferred wine title. System would automatically extract wine attributes and calculate cosine similarity with other wines in database</a:t>
            </a:r>
            <a:endParaRPr sz="1600">
              <a:solidFill>
                <a:srgbClr val="434343"/>
              </a:solidFill>
              <a:latin typeface="Proxima Nova"/>
              <a:ea typeface="Proxima Nova"/>
              <a:cs typeface="Proxima Nova"/>
              <a:sym typeface="Proxima Nova"/>
            </a:endParaRPr>
          </a:p>
        </p:txBody>
      </p:sp>
      <p:grpSp>
        <p:nvGrpSpPr>
          <p:cNvPr id="127" name="Google Shape;127;p20"/>
          <p:cNvGrpSpPr/>
          <p:nvPr/>
        </p:nvGrpSpPr>
        <p:grpSpPr>
          <a:xfrm>
            <a:off x="5480563" y="1304875"/>
            <a:ext cx="2632500" cy="3416400"/>
            <a:chOff x="6212550" y="1304875"/>
            <a:chExt cx="2632500" cy="3416400"/>
          </a:xfrm>
        </p:grpSpPr>
        <p:sp>
          <p:nvSpPr>
            <p:cNvPr id="128" name="Google Shape;128;p20"/>
            <p:cNvSpPr/>
            <p:nvPr/>
          </p:nvSpPr>
          <p:spPr>
            <a:xfrm>
              <a:off x="6215400" y="1304875"/>
              <a:ext cx="2628900" cy="3416400"/>
            </a:xfrm>
            <a:prstGeom prst="rect">
              <a:avLst/>
            </a:prstGeom>
            <a:noFill/>
            <a:ln cap="flat" cmpd="sng" w="9525">
              <a:solidFill>
                <a:srgbClr val="2A399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txBox="1"/>
            <p:nvPr/>
          </p:nvSpPr>
          <p:spPr>
            <a:xfrm>
              <a:off x="6212550" y="1304875"/>
              <a:ext cx="2632500" cy="464100"/>
            </a:xfrm>
            <a:prstGeom prst="rect">
              <a:avLst/>
            </a:prstGeom>
            <a:solidFill>
              <a:srgbClr val="2A39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20"/>
          <p:cNvSpPr txBox="1"/>
          <p:nvPr/>
        </p:nvSpPr>
        <p:spPr>
          <a:xfrm>
            <a:off x="5540488" y="13048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Proxima Nova"/>
                <a:ea typeface="Proxima Nova"/>
                <a:cs typeface="Proxima Nova"/>
                <a:sym typeface="Proxima Nova"/>
              </a:rPr>
              <a:t>Output</a:t>
            </a:r>
            <a:endParaRPr sz="1800">
              <a:solidFill>
                <a:srgbClr val="FFFFFF"/>
              </a:solidFill>
              <a:latin typeface="Proxima Nova"/>
              <a:ea typeface="Proxima Nova"/>
              <a:cs typeface="Proxima Nova"/>
              <a:sym typeface="Proxima Nova"/>
            </a:endParaRPr>
          </a:p>
        </p:txBody>
      </p:sp>
      <p:sp>
        <p:nvSpPr>
          <p:cNvPr id="131" name="Google Shape;131;p20"/>
          <p:cNvSpPr txBox="1"/>
          <p:nvPr/>
        </p:nvSpPr>
        <p:spPr>
          <a:xfrm>
            <a:off x="5554413" y="18503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600">
                <a:solidFill>
                  <a:srgbClr val="434343"/>
                </a:solidFill>
                <a:latin typeface="Proxima Nova"/>
                <a:ea typeface="Proxima Nova"/>
                <a:cs typeface="Proxima Nova"/>
                <a:sym typeface="Proxima Nova"/>
              </a:rPr>
              <a:t>System would provide similar wines with characteristics which match the wine entered by the user. </a:t>
            </a:r>
            <a:endParaRPr sz="1600">
              <a:solidFill>
                <a:srgbClr val="434343"/>
              </a:solidFill>
              <a:latin typeface="Proxima Nova"/>
              <a:ea typeface="Proxima Nova"/>
              <a:cs typeface="Proxima Nova"/>
              <a:sym typeface="Proxima Nova"/>
            </a:endParaRPr>
          </a:p>
        </p:txBody>
      </p:sp>
      <p:sp>
        <p:nvSpPr>
          <p:cNvPr id="132" name="Google Shape;132;p20"/>
          <p:cNvSpPr/>
          <p:nvPr/>
        </p:nvSpPr>
        <p:spPr>
          <a:xfrm>
            <a:off x="3756475" y="2913325"/>
            <a:ext cx="1631100" cy="199500"/>
          </a:xfrm>
          <a:prstGeom prst="rightArrow">
            <a:avLst>
              <a:gd fmla="val 50000" name="adj1"/>
              <a:gd fmla="val 50000" name="adj2"/>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138" name="Google Shape;138;p21"/>
          <p:cNvSpPr txBox="1"/>
          <p:nvPr>
            <p:ph idx="1" type="body"/>
          </p:nvPr>
        </p:nvSpPr>
        <p:spPr>
          <a:xfrm>
            <a:off x="311700" y="1152475"/>
            <a:ext cx="54153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434343"/>
              </a:buClr>
              <a:buSzPts val="1600"/>
              <a:buFont typeface="Proxima Nova"/>
              <a:buChar char="●"/>
            </a:pPr>
            <a:r>
              <a:rPr lang="en" sz="1600">
                <a:solidFill>
                  <a:srgbClr val="434343"/>
                </a:solidFill>
              </a:rPr>
              <a:t>120,000 unique wine reviews collected from WineEnthusiast (winemag.com)</a:t>
            </a:r>
            <a:endParaRPr sz="1600">
              <a:solidFill>
                <a:srgbClr val="434343"/>
              </a:solidFill>
            </a:endParaRPr>
          </a:p>
          <a:p>
            <a:pPr indent="-330200" lvl="0" marL="457200" rtl="0" algn="l">
              <a:spcBef>
                <a:spcPts val="0"/>
              </a:spcBef>
              <a:spcAft>
                <a:spcPts val="0"/>
              </a:spcAft>
              <a:buClr>
                <a:srgbClr val="434343"/>
              </a:buClr>
              <a:buSzPts val="1600"/>
              <a:buFont typeface="Proxima Nova"/>
              <a:buChar char="●"/>
            </a:pPr>
            <a:r>
              <a:rPr lang="en" sz="1600">
                <a:solidFill>
                  <a:srgbClr val="434343"/>
                </a:solidFill>
              </a:rPr>
              <a:t>Over 100,000 unique wines</a:t>
            </a:r>
            <a:endParaRPr sz="1600">
              <a:solidFill>
                <a:srgbClr val="434343"/>
              </a:solidFill>
            </a:endParaRPr>
          </a:p>
          <a:p>
            <a:pPr indent="-330200" lvl="0" marL="457200" rtl="0" algn="l">
              <a:spcBef>
                <a:spcPts val="0"/>
              </a:spcBef>
              <a:spcAft>
                <a:spcPts val="0"/>
              </a:spcAft>
              <a:buClr>
                <a:srgbClr val="434343"/>
              </a:buClr>
              <a:buSzPts val="1600"/>
              <a:buFont typeface="Proxima Nova"/>
              <a:buChar char="●"/>
            </a:pPr>
            <a:r>
              <a:rPr lang="en" sz="1600">
                <a:solidFill>
                  <a:srgbClr val="434343"/>
                </a:solidFill>
              </a:rPr>
              <a:t>14 attributes:</a:t>
            </a:r>
            <a:endParaRPr sz="1600">
              <a:solidFill>
                <a:srgbClr val="434343"/>
              </a:solidFill>
            </a:endParaRPr>
          </a:p>
          <a:p>
            <a:pPr indent="-330200" lvl="1" marL="914400" rtl="0" algn="l">
              <a:spcBef>
                <a:spcPts val="0"/>
              </a:spcBef>
              <a:spcAft>
                <a:spcPts val="0"/>
              </a:spcAft>
              <a:buClr>
                <a:srgbClr val="434343"/>
              </a:buClr>
              <a:buSzPts val="1600"/>
              <a:buFont typeface="Proxima Nova"/>
              <a:buChar char="○"/>
            </a:pPr>
            <a:r>
              <a:rPr lang="en" sz="1600">
                <a:solidFill>
                  <a:srgbClr val="434343"/>
                </a:solidFill>
              </a:rPr>
              <a:t>Country, Description, Designation, Points, Price, Province, Region_1, Region_2, Taster_Name, Taster_Twitter_Handle, Title, Variety, Winery</a:t>
            </a:r>
            <a:endParaRPr sz="1600">
              <a:solidFill>
                <a:srgbClr val="434343"/>
              </a:solidFill>
            </a:endParaRPr>
          </a:p>
          <a:p>
            <a:pPr indent="-330200" lvl="0" marL="457200" rtl="0" algn="l">
              <a:spcBef>
                <a:spcPts val="0"/>
              </a:spcBef>
              <a:spcAft>
                <a:spcPts val="0"/>
              </a:spcAft>
              <a:buClr>
                <a:srgbClr val="434343"/>
              </a:buClr>
              <a:buSzPts val="1600"/>
              <a:buFont typeface="Proxima Nova"/>
              <a:buChar char="●"/>
            </a:pPr>
            <a:r>
              <a:rPr lang="en" sz="1600">
                <a:solidFill>
                  <a:srgbClr val="434343"/>
                </a:solidFill>
              </a:rPr>
              <a:t>Only 19 specified reviewers (20% nulls/not specified)</a:t>
            </a:r>
            <a:endParaRPr sz="1600">
              <a:solidFill>
                <a:srgbClr val="434343"/>
              </a:solidFill>
            </a:endParaRPr>
          </a:p>
          <a:p>
            <a:pPr indent="-330200" lvl="0" marL="457200" rtl="0" algn="l">
              <a:spcBef>
                <a:spcPts val="0"/>
              </a:spcBef>
              <a:spcAft>
                <a:spcPts val="0"/>
              </a:spcAft>
              <a:buClr>
                <a:srgbClr val="434343"/>
              </a:buClr>
              <a:buSzPts val="1600"/>
              <a:buFont typeface="Proxima Nova"/>
              <a:buChar char="●"/>
            </a:pPr>
            <a:r>
              <a:rPr lang="en" sz="1600">
                <a:solidFill>
                  <a:srgbClr val="434343"/>
                </a:solidFill>
              </a:rPr>
              <a:t>Attributes of Interest for Modeling: Country, Province, Description, Points (rating), Price, Variety</a:t>
            </a:r>
            <a:endParaRPr sz="1600">
              <a:solidFill>
                <a:srgbClr val="434343"/>
              </a:solidFill>
            </a:endParaRPr>
          </a:p>
        </p:txBody>
      </p:sp>
      <p:pic>
        <p:nvPicPr>
          <p:cNvPr id="139" name="Google Shape;139;p21"/>
          <p:cNvPicPr preferRelativeResize="0"/>
          <p:nvPr/>
        </p:nvPicPr>
        <p:blipFill>
          <a:blip r:embed="rId3">
            <a:alphaModFix/>
          </a:blip>
          <a:stretch>
            <a:fillRect/>
          </a:stretch>
        </p:blipFill>
        <p:spPr>
          <a:xfrm>
            <a:off x="5424475" y="235134"/>
            <a:ext cx="3636150" cy="877141"/>
          </a:xfrm>
          <a:prstGeom prst="rect">
            <a:avLst/>
          </a:prstGeom>
          <a:noFill/>
          <a:ln>
            <a:noFill/>
          </a:ln>
        </p:spPr>
      </p:pic>
      <p:pic>
        <p:nvPicPr>
          <p:cNvPr id="140" name="Google Shape;140;p21"/>
          <p:cNvPicPr preferRelativeResize="0"/>
          <p:nvPr/>
        </p:nvPicPr>
        <p:blipFill rotWithShape="1">
          <a:blip r:embed="rId4">
            <a:alphaModFix/>
          </a:blip>
          <a:srcRect b="0" l="0" r="0" t="5240"/>
          <a:stretch/>
        </p:blipFill>
        <p:spPr>
          <a:xfrm>
            <a:off x="6317475" y="1799212"/>
            <a:ext cx="2468225" cy="1941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