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4"/>
  </p:notesMasterIdLst>
  <p:sldIdLst>
    <p:sldId id="256" r:id="rId2"/>
    <p:sldId id="315" r:id="rId3"/>
    <p:sldId id="344" r:id="rId4"/>
    <p:sldId id="314" r:id="rId5"/>
    <p:sldId id="316" r:id="rId6"/>
    <p:sldId id="317" r:id="rId7"/>
    <p:sldId id="257" r:id="rId8"/>
    <p:sldId id="318" r:id="rId9"/>
    <p:sldId id="319" r:id="rId10"/>
    <p:sldId id="320" r:id="rId11"/>
    <p:sldId id="321" r:id="rId12"/>
    <p:sldId id="322" r:id="rId13"/>
    <p:sldId id="323" r:id="rId14"/>
    <p:sldId id="345" r:id="rId15"/>
    <p:sldId id="266" r:id="rId16"/>
    <p:sldId id="324" r:id="rId17"/>
    <p:sldId id="346" r:id="rId18"/>
    <p:sldId id="310" r:id="rId19"/>
    <p:sldId id="325" r:id="rId20"/>
    <p:sldId id="326" r:id="rId21"/>
    <p:sldId id="327" r:id="rId22"/>
    <p:sldId id="328" r:id="rId23"/>
    <p:sldId id="347" r:id="rId24"/>
    <p:sldId id="311" r:id="rId25"/>
    <p:sldId id="329" r:id="rId26"/>
    <p:sldId id="330" r:id="rId27"/>
    <p:sldId id="348" r:id="rId28"/>
    <p:sldId id="312" r:id="rId29"/>
    <p:sldId id="331" r:id="rId30"/>
    <p:sldId id="332" r:id="rId31"/>
    <p:sldId id="333" r:id="rId32"/>
    <p:sldId id="334" r:id="rId33"/>
    <p:sldId id="349" r:id="rId34"/>
    <p:sldId id="313" r:id="rId35"/>
    <p:sldId id="335" r:id="rId36"/>
    <p:sldId id="336" r:id="rId37"/>
    <p:sldId id="337" r:id="rId38"/>
    <p:sldId id="343" r:id="rId39"/>
    <p:sldId id="338" r:id="rId40"/>
    <p:sldId id="339" r:id="rId41"/>
    <p:sldId id="341" r:id="rId42"/>
    <p:sldId id="34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EE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43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1C95F-982C-447C-ACFD-3272E8E24740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B0194-72E0-4959-89A3-FC39B084E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219200" y="1856482"/>
            <a:ext cx="7326086" cy="394062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(종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846D6A0-59E3-4883-A530-7A7489EED19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19200" y="1856482"/>
            <a:ext cx="7326086" cy="394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1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575"/>
            <a:ext cx="8448261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26" y="468174"/>
            <a:ext cx="8695736" cy="50621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4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알고리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5"/>
            <a:ext cx="8229600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81" y="468174"/>
            <a:ext cx="8443519" cy="506211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2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281" y="453542"/>
            <a:ext cx="4252519" cy="50328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3542"/>
            <a:ext cx="4038600" cy="50328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6575"/>
            <a:ext cx="8229600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18114" y="460857"/>
            <a:ext cx="4271590" cy="424282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114" y="958291"/>
            <a:ext cx="4280734" cy="40928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460857"/>
            <a:ext cx="4041648" cy="424282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958291"/>
            <a:ext cx="4050792" cy="40928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36575"/>
            <a:ext cx="8229600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6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6575"/>
            <a:ext cx="8229600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68448" y="478137"/>
            <a:ext cx="8646952" cy="506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47394"/>
            <a:ext cx="8458199" cy="2709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/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 bwMode="white">
          <a:xfrm>
            <a:off x="5722461" y="6583680"/>
            <a:ext cx="233534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</a:rPr>
              <a:t>1. </a:t>
            </a:r>
            <a:r>
              <a:rPr lang="ko-KR" altLang="en-US">
                <a:solidFill>
                  <a:schemeClr val="bg1"/>
                </a:solidFill>
              </a:rPr>
              <a:t>컴퓨팅 사고력과 파이썬</a:t>
            </a:r>
          </a:p>
        </p:txBody>
      </p:sp>
      <p:sp>
        <p:nvSpPr>
          <p:cNvPr id="25" name="Footer Placeholder 4"/>
          <p:cNvSpPr txBox="1">
            <a:spLocks/>
          </p:cNvSpPr>
          <p:nvPr userDrawn="1"/>
        </p:nvSpPr>
        <p:spPr bwMode="white">
          <a:xfrm>
            <a:off x="1089540" y="6583680"/>
            <a:ext cx="233534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>
                <a:solidFill>
                  <a:srgbClr val="FFC000"/>
                </a:solidFill>
              </a:rPr>
              <a:t>파이썬으로 배우는 컴퓨팅사고</a:t>
            </a:r>
          </a:p>
        </p:txBody>
      </p:sp>
    </p:spTree>
    <p:extLst>
      <p:ext uri="{BB962C8B-B14F-4D97-AF65-F5344CB8AC3E}">
        <p14:creationId xmlns:p14="http://schemas.microsoft.com/office/powerpoint/2010/main" val="376409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4" r:id="rId2"/>
    <p:sldLayoutId id="2147483698" r:id="rId3"/>
    <p:sldLayoutId id="2147483703" r:id="rId4"/>
    <p:sldLayoutId id="2147483700" r:id="rId5"/>
    <p:sldLayoutId id="2147483701" r:id="rId6"/>
    <p:sldLayoutId id="2147483702" r:id="rId7"/>
  </p:sldLayoutIdLst>
  <p:hf hdr="0" ftr="0" dt="0"/>
  <p:txStyles>
    <p:titleStyle>
      <a:lvl1pPr algn="r" defTabSz="914400" rtl="0" eaLnBrk="1" latinLnBrk="1" hangingPunct="1">
        <a:spcBef>
          <a:spcPct val="0"/>
        </a:spcBef>
        <a:buNone/>
        <a:defRPr sz="1600" b="1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pectrum.ieee.org/computing/software/the-2017-top-programming-language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200" y="1902858"/>
            <a:ext cx="7326086" cy="3916616"/>
          </a:xfrm>
        </p:spPr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컴퓨팅 사고력과 알고리즘</a:t>
            </a:r>
            <a:endParaRPr lang="en-US" altLang="ko-KR"/>
          </a:p>
          <a:p>
            <a:r>
              <a:rPr lang="en-US" altLang="ko-KR"/>
              <a:t>1.2 </a:t>
            </a:r>
            <a:r>
              <a:rPr lang="ko-KR" altLang="en-US"/>
              <a:t>프로그래밍 언어</a:t>
            </a:r>
            <a:endParaRPr lang="en-US" altLang="ko-KR"/>
          </a:p>
          <a:p>
            <a:r>
              <a:rPr lang="en-US" altLang="ko-KR"/>
              <a:t>1.3 </a:t>
            </a:r>
            <a:r>
              <a:rPr lang="ko-KR" altLang="en-US"/>
              <a:t>파이썬 소개</a:t>
            </a:r>
            <a:endParaRPr lang="en-US" altLang="ko-KR"/>
          </a:p>
          <a:p>
            <a:r>
              <a:rPr lang="en-US" altLang="ko-KR"/>
              <a:t>1.4 </a:t>
            </a:r>
            <a:r>
              <a:rPr lang="ko-KR" altLang="en-US"/>
              <a:t>파이썬 설치하기</a:t>
            </a:r>
            <a:endParaRPr lang="en-US" altLang="ko-KR"/>
          </a:p>
          <a:p>
            <a:r>
              <a:rPr lang="en-US" altLang="ko-KR"/>
              <a:t>1.5 </a:t>
            </a:r>
            <a:r>
              <a:rPr lang="ko-KR" altLang="en-US"/>
              <a:t>파이썬 실행과 종료</a:t>
            </a:r>
            <a:endParaRPr lang="en-US" altLang="ko-KR"/>
          </a:p>
          <a:p>
            <a:r>
              <a:rPr lang="en-US" altLang="ko-KR"/>
              <a:t>1.6 </a:t>
            </a:r>
            <a:r>
              <a:rPr lang="ko-KR" altLang="en-US"/>
              <a:t>파이썬 에디터 사용하기</a:t>
            </a:r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17A4EC-D508-440B-874D-7EF3A0FE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4" y="162334"/>
            <a:ext cx="7651512" cy="162007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9EAA8EB-E938-41CB-AD00-3A070883D4A0}"/>
              </a:ext>
            </a:extLst>
          </p:cNvPr>
          <p:cNvCxnSpPr>
            <a:cxnSpLocks/>
          </p:cNvCxnSpPr>
          <p:nvPr/>
        </p:nvCxnSpPr>
        <p:spPr>
          <a:xfrm>
            <a:off x="1059180" y="1782410"/>
            <a:ext cx="0" cy="2271430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52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알고리즘</a:t>
            </a:r>
            <a:r>
              <a:rPr lang="en-US" altLang="ko-KR"/>
              <a:t>(Algorithm)</a:t>
            </a:r>
          </a:p>
          <a:p>
            <a:pPr lvl="1"/>
            <a:r>
              <a:rPr lang="ko-KR" altLang="en-US"/>
              <a:t>문제를 해결하기 위한 절차나 방법</a:t>
            </a:r>
            <a:endParaRPr lang="en-US" altLang="ko-KR"/>
          </a:p>
          <a:p>
            <a:pPr lvl="1"/>
            <a:r>
              <a:rPr lang="ko-KR" altLang="en-US"/>
              <a:t>목적한 결과를 유도하기 위하여 어떠한 행동을 수행하는 명령어들의 유한 집합</a:t>
            </a:r>
            <a:r>
              <a:rPr lang="en-US" altLang="ko-KR"/>
              <a:t>(finite set)</a:t>
            </a:r>
          </a:p>
          <a:p>
            <a:pPr lvl="1"/>
            <a:r>
              <a:rPr lang="ko-KR" altLang="en-US"/>
              <a:t>알고리즘은 입력 값을 받아서 원하는 출력 값을 만드는 데 필요한 컴퓨터 연산이나 동작들의 순서적인 모음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E11CA65-6BED-409B-95FB-434BE445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컴퓨팅 사고력과 알고리즘</a:t>
            </a:r>
          </a:p>
        </p:txBody>
      </p:sp>
      <p:pic>
        <p:nvPicPr>
          <p:cNvPr id="6145" name="_x301573760" descr="EMB000020304ebe">
            <a:extLst>
              <a:ext uri="{FF2B5EF4-FFF2-40B4-BE49-F238E27FC236}">
                <a16:creationId xmlns:a16="http://schemas.microsoft.com/office/drawing/2014/main" id="{930A846B-C416-408C-B611-6CE96F38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356" y="3074565"/>
            <a:ext cx="4022725" cy="1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85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68174"/>
            <a:ext cx="8448261" cy="5062117"/>
          </a:xfrm>
        </p:spPr>
        <p:txBody>
          <a:bodyPr>
            <a:normAutofit/>
          </a:bodyPr>
          <a:lstStyle/>
          <a:p>
            <a:r>
              <a:rPr lang="ko-KR" altLang="en-US"/>
              <a:t>의미 있는 알고리즘 조건</a:t>
            </a:r>
            <a:endParaRPr lang="en-US" altLang="ko-KR"/>
          </a:p>
          <a:p>
            <a:pPr lvl="1"/>
            <a:r>
              <a:rPr lang="ko-KR" altLang="en-US"/>
              <a:t>입력을 받고</a:t>
            </a:r>
            <a:r>
              <a:rPr lang="en-US" altLang="ko-KR"/>
              <a:t>, </a:t>
            </a:r>
            <a:r>
              <a:rPr lang="ko-KR" altLang="en-US"/>
              <a:t>하나 이상의 결과 유도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의미 있는 동작</a:t>
            </a:r>
            <a:r>
              <a:rPr lang="en-US" altLang="ko-KR"/>
              <a:t>, </a:t>
            </a:r>
            <a:r>
              <a:rPr lang="ko-KR" altLang="en-US"/>
              <a:t>존재의 필요성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동작의 명확성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올바른 순서 정의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무한하지 않고 유한하게 종료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E11CA65-6BED-409B-95FB-434BE445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컴퓨팅 사고력과 알고리즘</a:t>
            </a:r>
          </a:p>
        </p:txBody>
      </p:sp>
      <p:pic>
        <p:nvPicPr>
          <p:cNvPr id="8193" name="_x301584344" descr="EMB000020304ec1">
            <a:extLst>
              <a:ext uri="{FF2B5EF4-FFF2-40B4-BE49-F238E27FC236}">
                <a16:creationId xmlns:a16="http://schemas.microsoft.com/office/drawing/2014/main" id="{35026448-F6CB-461A-A5F5-71DFE1120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97" y="558775"/>
            <a:ext cx="2898943" cy="90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_x301576136" descr="EMB000020304ec7">
            <a:extLst>
              <a:ext uri="{FF2B5EF4-FFF2-40B4-BE49-F238E27FC236}">
                <a16:creationId xmlns:a16="http://schemas.microsoft.com/office/drawing/2014/main" id="{61D9C6AC-FE55-441A-B03B-21B4AFBC9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96" y="1698602"/>
            <a:ext cx="2898943" cy="9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_x301584776" descr="EMB000020304eca">
            <a:extLst>
              <a:ext uri="{FF2B5EF4-FFF2-40B4-BE49-F238E27FC236}">
                <a16:creationId xmlns:a16="http://schemas.microsoft.com/office/drawing/2014/main" id="{245B65A8-CBA3-45FF-804C-5E5DF64BF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996" y="2832171"/>
            <a:ext cx="2899003" cy="120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_x301586864" descr="EMB000020304ecd">
            <a:extLst>
              <a:ext uri="{FF2B5EF4-FFF2-40B4-BE49-F238E27FC236}">
                <a16:creationId xmlns:a16="http://schemas.microsoft.com/office/drawing/2014/main" id="{CE2B054C-F008-4F08-8603-1C51415BB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996" y="4073077"/>
            <a:ext cx="2899004" cy="120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14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68174"/>
            <a:ext cx="8448261" cy="5062117"/>
          </a:xfrm>
        </p:spPr>
        <p:txBody>
          <a:bodyPr>
            <a:normAutofit/>
          </a:bodyPr>
          <a:lstStyle/>
          <a:p>
            <a:r>
              <a:rPr lang="ko-KR" altLang="en-US"/>
              <a:t>알고리즘의 표현 방법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E11CA65-6BED-409B-95FB-434BE445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컴퓨팅 사고력과 알고리즘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088CC0-5B58-4619-A1A0-C377A8DF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1" y="976655"/>
            <a:ext cx="8225695" cy="37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5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68174"/>
            <a:ext cx="8448261" cy="5062117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알고리즘의 표현 방법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E11CA65-6BED-409B-95FB-434BE445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컴퓨팅 사고력과 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12AA3C-7C3F-429E-B540-EA5BF504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0" y="1008183"/>
            <a:ext cx="8167097" cy="21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4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200" y="1902858"/>
            <a:ext cx="7326086" cy="3916616"/>
          </a:xfrm>
        </p:spPr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컴퓨팅 사고력과 알고리즘</a:t>
            </a:r>
            <a:endParaRPr lang="en-US" altLang="ko-KR"/>
          </a:p>
          <a:p>
            <a:r>
              <a:rPr lang="en-US" altLang="ko-KR" b="1">
                <a:solidFill>
                  <a:srgbClr val="C00000"/>
                </a:solidFill>
              </a:rPr>
              <a:t>1.2 </a:t>
            </a:r>
            <a:r>
              <a:rPr lang="ko-KR" altLang="en-US" b="1">
                <a:solidFill>
                  <a:srgbClr val="C00000"/>
                </a:solidFill>
              </a:rPr>
              <a:t>프로그래밍 언어</a:t>
            </a:r>
            <a:endParaRPr lang="en-US" altLang="ko-KR" b="1">
              <a:solidFill>
                <a:srgbClr val="C00000"/>
              </a:solidFill>
            </a:endParaRPr>
          </a:p>
          <a:p>
            <a:r>
              <a:rPr lang="en-US" altLang="ko-KR"/>
              <a:t>1.3 </a:t>
            </a:r>
            <a:r>
              <a:rPr lang="ko-KR" altLang="en-US"/>
              <a:t>파이썬 소개</a:t>
            </a:r>
            <a:endParaRPr lang="en-US" altLang="ko-KR"/>
          </a:p>
          <a:p>
            <a:r>
              <a:rPr lang="en-US" altLang="ko-KR"/>
              <a:t>1.4 </a:t>
            </a:r>
            <a:r>
              <a:rPr lang="ko-KR" altLang="en-US"/>
              <a:t>파이썬 설치하기</a:t>
            </a:r>
            <a:endParaRPr lang="en-US" altLang="ko-KR"/>
          </a:p>
          <a:p>
            <a:r>
              <a:rPr lang="en-US" altLang="ko-KR"/>
              <a:t>1.5 </a:t>
            </a:r>
            <a:r>
              <a:rPr lang="ko-KR" altLang="en-US"/>
              <a:t>파이썬 실행과 종료</a:t>
            </a:r>
            <a:endParaRPr lang="en-US" altLang="ko-KR"/>
          </a:p>
          <a:p>
            <a:r>
              <a:rPr lang="en-US" altLang="ko-KR"/>
              <a:t>1.6 </a:t>
            </a:r>
            <a:r>
              <a:rPr lang="ko-KR" altLang="en-US"/>
              <a:t>파이썬 에디터 사용하기</a:t>
            </a: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61CBE0-013F-4B15-A8D4-A27F6D76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4" y="162334"/>
            <a:ext cx="7651512" cy="162007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28DDF8A-DDF4-44BA-A976-A77A2C654CAC}"/>
              </a:ext>
            </a:extLst>
          </p:cNvPr>
          <p:cNvCxnSpPr>
            <a:cxnSpLocks/>
          </p:cNvCxnSpPr>
          <p:nvPr/>
        </p:nvCxnSpPr>
        <p:spPr>
          <a:xfrm>
            <a:off x="1059180" y="1782410"/>
            <a:ext cx="0" cy="2271430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21FE9A-58B0-4FCB-8973-AFD60B7F8B24}"/>
              </a:ext>
            </a:extLst>
          </p:cNvPr>
          <p:cNvGrpSpPr/>
          <p:nvPr/>
        </p:nvGrpSpPr>
        <p:grpSpPr>
          <a:xfrm>
            <a:off x="483870" y="2259014"/>
            <a:ext cx="655320" cy="543937"/>
            <a:chOff x="483870" y="1966406"/>
            <a:chExt cx="655320" cy="54393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EC943D6-6D79-4169-B683-F3B696DFBE87}"/>
                </a:ext>
              </a:extLst>
            </p:cNvPr>
            <p:cNvSpPr/>
            <p:nvPr/>
          </p:nvSpPr>
          <p:spPr>
            <a:xfrm>
              <a:off x="979170" y="2118360"/>
              <a:ext cx="160020" cy="16002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E4C2239-B36A-4971-8122-857C791CB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" y="1966406"/>
              <a:ext cx="455295" cy="543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71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프로그래밍 언어의 발전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D939B7-CA84-4BEB-ADBE-AA5538E8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83" y="863938"/>
            <a:ext cx="6780108" cy="513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2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인터프리티드 언어와 컴파일드 언어</a:t>
            </a:r>
            <a:endParaRPr lang="en-US" altLang="ko-KR"/>
          </a:p>
          <a:p>
            <a:pPr lvl="1"/>
            <a:r>
              <a:rPr lang="ko-KR" altLang="en-US"/>
              <a:t>인터프리티드 언어</a:t>
            </a:r>
            <a:endParaRPr lang="en-US" altLang="ko-KR"/>
          </a:p>
          <a:p>
            <a:pPr lvl="2"/>
            <a:r>
              <a:rPr lang="ko-KR" altLang="en-US"/>
              <a:t>소스 코드를 한 줄 또는 한 단계씩 읽어 </a:t>
            </a:r>
            <a:br>
              <a:rPr lang="en-US" altLang="ko-KR"/>
            </a:br>
            <a:r>
              <a:rPr lang="ko-KR" altLang="en-US"/>
              <a:t>즉시 번역하여 실행</a:t>
            </a:r>
          </a:p>
          <a:p>
            <a:pPr lvl="2"/>
            <a:r>
              <a:rPr lang="ko-KR" altLang="en-US"/>
              <a:t>실행파일 미생성</a:t>
            </a:r>
            <a:r>
              <a:rPr lang="en-US" altLang="ko-KR"/>
              <a:t>, </a:t>
            </a:r>
            <a:r>
              <a:rPr lang="ko-KR" altLang="en-US"/>
              <a:t>실행 속도가 느림</a:t>
            </a:r>
            <a:endParaRPr lang="en-US" altLang="ko-KR"/>
          </a:p>
          <a:p>
            <a:pPr lvl="2"/>
            <a:r>
              <a:rPr lang="ko-KR" altLang="en-US"/>
              <a:t>테스트와 수정 등의 유연성 높음</a:t>
            </a:r>
            <a:endParaRPr lang="en-US" altLang="ko-KR"/>
          </a:p>
          <a:p>
            <a:pPr lvl="2"/>
            <a:r>
              <a:rPr lang="en-US" altLang="ko-KR"/>
              <a:t>Python, BASIC, JavaScript, Ruby </a:t>
            </a:r>
            <a:r>
              <a:rPr lang="ko-KR" altLang="en-US"/>
              <a:t>등</a:t>
            </a:r>
            <a:endParaRPr lang="en-US" altLang="ko-KR"/>
          </a:p>
          <a:p>
            <a:pPr lvl="1"/>
            <a:r>
              <a:rPr lang="ko-KR" altLang="en-US"/>
              <a:t>컴파일드 언어</a:t>
            </a:r>
            <a:endParaRPr lang="en-US" altLang="ko-KR"/>
          </a:p>
          <a:p>
            <a:pPr lvl="2"/>
            <a:r>
              <a:rPr lang="ko-KR" altLang="en-US"/>
              <a:t>소스 코드 전체 번역</a:t>
            </a:r>
            <a:endParaRPr lang="en-US" altLang="ko-KR"/>
          </a:p>
          <a:p>
            <a:pPr lvl="2"/>
            <a:r>
              <a:rPr lang="ko-KR" altLang="en-US"/>
              <a:t>실행 파일 만듬</a:t>
            </a:r>
            <a:r>
              <a:rPr lang="en-US" altLang="ko-KR"/>
              <a:t>, </a:t>
            </a:r>
            <a:r>
              <a:rPr lang="ko-KR" altLang="en-US"/>
              <a:t>실행 속도 빠름</a:t>
            </a:r>
            <a:endParaRPr lang="en-US" altLang="ko-KR"/>
          </a:p>
          <a:p>
            <a:pPr lvl="2"/>
            <a:r>
              <a:rPr lang="ko-KR" altLang="en-US"/>
              <a:t>개발이 신속하지 못한 점 있음</a:t>
            </a:r>
            <a:endParaRPr lang="en-US" altLang="ko-KR"/>
          </a:p>
          <a:p>
            <a:pPr lvl="2"/>
            <a:r>
              <a:rPr lang="en-US" altLang="ko-KR"/>
              <a:t>C, C++ </a:t>
            </a:r>
            <a:r>
              <a:rPr lang="ko-KR" altLang="en-US"/>
              <a:t>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217" name="_x301586936" descr="EMB000020304ed7">
            <a:extLst>
              <a:ext uri="{FF2B5EF4-FFF2-40B4-BE49-F238E27FC236}">
                <a16:creationId xmlns:a16="http://schemas.microsoft.com/office/drawing/2014/main" id="{888B1470-F372-426C-B387-1C96AF29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27" y="1052818"/>
            <a:ext cx="3179633" cy="170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_x301588160" descr="EMB000020304eda">
            <a:extLst>
              <a:ext uri="{FF2B5EF4-FFF2-40B4-BE49-F238E27FC236}">
                <a16:creationId xmlns:a16="http://schemas.microsoft.com/office/drawing/2014/main" id="{15D70105-6909-47AE-8205-66D1B367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021" y="3611461"/>
            <a:ext cx="4205980" cy="12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5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200" y="1902858"/>
            <a:ext cx="7326086" cy="3916616"/>
          </a:xfrm>
        </p:spPr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컴퓨팅 사고력과 알고리즘</a:t>
            </a:r>
            <a:endParaRPr lang="en-US" altLang="ko-KR"/>
          </a:p>
          <a:p>
            <a:r>
              <a:rPr lang="en-US" altLang="ko-KR"/>
              <a:t>1.2 </a:t>
            </a:r>
            <a:r>
              <a:rPr lang="ko-KR" altLang="en-US"/>
              <a:t>프로그래밍 언어</a:t>
            </a:r>
            <a:endParaRPr lang="en-US" altLang="ko-KR"/>
          </a:p>
          <a:p>
            <a:r>
              <a:rPr lang="en-US" altLang="ko-KR" b="1">
                <a:solidFill>
                  <a:srgbClr val="C00000"/>
                </a:solidFill>
              </a:rPr>
              <a:t>1.3 </a:t>
            </a:r>
            <a:r>
              <a:rPr lang="ko-KR" altLang="en-US" b="1">
                <a:solidFill>
                  <a:srgbClr val="C00000"/>
                </a:solidFill>
              </a:rPr>
              <a:t>파이썬 소개</a:t>
            </a:r>
            <a:endParaRPr lang="en-US" altLang="ko-KR" b="1">
              <a:solidFill>
                <a:srgbClr val="C00000"/>
              </a:solidFill>
            </a:endParaRPr>
          </a:p>
          <a:p>
            <a:r>
              <a:rPr lang="en-US" altLang="ko-KR"/>
              <a:t>1.4 </a:t>
            </a:r>
            <a:r>
              <a:rPr lang="ko-KR" altLang="en-US"/>
              <a:t>파이썬 설치하기</a:t>
            </a:r>
            <a:endParaRPr lang="en-US" altLang="ko-KR"/>
          </a:p>
          <a:p>
            <a:r>
              <a:rPr lang="en-US" altLang="ko-KR"/>
              <a:t>1.5 </a:t>
            </a:r>
            <a:r>
              <a:rPr lang="ko-KR" altLang="en-US"/>
              <a:t>파이썬 실행과 종료</a:t>
            </a:r>
            <a:endParaRPr lang="en-US" altLang="ko-KR"/>
          </a:p>
          <a:p>
            <a:r>
              <a:rPr lang="en-US" altLang="ko-KR"/>
              <a:t>1.6 </a:t>
            </a:r>
            <a:r>
              <a:rPr lang="ko-KR" altLang="en-US"/>
              <a:t>파이썬 에디터 사용하기</a:t>
            </a: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E15192-7F45-4E97-A155-043A2CC7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4" y="162334"/>
            <a:ext cx="7651512" cy="162007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5764DA6-B141-47BC-98DC-733EFB8FE299}"/>
              </a:ext>
            </a:extLst>
          </p:cNvPr>
          <p:cNvCxnSpPr>
            <a:cxnSpLocks/>
          </p:cNvCxnSpPr>
          <p:nvPr/>
        </p:nvCxnSpPr>
        <p:spPr>
          <a:xfrm>
            <a:off x="1059180" y="1782410"/>
            <a:ext cx="0" cy="2271430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879675-5DC0-4E68-893D-B8C25FA43CAA}"/>
              </a:ext>
            </a:extLst>
          </p:cNvPr>
          <p:cNvGrpSpPr/>
          <p:nvPr/>
        </p:nvGrpSpPr>
        <p:grpSpPr>
          <a:xfrm>
            <a:off x="483870" y="2646156"/>
            <a:ext cx="655320" cy="543937"/>
            <a:chOff x="483870" y="1966406"/>
            <a:chExt cx="655320" cy="54393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E416B20-64D1-4EB2-B4F6-4FAE94C0D0B6}"/>
                </a:ext>
              </a:extLst>
            </p:cNvPr>
            <p:cNvSpPr/>
            <p:nvPr/>
          </p:nvSpPr>
          <p:spPr>
            <a:xfrm>
              <a:off x="979170" y="2118360"/>
              <a:ext cx="160020" cy="16002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3EAD184-263C-4BF0-B023-797E6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" y="1966406"/>
              <a:ext cx="455295" cy="543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6571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파이썬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파이썬의 등장</a:t>
            </a:r>
            <a:endParaRPr lang="en-US" altLang="ko-KR"/>
          </a:p>
          <a:p>
            <a:pPr lvl="1"/>
            <a:r>
              <a:rPr lang="en-US" altLang="ko-KR"/>
              <a:t>1991,</a:t>
            </a:r>
            <a:r>
              <a:rPr lang="ko-KR" altLang="en-US"/>
              <a:t> 귀도 반 로섬</a:t>
            </a:r>
            <a:r>
              <a:rPr lang="en-US" altLang="ko-KR"/>
              <a:t>(Guido van Rossum)</a:t>
            </a:r>
            <a:r>
              <a:rPr lang="ko-KR" altLang="en-US"/>
              <a:t>이 발표</a:t>
            </a:r>
            <a:endParaRPr lang="en-US" altLang="ko-KR"/>
          </a:p>
          <a:p>
            <a:pPr lvl="1"/>
            <a:r>
              <a:rPr lang="ko-KR" altLang="en-US"/>
              <a:t>인터프리티드</a:t>
            </a:r>
            <a:r>
              <a:rPr lang="en-US" altLang="ko-KR"/>
              <a:t>(interpreted) </a:t>
            </a:r>
            <a:r>
              <a:rPr lang="ko-KR" altLang="en-US"/>
              <a:t>언어</a:t>
            </a:r>
            <a:endParaRPr lang="en-US" altLang="ko-KR"/>
          </a:p>
          <a:p>
            <a:pPr lvl="1"/>
            <a:r>
              <a:rPr lang="ko-KR" altLang="en-US"/>
              <a:t>코드 가독성</a:t>
            </a:r>
            <a:r>
              <a:rPr lang="en-US" altLang="ko-KR"/>
              <a:t>(readability)</a:t>
            </a:r>
            <a:r>
              <a:rPr lang="ko-KR" altLang="en-US"/>
              <a:t>과 간결한 코딩을 강조</a:t>
            </a:r>
            <a:endParaRPr lang="en-US" altLang="ko-KR"/>
          </a:p>
          <a:p>
            <a:pPr lvl="1"/>
            <a:r>
              <a:rPr lang="ko-KR" altLang="en-US"/>
              <a:t>비영리의 파이썬 소프트웨어 재단이 관리</a:t>
            </a:r>
            <a:endParaRPr lang="en-US" altLang="ko-KR"/>
          </a:p>
          <a:p>
            <a:pPr lvl="1"/>
            <a:r>
              <a:rPr lang="ko-KR" altLang="en-US"/>
              <a:t>개방형</a:t>
            </a:r>
            <a:r>
              <a:rPr lang="en-US" altLang="ko-KR"/>
              <a:t>, </a:t>
            </a:r>
            <a:r>
              <a:rPr lang="ko-KR" altLang="en-US"/>
              <a:t>공동체 기반 개발 모델과 함께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</a:t>
            </a:r>
            <a:r>
              <a:rPr lang="ko-KR" altLang="en-US"/>
              <a:t>언어를 기반으로 한 오픈소스의 고급 프로그래밍 언어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9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파이썬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교육용 언어로의 채택</a:t>
            </a:r>
            <a:endParaRPr lang="en-US" altLang="ko-KR"/>
          </a:p>
          <a:p>
            <a:pPr lvl="1"/>
            <a:r>
              <a:rPr lang="ko-KR" altLang="en-US"/>
              <a:t>미국 대학교 등에서 컴퓨터 프로그래밍 입문 수업으로 </a:t>
            </a:r>
            <a:br>
              <a:rPr lang="en-US" altLang="ko-KR"/>
            </a:br>
            <a:r>
              <a:rPr lang="ko-KR" altLang="en-US"/>
              <a:t>많이 사용되고 있음</a:t>
            </a:r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2289" name="_x301572680" descr="EMB000020304ee6">
            <a:extLst>
              <a:ext uri="{FF2B5EF4-FFF2-40B4-BE49-F238E27FC236}">
                <a16:creationId xmlns:a16="http://schemas.microsoft.com/office/drawing/2014/main" id="{6BFD37C9-2BF2-4BF6-9C27-C7C6C1D65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46" y="1698066"/>
            <a:ext cx="5051425" cy="3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86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컴퓨팅 사고력과 파이썬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055F47-99D9-4056-8DA1-2E05F8D8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78493"/>
            <a:ext cx="8302857" cy="31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79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파이썬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프로그래밍 언어로서의 인기 확산</a:t>
            </a:r>
            <a:endParaRPr lang="en-US" altLang="ko-KR"/>
          </a:p>
          <a:p>
            <a:pPr lvl="1"/>
            <a:r>
              <a:rPr lang="en-US" altLang="ko-KR"/>
              <a:t>TIOBE </a:t>
            </a:r>
            <a:r>
              <a:rPr lang="ko-KR" altLang="en-US"/>
              <a:t>프로그래밍 </a:t>
            </a:r>
            <a:br>
              <a:rPr lang="en-US" altLang="ko-KR"/>
            </a:br>
            <a:r>
              <a:rPr lang="ko-KR" altLang="en-US"/>
              <a:t>커뮤니티 색인</a:t>
            </a:r>
            <a:endParaRPr lang="en-US" altLang="ko-KR"/>
          </a:p>
          <a:p>
            <a:pPr lvl="1"/>
            <a:r>
              <a:rPr lang="ko-KR" altLang="en-US"/>
              <a:t>프로그래밍 언어의 </a:t>
            </a:r>
            <a:br>
              <a:rPr lang="en-US" altLang="ko-KR"/>
            </a:br>
            <a:r>
              <a:rPr lang="ko-KR" altLang="en-US"/>
              <a:t>인기를 나타내는 지표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3313" name="_x301588448" descr="EMB000020304eeb">
            <a:extLst>
              <a:ext uri="{FF2B5EF4-FFF2-40B4-BE49-F238E27FC236}">
                <a16:creationId xmlns:a16="http://schemas.microsoft.com/office/drawing/2014/main" id="{E5A1363E-7F6B-45E2-AD01-85830943D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700" y="930411"/>
            <a:ext cx="4925522" cy="486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655757-377A-47FF-9F29-362125C8320F}"/>
              </a:ext>
            </a:extLst>
          </p:cNvPr>
          <p:cNvSpPr/>
          <p:nvPr/>
        </p:nvSpPr>
        <p:spPr>
          <a:xfrm>
            <a:off x="759732" y="5556170"/>
            <a:ext cx="3441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200">
                <a:hlinkClick r:id="rId3"/>
              </a:rPr>
              <a:t>https://www.tiobe.com/tiobe-index/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08679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파이썬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프로그래밍 언어로서의 인기 확산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/>
              <a:t>IEEE Spectrum </a:t>
            </a:r>
            <a:r>
              <a:rPr lang="ko-KR" altLang="en-US"/>
              <a:t>조사 </a:t>
            </a:r>
            <a:r>
              <a:rPr lang="en-US" altLang="ko-KR"/>
              <a:t>2017 </a:t>
            </a:r>
            <a:r>
              <a:rPr lang="ko-KR" altLang="en-US"/>
              <a:t>최고의 프로그래밍 언어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4337" name="_x301584848" descr="EMB000020304ef0">
            <a:extLst>
              <a:ext uri="{FF2B5EF4-FFF2-40B4-BE49-F238E27FC236}">
                <a16:creationId xmlns:a16="http://schemas.microsoft.com/office/drawing/2014/main" id="{89899238-5A4C-47FE-A37E-F110C74FA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02" y="1421933"/>
            <a:ext cx="58515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5EFBA4-1A3D-40C6-8719-2F4522B86B22}"/>
              </a:ext>
            </a:extLst>
          </p:cNvPr>
          <p:cNvSpPr/>
          <p:nvPr/>
        </p:nvSpPr>
        <p:spPr>
          <a:xfrm>
            <a:off x="1403160" y="4850933"/>
            <a:ext cx="58515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hlinkClick r:id="rId3"/>
              </a:rPr>
              <a:t>http://spectrum.ieee.org/computing/software/the-2017-top-programming-languages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40835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파이썬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파이썬 특징</a:t>
            </a:r>
            <a:endParaRPr lang="en-US" altLang="ko-KR"/>
          </a:p>
          <a:p>
            <a:pPr lvl="1"/>
            <a:r>
              <a:rPr lang="ko-KR" altLang="en-US"/>
              <a:t>사람의 사고 체계를 그대로 컴퓨터에게 지시하는 </a:t>
            </a:r>
            <a:br>
              <a:rPr lang="en-US" altLang="ko-KR"/>
            </a:br>
            <a:r>
              <a:rPr lang="ko-KR" altLang="en-US"/>
              <a:t>프로그래밍 가능</a:t>
            </a:r>
            <a:endParaRPr lang="en-US" altLang="ko-KR"/>
          </a:p>
          <a:p>
            <a:pPr lvl="1"/>
            <a:r>
              <a:rPr lang="ko-KR" altLang="en-US"/>
              <a:t>문법이 쉽고 순서가 영어 구문과 유사하여 빠르게 학습 가능</a:t>
            </a:r>
            <a:endParaRPr lang="en-US" altLang="ko-KR"/>
          </a:p>
          <a:p>
            <a:pPr lvl="1"/>
            <a:r>
              <a:rPr lang="ko-KR" altLang="en-US"/>
              <a:t>다양한 플랫폼에서 사용 가능하며</a:t>
            </a:r>
            <a:r>
              <a:rPr lang="en-US" altLang="ko-KR"/>
              <a:t>, </a:t>
            </a:r>
            <a:r>
              <a:rPr lang="ko-KR" altLang="en-US"/>
              <a:t>오픈 소스로 제공</a:t>
            </a:r>
            <a:endParaRPr lang="en-US" altLang="ko-KR"/>
          </a:p>
          <a:p>
            <a:pPr lvl="1"/>
            <a:r>
              <a:rPr lang="ko-KR" altLang="en-US"/>
              <a:t>의도적으로 간결하게 만들어서 개발 속도가 빠름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인터프리티드 언어이면서 우수한 자료형과 다양한 모듈 등을 제공해 개발 기간이 매우 단축됨</a:t>
            </a:r>
            <a:endParaRPr lang="en-US" altLang="ko-KR"/>
          </a:p>
          <a:p>
            <a:pPr lvl="1"/>
            <a:r>
              <a:rPr lang="ko-KR" altLang="en-US"/>
              <a:t>모듈이나 패키지가 다양한 형태로 방대하게 제공</a:t>
            </a:r>
            <a:endParaRPr lang="en-US" altLang="ko-KR"/>
          </a:p>
          <a:p>
            <a:pPr lvl="1"/>
            <a:endParaRPr lang="ko-KR" altLang="en-US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10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200" y="1902858"/>
            <a:ext cx="7326086" cy="3916616"/>
          </a:xfrm>
        </p:spPr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컴퓨팅 사고력과 알고리즘</a:t>
            </a:r>
            <a:endParaRPr lang="en-US" altLang="ko-KR"/>
          </a:p>
          <a:p>
            <a:r>
              <a:rPr lang="en-US" altLang="ko-KR"/>
              <a:t>1.2 </a:t>
            </a:r>
            <a:r>
              <a:rPr lang="ko-KR" altLang="en-US"/>
              <a:t>프로그래밍 언어</a:t>
            </a:r>
            <a:endParaRPr lang="en-US" altLang="ko-KR"/>
          </a:p>
          <a:p>
            <a:r>
              <a:rPr lang="en-US" altLang="ko-KR"/>
              <a:t>1.3 </a:t>
            </a:r>
            <a:r>
              <a:rPr lang="ko-KR" altLang="en-US"/>
              <a:t>파이썬 소개</a:t>
            </a:r>
            <a:endParaRPr lang="en-US" altLang="ko-KR"/>
          </a:p>
          <a:p>
            <a:r>
              <a:rPr lang="en-US" altLang="ko-KR" b="1">
                <a:solidFill>
                  <a:srgbClr val="C00000"/>
                </a:solidFill>
              </a:rPr>
              <a:t>1.4 </a:t>
            </a:r>
            <a:r>
              <a:rPr lang="ko-KR" altLang="en-US" b="1">
                <a:solidFill>
                  <a:srgbClr val="C00000"/>
                </a:solidFill>
              </a:rPr>
              <a:t>파이썬 설치하기</a:t>
            </a:r>
            <a:endParaRPr lang="en-US" altLang="ko-KR" b="1">
              <a:solidFill>
                <a:srgbClr val="C00000"/>
              </a:solidFill>
            </a:endParaRPr>
          </a:p>
          <a:p>
            <a:r>
              <a:rPr lang="en-US" altLang="ko-KR"/>
              <a:t>1.5 </a:t>
            </a:r>
            <a:r>
              <a:rPr lang="ko-KR" altLang="en-US"/>
              <a:t>파이썬 실행과 종료</a:t>
            </a:r>
            <a:endParaRPr lang="en-US" altLang="ko-KR"/>
          </a:p>
          <a:p>
            <a:r>
              <a:rPr lang="en-US" altLang="ko-KR"/>
              <a:t>1.6 </a:t>
            </a:r>
            <a:r>
              <a:rPr lang="ko-KR" altLang="en-US"/>
              <a:t>파이썬 에디터 사용하기</a:t>
            </a: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254F2C-0761-41F6-B921-E6787608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4" y="162334"/>
            <a:ext cx="7651512" cy="162007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386D60A-58AF-4928-A769-0CE8AE9E579A}"/>
              </a:ext>
            </a:extLst>
          </p:cNvPr>
          <p:cNvCxnSpPr>
            <a:cxnSpLocks/>
          </p:cNvCxnSpPr>
          <p:nvPr/>
        </p:nvCxnSpPr>
        <p:spPr>
          <a:xfrm>
            <a:off x="1059180" y="1782410"/>
            <a:ext cx="0" cy="2271430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9359A5-DDEB-4E10-A5FB-CAF6EE4FA551}"/>
              </a:ext>
            </a:extLst>
          </p:cNvPr>
          <p:cNvGrpSpPr/>
          <p:nvPr/>
        </p:nvGrpSpPr>
        <p:grpSpPr>
          <a:xfrm>
            <a:off x="483870" y="3008822"/>
            <a:ext cx="655320" cy="543937"/>
            <a:chOff x="483870" y="1966406"/>
            <a:chExt cx="655320" cy="54393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87B6EAE-2610-4078-A2FB-BBA42BD5938A}"/>
                </a:ext>
              </a:extLst>
            </p:cNvPr>
            <p:cNvSpPr/>
            <p:nvPr/>
          </p:nvSpPr>
          <p:spPr>
            <a:xfrm>
              <a:off x="979170" y="2118360"/>
              <a:ext cx="160020" cy="16002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1CFF70-E613-4E8E-B004-7D81C0A75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" y="1966406"/>
              <a:ext cx="455295" cy="543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670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/>
              <a:t>파이썬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다양한 운영체제에서 설치 가능 </a:t>
            </a:r>
            <a:r>
              <a:rPr lang="en-US" altLang="ko-KR"/>
              <a:t>(</a:t>
            </a:r>
            <a:r>
              <a:rPr lang="ko-KR" altLang="en-US"/>
              <a:t>윈도우즈용</a:t>
            </a:r>
            <a:r>
              <a:rPr lang="en-US" altLang="ko-KR"/>
              <a:t>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>
                <a:hlinkClick r:id="rId2"/>
              </a:rPr>
              <a:t>https://www.python.org/downloads/</a:t>
            </a:r>
            <a:r>
              <a:rPr lang="ko-KR" altLang="en-US"/>
              <a:t>에서 파이썬 설치 파일 다운로드</a:t>
            </a:r>
            <a:endParaRPr lang="en-US" altLang="ko-KR"/>
          </a:p>
          <a:p>
            <a:pPr marL="914400" lvl="1" indent="-457200">
              <a:buFont typeface="+mj-ea"/>
              <a:buAutoNum type="circleNumDbPlain"/>
            </a:pPr>
            <a:endParaRPr lang="en-US" altLang="ko-KR"/>
          </a:p>
          <a:p>
            <a:pPr marL="914400" lvl="1" indent="-457200">
              <a:buFont typeface="+mj-ea"/>
              <a:buAutoNum type="circleNumDbPlain"/>
            </a:pPr>
            <a:endParaRPr lang="en-US" altLang="ko-KR"/>
          </a:p>
          <a:p>
            <a:pPr marL="914400" lvl="1" indent="-457200">
              <a:buFont typeface="+mj-ea"/>
              <a:buAutoNum type="circleNumDbPlain"/>
            </a:pPr>
            <a:endParaRPr lang="en-US" altLang="ko-KR"/>
          </a:p>
          <a:p>
            <a:pPr marL="914400" lvl="1" indent="-457200">
              <a:buFont typeface="+mj-ea"/>
              <a:buAutoNum type="circleNumDbPlain"/>
            </a:pPr>
            <a:endParaRPr lang="en-US" altLang="ko-KR"/>
          </a:p>
          <a:p>
            <a:pPr marL="914400" lvl="1" indent="-457200">
              <a:buFont typeface="+mj-ea"/>
              <a:buAutoNum type="circleNumDbPlain"/>
            </a:pPr>
            <a:endParaRPr lang="en-US" altLang="ko-KR"/>
          </a:p>
          <a:p>
            <a:pPr marL="914400" lvl="1" indent="-457200">
              <a:buFont typeface="+mj-ea"/>
              <a:buAutoNum type="circleNumDbPlain"/>
            </a:pPr>
            <a:endParaRPr lang="en-US" altLang="ko-KR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/>
              <a:t>설치 프로그램을 실행</a:t>
            </a:r>
            <a:endParaRPr lang="en-US" altLang="ko-KR"/>
          </a:p>
          <a:p>
            <a:pPr marL="914400" lvl="1" indent="-457200">
              <a:buFont typeface="+mj-ea"/>
              <a:buAutoNum type="circleNumDbPlain"/>
            </a:pP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5361" name="_x301584200" descr="EMB000020304ef9">
            <a:extLst>
              <a:ext uri="{FF2B5EF4-FFF2-40B4-BE49-F238E27FC236}">
                <a16:creationId xmlns:a16="http://schemas.microsoft.com/office/drawing/2014/main" id="{9C983AA4-CA50-482F-872E-F2312334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37" y="1740716"/>
            <a:ext cx="47879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_x301573544" descr="EMB000020304efe">
            <a:extLst>
              <a:ext uri="{FF2B5EF4-FFF2-40B4-BE49-F238E27FC236}">
                <a16:creationId xmlns:a16="http://schemas.microsoft.com/office/drawing/2014/main" id="{7E8F3AA4-F5E3-45E5-9CB8-FE8AE3438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18" y="4521146"/>
            <a:ext cx="897622" cy="100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67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/>
              <a:t>파이썬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ea"/>
              <a:buAutoNum type="circleNumDbPlain" startAt="3"/>
            </a:pPr>
            <a:r>
              <a:rPr lang="ko-KR" altLang="en-US"/>
              <a:t>어느 폴더 위치에서도 파이썬이</a:t>
            </a:r>
            <a:br>
              <a:rPr lang="en-US" altLang="ko-KR"/>
            </a:br>
            <a:r>
              <a:rPr lang="ko-KR" altLang="en-US"/>
              <a:t>실행될 수 있도록</a:t>
            </a:r>
            <a:br>
              <a:rPr lang="en-US" altLang="ko-KR"/>
            </a:br>
            <a:r>
              <a:rPr lang="en-US" altLang="ko-KR"/>
              <a:t>Add Python 3.5 to PATH </a:t>
            </a:r>
            <a:r>
              <a:rPr lang="ko-KR" altLang="en-US"/>
              <a:t>항목 체크</a:t>
            </a:r>
          </a:p>
          <a:p>
            <a:pPr marL="914400" lvl="1" indent="-457200">
              <a:buFont typeface="+mj-ea"/>
              <a:buAutoNum type="circleNumDbPlain" startAt="3"/>
            </a:pPr>
            <a:endParaRPr lang="en-US" altLang="ko-KR"/>
          </a:p>
          <a:p>
            <a:pPr marL="914400" lvl="1" indent="-457200">
              <a:buFont typeface="+mj-ea"/>
              <a:buAutoNum type="circleNumDbPlain" startAt="3"/>
            </a:pPr>
            <a:endParaRPr lang="en-US" altLang="ko-KR"/>
          </a:p>
          <a:p>
            <a:pPr marL="914400" lvl="1" indent="-457200">
              <a:buFont typeface="+mj-ea"/>
              <a:buAutoNum type="circleNumDbPlain" startAt="3"/>
            </a:pPr>
            <a:r>
              <a:rPr lang="ko-KR" altLang="en-US"/>
              <a:t>설치 진행됨</a:t>
            </a:r>
            <a:endParaRPr lang="en-US" altLang="ko-KR"/>
          </a:p>
          <a:p>
            <a:pPr marL="914400" lvl="1" indent="-457200">
              <a:buFont typeface="+mj-ea"/>
              <a:buAutoNum type="circleNumDbPlain" startAt="3"/>
            </a:pP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7409" name="_x301573400" descr="EMB000020304f05">
            <a:extLst>
              <a:ext uri="{FF2B5EF4-FFF2-40B4-BE49-F238E27FC236}">
                <a16:creationId xmlns:a16="http://schemas.microsoft.com/office/drawing/2014/main" id="{71B6E3A2-531B-476C-81B0-0B25F206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37" y="557868"/>
            <a:ext cx="3347207" cy="20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_x301586000" descr="EMB000020304f08">
            <a:extLst>
              <a:ext uri="{FF2B5EF4-FFF2-40B4-BE49-F238E27FC236}">
                <a16:creationId xmlns:a16="http://schemas.microsoft.com/office/drawing/2014/main" id="{21DB0D79-B48C-40BE-BFEC-B2B2DF6B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37" y="2658925"/>
            <a:ext cx="3347207" cy="20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/>
              <a:t>파이썬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ea"/>
              <a:buAutoNum type="circleNumDbPlain" startAt="5"/>
            </a:pPr>
            <a:r>
              <a:rPr lang="ko-KR" altLang="en-US"/>
              <a:t>설치 완료됨</a:t>
            </a:r>
            <a:endParaRPr lang="en-US" altLang="ko-KR"/>
          </a:p>
          <a:p>
            <a:pPr marL="914400" lvl="1" indent="-457200">
              <a:buFont typeface="+mj-ea"/>
              <a:buAutoNum type="circleNumDbPlain" startAt="5"/>
            </a:pPr>
            <a:endParaRPr lang="en-US" altLang="ko-KR"/>
          </a:p>
          <a:p>
            <a:pPr marL="914400" lvl="1" indent="-457200">
              <a:buFont typeface="+mj-ea"/>
              <a:buAutoNum type="circleNumDbPlain" startAt="5"/>
            </a:pPr>
            <a:endParaRPr lang="en-US" altLang="ko-KR"/>
          </a:p>
          <a:p>
            <a:pPr marL="914400" lvl="1" indent="-457200">
              <a:buFont typeface="+mj-ea"/>
              <a:buAutoNum type="circleNumDbPlain" startAt="5"/>
            </a:pPr>
            <a:endParaRPr lang="en-US" altLang="ko-KR"/>
          </a:p>
          <a:p>
            <a:pPr marL="914400" lvl="1" indent="-457200">
              <a:buFont typeface="+mj-ea"/>
              <a:buAutoNum type="circleNumDbPlain" startAt="5"/>
            </a:pPr>
            <a:endParaRPr lang="en-US" altLang="ko-KR"/>
          </a:p>
          <a:p>
            <a:pPr marL="914400" lvl="1" indent="-457200">
              <a:buFont typeface="+mj-ea"/>
              <a:buAutoNum type="circleNumDbPlain" startAt="5"/>
            </a:pPr>
            <a:endParaRPr lang="en-US" altLang="ko-KR"/>
          </a:p>
          <a:p>
            <a:pPr marL="914400" lvl="1" indent="-457200">
              <a:buFont typeface="+mj-ea"/>
              <a:buAutoNum type="circleNumDbPlain" startAt="5"/>
            </a:pPr>
            <a:r>
              <a:rPr lang="en-US" altLang="ko-KR"/>
              <a:t>[</a:t>
            </a:r>
            <a:r>
              <a:rPr lang="ko-KR" altLang="en-US"/>
              <a:t>시작</a:t>
            </a:r>
            <a:r>
              <a:rPr lang="en-US" altLang="ko-KR"/>
              <a:t>] &gt; [</a:t>
            </a:r>
            <a:r>
              <a:rPr lang="ko-KR" altLang="en-US"/>
              <a:t>모든 프로그램</a:t>
            </a:r>
            <a:r>
              <a:rPr lang="en-US" altLang="ko-KR"/>
              <a:t>] &gt; [Python 3.6] </a:t>
            </a:r>
            <a:br>
              <a:rPr lang="en-US" altLang="ko-KR"/>
            </a:br>
            <a:r>
              <a:rPr lang="ko-KR" altLang="en-US"/>
              <a:t>폴더의 설치된 프로그램들</a:t>
            </a:r>
          </a:p>
          <a:p>
            <a:pPr marL="914400" lvl="1" indent="-457200">
              <a:buFont typeface="+mj-ea"/>
              <a:buAutoNum type="circleNumDbPlain" startAt="5"/>
            </a:pP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8433" name="_x301586288" descr="EMB000020304f0d">
            <a:extLst>
              <a:ext uri="{FF2B5EF4-FFF2-40B4-BE49-F238E27FC236}">
                <a16:creationId xmlns:a16="http://schemas.microsoft.com/office/drawing/2014/main" id="{9B671736-F4B4-49FE-902B-591DD85BD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21" y="904402"/>
            <a:ext cx="3238500" cy="201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_x301576136" descr="EMB000020304f12">
            <a:extLst>
              <a:ext uri="{FF2B5EF4-FFF2-40B4-BE49-F238E27FC236}">
                <a16:creationId xmlns:a16="http://schemas.microsoft.com/office/drawing/2014/main" id="{78BA29EE-2256-4CAD-8B42-8E5E08E77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46" y="3142267"/>
            <a:ext cx="2550253" cy="11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07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200" y="1902858"/>
            <a:ext cx="7326086" cy="3916616"/>
          </a:xfrm>
        </p:spPr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컴퓨팅 사고력과 알고리즘</a:t>
            </a:r>
            <a:endParaRPr lang="en-US" altLang="ko-KR"/>
          </a:p>
          <a:p>
            <a:r>
              <a:rPr lang="en-US" altLang="ko-KR"/>
              <a:t>1.2 </a:t>
            </a:r>
            <a:r>
              <a:rPr lang="ko-KR" altLang="en-US"/>
              <a:t>프로그래밍 언어</a:t>
            </a:r>
            <a:endParaRPr lang="en-US" altLang="ko-KR"/>
          </a:p>
          <a:p>
            <a:r>
              <a:rPr lang="en-US" altLang="ko-KR"/>
              <a:t>1.3 </a:t>
            </a:r>
            <a:r>
              <a:rPr lang="ko-KR" altLang="en-US"/>
              <a:t>파이썬 소개</a:t>
            </a:r>
            <a:endParaRPr lang="en-US" altLang="ko-KR"/>
          </a:p>
          <a:p>
            <a:r>
              <a:rPr lang="en-US" altLang="ko-KR"/>
              <a:t>1.4 </a:t>
            </a:r>
            <a:r>
              <a:rPr lang="ko-KR" altLang="en-US"/>
              <a:t>파이썬 설치하기</a:t>
            </a:r>
            <a:endParaRPr lang="en-US" altLang="ko-KR"/>
          </a:p>
          <a:p>
            <a:r>
              <a:rPr lang="en-US" altLang="ko-KR" b="1">
                <a:solidFill>
                  <a:srgbClr val="C00000"/>
                </a:solidFill>
              </a:rPr>
              <a:t>1.5 </a:t>
            </a:r>
            <a:r>
              <a:rPr lang="ko-KR" altLang="en-US" b="1">
                <a:solidFill>
                  <a:srgbClr val="C00000"/>
                </a:solidFill>
              </a:rPr>
              <a:t>파이썬 실행과 종료</a:t>
            </a:r>
            <a:endParaRPr lang="en-US" altLang="ko-KR" b="1">
              <a:solidFill>
                <a:srgbClr val="C00000"/>
              </a:solidFill>
            </a:endParaRPr>
          </a:p>
          <a:p>
            <a:r>
              <a:rPr lang="en-US" altLang="ko-KR"/>
              <a:t>1.6 </a:t>
            </a:r>
            <a:r>
              <a:rPr lang="ko-KR" altLang="en-US"/>
              <a:t>파이썬 에디터 사용하기</a:t>
            </a: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48145B-6AD7-4417-A3B2-03E53ACC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4" y="162334"/>
            <a:ext cx="7651512" cy="162007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47A148-52FB-4CBC-B3FD-04B7014ACBDB}"/>
              </a:ext>
            </a:extLst>
          </p:cNvPr>
          <p:cNvCxnSpPr>
            <a:cxnSpLocks/>
          </p:cNvCxnSpPr>
          <p:nvPr/>
        </p:nvCxnSpPr>
        <p:spPr>
          <a:xfrm>
            <a:off x="1059180" y="1782410"/>
            <a:ext cx="0" cy="2271430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0A929E-C985-485B-87EC-B8338FBF047E}"/>
              </a:ext>
            </a:extLst>
          </p:cNvPr>
          <p:cNvGrpSpPr/>
          <p:nvPr/>
        </p:nvGrpSpPr>
        <p:grpSpPr>
          <a:xfrm>
            <a:off x="483870" y="3365997"/>
            <a:ext cx="655320" cy="543937"/>
            <a:chOff x="483870" y="1966406"/>
            <a:chExt cx="655320" cy="54393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5E5686A-343B-4554-90FB-931119B88A49}"/>
                </a:ext>
              </a:extLst>
            </p:cNvPr>
            <p:cNvSpPr/>
            <p:nvPr/>
          </p:nvSpPr>
          <p:spPr>
            <a:xfrm>
              <a:off x="979170" y="2118360"/>
              <a:ext cx="160020" cy="16002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2282A23-4AB7-4956-AE89-376AFBF14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" y="1966406"/>
              <a:ext cx="455295" cy="543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9658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 </a:t>
            </a:r>
            <a:r>
              <a:rPr lang="ko-KR" altLang="en-US"/>
              <a:t>파이썬 실행과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파이썬 실행</a:t>
            </a:r>
            <a:endParaRPr lang="en-US" altLang="ko-KR"/>
          </a:p>
          <a:p>
            <a:pPr lvl="1"/>
            <a:r>
              <a:rPr lang="ko-KR" altLang="en-US"/>
              <a:t>커맨드라인의 인터프리터 방식 실행</a:t>
            </a:r>
          </a:p>
          <a:p>
            <a:pPr lvl="2"/>
            <a:r>
              <a:rPr lang="en-US" altLang="ko-KR"/>
              <a:t>Python 3.6 </a:t>
            </a:r>
            <a:r>
              <a:rPr lang="ko-KR" altLang="en-US"/>
              <a:t>폴더의 ‘</a:t>
            </a:r>
            <a:r>
              <a:rPr lang="en-US" altLang="ko-KR"/>
              <a:t>Python 3.6 (32-bit)’ </a:t>
            </a:r>
            <a:r>
              <a:rPr lang="ko-KR" altLang="en-US"/>
              <a:t>실행</a:t>
            </a:r>
          </a:p>
          <a:p>
            <a:pPr lvl="2"/>
            <a:r>
              <a:rPr lang="ko-KR" altLang="en-US"/>
              <a:t>윈도우 명령 프롬프트를 통한 ‘</a:t>
            </a:r>
            <a:r>
              <a:rPr lang="en-US" altLang="ko-KR"/>
              <a:t>python’ </a:t>
            </a:r>
            <a:r>
              <a:rPr lang="ko-KR" altLang="en-US"/>
              <a:t>명령 실행</a:t>
            </a:r>
          </a:p>
          <a:p>
            <a:pPr lvl="1"/>
            <a:r>
              <a:rPr lang="ko-KR" altLang="en-US"/>
              <a:t>통합 개발 환경 방식 실행</a:t>
            </a:r>
          </a:p>
          <a:p>
            <a:pPr lvl="2"/>
            <a:r>
              <a:rPr lang="en-US" altLang="ko-KR"/>
              <a:t>Python 3.6 </a:t>
            </a:r>
            <a:r>
              <a:rPr lang="ko-KR" altLang="en-US"/>
              <a:t>폴더의 ‘</a:t>
            </a:r>
            <a:r>
              <a:rPr lang="en-US" altLang="ko-KR"/>
              <a:t>IDLE (Python 3.6 32-bit)’ </a:t>
            </a:r>
            <a:r>
              <a:rPr lang="ko-KR" altLang="en-US"/>
              <a:t>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41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 </a:t>
            </a:r>
            <a:r>
              <a:rPr lang="ko-KR" altLang="en-US"/>
              <a:t>파이썬 실행과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파이썬 실행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ko-KR" altLang="en-US"/>
              <a:t>커맨드라인의 인터프리터 방식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9459" name="_x301585208" descr="EMB000020304f1f">
            <a:extLst>
              <a:ext uri="{FF2B5EF4-FFF2-40B4-BE49-F238E27FC236}">
                <a16:creationId xmlns:a16="http://schemas.microsoft.com/office/drawing/2014/main" id="{A2CB1C91-8D2A-4552-AD74-DDA881BDA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3" y="1454716"/>
            <a:ext cx="3908425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3" name="_x301588592" descr="EMB000020304f25">
            <a:extLst>
              <a:ext uri="{FF2B5EF4-FFF2-40B4-BE49-F238E27FC236}">
                <a16:creationId xmlns:a16="http://schemas.microsoft.com/office/drawing/2014/main" id="{4E5E8AEB-CC8C-4F2A-81EF-4AB63B030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114" y="2718849"/>
            <a:ext cx="6446838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0FFD80-9629-42C3-9960-107E2008A10B}"/>
              </a:ext>
            </a:extLst>
          </p:cNvPr>
          <p:cNvSpPr/>
          <p:nvPr/>
        </p:nvSpPr>
        <p:spPr>
          <a:xfrm>
            <a:off x="2590640" y="3668477"/>
            <a:ext cx="2760692" cy="483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kern="0" spc="-50">
                <a:solidFill>
                  <a:srgbClr val="C00000"/>
                </a:solidFill>
                <a:latin typeface="한양신명조"/>
                <a:ea typeface="한양신명조"/>
              </a:rPr>
              <a:t>프롬프트</a:t>
            </a:r>
            <a:r>
              <a:rPr lang="en-US" altLang="ko-KR" kern="0" spc="-50">
                <a:solidFill>
                  <a:srgbClr val="C00000"/>
                </a:solidFill>
                <a:latin typeface="한양신명조"/>
                <a:ea typeface="한양신명조"/>
              </a:rPr>
              <a:t>(&gt;&gt;&gt;)  </a:t>
            </a:r>
            <a:r>
              <a:rPr lang="ko-KR" altLang="en-US" kern="0" spc="-50">
                <a:solidFill>
                  <a:srgbClr val="C00000"/>
                </a:solidFill>
                <a:latin typeface="한양신명조"/>
                <a:ea typeface="한양신명조"/>
              </a:rPr>
              <a:t>커서</a:t>
            </a:r>
            <a:r>
              <a:rPr lang="en-US" altLang="ko-KR" kern="0" spc="-50">
                <a:solidFill>
                  <a:srgbClr val="C00000"/>
                </a:solidFill>
                <a:latin typeface="한양신명조"/>
                <a:ea typeface="한양신명조"/>
              </a:rPr>
              <a:t>(cursor)</a:t>
            </a:r>
            <a:endParaRPr lang="ko-KR" altLang="en-US" kern="0" spc="-50">
              <a:solidFill>
                <a:srgbClr val="C00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60863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200" y="1902858"/>
            <a:ext cx="7326086" cy="3916616"/>
          </a:xfrm>
        </p:spPr>
        <p:txBody>
          <a:bodyPr/>
          <a:lstStyle/>
          <a:p>
            <a:r>
              <a:rPr lang="en-US" altLang="ko-KR" b="1">
                <a:solidFill>
                  <a:srgbClr val="C00000"/>
                </a:solidFill>
              </a:rPr>
              <a:t>1.1 </a:t>
            </a:r>
            <a:r>
              <a:rPr lang="ko-KR" altLang="en-US" b="1">
                <a:solidFill>
                  <a:srgbClr val="C00000"/>
                </a:solidFill>
              </a:rPr>
              <a:t>컴퓨팅 사고력과 알고리즘</a:t>
            </a:r>
            <a:endParaRPr lang="en-US" altLang="ko-KR" b="1">
              <a:solidFill>
                <a:srgbClr val="C00000"/>
              </a:solidFill>
            </a:endParaRPr>
          </a:p>
          <a:p>
            <a:r>
              <a:rPr lang="en-US" altLang="ko-KR"/>
              <a:t>1.2 </a:t>
            </a:r>
            <a:r>
              <a:rPr lang="ko-KR" altLang="en-US"/>
              <a:t>프로그래밍 언어</a:t>
            </a:r>
            <a:endParaRPr lang="en-US" altLang="ko-KR"/>
          </a:p>
          <a:p>
            <a:r>
              <a:rPr lang="en-US" altLang="ko-KR"/>
              <a:t>1.3 </a:t>
            </a:r>
            <a:r>
              <a:rPr lang="ko-KR" altLang="en-US"/>
              <a:t>파이썬 소개</a:t>
            </a:r>
            <a:endParaRPr lang="en-US" altLang="ko-KR"/>
          </a:p>
          <a:p>
            <a:r>
              <a:rPr lang="en-US" altLang="ko-KR"/>
              <a:t>1.4 </a:t>
            </a:r>
            <a:r>
              <a:rPr lang="ko-KR" altLang="en-US"/>
              <a:t>파이썬 설치하기</a:t>
            </a:r>
            <a:endParaRPr lang="en-US" altLang="ko-KR"/>
          </a:p>
          <a:p>
            <a:r>
              <a:rPr lang="en-US" altLang="ko-KR"/>
              <a:t>1.5 </a:t>
            </a:r>
            <a:r>
              <a:rPr lang="ko-KR" altLang="en-US"/>
              <a:t>파이썬 실행과 종료</a:t>
            </a:r>
            <a:endParaRPr lang="en-US" altLang="ko-KR"/>
          </a:p>
          <a:p>
            <a:r>
              <a:rPr lang="en-US" altLang="ko-KR"/>
              <a:t>1.6 </a:t>
            </a:r>
            <a:r>
              <a:rPr lang="ko-KR" altLang="en-US"/>
              <a:t>파이썬 에디터 사용하기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DDD57B-2DAC-4C44-A51C-DFACB992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4" y="162334"/>
            <a:ext cx="7651512" cy="162007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2207CE-D243-4D69-85AD-807E860E164C}"/>
              </a:ext>
            </a:extLst>
          </p:cNvPr>
          <p:cNvCxnSpPr>
            <a:cxnSpLocks/>
          </p:cNvCxnSpPr>
          <p:nvPr/>
        </p:nvCxnSpPr>
        <p:spPr>
          <a:xfrm>
            <a:off x="1059180" y="1782410"/>
            <a:ext cx="0" cy="2271430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ECED18-CD2E-414D-BC56-477CCDCBCA56}"/>
              </a:ext>
            </a:extLst>
          </p:cNvPr>
          <p:cNvGrpSpPr/>
          <p:nvPr/>
        </p:nvGrpSpPr>
        <p:grpSpPr>
          <a:xfrm>
            <a:off x="483870" y="1905446"/>
            <a:ext cx="655320" cy="543937"/>
            <a:chOff x="483870" y="1966406"/>
            <a:chExt cx="655320" cy="54393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5DDFFF2-78E7-490F-A3A5-DE3D6B274377}"/>
                </a:ext>
              </a:extLst>
            </p:cNvPr>
            <p:cNvSpPr/>
            <p:nvPr/>
          </p:nvSpPr>
          <p:spPr>
            <a:xfrm>
              <a:off x="979170" y="2118360"/>
              <a:ext cx="160020" cy="16002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8D551BF-0C69-4707-9A61-733B8E10C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" y="1966406"/>
              <a:ext cx="455295" cy="543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60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 </a:t>
            </a:r>
            <a:r>
              <a:rPr lang="ko-KR" altLang="en-US"/>
              <a:t>파이썬 실행과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파이썬 실행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ko-KR" altLang="en-US"/>
              <a:t>통합 개발 환경 방식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20481" name="_x301579880" descr="EMB000020304f2d">
            <a:extLst>
              <a:ext uri="{FF2B5EF4-FFF2-40B4-BE49-F238E27FC236}">
                <a16:creationId xmlns:a16="http://schemas.microsoft.com/office/drawing/2014/main" id="{27F4BAE8-BC8C-4473-94A6-56EE9A0E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01" y="1409343"/>
            <a:ext cx="389413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_x301580096" descr="EMB000020304f30">
            <a:extLst>
              <a:ext uri="{FF2B5EF4-FFF2-40B4-BE49-F238E27FC236}">
                <a16:creationId xmlns:a16="http://schemas.microsoft.com/office/drawing/2014/main" id="{804E2C38-C5D3-41DE-9B79-5E534B65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586" y="2529681"/>
            <a:ext cx="5761038" cy="179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9E89A8-8093-4918-8B38-25CD2F65A3A9}"/>
              </a:ext>
            </a:extLst>
          </p:cNvPr>
          <p:cNvSpPr/>
          <p:nvPr/>
        </p:nvSpPr>
        <p:spPr>
          <a:xfrm>
            <a:off x="3191654" y="3542033"/>
            <a:ext cx="2760692" cy="483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kern="0" spc="-50">
                <a:solidFill>
                  <a:srgbClr val="C00000"/>
                </a:solidFill>
                <a:latin typeface="한양신명조"/>
                <a:ea typeface="한양신명조"/>
              </a:rPr>
              <a:t>프롬프트</a:t>
            </a:r>
            <a:r>
              <a:rPr lang="en-US" altLang="ko-KR" kern="0" spc="-50">
                <a:solidFill>
                  <a:srgbClr val="C00000"/>
                </a:solidFill>
                <a:latin typeface="한양신명조"/>
                <a:ea typeface="한양신명조"/>
              </a:rPr>
              <a:t>(&gt;&gt;&gt;)  </a:t>
            </a:r>
            <a:r>
              <a:rPr lang="ko-KR" altLang="en-US" kern="0" spc="-50">
                <a:solidFill>
                  <a:srgbClr val="C00000"/>
                </a:solidFill>
                <a:latin typeface="한양신명조"/>
                <a:ea typeface="한양신명조"/>
              </a:rPr>
              <a:t>커서</a:t>
            </a:r>
            <a:r>
              <a:rPr lang="en-US" altLang="ko-KR" kern="0" spc="-50">
                <a:solidFill>
                  <a:srgbClr val="C00000"/>
                </a:solidFill>
                <a:latin typeface="한양신명조"/>
                <a:ea typeface="한양신명조"/>
              </a:rPr>
              <a:t>(cursor)</a:t>
            </a:r>
            <a:endParaRPr lang="ko-KR" altLang="en-US" kern="0" spc="-50">
              <a:solidFill>
                <a:srgbClr val="C00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496801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 </a:t>
            </a:r>
            <a:r>
              <a:rPr lang="ko-KR" altLang="en-US"/>
              <a:t>파이썬 실행과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68174"/>
            <a:ext cx="8448261" cy="5328619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파이썬 셸 화면 구성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 sz="2800"/>
          </a:p>
          <a:p>
            <a:pPr lvl="1"/>
            <a:r>
              <a:rPr lang="ko-KR" altLang="en-US"/>
              <a:t>파이썬 셸</a:t>
            </a:r>
            <a:r>
              <a:rPr lang="en-US" altLang="ko-KR"/>
              <a:t>(Python shell)</a:t>
            </a:r>
          </a:p>
          <a:p>
            <a:pPr lvl="2"/>
            <a:r>
              <a:rPr lang="ko-KR" altLang="en-US"/>
              <a:t>대화형 인터프리터</a:t>
            </a:r>
          </a:p>
          <a:p>
            <a:pPr lvl="2"/>
            <a:r>
              <a:rPr lang="ko-KR" altLang="en-US"/>
              <a:t>프롬프트에 입력된 명령이나 문장들은 파이썬 인터프리터가 </a:t>
            </a:r>
            <a:br>
              <a:rPr lang="en-US" altLang="ko-KR"/>
            </a:br>
            <a:r>
              <a:rPr lang="ko-KR" altLang="en-US"/>
              <a:t>해석하고 실행하여 결과를 출력</a:t>
            </a:r>
          </a:p>
          <a:p>
            <a:pPr lvl="2"/>
            <a:r>
              <a:rPr lang="en-US" altLang="ko-KR"/>
              <a:t>REPL </a:t>
            </a:r>
            <a:r>
              <a:rPr lang="ko-KR" altLang="en-US"/>
              <a:t>툴</a:t>
            </a:r>
            <a:endParaRPr lang="en-US" altLang="ko-KR"/>
          </a:p>
          <a:p>
            <a:pPr lvl="3"/>
            <a:r>
              <a:rPr lang="ko-KR" altLang="en-US"/>
              <a:t>사용자로부터 프롬프트에서 명령이나 문장을 입력 받아</a:t>
            </a:r>
            <a:r>
              <a:rPr lang="en-US" altLang="ko-KR"/>
              <a:t>(Read), </a:t>
            </a:r>
            <a:br>
              <a:rPr lang="en-US" altLang="ko-KR"/>
            </a:br>
            <a:r>
              <a:rPr lang="ko-KR" altLang="en-US"/>
              <a:t>명령이나 문장을 즉시 해석하고 평가하며</a:t>
            </a:r>
            <a:r>
              <a:rPr lang="en-US" altLang="ko-KR"/>
              <a:t>(Evaluate), </a:t>
            </a:r>
            <a:br>
              <a:rPr lang="en-US" altLang="ko-KR"/>
            </a:br>
            <a:r>
              <a:rPr lang="ko-KR" altLang="en-US"/>
              <a:t>출력 결과를 표시한 후</a:t>
            </a:r>
            <a:r>
              <a:rPr lang="en-US" altLang="ko-KR"/>
              <a:t>(Print), </a:t>
            </a:r>
            <a:br>
              <a:rPr lang="en-US" altLang="ko-KR"/>
            </a:br>
            <a:r>
              <a:rPr lang="ko-KR" altLang="en-US"/>
              <a:t>다시 프롬프트로 돌아가는</a:t>
            </a:r>
            <a:r>
              <a:rPr lang="en-US" altLang="ko-KR"/>
              <a:t>(Loop) </a:t>
            </a:r>
            <a:r>
              <a:rPr lang="ko-KR" altLang="en-US"/>
              <a:t>프로그램</a:t>
            </a:r>
            <a:r>
              <a:rPr lang="en-US" altLang="ko-KR"/>
              <a:t>	</a:t>
            </a:r>
            <a:endParaRPr lang="ko-KR" altLang="en-US"/>
          </a:p>
          <a:p>
            <a:pPr lvl="2"/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21505" name="_x301575560" descr="EMB000020304f34">
            <a:extLst>
              <a:ext uri="{FF2B5EF4-FFF2-40B4-BE49-F238E27FC236}">
                <a16:creationId xmlns:a16="http://schemas.microsoft.com/office/drawing/2014/main" id="{FC8987B6-11EA-4D1B-89C0-C8E762D0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89" y="985706"/>
            <a:ext cx="5761038" cy="179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48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 </a:t>
            </a:r>
            <a:r>
              <a:rPr lang="ko-KR" altLang="en-US"/>
              <a:t>파이썬 실행과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68174"/>
            <a:ext cx="8448261" cy="5328619"/>
          </a:xfrm>
        </p:spPr>
        <p:txBody>
          <a:bodyPr>
            <a:normAutofit/>
          </a:bodyPr>
          <a:lstStyle/>
          <a:p>
            <a:r>
              <a:rPr lang="ko-KR" altLang="en-US"/>
              <a:t>파이썬 종료</a:t>
            </a:r>
            <a:endParaRPr lang="en-US" altLang="ko-KR"/>
          </a:p>
          <a:p>
            <a:pPr lvl="1"/>
            <a:r>
              <a:rPr lang="ko-KR" altLang="en-US"/>
              <a:t>종료 명령어</a:t>
            </a:r>
            <a:endParaRPr lang="en-US" altLang="ko-KR"/>
          </a:p>
          <a:p>
            <a:pPr lvl="2"/>
            <a:r>
              <a:rPr lang="en-US" altLang="ko-KR"/>
              <a:t>Ctrl+D(IDLE </a:t>
            </a:r>
            <a:r>
              <a:rPr lang="ko-KR" altLang="en-US"/>
              <a:t>또는 </a:t>
            </a:r>
            <a:r>
              <a:rPr lang="en-US" altLang="ko-KR"/>
              <a:t>Unix/Linux </a:t>
            </a:r>
            <a:r>
              <a:rPr lang="ko-KR" altLang="en-US"/>
              <a:t>셸에서 실행되는 경우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Ctrl+Z(</a:t>
            </a:r>
            <a:r>
              <a:rPr lang="ko-KR" altLang="en-US"/>
              <a:t>윈도우 명령 프롬프트에서 실행되는 경우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exit()</a:t>
            </a:r>
          </a:p>
          <a:p>
            <a:pPr lvl="2"/>
            <a:r>
              <a:rPr lang="en-US" altLang="ko-KR"/>
              <a:t>quit()</a:t>
            </a:r>
          </a:p>
          <a:p>
            <a:pPr lvl="1"/>
            <a:r>
              <a:rPr lang="ko-KR" altLang="en-US"/>
              <a:t>종료 확인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22529" name="_x301579592" descr="EMB000020304f43">
            <a:extLst>
              <a:ext uri="{FF2B5EF4-FFF2-40B4-BE49-F238E27FC236}">
                <a16:creationId xmlns:a16="http://schemas.microsoft.com/office/drawing/2014/main" id="{95F5E048-3AEA-4DE0-B19C-421473BD0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50" y="3240000"/>
            <a:ext cx="5761038" cy="259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83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200" y="1902858"/>
            <a:ext cx="7326086" cy="3916616"/>
          </a:xfrm>
        </p:spPr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컴퓨팅 사고력과 알고리즘</a:t>
            </a:r>
            <a:endParaRPr lang="en-US" altLang="ko-KR"/>
          </a:p>
          <a:p>
            <a:r>
              <a:rPr lang="en-US" altLang="ko-KR"/>
              <a:t>1.2 </a:t>
            </a:r>
            <a:r>
              <a:rPr lang="ko-KR" altLang="en-US"/>
              <a:t>프로그래밍 언어</a:t>
            </a:r>
            <a:endParaRPr lang="en-US" altLang="ko-KR"/>
          </a:p>
          <a:p>
            <a:r>
              <a:rPr lang="en-US" altLang="ko-KR"/>
              <a:t>1.3 </a:t>
            </a:r>
            <a:r>
              <a:rPr lang="ko-KR" altLang="en-US"/>
              <a:t>파이썬 소개</a:t>
            </a:r>
            <a:endParaRPr lang="en-US" altLang="ko-KR"/>
          </a:p>
          <a:p>
            <a:r>
              <a:rPr lang="en-US" altLang="ko-KR"/>
              <a:t>1.4 </a:t>
            </a:r>
            <a:r>
              <a:rPr lang="ko-KR" altLang="en-US"/>
              <a:t>파이썬 설치하기</a:t>
            </a:r>
            <a:endParaRPr lang="en-US" altLang="ko-KR"/>
          </a:p>
          <a:p>
            <a:r>
              <a:rPr lang="en-US" altLang="ko-KR"/>
              <a:t>1.5 </a:t>
            </a:r>
            <a:r>
              <a:rPr lang="ko-KR" altLang="en-US"/>
              <a:t>파이썬 실행과 종료</a:t>
            </a:r>
            <a:endParaRPr lang="en-US" altLang="ko-KR"/>
          </a:p>
          <a:p>
            <a:r>
              <a:rPr lang="en-US" altLang="ko-KR" b="1">
                <a:solidFill>
                  <a:srgbClr val="C00000"/>
                </a:solidFill>
              </a:rPr>
              <a:t>1.6 </a:t>
            </a:r>
            <a:r>
              <a:rPr lang="ko-KR" altLang="en-US" b="1">
                <a:solidFill>
                  <a:srgbClr val="C00000"/>
                </a:solidFill>
              </a:rPr>
              <a:t>파이썬 에디터 사용하기</a:t>
            </a:r>
            <a:endParaRPr lang="en-US" altLang="ko-KR" b="1">
              <a:solidFill>
                <a:srgbClr val="C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F283E2-E610-4FE2-8EC4-0260AB40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4" y="162334"/>
            <a:ext cx="7651512" cy="162007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47A6EE-8CFC-4FFF-8F54-C113459BA432}"/>
              </a:ext>
            </a:extLst>
          </p:cNvPr>
          <p:cNvCxnSpPr>
            <a:cxnSpLocks/>
          </p:cNvCxnSpPr>
          <p:nvPr/>
        </p:nvCxnSpPr>
        <p:spPr>
          <a:xfrm>
            <a:off x="1059180" y="1782410"/>
            <a:ext cx="0" cy="2271430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613D8D-762E-44ED-8D28-64A1DC7795F1}"/>
              </a:ext>
            </a:extLst>
          </p:cNvPr>
          <p:cNvGrpSpPr/>
          <p:nvPr/>
        </p:nvGrpSpPr>
        <p:grpSpPr>
          <a:xfrm>
            <a:off x="483870" y="3734246"/>
            <a:ext cx="655320" cy="543937"/>
            <a:chOff x="483870" y="1966406"/>
            <a:chExt cx="655320" cy="54393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49475FA-A4E3-4952-B7E3-748C3BB99134}"/>
                </a:ext>
              </a:extLst>
            </p:cNvPr>
            <p:cNvSpPr/>
            <p:nvPr/>
          </p:nvSpPr>
          <p:spPr>
            <a:xfrm>
              <a:off x="979170" y="2118360"/>
              <a:ext cx="160020" cy="16002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B243F07-D874-442F-A9FD-0B653FF1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" y="1966406"/>
              <a:ext cx="455295" cy="543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932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 </a:t>
            </a:r>
            <a:r>
              <a:rPr lang="ko-KR" altLang="en-US"/>
              <a:t>파이썬 에디터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파이썬 관련 에디터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23553" name="_x268981264" descr="EMB000020304f47">
            <a:extLst>
              <a:ext uri="{FF2B5EF4-FFF2-40B4-BE49-F238E27FC236}">
                <a16:creationId xmlns:a16="http://schemas.microsoft.com/office/drawing/2014/main" id="{B0C4FACC-70D2-4152-951E-B50BD8050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86" y="1136709"/>
            <a:ext cx="59658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68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 </a:t>
            </a:r>
            <a:r>
              <a:rPr lang="ko-KR" altLang="en-US"/>
              <a:t>파이썬 에디터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파이썬 </a:t>
            </a:r>
            <a:r>
              <a:rPr lang="en-US" altLang="ko-KR"/>
              <a:t>IDLE</a:t>
            </a:r>
            <a:r>
              <a:rPr lang="ko-KR" altLang="en-US"/>
              <a:t>와 파이썬 셸</a:t>
            </a:r>
            <a:endParaRPr lang="en-US" altLang="ko-KR"/>
          </a:p>
          <a:p>
            <a:pPr lvl="1"/>
            <a:r>
              <a:rPr lang="ko-KR" altLang="en-US"/>
              <a:t>파이썬 </a:t>
            </a:r>
            <a:r>
              <a:rPr lang="en-US" altLang="ko-KR"/>
              <a:t>IDLE</a:t>
            </a:r>
          </a:p>
          <a:p>
            <a:pPr lvl="2"/>
            <a:r>
              <a:rPr lang="en-US" altLang="ko-KR"/>
              <a:t>IDLE(Intergrated Development and Learning Environment)</a:t>
            </a:r>
          </a:p>
          <a:p>
            <a:pPr lvl="2"/>
            <a:r>
              <a:rPr lang="ko-KR" altLang="en-US"/>
              <a:t>파이썬 프로그램 작성을 도와주는 통합 개발환경</a:t>
            </a:r>
            <a:endParaRPr lang="en-US" altLang="ko-KR"/>
          </a:p>
          <a:p>
            <a:pPr lvl="2"/>
            <a:r>
              <a:rPr lang="ko-KR" altLang="en-US"/>
              <a:t>셸 창</a:t>
            </a:r>
            <a:r>
              <a:rPr lang="en-US" altLang="ko-KR"/>
              <a:t>(shell window)</a:t>
            </a:r>
            <a:r>
              <a:rPr lang="ko-KR" altLang="en-US"/>
              <a:t>과 에디터 창</a:t>
            </a:r>
            <a:r>
              <a:rPr lang="en-US" altLang="ko-KR"/>
              <a:t>(editor window)</a:t>
            </a:r>
            <a:r>
              <a:rPr lang="ko-KR" altLang="en-US"/>
              <a:t>으로 구성</a:t>
            </a:r>
            <a:endParaRPr lang="en-US" altLang="ko-KR"/>
          </a:p>
          <a:p>
            <a:pPr lvl="3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24577" name="_x268983496" descr="EMB000020304f4c">
            <a:extLst>
              <a:ext uri="{FF2B5EF4-FFF2-40B4-BE49-F238E27FC236}">
                <a16:creationId xmlns:a16="http://schemas.microsoft.com/office/drawing/2014/main" id="{7C61A024-F83E-47B7-BA43-455363C44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8" y="2548133"/>
            <a:ext cx="4253217" cy="132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_x301587728" descr="EMB000020304f51">
            <a:extLst>
              <a:ext uri="{FF2B5EF4-FFF2-40B4-BE49-F238E27FC236}">
                <a16:creationId xmlns:a16="http://schemas.microsoft.com/office/drawing/2014/main" id="{6126AA0B-9743-4AD3-810B-C4370B86E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38" y="2548133"/>
            <a:ext cx="4364943" cy="132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776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 </a:t>
            </a:r>
            <a:r>
              <a:rPr lang="ko-KR" altLang="en-US"/>
              <a:t>파이썬 에디터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파이썬 에디터를 통한 코드 입력 및 실행</a:t>
            </a:r>
            <a:endParaRPr lang="en-US" altLang="ko-KR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/>
              <a:t>파이썬 셸의 메뉴에서 </a:t>
            </a:r>
            <a:br>
              <a:rPr lang="en-US" altLang="ko-KR"/>
            </a:br>
            <a:r>
              <a:rPr lang="en-US" altLang="ko-KR"/>
              <a:t>[File] </a:t>
            </a:r>
            <a:r>
              <a:rPr lang="ko-KR" altLang="en-US"/>
              <a:t>→ </a:t>
            </a:r>
            <a:r>
              <a:rPr lang="en-US" altLang="ko-KR"/>
              <a:t>[New File]</a:t>
            </a:r>
            <a:r>
              <a:rPr lang="ko-KR" altLang="en-US"/>
              <a:t>을 실행</a:t>
            </a:r>
            <a:endParaRPr lang="en-US" altLang="ko-KR"/>
          </a:p>
          <a:p>
            <a:pPr marL="914400" lvl="1" indent="-457200">
              <a:buFont typeface="+mj-ea"/>
              <a:buAutoNum type="circleNumDbPlain"/>
            </a:pPr>
            <a:endParaRPr lang="en-US" altLang="ko-KR"/>
          </a:p>
          <a:p>
            <a:pPr marL="914400" lvl="1" indent="-457200">
              <a:buFont typeface="+mj-ea"/>
              <a:buAutoNum type="circleNumDbPlain"/>
            </a:pPr>
            <a:endParaRPr lang="en-US" altLang="ko-KR" sz="3200"/>
          </a:p>
          <a:p>
            <a:pPr marL="914400" lvl="1" indent="-457200">
              <a:buFont typeface="+mj-ea"/>
              <a:buAutoNum type="circleNumDbPlain"/>
            </a:pPr>
            <a:endParaRPr lang="en-US" altLang="ko-KR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/>
              <a:t>파이썬 에디터가 나타나며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파이썬 셸과는 달리 </a:t>
            </a:r>
            <a:br>
              <a:rPr lang="en-US" altLang="ko-KR"/>
            </a:br>
            <a:r>
              <a:rPr lang="ko-KR" altLang="en-US"/>
              <a:t>프롬프트가 존재하지 않음</a:t>
            </a:r>
          </a:p>
          <a:p>
            <a:pPr marL="914400" lvl="1" indent="-457200">
              <a:buFont typeface="+mj-ea"/>
              <a:buAutoNum type="circleNumDbPlain"/>
            </a:pPr>
            <a:endParaRPr lang="ko-KR" altLang="en-US"/>
          </a:p>
          <a:p>
            <a:pPr marL="914400" lvl="1" indent="-457200">
              <a:buFont typeface="+mj-ea"/>
              <a:buAutoNum type="circleNumDbPlain"/>
            </a:pPr>
            <a:endParaRPr lang="en-US" altLang="ko-KR"/>
          </a:p>
          <a:p>
            <a:pPr lvl="3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25601" name="_x268988536" descr="EMB000020304f5d">
            <a:extLst>
              <a:ext uri="{FF2B5EF4-FFF2-40B4-BE49-F238E27FC236}">
                <a16:creationId xmlns:a16="http://schemas.microsoft.com/office/drawing/2014/main" id="{FE0D55E7-AFCD-4D81-96AF-C3FA2408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473" y="1019263"/>
            <a:ext cx="4290421" cy="213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_x301573832" descr="EMB000020304f62">
            <a:extLst>
              <a:ext uri="{FF2B5EF4-FFF2-40B4-BE49-F238E27FC236}">
                <a16:creationId xmlns:a16="http://schemas.microsoft.com/office/drawing/2014/main" id="{1B36C877-9950-4134-9988-C621A5C23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324" y="3306566"/>
            <a:ext cx="4278569" cy="130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418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 </a:t>
            </a:r>
            <a:r>
              <a:rPr lang="ko-KR" altLang="en-US"/>
              <a:t>파이썬 에디터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파이썬 에디터를 통한 코드 입력 및 실행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 typeface="+mj-ea"/>
              <a:buAutoNum type="circleNumDbPlain" startAt="3"/>
            </a:pPr>
            <a:r>
              <a:rPr lang="en-US" altLang="ko-KR"/>
              <a:t>print("Hello, world!")</a:t>
            </a:r>
            <a:r>
              <a:rPr lang="ko-KR" altLang="en-US"/>
              <a:t> 입력</a:t>
            </a:r>
          </a:p>
          <a:p>
            <a:pPr marL="914400" lvl="1" indent="-457200">
              <a:buFont typeface="+mj-ea"/>
              <a:buAutoNum type="circleNumDbPlain" startAt="3"/>
            </a:pPr>
            <a:endParaRPr lang="en-US" altLang="ko-KR"/>
          </a:p>
          <a:p>
            <a:pPr marL="914400" lvl="1" indent="-457200">
              <a:buFont typeface="+mj-ea"/>
              <a:buAutoNum type="circleNumDbPlain" startAt="3"/>
            </a:pPr>
            <a:endParaRPr lang="en-US" altLang="ko-KR"/>
          </a:p>
          <a:p>
            <a:pPr marL="914400" lvl="1" indent="-457200">
              <a:buFont typeface="+mj-ea"/>
              <a:buAutoNum type="circleNumDbPlain" startAt="3"/>
            </a:pPr>
            <a:r>
              <a:rPr lang="ko-KR" altLang="en-US"/>
              <a:t>파일로 저장하기 위하여 </a:t>
            </a:r>
            <a:br>
              <a:rPr lang="en-US" altLang="ko-KR"/>
            </a:br>
            <a:r>
              <a:rPr lang="en-US" altLang="ko-KR"/>
              <a:t>Ctrl+S </a:t>
            </a:r>
            <a:r>
              <a:rPr lang="ko-KR" altLang="en-US"/>
              <a:t>단축키를 누르거나</a:t>
            </a:r>
            <a:r>
              <a:rPr lang="en-US" altLang="ko-KR"/>
              <a:t>, </a:t>
            </a:r>
            <a:br>
              <a:rPr lang="en-US" altLang="ko-KR"/>
            </a:br>
            <a:r>
              <a:rPr lang="en-US" altLang="ko-KR"/>
              <a:t>[File] </a:t>
            </a:r>
            <a:r>
              <a:rPr lang="ko-KR" altLang="en-US"/>
              <a:t>→ </a:t>
            </a:r>
            <a:r>
              <a:rPr lang="en-US" altLang="ko-KR"/>
              <a:t>[Save] </a:t>
            </a:r>
            <a:r>
              <a:rPr lang="ko-KR" altLang="en-US"/>
              <a:t>메뉴 실행</a:t>
            </a:r>
          </a:p>
          <a:p>
            <a:pPr marL="914400" lvl="1" indent="-457200">
              <a:buFont typeface="+mj-ea"/>
              <a:buAutoNum type="circleNumDbPlain" startAt="3"/>
            </a:pPr>
            <a:endParaRPr lang="ko-KR" altLang="en-US"/>
          </a:p>
          <a:p>
            <a:pPr marL="914400" lvl="1" indent="-457200">
              <a:buFont typeface="+mj-ea"/>
              <a:buAutoNum type="circleNumDbPlain" startAt="3"/>
            </a:pPr>
            <a:endParaRPr lang="ko-KR" altLang="en-US"/>
          </a:p>
          <a:p>
            <a:pPr marL="914400" lvl="1" indent="-457200">
              <a:buFont typeface="+mj-ea"/>
              <a:buAutoNum type="circleNumDbPlain" startAt="3"/>
            </a:pPr>
            <a:endParaRPr lang="en-US" altLang="ko-KR"/>
          </a:p>
          <a:p>
            <a:pPr lvl="3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26625" name="_x301575416" descr="EMB000020304f67">
            <a:extLst>
              <a:ext uri="{FF2B5EF4-FFF2-40B4-BE49-F238E27FC236}">
                <a16:creationId xmlns:a16="http://schemas.microsoft.com/office/drawing/2014/main" id="{F1730830-EFE2-4013-A29F-D1E5E047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08" y="1036040"/>
            <a:ext cx="4287441" cy="130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7" name="_x301582328" descr="EMB000020304f6c">
            <a:extLst>
              <a:ext uri="{FF2B5EF4-FFF2-40B4-BE49-F238E27FC236}">
                <a16:creationId xmlns:a16="http://schemas.microsoft.com/office/drawing/2014/main" id="{96EFE245-D162-41A7-A958-76A57A220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07" y="2428080"/>
            <a:ext cx="4287441" cy="22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589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 </a:t>
            </a:r>
            <a:r>
              <a:rPr lang="ko-KR" altLang="en-US"/>
              <a:t>파이썬 에디터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왜 </a:t>
            </a:r>
            <a:r>
              <a:rPr lang="en-US" altLang="ko-KR"/>
              <a:t>Hello world</a:t>
            </a:r>
            <a:r>
              <a:rPr lang="ko-KR" altLang="en-US"/>
              <a:t>를 입력했을까</a:t>
            </a:r>
            <a:r>
              <a:rPr lang="en-US" altLang="ko-KR"/>
              <a:t>?</a:t>
            </a:r>
            <a:r>
              <a:rPr lang="ko-KR" altLang="en-US"/>
              <a:t> </a:t>
            </a:r>
            <a:endParaRPr lang="en-US" altLang="ko-KR"/>
          </a:p>
          <a:p>
            <a:pPr lvl="3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721513-7427-4474-908D-26CEA8E8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2" y="999211"/>
            <a:ext cx="8528423" cy="205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24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 </a:t>
            </a:r>
            <a:r>
              <a:rPr lang="ko-KR" altLang="en-US"/>
              <a:t>파이썬 에디터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파이썬 에디터를 통한 코드 입력 및 실행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 typeface="+mj-ea"/>
              <a:buAutoNum type="circleNumDbPlain" startAt="5"/>
            </a:pPr>
            <a:r>
              <a:rPr lang="en-US" altLang="ko-KR"/>
              <a:t>[</a:t>
            </a:r>
            <a:r>
              <a:rPr lang="ko-KR" altLang="en-US"/>
              <a:t>다른 이름으로 저장</a:t>
            </a:r>
            <a:r>
              <a:rPr lang="en-US" altLang="ko-KR"/>
              <a:t>] </a:t>
            </a:r>
            <a:r>
              <a:rPr lang="ko-KR" altLang="en-US"/>
              <a:t>대화 상자에서 저장할 폴더를 </a:t>
            </a:r>
            <a:br>
              <a:rPr lang="en-US" altLang="ko-KR"/>
            </a:br>
            <a:r>
              <a:rPr lang="ko-KR" altLang="en-US"/>
              <a:t>지정한 후 파일 이름을 입력하고</a:t>
            </a:r>
            <a:r>
              <a:rPr lang="en-US" altLang="ko-KR"/>
              <a:t>, [</a:t>
            </a:r>
            <a:r>
              <a:rPr lang="ko-KR" altLang="en-US"/>
              <a:t>저장</a:t>
            </a:r>
            <a:r>
              <a:rPr lang="en-US" altLang="ko-KR"/>
              <a:t>] </a:t>
            </a:r>
            <a:r>
              <a:rPr lang="ko-KR" altLang="en-US"/>
              <a:t>단추 클릭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파일 이름을 지정할 때 주의할 점은 파일 형식이 </a:t>
            </a:r>
            <a:r>
              <a:rPr lang="en-US" altLang="ko-KR"/>
              <a:t>py</a:t>
            </a:r>
            <a:r>
              <a:rPr lang="ko-KR" altLang="en-US"/>
              <a:t>로 </a:t>
            </a:r>
            <a:br>
              <a:rPr lang="en-US" altLang="ko-KR"/>
            </a:br>
            <a:r>
              <a:rPr lang="ko-KR" altLang="en-US"/>
              <a:t>되어 있는지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27649" name="_x301583696" descr="EMB000020304f71">
            <a:extLst>
              <a:ext uri="{FF2B5EF4-FFF2-40B4-BE49-F238E27FC236}">
                <a16:creationId xmlns:a16="http://schemas.microsoft.com/office/drawing/2014/main" id="{75E92CD4-B2BC-442E-8C3E-D5D45C217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49" y="2504114"/>
            <a:ext cx="40640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43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컴퓨팅 사고력과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소프트웨어 교육과 </a:t>
            </a:r>
            <a:r>
              <a:rPr lang="en-US" altLang="ko-KR"/>
              <a:t>STEAM </a:t>
            </a:r>
            <a:r>
              <a:rPr lang="ko-KR" altLang="en-US"/>
              <a:t>교육</a:t>
            </a:r>
            <a:endParaRPr lang="en-US" altLang="ko-KR"/>
          </a:p>
          <a:p>
            <a:pPr lvl="1"/>
            <a:r>
              <a:rPr lang="ko-KR" altLang="en-US"/>
              <a:t>소프트웨어 중심 사회로 변화중</a:t>
            </a:r>
          </a:p>
          <a:p>
            <a:pPr lvl="2"/>
            <a:r>
              <a:rPr lang="ko-KR" altLang="en-US"/>
              <a:t>많은 지식 </a:t>
            </a:r>
            <a:br>
              <a:rPr lang="en-US" altLang="ko-KR"/>
            </a:br>
            <a:r>
              <a:rPr lang="en-US" altLang="ko-KR"/>
              <a:t>+ </a:t>
            </a:r>
            <a:r>
              <a:rPr lang="ko-KR" altLang="en-US"/>
              <a:t>문제해결에 필요한 아이디어를 찾고 만들어 냄으로서</a:t>
            </a:r>
            <a:br>
              <a:rPr lang="en-US" altLang="ko-KR"/>
            </a:br>
            <a:r>
              <a:rPr lang="en-US" altLang="ko-KR"/>
              <a:t>   </a:t>
            </a:r>
            <a:r>
              <a:rPr lang="ko-KR" altLang="en-US"/>
              <a:t>문제를 효과적으로 해결하는 것</a:t>
            </a:r>
            <a:endParaRPr lang="en-US" altLang="ko-KR"/>
          </a:p>
          <a:p>
            <a:pPr lvl="2"/>
            <a:r>
              <a:rPr lang="ko-KR" altLang="en-US"/>
              <a:t>컴퓨터 시스템을 활용할 수 있는 능력 </a:t>
            </a:r>
            <a:br>
              <a:rPr lang="en-US" altLang="ko-KR"/>
            </a:br>
            <a:r>
              <a:rPr lang="en-US" altLang="ko-KR"/>
              <a:t>+ </a:t>
            </a:r>
            <a:r>
              <a:rPr lang="ko-KR" altLang="en-US"/>
              <a:t>컴퓨팅 사고력</a:t>
            </a:r>
            <a:r>
              <a:rPr lang="en-US" altLang="ko-KR"/>
              <a:t>(Computational Thinking)</a:t>
            </a:r>
          </a:p>
          <a:p>
            <a:pPr lvl="1"/>
            <a:r>
              <a:rPr lang="ko-KR" altLang="en-US"/>
              <a:t>소프트웨어 교육</a:t>
            </a:r>
            <a:endParaRPr lang="en-US" altLang="ko-KR"/>
          </a:p>
          <a:p>
            <a:pPr lvl="2"/>
            <a:r>
              <a:rPr lang="ko-KR" altLang="en-US"/>
              <a:t>단순히 프로그래밍 언어를 습득하여 프로그래머로 만드는 것이 아니라</a:t>
            </a:r>
            <a:r>
              <a:rPr lang="en-US" altLang="ko-KR"/>
              <a:t>, </a:t>
            </a:r>
            <a:r>
              <a:rPr lang="ko-KR" altLang="en-US"/>
              <a:t>사고를 절차적으로 표현하는 알고리즘을 통해 컴퓨팅 사고력</a:t>
            </a:r>
            <a:r>
              <a:rPr lang="en-US" altLang="ko-KR"/>
              <a:t>, </a:t>
            </a:r>
            <a:r>
              <a:rPr lang="ko-KR" altLang="en-US"/>
              <a:t>논리적 사고력</a:t>
            </a:r>
            <a:r>
              <a:rPr lang="en-US" altLang="ko-KR"/>
              <a:t>, </a:t>
            </a:r>
            <a:r>
              <a:rPr lang="ko-KR" altLang="en-US"/>
              <a:t>문제해결력을 키우는 것</a:t>
            </a:r>
          </a:p>
          <a:p>
            <a:pPr lvl="2"/>
            <a:r>
              <a:rPr lang="ko-KR" altLang="en-US"/>
              <a:t>소프트웨어 교육을 통해 컴퓨팅 사고력을 키울 수 있음</a:t>
            </a:r>
          </a:p>
          <a:p>
            <a:pPr lvl="1"/>
            <a:endParaRPr lang="ko-KR" altLang="en-US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05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 </a:t>
            </a:r>
            <a:r>
              <a:rPr lang="ko-KR" altLang="en-US"/>
              <a:t>파이썬 에디터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파이썬 에디터를 통한 코드 입력 및 실행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 typeface="+mj-ea"/>
              <a:buAutoNum type="circleNumDbPlain" startAt="6"/>
            </a:pPr>
            <a:r>
              <a:rPr lang="en-US" altLang="ko-KR"/>
              <a:t>[Run] </a:t>
            </a:r>
            <a:r>
              <a:rPr lang="ko-KR" altLang="en-US"/>
              <a:t>→ </a:t>
            </a:r>
            <a:r>
              <a:rPr lang="en-US" altLang="ko-KR"/>
              <a:t>[Run Module] </a:t>
            </a:r>
            <a:r>
              <a:rPr lang="ko-KR" altLang="en-US"/>
              <a:t>메뉴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또는 </a:t>
            </a:r>
            <a:r>
              <a:rPr lang="en-US" altLang="ko-KR"/>
              <a:t>F5 </a:t>
            </a:r>
            <a:r>
              <a:rPr lang="ko-KR" altLang="en-US"/>
              <a:t>단축키 실행</a:t>
            </a:r>
            <a:endParaRPr lang="en-US" altLang="ko-KR"/>
          </a:p>
          <a:p>
            <a:pPr marL="914400" lvl="1" indent="-457200">
              <a:buFont typeface="+mj-ea"/>
              <a:buAutoNum type="circleNumDbPlain" startAt="6"/>
            </a:pPr>
            <a:endParaRPr lang="ko-KR" altLang="en-US"/>
          </a:p>
          <a:p>
            <a:pPr marL="914400" lvl="1" indent="-457200">
              <a:buFont typeface="+mj-ea"/>
              <a:buAutoNum type="circleNumDbPlain" startAt="6"/>
            </a:pPr>
            <a:r>
              <a:rPr lang="ko-KR" altLang="en-US"/>
              <a:t>실행 결과가 파이썬 셸에 </a:t>
            </a:r>
            <a:br>
              <a:rPr lang="en-US" altLang="ko-KR"/>
            </a:br>
            <a:r>
              <a:rPr lang="ko-KR" altLang="en-US"/>
              <a:t>출력됨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28673" name="_x301575416" descr="EMB000020304f78">
            <a:extLst>
              <a:ext uri="{FF2B5EF4-FFF2-40B4-BE49-F238E27FC236}">
                <a16:creationId xmlns:a16="http://schemas.microsoft.com/office/drawing/2014/main" id="{324F281A-3B82-4BC2-82DF-B9F725F6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07" y="1061208"/>
            <a:ext cx="386556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_x301579232" descr="EMB000020304f7b">
            <a:extLst>
              <a:ext uri="{FF2B5EF4-FFF2-40B4-BE49-F238E27FC236}">
                <a16:creationId xmlns:a16="http://schemas.microsoft.com/office/drawing/2014/main" id="{5CBA3B76-4674-43C0-9998-D6B39295B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07" y="2239962"/>
            <a:ext cx="3840163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463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 </a:t>
            </a:r>
            <a:r>
              <a:rPr lang="ko-KR" altLang="en-US"/>
              <a:t>파이썬 에디터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들여쓰기</a:t>
            </a:r>
            <a:r>
              <a:rPr lang="en-US" altLang="ko-KR"/>
              <a:t>, </a:t>
            </a:r>
            <a:r>
              <a:rPr lang="ko-KR" altLang="en-US"/>
              <a:t>컬러링</a:t>
            </a:r>
            <a:r>
              <a:rPr lang="en-US" altLang="ko-KR"/>
              <a:t>,</a:t>
            </a:r>
            <a:r>
              <a:rPr lang="ko-KR" altLang="en-US"/>
              <a:t> 함수명 자동완성</a:t>
            </a:r>
            <a:endParaRPr lang="en-US" altLang="ko-KR"/>
          </a:p>
          <a:p>
            <a:pPr lvl="1"/>
            <a:r>
              <a:rPr lang="ko-KR" altLang="en-US"/>
              <a:t>들여쓰기</a:t>
            </a:r>
            <a:endParaRPr lang="en-US" altLang="ko-KR"/>
          </a:p>
          <a:p>
            <a:pPr lvl="1"/>
            <a:r>
              <a:rPr lang="ko-KR" altLang="en-US"/>
              <a:t>컬러링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2800"/>
          </a:p>
          <a:p>
            <a:pPr lvl="1"/>
            <a:r>
              <a:rPr lang="ko-KR" altLang="en-US"/>
              <a:t>함수명 자동완성</a:t>
            </a:r>
            <a:endParaRPr lang="en-US" altLang="ko-KR"/>
          </a:p>
          <a:p>
            <a:pPr lvl="1"/>
            <a:endParaRPr lang="en-US" altLang="ko-KR"/>
          </a:p>
          <a:p>
            <a:pPr lvl="3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735F85-DDFB-41FC-97AD-91C6F883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605" y="1023669"/>
            <a:ext cx="6358855" cy="1805268"/>
          </a:xfrm>
          <a:prstGeom prst="rect">
            <a:avLst/>
          </a:prstGeom>
        </p:spPr>
      </p:pic>
      <p:pic>
        <p:nvPicPr>
          <p:cNvPr id="29697" name="_x301583408" descr="EMB000020304f7e">
            <a:extLst>
              <a:ext uri="{FF2B5EF4-FFF2-40B4-BE49-F238E27FC236}">
                <a16:creationId xmlns:a16="http://schemas.microsoft.com/office/drawing/2014/main" id="{7BE779A2-5879-4244-BDA3-61375692F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07" y="3233956"/>
            <a:ext cx="3840163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9" name="_x301585136" descr="EMB000020304f82">
            <a:extLst>
              <a:ext uri="{FF2B5EF4-FFF2-40B4-BE49-F238E27FC236}">
                <a16:creationId xmlns:a16="http://schemas.microsoft.com/office/drawing/2014/main" id="{766B7F53-2EFB-436C-AA77-85C92A34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297" y="3233956"/>
            <a:ext cx="3840163" cy="1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892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 </a:t>
            </a:r>
            <a:r>
              <a:rPr lang="ko-KR" altLang="en-US"/>
              <a:t>파이썬 에디터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코드에서의 글자 색상 의미</a:t>
            </a:r>
            <a:endParaRPr lang="en-US" altLang="ko-KR"/>
          </a:p>
          <a:p>
            <a:pPr lvl="1"/>
            <a:endParaRPr lang="en-US" altLang="ko-KR"/>
          </a:p>
          <a:p>
            <a:pPr lvl="3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6AD37B-6688-4B19-B30B-6FD9786E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2" y="904738"/>
            <a:ext cx="8605858" cy="45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4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컴퓨팅 사고력과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소프트웨어 교육과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STEAM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교육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ko-KR" altLang="en-US"/>
              <a:t>컴퓨팅 사고력</a:t>
            </a:r>
          </a:p>
          <a:p>
            <a:pPr lvl="2"/>
            <a:r>
              <a:rPr lang="ko-KR" altLang="en-US"/>
              <a:t>문제를 해결하기 위한 분석적 사고</a:t>
            </a:r>
            <a:endParaRPr lang="en-US" altLang="ko-KR"/>
          </a:p>
          <a:p>
            <a:pPr lvl="2"/>
            <a:r>
              <a:rPr lang="ko-KR" altLang="en-US"/>
              <a:t>문제 해결에 컴퓨팅의 기본 개념인 추상화</a:t>
            </a:r>
            <a:r>
              <a:rPr lang="en-US" altLang="ko-KR"/>
              <a:t>, </a:t>
            </a:r>
            <a:r>
              <a:rPr lang="ko-KR" altLang="en-US"/>
              <a:t>재귀</a:t>
            </a:r>
            <a:r>
              <a:rPr lang="en-US" altLang="ko-KR"/>
              <a:t>, </a:t>
            </a:r>
            <a:r>
              <a:rPr lang="ko-KR" altLang="en-US"/>
              <a:t>반복 등을 사용하여 문제 해결에 활용 가능</a:t>
            </a:r>
            <a:endParaRPr lang="en-US" altLang="ko-KR"/>
          </a:p>
          <a:p>
            <a:pPr lvl="2"/>
            <a:r>
              <a:rPr lang="ko-KR" altLang="en-US"/>
              <a:t>다양한 학문적 융합 교육인 </a:t>
            </a:r>
            <a:r>
              <a:rPr lang="en-US" altLang="ko-KR"/>
              <a:t>STEAM </a:t>
            </a:r>
            <a:r>
              <a:rPr lang="ko-KR" altLang="en-US"/>
              <a:t>교육과</a:t>
            </a:r>
            <a:r>
              <a:rPr lang="en-US" altLang="ko-KR"/>
              <a:t> </a:t>
            </a:r>
            <a:r>
              <a:rPr lang="ko-KR" altLang="en-US"/>
              <a:t>연결됨</a:t>
            </a:r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4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_x301572536" descr="EMB000020304eb0">
            <a:extLst>
              <a:ext uri="{FF2B5EF4-FFF2-40B4-BE49-F238E27FC236}">
                <a16:creationId xmlns:a16="http://schemas.microsoft.com/office/drawing/2014/main" id="{9D6A74B0-CCBF-44EF-92F3-449D28A4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21" y="392671"/>
            <a:ext cx="3749879" cy="365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컴퓨팅 사고력과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68174"/>
            <a:ext cx="8448261" cy="5062117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소프트웨어 교육과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STEAM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교육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/>
              <a:t>STEM</a:t>
            </a:r>
          </a:p>
          <a:p>
            <a:pPr lvl="2"/>
            <a:r>
              <a:rPr lang="en-US" altLang="ko-KR"/>
              <a:t>1990</a:t>
            </a:r>
            <a:r>
              <a:rPr lang="ko-KR" altLang="en-US"/>
              <a:t>년대 </a:t>
            </a:r>
            <a:r>
              <a:rPr lang="en-US" altLang="ko-KR"/>
              <a:t>NSF</a:t>
            </a:r>
            <a:r>
              <a:rPr lang="ko-KR" altLang="en-US"/>
              <a:t>에서 사용</a:t>
            </a:r>
            <a:endParaRPr lang="en-US" altLang="ko-KR"/>
          </a:p>
          <a:p>
            <a:pPr lvl="2"/>
            <a:r>
              <a:rPr lang="en-US" altLang="ko-KR"/>
              <a:t>Science, Technology, Engineering, </a:t>
            </a:r>
            <a:br>
              <a:rPr lang="en-US" altLang="ko-KR"/>
            </a:br>
            <a:r>
              <a:rPr lang="en-US" altLang="ko-KR"/>
              <a:t>Mathematics</a:t>
            </a:r>
          </a:p>
          <a:p>
            <a:pPr lvl="1"/>
            <a:r>
              <a:rPr lang="en-US" altLang="ko-KR"/>
              <a:t>STEAM = STEM + Arts</a:t>
            </a:r>
          </a:p>
          <a:p>
            <a:pPr lvl="1"/>
            <a:r>
              <a:rPr lang="en-US" altLang="ko-KR"/>
              <a:t>STEAM </a:t>
            </a:r>
            <a:r>
              <a:rPr lang="ko-KR" altLang="en-US"/>
              <a:t>교육</a:t>
            </a:r>
            <a:endParaRPr lang="en-US" altLang="ko-KR"/>
          </a:p>
          <a:p>
            <a:pPr lvl="2"/>
            <a:r>
              <a:rPr lang="ko-KR" altLang="en-US"/>
              <a:t>과학</a:t>
            </a:r>
            <a:r>
              <a:rPr lang="en-US" altLang="ko-KR"/>
              <a:t>, </a:t>
            </a:r>
            <a:r>
              <a:rPr lang="ko-KR" altLang="en-US"/>
              <a:t>기술</a:t>
            </a:r>
            <a:r>
              <a:rPr lang="en-US" altLang="ko-KR"/>
              <a:t>, </a:t>
            </a:r>
            <a:r>
              <a:rPr lang="ko-KR" altLang="en-US"/>
              <a:t>공학</a:t>
            </a:r>
            <a:r>
              <a:rPr lang="en-US" altLang="ko-KR"/>
              <a:t>, </a:t>
            </a:r>
            <a:r>
              <a:rPr lang="ko-KR" altLang="en-US"/>
              <a:t>예술</a:t>
            </a:r>
            <a:r>
              <a:rPr lang="en-US" altLang="ko-KR"/>
              <a:t>, </a:t>
            </a:r>
            <a:r>
              <a:rPr lang="ko-KR" altLang="en-US"/>
              <a:t>수학의 융합 </a:t>
            </a:r>
            <a:br>
              <a:rPr lang="en-US" altLang="ko-KR"/>
            </a:br>
            <a:r>
              <a:rPr lang="ko-KR" altLang="en-US"/>
              <a:t>형태 교육</a:t>
            </a:r>
            <a:endParaRPr lang="en-US" altLang="ko-KR"/>
          </a:p>
          <a:p>
            <a:pPr lvl="2"/>
            <a:r>
              <a:rPr lang="ko-KR" altLang="en-US"/>
              <a:t>기존의 독립된 각각의 학문 분야라는 틀에서 탈피하여 모든 학문 </a:t>
            </a:r>
            <a:br>
              <a:rPr lang="en-US" altLang="ko-KR"/>
            </a:br>
            <a:r>
              <a:rPr lang="ko-KR" altLang="en-US"/>
              <a:t>영역에 과학</a:t>
            </a:r>
            <a:r>
              <a:rPr lang="en-US" altLang="ko-KR"/>
              <a:t>·</a:t>
            </a:r>
            <a:r>
              <a:rPr lang="ko-KR" altLang="en-US"/>
              <a:t>기술</a:t>
            </a:r>
            <a:r>
              <a:rPr lang="en-US" altLang="ko-KR"/>
              <a:t>·</a:t>
            </a:r>
            <a:r>
              <a:rPr lang="ko-KR" altLang="en-US"/>
              <a:t>공학의 시각과 관점이 고려되고 접목되어야 함</a:t>
            </a:r>
            <a:endParaRPr lang="en-US" altLang="ko-KR"/>
          </a:p>
          <a:p>
            <a:pPr lvl="2"/>
            <a:r>
              <a:rPr lang="en-US" altLang="ko-KR"/>
              <a:t>2011</a:t>
            </a:r>
            <a:r>
              <a:rPr lang="ko-KR" altLang="en-US"/>
              <a:t>년 </a:t>
            </a:r>
            <a:r>
              <a:rPr lang="en-US" altLang="ko-KR"/>
              <a:t>STEAM </a:t>
            </a:r>
            <a:r>
              <a:rPr lang="ko-KR" altLang="en-US"/>
              <a:t>교육</a:t>
            </a:r>
            <a:r>
              <a:rPr lang="en-US" altLang="ko-KR"/>
              <a:t>, 2014</a:t>
            </a:r>
            <a:r>
              <a:rPr lang="ko-KR" altLang="en-US"/>
              <a:t>년 소프트웨어 교육이 도입되어 시행중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1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컴퓨팅 사고력과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컴퓨팅 사고력</a:t>
            </a:r>
            <a:endParaRPr lang="en-US" altLang="ko-KR"/>
          </a:p>
          <a:p>
            <a:pPr lvl="1"/>
            <a:r>
              <a:rPr lang="ko-KR" altLang="en-US"/>
              <a:t>컴퓨팅 사고력</a:t>
            </a:r>
            <a:r>
              <a:rPr lang="en-US" altLang="ko-KR"/>
              <a:t> (CT, Computational Thinking)</a:t>
            </a:r>
          </a:p>
          <a:p>
            <a:pPr lvl="2"/>
            <a:r>
              <a:rPr lang="en-US" altLang="ko-KR"/>
              <a:t>1980</a:t>
            </a:r>
            <a:r>
              <a:rPr lang="ko-KR" altLang="en-US"/>
              <a:t>년</a:t>
            </a:r>
            <a:r>
              <a:rPr lang="en-US" altLang="ko-KR"/>
              <a:t>,</a:t>
            </a:r>
            <a:r>
              <a:rPr lang="ko-KR" altLang="en-US"/>
              <a:t> 미국의 시모어 페퍼트</a:t>
            </a:r>
            <a:r>
              <a:rPr lang="en-US" altLang="ko-KR"/>
              <a:t> </a:t>
            </a:r>
            <a:r>
              <a:rPr lang="ko-KR" altLang="en-US"/>
              <a:t>교수가 처음 사용</a:t>
            </a:r>
          </a:p>
          <a:p>
            <a:pPr lvl="2"/>
            <a:r>
              <a:rPr lang="ko-KR" altLang="en-US"/>
              <a:t>인간의 행동을 이해하면서 주어진 문제에 해답을 제시하고 </a:t>
            </a:r>
            <a:br>
              <a:rPr lang="en-US" altLang="ko-KR"/>
            </a:br>
            <a:r>
              <a:rPr lang="ko-KR" altLang="en-US"/>
              <a:t>이에 필요한 시스템을 고안하는 방법</a:t>
            </a:r>
            <a:endParaRPr lang="en-US" altLang="ko-KR"/>
          </a:p>
          <a:p>
            <a:pPr lvl="2"/>
            <a:r>
              <a:rPr lang="ko-KR" altLang="en-US"/>
              <a:t>복잡한 문제나 과업을 해결할 때</a:t>
            </a:r>
            <a:r>
              <a:rPr lang="en-US" altLang="ko-KR"/>
              <a:t>, </a:t>
            </a:r>
            <a:r>
              <a:rPr lang="ko-KR" altLang="en-US"/>
              <a:t>필요한 자료를 추출하고 </a:t>
            </a:r>
            <a:br>
              <a:rPr lang="en-US" altLang="ko-KR"/>
            </a:br>
            <a:r>
              <a:rPr lang="ko-KR" altLang="en-US"/>
              <a:t>분석하고 자료의 일정한 경향을 파악하는 알고리즘 구성 포함</a:t>
            </a:r>
            <a:endParaRPr lang="en-US" altLang="ko-KR"/>
          </a:p>
          <a:p>
            <a:pPr lvl="1"/>
            <a:r>
              <a:rPr lang="ko-KR" altLang="en-US"/>
              <a:t>카네기 멜론 대학의 지넷 윙</a:t>
            </a:r>
            <a:r>
              <a:rPr lang="en-US" altLang="ko-KR"/>
              <a:t>(Jeannette M. Wing)</a:t>
            </a:r>
            <a:endParaRPr lang="ko-KR" altLang="en-US"/>
          </a:p>
          <a:p>
            <a:pPr lvl="2"/>
            <a:r>
              <a:rPr lang="ko-KR" altLang="en-US"/>
              <a:t>모든 사람들이 갖추어야 할기본 기능으로 </a:t>
            </a:r>
            <a:br>
              <a:rPr lang="en-US" altLang="ko-KR"/>
            </a:br>
            <a:r>
              <a:rPr lang="ko-KR" altLang="en-US"/>
              <a:t>컴퓨팅 사고력을 갖춰야 한다고 주장</a:t>
            </a:r>
            <a:endParaRPr lang="en-US" altLang="ko-KR"/>
          </a:p>
          <a:p>
            <a:pPr lvl="2"/>
            <a:r>
              <a:rPr lang="ko-KR" altLang="en-US"/>
              <a:t>컴퓨팅</a:t>
            </a:r>
            <a:r>
              <a:rPr lang="en-US" altLang="ko-KR"/>
              <a:t>(Computing)</a:t>
            </a:r>
            <a:r>
              <a:rPr lang="ko-KR" altLang="en-US"/>
              <a:t>은 추상화한 것을 </a:t>
            </a:r>
            <a:br>
              <a:rPr lang="en-US" altLang="ko-KR"/>
            </a:br>
            <a:r>
              <a:rPr lang="ko-KR" altLang="en-US"/>
              <a:t>자동화하여 컴퓨터로 처리하는 것</a:t>
            </a:r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101" name="_x301572464" descr="EMB000020304ead">
            <a:extLst>
              <a:ext uri="{FF2B5EF4-FFF2-40B4-BE49-F238E27FC236}">
                <a16:creationId xmlns:a16="http://schemas.microsoft.com/office/drawing/2014/main" id="{EEB551F6-4B04-44AC-A374-5D8872E70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97" y="3879909"/>
            <a:ext cx="3082580" cy="14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67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_x301573544" descr="EMB000020304eaa">
            <a:extLst>
              <a:ext uri="{FF2B5EF4-FFF2-40B4-BE49-F238E27FC236}">
                <a16:creationId xmlns:a16="http://schemas.microsoft.com/office/drawing/2014/main" id="{4C621273-B35A-4E06-B003-7E1BB020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96" y="493776"/>
            <a:ext cx="4056711" cy="313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추상화와 자동화 과정</a:t>
            </a:r>
            <a:endParaRPr lang="en-US" altLang="ko-KR"/>
          </a:p>
          <a:p>
            <a:pPr lvl="1"/>
            <a:r>
              <a:rPr lang="ko-KR" altLang="en-US"/>
              <a:t>추상화</a:t>
            </a:r>
            <a:r>
              <a:rPr lang="en-US" altLang="ko-KR"/>
              <a:t> (Abstraction)</a:t>
            </a:r>
            <a:r>
              <a:rPr lang="ko-KR" altLang="en-US"/>
              <a:t> 과정</a:t>
            </a:r>
            <a:endParaRPr lang="en-US" altLang="ko-KR"/>
          </a:p>
          <a:p>
            <a:pPr lvl="2"/>
            <a:r>
              <a:rPr lang="ko-KR" altLang="en-US"/>
              <a:t>복잡하게 얽혀 있는 문제를 </a:t>
            </a:r>
            <a:br>
              <a:rPr lang="en-US" altLang="ko-KR"/>
            </a:br>
            <a:r>
              <a:rPr lang="ko-KR" altLang="en-US"/>
              <a:t>구조화하고 해결 가능한 상태로 </a:t>
            </a:r>
            <a:br>
              <a:rPr lang="en-US" altLang="ko-KR"/>
            </a:br>
            <a:r>
              <a:rPr lang="ko-KR" altLang="en-US"/>
              <a:t>만드는 사고과정</a:t>
            </a:r>
          </a:p>
          <a:p>
            <a:pPr lvl="1"/>
            <a:r>
              <a:rPr lang="ko-KR" altLang="en-US"/>
              <a:t>자동화</a:t>
            </a:r>
            <a:r>
              <a:rPr lang="en-US" altLang="ko-KR"/>
              <a:t> (Automation)</a:t>
            </a:r>
            <a:r>
              <a:rPr lang="ko-KR" altLang="en-US"/>
              <a:t> 과정</a:t>
            </a:r>
          </a:p>
          <a:p>
            <a:pPr lvl="2"/>
            <a:r>
              <a:rPr lang="ko-KR" altLang="en-US"/>
              <a:t>추상화 과정에서 만들어진 </a:t>
            </a:r>
            <a:br>
              <a:rPr lang="en-US" altLang="ko-KR"/>
            </a:br>
            <a:r>
              <a:rPr lang="ko-KR" altLang="en-US"/>
              <a:t>해결 모델을 컴퓨터가 이해할 수</a:t>
            </a:r>
            <a:br>
              <a:rPr lang="en-US" altLang="ko-KR"/>
            </a:br>
            <a:r>
              <a:rPr lang="ko-KR" altLang="en-US"/>
              <a:t>있는프로그래밍 언어로 표현</a:t>
            </a:r>
            <a:endParaRPr lang="en-US" altLang="ko-KR"/>
          </a:p>
          <a:p>
            <a:pPr lvl="2"/>
            <a:r>
              <a:rPr lang="ko-KR" altLang="en-US"/>
              <a:t>인간이 처리하기 어려운 많은 양의 반복된 작업이나 시뮬레이션을 실시하는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E11CA65-6BED-409B-95FB-434BE445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컴퓨팅 사고력과 알고리즘</a:t>
            </a:r>
          </a:p>
        </p:txBody>
      </p:sp>
    </p:spTree>
    <p:extLst>
      <p:ext uri="{BB962C8B-B14F-4D97-AF65-F5344CB8AC3E}">
        <p14:creationId xmlns:p14="http://schemas.microsoft.com/office/powerpoint/2010/main" val="424266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컴퓨팅 사고력 용어</a:t>
            </a:r>
            <a:endParaRPr lang="en-US" altLang="ko-KR"/>
          </a:p>
          <a:p>
            <a:pPr lvl="1"/>
            <a:r>
              <a:rPr lang="ko-KR" altLang="en-US"/>
              <a:t>계산적 사고</a:t>
            </a:r>
            <a:r>
              <a:rPr lang="en-US" altLang="ko-KR"/>
              <a:t>, </a:t>
            </a:r>
            <a:r>
              <a:rPr lang="ko-KR" altLang="en-US"/>
              <a:t>컴퓨터 과학적 사고</a:t>
            </a:r>
            <a:r>
              <a:rPr lang="en-US" altLang="ko-KR"/>
              <a:t>, </a:t>
            </a:r>
            <a:r>
              <a:rPr lang="ko-KR" altLang="en-US"/>
              <a:t>컴퓨팅적 사고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컴퓨팅 사고 등으로 사용</a:t>
            </a:r>
            <a:endParaRPr lang="en-US" altLang="ko-KR"/>
          </a:p>
          <a:p>
            <a:pPr lvl="1"/>
            <a:r>
              <a:rPr lang="ko-KR" altLang="en-US"/>
              <a:t>한국과학창의재단에 의해 </a:t>
            </a:r>
            <a:r>
              <a:rPr lang="ko-KR" altLang="en-US" b="1">
                <a:solidFill>
                  <a:srgbClr val="C00000"/>
                </a:solidFill>
              </a:rPr>
              <a:t>컴퓨팅 사고력</a:t>
            </a:r>
            <a:r>
              <a:rPr lang="ko-KR" altLang="en-US"/>
              <a:t>으로 통일</a:t>
            </a:r>
            <a:endParaRPr lang="en-US" altLang="ko-KR"/>
          </a:p>
          <a:p>
            <a:pPr lvl="1"/>
            <a:r>
              <a:rPr lang="en-US" altLang="ko-KR"/>
              <a:t>2015, </a:t>
            </a:r>
            <a:r>
              <a:rPr lang="ko-KR" altLang="en-US"/>
              <a:t>소프트웨어 교육 운영지침</a:t>
            </a:r>
          </a:p>
          <a:p>
            <a:pPr lvl="2"/>
            <a:r>
              <a:rPr lang="ko-KR" altLang="en-US"/>
              <a:t>컴퓨팅 사고력으로 용어 사용</a:t>
            </a:r>
            <a:endParaRPr lang="en-US" altLang="ko-KR"/>
          </a:p>
          <a:p>
            <a:pPr lvl="2"/>
            <a:r>
              <a:rPr lang="ko-KR" altLang="en-US"/>
              <a:t>컴퓨팅 사고력은 컴퓨팅의 기본적인 개념과 원리를 기반으로 </a:t>
            </a:r>
            <a:br>
              <a:rPr lang="en-US" altLang="ko-KR"/>
            </a:br>
            <a:r>
              <a:rPr lang="ko-KR" altLang="en-US"/>
              <a:t>문제를 효율적으로 해결할 수 있는 사고 능력으로 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E11CA65-6BED-409B-95FB-434BE445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컴퓨팅 사고력과 알고리즘</a:t>
            </a:r>
          </a:p>
        </p:txBody>
      </p:sp>
    </p:spTree>
    <p:extLst>
      <p:ext uri="{BB962C8B-B14F-4D97-AF65-F5344CB8AC3E}">
        <p14:creationId xmlns:p14="http://schemas.microsoft.com/office/powerpoint/2010/main" val="414467632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879</TotalTime>
  <Words>874</Words>
  <Application>Microsoft Office PowerPoint</Application>
  <PresentationFormat>화면 슬라이드 쇼(4:3)</PresentationFormat>
  <Paragraphs>288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HY그래픽M</vt:lpstr>
      <vt:lpstr>맑은 고딕</vt:lpstr>
      <vt:lpstr>한양신명조</vt:lpstr>
      <vt:lpstr>Arial</vt:lpstr>
      <vt:lpstr>Candara</vt:lpstr>
      <vt:lpstr>Corbel</vt:lpstr>
      <vt:lpstr>Wingdings 3</vt:lpstr>
      <vt:lpstr>New_Education02</vt:lpstr>
      <vt:lpstr>PowerPoint 프레젠테이션</vt:lpstr>
      <vt:lpstr>1. 컴퓨팅 사고력과 파이썬</vt:lpstr>
      <vt:lpstr>PowerPoint 프레젠테이션</vt:lpstr>
      <vt:lpstr>1.1 컴퓨팅 사고력과 알고리즘</vt:lpstr>
      <vt:lpstr>1.1 컴퓨팅 사고력과 알고리즘</vt:lpstr>
      <vt:lpstr>1.1 컴퓨팅 사고력과 알고리즘</vt:lpstr>
      <vt:lpstr>1.1 컴퓨팅 사고력과 알고리즘</vt:lpstr>
      <vt:lpstr>1.1 컴퓨팅 사고력과 알고리즘</vt:lpstr>
      <vt:lpstr>1.1 컴퓨팅 사고력과 알고리즘</vt:lpstr>
      <vt:lpstr>1.1 컴퓨팅 사고력과 알고리즘</vt:lpstr>
      <vt:lpstr>1.1 컴퓨팅 사고력과 알고리즘</vt:lpstr>
      <vt:lpstr>1.1 컴퓨팅 사고력과 알고리즘</vt:lpstr>
      <vt:lpstr>1.1 컴퓨팅 사고력과 알고리즘</vt:lpstr>
      <vt:lpstr>PowerPoint 프레젠테이션</vt:lpstr>
      <vt:lpstr>1.2 프로그래밍 언어</vt:lpstr>
      <vt:lpstr>1.2 프로그래밍 언어</vt:lpstr>
      <vt:lpstr>PowerPoint 프레젠테이션</vt:lpstr>
      <vt:lpstr>1.3 파이썬 소개</vt:lpstr>
      <vt:lpstr>1.3 파이썬 소개</vt:lpstr>
      <vt:lpstr>1.3 파이썬 소개</vt:lpstr>
      <vt:lpstr>1.3 파이썬 소개</vt:lpstr>
      <vt:lpstr>1.3 파이썬 소개</vt:lpstr>
      <vt:lpstr>PowerPoint 프레젠테이션</vt:lpstr>
      <vt:lpstr>1.4 파이썬 설치하기</vt:lpstr>
      <vt:lpstr>1.4 파이썬 설치하기</vt:lpstr>
      <vt:lpstr>1.4 파이썬 설치하기</vt:lpstr>
      <vt:lpstr>PowerPoint 프레젠테이션</vt:lpstr>
      <vt:lpstr>1.5 파이썬 실행과 종료</vt:lpstr>
      <vt:lpstr>1.5 파이썬 실행과 종료</vt:lpstr>
      <vt:lpstr>1.5 파이썬 실행과 종료</vt:lpstr>
      <vt:lpstr>1.5 파이썬 실행과 종료</vt:lpstr>
      <vt:lpstr>1.5 파이썬 실행과 종료</vt:lpstr>
      <vt:lpstr>PowerPoint 프레젠테이션</vt:lpstr>
      <vt:lpstr>1.6 파이썬 에디터 사용하기</vt:lpstr>
      <vt:lpstr>1.6 파이썬 에디터 사용하기</vt:lpstr>
      <vt:lpstr>1.6 파이썬 에디터 사용하기</vt:lpstr>
      <vt:lpstr>1.6 파이썬 에디터 사용하기</vt:lpstr>
      <vt:lpstr>1.6 파이썬 에디터 사용하기</vt:lpstr>
      <vt:lpstr>1.6 파이썬 에디터 사용하기</vt:lpstr>
      <vt:lpstr>1.6 파이썬 에디터 사용하기</vt:lpstr>
      <vt:lpstr>1.6 파이썬 에디터 사용하기</vt:lpstr>
      <vt:lpstr>1.6 파이썬 에디터 사용하기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mars</dc:creator>
  <cp:lastModifiedBy>mars</cp:lastModifiedBy>
  <cp:revision>80</cp:revision>
  <dcterms:created xsi:type="dcterms:W3CDTF">2017-02-09T08:53:13Z</dcterms:created>
  <dcterms:modified xsi:type="dcterms:W3CDTF">2018-01-01T08:08:28Z</dcterms:modified>
</cp:coreProperties>
</file>