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5"/>
  </p:notesMasterIdLst>
  <p:sldIdLst>
    <p:sldId id="256" r:id="rId2"/>
    <p:sldId id="315" r:id="rId3"/>
    <p:sldId id="368" r:id="rId4"/>
    <p:sldId id="314" r:id="rId5"/>
    <p:sldId id="369" r:id="rId6"/>
    <p:sldId id="327" r:id="rId7"/>
    <p:sldId id="333" r:id="rId8"/>
    <p:sldId id="331" r:id="rId9"/>
    <p:sldId id="371" r:id="rId10"/>
    <p:sldId id="372" r:id="rId11"/>
    <p:sldId id="374" r:id="rId12"/>
    <p:sldId id="375" r:id="rId13"/>
    <p:sldId id="370" r:id="rId14"/>
    <p:sldId id="317" r:id="rId15"/>
    <p:sldId id="397" r:id="rId16"/>
    <p:sldId id="398" r:id="rId17"/>
    <p:sldId id="400" r:id="rId18"/>
    <p:sldId id="399" r:id="rId19"/>
    <p:sldId id="380" r:id="rId20"/>
    <p:sldId id="381" r:id="rId21"/>
    <p:sldId id="383" r:id="rId22"/>
    <p:sldId id="384" r:id="rId23"/>
    <p:sldId id="385" r:id="rId24"/>
    <p:sldId id="386" r:id="rId25"/>
    <p:sldId id="387" r:id="rId26"/>
    <p:sldId id="401" r:id="rId27"/>
    <p:sldId id="402" r:id="rId28"/>
    <p:sldId id="403" r:id="rId29"/>
    <p:sldId id="389" r:id="rId30"/>
    <p:sldId id="390" r:id="rId31"/>
    <p:sldId id="391" r:id="rId32"/>
    <p:sldId id="392" r:id="rId33"/>
    <p:sldId id="318" r:id="rId34"/>
    <p:sldId id="344" r:id="rId35"/>
    <p:sldId id="345" r:id="rId36"/>
    <p:sldId id="346" r:id="rId37"/>
    <p:sldId id="347" r:id="rId38"/>
    <p:sldId id="348" r:id="rId39"/>
    <p:sldId id="393" r:id="rId40"/>
    <p:sldId id="319" r:id="rId41"/>
    <p:sldId id="350" r:id="rId42"/>
    <p:sldId id="351" r:id="rId43"/>
    <p:sldId id="352" r:id="rId44"/>
    <p:sldId id="395" r:id="rId45"/>
    <p:sldId id="396" r:id="rId46"/>
    <p:sldId id="394" r:id="rId47"/>
    <p:sldId id="320" r:id="rId48"/>
    <p:sldId id="353" r:id="rId49"/>
    <p:sldId id="354" r:id="rId50"/>
    <p:sldId id="355" r:id="rId51"/>
    <p:sldId id="356" r:id="rId52"/>
    <p:sldId id="357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7C"/>
    <a:srgbClr val="B5D67A"/>
    <a:srgbClr val="C8CDE7"/>
    <a:srgbClr val="B0B8DD"/>
    <a:srgbClr val="CEDEE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1C95F-982C-447C-ACFD-3272E8E24740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B0194-72E0-4959-89A3-FC39B084E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51284" y="1932696"/>
            <a:ext cx="7290438" cy="394062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? Programming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EE2DC4-7846-43C5-BE37-7ADA476CCEB3}"/>
              </a:ext>
            </a:extLst>
          </p:cNvPr>
          <p:cNvSpPr/>
          <p:nvPr userDrawn="1"/>
        </p:nvSpPr>
        <p:spPr>
          <a:xfrm>
            <a:off x="0" y="-1"/>
            <a:ext cx="9144000" cy="354725"/>
          </a:xfrm>
          <a:prstGeom prst="rect">
            <a:avLst/>
          </a:prstGeom>
          <a:solidFill>
            <a:srgbClr val="FAC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8D02C4-C8C7-4A54-B576-D7629F136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70" y="45720"/>
            <a:ext cx="2718982" cy="2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(종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19200" y="2834640"/>
            <a:ext cx="5894832" cy="296247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75"/>
            <a:ext cx="8448261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6" y="468174"/>
            <a:ext cx="8695736" cy="50621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4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81" y="468174"/>
            <a:ext cx="8672119" cy="506211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2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81" y="453542"/>
            <a:ext cx="4252519" cy="50328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3542"/>
            <a:ext cx="4267200" cy="50328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18114" y="460857"/>
            <a:ext cx="4271590" cy="424282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114" y="958291"/>
            <a:ext cx="4280734" cy="4092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460857"/>
            <a:ext cx="4315968" cy="424282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958291"/>
            <a:ext cx="4326454" cy="40928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6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5"/>
            <a:ext cx="8458200" cy="27797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king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EE2DC4-7846-43C5-BE37-7ADA476CCEB3}"/>
              </a:ext>
            </a:extLst>
          </p:cNvPr>
          <p:cNvSpPr/>
          <p:nvPr userDrawn="1"/>
        </p:nvSpPr>
        <p:spPr>
          <a:xfrm>
            <a:off x="0" y="-1"/>
            <a:ext cx="9144000" cy="354725"/>
          </a:xfrm>
          <a:prstGeom prst="rect">
            <a:avLst/>
          </a:prstGeom>
          <a:solidFill>
            <a:srgbClr val="C8C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7045C1-F44D-4E86-B190-372D000952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92" y="22859"/>
            <a:ext cx="1573860" cy="3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잠깐!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EE2DC4-7846-43C5-BE37-7ADA476CCEB3}"/>
              </a:ext>
            </a:extLst>
          </p:cNvPr>
          <p:cNvSpPr/>
          <p:nvPr userDrawn="1"/>
        </p:nvSpPr>
        <p:spPr>
          <a:xfrm>
            <a:off x="0" y="-1"/>
            <a:ext cx="9144000" cy="354725"/>
          </a:xfrm>
          <a:prstGeom prst="rect">
            <a:avLst/>
          </a:prstGeom>
          <a:solidFill>
            <a:srgbClr val="B5D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43CA8-4783-4C3D-A8BA-BBBC804D83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92" y="27660"/>
            <a:ext cx="1720660" cy="2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68448" y="478137"/>
            <a:ext cx="8646952" cy="506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ABF0A8B-F673-4001-8A39-04FCB6CD28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47394"/>
            <a:ext cx="8458199" cy="270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/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 bwMode="white">
          <a:xfrm>
            <a:off x="5722461" y="6583680"/>
            <a:ext cx="233534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bg1"/>
                </a:solidFill>
              </a:rPr>
              <a:t>4. </a:t>
            </a:r>
            <a:r>
              <a:rPr lang="ko-KR" altLang="en-US">
                <a:solidFill>
                  <a:schemeClr val="bg1"/>
                </a:solidFill>
              </a:rPr>
              <a:t>데이터 계산하기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 bwMode="white">
          <a:xfrm>
            <a:off x="1089540" y="6583680"/>
            <a:ext cx="233534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>
                <a:solidFill>
                  <a:srgbClr val="FFC000"/>
                </a:solidFill>
              </a:rPr>
              <a:t>파이썬으로 배우는 컴퓨팅사고</a:t>
            </a:r>
          </a:p>
        </p:txBody>
      </p:sp>
    </p:spTree>
    <p:extLst>
      <p:ext uri="{BB962C8B-B14F-4D97-AF65-F5344CB8AC3E}">
        <p14:creationId xmlns:p14="http://schemas.microsoft.com/office/powerpoint/2010/main" val="37640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4" r:id="rId2"/>
    <p:sldLayoutId id="2147483698" r:id="rId3"/>
    <p:sldLayoutId id="2147483703" r:id="rId4"/>
    <p:sldLayoutId id="2147483700" r:id="rId5"/>
    <p:sldLayoutId id="2147483701" r:id="rId6"/>
    <p:sldLayoutId id="2147483702" r:id="rId7"/>
    <p:sldLayoutId id="2147483705" r:id="rId8"/>
    <p:sldLayoutId id="2147483706" r:id="rId9"/>
    <p:sldLayoutId id="2147483707" r:id="rId10"/>
  </p:sldLayoutIdLst>
  <p:hf hdr="0" ftr="0" dt="0"/>
  <p:txStyles>
    <p:titleStyle>
      <a:lvl1pPr algn="r" defTabSz="914400" rtl="0" eaLnBrk="1" latinLnBrk="1" hangingPunct="1">
        <a:spcBef>
          <a:spcPct val="0"/>
        </a:spcBef>
        <a:buNone/>
        <a:defRPr sz="1600" b="1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slide" Target="slide4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slide" Target="slide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5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0.xml"/><Relationship Id="rId5" Type="http://schemas.openxmlformats.org/officeDocument/2006/relationships/image" Target="../media/image14.png"/><Relationship Id="rId4" Type="http://schemas.openxmlformats.org/officeDocument/2006/relationships/slide" Target="slide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/>
              <a:t>4.1 </a:t>
            </a:r>
            <a:r>
              <a:rPr lang="ko-KR" altLang="en-US" sz="1800"/>
              <a:t>입력된 데이터를 산술 연산하기</a:t>
            </a:r>
            <a:endParaRPr lang="en-US" altLang="ko-KR" sz="1800"/>
          </a:p>
          <a:p>
            <a:r>
              <a:rPr lang="en-US" altLang="ko-KR" sz="1600"/>
              <a:t>       4.1.1 </a:t>
            </a:r>
            <a:r>
              <a:rPr lang="ko-KR" altLang="en-US" sz="1600"/>
              <a:t>수식과 연산자</a:t>
            </a:r>
            <a:endParaRPr lang="en-US" altLang="ko-KR" sz="1600"/>
          </a:p>
          <a:p>
            <a:r>
              <a:rPr lang="en-US" altLang="ko-KR" sz="1600"/>
              <a:t>       4.1.2 </a:t>
            </a:r>
            <a:r>
              <a:rPr lang="ko-KR" altLang="en-US" sz="1600"/>
              <a:t>사칙연산 계산하기</a:t>
            </a:r>
            <a:endParaRPr lang="en-US" altLang="ko-KR" sz="1600" dirty="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4.1.3 </a:t>
            </a:r>
            <a:r>
              <a:rPr lang="ko-KR" altLang="en-US" sz="1600"/>
              <a:t>정수 나눗셈과 나머지 계산하기</a:t>
            </a:r>
            <a:endParaRPr lang="en-US" altLang="ko-KR" sz="1600"/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/>
              <a:t>4.2 </a:t>
            </a:r>
            <a:r>
              <a:rPr lang="ko-KR" altLang="en-US" sz="1800"/>
              <a:t>대입 연산자와 복합 대입 연산자 활용하기</a:t>
            </a:r>
            <a:endParaRPr lang="en-US" altLang="ko-KR" sz="1800" dirty="0"/>
          </a:p>
          <a:p>
            <a:r>
              <a:rPr lang="en-US" altLang="ko-KR" sz="1400"/>
              <a:t>        </a:t>
            </a:r>
            <a:r>
              <a:rPr lang="en-US" altLang="ko-KR" sz="1600"/>
              <a:t>4.2.1 </a:t>
            </a:r>
            <a:r>
              <a:rPr lang="ko-KR" altLang="en-US" sz="1600"/>
              <a:t>대입 연산자와 대입문</a:t>
            </a:r>
            <a:endParaRPr lang="en-US" altLang="ko-KR" sz="1600"/>
          </a:p>
          <a:p>
            <a:r>
              <a:rPr lang="en-US" altLang="ko-KR" sz="1600"/>
              <a:t>       4.2.2 </a:t>
            </a:r>
            <a:r>
              <a:rPr lang="ko-KR" altLang="en-US" sz="1600"/>
              <a:t>복합 대입 연산자</a:t>
            </a:r>
            <a:endParaRPr lang="en-US" altLang="ko-KR" sz="160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4.3 </a:t>
            </a:r>
            <a:r>
              <a:rPr lang="ko-KR" altLang="en-US" sz="1800"/>
              <a:t>연산자의 우선순위를 고려하여 계산하기</a:t>
            </a:r>
            <a:endParaRPr lang="en-US" altLang="ko-KR" sz="1800" dirty="0"/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Thinking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잠깐</a:t>
            </a:r>
            <a:r>
              <a:rPr lang="en-US" altLang="ko-KR" sz="1800" dirty="0"/>
              <a:t>! Coding</a:t>
            </a:r>
          </a:p>
          <a:p>
            <a:r>
              <a:rPr lang="en-US" altLang="ko-KR" sz="1800" dirty="0"/>
              <a:t>Coding</a:t>
            </a:r>
            <a:r>
              <a:rPr lang="en-US" altLang="ko-KR" sz="1800"/>
              <a:t>! Programming</a:t>
            </a:r>
            <a:endParaRPr lang="en-US" altLang="ko-KR" sz="1800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59180" y="1892241"/>
            <a:ext cx="0" cy="4337520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52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4.1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입력된 데이터를 산술 연산하기</a:t>
            </a:r>
            <a:r>
              <a:rPr lang="en-US" altLang="ko-KR"/>
              <a:t>  4.1.3 </a:t>
            </a:r>
            <a:r>
              <a:rPr lang="ko-KR" altLang="en-US"/>
              <a:t>정수 나눗셈과 나머지 계산하기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실수 나눗셈</a:t>
            </a:r>
            <a:endParaRPr lang="en-US" altLang="ko-KR"/>
          </a:p>
          <a:p>
            <a:pPr lvl="1"/>
            <a:r>
              <a:rPr lang="en-US" altLang="ko-KR"/>
              <a:t>/ </a:t>
            </a:r>
            <a:r>
              <a:rPr lang="ko-KR" altLang="en-US"/>
              <a:t>연산자에 의한 나눗셈 연산은 피연산자가 둘 다 정수라 </a:t>
            </a:r>
            <a:br>
              <a:rPr lang="en-US" altLang="ko-KR"/>
            </a:br>
            <a:r>
              <a:rPr lang="ko-KR" altLang="en-US"/>
              <a:t>하더라도 항상 실수 연산을 하여 결과값이 실수가 됨</a:t>
            </a:r>
            <a:endParaRPr lang="en-US" altLang="ko-KR"/>
          </a:p>
          <a:p>
            <a:r>
              <a:rPr lang="ko-KR" altLang="en-US"/>
              <a:t>정수 나눗셈과 나머지 계산</a:t>
            </a:r>
            <a:endParaRPr lang="en-US" altLang="ko-KR"/>
          </a:p>
          <a:p>
            <a:pPr lvl="1"/>
            <a:r>
              <a:rPr lang="ko-KR" altLang="en-US"/>
              <a:t>나눗셈의 의한 정수 결과를 구할 경우 </a:t>
            </a:r>
            <a:r>
              <a:rPr lang="en-US" altLang="ko-KR"/>
              <a:t>// </a:t>
            </a:r>
            <a:r>
              <a:rPr lang="ko-KR" altLang="en-US"/>
              <a:t>연산자를 사용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연산의 결과는 나눗셈의 몫에 해당하는 결과임</a:t>
            </a:r>
            <a:endParaRPr lang="en-US" altLang="ko-KR"/>
          </a:p>
          <a:p>
            <a:pPr lvl="1"/>
            <a:r>
              <a:rPr lang="ko-KR" altLang="en-US"/>
              <a:t>나눗셈의 나머지 값을 구할 경우에는 </a:t>
            </a:r>
            <a:r>
              <a:rPr lang="en-US" altLang="ko-KR"/>
              <a:t>% </a:t>
            </a:r>
            <a:r>
              <a:rPr lang="ko-KR" altLang="en-US"/>
              <a:t>연산자를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C5243-D546-4ADD-8EE5-E26A42A2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2" y="3569415"/>
            <a:ext cx="8040000" cy="17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4.1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입력된 데이터를 산술 연산하기</a:t>
            </a:r>
            <a:r>
              <a:rPr lang="en-US" altLang="ko-KR"/>
              <a:t>  4.1.3 </a:t>
            </a:r>
            <a:r>
              <a:rPr lang="ko-KR" altLang="en-US"/>
              <a:t>정수 나눗셈과 나머지 계산하기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85F818-9730-4F56-8985-73CCE2F0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0" y="412242"/>
            <a:ext cx="8040000" cy="1194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A4477E-584C-42CC-BFA5-0E9797F53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0" y="1704218"/>
            <a:ext cx="8038800" cy="11207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785C76-828D-4FA0-B920-E148B71AA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14" y="2927620"/>
            <a:ext cx="8038800" cy="848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37DB71-AA3A-4F78-ACBE-2123DD713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00" y="3876738"/>
            <a:ext cx="8038800" cy="8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0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4.1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입력된 데이터를 산술 연산하기</a:t>
            </a:r>
            <a:r>
              <a:rPr lang="en-US" altLang="ko-KR"/>
              <a:t>  4.1.3 </a:t>
            </a:r>
            <a:r>
              <a:rPr lang="ko-KR" altLang="en-US"/>
              <a:t>정수 나눗셈과 나머지 계산하기</a:t>
            </a:r>
            <a:endParaRPr lang="ko-KR" altLang="en-US" dirty="0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2B79E7E8-E67B-42C1-84D7-5BC3D909A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77" y="902380"/>
            <a:ext cx="285750" cy="34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464377-ED66-4062-8719-A60CB0107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7" y="417338"/>
            <a:ext cx="8034286" cy="2331428"/>
          </a:xfrm>
          <a:prstGeom prst="rect">
            <a:avLst/>
          </a:prstGeom>
        </p:spPr>
      </p:pic>
      <p:pic>
        <p:nvPicPr>
          <p:cNvPr id="8" name="그림 7">
            <a:hlinkClick r:id="rId5" action="ppaction://hlinksldjump"/>
            <a:extLst>
              <a:ext uri="{FF2B5EF4-FFF2-40B4-BE49-F238E27FC236}">
                <a16:creationId xmlns:a16="http://schemas.microsoft.com/office/drawing/2014/main" id="{54E3B0FC-D56A-4936-A917-5C290EE53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45" y="2160939"/>
            <a:ext cx="323850" cy="3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/>
              <a:t>4.1 </a:t>
            </a:r>
            <a:r>
              <a:rPr lang="ko-KR" altLang="en-US" sz="1800"/>
              <a:t>입력된 데이터를 산술 연산하기</a:t>
            </a:r>
            <a:endParaRPr lang="en-US" altLang="ko-KR" sz="1800"/>
          </a:p>
          <a:p>
            <a:r>
              <a:rPr lang="en-US" altLang="ko-KR" sz="1600"/>
              <a:t>       4.1.1 </a:t>
            </a:r>
            <a:r>
              <a:rPr lang="ko-KR" altLang="en-US" sz="1600"/>
              <a:t>수식과 연산자</a:t>
            </a:r>
            <a:endParaRPr lang="en-US" altLang="ko-KR" sz="1600"/>
          </a:p>
          <a:p>
            <a:r>
              <a:rPr lang="en-US" altLang="ko-KR" sz="1600"/>
              <a:t>       4.1.2 </a:t>
            </a:r>
            <a:r>
              <a:rPr lang="ko-KR" altLang="en-US" sz="1600"/>
              <a:t>사칙연산 계산하기</a:t>
            </a:r>
            <a:endParaRPr lang="en-US" altLang="ko-KR" sz="1600" dirty="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4.1.3 </a:t>
            </a:r>
            <a:r>
              <a:rPr lang="ko-KR" altLang="en-US" sz="1600"/>
              <a:t>정수 나눗셈과 나머지 계산하기</a:t>
            </a:r>
            <a:endParaRPr lang="en-US" altLang="ko-KR" sz="1600"/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>
                <a:solidFill>
                  <a:srgbClr val="C00000"/>
                </a:solidFill>
              </a:rPr>
              <a:t>4.2 </a:t>
            </a:r>
            <a:r>
              <a:rPr lang="ko-KR" altLang="en-US" sz="1800">
                <a:solidFill>
                  <a:srgbClr val="C00000"/>
                </a:solidFill>
              </a:rPr>
              <a:t>대입 연산자와 복합 대입 연산자 활용하기</a:t>
            </a:r>
            <a:endParaRPr lang="en-US" altLang="ko-KR" sz="1800" dirty="0">
              <a:solidFill>
                <a:srgbClr val="C00000"/>
              </a:solidFill>
            </a:endParaRPr>
          </a:p>
          <a:p>
            <a:r>
              <a:rPr lang="en-US" altLang="ko-KR" sz="1400"/>
              <a:t>        </a:t>
            </a:r>
            <a:r>
              <a:rPr lang="en-US" altLang="ko-KR" sz="1600" b="1">
                <a:solidFill>
                  <a:srgbClr val="C00000"/>
                </a:solidFill>
              </a:rPr>
              <a:t>4.2.1 </a:t>
            </a:r>
            <a:r>
              <a:rPr lang="ko-KR" altLang="en-US" sz="1600" b="1">
                <a:solidFill>
                  <a:srgbClr val="C00000"/>
                </a:solidFill>
              </a:rPr>
              <a:t>대입 연산자와 대입문</a:t>
            </a:r>
            <a:endParaRPr lang="en-US" altLang="ko-KR" sz="1600" b="1">
              <a:solidFill>
                <a:srgbClr val="C00000"/>
              </a:solidFill>
            </a:endParaRPr>
          </a:p>
          <a:p>
            <a:r>
              <a:rPr lang="en-US" altLang="ko-KR" sz="1600"/>
              <a:t>       4.2.2 </a:t>
            </a:r>
            <a:r>
              <a:rPr lang="ko-KR" altLang="en-US" sz="1600"/>
              <a:t>복합 대입 연산자</a:t>
            </a:r>
            <a:endParaRPr lang="en-US" altLang="ko-KR" sz="160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4.3 </a:t>
            </a:r>
            <a:r>
              <a:rPr lang="ko-KR" altLang="en-US" sz="1800"/>
              <a:t>연산자의 우선순위를 고려하여 계산하기</a:t>
            </a:r>
            <a:endParaRPr lang="en-US" altLang="ko-KR" sz="1800" dirty="0"/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Thinking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잠깐</a:t>
            </a:r>
            <a:r>
              <a:rPr lang="en-US" altLang="ko-KR" sz="1800" dirty="0"/>
              <a:t>! Coding</a:t>
            </a:r>
          </a:p>
          <a:p>
            <a:r>
              <a:rPr lang="en-US" altLang="ko-KR" sz="1800" dirty="0"/>
              <a:t>Coding</a:t>
            </a:r>
            <a:r>
              <a:rPr lang="en-US" altLang="ko-KR" sz="1800"/>
              <a:t>! Programming</a:t>
            </a:r>
            <a:endParaRPr lang="en-US" altLang="ko-KR" sz="1800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59180" y="1892241"/>
            <a:ext cx="0" cy="4317785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C4F9F2-7FBC-4C68-A990-DFB39DDA1CC7}"/>
              </a:ext>
            </a:extLst>
          </p:cNvPr>
          <p:cNvGrpSpPr/>
          <p:nvPr/>
        </p:nvGrpSpPr>
        <p:grpSpPr>
          <a:xfrm>
            <a:off x="483870" y="3904288"/>
            <a:ext cx="655320" cy="543937"/>
            <a:chOff x="483870" y="1966406"/>
            <a:chExt cx="655320" cy="543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0E0BB2-B720-4167-9946-2D7437908B82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171C-5BF6-4A73-8AB7-CA96BBE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2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4.2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대입 연산자와 복합 대입 연산자 활용하기</a:t>
            </a:r>
            <a:r>
              <a:rPr lang="en-US" altLang="ko-KR"/>
              <a:t>  4.2.1 </a:t>
            </a:r>
            <a:r>
              <a:rPr lang="ko-KR" altLang="en-US"/>
              <a:t>대입 연산자와 대입문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대입 연산자</a:t>
            </a:r>
            <a:r>
              <a:rPr lang="en-US" altLang="ko-KR"/>
              <a:t>(assignment operator), = </a:t>
            </a:r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ko-KR" altLang="en-US"/>
              <a:t>변수에 값을 대입할 때 사용</a:t>
            </a:r>
            <a:endParaRPr lang="en-US" altLang="ko-KR"/>
          </a:p>
          <a:p>
            <a:pPr lvl="1"/>
            <a:r>
              <a:rPr lang="ko-KR" altLang="en-US"/>
              <a:t>배정 연산자</a:t>
            </a:r>
            <a:r>
              <a:rPr lang="en-US" altLang="ko-KR"/>
              <a:t>,</a:t>
            </a:r>
            <a:r>
              <a:rPr lang="ko-KR" altLang="en-US"/>
              <a:t> 할당 연산자</a:t>
            </a:r>
            <a:endParaRPr lang="en-US" altLang="ko-KR"/>
          </a:p>
          <a:p>
            <a:pPr lvl="1"/>
            <a:r>
              <a:rPr lang="ko-KR" altLang="en-US"/>
              <a:t>대입 연산자인 </a:t>
            </a:r>
            <a:r>
              <a:rPr lang="en-US" altLang="ko-KR"/>
              <a:t>= </a:t>
            </a:r>
            <a:r>
              <a:rPr lang="ko-KR" altLang="en-US"/>
              <a:t>기호는 </a:t>
            </a:r>
            <a:r>
              <a:rPr lang="en-US" altLang="ko-KR"/>
              <a:t>"</a:t>
            </a:r>
            <a:r>
              <a:rPr lang="ko-KR" altLang="en-US"/>
              <a:t>같다</a:t>
            </a:r>
            <a:r>
              <a:rPr lang="en-US" altLang="ko-KR"/>
              <a:t>"</a:t>
            </a:r>
            <a:r>
              <a:rPr lang="ko-KR" altLang="en-US"/>
              <a:t>라는 의미가 아니고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변수에 값을 저장하는 의미임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9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4.2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대입 연산자와 복합 대입 연산자 활용하기</a:t>
            </a:r>
            <a:r>
              <a:rPr lang="en-US" altLang="ko-KR"/>
              <a:t>  4.2.1 </a:t>
            </a:r>
            <a:r>
              <a:rPr lang="ko-KR" altLang="en-US"/>
              <a:t>대입 연산자와 대입문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대입문</a:t>
            </a:r>
            <a:r>
              <a:rPr lang="en-US" altLang="ko-KR"/>
              <a:t>(assignment statement)</a:t>
            </a:r>
          </a:p>
          <a:p>
            <a:pPr lvl="1"/>
            <a:r>
              <a:rPr lang="ko-KR" altLang="en-US"/>
              <a:t>대입 연산자가 사용된 문장</a:t>
            </a:r>
            <a:endParaRPr lang="en-US" altLang="ko-KR"/>
          </a:p>
          <a:p>
            <a:pPr lvl="1"/>
            <a:r>
              <a:rPr lang="ko-KR" altLang="en-US"/>
              <a:t>배정문</a:t>
            </a:r>
            <a:r>
              <a:rPr lang="en-US" altLang="ko-KR"/>
              <a:t>, </a:t>
            </a:r>
            <a:r>
              <a:rPr lang="ko-KR" altLang="en-US"/>
              <a:t>할당문</a:t>
            </a:r>
            <a:endParaRPr lang="en-US" altLang="ko-KR"/>
          </a:p>
          <a:p>
            <a:pPr lvl="1"/>
            <a:r>
              <a:rPr lang="ko-KR" altLang="en-US"/>
              <a:t>대입문에서 대입 연산자의 왼쪽은 반드시 변수이고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오른쪽은 변수</a:t>
            </a:r>
            <a:r>
              <a:rPr lang="en-US" altLang="ko-KR"/>
              <a:t>, </a:t>
            </a:r>
            <a:r>
              <a:rPr lang="ko-KR" altLang="en-US"/>
              <a:t>상수를 포함한 어떠한 형태의 수식도 가능</a:t>
            </a:r>
            <a:endParaRPr lang="en-US" altLang="ko-KR"/>
          </a:p>
          <a:p>
            <a:pPr lvl="1"/>
            <a:r>
              <a:rPr lang="ko-KR" altLang="en-US"/>
              <a:t>다음 대입문에서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x, y, z :</a:t>
            </a:r>
            <a:r>
              <a:rPr lang="ko-KR" altLang="en-US"/>
              <a:t> 변수</a:t>
            </a:r>
            <a:r>
              <a:rPr lang="en-US" altLang="ko-KR"/>
              <a:t>, 1 :</a:t>
            </a:r>
            <a:r>
              <a:rPr lang="ko-KR" altLang="en-US"/>
              <a:t> 상수</a:t>
            </a:r>
            <a:r>
              <a:rPr lang="en-US" altLang="ko-KR"/>
              <a:t>, x + y + 1 :</a:t>
            </a:r>
            <a:r>
              <a:rPr lang="ko-KR" altLang="en-US"/>
              <a:t> 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A3CF6F-D744-4970-B811-B5652D6B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20" y="3156731"/>
            <a:ext cx="1822857" cy="1114286"/>
          </a:xfrm>
          <a:prstGeom prst="rect">
            <a:avLst/>
          </a:prstGeom>
        </p:spPr>
      </p:pic>
      <p:pic>
        <p:nvPicPr>
          <p:cNvPr id="2049" name="_x295647368" descr="EMB000009c0bd36">
            <a:extLst>
              <a:ext uri="{FF2B5EF4-FFF2-40B4-BE49-F238E27FC236}">
                <a16:creationId xmlns:a16="http://schemas.microsoft.com/office/drawing/2014/main" id="{7586B024-A425-4B76-A85A-58A27F27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41" y="3156730"/>
            <a:ext cx="381762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4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4.2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대입 연산자와 복합 대입 연산자 활용하기</a:t>
            </a:r>
            <a:r>
              <a:rPr lang="en-US" altLang="ko-KR"/>
              <a:t>  4.2.1 </a:t>
            </a:r>
            <a:r>
              <a:rPr lang="ko-KR" altLang="en-US"/>
              <a:t>대입 연산자와 대입문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다중 대입문</a:t>
            </a:r>
            <a:r>
              <a:rPr lang="en-US" altLang="ko-KR"/>
              <a:t>(multiple assignment statement)</a:t>
            </a:r>
          </a:p>
          <a:p>
            <a:pPr lvl="1"/>
            <a:r>
              <a:rPr lang="ko-KR" altLang="en-US"/>
              <a:t>하나의 대입문에서 대입 연산자가 여러 개 사용될 수 있음</a:t>
            </a:r>
            <a:endParaRPr lang="en-US" altLang="ko-KR"/>
          </a:p>
          <a:p>
            <a:pPr lvl="1"/>
            <a:r>
              <a:rPr lang="ko-KR" altLang="en-US"/>
              <a:t>여러 개의 변수에 동일한 값을 대입할 수 있음</a:t>
            </a:r>
            <a:endParaRPr lang="en-US" altLang="ko-KR"/>
          </a:p>
          <a:p>
            <a:pPr lvl="1"/>
            <a:r>
              <a:rPr lang="ko-KR" altLang="en-US"/>
              <a:t>다음 대입문의 경우 변수 </a:t>
            </a:r>
            <a:r>
              <a:rPr lang="en-US" altLang="ko-KR"/>
              <a:t>x, y, z</a:t>
            </a:r>
            <a:r>
              <a:rPr lang="ko-KR" altLang="en-US"/>
              <a:t>에 </a:t>
            </a:r>
            <a:r>
              <a:rPr lang="en-US" altLang="ko-KR"/>
              <a:t>1 </a:t>
            </a:r>
            <a:r>
              <a:rPr lang="ko-KR" altLang="en-US"/>
              <a:t>값이 대입되며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z = 1, y = z</a:t>
            </a:r>
            <a:r>
              <a:rPr lang="ko-KR" altLang="en-US"/>
              <a:t>의 값</a:t>
            </a:r>
            <a:r>
              <a:rPr lang="en-US" altLang="ko-KR"/>
              <a:t>(1), x = y</a:t>
            </a:r>
            <a:r>
              <a:rPr lang="ko-KR" altLang="en-US"/>
              <a:t>의 값</a:t>
            </a:r>
            <a:r>
              <a:rPr lang="en-US" altLang="ko-KR"/>
              <a:t>(1)</a:t>
            </a:r>
            <a:r>
              <a:rPr lang="ko-KR" altLang="en-US"/>
              <a:t>의 순서로 대입됨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16199F-1387-417A-8701-A9247E3B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51" y="2724946"/>
            <a:ext cx="2028571" cy="548572"/>
          </a:xfrm>
          <a:prstGeom prst="rect">
            <a:avLst/>
          </a:prstGeom>
        </p:spPr>
      </p:pic>
      <p:pic>
        <p:nvPicPr>
          <p:cNvPr id="4097" name="_x295662416" descr="EMB000009c0bd39">
            <a:extLst>
              <a:ext uri="{FF2B5EF4-FFF2-40B4-BE49-F238E27FC236}">
                <a16:creationId xmlns:a16="http://schemas.microsoft.com/office/drawing/2014/main" id="{CB4CB9E3-79D2-4A14-9DF8-AB81DE59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52" y="2724946"/>
            <a:ext cx="5067300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8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4.2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대입 연산자와 복합 대입 연산자 활용하기</a:t>
            </a:r>
            <a:r>
              <a:rPr lang="en-US" altLang="ko-KR"/>
              <a:t>  4.2.1 </a:t>
            </a:r>
            <a:r>
              <a:rPr lang="ko-KR" altLang="en-US"/>
              <a:t>대입 연산자와 대입문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9726" y="468174"/>
            <a:ext cx="8695736" cy="5062117"/>
          </a:xfrm>
        </p:spPr>
        <p:txBody>
          <a:bodyPr>
            <a:normAutofit/>
          </a:bodyPr>
          <a:lstStyle/>
          <a:p>
            <a:endParaRPr lang="en-US" altLang="ko-KR" sz="3600"/>
          </a:p>
          <a:p>
            <a:r>
              <a:rPr lang="ko-KR" altLang="en-US"/>
              <a:t>다중 대입문</a:t>
            </a:r>
            <a:r>
              <a:rPr lang="en-US" altLang="ko-KR" b="1">
                <a:solidFill>
                  <a:srgbClr val="002060"/>
                </a:solidFill>
                <a:latin typeface="+mn-ea"/>
              </a:rPr>
              <a:t>(multiple assignment statement)</a:t>
            </a:r>
            <a:endParaRPr lang="en-US" altLang="ko-KR"/>
          </a:p>
          <a:p>
            <a:pPr lvl="1"/>
            <a:r>
              <a:rPr lang="ko-KR" altLang="en-US"/>
              <a:t>형식</a:t>
            </a:r>
            <a:r>
              <a:rPr lang="en-US" altLang="ko-KR"/>
              <a:t>1 : a = b = c = 1</a:t>
            </a:r>
          </a:p>
          <a:p>
            <a:pPr lvl="2"/>
            <a:r>
              <a:rPr lang="ko-KR" altLang="en-US"/>
              <a:t>여러 개의 변수에 같은 값을 순차적으로 대입</a:t>
            </a:r>
            <a:endParaRPr lang="en-US" altLang="ko-KR"/>
          </a:p>
          <a:p>
            <a:pPr lvl="1"/>
            <a:r>
              <a:rPr lang="ko-KR" altLang="en-US"/>
              <a:t>형식</a:t>
            </a:r>
            <a:r>
              <a:rPr lang="en-US" altLang="ko-KR"/>
              <a:t>2  : a, b = 1, 2</a:t>
            </a:r>
          </a:p>
          <a:p>
            <a:pPr lvl="2"/>
            <a:r>
              <a:rPr lang="en-US" altLang="ko-KR"/>
              <a:t>= </a:t>
            </a:r>
            <a:r>
              <a:rPr lang="ko-KR" altLang="en-US"/>
              <a:t>양쪽에 여러 개의 변수</a:t>
            </a:r>
            <a:r>
              <a:rPr lang="en-US" altLang="ko-KR"/>
              <a:t>, </a:t>
            </a:r>
            <a:r>
              <a:rPr lang="ko-KR" altLang="en-US"/>
              <a:t>여러 개의 수식을 한번에 기입</a:t>
            </a:r>
            <a:endParaRPr lang="en-US" altLang="ko-KR"/>
          </a:p>
          <a:p>
            <a:pPr lvl="2"/>
            <a:r>
              <a:rPr lang="en-US" altLang="ko-KR"/>
              <a:t>,</a:t>
            </a:r>
            <a:r>
              <a:rPr lang="ko-KR" altLang="en-US"/>
              <a:t>로 구분하며 양쪽의 변수 및 표현의 개수는 동일해야 함</a:t>
            </a:r>
            <a:endParaRPr lang="en-US" altLang="ko-KR"/>
          </a:p>
          <a:p>
            <a:pPr lvl="2"/>
            <a:r>
              <a:rPr lang="ko-KR" altLang="en-US"/>
              <a:t>형식</a:t>
            </a:r>
            <a:r>
              <a:rPr lang="en-US" altLang="ko-KR"/>
              <a:t>2</a:t>
            </a:r>
            <a:r>
              <a:rPr lang="ko-KR" altLang="en-US"/>
              <a:t>의 방식을 사용하여 두 변수의 값을 서로 바꿀 수 있음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8F0518-1295-49CA-9B1C-1C060DD84B1A}"/>
              </a:ext>
            </a:extLst>
          </p:cNvPr>
          <p:cNvGrpSpPr/>
          <p:nvPr/>
        </p:nvGrpSpPr>
        <p:grpSpPr>
          <a:xfrm>
            <a:off x="238538" y="468174"/>
            <a:ext cx="8666922" cy="623207"/>
            <a:chOff x="238538" y="468174"/>
            <a:chExt cx="8666922" cy="623207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A60908B-FC32-4F0F-BDF2-2E75FA4025DE}"/>
                </a:ext>
              </a:extLst>
            </p:cNvPr>
            <p:cNvSpPr/>
            <p:nvPr/>
          </p:nvSpPr>
          <p:spPr>
            <a:xfrm>
              <a:off x="238538" y="468174"/>
              <a:ext cx="8666922" cy="623207"/>
            </a:xfrm>
            <a:prstGeom prst="roundRect">
              <a:avLst>
                <a:gd name="adj" fmla="val 50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1DB073-B7E2-4F0E-AB80-ADD1AD807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76" y="513873"/>
              <a:ext cx="628650" cy="5029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3500DB-1771-4728-BA50-576AF34C36CB}"/>
                </a:ext>
              </a:extLst>
            </p:cNvPr>
            <p:cNvSpPr txBox="1"/>
            <p:nvPr/>
          </p:nvSpPr>
          <p:spPr>
            <a:xfrm>
              <a:off x="1077280" y="518167"/>
              <a:ext cx="772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>
                  <a:solidFill>
                    <a:srgbClr val="002060"/>
                  </a:solidFill>
                  <a:latin typeface="+mn-ea"/>
                </a:rPr>
                <a:t>다중 대입문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D0CF19C-41E5-4FC2-AFE6-6B40D3ABD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36" y="3950579"/>
            <a:ext cx="2495238" cy="173333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142D53A-F1C0-4693-8AE7-437F9766E9DA}"/>
              </a:ext>
            </a:extLst>
          </p:cNvPr>
          <p:cNvSpPr/>
          <p:nvPr/>
        </p:nvSpPr>
        <p:spPr>
          <a:xfrm>
            <a:off x="6098459" y="4748981"/>
            <a:ext cx="2971210" cy="1512669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본 슬라이드의 내용은 </a:t>
            </a:r>
            <a:r>
              <a:rPr lang="en-US" altLang="ko-KR" sz="1200"/>
              <a:t>3</a:t>
            </a:r>
            <a:r>
              <a:rPr lang="ko-KR" altLang="en-US" sz="1200"/>
              <a:t>장에서도 포함된 내용입니다</a:t>
            </a:r>
            <a:r>
              <a:rPr lang="en-US" altLang="ko-KR" sz="1200"/>
              <a:t>. </a:t>
            </a:r>
            <a:r>
              <a:rPr lang="ko-KR" altLang="en-US" sz="1200"/>
              <a:t>이전 슬라이드와 </a:t>
            </a:r>
            <a:br>
              <a:rPr lang="en-US" altLang="ko-KR" sz="1200"/>
            </a:br>
            <a:r>
              <a:rPr lang="ko-KR" altLang="en-US" sz="1200"/>
              <a:t>연관된 내용이므로 필요시 수업에 참고하시기 바랍니다</a:t>
            </a:r>
            <a:r>
              <a:rPr lang="en-US" altLang="ko-KR" sz="1200"/>
              <a:t>. </a:t>
            </a:r>
          </a:p>
          <a:p>
            <a:endParaRPr lang="en-US" altLang="ko-KR" sz="1200"/>
          </a:p>
          <a:p>
            <a:r>
              <a:rPr lang="ko-KR" altLang="en-US" sz="1200"/>
              <a:t>수업에 참고하실 경우 이 코멘트 도형은 삭제하시기 바랍니다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3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4.2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대입 연산자와 복합 대입 연산자 활용하기</a:t>
            </a:r>
            <a:r>
              <a:rPr lang="en-US" altLang="ko-KR"/>
              <a:t>  4.2.1 </a:t>
            </a:r>
            <a:r>
              <a:rPr lang="ko-KR" altLang="en-US"/>
              <a:t>대입 연산자와 대입문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대입문에서의 오류</a:t>
            </a:r>
            <a:endParaRPr lang="en-US" altLang="ko-KR"/>
          </a:p>
          <a:p>
            <a:pPr lvl="1"/>
            <a:r>
              <a:rPr lang="ko-KR" altLang="en-US"/>
              <a:t>대입 연산자의 왼쪽에 변수가 아닌 상수나 수식이 위치할 경우 오류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5A0D05-7598-4EE7-B2B6-D9A0D251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1" y="1837342"/>
            <a:ext cx="8040000" cy="14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9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/>
              <a:t>4.1 </a:t>
            </a:r>
            <a:r>
              <a:rPr lang="ko-KR" altLang="en-US" sz="1800"/>
              <a:t>입력된 데이터를 산술 연산하기</a:t>
            </a:r>
            <a:endParaRPr lang="en-US" altLang="ko-KR" sz="1800"/>
          </a:p>
          <a:p>
            <a:r>
              <a:rPr lang="en-US" altLang="ko-KR" sz="1600"/>
              <a:t>       4.1.1 </a:t>
            </a:r>
            <a:r>
              <a:rPr lang="ko-KR" altLang="en-US" sz="1600"/>
              <a:t>수식과 연산자</a:t>
            </a:r>
            <a:endParaRPr lang="en-US" altLang="ko-KR" sz="1600"/>
          </a:p>
          <a:p>
            <a:r>
              <a:rPr lang="en-US" altLang="ko-KR" sz="1600"/>
              <a:t>       4.1.2 </a:t>
            </a:r>
            <a:r>
              <a:rPr lang="ko-KR" altLang="en-US" sz="1600"/>
              <a:t>사칙연산 계산하기</a:t>
            </a:r>
            <a:endParaRPr lang="en-US" altLang="ko-KR" sz="1600" dirty="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4.1.3 </a:t>
            </a:r>
            <a:r>
              <a:rPr lang="ko-KR" altLang="en-US" sz="1600"/>
              <a:t>정수 나눗셈과 나머지 계산하기</a:t>
            </a:r>
            <a:endParaRPr lang="en-US" altLang="ko-KR" sz="1600"/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>
                <a:solidFill>
                  <a:srgbClr val="C00000"/>
                </a:solidFill>
              </a:rPr>
              <a:t>4.2 </a:t>
            </a:r>
            <a:r>
              <a:rPr lang="ko-KR" altLang="en-US" sz="1800">
                <a:solidFill>
                  <a:srgbClr val="C00000"/>
                </a:solidFill>
              </a:rPr>
              <a:t>대입 연산자와 복합 대입 연산자 활용하기</a:t>
            </a:r>
            <a:endParaRPr lang="en-US" altLang="ko-KR" sz="1800" dirty="0">
              <a:solidFill>
                <a:srgbClr val="C00000"/>
              </a:solidFill>
            </a:endParaRPr>
          </a:p>
          <a:p>
            <a:r>
              <a:rPr lang="en-US" altLang="ko-KR" sz="1400"/>
              <a:t>        </a:t>
            </a:r>
            <a:r>
              <a:rPr lang="en-US" altLang="ko-KR" sz="1600"/>
              <a:t>4.2.1 </a:t>
            </a:r>
            <a:r>
              <a:rPr lang="ko-KR" altLang="en-US" sz="1600"/>
              <a:t>대입 연산자와 대입문</a:t>
            </a:r>
            <a:endParaRPr lang="en-US" altLang="ko-KR" sz="1600"/>
          </a:p>
          <a:p>
            <a:r>
              <a:rPr lang="en-US" altLang="ko-KR" sz="1600"/>
              <a:t>       </a:t>
            </a:r>
            <a:r>
              <a:rPr lang="en-US" altLang="ko-KR" sz="1600" b="1">
                <a:solidFill>
                  <a:srgbClr val="C00000"/>
                </a:solidFill>
              </a:rPr>
              <a:t>4.2.2 </a:t>
            </a:r>
            <a:r>
              <a:rPr lang="ko-KR" altLang="en-US" sz="1600" b="1">
                <a:solidFill>
                  <a:srgbClr val="C00000"/>
                </a:solidFill>
              </a:rPr>
              <a:t>복합 대입 연산자</a:t>
            </a:r>
            <a:endParaRPr lang="en-US" altLang="ko-KR" sz="1600" b="1">
              <a:solidFill>
                <a:srgbClr val="C00000"/>
              </a:solidFill>
            </a:endParaRPr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4.3 </a:t>
            </a:r>
            <a:r>
              <a:rPr lang="ko-KR" altLang="en-US" sz="1800"/>
              <a:t>연산자의 우선순위를 고려하여 계산하기</a:t>
            </a:r>
            <a:endParaRPr lang="en-US" altLang="ko-KR" sz="1800" dirty="0"/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Thinking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잠깐</a:t>
            </a:r>
            <a:r>
              <a:rPr lang="en-US" altLang="ko-KR" sz="1800" dirty="0"/>
              <a:t>! Coding</a:t>
            </a:r>
          </a:p>
          <a:p>
            <a:r>
              <a:rPr lang="en-US" altLang="ko-KR" sz="1800" dirty="0"/>
              <a:t>Coding</a:t>
            </a:r>
            <a:r>
              <a:rPr lang="en-US" altLang="ko-KR" sz="1800"/>
              <a:t>! Programming</a:t>
            </a:r>
            <a:endParaRPr lang="en-US" altLang="ko-KR" sz="1800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59180" y="1892241"/>
            <a:ext cx="0" cy="4344099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C4F9F2-7FBC-4C68-A990-DFB39DDA1CC7}"/>
              </a:ext>
            </a:extLst>
          </p:cNvPr>
          <p:cNvGrpSpPr/>
          <p:nvPr/>
        </p:nvGrpSpPr>
        <p:grpSpPr>
          <a:xfrm>
            <a:off x="483870" y="4176257"/>
            <a:ext cx="655320" cy="543937"/>
            <a:chOff x="483870" y="1966406"/>
            <a:chExt cx="655320" cy="543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0E0BB2-B720-4167-9946-2D7437908B82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171C-5BF6-4A73-8AB7-CA96BBE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01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데이터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D06A05-750D-4AD6-8AA7-DB640B4F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57" y="423077"/>
            <a:ext cx="8314286" cy="2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7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4.2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대입 연산자와 복합 대입 연산자 활용하기</a:t>
            </a:r>
            <a:r>
              <a:rPr lang="en-US" altLang="ko-KR"/>
              <a:t>  4.2.2 </a:t>
            </a:r>
            <a:r>
              <a:rPr lang="ko-KR" altLang="en-US"/>
              <a:t>복합 대입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복합 대입 연산자</a:t>
            </a:r>
            <a:r>
              <a:rPr lang="en-US" altLang="ko-KR"/>
              <a:t>(compound assignment operator)</a:t>
            </a:r>
          </a:p>
          <a:p>
            <a:pPr lvl="1"/>
            <a:r>
              <a:rPr lang="ko-KR" altLang="en-US"/>
              <a:t>다른 연산자와 대입 연산자를 결합시켜 놓은 연산자</a:t>
            </a:r>
            <a:endParaRPr lang="en-US" altLang="ko-KR"/>
          </a:p>
          <a:p>
            <a:pPr lvl="1"/>
            <a:r>
              <a:rPr lang="en-US" altLang="ko-KR"/>
              <a:t>x = x + 1</a:t>
            </a:r>
            <a:r>
              <a:rPr lang="ko-KR" altLang="en-US"/>
              <a:t>과 같은 문장을 복합 대입 연산자를 </a:t>
            </a:r>
            <a:br>
              <a:rPr lang="en-US" altLang="ko-KR"/>
            </a:br>
            <a:r>
              <a:rPr lang="ko-KR" altLang="en-US"/>
              <a:t>사용하여 </a:t>
            </a:r>
            <a:r>
              <a:rPr lang="en-US" altLang="ko-KR"/>
              <a:t>x += 1</a:t>
            </a:r>
            <a:r>
              <a:rPr lang="ko-KR" altLang="en-US"/>
              <a:t>로 간략히 작성 가능</a:t>
            </a:r>
            <a:endParaRPr lang="en-US" altLang="ko-KR"/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'</a:t>
            </a:r>
            <a:r>
              <a:rPr lang="ko-KR" altLang="en-US"/>
              <a:t>복합 대입 연산자</a:t>
            </a:r>
            <a:r>
              <a:rPr lang="en-US" altLang="ko-KR"/>
              <a:t>'</a:t>
            </a:r>
            <a:r>
              <a:rPr lang="ko-KR" altLang="en-US"/>
              <a:t>로 사용하며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파이썬에서는 </a:t>
            </a:r>
            <a:r>
              <a:rPr lang="en-US" altLang="ko-KR"/>
              <a:t>'</a:t>
            </a:r>
            <a:r>
              <a:rPr lang="ko-KR" altLang="en-US"/>
              <a:t>확장</a:t>
            </a:r>
            <a:r>
              <a:rPr lang="en-US" altLang="ko-KR"/>
              <a:t>(augmented)</a:t>
            </a:r>
            <a:r>
              <a:rPr lang="ko-KR" altLang="en-US"/>
              <a:t> 대입 연산자</a:t>
            </a:r>
            <a:r>
              <a:rPr lang="en-US" altLang="ko-KR"/>
              <a:t>'</a:t>
            </a:r>
            <a:r>
              <a:rPr lang="ko-KR" altLang="en-US"/>
              <a:t> </a:t>
            </a:r>
            <a:br>
              <a:rPr lang="en-US" altLang="ko-KR"/>
            </a:br>
            <a:r>
              <a:rPr lang="ko-KR" altLang="en-US"/>
              <a:t>라는 용어로 사용되기도 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93F82-CD55-4C36-9033-0DA40891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466" y="1331072"/>
            <a:ext cx="1388572" cy="21428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6E73C0-98FD-4983-AEED-B5180EE2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98" y="3408938"/>
            <a:ext cx="7542754" cy="27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9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4.2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대입 연산자와 복합 대입 연산자 활용하기</a:t>
            </a:r>
            <a:r>
              <a:rPr lang="en-US" altLang="ko-KR"/>
              <a:t>  4.2.2 </a:t>
            </a:r>
            <a:r>
              <a:rPr lang="ko-KR" altLang="en-US"/>
              <a:t>복합 대입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15EE19-2485-48AA-99C1-4F1A697B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28" y="430119"/>
            <a:ext cx="8017143" cy="14685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91B95D-F491-4C4D-B53E-FF901642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28" y="1955430"/>
            <a:ext cx="8017200" cy="5926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AD18A-C4DD-4DC0-8934-F6AE42CF9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28" y="2604771"/>
            <a:ext cx="8017200" cy="33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6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4.2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대입 연산자와 복합 대입 연산자 활용하기</a:t>
            </a:r>
            <a:r>
              <a:rPr lang="en-US" altLang="ko-KR"/>
              <a:t>  4.2.2 </a:t>
            </a:r>
            <a:r>
              <a:rPr lang="ko-KR" altLang="en-US"/>
              <a:t>복합 대입 연산자</a:t>
            </a:r>
            <a:endParaRPr lang="ko-KR" altLang="en-US" dirty="0"/>
          </a:p>
        </p:txBody>
      </p:sp>
      <p:pic>
        <p:nvPicPr>
          <p:cNvPr id="8" name="그림 7">
            <a:hlinkClick r:id="rId2" action="ppaction://hlinksldjump"/>
            <a:extLst>
              <a:ext uri="{FF2B5EF4-FFF2-40B4-BE49-F238E27FC236}">
                <a16:creationId xmlns:a16="http://schemas.microsoft.com/office/drawing/2014/main" id="{FE71CF97-2762-484D-914C-32F05A264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08" y="893460"/>
            <a:ext cx="285750" cy="342900"/>
          </a:xfrm>
          <a:prstGeom prst="rect">
            <a:avLst/>
          </a:prstGeom>
        </p:spPr>
      </p:pic>
      <p:pic>
        <p:nvPicPr>
          <p:cNvPr id="9" name="그림 8">
            <a:hlinkClick r:id="rId4" action="ppaction://hlinksldjump"/>
            <a:extLst>
              <a:ext uri="{FF2B5EF4-FFF2-40B4-BE49-F238E27FC236}">
                <a16:creationId xmlns:a16="http://schemas.microsoft.com/office/drawing/2014/main" id="{3E1CEB7B-2556-49EC-B012-9370A91E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08" y="1545308"/>
            <a:ext cx="285750" cy="34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B59862-5FEA-4136-B285-C6C21E363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28" y="422525"/>
            <a:ext cx="8057143" cy="1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38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4.2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대입 연산자와 복합 대입 연산자 활용하기</a:t>
            </a:r>
            <a:r>
              <a:rPr lang="en-US" altLang="ko-KR"/>
              <a:t>  4.2.2 </a:t>
            </a:r>
            <a:r>
              <a:rPr lang="ko-KR" altLang="en-US"/>
              <a:t>복합 대입 연산자</a:t>
            </a:r>
            <a:endParaRPr lang="ko-KR" altLang="en-US" dirty="0"/>
          </a:p>
        </p:txBody>
      </p:sp>
      <p:pic>
        <p:nvPicPr>
          <p:cNvPr id="8" name="그림 7">
            <a:hlinkClick r:id="rId2" action="ppaction://hlinksldjump"/>
            <a:extLst>
              <a:ext uri="{FF2B5EF4-FFF2-40B4-BE49-F238E27FC236}">
                <a16:creationId xmlns:a16="http://schemas.microsoft.com/office/drawing/2014/main" id="{D2C3E275-3A79-4E50-BB3D-F1627E1D8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08" y="866682"/>
            <a:ext cx="323850" cy="395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437A00-E084-4E96-80B0-7922FBBD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7" y="408087"/>
            <a:ext cx="8034286" cy="36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96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/>
              <a:t>4.1 </a:t>
            </a:r>
            <a:r>
              <a:rPr lang="ko-KR" altLang="en-US" sz="1800"/>
              <a:t>입력된 데이터를 산술 연산하기</a:t>
            </a:r>
            <a:endParaRPr lang="en-US" altLang="ko-KR" sz="1800"/>
          </a:p>
          <a:p>
            <a:r>
              <a:rPr lang="en-US" altLang="ko-KR" sz="1600"/>
              <a:t>       4.1.1 </a:t>
            </a:r>
            <a:r>
              <a:rPr lang="ko-KR" altLang="en-US" sz="1600"/>
              <a:t>수식과 연산자</a:t>
            </a:r>
            <a:endParaRPr lang="en-US" altLang="ko-KR" sz="1600"/>
          </a:p>
          <a:p>
            <a:r>
              <a:rPr lang="en-US" altLang="ko-KR" sz="1600"/>
              <a:t>       4.1.2 </a:t>
            </a:r>
            <a:r>
              <a:rPr lang="ko-KR" altLang="en-US" sz="1600"/>
              <a:t>사칙연산 계산하기</a:t>
            </a:r>
            <a:endParaRPr lang="en-US" altLang="ko-KR" sz="1600" dirty="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4.1.3 </a:t>
            </a:r>
            <a:r>
              <a:rPr lang="ko-KR" altLang="en-US" sz="1600"/>
              <a:t>정수 나눗셈과 나머지 계산하기</a:t>
            </a:r>
            <a:endParaRPr lang="en-US" altLang="ko-KR" sz="1600"/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/>
              <a:t>4.2 </a:t>
            </a:r>
            <a:r>
              <a:rPr lang="ko-KR" altLang="en-US" sz="1800"/>
              <a:t>대입 연산자와 복합 대입 연산자 활용하기</a:t>
            </a:r>
            <a:endParaRPr lang="en-US" altLang="ko-KR" sz="1800" dirty="0"/>
          </a:p>
          <a:p>
            <a:r>
              <a:rPr lang="en-US" altLang="ko-KR" sz="1400"/>
              <a:t>        </a:t>
            </a:r>
            <a:r>
              <a:rPr lang="en-US" altLang="ko-KR" sz="1600"/>
              <a:t>4.2.1 </a:t>
            </a:r>
            <a:r>
              <a:rPr lang="ko-KR" altLang="en-US" sz="1600"/>
              <a:t>대입 연산자와 대입문</a:t>
            </a:r>
            <a:endParaRPr lang="en-US" altLang="ko-KR" sz="1600"/>
          </a:p>
          <a:p>
            <a:r>
              <a:rPr lang="en-US" altLang="ko-KR" sz="1600"/>
              <a:t>       4.2.2 </a:t>
            </a:r>
            <a:r>
              <a:rPr lang="ko-KR" altLang="en-US" sz="1600"/>
              <a:t>복합 대입 연산자</a:t>
            </a:r>
            <a:endParaRPr lang="en-US" altLang="ko-KR" sz="160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 b="1">
                <a:solidFill>
                  <a:srgbClr val="C00000"/>
                </a:solidFill>
              </a:rPr>
              <a:t>4.3 </a:t>
            </a:r>
            <a:r>
              <a:rPr lang="ko-KR" altLang="en-US" sz="1800" b="1">
                <a:solidFill>
                  <a:srgbClr val="C00000"/>
                </a:solidFill>
              </a:rPr>
              <a:t>연산자의 우선순위를 고려하여 계산하기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Thinking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잠깐</a:t>
            </a:r>
            <a:r>
              <a:rPr lang="en-US" altLang="ko-KR" sz="1800" dirty="0"/>
              <a:t>! Coding</a:t>
            </a:r>
          </a:p>
          <a:p>
            <a:r>
              <a:rPr lang="en-US" altLang="ko-KR" sz="1800" dirty="0"/>
              <a:t>Coding</a:t>
            </a:r>
            <a:r>
              <a:rPr lang="en-US" altLang="ko-KR" sz="1800"/>
              <a:t>! Programming</a:t>
            </a:r>
            <a:endParaRPr lang="en-US" altLang="ko-KR" sz="1800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59180" y="1892241"/>
            <a:ext cx="0" cy="4344099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C4F9F2-7FBC-4C68-A990-DFB39DDA1CC7}"/>
              </a:ext>
            </a:extLst>
          </p:cNvPr>
          <p:cNvGrpSpPr/>
          <p:nvPr/>
        </p:nvGrpSpPr>
        <p:grpSpPr>
          <a:xfrm>
            <a:off x="483870" y="4763463"/>
            <a:ext cx="655320" cy="543937"/>
            <a:chOff x="483870" y="1966406"/>
            <a:chExt cx="655320" cy="543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0E0BB2-B720-4167-9946-2D7437908B82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171C-5BF6-4A73-8AB7-CA96BBE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70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연산자의 우선순위를 고려하여 계산하기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연산의 우선 순위</a:t>
            </a:r>
            <a:endParaRPr lang="en-US" altLang="ko-KR"/>
          </a:p>
          <a:p>
            <a:pPr lvl="1"/>
            <a:r>
              <a:rPr lang="ko-KR" altLang="en-US"/>
              <a:t>수식에 </a:t>
            </a:r>
            <a:r>
              <a:rPr lang="en-US" altLang="ko-KR"/>
              <a:t>2</a:t>
            </a:r>
            <a:r>
              <a:rPr lang="ko-KR" altLang="en-US"/>
              <a:t>개 이상의 연산자가 사용될 때 어느 연산자를 먼저 평가하여 계산할지 결정을 해야 한다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다음 두 수식의 결과는 어떻게 계산될까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괄호 사용시 계산의 순서를 보다 더 명확히 할 수 있음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2650B3-EA06-45B6-B27B-C3695426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9" y="2162650"/>
            <a:ext cx="7794286" cy="1354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DB35A3-D022-4B15-8FF6-280FBC23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95" y="3943163"/>
            <a:ext cx="7794000" cy="13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3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연산자의 우선순위를 고려하여 계산하기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연산자 우선순위</a:t>
            </a:r>
            <a:r>
              <a:rPr lang="en-US" altLang="ko-KR"/>
              <a:t>(operator precedence)</a:t>
            </a:r>
          </a:p>
          <a:p>
            <a:pPr lvl="1"/>
            <a:r>
              <a:rPr lang="ko-KR" altLang="en-US"/>
              <a:t>산술연산의 경우 기본적으로 다음과 같은 수학적 관례를 </a:t>
            </a:r>
            <a:br>
              <a:rPr lang="en-US" altLang="ko-KR"/>
            </a:br>
            <a:r>
              <a:rPr lang="ko-KR" altLang="en-US"/>
              <a:t>따르고 있음</a:t>
            </a:r>
            <a:r>
              <a:rPr lang="en-US" altLang="ko-KR"/>
              <a:t>. </a:t>
            </a:r>
            <a:r>
              <a:rPr lang="ko-KR" altLang="en-US"/>
              <a:t>첫 글자를 따서 </a:t>
            </a:r>
            <a:r>
              <a:rPr lang="en-US" altLang="ko-KR"/>
              <a:t>PEMDAS</a:t>
            </a:r>
            <a:r>
              <a:rPr lang="ko-KR" altLang="en-US"/>
              <a:t>로 기억할 수 있음</a:t>
            </a:r>
            <a:endParaRPr lang="en-US" altLang="ko-KR"/>
          </a:p>
          <a:p>
            <a:pPr lvl="2"/>
            <a:r>
              <a:rPr lang="ko-KR" altLang="en-US"/>
              <a:t>괄호</a:t>
            </a:r>
            <a:r>
              <a:rPr lang="en-US" altLang="ko-KR"/>
              <a:t>(Parentheses)</a:t>
            </a:r>
            <a:r>
              <a:rPr lang="ko-KR" altLang="en-US"/>
              <a:t>는 가장 높은 우선순위를 가지며</a:t>
            </a:r>
            <a:r>
              <a:rPr lang="en-US" altLang="ko-KR"/>
              <a:t>, </a:t>
            </a:r>
            <a:r>
              <a:rPr lang="ko-KR" altLang="en-US"/>
              <a:t>괄호 내의 식이 먼저 실행됨</a:t>
            </a:r>
            <a:endParaRPr lang="en-US" altLang="ko-KR"/>
          </a:p>
          <a:p>
            <a:pPr lvl="2"/>
            <a:r>
              <a:rPr lang="ko-KR" altLang="en-US"/>
              <a:t>지수승</a:t>
            </a:r>
            <a:r>
              <a:rPr lang="en-US" altLang="ko-KR"/>
              <a:t>(Exponentiation)</a:t>
            </a:r>
            <a:r>
              <a:rPr lang="ko-KR" altLang="en-US"/>
              <a:t>은 다음으로 높은 우선순위를 가짐</a:t>
            </a:r>
            <a:endParaRPr lang="en-US" altLang="ko-KR"/>
          </a:p>
          <a:p>
            <a:pPr lvl="2"/>
            <a:r>
              <a:rPr lang="ko-KR" altLang="en-US"/>
              <a:t>곱셈</a:t>
            </a:r>
            <a:r>
              <a:rPr lang="en-US" altLang="ko-KR"/>
              <a:t>(Multiplication)</a:t>
            </a:r>
            <a:r>
              <a:rPr lang="ko-KR" altLang="en-US"/>
              <a:t>과 나눗셈</a:t>
            </a:r>
            <a:r>
              <a:rPr lang="en-US" altLang="ko-KR"/>
              <a:t>(Division)</a:t>
            </a:r>
            <a:r>
              <a:rPr lang="ko-KR" altLang="en-US"/>
              <a:t>은 동일한 우선순위를 가짐덧셈</a:t>
            </a:r>
            <a:r>
              <a:rPr lang="en-US" altLang="ko-KR"/>
              <a:t>(Addition)</a:t>
            </a:r>
            <a:r>
              <a:rPr lang="ko-KR" altLang="en-US"/>
              <a:t>과 뺄셈</a:t>
            </a:r>
            <a:r>
              <a:rPr lang="en-US" altLang="ko-KR"/>
              <a:t>(Subtraction)</a:t>
            </a:r>
            <a:r>
              <a:rPr lang="ko-KR" altLang="en-US"/>
              <a:t>은 동일한 우선순위를 가짐</a:t>
            </a:r>
            <a:endParaRPr lang="en-US" altLang="ko-KR"/>
          </a:p>
          <a:p>
            <a:pPr lvl="2"/>
            <a:r>
              <a:rPr lang="ko-KR" altLang="en-US"/>
              <a:t>같은 우선순위를 갖는 연산자는 왼쪽에서 오른쪽 순서로 실행됨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연산자의 우선순위를 고려하여 계산하기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연산자 우선순위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(operator precedence)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F62D54-5496-4872-9000-369384A5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9" y="1013517"/>
            <a:ext cx="8051428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3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연산자의 우선순위를 고려하여 계산하기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연산자 우선순위의 변경</a:t>
            </a:r>
            <a:endParaRPr lang="en-US" altLang="ko-KR"/>
          </a:p>
          <a:p>
            <a:pPr lvl="1"/>
            <a:r>
              <a:rPr lang="ko-KR" altLang="en-US"/>
              <a:t>괄호를 사용하여 연산자 우선순위 변경 가능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2CD490-E78D-45BA-9ABD-516DC790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7" y="1441737"/>
            <a:ext cx="8137143" cy="17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4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연산자의 우선순위를 고려하여 계산하기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73CED1-57E2-4F4A-AEA0-A1127B59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3" y="411846"/>
            <a:ext cx="8045714" cy="11828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B6E635-CFBF-4129-AA2F-B973B883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2" y="1691996"/>
            <a:ext cx="8046000" cy="1414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F3A322-467A-4C7E-9ADF-AB523A3D1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43" y="3200718"/>
            <a:ext cx="8046000" cy="11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rgbClr val="C00000"/>
                </a:solidFill>
              </a:rPr>
              <a:t>4.1 </a:t>
            </a:r>
            <a:r>
              <a:rPr lang="ko-KR" altLang="en-US" sz="1800">
                <a:solidFill>
                  <a:srgbClr val="C00000"/>
                </a:solidFill>
              </a:rPr>
              <a:t>입력된 데이터를 산술 연산하기</a:t>
            </a:r>
            <a:endParaRPr lang="en-US" altLang="ko-KR" sz="1800">
              <a:solidFill>
                <a:srgbClr val="C00000"/>
              </a:solidFill>
            </a:endParaRPr>
          </a:p>
          <a:p>
            <a:r>
              <a:rPr lang="en-US" altLang="ko-KR" sz="1600"/>
              <a:t>       </a:t>
            </a:r>
            <a:r>
              <a:rPr lang="en-US" altLang="ko-KR" sz="1600" b="1">
                <a:solidFill>
                  <a:srgbClr val="C00000"/>
                </a:solidFill>
              </a:rPr>
              <a:t>4.1.1 </a:t>
            </a:r>
            <a:r>
              <a:rPr lang="ko-KR" altLang="en-US" sz="1600" b="1">
                <a:solidFill>
                  <a:srgbClr val="C00000"/>
                </a:solidFill>
              </a:rPr>
              <a:t>수식과 연산자</a:t>
            </a:r>
            <a:endParaRPr lang="en-US" altLang="ko-KR" sz="1600" b="1">
              <a:solidFill>
                <a:srgbClr val="C00000"/>
              </a:solidFill>
            </a:endParaRPr>
          </a:p>
          <a:p>
            <a:r>
              <a:rPr lang="en-US" altLang="ko-KR" sz="1600"/>
              <a:t>       4.1.2 </a:t>
            </a:r>
            <a:r>
              <a:rPr lang="ko-KR" altLang="en-US" sz="1600"/>
              <a:t>사칙연산 계산하기</a:t>
            </a:r>
            <a:endParaRPr lang="en-US" altLang="ko-KR" sz="1600" dirty="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4.1.3 </a:t>
            </a:r>
            <a:r>
              <a:rPr lang="ko-KR" altLang="en-US" sz="1600"/>
              <a:t>정수 나눗셈과 나머지 계산하기</a:t>
            </a:r>
            <a:endParaRPr lang="en-US" altLang="ko-KR" sz="1600"/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/>
              <a:t>4.2 </a:t>
            </a:r>
            <a:r>
              <a:rPr lang="ko-KR" altLang="en-US" sz="1800"/>
              <a:t>대입 연산자와 복합 대입 연산자 활용하기</a:t>
            </a:r>
            <a:endParaRPr lang="en-US" altLang="ko-KR" sz="1800" dirty="0"/>
          </a:p>
          <a:p>
            <a:r>
              <a:rPr lang="en-US" altLang="ko-KR" sz="1400"/>
              <a:t>        </a:t>
            </a:r>
            <a:r>
              <a:rPr lang="en-US" altLang="ko-KR" sz="1600"/>
              <a:t>4.2.1 </a:t>
            </a:r>
            <a:r>
              <a:rPr lang="ko-KR" altLang="en-US" sz="1600"/>
              <a:t>대입 연산자와 대입문</a:t>
            </a:r>
            <a:endParaRPr lang="en-US" altLang="ko-KR" sz="1600"/>
          </a:p>
          <a:p>
            <a:r>
              <a:rPr lang="en-US" altLang="ko-KR" sz="1600"/>
              <a:t>       4.2.2 </a:t>
            </a:r>
            <a:r>
              <a:rPr lang="ko-KR" altLang="en-US" sz="1600"/>
              <a:t>복합 대입 연산자</a:t>
            </a:r>
            <a:endParaRPr lang="en-US" altLang="ko-KR" sz="160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4.3 </a:t>
            </a:r>
            <a:r>
              <a:rPr lang="ko-KR" altLang="en-US" sz="1800"/>
              <a:t>연산자의 우선순위를 고려하여 계산하기</a:t>
            </a:r>
            <a:endParaRPr lang="en-US" altLang="ko-KR" sz="1800" dirty="0"/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Thinking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잠깐</a:t>
            </a:r>
            <a:r>
              <a:rPr lang="en-US" altLang="ko-KR" sz="1800" dirty="0"/>
              <a:t>! Coding</a:t>
            </a:r>
          </a:p>
          <a:p>
            <a:r>
              <a:rPr lang="en-US" altLang="ko-KR" sz="1800" dirty="0"/>
              <a:t>Coding</a:t>
            </a:r>
            <a:r>
              <a:rPr lang="en-US" altLang="ko-KR" sz="1800"/>
              <a:t>! Programming</a:t>
            </a:r>
            <a:endParaRPr lang="en-US" altLang="ko-KR" sz="1800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59180" y="1892241"/>
            <a:ext cx="0" cy="4330942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C4F9F2-7FBC-4C68-A990-DFB39DDA1CC7}"/>
              </a:ext>
            </a:extLst>
          </p:cNvPr>
          <p:cNvGrpSpPr/>
          <p:nvPr/>
        </p:nvGrpSpPr>
        <p:grpSpPr>
          <a:xfrm>
            <a:off x="483870" y="2248904"/>
            <a:ext cx="655320" cy="543937"/>
            <a:chOff x="483870" y="1966406"/>
            <a:chExt cx="655320" cy="543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0E0BB2-B720-4167-9946-2D7437908B82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171C-5BF6-4A73-8AB7-CA96BBE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60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연산자의 우선순위를 고려하여 계산하기</a:t>
            </a:r>
            <a:endParaRPr lang="ko-KR" altLang="en-US" dirty="0"/>
          </a:p>
        </p:txBody>
      </p:sp>
      <p:pic>
        <p:nvPicPr>
          <p:cNvPr id="8" name="그림 7">
            <a:hlinkClick r:id="rId2" action="ppaction://hlinksldjump"/>
            <a:extLst>
              <a:ext uri="{FF2B5EF4-FFF2-40B4-BE49-F238E27FC236}">
                <a16:creationId xmlns:a16="http://schemas.microsoft.com/office/drawing/2014/main" id="{FE71CF97-2762-484D-914C-32F05A264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08" y="915389"/>
            <a:ext cx="285750" cy="342900"/>
          </a:xfrm>
          <a:prstGeom prst="rect">
            <a:avLst/>
          </a:prstGeom>
        </p:spPr>
      </p:pic>
      <p:pic>
        <p:nvPicPr>
          <p:cNvPr id="9" name="그림 8">
            <a:hlinkClick r:id="rId2" action="ppaction://hlinksldjump"/>
            <a:extLst>
              <a:ext uri="{FF2B5EF4-FFF2-40B4-BE49-F238E27FC236}">
                <a16:creationId xmlns:a16="http://schemas.microsoft.com/office/drawing/2014/main" id="{3E1CEB7B-2556-49EC-B012-9370A91E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08" y="1287785"/>
            <a:ext cx="285750" cy="34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613CE9-42A4-4615-9DAF-E3A7C8C4E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8" y="433037"/>
            <a:ext cx="8057143" cy="1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99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연산자의 우선순위를 고려하여 계산하기</a:t>
            </a:r>
            <a:endParaRPr lang="ko-KR" altLang="en-US" dirty="0"/>
          </a:p>
        </p:txBody>
      </p:sp>
      <p:pic>
        <p:nvPicPr>
          <p:cNvPr id="8" name="그림 7">
            <a:hlinkClick r:id="rId2" action="ppaction://hlinksldjump"/>
            <a:extLst>
              <a:ext uri="{FF2B5EF4-FFF2-40B4-BE49-F238E27FC236}">
                <a16:creationId xmlns:a16="http://schemas.microsoft.com/office/drawing/2014/main" id="{D2C3E275-3A79-4E50-BB3D-F1627E1D8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08" y="844560"/>
            <a:ext cx="323850" cy="395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057175-47D6-44E4-B82B-2D4B8570D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8" y="409482"/>
            <a:ext cx="8057143" cy="2371429"/>
          </a:xfrm>
          <a:prstGeom prst="rect">
            <a:avLst/>
          </a:prstGeom>
        </p:spPr>
      </p:pic>
      <p:pic>
        <p:nvPicPr>
          <p:cNvPr id="7" name="그림 6">
            <a:hlinkClick r:id="rId5" action="ppaction://hlinksldjump"/>
            <a:extLst>
              <a:ext uri="{FF2B5EF4-FFF2-40B4-BE49-F238E27FC236}">
                <a16:creationId xmlns:a16="http://schemas.microsoft.com/office/drawing/2014/main" id="{E4B54B67-2C3F-4F43-AD32-62C006641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08" y="1261970"/>
            <a:ext cx="323850" cy="395288"/>
          </a:xfrm>
          <a:prstGeom prst="rect">
            <a:avLst/>
          </a:prstGeom>
        </p:spPr>
      </p:pic>
      <p:pic>
        <p:nvPicPr>
          <p:cNvPr id="9" name="그림 8">
            <a:hlinkClick r:id="rId5" action="ppaction://hlinksldjump"/>
            <a:extLst>
              <a:ext uri="{FF2B5EF4-FFF2-40B4-BE49-F238E27FC236}">
                <a16:creationId xmlns:a16="http://schemas.microsoft.com/office/drawing/2014/main" id="{DFF99519-C3E3-44F8-AE7B-BE4365F9E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08" y="2173294"/>
            <a:ext cx="323850" cy="3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36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/>
              <a:t>4.1 </a:t>
            </a:r>
            <a:r>
              <a:rPr lang="ko-KR" altLang="en-US" sz="1800"/>
              <a:t>입력된 데이터를 산술 연산하기</a:t>
            </a:r>
            <a:endParaRPr lang="en-US" altLang="ko-KR" sz="1800"/>
          </a:p>
          <a:p>
            <a:r>
              <a:rPr lang="en-US" altLang="ko-KR" sz="1600"/>
              <a:t>       4.1.1 </a:t>
            </a:r>
            <a:r>
              <a:rPr lang="ko-KR" altLang="en-US" sz="1600"/>
              <a:t>수식과 연산자</a:t>
            </a:r>
            <a:endParaRPr lang="en-US" altLang="ko-KR" sz="1600"/>
          </a:p>
          <a:p>
            <a:r>
              <a:rPr lang="en-US" altLang="ko-KR" sz="1600"/>
              <a:t>       4.1.2 </a:t>
            </a:r>
            <a:r>
              <a:rPr lang="ko-KR" altLang="en-US" sz="1600"/>
              <a:t>사칙연산 계산하기</a:t>
            </a:r>
            <a:endParaRPr lang="en-US" altLang="ko-KR" sz="1600" dirty="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4.1.3 </a:t>
            </a:r>
            <a:r>
              <a:rPr lang="ko-KR" altLang="en-US" sz="1600"/>
              <a:t>정수 나눗셈과 나머지 계산하기</a:t>
            </a:r>
            <a:endParaRPr lang="en-US" altLang="ko-KR" sz="1600"/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/>
              <a:t>4.2 </a:t>
            </a:r>
            <a:r>
              <a:rPr lang="ko-KR" altLang="en-US" sz="1800"/>
              <a:t>대입 연산자와 복합 대입 연산자 활용하기</a:t>
            </a:r>
            <a:endParaRPr lang="en-US" altLang="ko-KR" sz="1800" dirty="0"/>
          </a:p>
          <a:p>
            <a:r>
              <a:rPr lang="en-US" altLang="ko-KR" sz="1400"/>
              <a:t>        </a:t>
            </a:r>
            <a:r>
              <a:rPr lang="en-US" altLang="ko-KR" sz="1600"/>
              <a:t>4.2.1 </a:t>
            </a:r>
            <a:r>
              <a:rPr lang="ko-KR" altLang="en-US" sz="1600"/>
              <a:t>대입 연산자와 대입문</a:t>
            </a:r>
            <a:endParaRPr lang="en-US" altLang="ko-KR" sz="1600"/>
          </a:p>
          <a:p>
            <a:r>
              <a:rPr lang="en-US" altLang="ko-KR" sz="1600"/>
              <a:t>       4.2.2 </a:t>
            </a:r>
            <a:r>
              <a:rPr lang="ko-KR" altLang="en-US" sz="1600"/>
              <a:t>복합 대입 연산자</a:t>
            </a:r>
            <a:endParaRPr lang="en-US" altLang="ko-KR" sz="160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4.3 </a:t>
            </a:r>
            <a:r>
              <a:rPr lang="ko-KR" altLang="en-US" sz="1800"/>
              <a:t>연산자의 우선순위를 고려하여 계산하기</a:t>
            </a:r>
            <a:endParaRPr lang="en-US" altLang="ko-KR" sz="1800" dirty="0"/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 b="1">
                <a:solidFill>
                  <a:srgbClr val="C00000"/>
                </a:solidFill>
              </a:rPr>
              <a:t>Thinking</a:t>
            </a:r>
            <a:r>
              <a:rPr lang="en-US" altLang="ko-KR" sz="1800" b="1" dirty="0">
                <a:solidFill>
                  <a:srgbClr val="C00000"/>
                </a:solidFill>
              </a:rPr>
              <a:t>!</a:t>
            </a:r>
          </a:p>
          <a:p>
            <a:r>
              <a:rPr lang="ko-KR" altLang="en-US" sz="1800" dirty="0"/>
              <a:t>잠깐</a:t>
            </a:r>
            <a:r>
              <a:rPr lang="en-US" altLang="ko-KR" sz="1800" dirty="0"/>
              <a:t>! Coding</a:t>
            </a:r>
          </a:p>
          <a:p>
            <a:r>
              <a:rPr lang="en-US" altLang="ko-KR" sz="1800" dirty="0"/>
              <a:t>Coding</a:t>
            </a:r>
            <a:r>
              <a:rPr lang="en-US" altLang="ko-KR" sz="1800"/>
              <a:t>! Programming</a:t>
            </a:r>
            <a:endParaRPr lang="en-US" altLang="ko-KR" sz="1800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59180" y="1892241"/>
            <a:ext cx="0" cy="4324363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C4F9F2-7FBC-4C68-A990-DFB39DDA1CC7}"/>
              </a:ext>
            </a:extLst>
          </p:cNvPr>
          <p:cNvGrpSpPr/>
          <p:nvPr/>
        </p:nvGrpSpPr>
        <p:grpSpPr>
          <a:xfrm>
            <a:off x="483870" y="5257578"/>
            <a:ext cx="655320" cy="543937"/>
            <a:chOff x="483870" y="1966406"/>
            <a:chExt cx="655320" cy="543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0E0BB2-B720-4167-9946-2D7437908B82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171C-5BF6-4A73-8AB7-CA96BBE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4042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>
            <a:hlinkClick r:id="rId2" action="ppaction://hlinksldjump"/>
            <a:extLst>
              <a:ext uri="{FF2B5EF4-FFF2-40B4-BE49-F238E27FC236}">
                <a16:creationId xmlns:a16="http://schemas.microsoft.com/office/drawing/2014/main" id="{B7472A29-3E3F-4EF4-B578-F1851741A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3345169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300FFEA-7832-4381-B80C-52BAC3962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43" y="373610"/>
            <a:ext cx="8085714" cy="34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3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4D37F3D6-3C8B-4DBB-A19F-6280CA330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3690050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EA478A-44F6-4D82-B7DF-FE81090B5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4" y="421534"/>
            <a:ext cx="8108572" cy="37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02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592EAAA2-CF22-4CD3-91B7-AAF9156C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3385939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20C01A2-055B-42DF-91DB-08A1022A8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43" y="425994"/>
            <a:ext cx="8097143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23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6F26799B-6768-4B6E-AAB7-1572D06ED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994705"/>
            <a:ext cx="411480" cy="440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F8C6FD-112A-4653-91FA-29480ED6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71" y="415412"/>
            <a:ext cx="8142857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9FAF77CA-3302-404D-9909-4BF0D328D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4204152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85B5F79-497D-4D8C-A31A-99C85735A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4" y="387064"/>
            <a:ext cx="8108572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3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BC00C628-7417-45C3-8AF1-2CDC27233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2835768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90AD4EC-D4B6-4C41-A262-16CCE817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8" y="392218"/>
            <a:ext cx="8177143" cy="4468571"/>
          </a:xfrm>
          <a:prstGeom prst="rect">
            <a:avLst/>
          </a:prstGeom>
        </p:spPr>
      </p:pic>
      <p:pic>
        <p:nvPicPr>
          <p:cNvPr id="5" name="그림 4">
            <a:hlinkClick r:id="rId2" action="ppaction://hlinksldjump"/>
            <a:extLst>
              <a:ext uri="{FF2B5EF4-FFF2-40B4-BE49-F238E27FC236}">
                <a16:creationId xmlns:a16="http://schemas.microsoft.com/office/drawing/2014/main" id="{3CB926A3-EF54-45F6-A410-9A1FB3DB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4405986"/>
            <a:ext cx="411480" cy="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92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/>
              <a:t>4.1 </a:t>
            </a:r>
            <a:r>
              <a:rPr lang="ko-KR" altLang="en-US" sz="1800"/>
              <a:t>입력된 데이터를 산술 연산하기</a:t>
            </a:r>
            <a:endParaRPr lang="en-US" altLang="ko-KR" sz="1800"/>
          </a:p>
          <a:p>
            <a:r>
              <a:rPr lang="en-US" altLang="ko-KR" sz="1600"/>
              <a:t>       4.1.1 </a:t>
            </a:r>
            <a:r>
              <a:rPr lang="ko-KR" altLang="en-US" sz="1600"/>
              <a:t>수식과 연산자</a:t>
            </a:r>
            <a:endParaRPr lang="en-US" altLang="ko-KR" sz="1600"/>
          </a:p>
          <a:p>
            <a:r>
              <a:rPr lang="en-US" altLang="ko-KR" sz="1600"/>
              <a:t>       4.1.2 </a:t>
            </a:r>
            <a:r>
              <a:rPr lang="ko-KR" altLang="en-US" sz="1600"/>
              <a:t>사칙연산 계산하기</a:t>
            </a:r>
            <a:endParaRPr lang="en-US" altLang="ko-KR" sz="1600" dirty="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4.1.3 </a:t>
            </a:r>
            <a:r>
              <a:rPr lang="ko-KR" altLang="en-US" sz="1600"/>
              <a:t>정수 나눗셈과 나머지 계산하기</a:t>
            </a:r>
            <a:endParaRPr lang="en-US" altLang="ko-KR" sz="1600"/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/>
              <a:t>4.2 </a:t>
            </a:r>
            <a:r>
              <a:rPr lang="ko-KR" altLang="en-US" sz="1800"/>
              <a:t>대입 연산자와 복합 대입 연산자 활용하기</a:t>
            </a:r>
            <a:endParaRPr lang="en-US" altLang="ko-KR" sz="1800" dirty="0"/>
          </a:p>
          <a:p>
            <a:r>
              <a:rPr lang="en-US" altLang="ko-KR" sz="1400"/>
              <a:t>        </a:t>
            </a:r>
            <a:r>
              <a:rPr lang="en-US" altLang="ko-KR" sz="1600"/>
              <a:t>4.2.1 </a:t>
            </a:r>
            <a:r>
              <a:rPr lang="ko-KR" altLang="en-US" sz="1600"/>
              <a:t>대입 연산자와 대입문</a:t>
            </a:r>
            <a:endParaRPr lang="en-US" altLang="ko-KR" sz="1600"/>
          </a:p>
          <a:p>
            <a:r>
              <a:rPr lang="en-US" altLang="ko-KR" sz="1600"/>
              <a:t>       4.2.2 </a:t>
            </a:r>
            <a:r>
              <a:rPr lang="ko-KR" altLang="en-US" sz="1600"/>
              <a:t>복합 대입 연산자</a:t>
            </a:r>
            <a:endParaRPr lang="en-US" altLang="ko-KR" sz="160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4.3 </a:t>
            </a:r>
            <a:r>
              <a:rPr lang="ko-KR" altLang="en-US" sz="1800"/>
              <a:t>연산자의 우선순위를 고려하여 계산하기</a:t>
            </a:r>
            <a:endParaRPr lang="en-US" altLang="ko-KR" sz="1800" dirty="0"/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Thinking</a:t>
            </a:r>
            <a:r>
              <a:rPr lang="en-US" altLang="ko-KR" sz="1800" dirty="0"/>
              <a:t>!</a:t>
            </a:r>
          </a:p>
          <a:p>
            <a:r>
              <a:rPr lang="ko-KR" altLang="en-US" sz="1800" b="1" dirty="0">
                <a:solidFill>
                  <a:srgbClr val="C00000"/>
                </a:solidFill>
              </a:rPr>
              <a:t>잠깐</a:t>
            </a:r>
            <a:r>
              <a:rPr lang="en-US" altLang="ko-KR" sz="1800" b="1" dirty="0">
                <a:solidFill>
                  <a:srgbClr val="C00000"/>
                </a:solidFill>
              </a:rPr>
              <a:t>! Coding</a:t>
            </a:r>
          </a:p>
          <a:p>
            <a:r>
              <a:rPr lang="en-US" altLang="ko-KR" sz="1800" dirty="0"/>
              <a:t>Coding</a:t>
            </a:r>
            <a:r>
              <a:rPr lang="en-US" altLang="ko-KR" sz="1800"/>
              <a:t>! Programming</a:t>
            </a:r>
            <a:endParaRPr lang="en-US" altLang="ko-KR" sz="1800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59180" y="1892241"/>
            <a:ext cx="0" cy="4344099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C4F9F2-7FBC-4C68-A990-DFB39DDA1CC7}"/>
              </a:ext>
            </a:extLst>
          </p:cNvPr>
          <p:cNvGrpSpPr/>
          <p:nvPr/>
        </p:nvGrpSpPr>
        <p:grpSpPr>
          <a:xfrm>
            <a:off x="483870" y="5578101"/>
            <a:ext cx="655320" cy="543937"/>
            <a:chOff x="483870" y="1966406"/>
            <a:chExt cx="655320" cy="543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0E0BB2-B720-4167-9946-2D7437908B82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171C-5BF6-4A73-8AB7-CA96BBE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1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4.1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입력된 데이터를 산술 연산하기</a:t>
            </a:r>
            <a:r>
              <a:rPr lang="en-US" altLang="ko-KR"/>
              <a:t>  4.1.1 </a:t>
            </a:r>
            <a:r>
              <a:rPr lang="ko-KR" altLang="en-US"/>
              <a:t>수식과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수식</a:t>
            </a:r>
            <a:r>
              <a:rPr lang="en-US" altLang="ko-KR"/>
              <a:t>(expression)</a:t>
            </a:r>
          </a:p>
          <a:p>
            <a:pPr lvl="1"/>
            <a:r>
              <a:rPr lang="ko-KR" altLang="en-US"/>
              <a:t>피연산자들과 연산자의 조합으로 구성</a:t>
            </a:r>
            <a:endParaRPr lang="en-US" altLang="ko-KR"/>
          </a:p>
          <a:p>
            <a:pPr lvl="1"/>
            <a:r>
              <a:rPr lang="ko-KR" altLang="en-US"/>
              <a:t>피연산자</a:t>
            </a:r>
            <a:r>
              <a:rPr lang="en-US" altLang="ko-KR"/>
              <a:t>(operand) : </a:t>
            </a:r>
            <a:r>
              <a:rPr lang="ko-KR" altLang="en-US"/>
              <a:t>연산의 대상이 되는 것</a:t>
            </a:r>
            <a:endParaRPr lang="en-US" altLang="ko-KR"/>
          </a:p>
          <a:p>
            <a:pPr lvl="1"/>
            <a:r>
              <a:rPr lang="ko-KR" altLang="en-US"/>
              <a:t>연산자</a:t>
            </a:r>
            <a:r>
              <a:rPr lang="en-US" altLang="ko-KR"/>
              <a:t>(operator)</a:t>
            </a:r>
          </a:p>
          <a:p>
            <a:pPr lvl="2"/>
            <a:r>
              <a:rPr lang="ko-KR" altLang="en-US"/>
              <a:t>어떤 연산을 나타내는 기호</a:t>
            </a:r>
            <a:endParaRPr lang="en-US" altLang="ko-KR"/>
          </a:p>
          <a:p>
            <a:pPr lvl="2"/>
            <a:r>
              <a:rPr lang="ko-KR" altLang="en-US"/>
              <a:t>산술 연산자</a:t>
            </a:r>
            <a:r>
              <a:rPr lang="en-US" altLang="ko-KR"/>
              <a:t>,</a:t>
            </a:r>
            <a:r>
              <a:rPr lang="ko-KR" altLang="en-US"/>
              <a:t> 관계 연산자</a:t>
            </a:r>
            <a:r>
              <a:rPr lang="en-US" altLang="ko-KR"/>
              <a:t>, </a:t>
            </a:r>
            <a:r>
              <a:rPr lang="ko-KR" altLang="en-US"/>
              <a:t>논리 연산자</a:t>
            </a:r>
            <a:r>
              <a:rPr lang="en-US" altLang="ko-KR"/>
              <a:t>, </a:t>
            </a:r>
            <a:r>
              <a:rPr lang="ko-KR" altLang="en-US"/>
              <a:t>비트 연산자 등</a:t>
            </a:r>
            <a:endParaRPr lang="en-US" altLang="ko-KR"/>
          </a:p>
          <a:p>
            <a:pPr lvl="1"/>
            <a:r>
              <a:rPr lang="ko-KR" altLang="en-US"/>
              <a:t>수식의 연산에 의해 결과 값이 생성됨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5" name="_x295647080" descr="EMB000009c0bcde">
            <a:extLst>
              <a:ext uri="{FF2B5EF4-FFF2-40B4-BE49-F238E27FC236}">
                <a16:creationId xmlns:a16="http://schemas.microsoft.com/office/drawing/2014/main" id="{F58BA537-5D69-4FDD-8EDB-A8170A465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57" y="3429000"/>
            <a:ext cx="547487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05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9BF6F7EA-D5C9-413D-9F1D-272352EAF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3208972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A0A87E3-ED04-483D-8102-00979263F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43" y="386194"/>
            <a:ext cx="8085714" cy="32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57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>
            <a:hlinkClick r:id="rId2" action="ppaction://hlinksldjump"/>
            <a:extLst>
              <a:ext uri="{FF2B5EF4-FFF2-40B4-BE49-F238E27FC236}">
                <a16:creationId xmlns:a16="http://schemas.microsoft.com/office/drawing/2014/main" id="{5D0EE370-D5B1-4602-961D-683EF91D4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3383414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8BC069-7B16-4116-8DD5-E354191C0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14" y="377755"/>
            <a:ext cx="8068571" cy="34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51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>
            <a:hlinkClick r:id="rId2" action="ppaction://hlinksldjump"/>
            <a:extLst>
              <a:ext uri="{FF2B5EF4-FFF2-40B4-BE49-F238E27FC236}">
                <a16:creationId xmlns:a16="http://schemas.microsoft.com/office/drawing/2014/main" id="{74CDE8D1-27A1-49CB-B239-60CA956A8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4143083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B14AF2A-4E6A-4105-ADBD-EF6B5F23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1" y="394567"/>
            <a:ext cx="8102857" cy="4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27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8830F07E-DD59-430F-ACE7-D004F100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3089845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91B8D69-BB75-437F-9C00-DFBD6066D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3" y="390362"/>
            <a:ext cx="8165714" cy="31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6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8830F07E-DD59-430F-ACE7-D004F100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1630068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53BF320-7784-4800-9634-BCE2F5D3C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85" y="382014"/>
            <a:ext cx="8131429" cy="17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54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>
            <a:hlinkClick r:id="rId2" action="ppaction://hlinksldjump"/>
            <a:extLst>
              <a:ext uri="{FF2B5EF4-FFF2-40B4-BE49-F238E27FC236}">
                <a16:creationId xmlns:a16="http://schemas.microsoft.com/office/drawing/2014/main" id="{BAE9879A-9B14-4C27-ACCB-203A22587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4818487"/>
            <a:ext cx="411480" cy="440055"/>
          </a:xfrm>
          <a:prstGeom prst="rect">
            <a:avLst/>
          </a:prstGeom>
        </p:spPr>
      </p:pic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8830F07E-DD59-430F-ACE7-D004F100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86" y="2236334"/>
            <a:ext cx="411480" cy="4400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0BDCB05-E646-4747-AF9A-F6AA70F38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4" y="374648"/>
            <a:ext cx="8108572" cy="4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17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/>
              <a:t>4.1 </a:t>
            </a:r>
            <a:r>
              <a:rPr lang="ko-KR" altLang="en-US" sz="1800"/>
              <a:t>입력된 데이터를 산술 연산하기</a:t>
            </a:r>
            <a:endParaRPr lang="en-US" altLang="ko-KR" sz="1800"/>
          </a:p>
          <a:p>
            <a:r>
              <a:rPr lang="en-US" altLang="ko-KR" sz="1600"/>
              <a:t>       4.1.1 </a:t>
            </a:r>
            <a:r>
              <a:rPr lang="ko-KR" altLang="en-US" sz="1600"/>
              <a:t>수식과 연산자</a:t>
            </a:r>
            <a:endParaRPr lang="en-US" altLang="ko-KR" sz="1600"/>
          </a:p>
          <a:p>
            <a:r>
              <a:rPr lang="en-US" altLang="ko-KR" sz="1600"/>
              <a:t>       4.1.2 </a:t>
            </a:r>
            <a:r>
              <a:rPr lang="ko-KR" altLang="en-US" sz="1600"/>
              <a:t>사칙연산 계산하기</a:t>
            </a:r>
            <a:endParaRPr lang="en-US" altLang="ko-KR" sz="1600" dirty="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4.1.3 </a:t>
            </a:r>
            <a:r>
              <a:rPr lang="ko-KR" altLang="en-US" sz="1600"/>
              <a:t>정수 나눗셈과 나머지 계산하기</a:t>
            </a:r>
            <a:endParaRPr lang="en-US" altLang="ko-KR" sz="1600"/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/>
              <a:t>4.2 </a:t>
            </a:r>
            <a:r>
              <a:rPr lang="ko-KR" altLang="en-US" sz="1800"/>
              <a:t>대입 연산자와 복합 대입 연산자 활용하기</a:t>
            </a:r>
            <a:endParaRPr lang="en-US" altLang="ko-KR" sz="1800" dirty="0"/>
          </a:p>
          <a:p>
            <a:r>
              <a:rPr lang="en-US" altLang="ko-KR" sz="1400"/>
              <a:t>        </a:t>
            </a:r>
            <a:r>
              <a:rPr lang="en-US" altLang="ko-KR" sz="1600"/>
              <a:t>4.2.1 </a:t>
            </a:r>
            <a:r>
              <a:rPr lang="ko-KR" altLang="en-US" sz="1600"/>
              <a:t>대입 연산자와 대입문</a:t>
            </a:r>
            <a:endParaRPr lang="en-US" altLang="ko-KR" sz="1600"/>
          </a:p>
          <a:p>
            <a:r>
              <a:rPr lang="en-US" altLang="ko-KR" sz="1600"/>
              <a:t>       4.2.2 </a:t>
            </a:r>
            <a:r>
              <a:rPr lang="ko-KR" altLang="en-US" sz="1600"/>
              <a:t>복합 대입 연산자</a:t>
            </a:r>
            <a:endParaRPr lang="en-US" altLang="ko-KR" sz="160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4.3 </a:t>
            </a:r>
            <a:r>
              <a:rPr lang="ko-KR" altLang="en-US" sz="1800"/>
              <a:t>연산자의 우선순위를 고려하여 계산하기</a:t>
            </a:r>
            <a:endParaRPr lang="en-US" altLang="ko-KR" sz="1800" dirty="0"/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Thinking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잠깐</a:t>
            </a:r>
            <a:r>
              <a:rPr lang="en-US" altLang="ko-KR" sz="1800" dirty="0"/>
              <a:t>! Coding</a:t>
            </a:r>
          </a:p>
          <a:p>
            <a:r>
              <a:rPr lang="en-US" altLang="ko-KR" sz="1800" b="1" dirty="0">
                <a:solidFill>
                  <a:srgbClr val="C00000"/>
                </a:solidFill>
              </a:rPr>
              <a:t>Coding</a:t>
            </a:r>
            <a:r>
              <a:rPr lang="en-US" altLang="ko-KR" sz="1800" b="1">
                <a:solidFill>
                  <a:srgbClr val="C00000"/>
                </a:solidFill>
              </a:rPr>
              <a:t>! Programming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cxnSp>
        <p:nvCxnSpPr>
          <p:cNvPr id="10" name="직선 연결선 9"/>
          <p:cNvCxnSpPr>
            <a:cxnSpLocks/>
            <a:endCxn id="7" idx="4"/>
          </p:cNvCxnSpPr>
          <p:nvPr/>
        </p:nvCxnSpPr>
        <p:spPr>
          <a:xfrm>
            <a:off x="1059180" y="1892241"/>
            <a:ext cx="0" cy="4349493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C4F9F2-7FBC-4C68-A990-DFB39DDA1CC7}"/>
              </a:ext>
            </a:extLst>
          </p:cNvPr>
          <p:cNvGrpSpPr/>
          <p:nvPr/>
        </p:nvGrpSpPr>
        <p:grpSpPr>
          <a:xfrm>
            <a:off x="483870" y="5929760"/>
            <a:ext cx="655320" cy="543937"/>
            <a:chOff x="483870" y="1966406"/>
            <a:chExt cx="655320" cy="543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0E0BB2-B720-4167-9946-2D7437908B82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171C-5BF6-4A73-8AB7-CA96BBE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334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62AE99-0431-41B4-99A5-602026AB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8" y="391962"/>
            <a:ext cx="8097143" cy="44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32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40BFEF-EA4D-4B40-8910-8F9E4628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6" y="397021"/>
            <a:ext cx="8091428" cy="3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4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901239-2A6A-40A3-A554-27CE0575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6" y="407852"/>
            <a:ext cx="8091428" cy="20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rgbClr val="C00000"/>
                </a:solidFill>
              </a:rPr>
              <a:t>4.1 </a:t>
            </a:r>
            <a:r>
              <a:rPr lang="ko-KR" altLang="en-US" sz="1800">
                <a:solidFill>
                  <a:srgbClr val="C00000"/>
                </a:solidFill>
              </a:rPr>
              <a:t>입력된 데이터를 산술 연산하기</a:t>
            </a:r>
            <a:endParaRPr lang="en-US" altLang="ko-KR" sz="1800">
              <a:solidFill>
                <a:srgbClr val="C00000"/>
              </a:solidFill>
            </a:endParaRPr>
          </a:p>
          <a:p>
            <a:r>
              <a:rPr lang="en-US" altLang="ko-KR" sz="1600"/>
              <a:t>       4.1.1 </a:t>
            </a:r>
            <a:r>
              <a:rPr lang="ko-KR" altLang="en-US" sz="1600"/>
              <a:t>수식과 연산자</a:t>
            </a:r>
            <a:endParaRPr lang="en-US" altLang="ko-KR" sz="1600"/>
          </a:p>
          <a:p>
            <a:r>
              <a:rPr lang="en-US" altLang="ko-KR" sz="1600"/>
              <a:t>       </a:t>
            </a:r>
            <a:r>
              <a:rPr lang="en-US" altLang="ko-KR" sz="1600" b="1">
                <a:solidFill>
                  <a:srgbClr val="C00000"/>
                </a:solidFill>
              </a:rPr>
              <a:t>4.1.2 </a:t>
            </a:r>
            <a:r>
              <a:rPr lang="ko-KR" altLang="en-US" sz="1600" b="1">
                <a:solidFill>
                  <a:srgbClr val="C00000"/>
                </a:solidFill>
              </a:rPr>
              <a:t>사칙연산 계산하기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4.1.3 </a:t>
            </a:r>
            <a:r>
              <a:rPr lang="ko-KR" altLang="en-US" sz="1600"/>
              <a:t>정수 나눗셈과 나머지 계산하기</a:t>
            </a:r>
            <a:endParaRPr lang="en-US" altLang="ko-KR" sz="1600"/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/>
              <a:t>4.2 </a:t>
            </a:r>
            <a:r>
              <a:rPr lang="ko-KR" altLang="en-US" sz="1800"/>
              <a:t>대입 연산자와 복합 대입 연산자 활용하기</a:t>
            </a:r>
            <a:endParaRPr lang="en-US" altLang="ko-KR" sz="1800" dirty="0"/>
          </a:p>
          <a:p>
            <a:r>
              <a:rPr lang="en-US" altLang="ko-KR" sz="1400"/>
              <a:t>        </a:t>
            </a:r>
            <a:r>
              <a:rPr lang="en-US" altLang="ko-KR" sz="1600"/>
              <a:t>4.2.1 </a:t>
            </a:r>
            <a:r>
              <a:rPr lang="ko-KR" altLang="en-US" sz="1600"/>
              <a:t>대입 연산자와 대입문</a:t>
            </a:r>
            <a:endParaRPr lang="en-US" altLang="ko-KR" sz="1600"/>
          </a:p>
          <a:p>
            <a:r>
              <a:rPr lang="en-US" altLang="ko-KR" sz="1600"/>
              <a:t>       4.2.2 </a:t>
            </a:r>
            <a:r>
              <a:rPr lang="ko-KR" altLang="en-US" sz="1600"/>
              <a:t>복합 대입 연산자</a:t>
            </a:r>
            <a:endParaRPr lang="en-US" altLang="ko-KR" sz="160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4.3 </a:t>
            </a:r>
            <a:r>
              <a:rPr lang="ko-KR" altLang="en-US" sz="1800"/>
              <a:t>연산자의 우선순위를 고려하여 계산하기</a:t>
            </a:r>
            <a:endParaRPr lang="en-US" altLang="ko-KR" sz="1800" dirty="0"/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Thinking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잠깐</a:t>
            </a:r>
            <a:r>
              <a:rPr lang="en-US" altLang="ko-KR" sz="1800" dirty="0"/>
              <a:t>! Coding</a:t>
            </a:r>
          </a:p>
          <a:p>
            <a:r>
              <a:rPr lang="en-US" altLang="ko-KR" sz="1800" dirty="0"/>
              <a:t>Coding</a:t>
            </a:r>
            <a:r>
              <a:rPr lang="en-US" altLang="ko-KR" sz="1800"/>
              <a:t>! Programming</a:t>
            </a:r>
            <a:endParaRPr lang="en-US" altLang="ko-KR" sz="1800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59180" y="1892241"/>
            <a:ext cx="0" cy="435067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C4F9F2-7FBC-4C68-A990-DFB39DDA1CC7}"/>
              </a:ext>
            </a:extLst>
          </p:cNvPr>
          <p:cNvGrpSpPr/>
          <p:nvPr/>
        </p:nvGrpSpPr>
        <p:grpSpPr>
          <a:xfrm>
            <a:off x="483870" y="2546270"/>
            <a:ext cx="655320" cy="543937"/>
            <a:chOff x="483870" y="1966406"/>
            <a:chExt cx="655320" cy="543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0E0BB2-B720-4167-9946-2D7437908B82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171C-5BF6-4A73-8AB7-CA96BBE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274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6CA28B-D5BE-4CD5-9A05-F2C1AB37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6" y="391228"/>
            <a:ext cx="8091428" cy="21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48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3D92D-D723-4454-AE32-87ECD556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1" y="393810"/>
            <a:ext cx="8062857" cy="27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1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43E355-9B81-46C9-A72E-BAEF47D9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4" y="405128"/>
            <a:ext cx="8108572" cy="37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6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E3DBA4-5EAF-4660-9395-286F445C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4" y="398589"/>
            <a:ext cx="8388571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5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4.1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입력된 데이터를 산술 연산하기</a:t>
            </a:r>
            <a:r>
              <a:rPr lang="en-US" altLang="ko-KR"/>
              <a:t>  4.1.2 </a:t>
            </a:r>
            <a:r>
              <a:rPr lang="ko-KR" altLang="en-US"/>
              <a:t>사칙연산 계산하기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사칙연산</a:t>
            </a:r>
            <a:endParaRPr lang="en-US" altLang="ko-KR"/>
          </a:p>
          <a:p>
            <a:pPr lvl="1"/>
            <a:r>
              <a:rPr lang="ko-KR" altLang="en-US"/>
              <a:t>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/>
              <a:t>, </a:t>
            </a:r>
            <a:r>
              <a:rPr lang="ko-KR" altLang="en-US"/>
              <a:t>곱셈</a:t>
            </a:r>
            <a:r>
              <a:rPr lang="en-US" altLang="ko-KR"/>
              <a:t>, </a:t>
            </a:r>
            <a:r>
              <a:rPr lang="ko-KR" altLang="en-US"/>
              <a:t>나눗셈 연산자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39E55D-C970-4A5C-A92F-BB5153E0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" y="1444612"/>
            <a:ext cx="8068571" cy="21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63DFAE54-3FC4-4552-8B88-294F128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4.1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입력된 데이터를 산술 연산하기</a:t>
            </a:r>
            <a:r>
              <a:rPr lang="en-US" altLang="ko-KR"/>
              <a:t>  4.1.2 </a:t>
            </a:r>
            <a:r>
              <a:rPr lang="ko-KR" altLang="en-US"/>
              <a:t>사칙연산 계산하기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0BB3BA-CC3F-46EC-AEEA-31B41CC04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402563"/>
            <a:ext cx="8028000" cy="14684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A5CCF6-393D-4585-996B-C14141CF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4" y="1951770"/>
            <a:ext cx="8028000" cy="13865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5C55C3F-B18E-45A6-BF87-AD1CDC548988}"/>
              </a:ext>
            </a:extLst>
          </p:cNvPr>
          <p:cNvGrpSpPr/>
          <p:nvPr/>
        </p:nvGrpSpPr>
        <p:grpSpPr>
          <a:xfrm>
            <a:off x="557714" y="3429000"/>
            <a:ext cx="8028000" cy="2472061"/>
            <a:chOff x="557714" y="3429000"/>
            <a:chExt cx="8028000" cy="247206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846E354-DEF7-4E43-B1F0-EBB00811F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714" y="3429000"/>
              <a:ext cx="8028000" cy="140932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D07A60-986A-4041-BA5A-35D8B4EB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714" y="4680896"/>
              <a:ext cx="8028000" cy="1220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21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0A8B-F673-4001-8A39-04FCB6CD285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4.1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입력된 데이터를 산술 연산하기</a:t>
            </a:r>
            <a:r>
              <a:rPr lang="en-US" altLang="ko-KR"/>
              <a:t>  4.1.2 </a:t>
            </a:r>
            <a:r>
              <a:rPr lang="ko-KR" altLang="en-US"/>
              <a:t>사칙연산 계산하기</a:t>
            </a:r>
            <a:endParaRPr lang="ko-KR" altLang="en-US" dirty="0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2B79E7E8-E67B-42C1-84D7-5BC3D909A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95" y="887632"/>
            <a:ext cx="285750" cy="342900"/>
          </a:xfrm>
          <a:prstGeom prst="rect">
            <a:avLst/>
          </a:prstGeom>
        </p:spPr>
      </p:pic>
      <p:pic>
        <p:nvPicPr>
          <p:cNvPr id="7" name="그림 6">
            <a:hlinkClick r:id="rId4" action="ppaction://hlinksldjump"/>
            <a:extLst>
              <a:ext uri="{FF2B5EF4-FFF2-40B4-BE49-F238E27FC236}">
                <a16:creationId xmlns:a16="http://schemas.microsoft.com/office/drawing/2014/main" id="{7324DCBF-0380-44DC-9F44-C84AB7FE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95" y="1287274"/>
            <a:ext cx="285750" cy="34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7BB71A-8822-4E9B-9BDF-31B1E980A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43" y="431320"/>
            <a:ext cx="8005714" cy="4474286"/>
          </a:xfrm>
          <a:prstGeom prst="rect">
            <a:avLst/>
          </a:prstGeom>
        </p:spPr>
      </p:pic>
      <p:pic>
        <p:nvPicPr>
          <p:cNvPr id="10" name="그림 9">
            <a:hlinkClick r:id="rId6" action="ppaction://hlinksldjump"/>
            <a:extLst>
              <a:ext uri="{FF2B5EF4-FFF2-40B4-BE49-F238E27FC236}">
                <a16:creationId xmlns:a16="http://schemas.microsoft.com/office/drawing/2014/main" id="{D88E0B4A-BC56-480B-B45F-348FCB0A5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45" y="2854113"/>
            <a:ext cx="323850" cy="395288"/>
          </a:xfrm>
          <a:prstGeom prst="rect">
            <a:avLst/>
          </a:prstGeom>
        </p:spPr>
      </p:pic>
      <p:pic>
        <p:nvPicPr>
          <p:cNvPr id="11" name="그림 10">
            <a:hlinkClick r:id="rId8" action="ppaction://hlinksldjump"/>
            <a:extLst>
              <a:ext uri="{FF2B5EF4-FFF2-40B4-BE49-F238E27FC236}">
                <a16:creationId xmlns:a16="http://schemas.microsoft.com/office/drawing/2014/main" id="{406FE345-9A07-4719-BDC0-770D815979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95" y="3785801"/>
            <a:ext cx="323850" cy="3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9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198" y="1973177"/>
            <a:ext cx="7670777" cy="4681237"/>
          </a:xfrm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rgbClr val="C00000"/>
                </a:solidFill>
              </a:rPr>
              <a:t>4.1 </a:t>
            </a:r>
            <a:r>
              <a:rPr lang="ko-KR" altLang="en-US" sz="1800">
                <a:solidFill>
                  <a:srgbClr val="C00000"/>
                </a:solidFill>
              </a:rPr>
              <a:t>입력된 데이터를 산술 연산하기</a:t>
            </a:r>
            <a:endParaRPr lang="en-US" altLang="ko-KR" sz="1800">
              <a:solidFill>
                <a:srgbClr val="C00000"/>
              </a:solidFill>
            </a:endParaRPr>
          </a:p>
          <a:p>
            <a:r>
              <a:rPr lang="en-US" altLang="ko-KR" sz="1600"/>
              <a:t>       4.1.1 </a:t>
            </a:r>
            <a:r>
              <a:rPr lang="ko-KR" altLang="en-US" sz="1600"/>
              <a:t>수식과 연산자</a:t>
            </a:r>
            <a:endParaRPr lang="en-US" altLang="ko-KR" sz="1600"/>
          </a:p>
          <a:p>
            <a:r>
              <a:rPr lang="en-US" altLang="ko-KR" sz="1600"/>
              <a:t>       4.1.2 </a:t>
            </a:r>
            <a:r>
              <a:rPr lang="ko-KR" altLang="en-US" sz="1600"/>
              <a:t>사칙연산 계산하기</a:t>
            </a:r>
            <a:endParaRPr lang="en-US" altLang="ko-KR" sz="1600" dirty="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p04-01 … 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개의 정수를 입력 받아 사칙연산 계산하기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/>
              <a:t>       </a:t>
            </a:r>
            <a:r>
              <a:rPr lang="en-US" altLang="ko-KR" sz="1600" b="1">
                <a:solidFill>
                  <a:srgbClr val="C00000"/>
                </a:solidFill>
              </a:rPr>
              <a:t>4.1.3 </a:t>
            </a:r>
            <a:r>
              <a:rPr lang="ko-KR" altLang="en-US" sz="1600" b="1">
                <a:solidFill>
                  <a:srgbClr val="C00000"/>
                </a:solidFill>
              </a:rPr>
              <a:t>정수 나눗셈과 나머지 계산하기</a:t>
            </a:r>
            <a:endParaRPr lang="en-US" altLang="ko-KR" sz="1600" b="1">
              <a:solidFill>
                <a:srgbClr val="C00000"/>
              </a:solidFill>
            </a:endParaRPr>
          </a:p>
          <a:p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p04-02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필요한 동전의 개수 구하기</a:t>
            </a:r>
            <a:endParaRPr lang="en-US" altLang="ko-KR" sz="1200"/>
          </a:p>
          <a:p>
            <a:r>
              <a:rPr lang="en-US" altLang="ko-KR" sz="1800"/>
              <a:t>4.2 </a:t>
            </a:r>
            <a:r>
              <a:rPr lang="ko-KR" altLang="en-US" sz="1800"/>
              <a:t>대입 연산자와 복합 대입 연산자 활용하기</a:t>
            </a:r>
            <a:endParaRPr lang="en-US" altLang="ko-KR" sz="1800" dirty="0"/>
          </a:p>
          <a:p>
            <a:r>
              <a:rPr lang="en-US" altLang="ko-KR" sz="1400"/>
              <a:t>        </a:t>
            </a:r>
            <a:r>
              <a:rPr lang="en-US" altLang="ko-KR" sz="1600"/>
              <a:t>4.2.1 </a:t>
            </a:r>
            <a:r>
              <a:rPr lang="ko-KR" altLang="en-US" sz="1600"/>
              <a:t>대입 연산자와 대입문</a:t>
            </a:r>
            <a:endParaRPr lang="en-US" altLang="ko-KR" sz="1600"/>
          </a:p>
          <a:p>
            <a:r>
              <a:rPr lang="en-US" altLang="ko-KR" sz="1600"/>
              <a:t>       4.2.2 </a:t>
            </a:r>
            <a:r>
              <a:rPr lang="ko-KR" altLang="en-US" sz="1600"/>
              <a:t>복합 대입 연산자</a:t>
            </a:r>
            <a:endParaRPr lang="en-US" altLang="ko-KR" sz="1600"/>
          </a:p>
          <a:p>
            <a:pPr>
              <a:tabLst>
                <a:tab pos="536575" algn="l"/>
              </a:tabLst>
            </a:pPr>
            <a:r>
              <a:rPr lang="ko-KR" altLang="en-US" sz="1200"/>
              <a:t>               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p04-03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정수를 입력 받아 사칙연산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4.3 </a:t>
            </a:r>
            <a:r>
              <a:rPr lang="ko-KR" altLang="en-US" sz="1800"/>
              <a:t>연산자의 우선순위를 고려하여 계산하기</a:t>
            </a:r>
            <a:endParaRPr lang="en-US" altLang="ko-KR" sz="1800" dirty="0"/>
          </a:p>
          <a:p>
            <a:r>
              <a:rPr lang="en-US" altLang="ko-KR" sz="1200">
                <a:latin typeface="+mn-ea"/>
              </a:rPr>
              <a:t>      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p04-04 …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정수의 평균값 계산하기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800"/>
              <a:t>Thinking</a:t>
            </a:r>
            <a:r>
              <a:rPr lang="en-US" altLang="ko-KR" sz="1800" dirty="0"/>
              <a:t>!</a:t>
            </a:r>
          </a:p>
          <a:p>
            <a:r>
              <a:rPr lang="ko-KR" altLang="en-US" sz="1800" dirty="0"/>
              <a:t>잠깐</a:t>
            </a:r>
            <a:r>
              <a:rPr lang="en-US" altLang="ko-KR" sz="1800" dirty="0"/>
              <a:t>! Coding</a:t>
            </a:r>
          </a:p>
          <a:p>
            <a:r>
              <a:rPr lang="en-US" altLang="ko-KR" sz="1800" dirty="0"/>
              <a:t>Coding</a:t>
            </a:r>
            <a:r>
              <a:rPr lang="en-US" altLang="ko-KR" sz="1800"/>
              <a:t>! Programming</a:t>
            </a:r>
            <a:endParaRPr lang="en-US" altLang="ko-KR" sz="1800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59180" y="1892241"/>
            <a:ext cx="0" cy="4344099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37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2906802-A3DE-4120-A0EA-7BB305E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11" y="203585"/>
            <a:ext cx="7670778" cy="161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2C4F9F2-7FBC-4C68-A990-DFB39DDA1CC7}"/>
              </a:ext>
            </a:extLst>
          </p:cNvPr>
          <p:cNvGrpSpPr/>
          <p:nvPr/>
        </p:nvGrpSpPr>
        <p:grpSpPr>
          <a:xfrm>
            <a:off x="483870" y="3066660"/>
            <a:ext cx="655320" cy="543937"/>
            <a:chOff x="483870" y="1966406"/>
            <a:chExt cx="655320" cy="543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0E0BB2-B720-4167-9946-2D7437908B82}"/>
                </a:ext>
              </a:extLst>
            </p:cNvPr>
            <p:cNvSpPr/>
            <p:nvPr/>
          </p:nvSpPr>
          <p:spPr>
            <a:xfrm>
              <a:off x="979170" y="2118360"/>
              <a:ext cx="160020" cy="1600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19171C-5BF6-4A73-8AB7-CA96BBE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" y="1966406"/>
              <a:ext cx="455295" cy="543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93532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1376</TotalTime>
  <Words>1424</Words>
  <Application>Microsoft Office PowerPoint</Application>
  <PresentationFormat>화면 슬라이드 쇼(4:3)</PresentationFormat>
  <Paragraphs>278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PowerPoint 프레젠테이션</vt:lpstr>
      <vt:lpstr>4. 데이터 계산하기</vt:lpstr>
      <vt:lpstr>PowerPoint 프레젠테이션</vt:lpstr>
      <vt:lpstr>4.1 입력된 데이터를 산술 연산하기  4.1.1 수식과 연산자</vt:lpstr>
      <vt:lpstr>PowerPoint 프레젠테이션</vt:lpstr>
      <vt:lpstr>4.1 입력된 데이터를 산술 연산하기  4.1.2 사칙연산 계산하기</vt:lpstr>
      <vt:lpstr>4.1 입력된 데이터를 산술 연산하기  4.1.2 사칙연산 계산하기</vt:lpstr>
      <vt:lpstr>4.1 입력된 데이터를 산술 연산하기  4.1.2 사칙연산 계산하기</vt:lpstr>
      <vt:lpstr>PowerPoint 프레젠테이션</vt:lpstr>
      <vt:lpstr>4.1 입력된 데이터를 산술 연산하기  4.1.3 정수 나눗셈과 나머지 계산하기</vt:lpstr>
      <vt:lpstr>4.1 입력된 데이터를 산술 연산하기  4.1.3 정수 나눗셈과 나머지 계산하기</vt:lpstr>
      <vt:lpstr>4.1 입력된 데이터를 산술 연산하기  4.1.3 정수 나눗셈과 나머지 계산하기</vt:lpstr>
      <vt:lpstr>PowerPoint 프레젠테이션</vt:lpstr>
      <vt:lpstr>4.2 대입 연산자와 복합 대입 연산자 활용하기  4.2.1 대입 연산자와 대입문</vt:lpstr>
      <vt:lpstr>4.2 대입 연산자와 복합 대입 연산자 활용하기  4.2.1 대입 연산자와 대입문</vt:lpstr>
      <vt:lpstr>4.2 대입 연산자와 복합 대입 연산자 활용하기  4.2.1 대입 연산자와 대입문</vt:lpstr>
      <vt:lpstr>4.2 대입 연산자와 복합 대입 연산자 활용하기  4.2.1 대입 연산자와 대입문</vt:lpstr>
      <vt:lpstr>4.2 대입 연산자와 복합 대입 연산자 활용하기  4.2.1 대입 연산자와 대입문</vt:lpstr>
      <vt:lpstr>PowerPoint 프레젠테이션</vt:lpstr>
      <vt:lpstr>4.2 대입 연산자와 복합 대입 연산자 활용하기  4.2.2 복합 대입 연산자</vt:lpstr>
      <vt:lpstr>4.2 대입 연산자와 복합 대입 연산자 활용하기  4.2.2 복합 대입 연산자</vt:lpstr>
      <vt:lpstr>4.2 대입 연산자와 복합 대입 연산자 활용하기  4.2.2 복합 대입 연산자</vt:lpstr>
      <vt:lpstr>4.2 대입 연산자와 복합 대입 연산자 활용하기  4.2.2 복합 대입 연산자</vt:lpstr>
      <vt:lpstr>PowerPoint 프레젠테이션</vt:lpstr>
      <vt:lpstr>4.3 연산자의 우선순위를 고려하여 계산하기</vt:lpstr>
      <vt:lpstr>4.3 연산자의 우선순위를 고려하여 계산하기</vt:lpstr>
      <vt:lpstr>4.3 연산자의 우선순위를 고려하여 계산하기</vt:lpstr>
      <vt:lpstr>4.3 연산자의 우선순위를 고려하여 계산하기</vt:lpstr>
      <vt:lpstr>4.3 연산자의 우선순위를 고려하여 계산하기</vt:lpstr>
      <vt:lpstr>4.3 연산자의 우선순위를 고려하여 계산하기</vt:lpstr>
      <vt:lpstr>4.3 연산자의 우선순위를 고려하여 계산하기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mars</dc:creator>
  <cp:lastModifiedBy>mars</cp:lastModifiedBy>
  <cp:revision>130</cp:revision>
  <dcterms:created xsi:type="dcterms:W3CDTF">2017-02-09T08:53:13Z</dcterms:created>
  <dcterms:modified xsi:type="dcterms:W3CDTF">2018-01-01T03:20:19Z</dcterms:modified>
</cp:coreProperties>
</file>