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02B9A71-C0EB-47F7-823B-605F2C9AF6D3}">
          <p14:sldIdLst>
            <p14:sldId id="256"/>
            <p14:sldId id="259"/>
            <p14:sldId id="257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0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3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18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3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3749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655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99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0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69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6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16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2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84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127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925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572C-5BB1-4D07-A114-FAFBA5C01979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32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wcase.bootsfaces.net/" TargetMode="External"/><Relationship Id="rId2" Type="http://schemas.openxmlformats.org/officeDocument/2006/relationships/hyperlink" Target="https://www.primefaces.org/showca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0772F-0866-4C3E-8763-9E6F8DE6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13" y="247650"/>
            <a:ext cx="8710724" cy="2436827"/>
          </a:xfrm>
        </p:spPr>
        <p:txBody>
          <a:bodyPr anchor="t">
            <a:normAutofit fontScale="90000"/>
          </a:bodyPr>
          <a:lstStyle/>
          <a:p>
            <a:r>
              <a:rPr lang="pt-PT" dirty="0"/>
              <a:t>Desenvolvimento de protótipo de uma aplicação baseada em </a:t>
            </a:r>
            <a:r>
              <a:rPr lang="pt-PT" i="1" dirty="0"/>
              <a:t>Java </a:t>
            </a:r>
            <a:r>
              <a:rPr lang="pt-PT" i="1" dirty="0" err="1"/>
              <a:t>Application</a:t>
            </a:r>
            <a:r>
              <a:rPr lang="pt-PT" i="1" dirty="0"/>
              <a:t> Server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05CD3-A41A-481B-BCCC-84ABE70EE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072" y="3782385"/>
            <a:ext cx="7766936" cy="1096899"/>
          </a:xfrm>
        </p:spPr>
        <p:txBody>
          <a:bodyPr/>
          <a:lstStyle/>
          <a:p>
            <a:br>
              <a:rPr lang="pt-PT" dirty="0"/>
            </a:br>
            <a:r>
              <a:rPr lang="pt-PT" dirty="0"/>
              <a:t>Módulo Programação em Java</a:t>
            </a:r>
            <a:br>
              <a:rPr lang="pt-PT" dirty="0"/>
            </a:br>
            <a:r>
              <a:rPr lang="pt-PT" sz="2000" dirty="0"/>
              <a:t>Curso Aprender Java.net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282CEB-CD22-4E12-AC44-9B38EE6DABD9}"/>
              </a:ext>
            </a:extLst>
          </p:cNvPr>
          <p:cNvSpPr txBox="1"/>
          <p:nvPr/>
        </p:nvSpPr>
        <p:spPr>
          <a:xfrm>
            <a:off x="6518247" y="4635895"/>
            <a:ext cx="320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Alberto Mões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E4ACFA-D9E7-4CD9-8F25-5870AE2A94C4}"/>
              </a:ext>
            </a:extLst>
          </p:cNvPr>
          <p:cNvSpPr txBox="1"/>
          <p:nvPr/>
        </p:nvSpPr>
        <p:spPr>
          <a:xfrm>
            <a:off x="2239862" y="2835479"/>
            <a:ext cx="416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Myclinic</a:t>
            </a:r>
            <a:r>
              <a:rPr lang="pt-PT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– Cuidados médicos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7589CD-C888-4542-9FBE-5A803C48B1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3" y="6187061"/>
            <a:ext cx="63754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logotipo_ADIV">
            <a:extLst>
              <a:ext uri="{FF2B5EF4-FFF2-40B4-BE49-F238E27FC236}">
                <a16:creationId xmlns:a16="http://schemas.microsoft.com/office/drawing/2014/main" id="{C6A73F62-6B48-4C1D-B577-E557001789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3" y="6211201"/>
            <a:ext cx="99949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3D9F85-48DE-43E4-AB11-CF0E9AE8DD6B}"/>
              </a:ext>
            </a:extLst>
          </p:cNvPr>
          <p:cNvSpPr txBox="1"/>
          <p:nvPr/>
        </p:nvSpPr>
        <p:spPr>
          <a:xfrm>
            <a:off x="11123803" y="6516001"/>
            <a:ext cx="906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2019-11-19</a:t>
            </a:r>
          </a:p>
        </p:txBody>
      </p:sp>
    </p:spTree>
    <p:extLst>
      <p:ext uri="{BB962C8B-B14F-4D97-AF65-F5344CB8AC3E}">
        <p14:creationId xmlns:p14="http://schemas.microsoft.com/office/powerpoint/2010/main" val="141420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8686-FC44-4C71-A9B2-FD34B60E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59400" cy="658169"/>
          </a:xfrm>
        </p:spPr>
        <p:txBody>
          <a:bodyPr>
            <a:normAutofit fontScale="90000"/>
          </a:bodyPr>
          <a:lstStyle/>
          <a:p>
            <a:r>
              <a:rPr lang="pt-PT" dirty="0"/>
              <a:t>CDI e os </a:t>
            </a:r>
            <a:r>
              <a:rPr lang="pt-PT" dirty="0" err="1"/>
              <a:t>Managed</a:t>
            </a:r>
            <a:r>
              <a:rPr lang="pt-PT" dirty="0"/>
              <a:t> </a:t>
            </a:r>
            <a:r>
              <a:rPr lang="pt-PT" dirty="0" err="1"/>
              <a:t>Beans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C04795-9D39-46B8-8560-16E2443E8662}"/>
              </a:ext>
            </a:extLst>
          </p:cNvPr>
          <p:cNvSpPr txBox="1"/>
          <p:nvPr/>
        </p:nvSpPr>
        <p:spPr>
          <a:xfrm>
            <a:off x="956345" y="1400961"/>
            <a:ext cx="8804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Um dos mais conhecidos </a:t>
            </a:r>
            <a:r>
              <a:rPr lang="pt-PT" sz="1600" i="1" dirty="0" err="1"/>
              <a:t>backing</a:t>
            </a:r>
            <a:r>
              <a:rPr lang="pt-PT" sz="1600" i="1" dirty="0"/>
              <a:t> </a:t>
            </a:r>
            <a:r>
              <a:rPr lang="pt-PT" sz="1600" i="1" dirty="0" err="1"/>
              <a:t>bean</a:t>
            </a:r>
            <a:r>
              <a:rPr lang="pt-PT" sz="1600" i="1" dirty="0"/>
              <a:t> em Java.</a:t>
            </a:r>
            <a:endParaRPr lang="pt-PT" sz="1600" dirty="0"/>
          </a:p>
          <a:p>
            <a:r>
              <a:rPr lang="pt-PT" sz="1600" dirty="0"/>
              <a:t>Um </a:t>
            </a:r>
            <a:r>
              <a:rPr lang="pt-PT" sz="1600" i="1" dirty="0" err="1"/>
              <a:t>backing</a:t>
            </a:r>
            <a:r>
              <a:rPr lang="pt-PT" sz="1600" i="1" dirty="0"/>
              <a:t> </a:t>
            </a:r>
            <a:r>
              <a:rPr lang="pt-PT" sz="1600" i="1" dirty="0" err="1"/>
              <a:t>bean</a:t>
            </a:r>
            <a:r>
              <a:rPr lang="pt-PT" sz="1600" dirty="0"/>
              <a:t> é uma classe que responde a pedidos e gere o estado dos componentes JSF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206420-80C1-4272-AA0B-12C0442C666C}"/>
              </a:ext>
            </a:extLst>
          </p:cNvPr>
          <p:cNvSpPr txBox="1"/>
          <p:nvPr/>
        </p:nvSpPr>
        <p:spPr>
          <a:xfrm>
            <a:off x="6241408" y="973123"/>
            <a:ext cx="250830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“</a:t>
            </a:r>
            <a:r>
              <a:rPr lang="pt-PT" i="1" dirty="0" err="1"/>
              <a:t>servlet</a:t>
            </a:r>
            <a:r>
              <a:rPr lang="pt-PT" dirty="0"/>
              <a:t> de alto nível”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D6EB00-021D-4AF6-9D2C-0F60B55E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1" y="2774349"/>
            <a:ext cx="4593633" cy="157953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D10C8C-45DB-410B-AD10-3C989BEDA807}"/>
              </a:ext>
            </a:extLst>
          </p:cNvPr>
          <p:cNvSpPr txBox="1"/>
          <p:nvPr/>
        </p:nvSpPr>
        <p:spPr>
          <a:xfrm>
            <a:off x="1106561" y="2099176"/>
            <a:ext cx="65277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 </a:t>
            </a:r>
            <a:r>
              <a:rPr lang="pt-PT" sz="1400" i="1" dirty="0" err="1"/>
              <a:t>Menaged</a:t>
            </a:r>
            <a:r>
              <a:rPr lang="pt-PT" sz="1400" i="1" dirty="0"/>
              <a:t> Bean</a:t>
            </a:r>
            <a:r>
              <a:rPr lang="pt-PT" sz="1400" dirty="0"/>
              <a:t> “</a:t>
            </a:r>
            <a:r>
              <a:rPr lang="pt-PT" sz="1400" dirty="0" err="1"/>
              <a:t>medicoMB</a:t>
            </a:r>
            <a:r>
              <a:rPr lang="pt-PT" sz="1400" dirty="0"/>
              <a:t>”</a:t>
            </a:r>
            <a:br>
              <a:rPr lang="pt-PT" sz="1400" dirty="0"/>
            </a:br>
            <a:r>
              <a:rPr lang="pt-PT" sz="1100" dirty="0"/>
              <a:t>O CDI mapeia todas as classes do </a:t>
            </a:r>
            <a:r>
              <a:rPr lang="pt-PT" sz="1100" dirty="0" err="1"/>
              <a:t>projecto</a:t>
            </a:r>
            <a:r>
              <a:rPr lang="pt-PT" sz="1100" dirty="0"/>
              <a:t> consideradas </a:t>
            </a:r>
            <a:r>
              <a:rPr lang="pt-PT" sz="1100" dirty="0" err="1"/>
              <a:t>Maneged</a:t>
            </a:r>
            <a:r>
              <a:rPr lang="pt-PT" sz="1100" dirty="0"/>
              <a:t> </a:t>
            </a:r>
            <a:r>
              <a:rPr lang="pt-PT" sz="1100" dirty="0" err="1"/>
              <a:t>Beans</a:t>
            </a:r>
            <a:r>
              <a:rPr lang="pt-PT" sz="1100" dirty="0"/>
              <a:t> serão visíveis em todo o JSF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1A7175-031B-4FF4-AD82-63769082E89D}"/>
              </a:ext>
            </a:extLst>
          </p:cNvPr>
          <p:cNvSpPr txBox="1"/>
          <p:nvPr/>
        </p:nvSpPr>
        <p:spPr>
          <a:xfrm>
            <a:off x="7495562" y="2689670"/>
            <a:ext cx="250830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Anotação @</a:t>
            </a:r>
            <a:r>
              <a:rPr lang="pt-PT" dirty="0" err="1"/>
              <a:t>Named</a:t>
            </a:r>
            <a:r>
              <a:rPr lang="pt-PT" dirty="0"/>
              <a:t>()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47366EF-2AA6-4551-9537-9FED366F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53" y="3352710"/>
            <a:ext cx="6468436" cy="295865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756E29-55DC-4966-A338-3377014E9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5" y="4486754"/>
            <a:ext cx="4462699" cy="2014714"/>
          </a:xfrm>
          <a:prstGeom prst="rect">
            <a:avLst/>
          </a:prstGeom>
        </p:spPr>
      </p:pic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3F805110-25FE-4171-A425-CD38D9DE9510}"/>
              </a:ext>
            </a:extLst>
          </p:cNvPr>
          <p:cNvCxnSpPr>
            <a:cxnSpLocks/>
          </p:cNvCxnSpPr>
          <p:nvPr/>
        </p:nvCxnSpPr>
        <p:spPr>
          <a:xfrm>
            <a:off x="3523376" y="5719126"/>
            <a:ext cx="1879134" cy="26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89716AFE-F31E-45D4-9A01-D3D7FB0824E3}"/>
              </a:ext>
            </a:extLst>
          </p:cNvPr>
          <p:cNvCxnSpPr>
            <a:cxnSpLocks/>
          </p:cNvCxnSpPr>
          <p:nvPr/>
        </p:nvCxnSpPr>
        <p:spPr>
          <a:xfrm flipV="1">
            <a:off x="3523376" y="3640825"/>
            <a:ext cx="3439486" cy="47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DE86807-4DAA-4446-9251-F21456E48EFB}"/>
              </a:ext>
            </a:extLst>
          </p:cNvPr>
          <p:cNvSpPr txBox="1"/>
          <p:nvPr/>
        </p:nvSpPr>
        <p:spPr>
          <a:xfrm>
            <a:off x="10867217" y="2301646"/>
            <a:ext cx="1083950" cy="24622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000" dirty="0"/>
              <a:t>Exemplo de uso</a:t>
            </a:r>
          </a:p>
        </p:txBody>
      </p:sp>
    </p:spTree>
    <p:extLst>
      <p:ext uri="{BB962C8B-B14F-4D97-AF65-F5344CB8AC3E}">
        <p14:creationId xmlns:p14="http://schemas.microsoft.com/office/powerpoint/2010/main" val="258597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>
            <a:extLst>
              <a:ext uri="{FF2B5EF4-FFF2-40B4-BE49-F238E27FC236}">
                <a16:creationId xmlns:a16="http://schemas.microsoft.com/office/drawing/2014/main" id="{B01B3472-23D9-4C1B-A835-EA630795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7" y="1668652"/>
            <a:ext cx="3770399" cy="43155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758686-FC44-4C71-A9B2-FD34B60E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59400" cy="658169"/>
          </a:xfrm>
        </p:spPr>
        <p:txBody>
          <a:bodyPr>
            <a:normAutofit fontScale="90000"/>
          </a:bodyPr>
          <a:lstStyle/>
          <a:p>
            <a:r>
              <a:rPr lang="pt-PT" dirty="0"/>
              <a:t>CDI e os </a:t>
            </a:r>
            <a:r>
              <a:rPr lang="pt-PT" dirty="0" err="1"/>
              <a:t>Managed</a:t>
            </a:r>
            <a:r>
              <a:rPr lang="pt-PT" dirty="0"/>
              <a:t> </a:t>
            </a:r>
            <a:r>
              <a:rPr lang="pt-PT" dirty="0" err="1"/>
              <a:t>Beans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79B91B-87E7-4CA8-A5F4-4F8E5E11892D}"/>
              </a:ext>
            </a:extLst>
          </p:cNvPr>
          <p:cNvSpPr txBox="1"/>
          <p:nvPr/>
        </p:nvSpPr>
        <p:spPr>
          <a:xfrm>
            <a:off x="677334" y="1091286"/>
            <a:ext cx="8629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Uma classe para definir permissões e respetivas áreas para cada nível de acesso. </a:t>
            </a:r>
            <a:br>
              <a:rPr lang="pt-PT" dirty="0"/>
            </a:br>
            <a:r>
              <a:rPr lang="pt-PT" sz="1400" dirty="0"/>
              <a:t>Uso do acrónimo CRUD (criação, consulta, atualização e destruição de dados).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A7B777-6D6D-401D-BE79-9807200B33E4}"/>
              </a:ext>
            </a:extLst>
          </p:cNvPr>
          <p:cNvSpPr txBox="1"/>
          <p:nvPr/>
        </p:nvSpPr>
        <p:spPr>
          <a:xfrm>
            <a:off x="9756022" y="1738364"/>
            <a:ext cx="1083950" cy="24622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000" dirty="0"/>
              <a:t>Exemplo de uso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1A5682B-8A80-40C8-9ABC-B07FABB27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853" y="2130614"/>
            <a:ext cx="5112610" cy="3540005"/>
          </a:xfrm>
          <a:prstGeom prst="rect">
            <a:avLst/>
          </a:prstGeom>
        </p:spPr>
      </p:pic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DBEA056F-FAB4-4A20-9E4C-394BD8C9E01A}"/>
              </a:ext>
            </a:extLst>
          </p:cNvPr>
          <p:cNvCxnSpPr/>
          <p:nvPr/>
        </p:nvCxnSpPr>
        <p:spPr>
          <a:xfrm flipH="1">
            <a:off x="4009938" y="5243119"/>
            <a:ext cx="855677" cy="77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CF1A9E-1E79-492A-83B5-F212B20D3826}"/>
              </a:ext>
            </a:extLst>
          </p:cNvPr>
          <p:cNvSpPr txBox="1"/>
          <p:nvPr/>
        </p:nvSpPr>
        <p:spPr>
          <a:xfrm rot="19151788">
            <a:off x="3913208" y="5401480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/>
              <a:t>Administrador</a:t>
            </a:r>
            <a:endParaRPr lang="pt-PT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9E420EA-E541-4938-A57F-F24BE43E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6014178"/>
            <a:ext cx="4652090" cy="63461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8A460D9-B6E5-4578-8411-E8F13B55C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510" y="6057994"/>
            <a:ext cx="5469453" cy="590798"/>
          </a:xfrm>
          <a:prstGeom prst="rect">
            <a:avLst/>
          </a:prstGeom>
        </p:spPr>
      </p:pic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126F0D32-9A0B-4029-9A79-BCEDC5AB1DB3}"/>
              </a:ext>
            </a:extLst>
          </p:cNvPr>
          <p:cNvCxnSpPr/>
          <p:nvPr/>
        </p:nvCxnSpPr>
        <p:spPr>
          <a:xfrm>
            <a:off x="7961152" y="5368954"/>
            <a:ext cx="0" cy="57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41182E7-5547-4E87-B006-5F7ED129FBEF}"/>
              </a:ext>
            </a:extLst>
          </p:cNvPr>
          <p:cNvSpPr txBox="1"/>
          <p:nvPr/>
        </p:nvSpPr>
        <p:spPr>
          <a:xfrm>
            <a:off x="7998294" y="5540303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/>
              <a:t>Paciente</a:t>
            </a:r>
            <a:endParaRPr lang="pt-PT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07F4C85-ABE9-4DCC-B4A7-67C7AD00CBCE}"/>
              </a:ext>
            </a:extLst>
          </p:cNvPr>
          <p:cNvSpPr txBox="1"/>
          <p:nvPr/>
        </p:nvSpPr>
        <p:spPr>
          <a:xfrm>
            <a:off x="5621510" y="1668652"/>
            <a:ext cx="3150221" cy="4154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sz="1050" dirty="0"/>
              <a:t>O poder do atributo </a:t>
            </a:r>
            <a:r>
              <a:rPr lang="pt-PT" sz="1050" b="1" i="1" dirty="0" err="1"/>
              <a:t>Rendered</a:t>
            </a:r>
            <a:r>
              <a:rPr lang="pt-PT" sz="1050" b="1" i="1" dirty="0"/>
              <a:t>,</a:t>
            </a:r>
            <a:br>
              <a:rPr lang="pt-PT" sz="1050" b="1" i="1" dirty="0"/>
            </a:br>
            <a:r>
              <a:rPr lang="pt-PT" sz="1050" i="1" dirty="0" err="1"/>
              <a:t>renderiza</a:t>
            </a:r>
            <a:r>
              <a:rPr lang="pt-PT" sz="1050" dirty="0"/>
              <a:t> o elemento se valor verdadeiro “</a:t>
            </a:r>
            <a:r>
              <a:rPr lang="pt-PT" sz="1050" b="1" i="1" dirty="0" err="1"/>
              <a:t>true</a:t>
            </a:r>
            <a:r>
              <a:rPr lang="pt-PT" sz="1050" b="1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87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8686-FC44-4C71-A9B2-FD34B60E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59400" cy="658169"/>
          </a:xfrm>
        </p:spPr>
        <p:txBody>
          <a:bodyPr>
            <a:normAutofit/>
          </a:bodyPr>
          <a:lstStyle/>
          <a:p>
            <a:r>
              <a:rPr lang="pt-PT" dirty="0"/>
              <a:t>Melhorias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2191B1-B297-424F-9286-199BAF572FC2}"/>
              </a:ext>
            </a:extLst>
          </p:cNvPr>
          <p:cNvSpPr txBox="1"/>
          <p:nvPr/>
        </p:nvSpPr>
        <p:spPr>
          <a:xfrm>
            <a:off x="1638299" y="1495425"/>
            <a:ext cx="7115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Nas consultas impedir o registo e alterar a data da consulta para o passado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Talvez acrescentar um atributo para o valor da consulta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64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Problema</a:t>
            </a:r>
            <a:br>
              <a:rPr lang="pt-PT" dirty="0"/>
            </a:br>
            <a:r>
              <a:rPr lang="pt-PT" sz="2200" dirty="0">
                <a:solidFill>
                  <a:schemeClr val="tx1"/>
                </a:solidFill>
              </a:rPr>
              <a:t>Desenvolvimento de uma aplicação em três camadas para gestão de uma clínica de cuidados médicos.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b="1" dirty="0"/>
              <a:t>Modelo em três camadas</a:t>
            </a:r>
          </a:p>
          <a:p>
            <a:r>
              <a:rPr lang="pt-PT" b="1" dirty="0"/>
              <a:t>Camada de apresentação</a:t>
            </a:r>
          </a:p>
          <a:p>
            <a:pPr marL="268288" indent="0">
              <a:buNone/>
            </a:pPr>
            <a:r>
              <a:rPr lang="pt-PT" dirty="0"/>
              <a:t>É a chamada GUI (</a:t>
            </a:r>
            <a:r>
              <a:rPr lang="pt-PT" dirty="0" err="1"/>
              <a:t>Graphical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Interface), ou simplesmente interface. Esta camada interage diretamente com o usuário, é através dela que são feitas as requisições como consultas, registos, entre outros.</a:t>
            </a:r>
          </a:p>
          <a:p>
            <a:r>
              <a:rPr lang="pt-PT" b="1" dirty="0"/>
              <a:t>Camada de negócio</a:t>
            </a:r>
          </a:p>
          <a:p>
            <a:pPr marL="268288" indent="0">
              <a:buNone/>
            </a:pPr>
            <a:r>
              <a:rPr lang="pt-PT" dirty="0"/>
              <a:t>Também chamada de lógica empresarial, regras de negócio ou funcionalidade. É nela que ficam as funções e regras de todo o negócio. Não existe uma interface para o usuário e seus dados são voláteis, ou seja, para que algum dado seja mantido deve ser utilizada a camada de dados. </a:t>
            </a:r>
          </a:p>
          <a:p>
            <a:r>
              <a:rPr lang="pt-PT" b="1" dirty="0"/>
              <a:t>Camada de Dados</a:t>
            </a:r>
          </a:p>
          <a:p>
            <a:pPr marL="268288" indent="0">
              <a:buNone/>
            </a:pPr>
            <a:r>
              <a:rPr lang="pt-PT" dirty="0"/>
              <a:t>É composta pelo repositório das informações e as classes que as manipulam. Esta camada recebe as requisições da camada de negócios e seus métodos executam essas requisições em um banco de dados. Uma alteração no banco de dados alteraria apenas as classes da camada de dados, mas o restante da arquitetura não seria afetado por essa alteração. </a:t>
            </a:r>
          </a:p>
        </p:txBody>
      </p:sp>
    </p:spTree>
    <p:extLst>
      <p:ext uri="{BB962C8B-B14F-4D97-AF65-F5344CB8AC3E}">
        <p14:creationId xmlns:p14="http://schemas.microsoft.com/office/powerpoint/2010/main" val="357411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rmAutofit/>
          </a:bodyPr>
          <a:lstStyle/>
          <a:p>
            <a:r>
              <a:rPr lang="pt-PT" dirty="0"/>
              <a:t>Fases de desenvolvimento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/>
          </a:bodyPr>
          <a:lstStyle/>
          <a:p>
            <a:r>
              <a:rPr lang="pt-PT" dirty="0"/>
              <a:t>Engenharia de requisitos</a:t>
            </a:r>
            <a:br>
              <a:rPr lang="pt-PT" dirty="0"/>
            </a:br>
            <a:r>
              <a:rPr lang="pt-PT" sz="1300" dirty="0"/>
              <a:t>	O sistema tem de contemplar o registo das consultas, deve constar a data e hora da consulta, o paciente e o médico. Implementar a possibilidade de cancelamento (sobe pedido à secretária). E registo da prescrição pelo médico. A marcação e alterações das consultas podem ser feitas pela(s) secretária(s) e médico.</a:t>
            </a:r>
            <a:br>
              <a:rPr lang="pt-PT" sz="1300" dirty="0"/>
            </a:br>
            <a:r>
              <a:rPr lang="pt-PT" sz="1300" dirty="0"/>
              <a:t>	Nos registos dos pacientes e médicos deve constar o nome, morada, NIF, e-mail, contacto (facultativo). No registo do médico deve constar uma especialidade clinica.</a:t>
            </a:r>
            <a:br>
              <a:rPr lang="pt-PT" sz="1300" dirty="0"/>
            </a:br>
            <a:r>
              <a:rPr lang="pt-PT" sz="1300" dirty="0"/>
              <a:t>	A área do paciente consta a lista das suas consultas e respetiva prescrição.</a:t>
            </a:r>
            <a:br>
              <a:rPr lang="pt-PT" sz="1300" dirty="0"/>
            </a:br>
            <a:r>
              <a:rPr lang="pt-PT" sz="1300" dirty="0"/>
              <a:t>	A Área do médico consta a lista dos pacientes, as suas consultas, e marcar novas consultas para si. </a:t>
            </a:r>
            <a:br>
              <a:rPr lang="pt-PT" sz="1300" dirty="0"/>
            </a:br>
            <a:r>
              <a:rPr lang="pt-PT" sz="1300" dirty="0"/>
              <a:t>	O administrador do sistema deve criar acessos aos atores do sistema (Pacientes, Médicos, Secretárias e outros Administradores).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522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rmAutofit/>
          </a:bodyPr>
          <a:lstStyle/>
          <a:p>
            <a:r>
              <a:rPr lang="pt-PT" dirty="0"/>
              <a:t>Fases de desenvolvimento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/>
          </a:bodyPr>
          <a:lstStyle/>
          <a:p>
            <a:r>
              <a:rPr lang="pt-PT" dirty="0"/>
              <a:t>Conceção (design)</a:t>
            </a:r>
            <a:br>
              <a:rPr lang="pt-PT" dirty="0"/>
            </a:br>
            <a:r>
              <a:rPr lang="pt-PT" dirty="0">
                <a:solidFill>
                  <a:srgbClr val="0070C0"/>
                </a:solidFill>
              </a:rPr>
              <a:t>Atores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F2E257-8C47-44B1-8872-088C46ABE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74" y="886407"/>
            <a:ext cx="4937931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C533CEA-7D63-44FB-B090-2BA665D28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841612"/>
            <a:ext cx="8896350" cy="58571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1098"/>
            <a:ext cx="8596668" cy="741028"/>
          </a:xfrm>
        </p:spPr>
        <p:txBody>
          <a:bodyPr>
            <a:normAutofit/>
          </a:bodyPr>
          <a:lstStyle/>
          <a:p>
            <a:r>
              <a:rPr lang="pt-PT" dirty="0"/>
              <a:t>Fases de desenvolvimento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/>
          </a:bodyPr>
          <a:lstStyle/>
          <a:p>
            <a:r>
              <a:rPr lang="pt-PT" dirty="0"/>
              <a:t>Conceção (design)</a:t>
            </a:r>
            <a:br>
              <a:rPr lang="pt-PT" dirty="0"/>
            </a:br>
            <a:r>
              <a:rPr lang="pt-PT" dirty="0" err="1">
                <a:solidFill>
                  <a:srgbClr val="0070C0"/>
                </a:solidFill>
              </a:rPr>
              <a:t>Class</a:t>
            </a:r>
            <a:r>
              <a:rPr lang="pt-PT" dirty="0">
                <a:solidFill>
                  <a:srgbClr val="0070C0"/>
                </a:solidFill>
              </a:rPr>
              <a:t> &amp; Package</a:t>
            </a:r>
          </a:p>
        </p:txBody>
      </p:sp>
    </p:spTree>
    <p:extLst>
      <p:ext uri="{BB962C8B-B14F-4D97-AF65-F5344CB8AC3E}">
        <p14:creationId xmlns:p14="http://schemas.microsoft.com/office/powerpoint/2010/main" val="100163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rmAutofit/>
          </a:bodyPr>
          <a:lstStyle/>
          <a:p>
            <a:r>
              <a:rPr lang="pt-PT" dirty="0"/>
              <a:t>Fases de desenvolvimento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/>
          </a:bodyPr>
          <a:lstStyle/>
          <a:p>
            <a:r>
              <a:rPr lang="pt-PT" dirty="0"/>
              <a:t>Implementação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2ADA34-706D-4FD3-815B-742B529C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4" y="1350628"/>
            <a:ext cx="6853013" cy="5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8686-FC44-4C71-A9B2-FD34B60E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D3B08D-84C6-4BEF-B95B-633E2826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26209" cy="4248600"/>
          </a:xfrm>
        </p:spPr>
        <p:txBody>
          <a:bodyPr/>
          <a:lstStyle/>
          <a:p>
            <a:r>
              <a:rPr lang="pt-PT" dirty="0"/>
              <a:t>IDE: Eclipse IDE for </a:t>
            </a:r>
            <a:r>
              <a:rPr lang="pt-PT" dirty="0" err="1"/>
              <a:t>Enterprise</a:t>
            </a:r>
            <a:r>
              <a:rPr lang="pt-PT" dirty="0"/>
              <a:t> Java </a:t>
            </a:r>
            <a:r>
              <a:rPr lang="pt-PT" dirty="0" err="1"/>
              <a:t>Developers</a:t>
            </a:r>
            <a:r>
              <a:rPr lang="pt-PT" dirty="0"/>
              <a:t> «2019-09 R (4.13.0)»</a:t>
            </a:r>
          </a:p>
          <a:p>
            <a:r>
              <a:rPr lang="pt-PT" dirty="0" err="1"/>
              <a:t>Maven</a:t>
            </a:r>
            <a:r>
              <a:rPr lang="pt-PT" dirty="0"/>
              <a:t> – Gerenciador e construtor de projetos</a:t>
            </a:r>
          </a:p>
          <a:p>
            <a:r>
              <a:rPr lang="pt-PT" dirty="0" err="1"/>
              <a:t>JavaServer</a:t>
            </a:r>
            <a:r>
              <a:rPr lang="pt-PT" dirty="0"/>
              <a:t> Faces (JSF) «2.4.0» - desenho de IU (interface de usuário)</a:t>
            </a:r>
          </a:p>
          <a:p>
            <a:r>
              <a:rPr lang="pt-PT" dirty="0" err="1"/>
              <a:t>PrimeFaces</a:t>
            </a:r>
            <a:r>
              <a:rPr lang="pt-PT" dirty="0"/>
              <a:t> – IU </a:t>
            </a:r>
            <a:r>
              <a:rPr lang="pt-PT" dirty="0" err="1"/>
              <a:t>library</a:t>
            </a:r>
            <a:r>
              <a:rPr lang="pt-PT" dirty="0"/>
              <a:t> </a:t>
            </a:r>
            <a:r>
              <a:rPr lang="pt-PT" sz="1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https://www.primefaces.org/showcase/</a:t>
            </a:r>
            <a:endParaRPr lang="pt-PT" sz="1200" dirty="0">
              <a:solidFill>
                <a:schemeClr val="tx1"/>
              </a:solidFill>
            </a:endParaRPr>
          </a:p>
          <a:p>
            <a:r>
              <a:rPr lang="pt-PT" dirty="0" err="1"/>
              <a:t>BootsFaces</a:t>
            </a:r>
            <a:r>
              <a:rPr lang="pt-PT" dirty="0"/>
              <a:t> – IU </a:t>
            </a:r>
            <a:r>
              <a:rPr lang="pt-PT" dirty="0" err="1"/>
              <a:t>library</a:t>
            </a:r>
            <a:r>
              <a:rPr lang="pt-PT" dirty="0"/>
              <a:t> – O </a:t>
            </a:r>
            <a:r>
              <a:rPr lang="pt-PT" dirty="0" err="1"/>
              <a:t>Bootstrap</a:t>
            </a:r>
            <a:r>
              <a:rPr lang="pt-PT" dirty="0"/>
              <a:t> para JSF </a:t>
            </a:r>
            <a:r>
              <a:rPr lang="pt-PT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https://showcase.bootsfaces.net/</a:t>
            </a:r>
            <a:endParaRPr lang="pt-PT" sz="1200" dirty="0">
              <a:solidFill>
                <a:schemeClr val="tx1"/>
              </a:solidFill>
            </a:endParaRPr>
          </a:p>
          <a:p>
            <a:r>
              <a:rPr lang="pt-PT" dirty="0"/>
              <a:t>JDBC «4.2», conector </a:t>
            </a:r>
            <a:r>
              <a:rPr lang="pt-PT" dirty="0" err="1"/>
              <a:t>MySql</a:t>
            </a:r>
            <a:r>
              <a:rPr lang="pt-PT" dirty="0"/>
              <a:t> «</a:t>
            </a:r>
            <a:r>
              <a:rPr lang="pt-PT" dirty="0" err="1"/>
              <a:t>mysql</a:t>
            </a:r>
            <a:r>
              <a:rPr lang="pt-PT" dirty="0"/>
              <a:t>-</a:t>
            </a:r>
            <a:r>
              <a:rPr lang="pt-PT" dirty="0" err="1"/>
              <a:t>connector</a:t>
            </a:r>
            <a:r>
              <a:rPr lang="pt-PT" dirty="0"/>
              <a:t>-java 8.0.18» – Ligação à base de dados </a:t>
            </a:r>
          </a:p>
          <a:p>
            <a:r>
              <a:rPr lang="pt-PT" dirty="0" err="1"/>
              <a:t>Hibernate</a:t>
            </a:r>
            <a:r>
              <a:rPr lang="pt-PT" dirty="0"/>
              <a:t> e Java </a:t>
            </a:r>
            <a:r>
              <a:rPr lang="pt-PT" dirty="0" err="1"/>
              <a:t>Persistence</a:t>
            </a:r>
            <a:r>
              <a:rPr lang="pt-PT" dirty="0"/>
              <a:t> API (JPA) «2.0»</a:t>
            </a:r>
          </a:p>
          <a:p>
            <a:r>
              <a:rPr lang="pt-PT" dirty="0" err="1"/>
              <a:t>Contexts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r>
              <a:rPr lang="pt-PT" dirty="0"/>
              <a:t> (CDI) «2.0»</a:t>
            </a:r>
          </a:p>
          <a:p>
            <a:r>
              <a:rPr lang="pt-PT" dirty="0" err="1"/>
              <a:t>WildFly</a:t>
            </a:r>
            <a:r>
              <a:rPr lang="pt-PT" dirty="0"/>
              <a:t> «18.0» Servidor de aplicação de código fonte aberto</a:t>
            </a:r>
          </a:p>
          <a:p>
            <a:r>
              <a:rPr lang="pt-PT" dirty="0"/>
              <a:t>JDK 12.0.2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971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8686-FC44-4C71-A9B2-FD34B60E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58732" cy="658169"/>
          </a:xfrm>
        </p:spPr>
        <p:txBody>
          <a:bodyPr>
            <a:normAutofit fontScale="90000"/>
          </a:bodyPr>
          <a:lstStyle/>
          <a:p>
            <a:r>
              <a:rPr lang="pt-PT" dirty="0"/>
              <a:t>Base de dados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D3B08D-84C6-4BEF-B95B-633E2826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80" y="1565049"/>
            <a:ext cx="3194870" cy="369332"/>
          </a:xfrm>
        </p:spPr>
        <p:txBody>
          <a:bodyPr/>
          <a:lstStyle/>
          <a:p>
            <a:r>
              <a:rPr lang="pt-PT" dirty="0"/>
              <a:t>Ligação e estrutura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DED122-6902-4649-AE3C-AA19C7B8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38" y="355601"/>
            <a:ext cx="4673927" cy="40578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106B19-03BF-4A83-A84D-E76E3EFA8615}"/>
              </a:ext>
            </a:extLst>
          </p:cNvPr>
          <p:cNvSpPr txBox="1"/>
          <p:nvPr/>
        </p:nvSpPr>
        <p:spPr>
          <a:xfrm>
            <a:off x="10154837" y="572565"/>
            <a:ext cx="53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JPA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03A109-2A19-4B2A-8EB6-ED08B4C275C6}"/>
              </a:ext>
            </a:extLst>
          </p:cNvPr>
          <p:cNvSpPr txBox="1"/>
          <p:nvPr/>
        </p:nvSpPr>
        <p:spPr>
          <a:xfrm>
            <a:off x="10421866" y="156059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JDBC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6F323A01-B82F-4544-AE8D-BA1D7785E281}"/>
              </a:ext>
            </a:extLst>
          </p:cNvPr>
          <p:cNvCxnSpPr>
            <a:cxnSpLocks/>
          </p:cNvCxnSpPr>
          <p:nvPr/>
        </p:nvCxnSpPr>
        <p:spPr>
          <a:xfrm>
            <a:off x="2877424" y="2676088"/>
            <a:ext cx="4328719" cy="128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913D4B-348B-477A-8346-8167AC4FFFD7}"/>
              </a:ext>
            </a:extLst>
          </p:cNvPr>
          <p:cNvSpPr txBox="1"/>
          <p:nvPr/>
        </p:nvSpPr>
        <p:spPr>
          <a:xfrm>
            <a:off x="563315" y="2265303"/>
            <a:ext cx="6006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O </a:t>
            </a:r>
            <a:r>
              <a:rPr lang="pt-PT" sz="1200" dirty="0" err="1"/>
              <a:t>Hibernate</a:t>
            </a:r>
            <a:r>
              <a:rPr lang="pt-PT" sz="1200" dirty="0"/>
              <a:t> </a:t>
            </a:r>
            <a:r>
              <a:rPr lang="pt-PT" sz="1200" b="1" i="1" dirty="0"/>
              <a:t>mapeia as classes e cria/atualiza </a:t>
            </a:r>
            <a:r>
              <a:rPr lang="pt-PT" sz="1200" dirty="0"/>
              <a:t>a estrutura das tabelas </a:t>
            </a:r>
            <a:br>
              <a:rPr lang="pt-PT" sz="1200" dirty="0"/>
            </a:br>
            <a:r>
              <a:rPr lang="pt-PT" sz="1200" dirty="0"/>
              <a:t>na base de dados valor “</a:t>
            </a:r>
            <a:r>
              <a:rPr lang="pt-PT" sz="1200" b="1" i="1" dirty="0" err="1"/>
              <a:t>update</a:t>
            </a:r>
            <a:r>
              <a:rPr lang="pt-PT" sz="1200" dirty="0"/>
              <a:t>” habilita esta função mas não cria a Base de Dados.</a:t>
            </a:r>
            <a:br>
              <a:rPr lang="pt-PT" sz="1200" dirty="0"/>
            </a:br>
            <a:endParaRPr lang="pt-PT" sz="1200" dirty="0"/>
          </a:p>
          <a:p>
            <a:r>
              <a:rPr lang="pt-PT" sz="1200" dirty="0"/>
              <a:t>OBS. O valor “</a:t>
            </a:r>
            <a:r>
              <a:rPr lang="pt-PT" sz="1200" b="1" i="1" dirty="0" err="1"/>
              <a:t>create</a:t>
            </a:r>
            <a:r>
              <a:rPr lang="pt-PT" sz="1200" dirty="0"/>
              <a:t>” cria a base de dados, mas destrói a Base de Dados. 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747F4F6-C479-48FB-B6B7-400FADAAFCB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722126" y="941897"/>
            <a:ext cx="69974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5A5D5F35-FA50-489F-9B64-5CF0FC538D3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806732" y="1929930"/>
            <a:ext cx="967154" cy="74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5C1C8F7-00EA-414E-A573-8C22D094A4FE}"/>
              </a:ext>
            </a:extLst>
          </p:cNvPr>
          <p:cNvCxnSpPr>
            <a:cxnSpLocks/>
          </p:cNvCxnSpPr>
          <p:nvPr/>
        </p:nvCxnSpPr>
        <p:spPr>
          <a:xfrm flipV="1">
            <a:off x="3439486" y="2034077"/>
            <a:ext cx="3615655" cy="23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67202AEB-C32B-42E3-ABC0-16C63BC55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6" y="4426920"/>
            <a:ext cx="4192879" cy="2402106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5015B7D7-5839-44C6-8709-CFF2159C6AB4}"/>
              </a:ext>
            </a:extLst>
          </p:cNvPr>
          <p:cNvSpPr/>
          <p:nvPr/>
        </p:nvSpPr>
        <p:spPr>
          <a:xfrm>
            <a:off x="4968747" y="5150840"/>
            <a:ext cx="1222328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CREATE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DCF0022-2471-46BB-B5A4-1059EC1F4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403" y="4464658"/>
            <a:ext cx="5154904" cy="193674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2E20D62-7F31-4E3C-A686-CFCC204D9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52" y="3301247"/>
            <a:ext cx="3297186" cy="9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8686-FC44-4C71-A9B2-FD34B60E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70935" cy="658169"/>
          </a:xfrm>
        </p:spPr>
        <p:txBody>
          <a:bodyPr>
            <a:normAutofit fontScale="90000"/>
          </a:bodyPr>
          <a:lstStyle/>
          <a:p>
            <a:r>
              <a:rPr lang="pt-PT" dirty="0"/>
              <a:t>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D3B08D-84C6-4BEF-B95B-633E2826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80" y="1565049"/>
            <a:ext cx="3194870" cy="369332"/>
          </a:xfrm>
        </p:spPr>
        <p:txBody>
          <a:bodyPr/>
          <a:lstStyle/>
          <a:p>
            <a:r>
              <a:rPr lang="pt-PT" dirty="0"/>
              <a:t>CRUD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AA03AD-ABA4-449C-82EE-68B13ADD6440}"/>
              </a:ext>
            </a:extLst>
          </p:cNvPr>
          <p:cNvSpPr txBox="1"/>
          <p:nvPr/>
        </p:nvSpPr>
        <p:spPr>
          <a:xfrm>
            <a:off x="967986" y="1863023"/>
            <a:ext cx="5360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As instruções são de </a:t>
            </a:r>
            <a:r>
              <a:rPr lang="pt-PT" sz="1400" dirty="0" err="1"/>
              <a:t>sql</a:t>
            </a:r>
            <a:r>
              <a:rPr lang="pt-PT" sz="1400" dirty="0"/>
              <a:t> são feitas no PACKAGE “DAO”</a:t>
            </a:r>
          </a:p>
          <a:p>
            <a:r>
              <a:rPr lang="pt-PT" sz="1400" dirty="0" err="1"/>
              <a:t>Exempo</a:t>
            </a:r>
            <a:r>
              <a:rPr lang="pt-PT" sz="1400" dirty="0"/>
              <a:t> </a:t>
            </a:r>
            <a:r>
              <a:rPr lang="pt-PT" sz="1400" dirty="0" err="1"/>
              <a:t>class</a:t>
            </a:r>
            <a:r>
              <a:rPr lang="pt-PT" sz="1400" dirty="0"/>
              <a:t> </a:t>
            </a:r>
            <a:r>
              <a:rPr lang="pt-PT" sz="1400" dirty="0" err="1"/>
              <a:t>MedicoDAO</a:t>
            </a:r>
            <a:endParaRPr lang="pt-PT" sz="1400" dirty="0"/>
          </a:p>
          <a:p>
            <a:r>
              <a:rPr lang="pt-PT" sz="1200" dirty="0"/>
              <a:t>+ </a:t>
            </a:r>
            <a:r>
              <a:rPr lang="pt-PT" sz="1200" dirty="0" err="1"/>
              <a:t>getList</a:t>
            </a:r>
            <a:r>
              <a:rPr lang="pt-PT" sz="1200" dirty="0"/>
              <a:t>(): </a:t>
            </a:r>
            <a:r>
              <a:rPr lang="pt-PT" sz="1200" dirty="0" err="1"/>
              <a:t>List</a:t>
            </a:r>
            <a:r>
              <a:rPr lang="pt-PT" sz="1200" dirty="0"/>
              <a:t>&lt;Medico&gt;</a:t>
            </a:r>
            <a:br>
              <a:rPr lang="pt-PT" sz="1200" dirty="0"/>
            </a:br>
            <a:r>
              <a:rPr lang="pt-PT" sz="1200" dirty="0"/>
              <a:t>+ </a:t>
            </a:r>
            <a:r>
              <a:rPr lang="pt-PT" sz="1200" dirty="0" err="1"/>
              <a:t>getMedico</a:t>
            </a:r>
            <a:r>
              <a:rPr lang="pt-PT" sz="1200" dirty="0"/>
              <a:t>(</a:t>
            </a:r>
            <a:r>
              <a:rPr lang="pt-PT" sz="1200" dirty="0" err="1"/>
              <a:t>int</a:t>
            </a:r>
            <a:r>
              <a:rPr lang="pt-PT" sz="1200" dirty="0"/>
              <a:t> id): Medico</a:t>
            </a:r>
            <a:br>
              <a:rPr lang="pt-PT" sz="1200" dirty="0"/>
            </a:br>
            <a:r>
              <a:rPr lang="pt-PT" sz="1200" dirty="0"/>
              <a:t>+ </a:t>
            </a:r>
            <a:r>
              <a:rPr lang="pt-PT" sz="1200" dirty="0" err="1"/>
              <a:t>getMedico</a:t>
            </a:r>
            <a:r>
              <a:rPr lang="pt-PT" sz="1200" dirty="0"/>
              <a:t>(</a:t>
            </a:r>
            <a:r>
              <a:rPr lang="pt-PT" sz="1200" dirty="0" err="1"/>
              <a:t>String</a:t>
            </a:r>
            <a:r>
              <a:rPr lang="pt-PT" sz="1200" dirty="0"/>
              <a:t> </a:t>
            </a:r>
            <a:r>
              <a:rPr lang="pt-PT" sz="1200" dirty="0" err="1"/>
              <a:t>term</a:t>
            </a:r>
            <a:r>
              <a:rPr lang="pt-PT" sz="1200" dirty="0"/>
              <a:t>): Medico</a:t>
            </a:r>
            <a:br>
              <a:rPr lang="pt-PT" sz="1200" dirty="0"/>
            </a:br>
            <a:r>
              <a:rPr lang="pt-PT" sz="1200" dirty="0"/>
              <a:t>+ regista(Medico </a:t>
            </a:r>
            <a:r>
              <a:rPr lang="pt-PT" sz="1200" dirty="0" err="1"/>
              <a:t>medico</a:t>
            </a:r>
            <a:r>
              <a:rPr lang="pt-PT" sz="1200" dirty="0"/>
              <a:t>): </a:t>
            </a:r>
            <a:r>
              <a:rPr lang="pt-PT" sz="1200" dirty="0" err="1"/>
              <a:t>Boolean</a:t>
            </a:r>
            <a:br>
              <a:rPr lang="pt-PT" sz="1200" dirty="0"/>
            </a:br>
            <a:r>
              <a:rPr lang="pt-PT" sz="1200" dirty="0"/>
              <a:t>+ elimina(Medico </a:t>
            </a:r>
            <a:r>
              <a:rPr lang="pt-PT" sz="1200" dirty="0" err="1"/>
              <a:t>medico</a:t>
            </a:r>
            <a:r>
              <a:rPr lang="pt-PT" sz="1200" dirty="0"/>
              <a:t>): </a:t>
            </a:r>
            <a:r>
              <a:rPr lang="pt-PT" sz="1200" dirty="0" err="1"/>
              <a:t>Boolean</a:t>
            </a:r>
            <a:endParaRPr lang="pt-PT" sz="1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F99DF3-B377-4108-9DE2-1208A63F14E1}"/>
              </a:ext>
            </a:extLst>
          </p:cNvPr>
          <p:cNvSpPr txBox="1"/>
          <p:nvPr/>
        </p:nvSpPr>
        <p:spPr>
          <a:xfrm>
            <a:off x="6543669" y="2309627"/>
            <a:ext cx="5360565" cy="24776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O </a:t>
            </a:r>
            <a:r>
              <a:rPr lang="pt-PT" dirty="0" err="1"/>
              <a:t>Hibernate</a:t>
            </a:r>
            <a:r>
              <a:rPr lang="pt-PT" dirty="0"/>
              <a:t> abstrai o SQL</a:t>
            </a:r>
            <a:br>
              <a:rPr lang="pt-PT" dirty="0"/>
            </a:br>
            <a:r>
              <a:rPr lang="pt-PT" sz="1400" dirty="0"/>
              <a:t>Pega na instrução e mapeia para o SQL</a:t>
            </a:r>
          </a:p>
          <a:p>
            <a:pPr algn="r"/>
            <a:r>
              <a:rPr lang="pt-PT" sz="1050" dirty="0"/>
              <a:t>SELECT m.*, e.*</a:t>
            </a:r>
            <a:br>
              <a:rPr lang="pt-PT" sz="1050" dirty="0"/>
            </a:br>
            <a:r>
              <a:rPr lang="pt-PT" sz="1050" dirty="0"/>
              <a:t>FROM </a:t>
            </a:r>
            <a:r>
              <a:rPr lang="pt-PT" sz="1050" dirty="0" err="1"/>
              <a:t>medicos</a:t>
            </a:r>
            <a:r>
              <a:rPr lang="pt-PT" sz="1050" dirty="0"/>
              <a:t> m, especialidade e</a:t>
            </a:r>
            <a:br>
              <a:rPr lang="pt-PT" sz="1050" dirty="0"/>
            </a:br>
            <a:r>
              <a:rPr lang="pt-PT" sz="1050" dirty="0"/>
              <a:t>WHERE e.id = </a:t>
            </a:r>
            <a:r>
              <a:rPr lang="pt-PT" sz="1050" dirty="0" err="1"/>
              <a:t>m.FK_id_especialidade</a:t>
            </a:r>
            <a:endParaRPr lang="pt-PT" sz="1050" dirty="0"/>
          </a:p>
          <a:p>
            <a:endParaRPr lang="pt-PT" sz="1050" dirty="0"/>
          </a:p>
          <a:p>
            <a:pPr lvl="0"/>
            <a:r>
              <a:rPr lang="pt-PT" dirty="0">
                <a:solidFill>
                  <a:prstClr val="black"/>
                </a:solidFill>
              </a:rPr>
              <a:t>O JPA abstrai o mapeamento relacional de objetos</a:t>
            </a:r>
            <a:br>
              <a:rPr lang="pt-PT" dirty="0">
                <a:solidFill>
                  <a:prstClr val="black"/>
                </a:solidFill>
              </a:rPr>
            </a:br>
            <a:r>
              <a:rPr lang="pt-PT" sz="1050" dirty="0">
                <a:solidFill>
                  <a:prstClr val="black"/>
                </a:solidFill>
              </a:rPr>
              <a:t>Um objeto Medico relacionasse com um objeto especialidade</a:t>
            </a:r>
          </a:p>
          <a:p>
            <a:endParaRPr lang="pt-PT" sz="1050" dirty="0"/>
          </a:p>
          <a:p>
            <a:endParaRPr lang="pt-PT" sz="1050" dirty="0"/>
          </a:p>
          <a:p>
            <a:endParaRPr lang="pt-PT" sz="1050" dirty="0"/>
          </a:p>
          <a:p>
            <a:endParaRPr lang="pt-PT" sz="1050" dirty="0"/>
          </a:p>
          <a:p>
            <a:endParaRPr lang="pt-PT" sz="105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8935B78-C700-4D4B-8CCA-15B029BF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83" y="3957049"/>
            <a:ext cx="3735854" cy="41012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192DA4-5EAC-4415-842E-A3CC87DF2D66}"/>
              </a:ext>
            </a:extLst>
          </p:cNvPr>
          <p:cNvSpPr txBox="1"/>
          <p:nvPr/>
        </p:nvSpPr>
        <p:spPr>
          <a:xfrm>
            <a:off x="4000053" y="3123065"/>
            <a:ext cx="1083950" cy="24622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000" dirty="0"/>
              <a:t>Exemplo de uso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4F5C9E3-86D9-48A6-BFAF-7906AF99C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60" y="3429000"/>
            <a:ext cx="4319052" cy="334043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E289DCDF-03F8-4F19-85C5-F83B4425D0FF}"/>
              </a:ext>
            </a:extLst>
          </p:cNvPr>
          <p:cNvSpPr txBox="1"/>
          <p:nvPr/>
        </p:nvSpPr>
        <p:spPr>
          <a:xfrm>
            <a:off x="4977923" y="5908852"/>
            <a:ext cx="2701255" cy="276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Abstração registar/atualizar dados</a:t>
            </a:r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05D293B1-B0AA-41BB-8681-A697DB22A371}"/>
              </a:ext>
            </a:extLst>
          </p:cNvPr>
          <p:cNvCxnSpPr/>
          <p:nvPr/>
        </p:nvCxnSpPr>
        <p:spPr>
          <a:xfrm>
            <a:off x="3393986" y="6047270"/>
            <a:ext cx="1488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23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876</TotalTime>
  <Words>857</Words>
  <Application>Microsoft Office PowerPoint</Application>
  <PresentationFormat>Ecrã Panorâmico</PresentationFormat>
  <Paragraphs>69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Faceta</vt:lpstr>
      <vt:lpstr>Desenvolvimento de protótipo de uma aplicação baseada em Java Application Server</vt:lpstr>
      <vt:lpstr>Problema Desenvolvimento de uma aplicação em três camadas para gestão de uma clínica de cuidados médicos.</vt:lpstr>
      <vt:lpstr>Fases de desenvolvimento</vt:lpstr>
      <vt:lpstr>Fases de desenvolvimento</vt:lpstr>
      <vt:lpstr>Fases de desenvolvimento</vt:lpstr>
      <vt:lpstr>Fases de desenvolvimento</vt:lpstr>
      <vt:lpstr>Tecnologias</vt:lpstr>
      <vt:lpstr>Base de dados </vt:lpstr>
      <vt:lpstr>Base de dados</vt:lpstr>
      <vt:lpstr>CDI e os Managed Beans</vt:lpstr>
      <vt:lpstr>CDI e os Managed Beans</vt:lpstr>
      <vt:lpstr>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protótipo de uma aplicação baseada em Java Application Server</dc:title>
  <dc:creator>Alberto Moes</dc:creator>
  <cp:lastModifiedBy>Alberto Moes</cp:lastModifiedBy>
  <cp:revision>49</cp:revision>
  <dcterms:created xsi:type="dcterms:W3CDTF">2019-11-17T19:24:47Z</dcterms:created>
  <dcterms:modified xsi:type="dcterms:W3CDTF">2019-11-19T14:33:51Z</dcterms:modified>
</cp:coreProperties>
</file>