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notesMasterIdLst>
    <p:notesMasterId r:id="rId6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64" r:id="rId13"/>
    <p:sldId id="270" r:id="rId14"/>
    <p:sldId id="271" r:id="rId15"/>
    <p:sldId id="272" r:id="rId16"/>
    <p:sldId id="273" r:id="rId17"/>
    <p:sldId id="274" r:id="rId18"/>
    <p:sldId id="283" r:id="rId19"/>
    <p:sldId id="284" r:id="rId20"/>
    <p:sldId id="28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6" r:id="rId30"/>
    <p:sldId id="287" r:id="rId31"/>
    <p:sldId id="289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297" r:id="rId42"/>
    <p:sldId id="299" r:id="rId43"/>
    <p:sldId id="300" r:id="rId44"/>
    <p:sldId id="301" r:id="rId45"/>
    <p:sldId id="265" r:id="rId46"/>
    <p:sldId id="303" r:id="rId47"/>
    <p:sldId id="304" r:id="rId48"/>
    <p:sldId id="266" r:id="rId49"/>
    <p:sldId id="305" r:id="rId50"/>
    <p:sldId id="306" r:id="rId51"/>
    <p:sldId id="307" r:id="rId52"/>
    <p:sldId id="311" r:id="rId53"/>
    <p:sldId id="312" r:id="rId54"/>
    <p:sldId id="314" r:id="rId55"/>
    <p:sldId id="313" r:id="rId56"/>
    <p:sldId id="315" r:id="rId57"/>
    <p:sldId id="316" r:id="rId58"/>
    <p:sldId id="317" r:id="rId59"/>
    <p:sldId id="318" r:id="rId60"/>
    <p:sldId id="309" r:id="rId61"/>
    <p:sldId id="302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-10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printerSettings" Target="printerSettings/printerSettings1.bin"/><Relationship Id="rId65" Type="http://schemas.openxmlformats.org/officeDocument/2006/relationships/presProps" Target="presProps.xml"/><Relationship Id="rId66" Type="http://schemas.openxmlformats.org/officeDocument/2006/relationships/viewProps" Target="viewProps.xml"/><Relationship Id="rId67" Type="http://schemas.openxmlformats.org/officeDocument/2006/relationships/theme" Target="theme/theme1.xml"/><Relationship Id="rId68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69961942257218"/>
          <c:y val="0.0962962962962963"/>
          <c:w val="0.796704724409449"/>
          <c:h val="0.741558763487897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Sheet1!$A$122:$A$125</c:f>
              <c:strCache>
                <c:ptCount val="4"/>
                <c:pt idx="0">
                  <c:v>YC</c:v>
                </c:pt>
                <c:pt idx="1">
                  <c:v>Stern</c:v>
                </c:pt>
                <c:pt idx="2">
                  <c:v>Syms</c:v>
                </c:pt>
                <c:pt idx="3">
                  <c:v>Other</c:v>
                </c:pt>
              </c:strCache>
            </c:strRef>
          </c:cat>
          <c:val>
            <c:numRef>
              <c:f>Sheet1!$B$122:$B$125</c:f>
              <c:numCache>
                <c:formatCode>General</c:formatCode>
                <c:ptCount val="4"/>
                <c:pt idx="0">
                  <c:v>2562.0</c:v>
                </c:pt>
                <c:pt idx="1">
                  <c:v>2298.0</c:v>
                </c:pt>
                <c:pt idx="2">
                  <c:v>1145.0</c:v>
                </c:pt>
                <c:pt idx="3">
                  <c:v>26.0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94303544"/>
        <c:axId val="-2133743000"/>
      </c:barChart>
      <c:catAx>
        <c:axId val="-19943035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33743000"/>
        <c:crosses val="autoZero"/>
        <c:auto val="1"/>
        <c:lblAlgn val="ctr"/>
        <c:lblOffset val="100"/>
        <c:noMultiLvlLbl val="0"/>
      </c:catAx>
      <c:valAx>
        <c:axId val="-213374300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19943035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639679215406"/>
          <c:y val="0.0766005042821995"/>
          <c:w val="0.819975481432293"/>
          <c:h val="0.732092160339598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Sheet1!$L$101:$L$109</c:f>
              <c:numCache>
                <c:formatCode>General</c:formatCode>
                <c:ptCount val="9"/>
                <c:pt idx="0">
                  <c:v>6.0</c:v>
                </c:pt>
                <c:pt idx="1">
                  <c:v>2.0</c:v>
                </c:pt>
                <c:pt idx="2">
                  <c:v>9.0</c:v>
                </c:pt>
                <c:pt idx="3">
                  <c:v>6.0</c:v>
                </c:pt>
                <c:pt idx="4">
                  <c:v>11.0</c:v>
                </c:pt>
                <c:pt idx="5">
                  <c:v>3.0</c:v>
                </c:pt>
                <c:pt idx="6">
                  <c:v>4.0</c:v>
                </c:pt>
                <c:pt idx="7">
                  <c:v>1.0</c:v>
                </c:pt>
                <c:pt idx="8">
                  <c:v>2.0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097321720"/>
        <c:axId val="-1997126392"/>
      </c:barChart>
      <c:catAx>
        <c:axId val="-20973217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1997126392"/>
        <c:crosses val="autoZero"/>
        <c:auto val="1"/>
        <c:lblAlgn val="ctr"/>
        <c:lblOffset val="100"/>
        <c:noMultiLvlLbl val="0"/>
      </c:catAx>
      <c:valAx>
        <c:axId val="-19971263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09732172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170603674541"/>
          <c:y val="0.107772020725389"/>
          <c:w val="0.845829396325459"/>
          <c:h val="0.713678756476684"/>
        </c:manualLayout>
      </c:layout>
      <c:barChart>
        <c:barDir val="col"/>
        <c:grouping val="clustered"/>
        <c:varyColors val="0"/>
        <c:ser>
          <c:idx val="1"/>
          <c:order val="0"/>
          <c:invertIfNegative val="0"/>
          <c:cat>
            <c:numRef>
              <c:f>Sheet3!$E$2:$E$14</c:f>
              <c:numCache>
                <c:formatCode>General</c:formatCode>
                <c:ptCount val="13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</c:numCache>
            </c:numRef>
          </c:cat>
          <c:val>
            <c:numRef>
              <c:f>Sheet3!$F$2:$F$14</c:f>
              <c:numCache>
                <c:formatCode>General</c:formatCode>
                <c:ptCount val="13"/>
                <c:pt idx="0">
                  <c:v>1.0</c:v>
                </c:pt>
                <c:pt idx="1">
                  <c:v>7.0</c:v>
                </c:pt>
                <c:pt idx="2">
                  <c:v>9.0</c:v>
                </c:pt>
                <c:pt idx="3">
                  <c:v>10.0</c:v>
                </c:pt>
                <c:pt idx="4">
                  <c:v>15.0</c:v>
                </c:pt>
                <c:pt idx="5">
                  <c:v>3.0</c:v>
                </c:pt>
                <c:pt idx="6">
                  <c:v>9.0</c:v>
                </c:pt>
                <c:pt idx="7">
                  <c:v>14.0</c:v>
                </c:pt>
                <c:pt idx="8">
                  <c:v>9.0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1999754632"/>
        <c:axId val="-2000268360"/>
      </c:barChart>
      <c:catAx>
        <c:axId val="-1999754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000268360"/>
        <c:crosses val="autoZero"/>
        <c:auto val="1"/>
        <c:lblAlgn val="ctr"/>
        <c:lblOffset val="100"/>
        <c:noMultiLvlLbl val="0"/>
      </c:catAx>
      <c:valAx>
        <c:axId val="-2000268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19997546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cat>
            <c:numRef>
              <c:f>Sheet3!$B$1:$B$6</c:f>
              <c:numCache>
                <c:formatCode>General</c:formatCode>
                <c:ptCount val="6"/>
                <c:pt idx="0">
                  <c:v>0.0</c:v>
                </c:pt>
                <c:pt idx="1">
                  <c:v>5.0</c:v>
                </c:pt>
                <c:pt idx="2">
                  <c:v>10.0</c:v>
                </c:pt>
                <c:pt idx="3">
                  <c:v>15.0</c:v>
                </c:pt>
                <c:pt idx="4">
                  <c:v>20.0</c:v>
                </c:pt>
                <c:pt idx="5">
                  <c:v>25.0</c:v>
                </c:pt>
              </c:numCache>
            </c:numRef>
          </c:cat>
          <c:val>
            <c:numRef>
              <c:f>Sheet3!$C$1:$C$6</c:f>
              <c:numCache>
                <c:formatCode>General</c:formatCode>
                <c:ptCount val="6"/>
                <c:pt idx="0">
                  <c:v>1.0</c:v>
                </c:pt>
                <c:pt idx="1">
                  <c:v>23.0</c:v>
                </c:pt>
                <c:pt idx="2">
                  <c:v>21.0</c:v>
                </c:pt>
                <c:pt idx="3">
                  <c:v>25.0</c:v>
                </c:pt>
                <c:pt idx="4">
                  <c:v>9.0</c:v>
                </c:pt>
                <c:pt idx="5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093870824"/>
        <c:axId val="-2092993608"/>
      </c:barChart>
      <c:catAx>
        <c:axId val="-2093870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092993608"/>
        <c:crosses val="autoZero"/>
        <c:auto val="1"/>
        <c:lblAlgn val="ctr"/>
        <c:lblOffset val="100"/>
        <c:noMultiLvlLbl val="0"/>
      </c:catAx>
      <c:valAx>
        <c:axId val="-2092993608"/>
        <c:scaling>
          <c:orientation val="minMax"/>
          <c:max val="25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093870824"/>
        <c:crosses val="autoZero"/>
        <c:crossBetween val="between"/>
        <c:majorUnit val="10.0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cat>
            <c:numRef>
              <c:f>Sheet3!$E$2:$E$14</c:f>
              <c:numCache>
                <c:formatCode>General</c:formatCode>
                <c:ptCount val="13"/>
                <c:pt idx="0">
                  <c:v>0.0</c:v>
                </c:pt>
                <c:pt idx="1">
                  <c:v>2.0</c:v>
                </c:pt>
                <c:pt idx="2">
                  <c:v>4.0</c:v>
                </c:pt>
                <c:pt idx="3">
                  <c:v>6.0</c:v>
                </c:pt>
                <c:pt idx="4">
                  <c:v>8.0</c:v>
                </c:pt>
                <c:pt idx="5">
                  <c:v>10.0</c:v>
                </c:pt>
                <c:pt idx="6">
                  <c:v>12.0</c:v>
                </c:pt>
                <c:pt idx="7">
                  <c:v>14.0</c:v>
                </c:pt>
                <c:pt idx="8">
                  <c:v>16.0</c:v>
                </c:pt>
                <c:pt idx="9">
                  <c:v>18.0</c:v>
                </c:pt>
                <c:pt idx="10">
                  <c:v>20.0</c:v>
                </c:pt>
                <c:pt idx="11">
                  <c:v>22.0</c:v>
                </c:pt>
                <c:pt idx="12">
                  <c:v>24.0</c:v>
                </c:pt>
              </c:numCache>
            </c:numRef>
          </c:cat>
          <c:val>
            <c:numRef>
              <c:f>Sheet3!$F$2:$F$14</c:f>
              <c:numCache>
                <c:formatCode>General</c:formatCode>
                <c:ptCount val="13"/>
                <c:pt idx="0">
                  <c:v>1.0</c:v>
                </c:pt>
                <c:pt idx="1">
                  <c:v>7.0</c:v>
                </c:pt>
                <c:pt idx="2">
                  <c:v>9.0</c:v>
                </c:pt>
                <c:pt idx="3">
                  <c:v>10.0</c:v>
                </c:pt>
                <c:pt idx="4">
                  <c:v>15.0</c:v>
                </c:pt>
                <c:pt idx="5">
                  <c:v>3.0</c:v>
                </c:pt>
                <c:pt idx="6">
                  <c:v>9.0</c:v>
                </c:pt>
                <c:pt idx="7">
                  <c:v>14.0</c:v>
                </c:pt>
                <c:pt idx="8">
                  <c:v>9.0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-2070448808"/>
        <c:axId val="-2101264744"/>
      </c:barChart>
      <c:catAx>
        <c:axId val="-20704488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01264744"/>
        <c:crosses val="autoZero"/>
        <c:auto val="1"/>
        <c:lblAlgn val="ctr"/>
        <c:lblOffset val="100"/>
        <c:noMultiLvlLbl val="0"/>
      </c:catAx>
      <c:valAx>
        <c:axId val="-2101264744"/>
        <c:scaling>
          <c:orientation val="minMax"/>
          <c:max val="15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070448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1"/>
          <c:order val="0"/>
          <c:invertIfNegative val="0"/>
          <c:cat>
            <c:numRef>
              <c:f>Sheet3!$H$2:$H$26</c:f>
              <c:numCache>
                <c:formatCode>General</c:formatCode>
                <c:ptCount val="25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</c:numCache>
            </c:numRef>
          </c:cat>
          <c:val>
            <c:numRef>
              <c:f>Sheet3!$I$2:$I$26</c:f>
              <c:numCache>
                <c:formatCode>General</c:formatCode>
                <c:ptCount val="25"/>
                <c:pt idx="0">
                  <c:v>1.0</c:v>
                </c:pt>
                <c:pt idx="1">
                  <c:v>3.0</c:v>
                </c:pt>
                <c:pt idx="2">
                  <c:v>4.0</c:v>
                </c:pt>
                <c:pt idx="3">
                  <c:v>3.0</c:v>
                </c:pt>
                <c:pt idx="4">
                  <c:v>6.0</c:v>
                </c:pt>
                <c:pt idx="5">
                  <c:v>7.0</c:v>
                </c:pt>
                <c:pt idx="6">
                  <c:v>3.0</c:v>
                </c:pt>
                <c:pt idx="7">
                  <c:v>5.0</c:v>
                </c:pt>
                <c:pt idx="8">
                  <c:v>10.0</c:v>
                </c:pt>
                <c:pt idx="9">
                  <c:v>1.0</c:v>
                </c:pt>
                <c:pt idx="10">
                  <c:v>2.0</c:v>
                </c:pt>
                <c:pt idx="11">
                  <c:v>4.0</c:v>
                </c:pt>
                <c:pt idx="12">
                  <c:v>5.0</c:v>
                </c:pt>
                <c:pt idx="13">
                  <c:v>6.0</c:v>
                </c:pt>
                <c:pt idx="14">
                  <c:v>8.0</c:v>
                </c:pt>
                <c:pt idx="15">
                  <c:v>2.0</c:v>
                </c:pt>
                <c:pt idx="16">
                  <c:v>7.0</c:v>
                </c:pt>
                <c:pt idx="17">
                  <c:v>1.0</c:v>
                </c:pt>
                <c:pt idx="18">
                  <c:v>0.0</c:v>
                </c:pt>
                <c:pt idx="19">
                  <c:v>1.0</c:v>
                </c:pt>
                <c:pt idx="20">
                  <c:v>0.0</c:v>
                </c:pt>
                <c:pt idx="21">
                  <c:v>1.0</c:v>
                </c:pt>
                <c:pt idx="22">
                  <c:v>0.0</c:v>
                </c:pt>
                <c:pt idx="23">
                  <c:v>0.0</c:v>
                </c:pt>
                <c:pt idx="24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-2102710216"/>
        <c:axId val="-2122269336"/>
      </c:barChart>
      <c:catAx>
        <c:axId val="-21027102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22269336"/>
        <c:crosses val="autoZero"/>
        <c:auto val="1"/>
        <c:lblAlgn val="ctr"/>
        <c:lblOffset val="100"/>
        <c:noMultiLvlLbl val="0"/>
      </c:catAx>
      <c:valAx>
        <c:axId val="-2122269336"/>
        <c:scaling>
          <c:orientation val="minMax"/>
          <c:max val="1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-21027102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spPr>
            <a:ln>
              <a:noFill/>
            </a:ln>
          </c:spPr>
          <c:marker>
            <c:symbol val="none"/>
          </c:marker>
          <c:val>
            <c:numRef>
              <c:f>Sheet4!$I$8:$J$8</c:f>
              <c:numCache>
                <c:formatCode>General</c:formatCode>
                <c:ptCount val="2"/>
                <c:pt idx="0">
                  <c:v>13.25</c:v>
                </c:pt>
                <c:pt idx="1">
                  <c:v>16.25</c:v>
                </c:pt>
              </c:numCache>
            </c:numRef>
          </c:val>
          <c:smooth val="0"/>
        </c:ser>
        <c:ser>
          <c:idx val="1"/>
          <c:order val="1"/>
          <c:spPr>
            <a:ln>
              <a:noFill/>
            </a:ln>
          </c:spPr>
          <c:marker>
            <c:symbol val="dash"/>
            <c:size val="9"/>
          </c:marker>
          <c:val>
            <c:numRef>
              <c:f>Sheet4!$I$9:$J$9</c:f>
              <c:numCache>
                <c:formatCode>General</c:formatCode>
                <c:ptCount val="2"/>
                <c:pt idx="0">
                  <c:v>9.0</c:v>
                </c:pt>
                <c:pt idx="1">
                  <c:v>9.0</c:v>
                </c:pt>
              </c:numCache>
            </c:numRef>
          </c:val>
          <c:smooth val="0"/>
        </c:ser>
        <c:ser>
          <c:idx val="2"/>
          <c:order val="2"/>
          <c:spPr>
            <a:ln>
              <a:noFill/>
            </a:ln>
          </c:spPr>
          <c:marker>
            <c:symbol val="dash"/>
            <c:size val="9"/>
          </c:marker>
          <c:val>
            <c:numRef>
              <c:f>Sheet4!$I$10:$J$10</c:f>
              <c:numCache>
                <c:formatCode>General</c:formatCode>
                <c:ptCount val="2"/>
                <c:pt idx="0">
                  <c:v>18.0</c:v>
                </c:pt>
                <c:pt idx="1">
                  <c:v>20.5</c:v>
                </c:pt>
              </c:numCache>
            </c:numRef>
          </c:val>
          <c:smooth val="0"/>
        </c:ser>
        <c:ser>
          <c:idx val="3"/>
          <c:order val="3"/>
          <c:spPr>
            <a:ln>
              <a:noFill/>
            </a:ln>
          </c:spPr>
          <c:marker>
            <c:symbol val="dash"/>
            <c:size val="9"/>
          </c:marker>
          <c:val>
            <c:numRef>
              <c:f>Sheet4!$I$11:$J$11</c:f>
              <c:numCache>
                <c:formatCode>General</c:formatCode>
                <c:ptCount val="2"/>
                <c:pt idx="0">
                  <c:v>29.0</c:v>
                </c:pt>
                <c:pt idx="1">
                  <c:v>30.0</c:v>
                </c:pt>
              </c:numCache>
            </c:numRef>
          </c:val>
          <c:smooth val="0"/>
        </c:ser>
        <c:ser>
          <c:idx val="4"/>
          <c:order val="4"/>
          <c:spPr>
            <a:ln>
              <a:noFill/>
            </a:ln>
          </c:spPr>
          <c:marker>
            <c:symbol val="none"/>
          </c:marker>
          <c:val>
            <c:numRef>
              <c:f>Sheet4!$I$12:$J$12</c:f>
              <c:numCache>
                <c:formatCode>General</c:formatCode>
                <c:ptCount val="2"/>
                <c:pt idx="0">
                  <c:v>23.0</c:v>
                </c:pt>
                <c:pt idx="1">
                  <c:v>23.0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/>
        <c:upDownBars>
          <c:gapWidth val="150"/>
          <c:upBars>
            <c:spPr>
              <a:ln>
                <a:solidFill>
                  <a:schemeClr val="tx2"/>
                </a:solidFill>
              </a:ln>
            </c:spPr>
          </c:upBars>
          <c:downBars/>
        </c:upDownBars>
        <c:marker val="1"/>
        <c:smooth val="0"/>
        <c:axId val="1815085656"/>
        <c:axId val="1817870024"/>
      </c:lineChart>
      <c:catAx>
        <c:axId val="1815085656"/>
        <c:scaling>
          <c:orientation val="minMax"/>
        </c:scaling>
        <c:delete val="0"/>
        <c:axPos val="b"/>
        <c:majorTickMark val="out"/>
        <c:minorTickMark val="none"/>
        <c:tickLblPos val="nextTo"/>
        <c:crossAx val="1817870024"/>
        <c:crosses val="autoZero"/>
        <c:auto val="1"/>
        <c:lblAlgn val="ctr"/>
        <c:lblOffset val="100"/>
        <c:noMultiLvlLbl val="0"/>
      </c:catAx>
      <c:valAx>
        <c:axId val="1817870024"/>
        <c:scaling>
          <c:orientation val="minMax"/>
          <c:max val="4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15085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xVal>
            <c:numRef>
              <c:f>Sheet4!$M$12:$M$24</c:f>
              <c:numCache>
                <c:formatCode>General</c:formatCode>
                <c:ptCount val="13"/>
                <c:pt idx="0">
                  <c:v>1.6</c:v>
                </c:pt>
                <c:pt idx="1">
                  <c:v>1.5</c:v>
                </c:pt>
                <c:pt idx="2">
                  <c:v>1.4</c:v>
                </c:pt>
                <c:pt idx="3">
                  <c:v>1.3</c:v>
                </c:pt>
                <c:pt idx="4">
                  <c:v>1.2</c:v>
                </c:pt>
                <c:pt idx="5">
                  <c:v>1.1</c:v>
                </c:pt>
                <c:pt idx="6">
                  <c:v>0.999999999999999</c:v>
                </c:pt>
                <c:pt idx="7">
                  <c:v>0.899999999999999</c:v>
                </c:pt>
                <c:pt idx="8">
                  <c:v>0.799999999999999</c:v>
                </c:pt>
                <c:pt idx="9">
                  <c:v>0.699999999999999</c:v>
                </c:pt>
                <c:pt idx="10">
                  <c:v>0.6</c:v>
                </c:pt>
                <c:pt idx="11">
                  <c:v>0.5</c:v>
                </c:pt>
                <c:pt idx="12">
                  <c:v>0.4</c:v>
                </c:pt>
              </c:numCache>
            </c:numRef>
          </c:xVal>
          <c:yVal>
            <c:numRef>
              <c:f>Sheet4!$N$12:$N$24</c:f>
              <c:numCache>
                <c:formatCode>General</c:formatCode>
                <c:ptCount val="13"/>
                <c:pt idx="0">
                  <c:v>-0.0702628325081327</c:v>
                </c:pt>
                <c:pt idx="1">
                  <c:v>0.273659101321728</c:v>
                </c:pt>
                <c:pt idx="2">
                  <c:v>0.91488290252838</c:v>
                </c:pt>
                <c:pt idx="3">
                  <c:v>0.70516545837881</c:v>
                </c:pt>
                <c:pt idx="4">
                  <c:v>0.900547361116965</c:v>
                </c:pt>
                <c:pt idx="5">
                  <c:v>0.469907662354504</c:v>
                </c:pt>
                <c:pt idx="6">
                  <c:v>1.439962955566106</c:v>
                </c:pt>
                <c:pt idx="7">
                  <c:v>0.964788088783669</c:v>
                </c:pt>
                <c:pt idx="8">
                  <c:v>1.29795357985226</c:v>
                </c:pt>
                <c:pt idx="9">
                  <c:v>1.380336281528362</c:v>
                </c:pt>
                <c:pt idx="10">
                  <c:v>0.97034014657148</c:v>
                </c:pt>
                <c:pt idx="11">
                  <c:v>1.401931485394497</c:v>
                </c:pt>
                <c:pt idx="12">
                  <c:v>2.084819065359608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xVal>
            <c:numRef>
              <c:f>Sheet4!$P$12:$P$24</c:f>
              <c:numCache>
                <c:formatCode>General</c:formatCode>
                <c:ptCount val="13"/>
                <c:pt idx="0">
                  <c:v>3.6</c:v>
                </c:pt>
                <c:pt idx="1">
                  <c:v>3.5</c:v>
                </c:pt>
                <c:pt idx="2">
                  <c:v>3.4</c:v>
                </c:pt>
                <c:pt idx="3">
                  <c:v>3.3</c:v>
                </c:pt>
                <c:pt idx="4">
                  <c:v>3.2</c:v>
                </c:pt>
                <c:pt idx="5">
                  <c:v>3.1</c:v>
                </c:pt>
                <c:pt idx="6">
                  <c:v>3.0</c:v>
                </c:pt>
                <c:pt idx="7">
                  <c:v>2.9</c:v>
                </c:pt>
                <c:pt idx="8">
                  <c:v>2.8</c:v>
                </c:pt>
                <c:pt idx="9">
                  <c:v>2.7</c:v>
                </c:pt>
                <c:pt idx="10">
                  <c:v>2.6</c:v>
                </c:pt>
                <c:pt idx="11">
                  <c:v>2.5</c:v>
                </c:pt>
                <c:pt idx="12">
                  <c:v>2.4</c:v>
                </c:pt>
              </c:numCache>
            </c:numRef>
          </c:xVal>
          <c:yVal>
            <c:numRef>
              <c:f>Sheet4!$Q$12:$Q$24</c:f>
              <c:numCache>
                <c:formatCode>General</c:formatCode>
                <c:ptCount val="13"/>
                <c:pt idx="0">
                  <c:v>2.102252710980704</c:v>
                </c:pt>
                <c:pt idx="1">
                  <c:v>2.715478338702518</c:v>
                </c:pt>
                <c:pt idx="2">
                  <c:v>2.536851641806814</c:v>
                </c:pt>
                <c:pt idx="3">
                  <c:v>2.832399272448042</c:v>
                </c:pt>
                <c:pt idx="4">
                  <c:v>3.135286094994677</c:v>
                </c:pt>
                <c:pt idx="5">
                  <c:v>3.131973633013216</c:v>
                </c:pt>
                <c:pt idx="6">
                  <c:v>3.140997684022574</c:v>
                </c:pt>
                <c:pt idx="7">
                  <c:v>2.788584320962961</c:v>
                </c:pt>
                <c:pt idx="8">
                  <c:v>3.315544126557907</c:v>
                </c:pt>
                <c:pt idx="9">
                  <c:v>3.666005140151247</c:v>
                </c:pt>
                <c:pt idx="10">
                  <c:v>3.239433950989307</c:v>
                </c:pt>
                <c:pt idx="11">
                  <c:v>3.694546594745655</c:v>
                </c:pt>
                <c:pt idx="12">
                  <c:v>3.809266899283143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0264344"/>
        <c:axId val="1830733544"/>
      </c:scatterChart>
      <c:valAx>
        <c:axId val="1830264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30733544"/>
        <c:crosses val="autoZero"/>
        <c:crossBetween val="midCat"/>
      </c:valAx>
      <c:valAx>
        <c:axId val="1830733544"/>
        <c:scaling>
          <c:orientation val="minMax"/>
          <c:max val="4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800"/>
            </a:pPr>
            <a:endParaRPr lang="en-US"/>
          </a:p>
        </c:txPr>
        <c:crossAx val="1830264344"/>
        <c:crosses val="autoZero"/>
        <c:crossBetween val="midCat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53F8D9-04BA-0A45-869B-6D4BB757EE05}" type="doc">
      <dgm:prSet loTypeId="urn:microsoft.com/office/officeart/2005/8/layout/hierarchy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3D918F5-E185-5C48-9195-66A8EF28C67F}">
      <dgm:prSet phldrT="[Text]" custT="1"/>
      <dgm:spPr/>
      <dgm:t>
        <a:bodyPr/>
        <a:lstStyle/>
        <a:p>
          <a:r>
            <a:rPr lang="en-US" sz="1800" b="1" dirty="0" smtClean="0"/>
            <a:t>Categorical</a:t>
          </a:r>
          <a:endParaRPr lang="en-US" sz="1800" b="1" dirty="0"/>
        </a:p>
      </dgm:t>
    </dgm:pt>
    <dgm:pt modelId="{5064C357-E591-D744-A653-45C0AE59809C}" type="parTrans" cxnId="{5208E3B8-B9DA-5E4C-8C2B-2AFA19AC5ED2}">
      <dgm:prSet/>
      <dgm:spPr/>
      <dgm:t>
        <a:bodyPr/>
        <a:lstStyle/>
        <a:p>
          <a:endParaRPr lang="en-US"/>
        </a:p>
      </dgm:t>
    </dgm:pt>
    <dgm:pt modelId="{7D08D358-0A12-8F4C-BB43-20C6A9113244}" type="sibTrans" cxnId="{5208E3B8-B9DA-5E4C-8C2B-2AFA19AC5ED2}">
      <dgm:prSet/>
      <dgm:spPr/>
      <dgm:t>
        <a:bodyPr/>
        <a:lstStyle/>
        <a:p>
          <a:endParaRPr lang="en-US"/>
        </a:p>
      </dgm:t>
    </dgm:pt>
    <dgm:pt modelId="{13AF3A62-7ADC-E147-BE3D-4C9686CD0FEB}">
      <dgm:prSet phldrT="[Text]" custT="1"/>
      <dgm:spPr/>
      <dgm:t>
        <a:bodyPr/>
        <a:lstStyle/>
        <a:p>
          <a:r>
            <a:rPr lang="en-US" sz="1800" dirty="0" smtClean="0"/>
            <a:t>Unordered</a:t>
          </a:r>
          <a:endParaRPr lang="en-US" sz="1800" dirty="0"/>
        </a:p>
      </dgm:t>
    </dgm:pt>
    <dgm:pt modelId="{F56984C9-DA6A-6F40-A96C-63FA44A0F974}" type="parTrans" cxnId="{30EB3CE8-C380-EE4E-B47F-88369CEB84E2}">
      <dgm:prSet/>
      <dgm:spPr/>
      <dgm:t>
        <a:bodyPr/>
        <a:lstStyle/>
        <a:p>
          <a:endParaRPr lang="en-US"/>
        </a:p>
      </dgm:t>
    </dgm:pt>
    <dgm:pt modelId="{F1AF3D4C-7668-574C-9033-C72025F703CA}" type="sibTrans" cxnId="{30EB3CE8-C380-EE4E-B47F-88369CEB84E2}">
      <dgm:prSet/>
      <dgm:spPr/>
      <dgm:t>
        <a:bodyPr/>
        <a:lstStyle/>
        <a:p>
          <a:endParaRPr lang="en-US"/>
        </a:p>
      </dgm:t>
    </dgm:pt>
    <dgm:pt modelId="{1C72719F-2E46-0541-8767-448C932EDA5F}">
      <dgm:prSet phldrT="[Text]" custT="1"/>
      <dgm:spPr/>
      <dgm:t>
        <a:bodyPr/>
        <a:lstStyle/>
        <a:p>
          <a:r>
            <a:rPr lang="en-US" sz="1800" b="1" dirty="0" smtClean="0"/>
            <a:t>Quantitative</a:t>
          </a:r>
          <a:endParaRPr lang="en-US" sz="1800" b="1" dirty="0"/>
        </a:p>
      </dgm:t>
    </dgm:pt>
    <dgm:pt modelId="{E01D5B9C-2828-A543-95B9-143DD22A3E43}" type="parTrans" cxnId="{5B025A00-7E25-1047-A604-2A7600078405}">
      <dgm:prSet/>
      <dgm:spPr/>
      <dgm:t>
        <a:bodyPr/>
        <a:lstStyle/>
        <a:p>
          <a:endParaRPr lang="en-US"/>
        </a:p>
      </dgm:t>
    </dgm:pt>
    <dgm:pt modelId="{15EDFCAB-FCA7-7C4E-9F9B-256CAC1ECE8B}" type="sibTrans" cxnId="{5B025A00-7E25-1047-A604-2A7600078405}">
      <dgm:prSet/>
      <dgm:spPr/>
      <dgm:t>
        <a:bodyPr/>
        <a:lstStyle/>
        <a:p>
          <a:endParaRPr lang="en-US"/>
        </a:p>
      </dgm:t>
    </dgm:pt>
    <dgm:pt modelId="{CB43631D-8D97-1A46-B33B-DB5D92A1569A}">
      <dgm:prSet phldrT="[Text]" custT="1"/>
      <dgm:spPr/>
      <dgm:t>
        <a:bodyPr/>
        <a:lstStyle/>
        <a:p>
          <a:r>
            <a:rPr lang="en-US" sz="1800" dirty="0" smtClean="0"/>
            <a:t>Discrete</a:t>
          </a:r>
          <a:endParaRPr lang="en-US" sz="1800" dirty="0"/>
        </a:p>
      </dgm:t>
    </dgm:pt>
    <dgm:pt modelId="{789752CE-0259-B74E-9599-A5D619F08BA8}" type="parTrans" cxnId="{D3B6EE05-6501-AF41-9F19-637ED4A23280}">
      <dgm:prSet/>
      <dgm:spPr/>
      <dgm:t>
        <a:bodyPr/>
        <a:lstStyle/>
        <a:p>
          <a:endParaRPr lang="en-US"/>
        </a:p>
      </dgm:t>
    </dgm:pt>
    <dgm:pt modelId="{ADE2181B-FBF9-1F4E-BCF2-2CA89478AD38}" type="sibTrans" cxnId="{D3B6EE05-6501-AF41-9F19-637ED4A23280}">
      <dgm:prSet/>
      <dgm:spPr/>
      <dgm:t>
        <a:bodyPr/>
        <a:lstStyle/>
        <a:p>
          <a:endParaRPr lang="en-US"/>
        </a:p>
      </dgm:t>
    </dgm:pt>
    <dgm:pt modelId="{E696A2F6-3FE3-5140-B499-54A1A1E71A64}">
      <dgm:prSet phldrT="[Text]" custT="1"/>
      <dgm:spPr/>
      <dgm:t>
        <a:bodyPr/>
        <a:lstStyle/>
        <a:p>
          <a:r>
            <a:rPr lang="en-US" sz="1800" dirty="0" smtClean="0"/>
            <a:t>Ordinal</a:t>
          </a:r>
          <a:endParaRPr lang="en-US" sz="1800" dirty="0"/>
        </a:p>
      </dgm:t>
    </dgm:pt>
    <dgm:pt modelId="{A0A32499-9B95-0848-A268-34C57DEF9E22}" type="parTrans" cxnId="{B4A1C7B6-09E5-B543-8377-C3405F8A135F}">
      <dgm:prSet/>
      <dgm:spPr/>
      <dgm:t>
        <a:bodyPr/>
        <a:lstStyle/>
        <a:p>
          <a:endParaRPr lang="en-US"/>
        </a:p>
      </dgm:t>
    </dgm:pt>
    <dgm:pt modelId="{E0D7C5E2-86EE-1346-B4C0-31F689447D8D}" type="sibTrans" cxnId="{B4A1C7B6-09E5-B543-8377-C3405F8A135F}">
      <dgm:prSet/>
      <dgm:spPr/>
      <dgm:t>
        <a:bodyPr/>
        <a:lstStyle/>
        <a:p>
          <a:endParaRPr lang="en-US"/>
        </a:p>
      </dgm:t>
    </dgm:pt>
    <dgm:pt modelId="{3A59043A-7424-D64C-BBD6-E5461DE073FB}">
      <dgm:prSet phldrT="[Text]" custT="1"/>
      <dgm:spPr/>
      <dgm:t>
        <a:bodyPr/>
        <a:lstStyle/>
        <a:p>
          <a:r>
            <a:rPr lang="en-US" sz="1800" dirty="0" smtClean="0"/>
            <a:t>Continuous</a:t>
          </a:r>
          <a:endParaRPr lang="en-US" sz="1800" dirty="0"/>
        </a:p>
      </dgm:t>
    </dgm:pt>
    <dgm:pt modelId="{8DD68FD7-4077-5E4B-9901-9CB178EE3EE7}" type="parTrans" cxnId="{5596EC5E-7FED-D742-98E1-1DA75101A714}">
      <dgm:prSet/>
      <dgm:spPr/>
      <dgm:t>
        <a:bodyPr/>
        <a:lstStyle/>
        <a:p>
          <a:endParaRPr lang="en-US"/>
        </a:p>
      </dgm:t>
    </dgm:pt>
    <dgm:pt modelId="{E847CC99-0F2C-784E-B790-9E741B5F6B04}" type="sibTrans" cxnId="{5596EC5E-7FED-D742-98E1-1DA75101A714}">
      <dgm:prSet/>
      <dgm:spPr/>
      <dgm:t>
        <a:bodyPr/>
        <a:lstStyle/>
        <a:p>
          <a:endParaRPr lang="en-US"/>
        </a:p>
      </dgm:t>
    </dgm:pt>
    <dgm:pt modelId="{3DAF963D-FE2B-5643-AB38-D9F4E4AFEC35}" type="pres">
      <dgm:prSet presAssocID="{F053F8D9-04BA-0A45-869B-6D4BB757EE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A114C9-059F-2942-9783-91BB00E53834}" type="pres">
      <dgm:prSet presAssocID="{33D918F5-E185-5C48-9195-66A8EF28C67F}" presName="hierRoot1" presStyleCnt="0"/>
      <dgm:spPr/>
    </dgm:pt>
    <dgm:pt modelId="{0FEA93B2-3DF5-A34B-A94A-2BE2F6002DD0}" type="pres">
      <dgm:prSet presAssocID="{33D918F5-E185-5C48-9195-66A8EF28C67F}" presName="composite" presStyleCnt="0"/>
      <dgm:spPr/>
    </dgm:pt>
    <dgm:pt modelId="{00058E58-6F32-FE45-90BF-71214EEF15B9}" type="pres">
      <dgm:prSet presAssocID="{33D918F5-E185-5C48-9195-66A8EF28C67F}" presName="background" presStyleLbl="node0" presStyleIdx="0" presStyleCnt="2"/>
      <dgm:spPr/>
    </dgm:pt>
    <dgm:pt modelId="{C95900C6-3B99-CE4E-AB3E-58619070F5A5}" type="pres">
      <dgm:prSet presAssocID="{33D918F5-E185-5C48-9195-66A8EF28C67F}" presName="text" presStyleLbl="fgAcc0" presStyleIdx="0" presStyleCnt="2" custScaleX="114637" custScaleY="4157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32F35C-380C-0E43-AD9B-096FDC94AC7F}" type="pres">
      <dgm:prSet presAssocID="{33D918F5-E185-5C48-9195-66A8EF28C67F}" presName="hierChild2" presStyleCnt="0"/>
      <dgm:spPr/>
    </dgm:pt>
    <dgm:pt modelId="{BEB4E339-83D7-1142-9BBA-6DC5E7DE9995}" type="pres">
      <dgm:prSet presAssocID="{F56984C9-DA6A-6F40-A96C-63FA44A0F974}" presName="Name10" presStyleLbl="parChTrans1D2" presStyleIdx="0" presStyleCnt="4"/>
      <dgm:spPr/>
    </dgm:pt>
    <dgm:pt modelId="{EC33F7A5-0CEB-5746-9D30-D1376E3D8FC9}" type="pres">
      <dgm:prSet presAssocID="{13AF3A62-7ADC-E147-BE3D-4C9686CD0FEB}" presName="hierRoot2" presStyleCnt="0"/>
      <dgm:spPr/>
    </dgm:pt>
    <dgm:pt modelId="{CE75AE2B-C1CF-6C44-956F-4554282D346F}" type="pres">
      <dgm:prSet presAssocID="{13AF3A62-7ADC-E147-BE3D-4C9686CD0FEB}" presName="composite2" presStyleCnt="0"/>
      <dgm:spPr/>
    </dgm:pt>
    <dgm:pt modelId="{82905FFD-39AA-AE43-B755-33BCE4488854}" type="pres">
      <dgm:prSet presAssocID="{13AF3A62-7ADC-E147-BE3D-4C9686CD0FEB}" presName="background2" presStyleLbl="node2" presStyleIdx="0" presStyleCnt="4"/>
      <dgm:spPr/>
    </dgm:pt>
    <dgm:pt modelId="{78A7962A-B670-A343-BEC6-7CDDAFD9DB71}" type="pres">
      <dgm:prSet presAssocID="{13AF3A62-7ADC-E147-BE3D-4C9686CD0FEB}" presName="text2" presStyleLbl="fgAcc2" presStyleIdx="0" presStyleCnt="4" custScaleY="45594">
        <dgm:presLayoutVars>
          <dgm:chPref val="3"/>
        </dgm:presLayoutVars>
      </dgm:prSet>
      <dgm:spPr/>
    </dgm:pt>
    <dgm:pt modelId="{B626B87D-DF6E-694E-89FC-1214A6DCC6DB}" type="pres">
      <dgm:prSet presAssocID="{13AF3A62-7ADC-E147-BE3D-4C9686CD0FEB}" presName="hierChild3" presStyleCnt="0"/>
      <dgm:spPr/>
    </dgm:pt>
    <dgm:pt modelId="{17A24D0F-C387-A84F-98A1-C37EAB124744}" type="pres">
      <dgm:prSet presAssocID="{A0A32499-9B95-0848-A268-34C57DEF9E22}" presName="Name10" presStyleLbl="parChTrans1D2" presStyleIdx="1" presStyleCnt="4"/>
      <dgm:spPr/>
    </dgm:pt>
    <dgm:pt modelId="{82DAB467-D15A-A641-BF76-AC68028A0D62}" type="pres">
      <dgm:prSet presAssocID="{E696A2F6-3FE3-5140-B499-54A1A1E71A64}" presName="hierRoot2" presStyleCnt="0"/>
      <dgm:spPr/>
    </dgm:pt>
    <dgm:pt modelId="{02A6EADB-284C-6142-BE3D-0D36AC4BE13A}" type="pres">
      <dgm:prSet presAssocID="{E696A2F6-3FE3-5140-B499-54A1A1E71A64}" presName="composite2" presStyleCnt="0"/>
      <dgm:spPr/>
    </dgm:pt>
    <dgm:pt modelId="{B23E8475-0D15-1E4D-9FBD-A1FC8709B9EF}" type="pres">
      <dgm:prSet presAssocID="{E696A2F6-3FE3-5140-B499-54A1A1E71A64}" presName="background2" presStyleLbl="node2" presStyleIdx="1" presStyleCnt="4"/>
      <dgm:spPr/>
    </dgm:pt>
    <dgm:pt modelId="{CACAD0EB-DB10-0345-8F36-36D74E6E6471}" type="pres">
      <dgm:prSet presAssocID="{E696A2F6-3FE3-5140-B499-54A1A1E71A64}" presName="text2" presStyleLbl="fgAcc2" presStyleIdx="1" presStyleCnt="4" custScaleY="40251">
        <dgm:presLayoutVars>
          <dgm:chPref val="3"/>
        </dgm:presLayoutVars>
      </dgm:prSet>
      <dgm:spPr/>
    </dgm:pt>
    <dgm:pt modelId="{80160348-5B04-A74F-9AC5-AA5BB345D462}" type="pres">
      <dgm:prSet presAssocID="{E696A2F6-3FE3-5140-B499-54A1A1E71A64}" presName="hierChild3" presStyleCnt="0"/>
      <dgm:spPr/>
    </dgm:pt>
    <dgm:pt modelId="{B0E57876-DF02-E146-ADA6-5544234565E6}" type="pres">
      <dgm:prSet presAssocID="{1C72719F-2E46-0541-8767-448C932EDA5F}" presName="hierRoot1" presStyleCnt="0"/>
      <dgm:spPr/>
    </dgm:pt>
    <dgm:pt modelId="{1457004A-6ABD-544D-B6D3-F952EB3990B7}" type="pres">
      <dgm:prSet presAssocID="{1C72719F-2E46-0541-8767-448C932EDA5F}" presName="composite" presStyleCnt="0"/>
      <dgm:spPr/>
    </dgm:pt>
    <dgm:pt modelId="{A168A773-F0EE-434F-9CC9-90183437E024}" type="pres">
      <dgm:prSet presAssocID="{1C72719F-2E46-0541-8767-448C932EDA5F}" presName="background" presStyleLbl="node0" presStyleIdx="1" presStyleCnt="2"/>
      <dgm:spPr/>
    </dgm:pt>
    <dgm:pt modelId="{F6421D7E-A42C-D74D-8C01-BFA5AC0D4124}" type="pres">
      <dgm:prSet presAssocID="{1C72719F-2E46-0541-8767-448C932EDA5F}" presName="text" presStyleLbl="fgAcc0" presStyleIdx="1" presStyleCnt="2" custScaleX="123636" custScaleY="3748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F2F778-F87A-274D-94FE-A673EB3AA79B}" type="pres">
      <dgm:prSet presAssocID="{1C72719F-2E46-0541-8767-448C932EDA5F}" presName="hierChild2" presStyleCnt="0"/>
      <dgm:spPr/>
    </dgm:pt>
    <dgm:pt modelId="{97F0F7C7-26D7-7843-B195-677815D6E475}" type="pres">
      <dgm:prSet presAssocID="{789752CE-0259-B74E-9599-A5D619F08BA8}" presName="Name10" presStyleLbl="parChTrans1D2" presStyleIdx="2" presStyleCnt="4"/>
      <dgm:spPr/>
    </dgm:pt>
    <dgm:pt modelId="{ACDD832E-724B-2145-88EA-D6A5EB370D65}" type="pres">
      <dgm:prSet presAssocID="{CB43631D-8D97-1A46-B33B-DB5D92A1569A}" presName="hierRoot2" presStyleCnt="0"/>
      <dgm:spPr/>
    </dgm:pt>
    <dgm:pt modelId="{29914D6F-A823-5848-916A-15B43490DC66}" type="pres">
      <dgm:prSet presAssocID="{CB43631D-8D97-1A46-B33B-DB5D92A1569A}" presName="composite2" presStyleCnt="0"/>
      <dgm:spPr/>
    </dgm:pt>
    <dgm:pt modelId="{BA69EE7E-62DB-B44C-A713-A5C032BFD6A6}" type="pres">
      <dgm:prSet presAssocID="{CB43631D-8D97-1A46-B33B-DB5D92A1569A}" presName="background2" presStyleLbl="node2" presStyleIdx="2" presStyleCnt="4"/>
      <dgm:spPr/>
    </dgm:pt>
    <dgm:pt modelId="{632CFCEB-8E54-A041-A68C-C9827B20640D}" type="pres">
      <dgm:prSet presAssocID="{CB43631D-8D97-1A46-B33B-DB5D92A1569A}" presName="text2" presStyleLbl="fgAcc2" presStyleIdx="2" presStyleCnt="4" custScaleY="41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079DAA-47E9-F74F-874D-9D717758CBDB}" type="pres">
      <dgm:prSet presAssocID="{CB43631D-8D97-1A46-B33B-DB5D92A1569A}" presName="hierChild3" presStyleCnt="0"/>
      <dgm:spPr/>
    </dgm:pt>
    <dgm:pt modelId="{253BCB03-3B1E-2645-A5BD-83D66DDDFB02}" type="pres">
      <dgm:prSet presAssocID="{8DD68FD7-4077-5E4B-9901-9CB178EE3EE7}" presName="Name10" presStyleLbl="parChTrans1D2" presStyleIdx="3" presStyleCnt="4"/>
      <dgm:spPr/>
    </dgm:pt>
    <dgm:pt modelId="{4F971C09-28CD-244C-80DA-3366CFA1BAAA}" type="pres">
      <dgm:prSet presAssocID="{3A59043A-7424-D64C-BBD6-E5461DE073FB}" presName="hierRoot2" presStyleCnt="0"/>
      <dgm:spPr/>
    </dgm:pt>
    <dgm:pt modelId="{6050FB25-CDD1-AF43-8E83-43E8B083D51C}" type="pres">
      <dgm:prSet presAssocID="{3A59043A-7424-D64C-BBD6-E5461DE073FB}" presName="composite2" presStyleCnt="0"/>
      <dgm:spPr/>
    </dgm:pt>
    <dgm:pt modelId="{8E23E085-7836-C841-A1FC-4A2F4060D0AD}" type="pres">
      <dgm:prSet presAssocID="{3A59043A-7424-D64C-BBD6-E5461DE073FB}" presName="background2" presStyleLbl="node2" presStyleIdx="3" presStyleCnt="4"/>
      <dgm:spPr/>
    </dgm:pt>
    <dgm:pt modelId="{391650C3-5216-824D-8D61-B42C4C243AE3}" type="pres">
      <dgm:prSet presAssocID="{3A59043A-7424-D64C-BBD6-E5461DE073FB}" presName="text2" presStyleLbl="fgAcc2" presStyleIdx="3" presStyleCnt="4" custScaleY="4116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622BA52-EDFF-974F-A895-E467BC1DAAD6}" type="pres">
      <dgm:prSet presAssocID="{3A59043A-7424-D64C-BBD6-E5461DE073FB}" presName="hierChild3" presStyleCnt="0"/>
      <dgm:spPr/>
    </dgm:pt>
  </dgm:ptLst>
  <dgm:cxnLst>
    <dgm:cxn modelId="{659BC11D-EE5D-1B41-BB52-18854AD24E2F}" type="presOf" srcId="{CB43631D-8D97-1A46-B33B-DB5D92A1569A}" destId="{632CFCEB-8E54-A041-A68C-C9827B20640D}" srcOrd="0" destOrd="0" presId="urn:microsoft.com/office/officeart/2005/8/layout/hierarchy1"/>
    <dgm:cxn modelId="{5596EC5E-7FED-D742-98E1-1DA75101A714}" srcId="{1C72719F-2E46-0541-8767-448C932EDA5F}" destId="{3A59043A-7424-D64C-BBD6-E5461DE073FB}" srcOrd="1" destOrd="0" parTransId="{8DD68FD7-4077-5E4B-9901-9CB178EE3EE7}" sibTransId="{E847CC99-0F2C-784E-B790-9E741B5F6B04}"/>
    <dgm:cxn modelId="{2F02D481-6F6F-A843-B107-5F12E4837480}" type="presOf" srcId="{3A59043A-7424-D64C-BBD6-E5461DE073FB}" destId="{391650C3-5216-824D-8D61-B42C4C243AE3}" srcOrd="0" destOrd="0" presId="urn:microsoft.com/office/officeart/2005/8/layout/hierarchy1"/>
    <dgm:cxn modelId="{65DF76A1-F1C1-6140-9412-392D83665751}" type="presOf" srcId="{E696A2F6-3FE3-5140-B499-54A1A1E71A64}" destId="{CACAD0EB-DB10-0345-8F36-36D74E6E6471}" srcOrd="0" destOrd="0" presId="urn:microsoft.com/office/officeart/2005/8/layout/hierarchy1"/>
    <dgm:cxn modelId="{D3B6EE05-6501-AF41-9F19-637ED4A23280}" srcId="{1C72719F-2E46-0541-8767-448C932EDA5F}" destId="{CB43631D-8D97-1A46-B33B-DB5D92A1569A}" srcOrd="0" destOrd="0" parTransId="{789752CE-0259-B74E-9599-A5D619F08BA8}" sibTransId="{ADE2181B-FBF9-1F4E-BCF2-2CA89478AD38}"/>
    <dgm:cxn modelId="{365E7613-81F5-3943-B842-97CBDF62C259}" type="presOf" srcId="{789752CE-0259-B74E-9599-A5D619F08BA8}" destId="{97F0F7C7-26D7-7843-B195-677815D6E475}" srcOrd="0" destOrd="0" presId="urn:microsoft.com/office/officeart/2005/8/layout/hierarchy1"/>
    <dgm:cxn modelId="{819ED7DC-9F12-0748-81A1-D6292C1B5B80}" type="presOf" srcId="{8DD68FD7-4077-5E4B-9901-9CB178EE3EE7}" destId="{253BCB03-3B1E-2645-A5BD-83D66DDDFB02}" srcOrd="0" destOrd="0" presId="urn:microsoft.com/office/officeart/2005/8/layout/hierarchy1"/>
    <dgm:cxn modelId="{5B025A00-7E25-1047-A604-2A7600078405}" srcId="{F053F8D9-04BA-0A45-869B-6D4BB757EE05}" destId="{1C72719F-2E46-0541-8767-448C932EDA5F}" srcOrd="1" destOrd="0" parTransId="{E01D5B9C-2828-A543-95B9-143DD22A3E43}" sibTransId="{15EDFCAB-FCA7-7C4E-9F9B-256CAC1ECE8B}"/>
    <dgm:cxn modelId="{E71ED29E-30EB-0E49-8750-A206B901EE60}" type="presOf" srcId="{1C72719F-2E46-0541-8767-448C932EDA5F}" destId="{F6421D7E-A42C-D74D-8C01-BFA5AC0D4124}" srcOrd="0" destOrd="0" presId="urn:microsoft.com/office/officeart/2005/8/layout/hierarchy1"/>
    <dgm:cxn modelId="{30EB3CE8-C380-EE4E-B47F-88369CEB84E2}" srcId="{33D918F5-E185-5C48-9195-66A8EF28C67F}" destId="{13AF3A62-7ADC-E147-BE3D-4C9686CD0FEB}" srcOrd="0" destOrd="0" parTransId="{F56984C9-DA6A-6F40-A96C-63FA44A0F974}" sibTransId="{F1AF3D4C-7668-574C-9033-C72025F703CA}"/>
    <dgm:cxn modelId="{F3603CD3-E015-C541-B2F8-C763721BF1AD}" type="presOf" srcId="{F56984C9-DA6A-6F40-A96C-63FA44A0F974}" destId="{BEB4E339-83D7-1142-9BBA-6DC5E7DE9995}" srcOrd="0" destOrd="0" presId="urn:microsoft.com/office/officeart/2005/8/layout/hierarchy1"/>
    <dgm:cxn modelId="{611ECA1A-6ADF-8B40-9B5C-8E3D7CA7D773}" type="presOf" srcId="{A0A32499-9B95-0848-A268-34C57DEF9E22}" destId="{17A24D0F-C387-A84F-98A1-C37EAB124744}" srcOrd="0" destOrd="0" presId="urn:microsoft.com/office/officeart/2005/8/layout/hierarchy1"/>
    <dgm:cxn modelId="{8617EEB0-720C-7D4D-82DF-8F7B39DB6E66}" type="presOf" srcId="{13AF3A62-7ADC-E147-BE3D-4C9686CD0FEB}" destId="{78A7962A-B670-A343-BEC6-7CDDAFD9DB71}" srcOrd="0" destOrd="0" presId="urn:microsoft.com/office/officeart/2005/8/layout/hierarchy1"/>
    <dgm:cxn modelId="{7378CA18-1B79-D54D-A81D-55DAE24041AC}" type="presOf" srcId="{33D918F5-E185-5C48-9195-66A8EF28C67F}" destId="{C95900C6-3B99-CE4E-AB3E-58619070F5A5}" srcOrd="0" destOrd="0" presId="urn:microsoft.com/office/officeart/2005/8/layout/hierarchy1"/>
    <dgm:cxn modelId="{CD9AB94F-3A27-7147-9115-B0AB98012192}" type="presOf" srcId="{F053F8D9-04BA-0A45-869B-6D4BB757EE05}" destId="{3DAF963D-FE2B-5643-AB38-D9F4E4AFEC35}" srcOrd="0" destOrd="0" presId="urn:microsoft.com/office/officeart/2005/8/layout/hierarchy1"/>
    <dgm:cxn modelId="{5208E3B8-B9DA-5E4C-8C2B-2AFA19AC5ED2}" srcId="{F053F8D9-04BA-0A45-869B-6D4BB757EE05}" destId="{33D918F5-E185-5C48-9195-66A8EF28C67F}" srcOrd="0" destOrd="0" parTransId="{5064C357-E591-D744-A653-45C0AE59809C}" sibTransId="{7D08D358-0A12-8F4C-BB43-20C6A9113244}"/>
    <dgm:cxn modelId="{B4A1C7B6-09E5-B543-8377-C3405F8A135F}" srcId="{33D918F5-E185-5C48-9195-66A8EF28C67F}" destId="{E696A2F6-3FE3-5140-B499-54A1A1E71A64}" srcOrd="1" destOrd="0" parTransId="{A0A32499-9B95-0848-A268-34C57DEF9E22}" sibTransId="{E0D7C5E2-86EE-1346-B4C0-31F689447D8D}"/>
    <dgm:cxn modelId="{641BCB60-8FBC-7545-BF6B-A972E33764F8}" type="presParOf" srcId="{3DAF963D-FE2B-5643-AB38-D9F4E4AFEC35}" destId="{BDA114C9-059F-2942-9783-91BB00E53834}" srcOrd="0" destOrd="0" presId="urn:microsoft.com/office/officeart/2005/8/layout/hierarchy1"/>
    <dgm:cxn modelId="{37FF677C-9339-0D44-A50A-4E6231F55258}" type="presParOf" srcId="{BDA114C9-059F-2942-9783-91BB00E53834}" destId="{0FEA93B2-3DF5-A34B-A94A-2BE2F6002DD0}" srcOrd="0" destOrd="0" presId="urn:microsoft.com/office/officeart/2005/8/layout/hierarchy1"/>
    <dgm:cxn modelId="{DE81948B-7636-1348-8991-CF7D55D586AB}" type="presParOf" srcId="{0FEA93B2-3DF5-A34B-A94A-2BE2F6002DD0}" destId="{00058E58-6F32-FE45-90BF-71214EEF15B9}" srcOrd="0" destOrd="0" presId="urn:microsoft.com/office/officeart/2005/8/layout/hierarchy1"/>
    <dgm:cxn modelId="{3F33A6BA-3486-DE43-B78E-720908F41342}" type="presParOf" srcId="{0FEA93B2-3DF5-A34B-A94A-2BE2F6002DD0}" destId="{C95900C6-3B99-CE4E-AB3E-58619070F5A5}" srcOrd="1" destOrd="0" presId="urn:microsoft.com/office/officeart/2005/8/layout/hierarchy1"/>
    <dgm:cxn modelId="{A15FF644-583B-DB4E-ADD8-7A5CDA9DB01A}" type="presParOf" srcId="{BDA114C9-059F-2942-9783-91BB00E53834}" destId="{6632F35C-380C-0E43-AD9B-096FDC94AC7F}" srcOrd="1" destOrd="0" presId="urn:microsoft.com/office/officeart/2005/8/layout/hierarchy1"/>
    <dgm:cxn modelId="{3F6A0966-5C24-1444-90DF-CCCAE5BC07A6}" type="presParOf" srcId="{6632F35C-380C-0E43-AD9B-096FDC94AC7F}" destId="{BEB4E339-83D7-1142-9BBA-6DC5E7DE9995}" srcOrd="0" destOrd="0" presId="urn:microsoft.com/office/officeart/2005/8/layout/hierarchy1"/>
    <dgm:cxn modelId="{6A8B3647-BA41-F04E-A66C-1AA6DBCE9F7B}" type="presParOf" srcId="{6632F35C-380C-0E43-AD9B-096FDC94AC7F}" destId="{EC33F7A5-0CEB-5746-9D30-D1376E3D8FC9}" srcOrd="1" destOrd="0" presId="urn:microsoft.com/office/officeart/2005/8/layout/hierarchy1"/>
    <dgm:cxn modelId="{E8278699-AF13-5744-BE87-5A82EF25B62D}" type="presParOf" srcId="{EC33F7A5-0CEB-5746-9D30-D1376E3D8FC9}" destId="{CE75AE2B-C1CF-6C44-956F-4554282D346F}" srcOrd="0" destOrd="0" presId="urn:microsoft.com/office/officeart/2005/8/layout/hierarchy1"/>
    <dgm:cxn modelId="{B01072E9-8599-2044-99E6-842C5E147211}" type="presParOf" srcId="{CE75AE2B-C1CF-6C44-956F-4554282D346F}" destId="{82905FFD-39AA-AE43-B755-33BCE4488854}" srcOrd="0" destOrd="0" presId="urn:microsoft.com/office/officeart/2005/8/layout/hierarchy1"/>
    <dgm:cxn modelId="{9CC2411B-2108-514D-AB3B-A4092ACB1389}" type="presParOf" srcId="{CE75AE2B-C1CF-6C44-956F-4554282D346F}" destId="{78A7962A-B670-A343-BEC6-7CDDAFD9DB71}" srcOrd="1" destOrd="0" presId="urn:microsoft.com/office/officeart/2005/8/layout/hierarchy1"/>
    <dgm:cxn modelId="{5606050F-52AA-E24D-B5BA-8F5A7BA096AA}" type="presParOf" srcId="{EC33F7A5-0CEB-5746-9D30-D1376E3D8FC9}" destId="{B626B87D-DF6E-694E-89FC-1214A6DCC6DB}" srcOrd="1" destOrd="0" presId="urn:microsoft.com/office/officeart/2005/8/layout/hierarchy1"/>
    <dgm:cxn modelId="{B1DF68D9-C7B4-E84E-BC6F-425780F78968}" type="presParOf" srcId="{6632F35C-380C-0E43-AD9B-096FDC94AC7F}" destId="{17A24D0F-C387-A84F-98A1-C37EAB124744}" srcOrd="2" destOrd="0" presId="urn:microsoft.com/office/officeart/2005/8/layout/hierarchy1"/>
    <dgm:cxn modelId="{74421F27-F3A0-BE46-86C7-497819532276}" type="presParOf" srcId="{6632F35C-380C-0E43-AD9B-096FDC94AC7F}" destId="{82DAB467-D15A-A641-BF76-AC68028A0D62}" srcOrd="3" destOrd="0" presId="urn:microsoft.com/office/officeart/2005/8/layout/hierarchy1"/>
    <dgm:cxn modelId="{AC714943-0A0D-904C-8E78-DE9844529CC7}" type="presParOf" srcId="{82DAB467-D15A-A641-BF76-AC68028A0D62}" destId="{02A6EADB-284C-6142-BE3D-0D36AC4BE13A}" srcOrd="0" destOrd="0" presId="urn:microsoft.com/office/officeart/2005/8/layout/hierarchy1"/>
    <dgm:cxn modelId="{B25F6720-7975-AA47-AB85-4583BC51CCBD}" type="presParOf" srcId="{02A6EADB-284C-6142-BE3D-0D36AC4BE13A}" destId="{B23E8475-0D15-1E4D-9FBD-A1FC8709B9EF}" srcOrd="0" destOrd="0" presId="urn:microsoft.com/office/officeart/2005/8/layout/hierarchy1"/>
    <dgm:cxn modelId="{6A7320D1-68B2-0E4A-90E7-96F0E96B8036}" type="presParOf" srcId="{02A6EADB-284C-6142-BE3D-0D36AC4BE13A}" destId="{CACAD0EB-DB10-0345-8F36-36D74E6E6471}" srcOrd="1" destOrd="0" presId="urn:microsoft.com/office/officeart/2005/8/layout/hierarchy1"/>
    <dgm:cxn modelId="{A2BBFCF5-1668-D943-86AC-816DD5CF2122}" type="presParOf" srcId="{82DAB467-D15A-A641-BF76-AC68028A0D62}" destId="{80160348-5B04-A74F-9AC5-AA5BB345D462}" srcOrd="1" destOrd="0" presId="urn:microsoft.com/office/officeart/2005/8/layout/hierarchy1"/>
    <dgm:cxn modelId="{1226BAE5-4E75-DA4F-AB2C-744FC504253A}" type="presParOf" srcId="{3DAF963D-FE2B-5643-AB38-D9F4E4AFEC35}" destId="{B0E57876-DF02-E146-ADA6-5544234565E6}" srcOrd="1" destOrd="0" presId="urn:microsoft.com/office/officeart/2005/8/layout/hierarchy1"/>
    <dgm:cxn modelId="{14D1F251-D851-D840-A5A3-C31F20AE525B}" type="presParOf" srcId="{B0E57876-DF02-E146-ADA6-5544234565E6}" destId="{1457004A-6ABD-544D-B6D3-F952EB3990B7}" srcOrd="0" destOrd="0" presId="urn:microsoft.com/office/officeart/2005/8/layout/hierarchy1"/>
    <dgm:cxn modelId="{92178DF4-45DE-ED4F-8338-8C98A8FADF8C}" type="presParOf" srcId="{1457004A-6ABD-544D-B6D3-F952EB3990B7}" destId="{A168A773-F0EE-434F-9CC9-90183437E024}" srcOrd="0" destOrd="0" presId="urn:microsoft.com/office/officeart/2005/8/layout/hierarchy1"/>
    <dgm:cxn modelId="{815CC973-B222-0B4D-9B7B-96EA1687166D}" type="presParOf" srcId="{1457004A-6ABD-544D-B6D3-F952EB3990B7}" destId="{F6421D7E-A42C-D74D-8C01-BFA5AC0D4124}" srcOrd="1" destOrd="0" presId="urn:microsoft.com/office/officeart/2005/8/layout/hierarchy1"/>
    <dgm:cxn modelId="{AF0C368A-BCE8-9E45-AC40-3BDE65087FCB}" type="presParOf" srcId="{B0E57876-DF02-E146-ADA6-5544234565E6}" destId="{F9F2F778-F87A-274D-94FE-A673EB3AA79B}" srcOrd="1" destOrd="0" presId="urn:microsoft.com/office/officeart/2005/8/layout/hierarchy1"/>
    <dgm:cxn modelId="{7A90CD15-F349-6B47-928E-9F625C1ADE39}" type="presParOf" srcId="{F9F2F778-F87A-274D-94FE-A673EB3AA79B}" destId="{97F0F7C7-26D7-7843-B195-677815D6E475}" srcOrd="0" destOrd="0" presId="urn:microsoft.com/office/officeart/2005/8/layout/hierarchy1"/>
    <dgm:cxn modelId="{58D9BCD0-9E06-8543-A747-5E3CF20FBBC6}" type="presParOf" srcId="{F9F2F778-F87A-274D-94FE-A673EB3AA79B}" destId="{ACDD832E-724B-2145-88EA-D6A5EB370D65}" srcOrd="1" destOrd="0" presId="urn:microsoft.com/office/officeart/2005/8/layout/hierarchy1"/>
    <dgm:cxn modelId="{22C6A9B3-C898-A24C-BDA4-20D8D4353B31}" type="presParOf" srcId="{ACDD832E-724B-2145-88EA-D6A5EB370D65}" destId="{29914D6F-A823-5848-916A-15B43490DC66}" srcOrd="0" destOrd="0" presId="urn:microsoft.com/office/officeart/2005/8/layout/hierarchy1"/>
    <dgm:cxn modelId="{61320FDF-7B7A-364A-B297-EEF38EBA8935}" type="presParOf" srcId="{29914D6F-A823-5848-916A-15B43490DC66}" destId="{BA69EE7E-62DB-B44C-A713-A5C032BFD6A6}" srcOrd="0" destOrd="0" presId="urn:microsoft.com/office/officeart/2005/8/layout/hierarchy1"/>
    <dgm:cxn modelId="{DC80D801-5E42-574A-AE74-7FB8F756661E}" type="presParOf" srcId="{29914D6F-A823-5848-916A-15B43490DC66}" destId="{632CFCEB-8E54-A041-A68C-C9827B20640D}" srcOrd="1" destOrd="0" presId="urn:microsoft.com/office/officeart/2005/8/layout/hierarchy1"/>
    <dgm:cxn modelId="{0E1CFB99-1209-214E-B3CD-3B91994AFAEC}" type="presParOf" srcId="{ACDD832E-724B-2145-88EA-D6A5EB370D65}" destId="{97079DAA-47E9-F74F-874D-9D717758CBDB}" srcOrd="1" destOrd="0" presId="urn:microsoft.com/office/officeart/2005/8/layout/hierarchy1"/>
    <dgm:cxn modelId="{7FC066D5-16C2-BF4A-8D14-FDCA44728AD5}" type="presParOf" srcId="{F9F2F778-F87A-274D-94FE-A673EB3AA79B}" destId="{253BCB03-3B1E-2645-A5BD-83D66DDDFB02}" srcOrd="2" destOrd="0" presId="urn:microsoft.com/office/officeart/2005/8/layout/hierarchy1"/>
    <dgm:cxn modelId="{90BBBB77-EBB2-1C40-8136-1073AF2429B2}" type="presParOf" srcId="{F9F2F778-F87A-274D-94FE-A673EB3AA79B}" destId="{4F971C09-28CD-244C-80DA-3366CFA1BAAA}" srcOrd="3" destOrd="0" presId="urn:microsoft.com/office/officeart/2005/8/layout/hierarchy1"/>
    <dgm:cxn modelId="{5193F655-00EE-304E-A3F1-22198E948B43}" type="presParOf" srcId="{4F971C09-28CD-244C-80DA-3366CFA1BAAA}" destId="{6050FB25-CDD1-AF43-8E83-43E8B083D51C}" srcOrd="0" destOrd="0" presId="urn:microsoft.com/office/officeart/2005/8/layout/hierarchy1"/>
    <dgm:cxn modelId="{FCB9DB6F-A6D6-C64F-BB58-E7FE27F666DA}" type="presParOf" srcId="{6050FB25-CDD1-AF43-8E83-43E8B083D51C}" destId="{8E23E085-7836-C841-A1FC-4A2F4060D0AD}" srcOrd="0" destOrd="0" presId="urn:microsoft.com/office/officeart/2005/8/layout/hierarchy1"/>
    <dgm:cxn modelId="{A266F4E8-F5BB-6948-B739-1857F7C67C5D}" type="presParOf" srcId="{6050FB25-CDD1-AF43-8E83-43E8B083D51C}" destId="{391650C3-5216-824D-8D61-B42C4C243AE3}" srcOrd="1" destOrd="0" presId="urn:microsoft.com/office/officeart/2005/8/layout/hierarchy1"/>
    <dgm:cxn modelId="{6AEF78BF-2324-5343-864C-3BB37C531932}" type="presParOf" srcId="{4F971C09-28CD-244C-80DA-3366CFA1BAAA}" destId="{C622BA52-EDFF-974F-A895-E467BC1DAAD6}" srcOrd="1" destOrd="0" presId="urn:microsoft.com/office/officeart/2005/8/layout/hierarchy1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BCB03-3B1E-2645-A5BD-83D66DDDFB02}">
      <dsp:nvSpPr>
        <dsp:cNvPr id="0" name=""/>
        <dsp:cNvSpPr/>
      </dsp:nvSpPr>
      <dsp:spPr>
        <a:xfrm>
          <a:off x="6123176" y="1200838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0F7C7-26D7-7843-B195-677815D6E475}">
      <dsp:nvSpPr>
        <dsp:cNvPr id="0" name=""/>
        <dsp:cNvSpPr/>
      </dsp:nvSpPr>
      <dsp:spPr>
        <a:xfrm>
          <a:off x="5071169" y="1200838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24D0F-C387-A84F-98A1-C37EAB124744}">
      <dsp:nvSpPr>
        <dsp:cNvPr id="0" name=""/>
        <dsp:cNvSpPr/>
      </dsp:nvSpPr>
      <dsp:spPr>
        <a:xfrm>
          <a:off x="1915150" y="124552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84"/>
              </a:lnTo>
              <a:lnTo>
                <a:pt x="1052006" y="341184"/>
              </a:lnTo>
              <a:lnTo>
                <a:pt x="1052006" y="5006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4E339-83D7-1142-9BBA-6DC5E7DE9995}">
      <dsp:nvSpPr>
        <dsp:cNvPr id="0" name=""/>
        <dsp:cNvSpPr/>
      </dsp:nvSpPr>
      <dsp:spPr>
        <a:xfrm>
          <a:off x="863143" y="1245526"/>
          <a:ext cx="1052006" cy="500659"/>
        </a:xfrm>
        <a:custGeom>
          <a:avLst/>
          <a:gdLst/>
          <a:ahLst/>
          <a:cxnLst/>
          <a:rect l="0" t="0" r="0" b="0"/>
          <a:pathLst>
            <a:path>
              <a:moveTo>
                <a:pt x="1052006" y="0"/>
              </a:moveTo>
              <a:lnTo>
                <a:pt x="1052006" y="341184"/>
              </a:lnTo>
              <a:lnTo>
                <a:pt x="0" y="341184"/>
              </a:lnTo>
              <a:lnTo>
                <a:pt x="0" y="50065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58E58-6F32-FE45-90BF-71214EEF15B9}">
      <dsp:nvSpPr>
        <dsp:cNvPr id="0" name=""/>
        <dsp:cNvSpPr/>
      </dsp:nvSpPr>
      <dsp:spPr>
        <a:xfrm>
          <a:off x="928432" y="791035"/>
          <a:ext cx="1973436" cy="4544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900C6-3B99-CE4E-AB3E-58619070F5A5}">
      <dsp:nvSpPr>
        <dsp:cNvPr id="0" name=""/>
        <dsp:cNvSpPr/>
      </dsp:nvSpPr>
      <dsp:spPr>
        <a:xfrm>
          <a:off x="1119705" y="972745"/>
          <a:ext cx="1973436" cy="454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Categorical</a:t>
          </a:r>
          <a:endParaRPr lang="en-US" sz="1800" b="1" kern="1200" dirty="0"/>
        </a:p>
      </dsp:txBody>
      <dsp:txXfrm>
        <a:off x="1133017" y="986057"/>
        <a:ext cx="1946812" cy="427866"/>
      </dsp:txXfrm>
    </dsp:sp>
    <dsp:sp modelId="{82905FFD-39AA-AE43-B755-33BCE4488854}">
      <dsp:nvSpPr>
        <dsp:cNvPr id="0" name=""/>
        <dsp:cNvSpPr/>
      </dsp:nvSpPr>
      <dsp:spPr>
        <a:xfrm>
          <a:off x="2411" y="1746185"/>
          <a:ext cx="1721465" cy="498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A7962A-B670-A343-BEC6-7CDDAFD9DB71}">
      <dsp:nvSpPr>
        <dsp:cNvPr id="0" name=""/>
        <dsp:cNvSpPr/>
      </dsp:nvSpPr>
      <dsp:spPr>
        <a:xfrm>
          <a:off x="193684" y="1927895"/>
          <a:ext cx="1721465" cy="498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Unordered</a:t>
          </a:r>
          <a:endParaRPr lang="en-US" sz="1800" kern="1200" dirty="0"/>
        </a:p>
      </dsp:txBody>
      <dsp:txXfrm>
        <a:off x="208282" y="1942493"/>
        <a:ext cx="1692269" cy="469205"/>
      </dsp:txXfrm>
    </dsp:sp>
    <dsp:sp modelId="{B23E8475-0D15-1E4D-9FBD-A1FC8709B9EF}">
      <dsp:nvSpPr>
        <dsp:cNvPr id="0" name=""/>
        <dsp:cNvSpPr/>
      </dsp:nvSpPr>
      <dsp:spPr>
        <a:xfrm>
          <a:off x="2106423" y="1746185"/>
          <a:ext cx="1721465" cy="4399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CAD0EB-DB10-0345-8F36-36D74E6E6471}">
      <dsp:nvSpPr>
        <dsp:cNvPr id="0" name=""/>
        <dsp:cNvSpPr/>
      </dsp:nvSpPr>
      <dsp:spPr>
        <a:xfrm>
          <a:off x="2297697" y="1927895"/>
          <a:ext cx="1721465" cy="4399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Ordinal</a:t>
          </a:r>
          <a:endParaRPr lang="en-US" sz="1800" kern="1200" dirty="0"/>
        </a:p>
      </dsp:txBody>
      <dsp:txXfrm>
        <a:off x="2310584" y="1940782"/>
        <a:ext cx="1695691" cy="414221"/>
      </dsp:txXfrm>
    </dsp:sp>
    <dsp:sp modelId="{A168A773-F0EE-434F-9CC9-90183437E024}">
      <dsp:nvSpPr>
        <dsp:cNvPr id="0" name=""/>
        <dsp:cNvSpPr/>
      </dsp:nvSpPr>
      <dsp:spPr>
        <a:xfrm>
          <a:off x="5059000" y="791035"/>
          <a:ext cx="2128350" cy="40980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421D7E-A42C-D74D-8C01-BFA5AC0D4124}">
      <dsp:nvSpPr>
        <dsp:cNvPr id="0" name=""/>
        <dsp:cNvSpPr/>
      </dsp:nvSpPr>
      <dsp:spPr>
        <a:xfrm>
          <a:off x="5250274" y="972745"/>
          <a:ext cx="2128350" cy="4098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Quantitative</a:t>
          </a:r>
          <a:endParaRPr lang="en-US" sz="1800" b="1" kern="1200" dirty="0"/>
        </a:p>
      </dsp:txBody>
      <dsp:txXfrm>
        <a:off x="5262277" y="984748"/>
        <a:ext cx="2104344" cy="385797"/>
      </dsp:txXfrm>
    </dsp:sp>
    <dsp:sp modelId="{BA69EE7E-62DB-B44C-A713-A5C032BFD6A6}">
      <dsp:nvSpPr>
        <dsp:cNvPr id="0" name=""/>
        <dsp:cNvSpPr/>
      </dsp:nvSpPr>
      <dsp:spPr>
        <a:xfrm>
          <a:off x="4210436" y="1701498"/>
          <a:ext cx="1721465" cy="450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2CFCEB-8E54-A041-A68C-C9827B20640D}">
      <dsp:nvSpPr>
        <dsp:cNvPr id="0" name=""/>
        <dsp:cNvSpPr/>
      </dsp:nvSpPr>
      <dsp:spPr>
        <a:xfrm>
          <a:off x="4401710" y="1883208"/>
          <a:ext cx="1721465" cy="450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Discrete</a:t>
          </a:r>
          <a:endParaRPr lang="en-US" sz="1800" kern="1200" dirty="0"/>
        </a:p>
      </dsp:txBody>
      <dsp:txXfrm>
        <a:off x="4414891" y="1896389"/>
        <a:ext cx="1695103" cy="423668"/>
      </dsp:txXfrm>
    </dsp:sp>
    <dsp:sp modelId="{8E23E085-7836-C841-A1FC-4A2F4060D0AD}">
      <dsp:nvSpPr>
        <dsp:cNvPr id="0" name=""/>
        <dsp:cNvSpPr/>
      </dsp:nvSpPr>
      <dsp:spPr>
        <a:xfrm>
          <a:off x="6314449" y="1701498"/>
          <a:ext cx="1721465" cy="4500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1650C3-5216-824D-8D61-B42C4C243AE3}">
      <dsp:nvSpPr>
        <dsp:cNvPr id="0" name=""/>
        <dsp:cNvSpPr/>
      </dsp:nvSpPr>
      <dsp:spPr>
        <a:xfrm>
          <a:off x="6505723" y="1883208"/>
          <a:ext cx="1721465" cy="4500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Continuous</a:t>
          </a:r>
          <a:endParaRPr lang="en-US" sz="1800" kern="1200" dirty="0"/>
        </a:p>
      </dsp:txBody>
      <dsp:txXfrm>
        <a:off x="6518904" y="1896389"/>
        <a:ext cx="1695103" cy="42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BDBD5-B6BB-F948-9C72-E0CF5C1C52A1}" type="datetimeFigureOut">
              <a:rPr lang="en-US" smtClean="0"/>
              <a:t>1/22/17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58F772-AFBA-CF40-8790-462AD4409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6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was</a:t>
            </a:r>
            <a:r>
              <a:rPr lang="en-US" baseline="0" dirty="0" smtClean="0"/>
              <a:t> before </a:t>
            </a:r>
            <a:r>
              <a:rPr lang="en-US" baseline="0" dirty="0" err="1" smtClean="0"/>
              <a:t>Tukey's</a:t>
            </a:r>
            <a:r>
              <a:rPr lang="en-US" baseline="0" dirty="0" smtClean="0"/>
              <a:t> book took EDA into the mainstream, but Paine had decades of intuitive experience with exploratory statistics at Argonne Labs.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F772-AFBA-CF40-8790-462AD44092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9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not so much for us in this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F772-AFBA-CF40-8790-462AD44092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3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Other: there are HS students taking</a:t>
            </a:r>
            <a:r>
              <a:rPr lang="en-US" baseline="0" dirty="0" smtClean="0"/>
              <a:t> courses at YC, if they are in dataset, they will be "other"</a:t>
            </a:r>
          </a:p>
          <a:p>
            <a:r>
              <a:rPr lang="en-US" dirty="0" smtClean="0"/>
              <a:t>During merges,</a:t>
            </a:r>
            <a:r>
              <a:rPr lang="en-US" baseline="0" dirty="0" smtClean="0"/>
              <a:t> data can be off by a column or can be out-of-sync time-wise</a:t>
            </a:r>
          </a:p>
          <a:p>
            <a:r>
              <a:rPr lang="en-US" baseline="0" dirty="0" smtClean="0"/>
              <a:t>Is 0.4% outage significant?  Probably not, but do 2 separate studies on small student subsets,</a:t>
            </a:r>
          </a:p>
          <a:p>
            <a:r>
              <a:rPr lang="en-US" baseline="0" dirty="0" smtClean="0"/>
              <a:t>one by school and one not, we may compare apples to oranges.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8F772-AFBA-CF40-8790-462AD44092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4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432C8-69A7-458B-9684-2BFA64B31948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3D019-A32C-4EAD-B8E6-DBDA699692FD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Sunday, January 22, 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Sunday, January 22, 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chart" Target="../charts/chart6.xml"/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Van Kelly</a:t>
            </a:r>
          </a:p>
          <a:p>
            <a:r>
              <a:rPr lang="en-US" dirty="0" smtClean="0"/>
              <a:t>Data Visualization</a:t>
            </a:r>
          </a:p>
          <a:p>
            <a:endParaRPr lang="en-US" dirty="0"/>
          </a:p>
          <a:p>
            <a:r>
              <a:rPr lang="en-US" dirty="0" smtClean="0"/>
              <a:t>Yeshiva University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07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Plain Old Bar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72623"/>
          </a:xfrm>
        </p:spPr>
        <p:txBody>
          <a:bodyPr>
            <a:normAutofit/>
          </a:bodyPr>
          <a:lstStyle/>
          <a:p>
            <a:r>
              <a:rPr lang="en-US" dirty="0" smtClean="0"/>
              <a:t>For bins of widely varying sizes, this can help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Chart either counts or percentages</a:t>
            </a:r>
          </a:p>
          <a:p>
            <a:r>
              <a:rPr lang="en-US" dirty="0" smtClean="0"/>
              <a:t>Effective for up to ~25 bins</a:t>
            </a:r>
          </a:p>
          <a:p>
            <a:pPr lvl="1"/>
            <a:r>
              <a:rPr lang="en-US" dirty="0" smtClean="0"/>
              <a:t> otherwise show N largest bins plus "other"</a:t>
            </a:r>
          </a:p>
          <a:p>
            <a:r>
              <a:rPr lang="en-US" dirty="0" smtClean="0"/>
              <a:t>Pie charts are an alternative (serious tradeoffs)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87678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"ASCII Bar Graph"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useful for small data sets</a:t>
            </a:r>
          </a:p>
          <a:p>
            <a:r>
              <a:rPr lang="en-US" dirty="0" smtClean="0"/>
              <a:t>Can scale up with approximations</a:t>
            </a:r>
            <a:br>
              <a:rPr lang="en-US" dirty="0" smtClean="0"/>
            </a:br>
            <a:r>
              <a:rPr lang="en-US" dirty="0" smtClean="0"/>
              <a:t>(each 0 represents 100 students)</a:t>
            </a:r>
            <a:br>
              <a:rPr lang="en-US" dirty="0" smtClean="0"/>
            </a:br>
            <a:endParaRPr lang="en-US" dirty="0" smtClean="0"/>
          </a:p>
          <a:p>
            <a:pPr marL="274320" lvl="1" indent="0">
              <a:buNone/>
            </a:pP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smtClean="0">
                <a:latin typeface="Courier New"/>
                <a:cs typeface="Courier New"/>
              </a:rPr>
              <a:t>  YC|00000000000000000000000000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Stern|000000000000000000000000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 Syms|00000000000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other|</a:t>
            </a:r>
          </a:p>
          <a:p>
            <a:pPr marL="27432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r>
              <a:rPr lang="en-US" dirty="0" smtClean="0">
                <a:cs typeface="Courier New"/>
              </a:rPr>
              <a:t>The basis of stem-and-leaf charts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7801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data,</a:t>
            </a:r>
            <a:br>
              <a:rPr lang="en-US" dirty="0" smtClean="0"/>
            </a:br>
            <a:r>
              <a:rPr lang="en-US" dirty="0" smtClean="0"/>
              <a:t>one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97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 the preceding still applies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domain has small, fixed number of numerical values</a:t>
            </a:r>
          </a:p>
          <a:p>
            <a:pPr lvl="1"/>
            <a:endParaRPr lang="en-US" dirty="0"/>
          </a:p>
          <a:p>
            <a:r>
              <a:rPr lang="en-US" dirty="0" smtClean="0"/>
              <a:t>if not</a:t>
            </a:r>
            <a:r>
              <a:rPr lang="mr-IN" dirty="0" smtClean="0"/>
              <a:t>…</a:t>
            </a:r>
            <a:endParaRPr lang="en-US" dirty="0" smtClean="0"/>
          </a:p>
          <a:p>
            <a:pPr lvl="1"/>
            <a:r>
              <a:rPr lang="en-US" dirty="0" smtClean="0"/>
              <a:t>we can still fix things up with a little creativity</a:t>
            </a:r>
          </a:p>
          <a:p>
            <a:pPr lvl="1"/>
            <a:endParaRPr lang="en-US" dirty="0"/>
          </a:p>
          <a:p>
            <a:r>
              <a:rPr lang="en-US" dirty="0" smtClean="0"/>
              <a:t>but in any case</a:t>
            </a:r>
          </a:p>
          <a:p>
            <a:pPr lvl="1"/>
            <a:r>
              <a:rPr lang="en-US" dirty="0" smtClean="0"/>
              <a:t>there are other tools we should consider</a:t>
            </a:r>
          </a:p>
          <a:p>
            <a:pPr lvl="1"/>
            <a:endParaRPr lang="en-US" dirty="0"/>
          </a:p>
          <a:p>
            <a:r>
              <a:rPr lang="en-US" dirty="0" smtClean="0"/>
              <a:t>Example #1: a small data set of responses in range 1-9</a:t>
            </a:r>
          </a:p>
          <a:p>
            <a:r>
              <a:rPr lang="cs-CZ" dirty="0"/>
              <a:t>3 5 4 9 3 5 3 7 6 4 8 5 1 4 5 4 3 4 1 3 5 5 5 7 1 5 6 2 1 7 5 9 1 2 1 5 3 3 3 5 4 6 7 3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868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Graphs of Discrete Numeric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49236"/>
            <a:ext cx="8229600" cy="1727764"/>
          </a:xfrm>
        </p:spPr>
        <p:txBody>
          <a:bodyPr/>
          <a:lstStyle/>
          <a:p>
            <a:r>
              <a:rPr lang="en-US" dirty="0" smtClean="0"/>
              <a:t>Same as before</a:t>
            </a:r>
          </a:p>
          <a:p>
            <a:r>
              <a:rPr lang="en-US" dirty="0" smtClean="0"/>
              <a:t>May be easier to find the "middle" in the ASCII version</a:t>
            </a:r>
          </a:p>
          <a:p>
            <a:r>
              <a:rPr lang="en-US" dirty="0" smtClean="0"/>
              <a:t>What if the domain of values is large or even continuous?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0566615"/>
              </p:ext>
            </p:extLst>
          </p:nvPr>
        </p:nvGraphicFramePr>
        <p:xfrm>
          <a:off x="722744" y="1871560"/>
          <a:ext cx="3915400" cy="2619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689026" y="1871560"/>
            <a:ext cx="198545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>
                <a:latin typeface="Courier New"/>
                <a:cs typeface="Courier New"/>
              </a:rPr>
              <a:t>1|000000</a:t>
            </a:r>
          </a:p>
          <a:p>
            <a:r>
              <a:rPr lang="hr-HR" dirty="0">
                <a:latin typeface="Courier New"/>
                <a:cs typeface="Courier New"/>
              </a:rPr>
              <a:t>2|00</a:t>
            </a:r>
          </a:p>
          <a:p>
            <a:r>
              <a:rPr lang="hr-HR" dirty="0">
                <a:latin typeface="Courier New"/>
                <a:cs typeface="Courier New"/>
              </a:rPr>
              <a:t>3|000000000</a:t>
            </a:r>
          </a:p>
          <a:p>
            <a:r>
              <a:rPr lang="hr-HR" dirty="0">
                <a:latin typeface="Courier New"/>
                <a:cs typeface="Courier New"/>
              </a:rPr>
              <a:t>4|000000</a:t>
            </a:r>
          </a:p>
          <a:p>
            <a:r>
              <a:rPr lang="hr-HR" dirty="0">
                <a:latin typeface="Courier New"/>
                <a:cs typeface="Courier New"/>
              </a:rPr>
              <a:t>5|00000000000</a:t>
            </a:r>
          </a:p>
          <a:p>
            <a:r>
              <a:rPr lang="hr-HR" dirty="0">
                <a:latin typeface="Courier New"/>
                <a:cs typeface="Courier New"/>
              </a:rPr>
              <a:t>6|000</a:t>
            </a:r>
          </a:p>
          <a:p>
            <a:r>
              <a:rPr lang="hr-HR" dirty="0">
                <a:latin typeface="Courier New"/>
                <a:cs typeface="Courier New"/>
              </a:rPr>
              <a:t>7|0000</a:t>
            </a:r>
          </a:p>
          <a:p>
            <a:r>
              <a:rPr lang="hr-HR" dirty="0">
                <a:latin typeface="Courier New"/>
                <a:cs typeface="Courier New"/>
              </a:rPr>
              <a:t>8|0</a:t>
            </a:r>
          </a:p>
          <a:p>
            <a:r>
              <a:rPr lang="hr-HR" dirty="0">
                <a:latin typeface="Courier New"/>
                <a:cs typeface="Courier New"/>
              </a:rPr>
              <a:t>9|00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910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 with range bins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Let each bin represent an interval of values</a:t>
            </a:r>
          </a:p>
          <a:p>
            <a:pPr lvl="1"/>
            <a:r>
              <a:rPr lang="en-US" dirty="0" smtClean="0"/>
              <a:t>each bin the same size</a:t>
            </a:r>
          </a:p>
          <a:p>
            <a:pPr lvl="1"/>
            <a:r>
              <a:rPr lang="en-US" dirty="0" smtClean="0"/>
              <a:t>possible exception for first and last if there are values that are </a:t>
            </a:r>
            <a:br>
              <a:rPr lang="en-US" dirty="0" smtClean="0"/>
            </a:br>
            <a:r>
              <a:rPr lang="en-US" dirty="0" smtClean="0"/>
              <a:t>"way off" (</a:t>
            </a:r>
            <a:r>
              <a:rPr lang="en-US" i="1" dirty="0" smtClean="0"/>
              <a:t>outliers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Ex: Dataset of 80 floating-point samples in [-1, 24]</a:t>
            </a:r>
          </a:p>
          <a:p>
            <a:pPr lvl="1"/>
            <a:r>
              <a:rPr lang="en-US" dirty="0" smtClean="0"/>
              <a:t>bin size = 2, bin label is upper limit of bin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note the double peak of the histogram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723829"/>
              </p:ext>
            </p:extLst>
          </p:nvPr>
        </p:nvGraphicFramePr>
        <p:xfrm>
          <a:off x="2123060" y="3828733"/>
          <a:ext cx="4572000" cy="245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785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 size tradeoff: detail vs. noise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567871" y="1414447"/>
            <a:ext cx="5680962" cy="5217112"/>
            <a:chOff x="1280289" y="1524000"/>
            <a:chExt cx="5680962" cy="6697520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68111684"/>
                </p:ext>
              </p:extLst>
            </p:nvPr>
          </p:nvGraphicFramePr>
          <p:xfrm>
            <a:off x="1280289" y="1524000"/>
            <a:ext cx="5680960" cy="18762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783795194"/>
                </p:ext>
              </p:extLst>
            </p:nvPr>
          </p:nvGraphicFramePr>
          <p:xfrm>
            <a:off x="1280291" y="3312512"/>
            <a:ext cx="5680960" cy="2451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70136572"/>
                </p:ext>
              </p:extLst>
            </p:nvPr>
          </p:nvGraphicFramePr>
          <p:xfrm>
            <a:off x="1280290" y="5803281"/>
            <a:ext cx="5680959" cy="241823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6762817" y="1631259"/>
            <a:ext cx="21992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Bin size = 5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double peak detail is lost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Bin size = 2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shape is clear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Bin size = 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more "noise"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82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5" y="1424642"/>
            <a:ext cx="5056717" cy="50410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Sampling Error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81281" y="1600200"/>
            <a:ext cx="3367167" cy="4876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9 samples of 50 each</a:t>
            </a:r>
          </a:p>
          <a:p>
            <a:r>
              <a:rPr lang="en-US" sz="2000" dirty="0" smtClean="0"/>
              <a:t>same population as before</a:t>
            </a:r>
          </a:p>
          <a:p>
            <a:r>
              <a:rPr lang="en-US" sz="2000" dirty="0" smtClean="0"/>
              <a:t>bin size = 2</a:t>
            </a:r>
          </a:p>
          <a:p>
            <a:r>
              <a:rPr lang="en-US" sz="2000" dirty="0" smtClean="0"/>
              <a:t>histograms differ a </a:t>
            </a:r>
            <a:r>
              <a:rPr lang="en-US" sz="2000" i="1" dirty="0" smtClean="0"/>
              <a:t>lot</a:t>
            </a:r>
          </a:p>
          <a:p>
            <a:r>
              <a:rPr lang="en-US" sz="2000" dirty="0" smtClean="0"/>
              <a:t>hard to judge true shape of population with just a few samples/bin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was the double peak real?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(</a:t>
            </a:r>
            <a:r>
              <a:rPr lang="en-US" sz="2000" i="1" dirty="0" smtClean="0"/>
              <a:t>probably</a:t>
            </a:r>
            <a:r>
              <a:rPr lang="en-US" sz="2000" dirty="0" smtClean="0"/>
              <a:t> yes; </a:t>
            </a:r>
            <a:r>
              <a:rPr lang="en-US" sz="2000" u="sng" dirty="0" smtClean="0"/>
              <a:t>most</a:t>
            </a:r>
            <a:r>
              <a:rPr lang="en-US" sz="2000" dirty="0" smtClean="0"/>
              <a:t> of the histograms show it.)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521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to histogram: Dot 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4" y="1524000"/>
            <a:ext cx="4551028" cy="4812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8701" y="1971965"/>
            <a:ext cx="3008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Problem: points can overly</a:t>
            </a:r>
            <a:br>
              <a:rPr lang="en-US" dirty="0" smtClean="0"/>
            </a:br>
            <a:r>
              <a:rPr lang="en-US" dirty="0" smtClean="0"/>
              <a:t>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3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Refinement: Jitter Plot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5" y="1450841"/>
            <a:ext cx="4982879" cy="52832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89027" y="1961641"/>
            <a:ext cx="3162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 coordinate means </a:t>
            </a:r>
            <a:r>
              <a:rPr lang="en-US" i="1" dirty="0" smtClean="0"/>
              <a:t>nothing.</a:t>
            </a:r>
          </a:p>
          <a:p>
            <a:endParaRPr lang="en-US" i="1" dirty="0"/>
          </a:p>
          <a:p>
            <a:r>
              <a:rPr lang="en-US" dirty="0" smtClean="0"/>
              <a:t>Just keeps points from lying </a:t>
            </a:r>
            <a:br>
              <a:rPr lang="en-US" dirty="0" smtClean="0"/>
            </a:br>
            <a:r>
              <a:rPr lang="en-US" dirty="0" smtClean="0"/>
              <a:t>atop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8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4438" y="2745620"/>
            <a:ext cx="78135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Son, those numbers are trying to tell you something.  </a:t>
            </a:r>
            <a:br>
              <a:rPr lang="en-US" sz="2400" dirty="0" smtClean="0"/>
            </a:br>
            <a:r>
              <a:rPr lang="en-US" sz="2400" dirty="0" smtClean="0"/>
              <a:t>Why don't you</a:t>
            </a:r>
            <a:r>
              <a:rPr lang="en-US" sz="2400" dirty="0"/>
              <a:t> </a:t>
            </a:r>
            <a:r>
              <a:rPr lang="en-US" sz="2400" dirty="0" smtClean="0"/>
              <a:t>go back and listen to what they are trying to say.</a:t>
            </a:r>
          </a:p>
          <a:p>
            <a:endParaRPr lang="en-US" sz="2400" dirty="0"/>
          </a:p>
          <a:p>
            <a:r>
              <a:rPr lang="en-US" sz="2400" dirty="0" smtClean="0"/>
              <a:t>-- Prof.  S. Hugh Paine (1973)*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best life-changing advice I ever got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392" y="5934670"/>
            <a:ext cx="7568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*years before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Tukey's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book took EDA into the mainstream, but Paine had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decades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informal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experience with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EDA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 Argonne Labs.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181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precision: stem-and-leaf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85184" cy="4876800"/>
          </a:xfrm>
        </p:spPr>
        <p:txBody>
          <a:bodyPr/>
          <a:lstStyle/>
          <a:p>
            <a:pPr>
              <a:spcBef>
                <a:spcPts val="1776"/>
              </a:spcBef>
            </a:pPr>
            <a:r>
              <a:rPr lang="en-US" dirty="0" smtClean="0"/>
              <a:t>Ex: # of hockey goals scored annually by Mario Lemieux</a:t>
            </a:r>
          </a:p>
          <a:p>
            <a:pPr>
              <a:spcBef>
                <a:spcPts val="1776"/>
              </a:spcBef>
            </a:pPr>
            <a:r>
              <a:rPr lang="en-US" dirty="0"/>
              <a:t>43 48 54 70 85 45 19 44 69 17 69 50 35 6 28 1 </a:t>
            </a:r>
            <a:r>
              <a:rPr lang="en-US" dirty="0" smtClean="0"/>
              <a:t>7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Like an ASCII histogram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Preserves 2 digits of precision for each sample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Easy to spot middle, outliers</a:t>
            </a:r>
          </a:p>
          <a:p>
            <a:pPr>
              <a:spcBef>
                <a:spcPts val="1776"/>
              </a:spcBef>
            </a:pPr>
            <a:r>
              <a:rPr lang="en-US" dirty="0" smtClean="0"/>
              <a:t>Only for small sample sizes </a:t>
            </a:r>
            <a:endParaRPr lang="en-US" dirty="0"/>
          </a:p>
        </p:txBody>
      </p:sp>
      <p:graphicFrame>
        <p:nvGraphicFramePr>
          <p:cNvPr id="4" name="Group 27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4900876"/>
              </p:ext>
            </p:extLst>
          </p:nvPr>
        </p:nvGraphicFramePr>
        <p:xfrm>
          <a:off x="5556792" y="1600200"/>
          <a:ext cx="2948209" cy="4663439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512474"/>
                <a:gridCol w="487147"/>
                <a:gridCol w="487147"/>
                <a:gridCol w="487147"/>
                <a:gridCol w="487147"/>
                <a:gridCol w="487147"/>
              </a:tblGrid>
              <a:tr h="493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0331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Central Tendency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one "most typical" value that best characterizes a data set?</a:t>
            </a:r>
          </a:p>
          <a:p>
            <a:r>
              <a:rPr lang="en-US" dirty="0" smtClean="0"/>
              <a:t>It depends on:</a:t>
            </a:r>
          </a:p>
          <a:p>
            <a:pPr lvl="1"/>
            <a:r>
              <a:rPr lang="en-US" dirty="0" smtClean="0"/>
              <a:t>how the data is distributed</a:t>
            </a:r>
          </a:p>
          <a:p>
            <a:pPr lvl="1"/>
            <a:r>
              <a:rPr lang="en-US" dirty="0" smtClean="0"/>
              <a:t>what the data means</a:t>
            </a:r>
          </a:p>
          <a:p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Pythagorean means</a:t>
            </a:r>
          </a:p>
          <a:p>
            <a:pPr lvl="2"/>
            <a:r>
              <a:rPr lang="en-US" dirty="0" smtClean="0"/>
              <a:t>arithmetic</a:t>
            </a:r>
          </a:p>
          <a:p>
            <a:pPr lvl="2"/>
            <a:r>
              <a:rPr lang="en-US" dirty="0" smtClean="0"/>
              <a:t>geometric</a:t>
            </a:r>
          </a:p>
          <a:p>
            <a:pPr lvl="2"/>
            <a:r>
              <a:rPr lang="en-US" dirty="0" smtClean="0"/>
              <a:t>harmonic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others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425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Mean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mean value for </a:t>
            </a:r>
            <a:r>
              <a:rPr lang="en-US" sz="2000" i="1" dirty="0" smtClean="0"/>
              <a:t>multiplicative factors</a:t>
            </a:r>
            <a:endParaRPr lang="en-US" sz="2000" dirty="0" smtClean="0"/>
          </a:p>
          <a:p>
            <a:r>
              <a:rPr lang="en-US" sz="2000" dirty="0" smtClean="0"/>
              <a:t>Ex: a 3 year bank note with variable compound interest</a:t>
            </a:r>
          </a:p>
          <a:p>
            <a:pPr lvl="1"/>
            <a:r>
              <a:rPr lang="en-US" sz="1800" dirty="0" smtClean="0"/>
              <a:t>5% in year 1</a:t>
            </a:r>
          </a:p>
          <a:p>
            <a:pPr lvl="1"/>
            <a:r>
              <a:rPr lang="en-US" sz="1800" dirty="0" smtClean="0"/>
              <a:t>8% in year 2</a:t>
            </a:r>
          </a:p>
          <a:p>
            <a:pPr lvl="1"/>
            <a:r>
              <a:rPr lang="en-US" sz="1800" dirty="0" smtClean="0"/>
              <a:t>3% in year 3</a:t>
            </a:r>
          </a:p>
          <a:p>
            <a:r>
              <a:rPr lang="en-US" sz="2000" dirty="0" smtClean="0"/>
              <a:t>What constant interest rate would I need to have over a full 3 year period to equal the return on the variable note?</a:t>
            </a:r>
            <a:endParaRPr lang="en-US" sz="2000" dirty="0"/>
          </a:p>
          <a:p>
            <a:pPr lvl="1"/>
            <a:r>
              <a:rPr lang="en-US" sz="1800" dirty="0" smtClean="0"/>
              <a:t>P * 1.05 * 1.08 * 1.03 == P * x * x * x = P * x</a:t>
            </a:r>
            <a:r>
              <a:rPr lang="en-US" sz="1800" baseline="30000" dirty="0" smtClean="0"/>
              <a:t>3</a:t>
            </a:r>
          </a:p>
          <a:p>
            <a:pPr lvl="1"/>
            <a:r>
              <a:rPr lang="en-US" sz="1800" dirty="0"/>
              <a:t>1.05 * 1.08 * </a:t>
            </a:r>
            <a:r>
              <a:rPr lang="en-US" sz="1800" dirty="0" smtClean="0"/>
              <a:t>1.03 = x</a:t>
            </a:r>
            <a:r>
              <a:rPr lang="en-US" sz="1800" baseline="30000" dirty="0" smtClean="0"/>
              <a:t>3</a:t>
            </a:r>
          </a:p>
          <a:p>
            <a:pPr lvl="1"/>
            <a:r>
              <a:rPr lang="en-US" sz="1800" dirty="0" smtClean="0"/>
              <a:t>x = (</a:t>
            </a:r>
            <a:r>
              <a:rPr lang="en-US" sz="1800" dirty="0"/>
              <a:t>1.05 * 1.08 * </a:t>
            </a:r>
            <a:r>
              <a:rPr lang="en-US" sz="1800" dirty="0" smtClean="0"/>
              <a:t>1.03)</a:t>
            </a:r>
            <a:r>
              <a:rPr lang="en-US" sz="1800" baseline="30000" dirty="0" smtClean="0"/>
              <a:t>1/3</a:t>
            </a:r>
          </a:p>
          <a:p>
            <a:r>
              <a:rPr lang="en-US" sz="2000" dirty="0" smtClean="0"/>
              <a:t>In general, "the nth root of the product of n factors"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key factor is that the interest in </a:t>
            </a:r>
            <a:r>
              <a:rPr lang="en-US" sz="2000" i="1" dirty="0" smtClean="0"/>
              <a:t>compounding</a:t>
            </a:r>
          </a:p>
          <a:p>
            <a:pPr lvl="1"/>
            <a:r>
              <a:rPr lang="en-US" sz="1600" dirty="0" smtClean="0"/>
              <a:t>For simple interest, the arithmetic mean would give the correct answer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427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251"/>
            <a:ext cx="8229600" cy="5257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mean value for </a:t>
            </a:r>
            <a:r>
              <a:rPr lang="en-US" sz="2000" i="1" dirty="0" smtClean="0"/>
              <a:t>divisors</a:t>
            </a:r>
          </a:p>
          <a:p>
            <a:r>
              <a:rPr lang="en-US" sz="2000" dirty="0" smtClean="0"/>
              <a:t>Ex: The time </a:t>
            </a:r>
            <a:r>
              <a:rPr lang="en-US" sz="2000" i="1" dirty="0" smtClean="0"/>
              <a:t>t </a:t>
            </a:r>
            <a:r>
              <a:rPr lang="en-US" sz="2000" dirty="0" smtClean="0"/>
              <a:t>required to</a:t>
            </a:r>
            <a:r>
              <a:rPr lang="en-US" sz="2000" dirty="0"/>
              <a:t> </a:t>
            </a:r>
            <a:r>
              <a:rPr lang="en-US" sz="2000" dirty="0" smtClean="0"/>
              <a:t>cover a distance </a:t>
            </a:r>
            <a:r>
              <a:rPr lang="en-US" sz="2000" i="1" dirty="0" smtClean="0"/>
              <a:t>D</a:t>
            </a:r>
            <a:r>
              <a:rPr lang="en-US" sz="2000" dirty="0" smtClean="0"/>
              <a:t> is </a:t>
            </a:r>
            <a:br>
              <a:rPr lang="en-US" sz="2000" dirty="0" smtClean="0"/>
            </a:br>
            <a:r>
              <a:rPr lang="en-US" sz="2000" i="1" dirty="0" smtClean="0"/>
              <a:t>inversely</a:t>
            </a:r>
            <a:r>
              <a:rPr lang="en-US" sz="2000" dirty="0" smtClean="0"/>
              <a:t> proportional to the speed </a:t>
            </a:r>
            <a:r>
              <a:rPr lang="en-US" sz="2000" i="1" dirty="0"/>
              <a:t>V</a:t>
            </a:r>
            <a:endParaRPr lang="en-US" sz="2000" dirty="0" smtClean="0"/>
          </a:p>
          <a:p>
            <a:r>
              <a:rPr lang="en-US" sz="2000" dirty="0" smtClean="0"/>
              <a:t>Suppose you drive </a:t>
            </a:r>
            <a:r>
              <a:rPr lang="en-US" sz="2000" i="1" dirty="0" smtClean="0"/>
              <a:t>n</a:t>
            </a:r>
            <a:r>
              <a:rPr lang="en-US" sz="2000" dirty="0" smtClean="0"/>
              <a:t> miles at 60 mph and another </a:t>
            </a:r>
            <a:r>
              <a:rPr lang="en-US" sz="2000" i="1" dirty="0" smtClean="0"/>
              <a:t>n</a:t>
            </a:r>
            <a:br>
              <a:rPr lang="en-US" sz="2000" i="1" dirty="0" smtClean="0"/>
            </a:br>
            <a:r>
              <a:rPr lang="en-US" sz="2000" dirty="0" smtClean="0"/>
              <a:t>miles at 75 mph.</a:t>
            </a:r>
          </a:p>
          <a:p>
            <a:pPr lvl="1"/>
            <a:r>
              <a:rPr lang="en-US" sz="1800" dirty="0" smtClean="0"/>
              <a:t>What constant speed would cover </a:t>
            </a:r>
            <a:r>
              <a:rPr lang="en-US" sz="1800" i="1" dirty="0" smtClean="0"/>
              <a:t>2 * n</a:t>
            </a:r>
            <a:r>
              <a:rPr lang="en-US" sz="1800" dirty="0" smtClean="0"/>
              <a:t> miles in the</a:t>
            </a:r>
            <a:br>
              <a:rPr lang="en-US" sz="1800" dirty="0" smtClean="0"/>
            </a:br>
            <a:r>
              <a:rPr lang="en-US" sz="1800" dirty="0" smtClean="0"/>
              <a:t>same amount of time?</a:t>
            </a:r>
            <a:br>
              <a:rPr lang="en-US" sz="1800" dirty="0" smtClean="0"/>
            </a:br>
            <a:endParaRPr lang="en-US" sz="1800" dirty="0" smtClean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                                 </a:t>
            </a:r>
            <a:r>
              <a:rPr lang="en-US" sz="1800" dirty="0" smtClean="0">
                <a:sym typeface="Wingdings"/>
              </a:rPr>
              <a:t>                                  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r>
              <a:rPr lang="en-US" sz="2000" dirty="0" smtClean="0"/>
              <a:t> In general "the count </a:t>
            </a:r>
            <a:r>
              <a:rPr lang="en-US" sz="2000" i="1" dirty="0" smtClean="0"/>
              <a:t>n</a:t>
            </a:r>
            <a:r>
              <a:rPr lang="en-US" sz="2000" dirty="0" smtClean="0"/>
              <a:t> divided by the sum of the reciprocals"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Key factor: each segment of the trip is the same number of miles</a:t>
            </a:r>
          </a:p>
          <a:p>
            <a:pPr lvl="1"/>
            <a:r>
              <a:rPr lang="en-US" sz="1600" dirty="0" smtClean="0"/>
              <a:t>If the segments were equal amounts of time, the arithmetic mean would be right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Mean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191" y="1770969"/>
            <a:ext cx="943873" cy="748192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54" y="3737443"/>
            <a:ext cx="1717093" cy="775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807" y="3857318"/>
            <a:ext cx="1562146" cy="6346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7622" y="3857318"/>
            <a:ext cx="1479437" cy="83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48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the 3 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/>
              <a:t>Arithmetic mean works for any set of numbers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Geometric and Harmonic means only make sense for sets of intrinsically positive numbers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For any set S of positive numbers. H(S) ≤ G(S) ≤ A(S)</a:t>
            </a:r>
            <a:br>
              <a:rPr lang="en-US" sz="2000" dirty="0" smtClean="0"/>
            </a:br>
            <a:r>
              <a:rPr lang="en-US" sz="2000" dirty="0" smtClean="0"/>
              <a:t>H(S) = G(S) = A(S) </a:t>
            </a:r>
            <a:r>
              <a:rPr lang="en-US" sz="2000" dirty="0" err="1" smtClean="0"/>
              <a:t>iff</a:t>
            </a:r>
            <a:r>
              <a:rPr lang="en-US" sz="2000" dirty="0" smtClean="0"/>
              <a:t> all numbers in S are equal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All 3 means can be thrown off by </a:t>
            </a:r>
            <a:r>
              <a:rPr lang="en-US" sz="2000" i="1" dirty="0" smtClean="0"/>
              <a:t>outlier</a:t>
            </a:r>
            <a:r>
              <a:rPr lang="en-US" sz="2000" dirty="0" smtClean="0"/>
              <a:t> values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Extremely large values can pull A(S) away from the center of S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Extremely small values (approaching 0) can distort H(S)</a:t>
            </a:r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Both extremely large and extremely small values can distort G(S),</a:t>
            </a:r>
            <a:br>
              <a:rPr lang="en-US" sz="1800" dirty="0" smtClean="0"/>
            </a:br>
            <a:r>
              <a:rPr lang="en-US" sz="1800" dirty="0" smtClean="0"/>
              <a:t>but to a lesser extent than</a:t>
            </a:r>
            <a:r>
              <a:rPr lang="en-US" sz="1800" dirty="0"/>
              <a:t> </a:t>
            </a:r>
            <a:r>
              <a:rPr lang="en-US" sz="1800" dirty="0" smtClean="0"/>
              <a:t>for A(S) and H(S)</a:t>
            </a:r>
          </a:p>
          <a:p>
            <a:pPr>
              <a:lnSpc>
                <a:spcPct val="120000"/>
              </a:lnSpc>
            </a:pPr>
            <a:r>
              <a:rPr lang="en-US" sz="2000" dirty="0" smtClean="0"/>
              <a:t>A search for a less sensitive measure leads us away from means altogether.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4984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any set </a:t>
            </a:r>
            <a:r>
              <a:rPr lang="en-US" i="1" dirty="0">
                <a:latin typeface="Times New Roman"/>
                <a:cs typeface="Times New Roman"/>
              </a:rPr>
              <a:t>S</a:t>
            </a:r>
            <a:r>
              <a:rPr lang="en-US" dirty="0" smtClean="0"/>
              <a:t> of </a:t>
            </a:r>
            <a:r>
              <a:rPr lang="en-US" i="1" dirty="0" smtClean="0"/>
              <a:t>N</a:t>
            </a:r>
            <a:r>
              <a:rPr lang="en-US" dirty="0" smtClean="0"/>
              <a:t> numbers in sorted order [s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mr-IN" dirty="0" smtClean="0"/>
              <a:t>…</a:t>
            </a:r>
            <a:r>
              <a:rPr lang="en-US" dirty="0" smtClean="0"/>
              <a:t>,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 ],</a:t>
            </a:r>
            <a:br>
              <a:rPr lang="en-US" dirty="0" smtClean="0"/>
            </a:br>
            <a:r>
              <a:rPr lang="en-US" dirty="0" smtClean="0"/>
              <a:t>median(</a:t>
            </a:r>
            <a:r>
              <a:rPr lang="en-US" i="1" dirty="0" smtClean="0">
                <a:latin typeface="Times New Roman"/>
                <a:cs typeface="Times New Roman"/>
              </a:rPr>
              <a:t>S</a:t>
            </a:r>
            <a:r>
              <a:rPr lang="en-US" dirty="0" smtClean="0"/>
              <a:t>) = </a:t>
            </a:r>
          </a:p>
          <a:p>
            <a:pPr lvl="1"/>
            <a:r>
              <a:rPr lang="en-US" dirty="0" smtClean="0"/>
              <a:t>odd N </a:t>
            </a:r>
            <a:r>
              <a:rPr lang="en-US" dirty="0" smtClean="0">
                <a:sym typeface="Wingdings"/>
              </a:rPr>
              <a:t> </a:t>
            </a:r>
            <a:r>
              <a:rPr lang="en-US" dirty="0" smtClean="0"/>
              <a:t>              (the middle value)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even N 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average of                                  (two middle values)</a:t>
            </a:r>
          </a:p>
          <a:p>
            <a:pPr lvl="1"/>
            <a:endParaRPr lang="en-US" dirty="0"/>
          </a:p>
          <a:p>
            <a:r>
              <a:rPr lang="en-US" dirty="0" smtClean="0"/>
              <a:t>Median is completely insensitive to outliers</a:t>
            </a:r>
            <a:br>
              <a:rPr lang="en-US" dirty="0" smtClean="0"/>
            </a:br>
            <a:r>
              <a:rPr lang="en-US" dirty="0" smtClean="0"/>
              <a:t>(and a lot of other stuff, unfortunately)</a:t>
            </a:r>
          </a:p>
          <a:p>
            <a:endParaRPr lang="en-US" dirty="0"/>
          </a:p>
          <a:p>
            <a:r>
              <a:rPr lang="en-US" dirty="0" smtClean="0"/>
              <a:t>Median or mean for central tendency?</a:t>
            </a:r>
          </a:p>
          <a:p>
            <a:pPr lvl="1"/>
            <a:r>
              <a:rPr lang="en-US" dirty="0" smtClean="0"/>
              <a:t>Use mean for symmetrical distributions without severe outliers</a:t>
            </a:r>
          </a:p>
          <a:p>
            <a:pPr lvl="1"/>
            <a:r>
              <a:rPr lang="en-US" dirty="0" smtClean="0"/>
              <a:t>Use median otherwise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673" y="3118165"/>
            <a:ext cx="2208303" cy="542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62" y="2450013"/>
            <a:ext cx="874955" cy="5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67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is intuitively "the peak of the histogram"</a:t>
            </a:r>
          </a:p>
          <a:p>
            <a:r>
              <a:rPr lang="en-US" dirty="0" smtClean="0"/>
              <a:t>Lots of problems:</a:t>
            </a:r>
          </a:p>
          <a:p>
            <a:pPr lvl="1"/>
            <a:r>
              <a:rPr lang="en-US" dirty="0" smtClean="0"/>
              <a:t>more than one peak (Lord Rayleigh's nitrogen experiment)</a:t>
            </a:r>
          </a:p>
          <a:p>
            <a:pPr lvl="1"/>
            <a:r>
              <a:rPr lang="en-US" dirty="0" smtClean="0"/>
              <a:t>flat broad peak vs. tall narrow peak</a:t>
            </a:r>
          </a:p>
          <a:p>
            <a:pPr lvl="1"/>
            <a:r>
              <a:rPr lang="en-US" dirty="0" smtClean="0"/>
              <a:t>mode location extremely sensitive to sampling errors</a:t>
            </a:r>
          </a:p>
          <a:p>
            <a:pPr lvl="1"/>
            <a:endParaRPr lang="en-US" dirty="0"/>
          </a:p>
          <a:p>
            <a:r>
              <a:rPr lang="en-US" dirty="0" smtClean="0"/>
              <a:t>Mode is (almost) never the best measure of central tendency</a:t>
            </a:r>
          </a:p>
          <a:p>
            <a:endParaRPr lang="en-US" dirty="0"/>
          </a:p>
          <a:p>
            <a:r>
              <a:rPr lang="en-US" dirty="0" smtClean="0"/>
              <a:t>Useful as a secondary measure of distributions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5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central tendency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Quadratic mean (Root-Mean-Square)</a:t>
            </a:r>
          </a:p>
          <a:p>
            <a:pPr lvl="1"/>
            <a:r>
              <a:rPr lang="en-US" dirty="0" smtClean="0"/>
              <a:t>used when the effect of a datum is proportional to its square</a:t>
            </a:r>
          </a:p>
          <a:p>
            <a:pPr lvl="1"/>
            <a:r>
              <a:rPr lang="en-US" i="1" dirty="0" err="1" smtClean="0"/>
              <a:t>e,g</a:t>
            </a:r>
            <a:r>
              <a:rPr lang="en-US" i="1" dirty="0" smtClean="0"/>
              <a:t>., </a:t>
            </a:r>
            <a:r>
              <a:rPr lang="en-US" dirty="0" smtClean="0"/>
              <a:t>measuring varying voltage to estimate heating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Weighted means </a:t>
            </a:r>
          </a:p>
          <a:p>
            <a:pPr lvl="1"/>
            <a:r>
              <a:rPr lang="en-US" dirty="0" smtClean="0"/>
              <a:t>outliers are counted less, but not zero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No one recipe is always best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rithmetic mean or median suffices 95% of the time.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1221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Measures of Spread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far from the center does the data range?</a:t>
            </a:r>
          </a:p>
          <a:p>
            <a:endParaRPr lang="en-US" dirty="0"/>
          </a:p>
          <a:p>
            <a:r>
              <a:rPr lang="en-US" dirty="0" smtClean="0"/>
              <a:t>2 classic measures</a:t>
            </a:r>
          </a:p>
          <a:p>
            <a:pPr lvl="1"/>
            <a:r>
              <a:rPr lang="en-US" dirty="0" smtClean="0"/>
              <a:t>sample variance</a:t>
            </a:r>
          </a:p>
          <a:p>
            <a:pPr lvl="1"/>
            <a:r>
              <a:rPr lang="en-US" dirty="0" smtClean="0"/>
              <a:t>percentiles (</a:t>
            </a:r>
            <a:r>
              <a:rPr lang="en-US" dirty="0" err="1" smtClean="0"/>
              <a:t>Tukey's</a:t>
            </a:r>
            <a:r>
              <a:rPr lang="en-US" dirty="0" smtClean="0"/>
              <a:t> 5 Number summary)</a:t>
            </a:r>
          </a:p>
        </p:txBody>
      </p:sp>
    </p:spTree>
    <p:extLst>
      <p:ext uri="{BB962C8B-B14F-4D97-AF65-F5344CB8AC3E}">
        <p14:creationId xmlns:p14="http://schemas.microsoft.com/office/powerpoint/2010/main" val="186529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Variance and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35380"/>
            <a:ext cx="8229600" cy="3441619"/>
          </a:xfrm>
        </p:spPr>
        <p:txBody>
          <a:bodyPr/>
          <a:lstStyle/>
          <a:p>
            <a:r>
              <a:rPr lang="en-US" dirty="0" smtClean="0"/>
              <a:t>Need at least 2 points in sample</a:t>
            </a:r>
          </a:p>
          <a:p>
            <a:r>
              <a:rPr lang="en-US" dirty="0" smtClean="0"/>
              <a:t>Guaranteed to be non-negative</a:t>
            </a:r>
          </a:p>
          <a:p>
            <a:r>
              <a:rPr lang="en-US" dirty="0" smtClean="0"/>
              <a:t>An instance of a </a:t>
            </a:r>
            <a:r>
              <a:rPr lang="en-US" i="1" dirty="0" smtClean="0"/>
              <a:t>second moment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Squared terms make it very sensitive to outliers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Sample Standard Deviation (</a:t>
            </a:r>
            <a:r>
              <a:rPr lang="en-US" dirty="0" err="1" smtClean="0"/>
              <a:t>s.d.</a:t>
            </a:r>
            <a:r>
              <a:rPr lang="en-US" dirty="0" smtClean="0"/>
              <a:t>) is the square root of the variance.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400" y="1860630"/>
            <a:ext cx="3158715" cy="10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"Central Dogma" of Statistics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1696909"/>
            <a:ext cx="7874000" cy="45103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97927" y="6122591"/>
            <a:ext cx="8088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Rare, easy case: when the sample is the entire population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978953" y="2685143"/>
            <a:ext cx="1126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cs typeface="Calibri"/>
              </a:rPr>
              <a:t>"EDA"</a:t>
            </a:r>
            <a:endParaRPr lang="en-US" sz="2400" b="1" dirty="0">
              <a:solidFill>
                <a:schemeClr val="tx2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843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Properties of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3559"/>
          </a:xfrm>
        </p:spPr>
        <p:txBody>
          <a:bodyPr>
            <a:normAutofit/>
          </a:bodyPr>
          <a:lstStyle/>
          <a:p>
            <a:r>
              <a:rPr lang="en-US" dirty="0" smtClean="0"/>
              <a:t>Y% of points lie within X </a:t>
            </a:r>
            <a:r>
              <a:rPr lang="en-US" dirty="0" err="1" smtClean="0"/>
              <a:t>s.d.</a:t>
            </a:r>
            <a:r>
              <a:rPr lang="en-US" dirty="0" smtClean="0"/>
              <a:t> from the arithmetic mean.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Results for arbitrary data and for specific distributions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667802"/>
              </p:ext>
            </p:extLst>
          </p:nvPr>
        </p:nvGraphicFramePr>
        <p:xfrm>
          <a:off x="2504867" y="3282173"/>
          <a:ext cx="387592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004"/>
                <a:gridCol w="1352563"/>
                <a:gridCol w="16003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s.d.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Any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"Bell</a:t>
                      </a:r>
                      <a:r>
                        <a:rPr lang="en-US" baseline="0" dirty="0" smtClean="0"/>
                        <a:t> Curve"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n/a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68.3%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√2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95.5%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99.994%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0840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Deviations from "Normal"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40851" cy="4876800"/>
          </a:xfrm>
        </p:spPr>
        <p:txBody>
          <a:bodyPr/>
          <a:lstStyle/>
          <a:p>
            <a:r>
              <a:rPr lang="en-US" dirty="0" smtClean="0"/>
              <a:t>Skew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Kurtosis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167" y="1734417"/>
            <a:ext cx="5664200" cy="201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592" y="3931049"/>
            <a:ext cx="3488809" cy="266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613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Tukey's</a:t>
            </a:r>
            <a:r>
              <a:rPr lang="en-US" dirty="0" smtClean="0"/>
              <a:t> 5-number 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22224" cy="5038406"/>
          </a:xfrm>
        </p:spPr>
        <p:txBody>
          <a:bodyPr>
            <a:normAutofit/>
          </a:bodyPr>
          <a:lstStyle/>
          <a:p>
            <a:r>
              <a:rPr lang="en-US" dirty="0" smtClean="0"/>
              <a:t>Divide samples into quartiles</a:t>
            </a:r>
          </a:p>
          <a:p>
            <a:r>
              <a:rPr lang="en-US" dirty="0" smtClean="0"/>
              <a:t>Characterize by 5 points: </a:t>
            </a:r>
          </a:p>
          <a:p>
            <a:pPr lvl="1"/>
            <a:r>
              <a:rPr lang="en-US" dirty="0" smtClean="0"/>
              <a:t>minimum value </a:t>
            </a:r>
          </a:p>
          <a:p>
            <a:pPr lvl="1"/>
            <a:r>
              <a:rPr lang="en-US" dirty="0" smtClean="0"/>
              <a:t>maximum value</a:t>
            </a:r>
          </a:p>
          <a:p>
            <a:pPr lvl="1"/>
            <a:r>
              <a:rPr lang="en-US" dirty="0" smtClean="0"/>
              <a:t>median</a:t>
            </a:r>
          </a:p>
          <a:p>
            <a:pPr lvl="1"/>
            <a:r>
              <a:rPr lang="en-US" dirty="0" smtClean="0"/>
              <a:t>25</a:t>
            </a:r>
            <a:r>
              <a:rPr lang="en-US" baseline="30000" dirty="0" smtClean="0"/>
              <a:t>th</a:t>
            </a:r>
            <a:r>
              <a:rPr lang="en-US" dirty="0" smtClean="0"/>
              <a:t> percentile (Q1)</a:t>
            </a:r>
          </a:p>
          <a:p>
            <a:pPr lvl="1"/>
            <a:r>
              <a:rPr lang="en-US" dirty="0" smtClean="0"/>
              <a:t>75</a:t>
            </a:r>
            <a:r>
              <a:rPr lang="en-US" baseline="30000" dirty="0" smtClean="0"/>
              <a:t>th</a:t>
            </a:r>
            <a:r>
              <a:rPr lang="en-US" dirty="0" smtClean="0"/>
              <a:t> percentile (Q3)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r>
              <a:rPr lang="en-US" dirty="0" smtClean="0"/>
              <a:t>Inter-Quartile Range (IQR) = Q3 </a:t>
            </a:r>
            <a:r>
              <a:rPr lang="mr-IN" dirty="0" smtClean="0"/>
              <a:t>–</a:t>
            </a:r>
            <a:r>
              <a:rPr lang="en-US" dirty="0" smtClean="0"/>
              <a:t> Q1</a:t>
            </a:r>
          </a:p>
          <a:p>
            <a:pPr lvl="1"/>
            <a:r>
              <a:rPr lang="en-US" dirty="0" smtClean="0"/>
              <a:t>very robust measure of spread</a:t>
            </a:r>
          </a:p>
          <a:p>
            <a:pPr lvl="1"/>
            <a:r>
              <a:rPr lang="en-US" dirty="0" smtClean="0"/>
              <a:t>not affected at all by outliers</a:t>
            </a:r>
          </a:p>
          <a:p>
            <a:pPr lvl="1"/>
            <a:r>
              <a:rPr lang="en-US" dirty="0" smtClean="0"/>
              <a:t>very stable from sample to sample</a:t>
            </a:r>
          </a:p>
          <a:p>
            <a:pPr lvl="1"/>
            <a:r>
              <a:rPr lang="en-US" dirty="0" smtClean="0"/>
              <a:t>if data is "near" normal, IQR = 1.33 * </a:t>
            </a:r>
            <a:r>
              <a:rPr lang="en-US" dirty="0" err="1" smtClean="0"/>
              <a:t>s.d.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623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Box-and-whiskers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01683"/>
            <a:ext cx="8229600" cy="2540167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Q1, median, and Q3 are plotted directly</a:t>
            </a:r>
          </a:p>
          <a:p>
            <a:r>
              <a:rPr lang="en-US" sz="2000" dirty="0" smtClean="0"/>
              <a:t>lower limit = greater of (minimum point, Q1 </a:t>
            </a:r>
            <a:r>
              <a:rPr lang="mr-IN" sz="2000" dirty="0" smtClean="0"/>
              <a:t>–</a:t>
            </a:r>
            <a:r>
              <a:rPr lang="en-US" sz="2000" dirty="0" smtClean="0"/>
              <a:t> k * IQR)</a:t>
            </a:r>
          </a:p>
          <a:p>
            <a:r>
              <a:rPr lang="en-US" sz="2000" dirty="0" smtClean="0"/>
              <a:t>upper limit = lesser of (maximum point, Q3 + k * IQR)</a:t>
            </a:r>
          </a:p>
          <a:p>
            <a:r>
              <a:rPr lang="en-US" sz="2000" dirty="0" smtClean="0"/>
              <a:t>(typically, 1.0 ≤ k </a:t>
            </a:r>
            <a:r>
              <a:rPr lang="en-US" sz="2000" dirty="0"/>
              <a:t> ≤ </a:t>
            </a:r>
            <a:r>
              <a:rPr lang="en-US" sz="2000" dirty="0" smtClean="0"/>
              <a:t>2.0)</a:t>
            </a:r>
          </a:p>
          <a:p>
            <a:r>
              <a:rPr lang="en-US" sz="2000" dirty="0" smtClean="0"/>
              <a:t>Points outside the whiskers are defined as outliers</a:t>
            </a:r>
          </a:p>
          <a:p>
            <a:r>
              <a:rPr lang="en-US" sz="2000" dirty="0" smtClean="0"/>
              <a:t>Points more than 2 * k  * IQR outside box are </a:t>
            </a:r>
            <a:r>
              <a:rPr lang="en-US" sz="2000" i="1" dirty="0" smtClean="0"/>
              <a:t>extreme </a:t>
            </a:r>
            <a:r>
              <a:rPr lang="en-US" sz="2000" dirty="0" smtClean="0"/>
              <a:t>outliers</a:t>
            </a:r>
            <a:endParaRPr lang="en-US" sz="2000" dirty="0"/>
          </a:p>
          <a:p>
            <a:r>
              <a:rPr lang="en-US" sz="2000" dirty="0" smtClean="0"/>
              <a:t>Plot can estimate skew, kurtosis, and much more (takes experience)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65" y="2159001"/>
            <a:ext cx="7419740" cy="20426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1805" y="1524000"/>
            <a:ext cx="736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lower</a:t>
            </a:r>
          </a:p>
          <a:p>
            <a:pPr algn="ctr"/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63711" y="1558816"/>
            <a:ext cx="775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upper</a:t>
            </a:r>
          </a:p>
          <a:p>
            <a:pPr algn="ctr"/>
            <a:r>
              <a:rPr lang="en-US" dirty="0" smtClean="0"/>
              <a:t>limit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8827" y="1789669"/>
            <a:ext cx="94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median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70866" y="1789669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27110" y="1789669"/>
            <a:ext cx="49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54206" y="288051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521911" y="2884015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x</a:t>
            </a:r>
            <a:endParaRPr lang="en-US" sz="1100" dirty="0"/>
          </a:p>
        </p:txBody>
      </p:sp>
      <p:sp>
        <p:nvSpPr>
          <p:cNvPr id="13" name="Left Brace 12"/>
          <p:cNvSpPr/>
          <p:nvPr/>
        </p:nvSpPr>
        <p:spPr>
          <a:xfrm rot="5400000">
            <a:off x="1757084" y="2279918"/>
            <a:ext cx="423321" cy="88131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12716" y="1757403"/>
            <a:ext cx="928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outliers</a:t>
            </a:r>
            <a:endParaRPr lang="en-US" dirty="0"/>
          </a:p>
        </p:txBody>
      </p:sp>
      <p:cxnSp>
        <p:nvCxnSpPr>
          <p:cNvPr id="16" name="Straight Connector 15"/>
          <p:cNvCxnSpPr>
            <a:stCxn id="13" idx="1"/>
          </p:cNvCxnSpPr>
          <p:nvPr/>
        </p:nvCxnSpPr>
        <p:spPr>
          <a:xfrm flipH="1" flipV="1">
            <a:off x="1777109" y="2126735"/>
            <a:ext cx="191635" cy="3821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069532" y="1672557"/>
            <a:ext cx="232310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10933" y="1293977"/>
            <a:ext cx="59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IQR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2705127" y="2880515"/>
            <a:ext cx="0" cy="265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216156" y="2900360"/>
            <a:ext cx="0" cy="2651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892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dirty="0" smtClean="0"/>
              <a:t>Meaning of "outlier" depends on context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I mean "boxplot outliers"</a:t>
            </a:r>
          </a:p>
          <a:p>
            <a:pPr>
              <a:lnSpc>
                <a:spcPct val="130000"/>
              </a:lnSpc>
            </a:pPr>
            <a:r>
              <a:rPr lang="en-US" i="1" dirty="0" smtClean="0"/>
              <a:t>May</a:t>
            </a:r>
            <a:r>
              <a:rPr lang="en-US" dirty="0" smtClean="0"/>
              <a:t> indicate a problem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Measurement errors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Transcription errors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Misidentified sample </a:t>
            </a:r>
          </a:p>
          <a:p>
            <a:pPr lvl="1">
              <a:lnSpc>
                <a:spcPct val="130000"/>
              </a:lnSpc>
            </a:pPr>
            <a:r>
              <a:rPr lang="en-US" dirty="0" smtClean="0"/>
              <a:t>Two different populations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A certain % are expected for most data (0.7% for normal)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Most plentiful for skewed or </a:t>
            </a:r>
            <a:r>
              <a:rPr lang="en-US" dirty="0" err="1" smtClean="0"/>
              <a:t>platykurtic</a:t>
            </a:r>
            <a:r>
              <a:rPr lang="en-US" dirty="0" smtClean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6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Example #1: Lord Rayleigh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weight of nitrogen</a:t>
            </a:r>
          </a:p>
          <a:p>
            <a:pPr lvl="1"/>
            <a:r>
              <a:rPr lang="en-US" dirty="0"/>
              <a:t>used a chemical compound to isolate a fixed amount of nitrogen</a:t>
            </a:r>
          </a:p>
          <a:p>
            <a:pPr lvl="1"/>
            <a:r>
              <a:rPr lang="en-US" dirty="0"/>
              <a:t>repeated this experiment 15 times</a:t>
            </a:r>
          </a:p>
          <a:p>
            <a:r>
              <a:rPr lang="en-US" dirty="0" smtClean="0"/>
              <a:t>EDA made data easier to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8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74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54946"/>
              </p:ext>
            </p:extLst>
          </p:nvPr>
        </p:nvGraphicFramePr>
        <p:xfrm>
          <a:off x="142875" y="188913"/>
          <a:ext cx="8785225" cy="6530982"/>
        </p:xfrm>
        <a:graphic>
          <a:graphicData uri="http://schemas.openxmlformats.org/drawingml/2006/table">
            <a:tbl>
              <a:tblPr/>
              <a:tblGrid>
                <a:gridCol w="2197100"/>
                <a:gridCol w="2195513"/>
                <a:gridCol w="2197100"/>
                <a:gridCol w="2195512"/>
              </a:tblGrid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Date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Source compound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Extraction method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Weight observed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29.11.93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2.30143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5.12.93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2.29816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6.12.93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2.30182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8.12.93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2.29890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12.12.93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Air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2.31017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14.12.93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Air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2.30986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19.12.93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Air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2.31010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22.12.93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Air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2.31001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26.12.93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2.29889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28.12.93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2.29940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9.1.94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NO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2.29849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13.1.94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NH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NO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hot iron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2.29889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27.1.94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Air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ferrous hydrate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2.31024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30.1.94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Air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ferrous hydrate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2.31030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7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1.2.94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Air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ferrous hydrate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ＭＳ Ｐゴシック" charset="0"/>
                          <a:cs typeface="Times New Roman" charset="0"/>
                        </a:rPr>
                        <a:t>2.31028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931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314"/>
            <a:ext cx="8229600" cy="990600"/>
          </a:xfrm>
        </p:spPr>
        <p:txBody>
          <a:bodyPr/>
          <a:lstStyle/>
          <a:p>
            <a:r>
              <a:rPr lang="en-US" dirty="0" smtClean="0"/>
              <a:t>Box Plot                     + Jitter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748" y="1600200"/>
            <a:ext cx="2657051" cy="48768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aha!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Two different populations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42" y="1997555"/>
            <a:ext cx="4171414" cy="4213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84116" y="1951315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2.3105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4116" y="2712980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2.3080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84116" y="3505498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2.3055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84116" y="4246394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2.3030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84116" y="5071056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2.3005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4116" y="5789208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2.2980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32291" y="684797"/>
            <a:ext cx="4556834" cy="60016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That looks really weird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What's off?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04276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separate box plots</a:t>
            </a:r>
            <a:endParaRPr lang="en-US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2209532" y="1903958"/>
            <a:ext cx="4461354" cy="4600429"/>
            <a:chOff x="1383" y="1525"/>
            <a:chExt cx="2202" cy="2325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" y="1589"/>
              <a:ext cx="1410" cy="2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7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" y="1525"/>
              <a:ext cx="928" cy="2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2395391" y="1951315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2.3105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95391" y="2712980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2.3080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95391" y="3505498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2.3055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95391" y="4246394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2.3030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95391" y="5071056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2.3005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95391" y="5789208"/>
            <a:ext cx="8906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2.2980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464" y="6094147"/>
            <a:ext cx="2959100" cy="6477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339367" y="6055877"/>
            <a:ext cx="44119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air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62722" y="6055877"/>
            <a:ext cx="8262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not air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36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Normal is my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sample with a known distribution</a:t>
            </a:r>
          </a:p>
          <a:p>
            <a:pPr lvl="1"/>
            <a:r>
              <a:rPr lang="en-US" dirty="0" smtClean="0"/>
              <a:t>Normal "bell curve" distribution is a common choice</a:t>
            </a:r>
          </a:p>
          <a:p>
            <a:pPr lvl="1"/>
            <a:r>
              <a:rPr lang="en-US" dirty="0" smtClean="0"/>
              <a:t>Visually determine how well a particular distribution fits</a:t>
            </a:r>
            <a:br>
              <a:rPr lang="en-US" dirty="0" smtClean="0"/>
            </a:br>
            <a:r>
              <a:rPr lang="en-US" dirty="0" smtClean="0"/>
              <a:t>(there are alternate numerical methods, but visuals tell more)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Tool of choice: Probability Plot</a:t>
            </a:r>
          </a:p>
          <a:p>
            <a:pPr lvl="1"/>
            <a:r>
              <a:rPr lang="en-US" dirty="0" smtClean="0"/>
              <a:t>Graph percentiles of your sample (y) vs. theoretical percentiles (x)</a:t>
            </a:r>
          </a:p>
          <a:p>
            <a:pPr lvl="1"/>
            <a:r>
              <a:rPr lang="en-US" dirty="0" smtClean="0"/>
              <a:t>All you need is available in "inverse distribution" tables</a:t>
            </a:r>
          </a:p>
          <a:p>
            <a:pPr lvl="1"/>
            <a:endParaRPr lang="en-US" dirty="0"/>
          </a:p>
          <a:p>
            <a:r>
              <a:rPr lang="en-US" dirty="0" smtClean="0"/>
              <a:t>Need to "standardize data" first</a:t>
            </a:r>
          </a:p>
          <a:p>
            <a:pPr lvl="1"/>
            <a:r>
              <a:rPr lang="en-US" dirty="0" smtClean="0"/>
              <a:t>if reference distribution is symmetric about zero,</a:t>
            </a:r>
            <a:br>
              <a:rPr lang="en-US" dirty="0" smtClean="0"/>
            </a:br>
            <a:r>
              <a:rPr lang="en-US" dirty="0" smtClean="0"/>
              <a:t>subtract arithmetic mean from each data point </a:t>
            </a:r>
          </a:p>
          <a:p>
            <a:pPr lvl="1"/>
            <a:r>
              <a:rPr lang="en-US" dirty="0" smtClean="0"/>
              <a:t>divide each data point by the </a:t>
            </a:r>
            <a:r>
              <a:rPr lang="en-US" dirty="0" err="1" smtClean="0"/>
              <a:t>s.d.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93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Before making inferences from data, </a:t>
            </a:r>
            <a:br>
              <a:rPr lang="en-US" dirty="0" smtClean="0"/>
            </a:br>
            <a:r>
              <a:rPr lang="en-US" dirty="0" smtClean="0"/>
              <a:t>examine all your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b="1" i="1" dirty="0" smtClean="0"/>
              <a:t>listen</a:t>
            </a:r>
            <a:r>
              <a:rPr lang="en-US" dirty="0" smtClean="0"/>
              <a:t> to the data</a:t>
            </a:r>
          </a:p>
          <a:p>
            <a:pPr lvl="1"/>
            <a:r>
              <a:rPr lang="en-US" dirty="0" smtClean="0"/>
              <a:t>catch mistakes and missing data</a:t>
            </a:r>
          </a:p>
          <a:p>
            <a:pPr lvl="1"/>
            <a:r>
              <a:rPr lang="en-US" dirty="0" smtClean="0"/>
              <a:t>see patterns</a:t>
            </a:r>
          </a:p>
          <a:p>
            <a:pPr lvl="1"/>
            <a:r>
              <a:rPr lang="en-US" dirty="0" smtClean="0"/>
              <a:t>try out useful transformations</a:t>
            </a:r>
          </a:p>
          <a:p>
            <a:pPr lvl="1"/>
            <a:r>
              <a:rPr lang="en-US" dirty="0" smtClean="0"/>
              <a:t>find violations of statistical assumptions*</a:t>
            </a:r>
          </a:p>
          <a:p>
            <a:pPr lvl="1"/>
            <a:r>
              <a:rPr lang="en-US" dirty="0" smtClean="0"/>
              <a:t>generate hypotheses</a:t>
            </a:r>
          </a:p>
          <a:p>
            <a:pPr marL="0" indent="0">
              <a:buNone/>
            </a:pPr>
            <a:r>
              <a:rPr lang="mr-IN" dirty="0" smtClean="0"/>
              <a:t>…</a:t>
            </a:r>
            <a:r>
              <a:rPr lang="en-US" dirty="0" smtClean="0"/>
              <a:t> and because if you don't you will have trouble later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17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Standard Normal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86700" cy="5257800"/>
          </a:xfrm>
        </p:spPr>
        <p:txBody>
          <a:bodyPr>
            <a:normAutofit/>
          </a:bodyPr>
          <a:lstStyle/>
          <a:p>
            <a:pPr>
              <a:spcBef>
                <a:spcPts val="1080"/>
              </a:spcBef>
            </a:pPr>
            <a:r>
              <a:rPr lang="en-US" sz="2000" dirty="0" smtClean="0"/>
              <a:t>Like a histogram, but smooth curve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Continuous, so likelihood of any specific value is zero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Height of curve </a:t>
            </a:r>
            <a:r>
              <a:rPr lang="en-US" sz="2000" dirty="0" smtClean="0">
                <a:latin typeface="Symbol" charset="2"/>
                <a:cs typeface="Symbol" charset="2"/>
              </a:rPr>
              <a:t>=</a:t>
            </a:r>
            <a:r>
              <a:rPr lang="en-US" sz="2000" dirty="0" smtClean="0"/>
              <a:t> </a:t>
            </a:r>
            <a:r>
              <a:rPr lang="en-US" sz="2000" i="1" dirty="0" smtClean="0"/>
              <a:t>relative </a:t>
            </a:r>
            <a:r>
              <a:rPr lang="en-US" sz="2000" dirty="0" smtClean="0"/>
              <a:t>likelihood of finding a value near that x value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Curve never reaches zero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Total area under curve = </a:t>
            </a:r>
            <a:r>
              <a:rPr lang="en-US" sz="2000" dirty="0" smtClean="0">
                <a:latin typeface="Times New Roman"/>
                <a:cs typeface="Times New Roman"/>
              </a:rPr>
              <a:t>1 (100%)</a:t>
            </a:r>
          </a:p>
          <a:p>
            <a:pPr>
              <a:spcBef>
                <a:spcPts val="1080"/>
              </a:spcBef>
            </a:pPr>
            <a:r>
              <a:rPr lang="en-US" sz="2000" dirty="0" smtClean="0"/>
              <a:t>Prob. of random value between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 smtClean="0">
                <a:latin typeface="Times New Roman"/>
                <a:cs typeface="Times New Roman"/>
              </a:rPr>
              <a:t>x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1</a:t>
            </a:r>
            <a:r>
              <a:rPr lang="en-US" sz="2000" dirty="0" smtClean="0"/>
              <a:t> and </a:t>
            </a:r>
            <a:r>
              <a:rPr lang="en-US" sz="2000" i="1" dirty="0" smtClean="0">
                <a:latin typeface="Times New Roman"/>
                <a:cs typeface="Times New Roman"/>
              </a:rPr>
              <a:t>x</a:t>
            </a:r>
            <a:r>
              <a:rPr lang="en-US" sz="2000" i="1" baseline="-25000" dirty="0" smtClean="0">
                <a:latin typeface="Times New Roman"/>
                <a:cs typeface="Times New Roman"/>
              </a:rPr>
              <a:t>2</a:t>
            </a:r>
            <a:r>
              <a:rPr lang="en-US" sz="2000" dirty="0" smtClean="0"/>
              <a:t> is the area between them</a:t>
            </a:r>
            <a:br>
              <a:rPr lang="en-US" sz="2000" dirty="0" smtClean="0"/>
            </a:br>
            <a:endParaRPr lang="en-US" sz="2000" dirty="0" smtClean="0"/>
          </a:p>
          <a:p>
            <a:pPr>
              <a:spcBef>
                <a:spcPts val="1080"/>
              </a:spcBef>
            </a:pPr>
            <a:r>
              <a:rPr lang="en-US" sz="2000" dirty="0" smtClean="0"/>
              <a:t>So, prob. of random value being &lt; </a:t>
            </a:r>
            <a:r>
              <a:rPr lang="en-US" sz="2000" i="1" dirty="0" smtClean="0">
                <a:latin typeface="Times New Roman"/>
                <a:cs typeface="Times New Roman"/>
              </a:rPr>
              <a:t>x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endParaRPr lang="en-US" sz="2000" dirty="0" smtClean="0"/>
          </a:p>
          <a:p>
            <a:pPr>
              <a:spcBef>
                <a:spcPts val="1080"/>
              </a:spcBef>
            </a:pPr>
            <a:r>
              <a:rPr lang="en-US" sz="2000" dirty="0" smtClean="0"/>
              <a:t>There are tables for this!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55" y="4412487"/>
            <a:ext cx="596304" cy="9185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01" y="5248393"/>
            <a:ext cx="647315" cy="9623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100" y="1737252"/>
            <a:ext cx="3390900" cy="2400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9582" y="3159275"/>
            <a:ext cx="2724837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-3   -2   -1    0    1    2    3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620" y="1155643"/>
            <a:ext cx="1145108" cy="73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79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plot intuition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Suppose 10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Divide unit line into 10 segments</a:t>
            </a:r>
          </a:p>
          <a:p>
            <a:pPr lvl="1"/>
            <a:r>
              <a:rPr lang="en-US" dirty="0" smtClean="0"/>
              <a:t>0.0 </a:t>
            </a:r>
            <a:r>
              <a:rPr lang="mr-IN" dirty="0" smtClean="0"/>
              <a:t>–</a:t>
            </a:r>
            <a:r>
              <a:rPr lang="en-US" dirty="0" smtClean="0"/>
              <a:t> 0.1, 0.1 </a:t>
            </a:r>
            <a:r>
              <a:rPr lang="mr-IN" dirty="0" smtClean="0"/>
              <a:t>–</a:t>
            </a:r>
            <a:r>
              <a:rPr lang="en-US" dirty="0" smtClean="0"/>
              <a:t> 0.2, etc.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list of midpoint of each segment, so</a:t>
            </a:r>
            <a:br>
              <a:rPr lang="en-US" dirty="0" smtClean="0"/>
            </a:br>
            <a:r>
              <a:rPr lang="en-US" dirty="0" smtClean="0"/>
              <a:t>[0.05, 0.15, 0.25, ... 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For each midpoint find corresponding point in</a:t>
            </a:r>
            <a:br>
              <a:rPr lang="en-US" dirty="0" smtClean="0"/>
            </a:br>
            <a:r>
              <a:rPr lang="en-US" dirty="0" smtClean="0"/>
              <a:t>distribution table:</a:t>
            </a:r>
            <a:br>
              <a:rPr lang="en-US" dirty="0" smtClean="0"/>
            </a:br>
            <a:r>
              <a:rPr lang="en-US" dirty="0" smtClean="0"/>
              <a:t>[-1.6449, -1.0364, -0.6745, </a:t>
            </a:r>
            <a:r>
              <a:rPr lang="mr-IN" dirty="0" smtClean="0"/>
              <a:t>…</a:t>
            </a:r>
            <a:r>
              <a:rPr lang="en-US" dirty="0" smtClean="0"/>
              <a:t> 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Scatter plot distribution points vs. sample points</a:t>
            </a:r>
            <a:br>
              <a:rPr lang="en-US" dirty="0" smtClean="0"/>
            </a:br>
            <a:r>
              <a:rPr lang="en-US" dirty="0" smtClean="0"/>
              <a:t>(distribution point = x, sample point = 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45 degree horizontal line through origin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3567"/>
            <a:ext cx="9144000" cy="335163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9333" y="3335865"/>
            <a:ext cx="7217834" cy="3069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"Not quite normal"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8262"/>
            <a:ext cx="8229600" cy="5460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7366" y="3747766"/>
            <a:ext cx="9844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no skew</a:t>
            </a:r>
            <a:endParaRPr lang="en-US" sz="1700" dirty="0"/>
          </a:p>
        </p:txBody>
      </p:sp>
      <p:sp>
        <p:nvSpPr>
          <p:cNvPr id="6" name="TextBox 5"/>
          <p:cNvSpPr txBox="1"/>
          <p:nvPr/>
        </p:nvSpPr>
        <p:spPr>
          <a:xfrm>
            <a:off x="7008142" y="3747766"/>
            <a:ext cx="98442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no skew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0254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7" y="1326428"/>
            <a:ext cx="8297357" cy="5531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68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Natural Data is more Complex</a:t>
            </a:r>
            <a:br>
              <a:rPr lang="en-US" dirty="0" smtClean="0"/>
            </a:br>
            <a:r>
              <a:rPr lang="en-US" sz="2000" dirty="0" smtClean="0"/>
              <a:t>(seasonal closings of Washington State Route 20)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321589" y="1610610"/>
            <a:ext cx="6855741" cy="453242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37018" y="4150420"/>
            <a:ext cx="3506088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Variations sometimes seen: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Label X axis with %, not </a:t>
            </a:r>
            <a:r>
              <a:rPr lang="en-US" dirty="0" err="1" smtClean="0"/>
              <a:t>s.d.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"de-standardize" Y axis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reference line passes through</a:t>
            </a:r>
            <a:br>
              <a:rPr lang="en-US" dirty="0" smtClean="0"/>
            </a:br>
            <a:r>
              <a:rPr lang="en-US" dirty="0" smtClean="0"/>
              <a:t>Q1, Q3 instead of through</a:t>
            </a:r>
            <a:br>
              <a:rPr lang="en-US" dirty="0" smtClean="0"/>
            </a:br>
            <a:r>
              <a:rPr lang="en-US" dirty="0" smtClean="0"/>
              <a:t>(-3sd, -3sd) and (+3sd, +3sd)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-34982" y="6427113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By Walter </a:t>
            </a:r>
            <a:r>
              <a:rPr lang="en-US" sz="1100" dirty="0" err="1"/>
              <a:t>Siegmund</a:t>
            </a:r>
            <a:r>
              <a:rPr lang="en-US" sz="1100" dirty="0"/>
              <a:t> - Own work, Public Domain</a:t>
            </a:r>
            <a:r>
              <a:rPr lang="en-US" sz="1100" dirty="0" smtClean="0"/>
              <a:t>,</a:t>
            </a:r>
            <a:br>
              <a:rPr lang="en-US" sz="1100" dirty="0" smtClean="0"/>
            </a:br>
            <a:r>
              <a:rPr lang="en-US" sz="1100" dirty="0" smtClean="0"/>
              <a:t> </a:t>
            </a:r>
            <a:r>
              <a:rPr lang="en-US" sz="1100" dirty="0"/>
              <a:t>https://</a:t>
            </a:r>
            <a:r>
              <a:rPr lang="en-US" sz="1100" dirty="0" err="1"/>
              <a:t>commons.wikimedia.org</a:t>
            </a:r>
            <a:r>
              <a:rPr lang="en-US" sz="1100" dirty="0"/>
              <a:t>/w/</a:t>
            </a:r>
            <a:r>
              <a:rPr lang="en-US" sz="1100" dirty="0" err="1"/>
              <a:t>index.php?curid</a:t>
            </a:r>
            <a:r>
              <a:rPr lang="en-US" sz="1100" dirty="0"/>
              <a:t>=2927749</a:t>
            </a:r>
          </a:p>
        </p:txBody>
      </p:sp>
    </p:spTree>
    <p:extLst>
      <p:ext uri="{BB962C8B-B14F-4D97-AF65-F5344CB8AC3E}">
        <p14:creationId xmlns:p14="http://schemas.microsoft.com/office/powerpoint/2010/main" val="1259296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89" y="409441"/>
            <a:ext cx="7112381" cy="64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6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 of Variables: Both Categorical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18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Cross-Tabulation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data with 2 Variables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Cross-Tabulation of Sample Data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24" y="2316162"/>
            <a:ext cx="2979447" cy="325620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0" y="2574488"/>
            <a:ext cx="4038073" cy="148400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45633" y="4470476"/>
            <a:ext cx="3847320" cy="1158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Can be absolute counts or %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Can be extended to 3 variables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en-US" dirty="0" smtClean="0"/>
              <a:t>More than 3 gets harder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6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of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26525"/>
            <a:ext cx="8229600" cy="2292023"/>
          </a:xfrm>
        </p:spPr>
        <p:txBody>
          <a:bodyPr>
            <a:normAutofit/>
          </a:bodyPr>
          <a:lstStyle/>
          <a:p>
            <a:r>
              <a:rPr lang="en-US" dirty="0" smtClean="0"/>
              <a:t>Does the value of variable A affect statistics for B?</a:t>
            </a:r>
          </a:p>
          <a:p>
            <a:r>
              <a:rPr lang="en-US" dirty="0" smtClean="0"/>
              <a:t>Are the responses for Men and Women actually different?</a:t>
            </a:r>
            <a:br>
              <a:rPr lang="en-US" dirty="0" smtClean="0"/>
            </a:br>
            <a:r>
              <a:rPr lang="en-US" dirty="0" smtClean="0"/>
              <a:t>(or is this in the range of sampling error?)</a:t>
            </a:r>
          </a:p>
          <a:p>
            <a:r>
              <a:rPr lang="en-US" dirty="0" smtClean="0"/>
              <a:t>Standard but</a:t>
            </a:r>
            <a:r>
              <a:rPr lang="en-US" i="1" dirty="0" smtClean="0"/>
              <a:t> non-graphical</a:t>
            </a:r>
            <a:r>
              <a:rPr lang="en-US" dirty="0" smtClean="0"/>
              <a:t> methods for answering this.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09121"/>
              </p:ext>
            </p:extLst>
          </p:nvPr>
        </p:nvGraphicFramePr>
        <p:xfrm>
          <a:off x="1400101" y="1556497"/>
          <a:ext cx="6096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096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07" y="2362200"/>
            <a:ext cx="7772400" cy="220027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Pair of variables: </a:t>
            </a:r>
            <a:br>
              <a:rPr lang="en-US" dirty="0" smtClean="0"/>
            </a:br>
            <a:r>
              <a:rPr lang="en-US" dirty="0" smtClean="0"/>
              <a:t>One categorical,</a:t>
            </a:r>
            <a:br>
              <a:rPr lang="en-US" dirty="0" smtClean="0"/>
            </a:br>
            <a:r>
              <a:rPr lang="en-US" dirty="0" smtClean="0"/>
              <a:t>One Numeric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852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Box-and-Whiskers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1345" y="1600200"/>
            <a:ext cx="3734714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Survey includes:</a:t>
            </a:r>
          </a:p>
          <a:p>
            <a:pPr lvl="1"/>
            <a:r>
              <a:rPr lang="en-US" dirty="0" smtClean="0"/>
              <a:t>sex</a:t>
            </a:r>
          </a:p>
          <a:p>
            <a:pPr lvl="1"/>
            <a:r>
              <a:rPr lang="en-US" dirty="0" smtClean="0"/>
              <a:t>political affiliation</a:t>
            </a:r>
          </a:p>
          <a:p>
            <a:pPr lvl="1"/>
            <a:r>
              <a:rPr lang="en-US" dirty="0" smtClean="0"/>
              <a:t>age range</a:t>
            </a:r>
          </a:p>
          <a:p>
            <a:pPr lvl="1"/>
            <a:r>
              <a:rPr lang="en-US" dirty="0" smtClean="0"/>
              <a:t>strength test</a:t>
            </a:r>
          </a:p>
          <a:p>
            <a:r>
              <a:rPr lang="en-US" dirty="0" smtClean="0"/>
              <a:t>Q: Does age and strength interact?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A: Yes  Not actually proven but strongly indicated.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059" y="1672557"/>
            <a:ext cx="4670741" cy="47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52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69169585"/>
              </p:ext>
            </p:extLst>
          </p:nvPr>
        </p:nvGraphicFramePr>
        <p:xfrm>
          <a:off x="457200" y="1524000"/>
          <a:ext cx="8229600" cy="321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2381" y="1536095"/>
            <a:ext cx="1484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Domains: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827764"/>
            <a:ext cx="738051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 Roles: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classifiers </a:t>
            </a:r>
            <a:r>
              <a:rPr lang="mr-IN" sz="2000" dirty="0" smtClean="0"/>
              <a:t>–</a:t>
            </a:r>
            <a:r>
              <a:rPr lang="en-US" sz="2000" dirty="0" smtClean="0"/>
              <a:t> tell which groups our data came from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inputs </a:t>
            </a:r>
            <a:r>
              <a:rPr lang="mr-IN" sz="2000" dirty="0" smtClean="0"/>
              <a:t>–</a:t>
            </a:r>
            <a:r>
              <a:rPr lang="en-US" sz="2000" dirty="0" smtClean="0"/>
              <a:t> things an experimenter controlled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outputs </a:t>
            </a:r>
            <a:r>
              <a:rPr lang="mr-IN" sz="2000" dirty="0" smtClean="0"/>
              <a:t>–</a:t>
            </a:r>
            <a:r>
              <a:rPr lang="en-US" sz="2000" dirty="0" smtClean="0"/>
              <a:t> effects observed and measured</a:t>
            </a:r>
            <a:endParaRPr lang="en-US" sz="2000" dirty="0"/>
          </a:p>
        </p:txBody>
      </p:sp>
      <p:sp>
        <p:nvSpPr>
          <p:cNvPr id="14" name="Curved Up Arrow 13"/>
          <p:cNvSpPr/>
          <p:nvPr/>
        </p:nvSpPr>
        <p:spPr>
          <a:xfrm>
            <a:off x="3655018" y="3933606"/>
            <a:ext cx="2054658" cy="402653"/>
          </a:xfrm>
          <a:prstGeom prst="curvedUpArrow">
            <a:avLst/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Up Arrow 14"/>
          <p:cNvSpPr/>
          <p:nvPr/>
        </p:nvSpPr>
        <p:spPr>
          <a:xfrm flipH="1">
            <a:off x="1504964" y="3951788"/>
            <a:ext cx="1768034" cy="402653"/>
          </a:xfrm>
          <a:prstGeom prst="curvedUpArrow">
            <a:avLst>
              <a:gd name="adj1" fmla="val 25000"/>
              <a:gd name="adj2" fmla="val 50000"/>
              <a:gd name="adj3" fmla="val 35256"/>
            </a:avLst>
          </a:prstGeom>
          <a:pattFill prst="pct20">
            <a:fgClr>
              <a:schemeClr val="accent1">
                <a:lumMod val="40000"/>
                <a:lumOff val="60000"/>
              </a:schemeClr>
            </a:fgClr>
            <a:bgClr>
              <a:prstClr val="white"/>
            </a:bgClr>
          </a:patt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635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283199"/>
              </p:ext>
            </p:extLst>
          </p:nvPr>
        </p:nvGraphicFramePr>
        <p:xfrm>
          <a:off x="5599947" y="1185966"/>
          <a:ext cx="2701281" cy="49435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Stacked Box-and-Whiskers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1344" y="1600200"/>
            <a:ext cx="4230641" cy="5090028"/>
          </a:xfrm>
        </p:spPr>
        <p:txBody>
          <a:bodyPr>
            <a:normAutofit/>
          </a:bodyPr>
          <a:lstStyle/>
          <a:p>
            <a:r>
              <a:rPr lang="en-US" dirty="0" smtClean="0"/>
              <a:t>Q: Does party affiliation</a:t>
            </a:r>
            <a:br>
              <a:rPr lang="en-US" dirty="0" smtClean="0"/>
            </a:br>
            <a:r>
              <a:rPr lang="en-US" dirty="0" smtClean="0"/>
              <a:t>     affect strength?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A: Probably not. </a:t>
            </a:r>
          </a:p>
          <a:p>
            <a:pPr lvl="1"/>
            <a:r>
              <a:rPr lang="en-US" dirty="0" smtClean="0"/>
              <a:t>At best a weak effect</a:t>
            </a:r>
          </a:p>
          <a:p>
            <a:pPr lvl="1"/>
            <a:r>
              <a:rPr lang="en-US" dirty="0" smtClean="0"/>
              <a:t>Means are possibly different</a:t>
            </a:r>
            <a:br>
              <a:rPr lang="en-US" dirty="0" smtClean="0"/>
            </a:br>
            <a:r>
              <a:rPr lang="en-US" dirty="0" smtClean="0"/>
              <a:t>(standard error bounds)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98195" y="5842823"/>
            <a:ext cx="180094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Dem           Rep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0719" y="17162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422095" y="3820037"/>
            <a:ext cx="443971" cy="0"/>
          </a:xfrm>
          <a:prstGeom prst="line">
            <a:avLst/>
          </a:prstGeom>
          <a:ln w="42291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36625" y="3546496"/>
            <a:ext cx="443971" cy="0"/>
          </a:xfrm>
          <a:prstGeom prst="line">
            <a:avLst/>
          </a:prstGeom>
          <a:ln w="42291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777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Pair of Variables: Both NUMERICAL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9416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Scatterplots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basis of visual analysis</a:t>
            </a:r>
          </a:p>
          <a:p>
            <a:r>
              <a:rPr lang="en-US" dirty="0" smtClean="0"/>
              <a:t>For each reading [</a:t>
            </a:r>
            <a:r>
              <a:rPr lang="en-US" i="1" dirty="0" err="1" smtClean="0">
                <a:latin typeface="Times New Roman"/>
                <a:cs typeface="Times New Roman"/>
              </a:rPr>
              <a:t>a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i</a:t>
            </a:r>
            <a:r>
              <a:rPr lang="en-US" i="1" dirty="0" smtClean="0">
                <a:latin typeface="Times New Roman"/>
                <a:cs typeface="Times New Roman"/>
              </a:rPr>
              <a:t>, b</a:t>
            </a:r>
            <a:r>
              <a:rPr lang="en-US" i="1" baseline="-25000" dirty="0" smtClean="0">
                <a:latin typeface="Times New Roman"/>
                <a:cs typeface="Times New Roman"/>
              </a:rPr>
              <a:t>i</a:t>
            </a:r>
            <a:r>
              <a:rPr lang="en-US" dirty="0" smtClean="0"/>
              <a:t>], plot </a:t>
            </a:r>
            <a:r>
              <a:rPr lang="en-US" i="1" dirty="0" err="1">
                <a:latin typeface="Times New Roman"/>
                <a:cs typeface="Times New Roman"/>
              </a:rPr>
              <a:t>a</a:t>
            </a:r>
            <a:r>
              <a:rPr lang="en-US" i="1" baseline="-25000" dirty="0" err="1">
                <a:latin typeface="Times New Roman"/>
                <a:cs typeface="Times New Roman"/>
              </a:rPr>
              <a:t>i</a:t>
            </a:r>
            <a:r>
              <a:rPr lang="en-US" dirty="0" smtClean="0"/>
              <a:t> as the x coordinate and </a:t>
            </a:r>
            <a:r>
              <a:rPr lang="en-US" i="1" dirty="0">
                <a:latin typeface="Times New Roman"/>
                <a:cs typeface="Times New Roman"/>
              </a:rPr>
              <a:t>b</a:t>
            </a:r>
            <a:r>
              <a:rPr lang="en-US" i="1" baseline="-25000" dirty="0">
                <a:latin typeface="Times New Roman"/>
                <a:cs typeface="Times New Roman"/>
              </a:rPr>
              <a:t>i</a:t>
            </a:r>
            <a:r>
              <a:rPr lang="en-US" dirty="0" smtClean="0"/>
              <a:t> as the y coordinate.</a:t>
            </a:r>
          </a:p>
          <a:p>
            <a:r>
              <a:rPr lang="en-US" dirty="0" smtClean="0"/>
              <a:t>Scatterplots may have various shapes, each with a meaning: </a:t>
            </a:r>
          </a:p>
          <a:p>
            <a:pPr lvl="1"/>
            <a:r>
              <a:rPr lang="en-US" dirty="0" smtClean="0"/>
              <a:t>a  round or </a:t>
            </a:r>
            <a:r>
              <a:rPr lang="en-US" dirty="0" err="1" smtClean="0"/>
              <a:t>squarish</a:t>
            </a:r>
            <a:r>
              <a:rPr lang="en-US" dirty="0" smtClean="0"/>
              <a:t> "cloud" of points</a:t>
            </a:r>
          </a:p>
          <a:p>
            <a:pPr lvl="1"/>
            <a:r>
              <a:rPr lang="en-US" dirty="0" smtClean="0"/>
              <a:t>an oblong cloud, perhaps tilted</a:t>
            </a:r>
          </a:p>
          <a:p>
            <a:pPr lvl="1"/>
            <a:r>
              <a:rPr lang="en-US" dirty="0" smtClean="0"/>
              <a:t>points closely following a line or curve</a:t>
            </a:r>
          </a:p>
          <a:p>
            <a:pPr lvl="1"/>
            <a:r>
              <a:rPr lang="en-US" dirty="0" smtClean="0"/>
              <a:t>several disjoint clouds of points</a:t>
            </a:r>
          </a:p>
          <a:p>
            <a:r>
              <a:rPr lang="en-US" dirty="0" smtClean="0"/>
              <a:t>Scatterplots can diagnose many kinds of </a:t>
            </a:r>
            <a:r>
              <a:rPr lang="en-US" i="1" dirty="0" smtClean="0"/>
              <a:t>dependence </a:t>
            </a:r>
            <a:r>
              <a:rPr lang="en-US" dirty="0" smtClean="0"/>
              <a:t>between variables that simple numerical tests 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57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72" y="546100"/>
            <a:ext cx="7321511" cy="439631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4942416"/>
            <a:ext cx="8229600" cy="153458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Classic "oblong cloud"</a:t>
            </a:r>
          </a:p>
          <a:p>
            <a:r>
              <a:rPr lang="en-US" dirty="0" smtClean="0"/>
              <a:t>Tilt up and to the right means that more education usually makes income rise. (moderately strong "positive correlation")</a:t>
            </a:r>
          </a:p>
          <a:p>
            <a:r>
              <a:rPr lang="en-US" dirty="0" smtClean="0"/>
              <a:t>"oblong-ness" indicates how predictable the relationship is</a:t>
            </a:r>
          </a:p>
          <a:p>
            <a:r>
              <a:rPr lang="en-US" dirty="0" smtClean="0"/>
              <a:t>Line is a "regression line"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18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79618"/>
            <a:ext cx="8229600" cy="16002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cloud is sloping the other way, indicating a inverse relationship between age and visibility.</a:t>
            </a:r>
          </a:p>
          <a:p>
            <a:r>
              <a:rPr lang="en-US" dirty="0" smtClean="0"/>
              <a:t>Oblong shape is pronounced: moderately strong correlation again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76" y="650439"/>
            <a:ext cx="6701154" cy="43214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200000">
            <a:off x="-147812" y="2243844"/>
            <a:ext cx="357752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Sign Legibility Distance  (feet)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587331" y="4600792"/>
            <a:ext cx="223225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Driver Ave (years)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2081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15" y="5027995"/>
            <a:ext cx="8229600" cy="1589961"/>
          </a:xfrm>
        </p:spPr>
        <p:txBody>
          <a:bodyPr/>
          <a:lstStyle/>
          <a:p>
            <a:r>
              <a:rPr lang="en-US" dirty="0" smtClean="0"/>
              <a:t>upward trend is still there, but less well defined</a:t>
            </a:r>
          </a:p>
          <a:p>
            <a:r>
              <a:rPr lang="en-US" dirty="0" smtClean="0"/>
              <a:t>the cloud is a lot cloudier</a:t>
            </a:r>
          </a:p>
          <a:p>
            <a:r>
              <a:rPr lang="en-US" dirty="0" smtClean="0"/>
              <a:t>best guess (line) is that correlation is still slightly positive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81" y="355600"/>
            <a:ext cx="6952477" cy="467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63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499778"/>
            <a:ext cx="6426200" cy="48133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28" y="4529903"/>
            <a:ext cx="8229600" cy="1944576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Scatter Plot for three variables separated by color.</a:t>
            </a:r>
          </a:p>
          <a:p>
            <a:r>
              <a:rPr lang="en-US" dirty="0" smtClean="0"/>
              <a:t>Vertical bars are because X axis domain is discrete</a:t>
            </a:r>
          </a:p>
          <a:p>
            <a:r>
              <a:rPr lang="en-US" dirty="0" smtClean="0"/>
              <a:t>Some positive correlation, but a lot of noise</a:t>
            </a:r>
          </a:p>
          <a:p>
            <a:r>
              <a:rPr lang="en-US" dirty="0" smtClean="0"/>
              <a:t>Too much data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03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3339"/>
            <a:ext cx="8229600" cy="223366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X and Y are uncorrelated in both, but what a difference!</a:t>
            </a:r>
          </a:p>
          <a:p>
            <a:r>
              <a:rPr lang="en-US" dirty="0" smtClean="0"/>
              <a:t>On the left, X and Y are clearly </a:t>
            </a:r>
            <a:r>
              <a:rPr lang="en-US" i="1" dirty="0" smtClean="0"/>
              <a:t>dependent</a:t>
            </a:r>
            <a:r>
              <a:rPr lang="en-US" dirty="0" smtClean="0"/>
              <a:t>, but </a:t>
            </a:r>
            <a:r>
              <a:rPr lang="en-US" i="1" dirty="0" smtClean="0"/>
              <a:t>uncorrelated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i.e., an increase in X is equally likely to be associated with either an increase or decrease in Y</a:t>
            </a:r>
          </a:p>
          <a:p>
            <a:r>
              <a:rPr lang="en-US" dirty="0" smtClean="0"/>
              <a:t>Numerical correlation measures don't mean much without a scatterplot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5" y="576161"/>
            <a:ext cx="4749458" cy="3562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107" y="576160"/>
            <a:ext cx="3531957" cy="353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7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4467"/>
            <a:ext cx="8229600" cy="17138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Two distinct clouds, one above the other</a:t>
            </a:r>
          </a:p>
          <a:p>
            <a:r>
              <a:rPr lang="en-US" dirty="0" smtClean="0"/>
              <a:t>Clouds are flat above 60 degrees</a:t>
            </a:r>
          </a:p>
          <a:p>
            <a:r>
              <a:rPr lang="en-US" dirty="0" smtClean="0"/>
              <a:t>Clouds rise to the left below 60.</a:t>
            </a:r>
          </a:p>
          <a:p>
            <a:r>
              <a:rPr lang="en-US" dirty="0" smtClean="0"/>
              <a:t>What's the story here?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13" y="501848"/>
            <a:ext cx="7108639" cy="45158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1986" y="532821"/>
            <a:ext cx="63858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Outdoor Temp</a:t>
            </a:r>
            <a:r>
              <a:rPr lang="en-US" dirty="0" smtClean="0"/>
              <a:t>. vs. Electrical consumption for Office Building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89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 rot="18953310">
            <a:off x="5379279" y="805305"/>
            <a:ext cx="609170" cy="19306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18953310">
            <a:off x="3311823" y="2403124"/>
            <a:ext cx="609170" cy="193066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680098">
            <a:off x="3574129" y="-127005"/>
            <a:ext cx="2191235" cy="54122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5725"/>
            <a:ext cx="8229600" cy="15418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Two sets of measurements taken under different conditions</a:t>
            </a:r>
          </a:p>
          <a:p>
            <a:r>
              <a:rPr lang="en-US" dirty="0" smtClean="0"/>
              <a:t>Individually they have a strong negative correlation</a:t>
            </a:r>
          </a:p>
          <a:p>
            <a:r>
              <a:rPr lang="en-US" dirty="0" smtClean="0"/>
              <a:t>Together, they have a moderate positive correlation</a:t>
            </a:r>
          </a:p>
          <a:p>
            <a:r>
              <a:rPr lang="en-US" dirty="0" smtClean="0"/>
              <a:t>What is the real correlation value?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085281"/>
              </p:ext>
            </p:extLst>
          </p:nvPr>
        </p:nvGraphicFramePr>
        <p:xfrm>
          <a:off x="2221024" y="592945"/>
          <a:ext cx="45720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6872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Dimensionality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sets usually concern multiple </a:t>
            </a:r>
            <a:r>
              <a:rPr lang="en-US" i="1" dirty="0" smtClean="0"/>
              <a:t>subjects</a:t>
            </a:r>
            <a:endParaRPr lang="en-US" dirty="0" smtClean="0"/>
          </a:p>
          <a:p>
            <a:r>
              <a:rPr lang="en-US" b="1" dirty="0" err="1" smtClean="0"/>
              <a:t>Univariate</a:t>
            </a:r>
            <a:r>
              <a:rPr lang="en-US" b="1" dirty="0" smtClean="0"/>
              <a:t>:</a:t>
            </a:r>
            <a:r>
              <a:rPr lang="en-US" dirty="0" smtClean="0"/>
              <a:t> One variables per subject</a:t>
            </a:r>
            <a:endParaRPr lang="en-US" dirty="0"/>
          </a:p>
          <a:p>
            <a:r>
              <a:rPr lang="en-US" b="1" dirty="0" smtClean="0"/>
              <a:t>Bivariate: </a:t>
            </a:r>
            <a:r>
              <a:rPr lang="en-US" dirty="0" smtClean="0"/>
              <a:t>Two variables per subject</a:t>
            </a:r>
          </a:p>
          <a:p>
            <a:r>
              <a:rPr lang="en-US" b="1" dirty="0" smtClean="0"/>
              <a:t>Multivariate:</a:t>
            </a:r>
            <a:r>
              <a:rPr lang="en-US" dirty="0" smtClean="0"/>
              <a:t> Many variables </a:t>
            </a:r>
            <a:r>
              <a:rPr lang="en-US" dirty="0"/>
              <a:t>measured per </a:t>
            </a:r>
            <a:r>
              <a:rPr lang="en-US" dirty="0" smtClean="0"/>
              <a:t>subject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When we explore a dataset our approaches can also be:</a:t>
            </a:r>
          </a:p>
          <a:p>
            <a:r>
              <a:rPr lang="en-US" b="1" dirty="0" err="1"/>
              <a:t>Univariate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examine one variable at a time</a:t>
            </a:r>
            <a:endParaRPr lang="en-US" dirty="0"/>
          </a:p>
          <a:p>
            <a:r>
              <a:rPr lang="en-US" b="1" dirty="0"/>
              <a:t>Bivariate: </a:t>
            </a:r>
            <a:r>
              <a:rPr lang="en-US" dirty="0" smtClean="0"/>
              <a:t>compare two </a:t>
            </a:r>
            <a:r>
              <a:rPr lang="en-US" dirty="0"/>
              <a:t>variables </a:t>
            </a:r>
            <a:r>
              <a:rPr lang="en-US" dirty="0" smtClean="0"/>
              <a:t>at a time</a:t>
            </a:r>
            <a:endParaRPr lang="en-US" dirty="0"/>
          </a:p>
          <a:p>
            <a:r>
              <a:rPr lang="en-US" b="1" dirty="0"/>
              <a:t>Multivariate:</a:t>
            </a:r>
            <a:r>
              <a:rPr lang="en-US" dirty="0"/>
              <a:t> </a:t>
            </a:r>
            <a:r>
              <a:rPr lang="en-US" dirty="0" smtClean="0"/>
              <a:t>relate many </a:t>
            </a:r>
            <a:r>
              <a:rPr lang="en-US" dirty="0"/>
              <a:t>variables </a:t>
            </a:r>
            <a:r>
              <a:rPr lang="en-US" dirty="0" smtClean="0"/>
              <a:t>at a time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7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Correlation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03225"/>
            <a:ext cx="8229600" cy="2873775"/>
          </a:xfrm>
        </p:spPr>
        <p:txBody>
          <a:bodyPr>
            <a:normAutofit/>
          </a:bodyPr>
          <a:lstStyle/>
          <a:p>
            <a:r>
              <a:rPr lang="en-US" dirty="0" smtClean="0"/>
              <a:t>Covariance, like variance has weird units</a:t>
            </a:r>
          </a:p>
          <a:p>
            <a:r>
              <a:rPr lang="en-US" dirty="0" smtClean="0"/>
              <a:t>Correlation is covariance normalized to the geometric mean of the variances of the two variables. </a:t>
            </a:r>
          </a:p>
          <a:p>
            <a:r>
              <a:rPr lang="en-US" dirty="0" smtClean="0"/>
              <a:t>Range of correlation is [-1, 1] with 0 meaning uncorrelated</a:t>
            </a:r>
          </a:p>
          <a:p>
            <a:r>
              <a:rPr lang="en-US" dirty="0" smtClean="0"/>
              <a:t>Numerical correlation is only meaningful when scatter cloud is "typical"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105" y="1718941"/>
            <a:ext cx="4404865" cy="833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329" y="2552701"/>
            <a:ext cx="2980422" cy="82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60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Quantile-Quantile</a:t>
            </a:r>
            <a:r>
              <a:rPr lang="en-US" dirty="0" smtClean="0"/>
              <a:t> (QQ)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you don't have a specific distribution in mind</a:t>
            </a:r>
          </a:p>
          <a:p>
            <a:r>
              <a:rPr lang="en-US" dirty="0" smtClean="0"/>
              <a:t>You need to see if Samples S1 and S2 come from the same distribution, whatever it is.</a:t>
            </a:r>
          </a:p>
          <a:p>
            <a:r>
              <a:rPr lang="en-US" dirty="0" smtClean="0"/>
              <a:t>Plot the standardized samples for S2 (y) vs. S1 (x)</a:t>
            </a:r>
          </a:p>
          <a:p>
            <a:r>
              <a:rPr lang="en-US" dirty="0" smtClean="0"/>
              <a:t>Checks </a:t>
            </a:r>
            <a:r>
              <a:rPr lang="en-US" i="1" dirty="0" smtClean="0"/>
              <a:t>relative </a:t>
            </a:r>
            <a:r>
              <a:rPr lang="en-US" dirty="0" smtClean="0"/>
              <a:t>skew and </a:t>
            </a:r>
            <a:r>
              <a:rPr lang="en-US" i="1" dirty="0" smtClean="0"/>
              <a:t>relative </a:t>
            </a:r>
            <a:r>
              <a:rPr lang="en-US" dirty="0" smtClean="0"/>
              <a:t>kurtosis.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252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6 kinds of EDA  Techniques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85507"/>
              </p:ext>
            </p:extLst>
          </p:nvPr>
        </p:nvGraphicFramePr>
        <p:xfrm>
          <a:off x="457200" y="1600200"/>
          <a:ext cx="8229600" cy="393699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Categorical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Numerical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Univariate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frequency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tabulation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histogram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stem-and-leaf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 tendency</a:t>
                      </a:r>
                    </a:p>
                    <a:p>
                      <a:r>
                        <a:rPr lang="en-US" dirty="0" smtClean="0"/>
                        <a:t>spread, skew &amp; kurtosis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histogram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stem-and-leaf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box-and-whiskers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Bivariate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cross-tabulation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2-way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histogram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2-way stem-and-leaf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scatter plot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2-way</a:t>
                      </a: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 histogram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2-way stem-and-leaf</a:t>
                      </a:r>
                      <a:endParaRPr lang="en-US" dirty="0" smtClean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Multivariate*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n-dimensional cross-tab</a:t>
                      </a:r>
                    </a:p>
                    <a:p>
                      <a:r>
                        <a:rPr lang="en-US" dirty="0" smtClean="0">
                          <a:solidFill>
                            <a:srgbClr val="008000"/>
                          </a:solidFill>
                        </a:rPr>
                        <a:t>3d-histogram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correlation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multiple</a:t>
                      </a:r>
                      <a:r>
                        <a:rPr lang="en-US" baseline="0" dirty="0" smtClean="0"/>
                        <a:t> regression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8000"/>
                          </a:solidFill>
                        </a:rPr>
                        <a:t>3d scatter plot</a:t>
                      </a:r>
                      <a:endParaRPr lang="en-US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022248"/>
            <a:ext cx="717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techniques can be either non-graphical or </a:t>
            </a:r>
            <a:r>
              <a:rPr lang="en-US" dirty="0" smtClean="0">
                <a:solidFill>
                  <a:srgbClr val="008000"/>
                </a:solidFill>
              </a:rPr>
              <a:t>graphical</a:t>
            </a:r>
            <a:endParaRPr lang="en-US" dirty="0"/>
          </a:p>
          <a:p>
            <a:r>
              <a:rPr lang="en-US" dirty="0" smtClean="0"/>
              <a:t>* multivariate techniques are follow-ons after </a:t>
            </a:r>
            <a:r>
              <a:rPr lang="en-US" dirty="0" err="1" smtClean="0"/>
              <a:t>univariate</a:t>
            </a:r>
            <a:r>
              <a:rPr lang="en-US" dirty="0" smtClean="0"/>
              <a:t> and bivariate</a:t>
            </a:r>
          </a:p>
        </p:txBody>
      </p:sp>
    </p:spTree>
    <p:extLst>
      <p:ext uri="{BB962C8B-B14F-4D97-AF65-F5344CB8AC3E}">
        <p14:creationId xmlns:p14="http://schemas.microsoft.com/office/powerpoint/2010/main" val="1534433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Categorical data,</a:t>
            </a:r>
            <a:br>
              <a:rPr lang="en-US" dirty="0" smtClean="0"/>
            </a:br>
            <a:r>
              <a:rPr lang="en-US" dirty="0" smtClean="0"/>
              <a:t>one variable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Category Tabulation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2578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Dataset: roster of all undergrads at YU</a:t>
            </a:r>
            <a:b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(name, gender, age, id, school, class, GPA, advisor, etc.)</a:t>
            </a: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Variable: school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Why don't things add up? (And they won't, usually.)</a:t>
            </a:r>
          </a:p>
          <a:p>
            <a:pPr lvl="1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typos, blanks, and database nulls</a:t>
            </a:r>
          </a:p>
          <a:p>
            <a:pPr lvl="1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"other"</a:t>
            </a:r>
          </a:p>
          <a:p>
            <a:pPr lvl="1"/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merging datasets (lots can go wrong)</a:t>
            </a: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11049"/>
              </p:ext>
            </p:extLst>
          </p:nvPr>
        </p:nvGraphicFramePr>
        <p:xfrm>
          <a:off x="3857651" y="2828737"/>
          <a:ext cx="26263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088"/>
                <a:gridCol w="702094"/>
                <a:gridCol w="960217"/>
              </a:tblGrid>
              <a:tr h="2873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School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#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%</a:t>
                      </a:r>
                      <a:endParaRPr lang="en-US" sz="1600" dirty="0"/>
                    </a:p>
                  </a:txBody>
                  <a:tcPr/>
                </a:tc>
              </a:tr>
              <a:tr h="2873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Total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6031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100.0%</a:t>
                      </a:r>
                      <a:endParaRPr lang="en-US" sz="1600" dirty="0"/>
                    </a:p>
                  </a:txBody>
                  <a:tcPr/>
                </a:tc>
              </a:tr>
              <a:tr h="2873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2562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42.5%</a:t>
                      </a:r>
                      <a:endParaRPr lang="en-US" sz="1600" dirty="0"/>
                    </a:p>
                  </a:txBody>
                  <a:tcPr/>
                </a:tc>
              </a:tr>
              <a:tr h="2873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Stern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2298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38.1%</a:t>
                      </a:r>
                      <a:endParaRPr lang="en-US" sz="1600" dirty="0"/>
                    </a:p>
                  </a:txBody>
                  <a:tcPr/>
                </a:tc>
              </a:tr>
              <a:tr h="28739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Syms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1145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19.0%</a:t>
                      </a:r>
                      <a:endParaRPr lang="en-US" sz="1600" dirty="0"/>
                    </a:p>
                  </a:txBody>
                  <a:tcPr/>
                </a:tc>
              </a:tr>
              <a:tr h="28739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M.I.A.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0.4%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262550" y="3107647"/>
            <a:ext cx="2391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 of records,</a:t>
            </a:r>
            <a:br>
              <a:rPr lang="en-US" dirty="0" smtClean="0"/>
            </a:br>
            <a:r>
              <a:rPr lang="en-US" dirty="0" smtClean="0"/>
              <a:t>not sum of categories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283327" y="3169576"/>
            <a:ext cx="454296" cy="34070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23" y="4506765"/>
            <a:ext cx="2849676" cy="3336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24768" y="3151252"/>
            <a:ext cx="2006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(made-up figures)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857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3594</TotalTime>
  <Words>2322</Words>
  <Application>Microsoft Macintosh PowerPoint</Application>
  <PresentationFormat>On-screen Show (4:3)</PresentationFormat>
  <Paragraphs>610</Paragraphs>
  <Slides>61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Clarity</vt:lpstr>
      <vt:lpstr>Exploratory data analysis</vt:lpstr>
      <vt:lpstr>2nd best life-changing advice I ever got</vt:lpstr>
      <vt:lpstr>"Central Dogma" of Statistics</vt:lpstr>
      <vt:lpstr>EDA</vt:lpstr>
      <vt:lpstr>Types of Data</vt:lpstr>
      <vt:lpstr>Dimensionality of Data Sets</vt:lpstr>
      <vt:lpstr>So, 6 kinds of EDA  Techniques</vt:lpstr>
      <vt:lpstr>Categorical data, one variable</vt:lpstr>
      <vt:lpstr>Category Tabulation</vt:lpstr>
      <vt:lpstr>Plain Old Bar Graphs</vt:lpstr>
      <vt:lpstr>"ASCII Bar Graph"</vt:lpstr>
      <vt:lpstr>Numerical data, one variable</vt:lpstr>
      <vt:lpstr>All the preceding still applies</vt:lpstr>
      <vt:lpstr>Bar Graphs of Discrete Numeric Data</vt:lpstr>
      <vt:lpstr>Histograms with range bins</vt:lpstr>
      <vt:lpstr>Bin size tradeoff: detail vs. noise</vt:lpstr>
      <vt:lpstr>Sampling Error</vt:lpstr>
      <vt:lpstr>Alternative to histogram: Dot Plot</vt:lpstr>
      <vt:lpstr>Refinement: Jitter Plot</vt:lpstr>
      <vt:lpstr>More precision: stem-and-leaf</vt:lpstr>
      <vt:lpstr>Measures of Central Tendency</vt:lpstr>
      <vt:lpstr>Geometric Mean</vt:lpstr>
      <vt:lpstr>Harmonic Mean</vt:lpstr>
      <vt:lpstr>Comparing the 3 means</vt:lpstr>
      <vt:lpstr>Median Value</vt:lpstr>
      <vt:lpstr>What about mode?</vt:lpstr>
      <vt:lpstr>Other central tendency measures</vt:lpstr>
      <vt:lpstr>Measures of Spread</vt:lpstr>
      <vt:lpstr>Sample Variance and Standard Deviation</vt:lpstr>
      <vt:lpstr>Special Properties of Standard Deviation</vt:lpstr>
      <vt:lpstr>Deviations from "Normal" Data</vt:lpstr>
      <vt:lpstr>Tukey's 5-number summary </vt:lpstr>
      <vt:lpstr>Box-and-whiskers plot</vt:lpstr>
      <vt:lpstr>Understanding Outliers</vt:lpstr>
      <vt:lpstr>EDA Example #1: Lord Rayleigh</vt:lpstr>
      <vt:lpstr>PowerPoint Presentation</vt:lpstr>
      <vt:lpstr>Box Plot                     + Jitter Plot</vt:lpstr>
      <vt:lpstr>2 separate box plots</vt:lpstr>
      <vt:lpstr>How Normal is my Data?</vt:lpstr>
      <vt:lpstr>The Standard Normal Distribution</vt:lpstr>
      <vt:lpstr>Probability plot intuition</vt:lpstr>
      <vt:lpstr>"Not quite normal"</vt:lpstr>
      <vt:lpstr>Natural Data is more Complex (seasonal closings of Washington State Route 20)</vt:lpstr>
      <vt:lpstr>PowerPoint Presentation</vt:lpstr>
      <vt:lpstr>Pair of Variables: Both Categorical </vt:lpstr>
      <vt:lpstr>Cross-Tabulation</vt:lpstr>
      <vt:lpstr>Correlation of Categorical Variables</vt:lpstr>
      <vt:lpstr>Pair of variables:  One categorical, One Numeric</vt:lpstr>
      <vt:lpstr>Stacked Box-and-Whiskers</vt:lpstr>
      <vt:lpstr>Stacked Box-and-Whiskers</vt:lpstr>
      <vt:lpstr>Pair of Variables: Both NUMERICAL </vt:lpstr>
      <vt:lpstr>Scatterplots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Computing Correlation</vt:lpstr>
      <vt:lpstr>Quantile-Quantile (QQ) Plot</vt:lpstr>
    </vt:vector>
  </TitlesOfParts>
  <Company>Yeshiva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</dc:title>
  <dc:creator>Van Kelly</dc:creator>
  <cp:lastModifiedBy>Van Kelly</cp:lastModifiedBy>
  <cp:revision>105</cp:revision>
  <dcterms:created xsi:type="dcterms:W3CDTF">2017-01-22T17:07:50Z</dcterms:created>
  <dcterms:modified xsi:type="dcterms:W3CDTF">2017-01-25T05:02:17Z</dcterms:modified>
</cp:coreProperties>
</file>