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8" r:id="rId22"/>
    <p:sldId id="279" r:id="rId23"/>
    <p:sldId id="280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4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6EB74-E18A-2F44-B193-CBF5FF6CE76B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06E1C-88DC-944B-A28F-98349FE2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is the new way to define variables</a:t>
            </a:r>
            <a:r>
              <a:rPr lang="en-US" baseline="0" dirty="0" smtClean="0"/>
              <a:t> so they are scoped as in Java.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is the old way, which is more error-prone and confusing to Java programmers.  Use let if you can.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06E1C-88DC-944B-A28F-98349FE213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6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critical thing to remember with</a:t>
            </a:r>
            <a:r>
              <a:rPr lang="en-US" baseline="0" dirty="0" smtClean="0"/>
              <a:t> SVG is that it is not part of HTML.  Rather it is a dialect defined in XML.  Each dialect of XML defines its own namespace </a:t>
            </a:r>
            <a:r>
              <a:rPr lang="mr-IN" baseline="0" dirty="0" smtClean="0"/>
              <a:t>–</a:t>
            </a:r>
            <a:r>
              <a:rPr lang="en-US" baseline="0" dirty="0" smtClean="0"/>
              <a:t> that is the set of tags it defines and understands.  Tags that are not part of the namespace can't be used in the dialect. </a:t>
            </a:r>
            <a:endParaRPr lang="en-US" dirty="0" smtClean="0"/>
          </a:p>
          <a:p>
            <a:r>
              <a:rPr lang="en-US" dirty="0" err="1" smtClean="0"/>
              <a:t>createElementNS</a:t>
            </a:r>
            <a:r>
              <a:rPr lang="en-US" baseline="0" dirty="0" smtClean="0"/>
              <a:t> is like </a:t>
            </a:r>
            <a:r>
              <a:rPr lang="en-US" baseline="0" dirty="0" err="1" smtClean="0"/>
              <a:t>createElement</a:t>
            </a:r>
            <a:r>
              <a:rPr lang="en-US" baseline="0" dirty="0" smtClean="0"/>
              <a:t>,  but it works with XML </a:t>
            </a:r>
            <a:r>
              <a:rPr lang="en-US" baseline="0" dirty="0" err="1" smtClean="0"/>
              <a:t>namespaced</a:t>
            </a:r>
            <a:r>
              <a:rPr lang="en-US" baseline="0" dirty="0" smtClean="0"/>
              <a:t> objects rather than HTML ones.  The first argument of </a:t>
            </a:r>
            <a:r>
              <a:rPr lang="en-US" baseline="0" dirty="0" err="1" smtClean="0"/>
              <a:t>createElementNS</a:t>
            </a:r>
            <a:r>
              <a:rPr lang="en-US" baseline="0" dirty="0" smtClean="0"/>
              <a:t> is the URL of the official namespace repository (DTD) for SVG.  The browser can refer to that repository to validate the tag names you give it, but it probably won't.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setAttributeNS</a:t>
            </a:r>
            <a:r>
              <a:rPr lang="en-US" baseline="0" dirty="0" smtClean="0"/>
              <a:t> works like </a:t>
            </a:r>
            <a:r>
              <a:rPr lang="en-US" baseline="0" dirty="0" err="1" smtClean="0"/>
              <a:t>setAttribute</a:t>
            </a:r>
            <a:r>
              <a:rPr lang="en-US" baseline="0" dirty="0" smtClean="0"/>
              <a:t>, but for </a:t>
            </a:r>
            <a:r>
              <a:rPr lang="en-US" baseline="0" dirty="0" err="1" smtClean="0"/>
              <a:t>namespaced</a:t>
            </a:r>
            <a:r>
              <a:rPr lang="en-US" baseline="0" dirty="0" smtClean="0"/>
              <a:t> objects.  Since attribute names are from the same namespace as the element, the namespace argument to </a:t>
            </a:r>
            <a:r>
              <a:rPr lang="en-US" baseline="0" dirty="0" err="1" smtClean="0"/>
              <a:t>setAttributeNS</a:t>
            </a:r>
            <a:r>
              <a:rPr lang="en-US" baseline="0" dirty="0" smtClean="0"/>
              <a:t> can be null.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don't need a special </a:t>
            </a:r>
            <a:r>
              <a:rPr lang="en-US" baseline="0" dirty="0" err="1" smtClean="0"/>
              <a:t>namespaced</a:t>
            </a:r>
            <a:r>
              <a:rPr lang="en-US" baseline="0" dirty="0" smtClean="0"/>
              <a:t> version of </a:t>
            </a:r>
            <a:r>
              <a:rPr lang="en-US" baseline="0" dirty="0" err="1" smtClean="0"/>
              <a:t>appendChild</a:t>
            </a:r>
            <a:r>
              <a:rPr lang="en-US" baseline="0" dirty="0" smtClean="0"/>
              <a:t> because the element is just an ordinary DOM object once it is created.  All the normal DOM operations for traversal and editing will work for SVG elements.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06E1C-88DC-944B-A28F-98349FE213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January 17,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January 17,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SVG/Elemen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imera.labs.oreilly.com/books/1230000000345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HTML/Element" TargetMode="External"/><Relationship Id="rId3" Type="http://schemas.openxmlformats.org/officeDocument/2006/relationships/hyperlink" Target="https://developer.mozilla.org/en-US/docs/Web/HTML/Attribut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COM3571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Programming Review</a:t>
            </a:r>
          </a:p>
          <a:p>
            <a:endParaRPr lang="en-US" dirty="0"/>
          </a:p>
          <a:p>
            <a:r>
              <a:rPr lang="en-US" dirty="0" smtClean="0"/>
              <a:t>Dr. Van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specify what parts of the page we want to style</a:t>
            </a:r>
          </a:p>
          <a:p>
            <a:r>
              <a:rPr lang="en-US" dirty="0"/>
              <a:t>The </a:t>
            </a:r>
            <a:r>
              <a:rPr lang="en-US" b="1" dirty="0" smtClean="0"/>
              <a:t>element types </a:t>
            </a:r>
            <a:r>
              <a:rPr lang="en-US" dirty="0" smtClean="0"/>
              <a:t>themselves </a:t>
            </a:r>
            <a:r>
              <a:rPr lang="en-US" dirty="0"/>
              <a:t>(the HTML tag)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strong </a:t>
            </a:r>
            <a:r>
              <a:rPr lang="en-US" dirty="0">
                <a:latin typeface="Courier New"/>
                <a:cs typeface="Courier New"/>
              </a:rPr>
              <a:t>{ color: red; }</a:t>
            </a:r>
          </a:p>
          <a:p>
            <a:r>
              <a:rPr lang="en-US" b="1" dirty="0" smtClean="0"/>
              <a:t>Classes </a:t>
            </a:r>
            <a:r>
              <a:rPr lang="en-US" dirty="0" smtClean="0"/>
              <a:t>of elements (based on HTML</a:t>
            </a:r>
            <a:r>
              <a:rPr lang="en-US" dirty="0" smtClean="0">
                <a:latin typeface="Courier New"/>
                <a:cs typeface="Courier New"/>
              </a:rPr>
              <a:t> class </a:t>
            </a:r>
            <a:r>
              <a:rPr lang="en-US" dirty="0" smtClean="0"/>
              <a:t>attribute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>
                <a:latin typeface="Courier New"/>
                <a:cs typeface="Courier New"/>
              </a:rPr>
              <a:t>cool { color: blue; }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specific </a:t>
            </a:r>
            <a:r>
              <a:rPr lang="en-US" dirty="0" smtClean="0"/>
              <a:t>element (based on </a:t>
            </a:r>
            <a:r>
              <a:rPr lang="en-US" dirty="0"/>
              <a:t>HTML </a:t>
            </a:r>
            <a:r>
              <a:rPr lang="en-US" dirty="0" smtClean="0">
                <a:latin typeface="Courier New"/>
                <a:cs typeface="Courier New"/>
              </a:rPr>
              <a:t>id </a:t>
            </a:r>
            <a:r>
              <a:rPr lang="en-US" dirty="0" smtClean="0"/>
              <a:t>attribute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#</a:t>
            </a:r>
            <a:r>
              <a:rPr lang="en-US" dirty="0">
                <a:latin typeface="Courier New"/>
                <a:cs typeface="Courier New"/>
              </a:rPr>
              <a:t>main-section { color: green; } </a:t>
            </a:r>
          </a:p>
          <a:p>
            <a:r>
              <a:rPr lang="en-US" dirty="0" smtClean="0"/>
              <a:t>Relationships </a:t>
            </a:r>
            <a:endParaRPr lang="en-US" dirty="0"/>
          </a:p>
          <a:p>
            <a:r>
              <a:rPr lang="en-US" dirty="0" smtClean="0"/>
              <a:t>Descendant</a:t>
            </a:r>
            <a:r>
              <a:rPr lang="en-US" dirty="0"/>
              <a:t>: </a:t>
            </a:r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 { color: yellow; }</a:t>
            </a:r>
            <a:r>
              <a:rPr lang="en-US" dirty="0"/>
              <a:t> </a:t>
            </a:r>
          </a:p>
          <a:p>
            <a:r>
              <a:rPr lang="en-US" dirty="0" smtClean="0"/>
              <a:t>Child</a:t>
            </a:r>
            <a:r>
              <a:rPr lang="en-US" dirty="0"/>
              <a:t>: </a:t>
            </a:r>
            <a:r>
              <a:rPr lang="en-US" dirty="0" smtClean="0">
                <a:latin typeface="Courier New"/>
                <a:cs typeface="Courier New"/>
              </a:rPr>
              <a:t>p 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 { color: orange; }</a:t>
            </a:r>
          </a:p>
          <a:p>
            <a:r>
              <a:rPr lang="en-US" dirty="0" smtClean="0"/>
              <a:t>Pseudo</a:t>
            </a:r>
            <a:r>
              <a:rPr lang="en-US" dirty="0"/>
              <a:t>-classes: </a:t>
            </a:r>
            <a:r>
              <a:rPr lang="en-US" dirty="0" err="1" smtClean="0">
                <a:latin typeface="Courier New"/>
                <a:cs typeface="Courier New"/>
              </a:rPr>
              <a:t>a</a:t>
            </a:r>
            <a:r>
              <a:rPr lang="en-US" dirty="0" err="1">
                <a:latin typeface="Courier New"/>
                <a:cs typeface="Courier New"/>
              </a:rPr>
              <a:t>:hover</a:t>
            </a:r>
            <a:r>
              <a:rPr lang="en-US" dirty="0">
                <a:latin typeface="Courier New"/>
                <a:cs typeface="Courier New"/>
              </a:rPr>
              <a:t> { color: purple;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* This is a comment in CSS */</a:t>
            </a:r>
          </a:p>
          <a:p>
            <a:r>
              <a:rPr lang="en-US" dirty="0" smtClean="0"/>
              <a:t>Grouping </a:t>
            </a:r>
            <a:r>
              <a:rPr lang="en-US" dirty="0"/>
              <a:t>Selectors: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>
                <a:latin typeface="Courier New"/>
                <a:cs typeface="Courier New"/>
              </a:rPr>
              <a:t>, li { font-size: 12pt; } </a:t>
            </a:r>
          </a:p>
          <a:p>
            <a:r>
              <a:rPr lang="en-US" dirty="0" smtClean="0"/>
              <a:t>Multiple </a:t>
            </a:r>
            <a:r>
              <a:rPr lang="en-US" dirty="0"/>
              <a:t>Classes: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cool.temp</a:t>
            </a:r>
            <a:r>
              <a:rPr lang="en-US" dirty="0">
                <a:latin typeface="Courier New"/>
                <a:cs typeface="Courier New"/>
              </a:rPr>
              <a:t> { color: blue; }</a:t>
            </a:r>
          </a:p>
          <a:p>
            <a:r>
              <a:rPr lang="en-US" dirty="0" smtClean="0"/>
              <a:t>Colors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Names </a:t>
            </a:r>
            <a:r>
              <a:rPr lang="en-US" dirty="0"/>
              <a:t>(Level 1, 2, &amp; 3): </a:t>
            </a:r>
            <a:r>
              <a:rPr lang="en-US" dirty="0" smtClean="0">
                <a:latin typeface="Courier New"/>
                <a:cs typeface="Courier New"/>
              </a:rPr>
              <a:t>red</a:t>
            </a:r>
            <a:r>
              <a:rPr lang="en-US" dirty="0">
                <a:latin typeface="Courier New"/>
                <a:cs typeface="Courier New"/>
              </a:rPr>
              <a:t>, orange, </a:t>
            </a:r>
            <a:r>
              <a:rPr lang="en-US" dirty="0" err="1">
                <a:latin typeface="Courier New"/>
                <a:cs typeface="Courier New"/>
              </a:rPr>
              <a:t>antiquewhite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Hexadecimal </a:t>
            </a:r>
            <a:r>
              <a:rPr lang="en-US" dirty="0"/>
              <a:t>notation (3- &amp; 6-character): </a:t>
            </a:r>
            <a:r>
              <a:rPr lang="en-US" dirty="0" smtClean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fff</a:t>
            </a:r>
            <a:r>
              <a:rPr lang="en-US" dirty="0">
                <a:latin typeface="Courier New"/>
                <a:cs typeface="Courier New"/>
              </a:rPr>
              <a:t>, #00ff00 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or </a:t>
            </a:r>
            <a:r>
              <a:rPr lang="en-US" dirty="0" smtClean="0"/>
              <a:t>% RGB </a:t>
            </a:r>
            <a:r>
              <a:rPr lang="en-US" dirty="0"/>
              <a:t>and HSL Functions: </a:t>
            </a:r>
            <a:r>
              <a:rPr lang="en-US" dirty="0" err="1" smtClean="0">
                <a:latin typeface="Courier New"/>
                <a:cs typeface="Courier New"/>
              </a:rPr>
              <a:t>rgb</a:t>
            </a:r>
            <a:r>
              <a:rPr lang="en-US" dirty="0">
                <a:latin typeface="Courier New"/>
                <a:cs typeface="Courier New"/>
              </a:rPr>
              <a:t>( 255, 0, 0), </a:t>
            </a:r>
            <a:r>
              <a:rPr lang="en-US" dirty="0" err="1" smtClean="0">
                <a:latin typeface="Courier New"/>
                <a:cs typeface="Courier New"/>
              </a:rPr>
              <a:t>rgb</a:t>
            </a:r>
            <a:r>
              <a:rPr lang="en-US" dirty="0">
                <a:latin typeface="Courier New"/>
                <a:cs typeface="Courier New"/>
              </a:rPr>
              <a:t>(50%, 50%, 0%), </a:t>
            </a:r>
            <a:r>
              <a:rPr lang="en-US" dirty="0" err="1">
                <a:latin typeface="Courier New"/>
                <a:cs typeface="Courier New"/>
              </a:rPr>
              <a:t>hsl</a:t>
            </a:r>
            <a:r>
              <a:rPr lang="en-US" dirty="0">
                <a:latin typeface="Courier New"/>
                <a:cs typeface="Courier New"/>
              </a:rPr>
              <a:t>(120, 100% 50%) </a:t>
            </a:r>
          </a:p>
          <a:p>
            <a:pPr lvl="1"/>
            <a:r>
              <a:rPr lang="en-US" dirty="0" smtClean="0"/>
              <a:t>Also </a:t>
            </a:r>
            <a:r>
              <a:rPr lang="en-US" dirty="0" smtClean="0">
                <a:latin typeface="Courier New"/>
                <a:cs typeface="Courier New"/>
              </a:rPr>
              <a:t>background</a:t>
            </a:r>
            <a:r>
              <a:rPr lang="en-US" dirty="0">
                <a:latin typeface="Courier New"/>
                <a:cs typeface="Courier New"/>
              </a:rPr>
              <a:t>-color</a:t>
            </a:r>
          </a:p>
          <a:p>
            <a:r>
              <a:rPr lang="en-US" dirty="0" smtClean="0"/>
              <a:t>Watch </a:t>
            </a:r>
            <a:r>
              <a:rPr lang="en-US" dirty="0"/>
              <a:t>out for multiple rules (look at how a web browser parses) </a:t>
            </a:r>
          </a:p>
          <a:p>
            <a:r>
              <a:rPr lang="en-US" dirty="0" smtClean="0"/>
              <a:t>Again</a:t>
            </a:r>
            <a:r>
              <a:rPr lang="en-US" dirty="0"/>
              <a:t>, much more documentation at </a:t>
            </a:r>
            <a:r>
              <a:rPr lang="en-US" dirty="0" smtClean="0">
                <a:hlinkClick r:id="rId2"/>
              </a:rPr>
              <a:t>MDN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body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font</a:t>
            </a:r>
            <a:r>
              <a:rPr lang="en-US" dirty="0">
                <a:latin typeface="Courier New"/>
                <a:cs typeface="Courier New"/>
              </a:rPr>
              <a:t>-face: sans-serif;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font</a:t>
            </a:r>
            <a:r>
              <a:rPr lang="en-US" dirty="0">
                <a:latin typeface="Courier New"/>
                <a:cs typeface="Courier New"/>
              </a:rPr>
              <a:t>-size: 12pt;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 { color: green; 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 u { color: red; 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 &gt; strong { color: blue; 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img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{ border: 4px solid red; }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What </a:t>
            </a:r>
            <a:r>
              <a:rPr lang="en-US" dirty="0">
                <a:cs typeface="Courier New"/>
              </a:rPr>
              <a:t>colors are displayed for this HTML (with the above </a:t>
            </a:r>
            <a:r>
              <a:rPr lang="en-US" dirty="0" err="1">
                <a:cs typeface="Courier New"/>
              </a:rPr>
              <a:t>stylesheet</a:t>
            </a:r>
            <a:r>
              <a:rPr lang="en-US" dirty="0">
                <a:cs typeface="Courier New"/>
              </a:rPr>
              <a:t>)?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&gt;This is &lt;strong&gt;cool&lt;/strong&gt;. What about </a:t>
            </a: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&lt;u&gt;&lt;strong&gt;this?&lt;/strong&gt;&lt;/u&gt;&lt;/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49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CSS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External: a separate file via a link element (in the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section</a:t>
            </a:r>
            <a:r>
              <a:rPr lang="en-US" dirty="0"/>
              <a:t>):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link </a:t>
            </a:r>
            <a:r>
              <a:rPr lang="en-US" dirty="0" err="1">
                <a:latin typeface="Courier New"/>
                <a:cs typeface="Courier New"/>
              </a:rPr>
              <a:t>rel</a:t>
            </a:r>
            <a:r>
              <a:rPr lang="en-US" dirty="0" smtClean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stylesheet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 smtClean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styles.css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Embedded</a:t>
            </a:r>
            <a:r>
              <a:rPr lang="en-US" dirty="0"/>
              <a:t>: </a:t>
            </a:r>
            <a:r>
              <a:rPr lang="en-US" dirty="0" smtClean="0"/>
              <a:t>in </a:t>
            </a:r>
            <a:r>
              <a:rPr lang="en-US" dirty="0"/>
              <a:t>the header: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urier New"/>
                <a:cs typeface="Courier New"/>
              </a:rPr>
              <a:t>&lt;style&gt; </a:t>
            </a:r>
            <a:r>
              <a:rPr lang="en-US" dirty="0">
                <a:latin typeface="Courier New"/>
                <a:cs typeface="Courier New"/>
              </a:rPr>
              <a:t>... &lt;/style&gt;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Inline</a:t>
            </a:r>
            <a:r>
              <a:rPr lang="en-US" dirty="0"/>
              <a:t>: for a specific element: </a:t>
            </a:r>
            <a:r>
              <a:rPr lang="en-US" dirty="0" smtClean="0"/>
              <a:t>(</a:t>
            </a:r>
            <a:r>
              <a:rPr lang="en-US" b="1" dirty="0" smtClean="0"/>
              <a:t>Discouraged!</a:t>
            </a:r>
            <a:r>
              <a:rPr lang="en-US" dirty="0" smtClean="0"/>
              <a:t>)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p style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font</a:t>
            </a:r>
            <a:r>
              <a:rPr lang="en-US" dirty="0">
                <a:latin typeface="Courier New"/>
                <a:cs typeface="Courier New"/>
              </a:rPr>
              <a:t>-weight: bold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Some text&lt;/p&gt;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3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Vector Graphics (SVG)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32467"/>
          </a:xfrm>
        </p:spPr>
        <p:txBody>
          <a:bodyPr/>
          <a:lstStyle/>
          <a:p>
            <a:r>
              <a:rPr lang="en-US" dirty="0" smtClean="0"/>
              <a:t>Vector graphics vs. Raster graphics</a:t>
            </a:r>
          </a:p>
          <a:p>
            <a:r>
              <a:rPr lang="en-US" dirty="0" smtClean="0"/>
              <a:t>A list of geometric objects vs. a grid of pixels</a:t>
            </a:r>
          </a:p>
          <a:p>
            <a:r>
              <a:rPr lang="en-US" dirty="0" smtClean="0"/>
              <a:t>Why vector graphics?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41" y="3366710"/>
            <a:ext cx="4026505" cy="23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Drawing primitives: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Lines</a:t>
            </a:r>
            <a:r>
              <a:rPr lang="en-US" dirty="0"/>
              <a:t>, Circles, </a:t>
            </a:r>
            <a:r>
              <a:rPr lang="en-US" dirty="0" err="1"/>
              <a:t>Rects</a:t>
            </a:r>
            <a:r>
              <a:rPr lang="en-US" dirty="0"/>
              <a:t>, Ellipses, Text, Polylines, Paths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Work </a:t>
            </a:r>
            <a:r>
              <a:rPr lang="en-US" dirty="0"/>
              <a:t>by specifying information about </a:t>
            </a:r>
            <a:r>
              <a:rPr lang="en-US" b="1" dirty="0" smtClean="0"/>
              <a:t>how </a:t>
            </a:r>
            <a:r>
              <a:rPr lang="en-US" dirty="0" smtClean="0"/>
              <a:t>to </a:t>
            </a:r>
            <a:r>
              <a:rPr lang="en-US" dirty="0"/>
              <a:t>draw the shape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Lots </a:t>
            </a:r>
            <a:r>
              <a:rPr lang="en-US" dirty="0"/>
              <a:t>more: see </a:t>
            </a:r>
            <a:r>
              <a:rPr lang="en-US" dirty="0" smtClean="0">
                <a:hlinkClick r:id="rId2"/>
              </a:rPr>
              <a:t>MDN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Ordering</a:t>
            </a:r>
            <a:r>
              <a:rPr lang="en-US" dirty="0"/>
              <a:t>/Stacking: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SVG </a:t>
            </a:r>
            <a:r>
              <a:rPr lang="en-US" dirty="0"/>
              <a:t>Elements are drawn in the order they are specified</a:t>
            </a:r>
          </a:p>
        </p:txBody>
      </p:sp>
    </p:spTree>
    <p:extLst>
      <p:ext uri="{BB962C8B-B14F-4D97-AF65-F5344CB8AC3E}">
        <p14:creationId xmlns:p14="http://schemas.microsoft.com/office/powerpoint/2010/main" val="26670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2" y="1603829"/>
            <a:ext cx="8868228" cy="2266647"/>
          </a:xfrm>
        </p:spPr>
        <p:txBody>
          <a:bodyPr/>
          <a:lstStyle/>
          <a:p>
            <a:r>
              <a:rPr lang="en-US" dirty="0"/>
              <a:t>Very powerful, useful for animations and transformations 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g&gt; &lt;circle .../&gt; &lt;circle ... /&gt; &lt;circle ... /&gt;&lt;/g&gt;</a:t>
            </a:r>
            <a:r>
              <a:rPr lang="en-US" dirty="0"/>
              <a:t> </a:t>
            </a:r>
          </a:p>
          <a:p>
            <a:r>
              <a:rPr lang="en-US" dirty="0" smtClean="0"/>
              <a:t>Can </a:t>
            </a:r>
            <a:r>
              <a:rPr lang="en-US" dirty="0"/>
              <a:t>add transforms to the group: 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g transform="translate(0, 50) scale(1, -1)”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.</a:t>
            </a:r>
            <a:r>
              <a:rPr lang="en-US" dirty="0">
                <a:latin typeface="Courier New"/>
                <a:cs typeface="Courier New"/>
              </a:rPr>
              <a:t>.. 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/g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6" y="3904342"/>
            <a:ext cx="6514765" cy="28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7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svg</a:t>
            </a:r>
            <a:r>
              <a:rPr lang="en-US" sz="1800" dirty="0">
                <a:latin typeface="Courier New"/>
                <a:cs typeface="Courier New"/>
              </a:rPr>
              <a:t> id="</a:t>
            </a:r>
            <a:r>
              <a:rPr lang="en-US" sz="1800" dirty="0" err="1">
                <a:latin typeface="Courier New"/>
                <a:cs typeface="Courier New"/>
              </a:rPr>
              <a:t>mysvg</a:t>
            </a:r>
            <a:r>
              <a:rPr lang="en-US" sz="1800" dirty="0">
                <a:latin typeface="Courier New"/>
                <a:cs typeface="Courier New"/>
              </a:rPr>
              <a:t>" width="400" height="300"&gt;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&lt;</a:t>
            </a:r>
            <a:r>
              <a:rPr lang="en-US" sz="1800" dirty="0">
                <a:latin typeface="Courier New"/>
                <a:cs typeface="Courier New"/>
              </a:rPr>
              <a:t>circle cx=</a:t>
            </a:r>
            <a:r>
              <a:rPr lang="en-US" sz="1800" dirty="0" smtClean="0">
                <a:latin typeface="Courier New"/>
                <a:cs typeface="Courier New"/>
              </a:rPr>
              <a:t>"50</a:t>
            </a:r>
            <a:r>
              <a:rPr lang="en-US" sz="1800" dirty="0">
                <a:latin typeface="Courier New"/>
                <a:cs typeface="Courier New"/>
              </a:rPr>
              <a:t>" cy=</a:t>
            </a:r>
            <a:r>
              <a:rPr lang="en-US" sz="1800" dirty="0" smtClean="0">
                <a:latin typeface="Courier New"/>
                <a:cs typeface="Courier New"/>
              </a:rPr>
              <a:t>"50</a:t>
            </a:r>
            <a:r>
              <a:rPr lang="en-US" sz="1800" dirty="0">
                <a:latin typeface="Courier New"/>
                <a:cs typeface="Courier New"/>
              </a:rPr>
              <a:t>" r="50"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style</a:t>
            </a:r>
            <a:r>
              <a:rPr lang="en-US" sz="1800" dirty="0">
                <a:latin typeface="Courier New"/>
                <a:cs typeface="Courier New"/>
              </a:rPr>
              <a:t>="</a:t>
            </a:r>
            <a:r>
              <a:rPr lang="en-US" sz="1800" dirty="0" err="1">
                <a:latin typeface="Courier New"/>
                <a:cs typeface="Courier New"/>
              </a:rPr>
              <a:t>fill:green</a:t>
            </a:r>
            <a:r>
              <a:rPr lang="en-US" sz="1800" dirty="0">
                <a:latin typeface="Courier New"/>
                <a:cs typeface="Courier New"/>
              </a:rPr>
              <a:t>; </a:t>
            </a:r>
            <a:r>
              <a:rPr lang="en-US" sz="1800" dirty="0" err="1">
                <a:latin typeface="Courier New"/>
                <a:cs typeface="Courier New"/>
              </a:rPr>
              <a:t>stroke:black</a:t>
            </a:r>
            <a:r>
              <a:rPr lang="en-US" sz="1800" dirty="0">
                <a:latin typeface="Courier New"/>
                <a:cs typeface="Courier New"/>
              </a:rPr>
              <a:t>; stroke-width:4px"/&gt;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&lt;</a:t>
            </a:r>
            <a:r>
              <a:rPr lang="en-US" sz="1800" dirty="0" err="1">
                <a:latin typeface="Courier New"/>
                <a:cs typeface="Courier New"/>
              </a:rPr>
              <a:t>rect</a:t>
            </a:r>
            <a:r>
              <a:rPr lang="en-US" sz="1800" dirty="0">
                <a:latin typeface="Courier New"/>
                <a:cs typeface="Courier New"/>
              </a:rPr>
              <a:t> x="150" y="150" width="50" height="20"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style</a:t>
            </a:r>
            <a:r>
              <a:rPr lang="en-US" sz="1800" dirty="0">
                <a:latin typeface="Courier New"/>
                <a:cs typeface="Courier New"/>
              </a:rPr>
              <a:t>="</a:t>
            </a:r>
            <a:r>
              <a:rPr lang="en-US" sz="1800" dirty="0" err="1">
                <a:latin typeface="Courier New"/>
                <a:cs typeface="Courier New"/>
              </a:rPr>
              <a:t>fill:red</a:t>
            </a:r>
            <a:r>
              <a:rPr lang="en-US" sz="1800" dirty="0">
                <a:latin typeface="Courier New"/>
                <a:cs typeface="Courier New"/>
              </a:rPr>
              <a:t>; stroke: blue; stroke-width: 2px;"/&gt;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&lt;</a:t>
            </a:r>
            <a:r>
              <a:rPr lang="en-US" sz="1800" dirty="0">
                <a:latin typeface="Courier New"/>
                <a:cs typeface="Courier New"/>
              </a:rPr>
              <a:t>path d="M 200 10 L 300 10 L 300 50 Z"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style</a:t>
            </a:r>
            <a:r>
              <a:rPr lang="en-US" sz="1800" dirty="0">
                <a:latin typeface="Courier New"/>
                <a:cs typeface="Courier New"/>
              </a:rPr>
              <a:t>="fill: none; stroke: red; stroke-width:3px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svg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style is separate... </a:t>
            </a:r>
          </a:p>
          <a:p>
            <a:r>
              <a:rPr lang="en-US" dirty="0" smtClean="0"/>
              <a:t>Paths </a:t>
            </a:r>
            <a:r>
              <a:rPr lang="en-US" dirty="0"/>
              <a:t>are raw drawing commands (ever see Logo?) </a:t>
            </a:r>
          </a:p>
          <a:p>
            <a:r>
              <a:rPr lang="en-US" dirty="0" smtClean="0"/>
              <a:t>What </a:t>
            </a:r>
            <a:r>
              <a:rPr lang="en-US" dirty="0"/>
              <a:t>does this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0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419"/>
            <a:ext cx="406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SVG styles with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smtClean="0">
                <a:latin typeface="Courier New"/>
                <a:cs typeface="Courier New"/>
              </a:rPr>
              <a:t>style&gt;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circle </a:t>
            </a:r>
            <a:r>
              <a:rPr lang="en-US" dirty="0">
                <a:latin typeface="Courier New"/>
                <a:cs typeface="Courier New"/>
              </a:rPr>
              <a:t>{ fill: green; stroke: black;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  stroke</a:t>
            </a:r>
            <a:r>
              <a:rPr lang="en-US" dirty="0">
                <a:latin typeface="Courier New"/>
                <a:cs typeface="Courier New"/>
              </a:rPr>
              <a:t>-width: 4px; 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.</a:t>
            </a:r>
            <a:r>
              <a:rPr lang="en-US" dirty="0">
                <a:latin typeface="Courier New"/>
                <a:cs typeface="Courier New"/>
              </a:rPr>
              <a:t>normal { fill: red; stroke: blue;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    stroke</a:t>
            </a:r>
            <a:r>
              <a:rPr lang="en-US" dirty="0">
                <a:latin typeface="Courier New"/>
                <a:cs typeface="Courier New"/>
              </a:rPr>
              <a:t>-width: 2px; 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#</a:t>
            </a:r>
            <a:r>
              <a:rPr lang="en-US" dirty="0">
                <a:latin typeface="Courier New"/>
                <a:cs typeface="Courier New"/>
              </a:rPr>
              <a:t>p1 { fill: none; stroke: red;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stroke</a:t>
            </a:r>
            <a:r>
              <a:rPr lang="en-US" dirty="0">
                <a:latin typeface="Courier New"/>
                <a:cs typeface="Courier New"/>
              </a:rPr>
              <a:t>-width: 3px; 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&lt;/style&gt;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svg</a:t>
            </a:r>
            <a:r>
              <a:rPr lang="en-US" dirty="0">
                <a:latin typeface="Courier New"/>
                <a:cs typeface="Courier New"/>
              </a:rPr>
              <a:t> id="</a:t>
            </a:r>
            <a:r>
              <a:rPr lang="en-US" dirty="0" err="1">
                <a:latin typeface="Courier New"/>
                <a:cs typeface="Courier New"/>
              </a:rPr>
              <a:t>mysvg</a:t>
            </a:r>
            <a:r>
              <a:rPr lang="en-US" dirty="0">
                <a:latin typeface="Courier New"/>
                <a:cs typeface="Courier New"/>
              </a:rPr>
              <a:t>" width="400" height="300"&gt;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&lt;</a:t>
            </a:r>
            <a:r>
              <a:rPr lang="en-US" dirty="0">
                <a:latin typeface="Courier New"/>
                <a:cs typeface="Courier New"/>
              </a:rPr>
              <a:t>circle cx="50" cy="50" r="50"/&gt;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&lt;</a:t>
            </a:r>
            <a:r>
              <a:rPr lang="en-US" dirty="0" err="1">
                <a:latin typeface="Courier New"/>
                <a:cs typeface="Courier New"/>
              </a:rPr>
              <a:t>rect</a:t>
            </a:r>
            <a:r>
              <a:rPr lang="en-US" dirty="0">
                <a:latin typeface="Courier New"/>
                <a:cs typeface="Courier New"/>
              </a:rPr>
              <a:t> class="normal" x="150" y="150" width="50"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height</a:t>
            </a:r>
            <a:r>
              <a:rPr lang="en-US" dirty="0">
                <a:latin typeface="Courier New"/>
                <a:cs typeface="Courier New"/>
              </a:rPr>
              <a:t>="20"/&gt;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&lt;</a:t>
            </a:r>
            <a:r>
              <a:rPr lang="en-US" dirty="0">
                <a:latin typeface="Courier New"/>
                <a:cs typeface="Courier New"/>
              </a:rPr>
              <a:t>path id="p1" d="M 200 10 L 300 10 L 300 50 Z"/&gt;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&lt;/</a:t>
            </a:r>
            <a:r>
              <a:rPr lang="en-US" dirty="0" err="1">
                <a:latin typeface="Courier New"/>
                <a:cs typeface="Courier New"/>
              </a:rPr>
              <a:t>svg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599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40998" cy="4876800"/>
          </a:xfrm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dirty="0" smtClean="0"/>
              <a:t>Posted on Canvas 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dirty="0" smtClean="0"/>
              <a:t>Due </a:t>
            </a:r>
            <a:r>
              <a:rPr lang="en-US" dirty="0"/>
              <a:t>Friday, Feb. </a:t>
            </a:r>
            <a:r>
              <a:rPr lang="en-US" dirty="0" smtClean="0"/>
              <a:t>9 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dirty="0" smtClean="0"/>
              <a:t>Get </a:t>
            </a:r>
            <a:r>
              <a:rPr lang="en-US" dirty="0"/>
              <a:t>started soon! 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Submission </a:t>
            </a:r>
            <a:r>
              <a:rPr lang="en-US" dirty="0"/>
              <a:t>information will be </a:t>
            </a:r>
            <a:r>
              <a:rPr lang="en-US" dirty="0" smtClean="0"/>
              <a:t>posted 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dirty="0" smtClean="0"/>
              <a:t>Useful </a:t>
            </a:r>
            <a:r>
              <a:rPr lang="en-US" dirty="0"/>
              <a:t>reference: </a:t>
            </a:r>
            <a:r>
              <a:rPr lang="en-US" dirty="0" smtClean="0">
                <a:hlinkClick r:id="rId2"/>
              </a:rPr>
              <a:t>Interactive </a:t>
            </a:r>
            <a:r>
              <a:rPr lang="en-US" dirty="0">
                <a:hlinkClick r:id="rId2"/>
              </a:rPr>
              <a:t>Data </a:t>
            </a:r>
            <a:r>
              <a:rPr lang="en-US" dirty="0" smtClean="0">
                <a:hlinkClick r:id="rId2"/>
              </a:rPr>
              <a:t>Visualization </a:t>
            </a:r>
            <a:r>
              <a:rPr lang="en-US" dirty="0">
                <a:hlinkClick r:id="rId2"/>
              </a:rPr>
              <a:t>for the </a:t>
            </a:r>
            <a:r>
              <a:rPr lang="en-US" dirty="0" smtClean="0">
                <a:hlinkClick r:id="rId2"/>
              </a:rPr>
              <a:t>Web</a:t>
            </a:r>
            <a:r>
              <a:rPr lang="en-US" dirty="0" smtClean="0"/>
              <a:t> by </a:t>
            </a:r>
            <a:r>
              <a:rPr lang="en-US" dirty="0"/>
              <a:t>Scott </a:t>
            </a:r>
            <a:r>
              <a:rPr lang="en-US" dirty="0" smtClean="0"/>
              <a:t>Murray</a:t>
            </a:r>
            <a:endParaRPr lang="en-US" dirty="0"/>
          </a:p>
          <a:p>
            <a:pPr>
              <a:spcBef>
                <a:spcPts val="1776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342" y="1344866"/>
            <a:ext cx="3782569" cy="52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1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SVG in a background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</a:t>
            </a:r>
            <a:r>
              <a:rPr lang="en-US" sz="2000" dirty="0" err="1">
                <a:latin typeface="Courier New"/>
                <a:cs typeface="Courier New"/>
              </a:rPr>
              <a:t>by__logo</a:t>
            </a:r>
            <a:r>
              <a:rPr lang="en-US" sz="2000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cursor: pointer;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width: 1.125rem;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height: 1.5rem;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position: absolute;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right: 0;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top: 0.4375rem;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background-image: </a:t>
            </a:r>
            <a:r>
              <a:rPr lang="en-US" sz="2000" dirty="0" err="1">
                <a:latin typeface="Courier New"/>
                <a:cs typeface="Courier New"/>
              </a:rPr>
              <a:t>url</a:t>
            </a:r>
            <a:r>
              <a:rPr lang="en-US" sz="2000" dirty="0">
                <a:latin typeface="Courier New"/>
                <a:cs typeface="Courier New"/>
              </a:rPr>
              <a:t>("</a:t>
            </a:r>
            <a:r>
              <a:rPr lang="en-US" sz="2000" dirty="0" err="1">
                <a:latin typeface="Courier New"/>
                <a:cs typeface="Courier New"/>
              </a:rPr>
              <a:t>data:image</a:t>
            </a:r>
            <a:r>
              <a:rPr lang="en-US" sz="2000" dirty="0">
                <a:latin typeface="Courier New"/>
                <a:cs typeface="Courier New"/>
              </a:rPr>
              <a:t>/svg+xml;base64,</a:t>
            </a:r>
            <a:r>
              <a:rPr lang="en-US" sz="2000" dirty="0" smtClean="0">
                <a:latin typeface="Courier New"/>
                <a:cs typeface="Courier New"/>
              </a:rPr>
              <a:t>PD94bWwgdmV...M9rZS");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}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594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one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080"/>
              </a:spcBef>
            </a:pPr>
            <a:r>
              <a:rPr lang="en-US" dirty="0" smtClean="0"/>
              <a:t>Statements </a:t>
            </a:r>
            <a:r>
              <a:rPr lang="en-US" dirty="0"/>
              <a:t>end with semi-colons, normal blocking with brackets </a:t>
            </a:r>
          </a:p>
          <a:p>
            <a:pPr>
              <a:spcBef>
                <a:spcPts val="1080"/>
              </a:spcBef>
            </a:pPr>
            <a:r>
              <a:rPr lang="en-US" dirty="0" smtClean="0"/>
              <a:t>Variables</a:t>
            </a:r>
            <a:r>
              <a:rPr lang="en-US" dirty="0"/>
              <a:t>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 = 0;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b = 1;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spcBef>
                <a:spcPts val="1080"/>
              </a:spcBef>
            </a:pPr>
            <a:r>
              <a:rPr lang="en-US" dirty="0" smtClean="0"/>
              <a:t>Operators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%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[ ], &amp;&amp;, ||, ...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spcBef>
                <a:spcPts val="1080"/>
              </a:spcBef>
            </a:pPr>
            <a:r>
              <a:rPr lang="en-US" dirty="0" smtClean="0"/>
              <a:t>Control </a:t>
            </a:r>
            <a:r>
              <a:rPr lang="en-US" dirty="0"/>
              <a:t>Statements: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</a:p>
          <a:p>
            <a:pPr>
              <a:spcBef>
                <a:spcPts val="1080"/>
              </a:spcBef>
            </a:pPr>
            <a:r>
              <a:rPr lang="en-US" dirty="0" smtClean="0"/>
              <a:t>Loops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, do-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while,</a:t>
            </a:r>
            <a:r>
              <a:rPr lang="en-US" dirty="0" smtClean="0">
                <a:solidFill>
                  <a:srgbClr val="0000FF"/>
                </a:solidFill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cs typeface="Courier New"/>
              </a:rPr>
              <a:t>counted)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for, for-in, for-of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spcBef>
                <a:spcPts val="1080"/>
              </a:spcBef>
            </a:pPr>
            <a:r>
              <a:rPr lang="en-US" dirty="0" smtClean="0"/>
              <a:t>Arrays</a:t>
            </a:r>
            <a:r>
              <a:rPr lang="en-US" dirty="0"/>
              <a:t>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let a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= [1,2,3]; a[99] = 100;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console.log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a.length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>
              <a:spcBef>
                <a:spcPts val="1080"/>
              </a:spcBef>
            </a:pPr>
            <a:r>
              <a:rPr lang="en-US" dirty="0" smtClean="0"/>
              <a:t>Functions</a:t>
            </a:r>
            <a:r>
              <a:rPr lang="en-US" dirty="0"/>
              <a:t>: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myFunction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a,b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) { return a + b; }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  let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myFunction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= function(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a,b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) { return a + b; }</a:t>
            </a:r>
            <a:endParaRPr lang="en-US" dirty="0">
              <a:solidFill>
                <a:srgbClr val="0000FF"/>
              </a:solidFill>
              <a:cs typeface="Courier New"/>
            </a:endParaRPr>
          </a:p>
          <a:p>
            <a:pPr>
              <a:spcBef>
                <a:spcPts val="1080"/>
              </a:spcBef>
            </a:pPr>
            <a:r>
              <a:rPr lang="en-US" dirty="0" smtClean="0"/>
              <a:t>Objects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obj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obj.x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= 3;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["y"]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= 5;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better: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= { x : 3, y : 5 };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spcBef>
                <a:spcPts val="1080"/>
              </a:spcBef>
            </a:pPr>
            <a:r>
              <a:rPr lang="en-US" dirty="0" smtClean="0"/>
              <a:t>Prototypes </a:t>
            </a:r>
            <a:r>
              <a:rPr lang="en-US" dirty="0"/>
              <a:t>for instance functions </a:t>
            </a:r>
          </a:p>
          <a:p>
            <a:pPr>
              <a:spcBef>
                <a:spcPts val="1080"/>
              </a:spcBef>
            </a:pPr>
            <a:r>
              <a:rPr lang="en-US" dirty="0" smtClean="0"/>
              <a:t>Comments </a:t>
            </a:r>
            <a:r>
              <a:rPr lang="en-US" dirty="0"/>
              <a:t>are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* Comment *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/ Single-line Comment</a:t>
            </a:r>
          </a:p>
          <a:p>
            <a:pPr>
              <a:spcBef>
                <a:spcPts val="108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9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 the DOM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is parsed into an in-memory object tree (DOM)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Key global variables: 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window</a:t>
            </a:r>
            <a:r>
              <a:rPr lang="en-US" dirty="0" smtClean="0"/>
              <a:t> : root of global </a:t>
            </a:r>
            <a:r>
              <a:rPr lang="en-US" dirty="0"/>
              <a:t>namespace 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document:</a:t>
            </a:r>
            <a:r>
              <a:rPr lang="en-US" dirty="0" smtClean="0"/>
              <a:t> root of current document/page/app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Accessing arbitrary HTML elements in the DOM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document.getElementById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(...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: get an element by its ID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elem.querySelectorAll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(...)</a:t>
            </a:r>
            <a:r>
              <a:rPr lang="en-US" dirty="0" smtClean="0"/>
              <a:t>: get </a:t>
            </a:r>
            <a:r>
              <a:rPr lang="en-US" dirty="0" err="1" smtClean="0"/>
              <a:t>nodelist</a:t>
            </a:r>
            <a:r>
              <a:rPr lang="en-US" dirty="0" smtClean="0"/>
              <a:t> of all descendants of an element that match a CSS selector.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elem.querySelector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...)</a:t>
            </a:r>
            <a:r>
              <a:rPr lang="en-US" dirty="0"/>
              <a:t>: get </a:t>
            </a:r>
            <a:r>
              <a:rPr lang="en-US" dirty="0" smtClean="0"/>
              <a:t>first descendant </a:t>
            </a:r>
            <a:r>
              <a:rPr lang="en-US" dirty="0"/>
              <a:t>of an element that </a:t>
            </a:r>
            <a:r>
              <a:rPr lang="en-US" dirty="0" smtClean="0"/>
              <a:t>matches </a:t>
            </a:r>
            <a:r>
              <a:rPr lang="en-US" dirty="0"/>
              <a:t>a CSS selector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elem.childNodes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dirty="0" smtClean="0"/>
              <a:t>: get </a:t>
            </a:r>
            <a:r>
              <a:rPr lang="en-US" dirty="0" err="1" smtClean="0"/>
              <a:t>nodelist</a:t>
            </a:r>
            <a:r>
              <a:rPr lang="en-US" dirty="0" smtClean="0"/>
              <a:t> of all immediate children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elem.parent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():</a:t>
            </a:r>
            <a:r>
              <a:rPr lang="en-US" dirty="0" smtClean="0"/>
              <a:t> get parent of current node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3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 the DOM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</a:t>
            </a:r>
            <a:r>
              <a:rPr lang="en-US" dirty="0"/>
              <a:t>access </a:t>
            </a:r>
            <a:r>
              <a:rPr lang="en-US" dirty="0" smtClean="0"/>
              <a:t>and </a:t>
            </a:r>
            <a:r>
              <a:rPr lang="en-US" b="1" dirty="0" smtClean="0"/>
              <a:t>modify</a:t>
            </a:r>
            <a:r>
              <a:rPr lang="en-US" dirty="0" smtClean="0"/>
              <a:t> information </a:t>
            </a:r>
            <a:r>
              <a:rPr lang="en-US" dirty="0"/>
              <a:t>stored in the DOM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(change text content, update attributes)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elem.getAttribute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(name);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elem.setAttribute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(name, value);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elem.removeAttribute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(name);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elem.innerHTML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elem.innerHTML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mr-IN" dirty="0" smtClean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Can add/remove elements to/from </a:t>
            </a:r>
            <a:r>
              <a:rPr lang="en-US" dirty="0"/>
              <a:t>the </a:t>
            </a:r>
            <a:r>
              <a:rPr lang="en-US" dirty="0" smtClean="0"/>
              <a:t>DOM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document.createTextNode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(content)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document.createElement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(tag);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elem.appendChild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otherElem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elem.insertBefore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newElem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existingChild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elem.removeChild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otherElem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elem.replaceChild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otherElem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existingChild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lvl="1"/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3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and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SVG can be navigated just like the DOM </a:t>
            </a:r>
          </a:p>
          <a:p>
            <a:r>
              <a:rPr lang="en-US" dirty="0" smtClean="0"/>
              <a:t>We </a:t>
            </a:r>
            <a:r>
              <a:rPr lang="en-US" dirty="0"/>
              <a:t>can create SVG elements dynamically using JavaScript! </a:t>
            </a:r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</a:p>
          <a:p>
            <a:pPr marL="274320" lvl="1" indent="0">
              <a:buNone/>
            </a:pPr>
            <a:r>
              <a:rPr lang="en-US" sz="1900" dirty="0">
                <a:latin typeface="Courier New"/>
                <a:cs typeface="Courier New"/>
              </a:rPr>
              <a:t>function </a:t>
            </a:r>
            <a:r>
              <a:rPr lang="en-US" sz="1900" dirty="0" err="1">
                <a:latin typeface="Courier New"/>
                <a:cs typeface="Courier New"/>
              </a:rPr>
              <a:t>addEltToSVG</a:t>
            </a:r>
            <a:r>
              <a:rPr lang="en-US" sz="1900" dirty="0">
                <a:latin typeface="Courier New"/>
                <a:cs typeface="Courier New"/>
              </a:rPr>
              <a:t>(</a:t>
            </a:r>
            <a:r>
              <a:rPr lang="en-US" sz="1900" dirty="0" err="1">
                <a:latin typeface="Courier New"/>
                <a:cs typeface="Courier New"/>
              </a:rPr>
              <a:t>svg</a:t>
            </a:r>
            <a:r>
              <a:rPr lang="en-US" sz="1900" dirty="0">
                <a:latin typeface="Courier New"/>
                <a:cs typeface="Courier New"/>
              </a:rPr>
              <a:t>, name, </a:t>
            </a:r>
            <a:r>
              <a:rPr lang="en-US" sz="1900" dirty="0" err="1">
                <a:latin typeface="Courier New"/>
                <a:cs typeface="Courier New"/>
              </a:rPr>
              <a:t>attrs</a:t>
            </a:r>
            <a:r>
              <a:rPr lang="en-US" sz="1900" dirty="0">
                <a:latin typeface="Courier New"/>
                <a:cs typeface="Courier New"/>
              </a:rPr>
              <a:t>) {</a:t>
            </a:r>
          </a:p>
          <a:p>
            <a:pPr marL="27432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  let </a:t>
            </a:r>
            <a:r>
              <a:rPr lang="en-US" sz="1900" dirty="0">
                <a:latin typeface="Courier New"/>
                <a:cs typeface="Courier New"/>
              </a:rPr>
              <a:t>element = </a:t>
            </a:r>
            <a:r>
              <a:rPr lang="en-US" sz="1900" dirty="0" err="1">
                <a:latin typeface="Courier New"/>
                <a:cs typeface="Courier New"/>
              </a:rPr>
              <a:t>document.createElementNS</a:t>
            </a:r>
            <a:r>
              <a:rPr lang="en-US" sz="1900" dirty="0">
                <a:latin typeface="Courier New"/>
                <a:cs typeface="Courier New"/>
              </a:rPr>
              <a:t>(</a:t>
            </a:r>
          </a:p>
          <a:p>
            <a:pPr marL="27432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                "</a:t>
            </a:r>
            <a:r>
              <a:rPr lang="en-US" sz="1900" dirty="0">
                <a:latin typeface="Courier New"/>
                <a:cs typeface="Courier New"/>
              </a:rPr>
              <a:t>http://www.w3.org/2000/</a:t>
            </a:r>
            <a:r>
              <a:rPr lang="en-US" sz="1900" dirty="0" err="1">
                <a:latin typeface="Courier New"/>
                <a:cs typeface="Courier New"/>
              </a:rPr>
              <a:t>svg</a:t>
            </a:r>
            <a:r>
              <a:rPr lang="en-US" sz="1900" dirty="0">
                <a:latin typeface="Courier New"/>
                <a:cs typeface="Courier New"/>
              </a:rPr>
              <a:t>", name);</a:t>
            </a:r>
          </a:p>
          <a:p>
            <a:pPr marL="27432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  if </a:t>
            </a:r>
            <a:r>
              <a:rPr lang="en-US" sz="1900" dirty="0">
                <a:latin typeface="Courier New"/>
                <a:cs typeface="Courier New"/>
              </a:rPr>
              <a:t>(</a:t>
            </a:r>
            <a:r>
              <a:rPr lang="en-US" sz="1900" dirty="0" err="1">
                <a:latin typeface="Courier New"/>
                <a:cs typeface="Courier New"/>
              </a:rPr>
              <a:t>attrs</a:t>
            </a:r>
            <a:r>
              <a:rPr lang="en-US" sz="1900" dirty="0">
                <a:latin typeface="Courier New"/>
                <a:cs typeface="Courier New"/>
              </a:rPr>
              <a:t> === undefined) </a:t>
            </a:r>
            <a:r>
              <a:rPr lang="en-US" sz="1900" dirty="0" err="1">
                <a:latin typeface="Courier New"/>
                <a:cs typeface="Courier New"/>
              </a:rPr>
              <a:t>attrs</a:t>
            </a:r>
            <a:r>
              <a:rPr lang="en-US" sz="1900" dirty="0">
                <a:latin typeface="Courier New"/>
                <a:cs typeface="Courier New"/>
              </a:rPr>
              <a:t> = {};</a:t>
            </a:r>
          </a:p>
          <a:p>
            <a:pPr marL="27432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  for </a:t>
            </a:r>
            <a:r>
              <a:rPr lang="en-US" sz="1900" dirty="0">
                <a:latin typeface="Courier New"/>
                <a:cs typeface="Courier New"/>
              </a:rPr>
              <a:t>(</a:t>
            </a:r>
            <a:r>
              <a:rPr lang="en-US" sz="1900" dirty="0" err="1">
                <a:latin typeface="Courier New"/>
                <a:cs typeface="Courier New"/>
              </a:rPr>
              <a:t>var</a:t>
            </a:r>
            <a:r>
              <a:rPr lang="en-US" sz="1900" dirty="0">
                <a:latin typeface="Courier New"/>
                <a:cs typeface="Courier New"/>
              </a:rPr>
              <a:t> key in </a:t>
            </a:r>
            <a:r>
              <a:rPr lang="en-US" sz="1900" dirty="0" err="1">
                <a:latin typeface="Courier New"/>
                <a:cs typeface="Courier New"/>
              </a:rPr>
              <a:t>attrs</a:t>
            </a:r>
            <a:r>
              <a:rPr lang="en-US" sz="1900" dirty="0">
                <a:latin typeface="Courier New"/>
                <a:cs typeface="Courier New"/>
              </a:rPr>
              <a:t>) {</a:t>
            </a:r>
          </a:p>
          <a:p>
            <a:pPr marL="27432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      </a:t>
            </a:r>
            <a:r>
              <a:rPr lang="en-US" sz="1900" dirty="0" err="1" smtClean="0">
                <a:latin typeface="Courier New"/>
                <a:cs typeface="Courier New"/>
              </a:rPr>
              <a:t>element.setAttributeNS</a:t>
            </a:r>
            <a:r>
              <a:rPr lang="en-US" sz="1900" dirty="0">
                <a:latin typeface="Courier New"/>
                <a:cs typeface="Courier New"/>
              </a:rPr>
              <a:t>(null, key, </a:t>
            </a:r>
            <a:r>
              <a:rPr lang="en-US" sz="1900" dirty="0" err="1">
                <a:latin typeface="Courier New"/>
                <a:cs typeface="Courier New"/>
              </a:rPr>
              <a:t>attrs</a:t>
            </a:r>
            <a:r>
              <a:rPr lang="en-US" sz="1900" dirty="0">
                <a:latin typeface="Courier New"/>
                <a:cs typeface="Courier New"/>
              </a:rPr>
              <a:t>[key]);</a:t>
            </a:r>
          </a:p>
          <a:p>
            <a:pPr marL="27432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  }</a:t>
            </a:r>
            <a:endParaRPr lang="en-US" sz="1900" dirty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  </a:t>
            </a:r>
            <a:r>
              <a:rPr lang="en-US" sz="1900" dirty="0" err="1" smtClean="0">
                <a:latin typeface="Courier New"/>
                <a:cs typeface="Courier New"/>
              </a:rPr>
              <a:t>svg.appendChild</a:t>
            </a:r>
            <a:r>
              <a:rPr lang="en-US" sz="1900" dirty="0">
                <a:latin typeface="Courier New"/>
                <a:cs typeface="Courier New"/>
              </a:rPr>
              <a:t>(element);</a:t>
            </a:r>
          </a:p>
          <a:p>
            <a:pPr marL="274320" lvl="1" indent="0">
              <a:buNone/>
            </a:pPr>
            <a:r>
              <a:rPr lang="en-US" sz="1900" dirty="0">
                <a:latin typeface="Courier New"/>
                <a:cs typeface="Courier New"/>
              </a:rPr>
              <a:t>}</a:t>
            </a:r>
          </a:p>
          <a:p>
            <a:pPr marL="274320" lvl="1" indent="0">
              <a:buNone/>
            </a:pPr>
            <a:r>
              <a:rPr lang="en-US" sz="1900" dirty="0" err="1">
                <a:latin typeface="Courier New"/>
                <a:cs typeface="Courier New"/>
              </a:rPr>
              <a:t>mysvg</a:t>
            </a:r>
            <a:r>
              <a:rPr lang="en-US" sz="1900" dirty="0">
                <a:latin typeface="Courier New"/>
                <a:cs typeface="Courier New"/>
              </a:rPr>
              <a:t> = </a:t>
            </a:r>
            <a:r>
              <a:rPr lang="en-US" sz="1900" dirty="0" err="1">
                <a:latin typeface="Courier New"/>
                <a:cs typeface="Courier New"/>
              </a:rPr>
              <a:t>document.getElementById</a:t>
            </a:r>
            <a:r>
              <a:rPr lang="en-US" sz="1900" dirty="0">
                <a:latin typeface="Courier New"/>
                <a:cs typeface="Courier New"/>
              </a:rPr>
              <a:t>("</a:t>
            </a:r>
            <a:r>
              <a:rPr lang="en-US" sz="1900" dirty="0" err="1">
                <a:latin typeface="Courier New"/>
                <a:cs typeface="Courier New"/>
              </a:rPr>
              <a:t>mysvg</a:t>
            </a:r>
            <a:r>
              <a:rPr lang="en-US" sz="1900" dirty="0">
                <a:latin typeface="Courier New"/>
                <a:cs typeface="Courier New"/>
              </a:rPr>
              <a:t>");</a:t>
            </a:r>
          </a:p>
          <a:p>
            <a:pPr marL="274320" lvl="1" indent="0">
              <a:buNone/>
            </a:pPr>
            <a:r>
              <a:rPr lang="en-US" sz="1900" dirty="0" err="1">
                <a:latin typeface="Courier New"/>
                <a:cs typeface="Courier New"/>
              </a:rPr>
              <a:t>addEltToSVG</a:t>
            </a:r>
            <a:r>
              <a:rPr lang="en-US" sz="1900" dirty="0">
                <a:latin typeface="Courier New"/>
                <a:cs typeface="Courier New"/>
              </a:rPr>
              <a:t>(</a:t>
            </a:r>
            <a:r>
              <a:rPr lang="en-US" sz="1900" dirty="0" err="1">
                <a:latin typeface="Courier New"/>
                <a:cs typeface="Courier New"/>
              </a:rPr>
              <a:t>mysvg</a:t>
            </a:r>
            <a:r>
              <a:rPr lang="en-US" sz="1900" dirty="0">
                <a:latin typeface="Courier New"/>
                <a:cs typeface="Courier New"/>
              </a:rPr>
              <a:t>, "</a:t>
            </a:r>
            <a:r>
              <a:rPr lang="en-US" sz="1900" dirty="0" err="1">
                <a:latin typeface="Courier New"/>
                <a:cs typeface="Courier New"/>
              </a:rPr>
              <a:t>rect</a:t>
            </a:r>
            <a:r>
              <a:rPr lang="en-US" sz="1900" dirty="0">
                <a:latin typeface="Courier New"/>
                <a:cs typeface="Courier New"/>
              </a:rPr>
              <a:t>", {"x": 50, "y": 50,</a:t>
            </a:r>
          </a:p>
          <a:p>
            <a:pPr marL="27432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                          "</a:t>
            </a:r>
            <a:r>
              <a:rPr lang="en-US" sz="1900" dirty="0">
                <a:latin typeface="Courier New"/>
                <a:cs typeface="Courier New"/>
              </a:rPr>
              <a:t>width": 40,"height": 40,</a:t>
            </a:r>
          </a:p>
          <a:p>
            <a:pPr marL="27432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                          "</a:t>
            </a:r>
            <a:r>
              <a:rPr lang="en-US" sz="1900" dirty="0">
                <a:latin typeface="Courier New"/>
                <a:cs typeface="Courier New"/>
              </a:rPr>
              <a:t>fill": "blue"})</a:t>
            </a:r>
            <a:r>
              <a:rPr lang="en-US" sz="1900" dirty="0" smtClean="0">
                <a:latin typeface="Courier New"/>
                <a:cs typeface="Courier New"/>
              </a:rPr>
              <a:t>;</a:t>
            </a:r>
            <a:r>
              <a:rPr lang="en-US" sz="1900" dirty="0" smtClean="0"/>
              <a:t>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3170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Text Editor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Chrome or Firefox </a:t>
            </a:r>
            <a:r>
              <a:rPr lang="en-US" dirty="0" err="1" smtClean="0"/>
              <a:t>DevTools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MDN </a:t>
            </a:r>
            <a:r>
              <a:rPr lang="en-US" dirty="0"/>
              <a:t>Documentation </a:t>
            </a:r>
            <a:r>
              <a:rPr lang="en-US" dirty="0" smtClean="0"/>
              <a:t>(W3Schools for summaries)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Web sandboxes (</a:t>
            </a:r>
            <a:r>
              <a:rPr lang="en-US" dirty="0" err="1" smtClean="0"/>
              <a:t>CodePen</a:t>
            </a:r>
            <a:r>
              <a:rPr lang="en-US" dirty="0" smtClean="0"/>
              <a:t>, </a:t>
            </a:r>
            <a:r>
              <a:rPr lang="en-US" dirty="0" err="1" smtClean="0"/>
              <a:t>jsfiddle</a:t>
            </a:r>
            <a:r>
              <a:rPr lang="en-US" dirty="0"/>
              <a:t>, </a:t>
            </a:r>
            <a:r>
              <a:rPr lang="en-US" dirty="0" err="1"/>
              <a:t>jsbox</a:t>
            </a:r>
            <a:r>
              <a:rPr lang="en-US" dirty="0"/>
              <a:t>)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IDEs </a:t>
            </a:r>
            <a:r>
              <a:rPr lang="en-US" dirty="0"/>
              <a:t>(e.g. </a:t>
            </a:r>
            <a:r>
              <a:rPr lang="en-US" dirty="0" err="1" smtClean="0"/>
              <a:t>WebStorm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0943" cy="4876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Markup languages </a:t>
            </a:r>
            <a:r>
              <a:rPr lang="en-US" dirty="0" smtClean="0"/>
              <a:t>can </a:t>
            </a:r>
            <a:r>
              <a:rPr lang="en-US" dirty="0"/>
              <a:t>encode the</a:t>
            </a:r>
            <a:r>
              <a:rPr lang="en-US" b="1" dirty="0"/>
              <a:t> </a:t>
            </a:r>
            <a:r>
              <a:rPr lang="en-US" b="1" dirty="0" smtClean="0"/>
              <a:t>semantics </a:t>
            </a:r>
            <a:r>
              <a:rPr lang="en-US" dirty="0" smtClean="0"/>
              <a:t>of </a:t>
            </a:r>
            <a:r>
              <a:rPr lang="en-US" dirty="0"/>
              <a:t>text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Tags </a:t>
            </a:r>
            <a:r>
              <a:rPr lang="en-US" dirty="0"/>
              <a:t>define the boundaries of the structures of the content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Tags </a:t>
            </a:r>
            <a:r>
              <a:rPr lang="en-US" dirty="0"/>
              <a:t>are enclosed in angle </a:t>
            </a:r>
            <a:r>
              <a:rPr lang="en-US" dirty="0" smtClean="0"/>
              <a:t>brackets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Most of the time, you have a start and end tag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End </a:t>
            </a:r>
            <a:r>
              <a:rPr lang="en-US" dirty="0"/>
              <a:t>tags are just like start tags except that they </a:t>
            </a:r>
            <a:r>
              <a:rPr lang="en-US" dirty="0" smtClean="0"/>
              <a:t>have a </a:t>
            </a:r>
            <a:r>
              <a:rPr lang="en-US" dirty="0"/>
              <a:t>forward </a:t>
            </a:r>
            <a:r>
              <a:rPr lang="en-US" dirty="0" smtClean="0"/>
              <a:t>slash </a:t>
            </a:r>
            <a:r>
              <a:rPr lang="en-US" dirty="0"/>
              <a:t>after the open bracket (</a:t>
            </a:r>
            <a:r>
              <a:rPr lang="en-US" i="1" dirty="0"/>
              <a:t>e.g.</a:t>
            </a:r>
            <a:r>
              <a:rPr lang="en-US" i="1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/html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)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Tags </a:t>
            </a:r>
            <a:r>
              <a:rPr lang="en-US" dirty="0"/>
              <a:t>may be nested but not mismatched 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p&gt;A &lt;strong&gt;&lt;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em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&gt;very&lt;/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em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&gt;&lt;/strong&gt; cool example&lt;/p&gt; 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p&gt;A &lt;strong&gt;very &lt;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em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&gt;cool&lt;/strong&gt;&lt;/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em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&gt; example&lt;/p&gt;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img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mypicture.png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alt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My Image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&gt;?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7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Tags denote </a:t>
            </a:r>
            <a:r>
              <a:rPr lang="en-US" b="1" dirty="0" smtClean="0"/>
              <a:t>elements </a:t>
            </a:r>
            <a:r>
              <a:rPr lang="en-US" dirty="0" smtClean="0"/>
              <a:t>of the content (e.g. sections, paragraphs, images</a:t>
            </a:r>
            <a:r>
              <a:rPr lang="en-US" dirty="0"/>
              <a:t>) </a:t>
            </a:r>
          </a:p>
          <a:p>
            <a:r>
              <a:rPr lang="en-US" dirty="0" smtClean="0"/>
              <a:t>Each </a:t>
            </a:r>
            <a:r>
              <a:rPr lang="en-US" dirty="0"/>
              <a:t>element may have </a:t>
            </a:r>
            <a:r>
              <a:rPr lang="en-US" b="1" dirty="0" smtClean="0"/>
              <a:t>attributes</a:t>
            </a:r>
            <a:r>
              <a:rPr lang="en-US" b="1" dirty="0"/>
              <a:t> </a:t>
            </a:r>
            <a:r>
              <a:rPr lang="en-US" dirty="0" smtClean="0"/>
              <a:t>which </a:t>
            </a:r>
            <a:r>
              <a:rPr lang="en-US" dirty="0"/>
              <a:t>define other information </a:t>
            </a:r>
            <a:r>
              <a:rPr lang="en-US" dirty="0" smtClean="0"/>
              <a:t>about </a:t>
            </a:r>
            <a:r>
              <a:rPr lang="en-US" dirty="0"/>
              <a:t>the element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attribute has a </a:t>
            </a:r>
            <a:r>
              <a:rPr lang="en-US" b="1" dirty="0" smtClean="0"/>
              <a:t>key </a:t>
            </a:r>
            <a:r>
              <a:rPr lang="en-US" dirty="0" smtClean="0"/>
              <a:t>and </a:t>
            </a:r>
            <a:r>
              <a:rPr lang="en-US" b="1" dirty="0" smtClean="0"/>
              <a:t>value </a:t>
            </a:r>
            <a:r>
              <a:rPr lang="en-US" i="1" dirty="0" smtClean="0"/>
              <a:t>(key</a:t>
            </a:r>
            <a:r>
              <a:rPr lang="en-US" dirty="0" smtClean="0"/>
              <a:t>="</a:t>
            </a:r>
            <a:r>
              <a:rPr lang="en-US" i="1" dirty="0" smtClean="0"/>
              <a:t>value</a:t>
            </a:r>
            <a:r>
              <a:rPr lang="en-US" dirty="0" smtClean="0"/>
              <a:t>")</a:t>
            </a:r>
            <a:endParaRPr lang="en-US" dirty="0"/>
          </a:p>
          <a:p>
            <a:pPr lvl="1"/>
            <a:r>
              <a:rPr lang="en-US" i="1" dirty="0" smtClean="0"/>
              <a:t>e.g.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img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/>
              <a:t>"</a:t>
            </a:r>
            <a:r>
              <a:rPr lang="en-US" dirty="0" err="1" smtClean="0">
                <a:latin typeface="Courier New"/>
                <a:cs typeface="Courier New"/>
              </a:rPr>
              <a:t>mypicture.png</a:t>
            </a:r>
            <a:r>
              <a:rPr lang="en-US" dirty="0"/>
              <a:t>"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alt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/>
              <a:t>"</a:t>
            </a:r>
            <a:r>
              <a:rPr lang="en-US" dirty="0" smtClean="0">
                <a:latin typeface="Courier New"/>
                <a:cs typeface="Courier New"/>
              </a:rPr>
              <a:t>My Image</a:t>
            </a:r>
            <a:r>
              <a:rPr lang="en-US" dirty="0"/>
              <a:t>"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Many </a:t>
            </a:r>
            <a:r>
              <a:rPr lang="en-US" dirty="0"/>
              <a:t>different elements available </a:t>
            </a:r>
          </a:p>
          <a:p>
            <a:pPr lvl="1"/>
            <a:r>
              <a:rPr lang="en-US" dirty="0" smtClean="0"/>
              <a:t>Common</a:t>
            </a:r>
            <a:r>
              <a:rPr lang="en-US" dirty="0"/>
              <a:t>: headers (h1, ..., h6), paragraph (p), lists (</a:t>
            </a:r>
            <a:r>
              <a:rPr lang="en-US" dirty="0" err="1"/>
              <a:t>ul</a:t>
            </a:r>
            <a:r>
              <a:rPr lang="en-US" dirty="0"/>
              <a:t>, </a:t>
            </a:r>
            <a:r>
              <a:rPr lang="en-US" dirty="0" err="1"/>
              <a:t>ol</a:t>
            </a:r>
            <a:r>
              <a:rPr lang="en-US" dirty="0"/>
              <a:t>, li), </a:t>
            </a:r>
            <a:r>
              <a:rPr lang="en-US" dirty="0" smtClean="0"/>
              <a:t>emphasis </a:t>
            </a:r>
            <a:r>
              <a:rPr lang="en-US" dirty="0"/>
              <a:t>(</a:t>
            </a:r>
            <a:r>
              <a:rPr lang="en-US" dirty="0" err="1"/>
              <a:t>em</a:t>
            </a:r>
            <a:r>
              <a:rPr lang="en-US" dirty="0"/>
              <a:t>, strong), link (a), spans &amp; divisions (span, div) </a:t>
            </a:r>
          </a:p>
          <a:p>
            <a:pPr lvl="1"/>
            <a:r>
              <a:rPr lang="en-US" dirty="0" smtClean="0"/>
              <a:t>Lots </a:t>
            </a:r>
            <a:r>
              <a:rPr lang="en-US" dirty="0"/>
              <a:t>more (e.g. </a:t>
            </a:r>
            <a:r>
              <a:rPr lang="en-US" dirty="0" err="1"/>
              <a:t>abbr</a:t>
            </a:r>
            <a:r>
              <a:rPr lang="en-US" dirty="0"/>
              <a:t>): see </a:t>
            </a:r>
            <a:r>
              <a:rPr lang="en-US" dirty="0" smtClean="0">
                <a:hlinkClick r:id="rId2"/>
              </a:rPr>
              <a:t>MDN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 smtClean="0"/>
              <a:t>Many </a:t>
            </a:r>
            <a:r>
              <a:rPr lang="en-US" dirty="0"/>
              <a:t>different attributes available 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MDN Documentation</a:t>
            </a:r>
            <a:r>
              <a:rPr lang="en-US" dirty="0" smtClean="0"/>
              <a:t>: </a:t>
            </a:r>
            <a:r>
              <a:rPr lang="en-US" dirty="0"/>
              <a:t>note that some are legacy due to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9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 and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is a tree of elements</a:t>
            </a:r>
          </a:p>
          <a:p>
            <a:pPr lvl="1"/>
            <a:r>
              <a:rPr lang="en-US" dirty="0" smtClean="0"/>
              <a:t>Tree structure is indicated by element nesting in HTML</a:t>
            </a:r>
          </a:p>
          <a:p>
            <a:pPr lvl="1"/>
            <a:r>
              <a:rPr lang="en-US" dirty="0" smtClean="0"/>
              <a:t>At runtime an actual tree of objects exists (DOM)</a:t>
            </a:r>
          </a:p>
          <a:p>
            <a:pPr lvl="1"/>
            <a:r>
              <a:rPr lang="en-US" dirty="0" smtClean="0"/>
              <a:t>We can navigate this tree using JavaScript and CSS</a:t>
            </a:r>
          </a:p>
          <a:p>
            <a:r>
              <a:rPr lang="en-US" dirty="0" smtClean="0"/>
              <a:t>Ways of identifying and classifying elements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id</a:t>
            </a:r>
            <a:r>
              <a:rPr lang="en-US" dirty="0" smtClean="0"/>
              <a:t> attribute identifies a single element -- unique in the tree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class</a:t>
            </a:r>
            <a:r>
              <a:rPr lang="en-US" dirty="0" smtClean="0"/>
              <a:t> attribute may identify multiple elements </a:t>
            </a:r>
            <a:r>
              <a:rPr lang="mr-IN" dirty="0" smtClean="0"/>
              <a:t>–</a:t>
            </a:r>
            <a:r>
              <a:rPr lang="en-US" dirty="0" smtClean="0"/>
              <a:t> use for common cases</a:t>
            </a:r>
          </a:p>
          <a:p>
            <a:pPr lvl="1"/>
            <a:r>
              <a:rPr lang="en-US" dirty="0" smtClean="0"/>
              <a:t>Each element may have multiple classes, separated by spaces</a:t>
            </a:r>
          </a:p>
          <a:p>
            <a:pPr lvl="1"/>
            <a:r>
              <a:rPr lang="en-US" dirty="0" smtClean="0"/>
              <a:t>Use normal identifiers: don't start </a:t>
            </a:r>
            <a:r>
              <a:rPr lang="en-US" dirty="0" smtClean="0">
                <a:latin typeface="Courier New"/>
                <a:cs typeface="Courier New"/>
              </a:rPr>
              <a:t>class</a:t>
            </a:r>
            <a:r>
              <a:rPr lang="en-US" dirty="0" smtClean="0"/>
              <a:t> or</a:t>
            </a:r>
            <a:r>
              <a:rPr lang="en-US" dirty="0" smtClean="0">
                <a:latin typeface="Courier New"/>
                <a:cs typeface="Courier New"/>
              </a:rPr>
              <a:t> id</a:t>
            </a:r>
            <a:r>
              <a:rPr lang="en-US" dirty="0" smtClean="0"/>
              <a:t> names with a number</a:t>
            </a:r>
          </a:p>
          <a:p>
            <a:pPr lvl="1"/>
            <a:r>
              <a:rPr lang="en-US" dirty="0" smtClean="0"/>
              <a:t>Can also identify elements by tag and by position in the tree relative to other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HTML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776"/>
              </a:spcBef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 smtClean="0"/>
              <a:t>, and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/>
              <a:t> are special meta-characters; escape these using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lt</a:t>
            </a:r>
            <a:r>
              <a:rPr lang="en-US" dirty="0">
                <a:latin typeface="Courier New"/>
                <a:cs typeface="Courier New"/>
              </a:rPr>
              <a:t>;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gt</a:t>
            </a:r>
            <a:r>
              <a:rPr lang="en-US" dirty="0">
                <a:latin typeface="Courier New"/>
                <a:cs typeface="Courier New"/>
              </a:rPr>
              <a:t>;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&amp;amp;</a:t>
            </a:r>
            <a:r>
              <a:rPr lang="en-US" dirty="0" smtClean="0"/>
              <a:t> and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quot</a:t>
            </a:r>
            <a:r>
              <a:rPr lang="en-US" dirty="0">
                <a:latin typeface="Courier New"/>
                <a:cs typeface="Courier New"/>
              </a:rPr>
              <a:t>;</a:t>
            </a:r>
            <a:r>
              <a:rPr lang="en-US" dirty="0" smtClean="0"/>
              <a:t> (note the semicolon)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Comments are enclosed by </a:t>
            </a:r>
            <a:r>
              <a:rPr lang="en-US" dirty="0" smtClean="0">
                <a:latin typeface="Courier New"/>
                <a:cs typeface="Courier New"/>
              </a:rPr>
              <a:t>&lt;!</a:t>
            </a:r>
            <a:r>
              <a:rPr lang="mr-IN" dirty="0" smtClean="0">
                <a:latin typeface="Courier New"/>
                <a:cs typeface="Courier New"/>
              </a:rPr>
              <a:t>–</a:t>
            </a:r>
            <a:r>
              <a:rPr lang="en-US" dirty="0" smtClean="0"/>
              <a:t>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&lt;!</a:t>
            </a:r>
            <a:r>
              <a:rPr lang="mr-IN" dirty="0" smtClean="0">
                <a:latin typeface="Courier New"/>
                <a:cs typeface="Courier New"/>
              </a:rPr>
              <a:t>–</a:t>
            </a:r>
            <a:r>
              <a:rPr lang="en-US" dirty="0" smtClean="0">
                <a:latin typeface="Courier New"/>
                <a:cs typeface="Courier New"/>
              </a:rPr>
              <a:t> This is a comment --&gt;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cs typeface="Courier New"/>
              </a:rPr>
              <a:t>HTML documents begin with a DOCTYPE declaration</a:t>
            </a:r>
            <a:br>
              <a:rPr lang="en-US" dirty="0" smtClean="0"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&lt;!DOCTYPE html&gt;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cs typeface="Courier New"/>
              </a:rPr>
              <a:t>meta tag: </a:t>
            </a:r>
            <a:r>
              <a:rPr lang="en-US" dirty="0" smtClean="0">
                <a:latin typeface="Courier New"/>
                <a:cs typeface="Courier New"/>
              </a:rPr>
              <a:t>&lt;meta charset="UTF-8"&gt;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cs typeface="Courier New"/>
              </a:rPr>
              <a:t>HTML has audio and video tags, math equation support, and more.</a:t>
            </a:r>
          </a:p>
        </p:txBody>
      </p:sp>
    </p:spTree>
    <p:extLst>
      <p:ext uri="{BB962C8B-B14F-4D97-AF65-F5344CB8AC3E}">
        <p14:creationId xmlns:p14="http://schemas.microsoft.com/office/powerpoint/2010/main" val="239648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smtClean="0">
                <a:latin typeface="Courier New"/>
                <a:cs typeface="Courier New"/>
              </a:rPr>
              <a:t>html </a:t>
            </a:r>
            <a:r>
              <a:rPr lang="en-US" dirty="0" err="1" smtClean="0">
                <a:latin typeface="Courier New"/>
                <a:cs typeface="Courier New"/>
              </a:rPr>
              <a:t>lang</a:t>
            </a:r>
            <a:r>
              <a:rPr lang="en-US" dirty="0" smtClean="0">
                <a:latin typeface="Courier New"/>
                <a:cs typeface="Courier New"/>
              </a:rPr>
              <a:t>="en"&gt;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&lt;</a:t>
            </a:r>
            <a:r>
              <a:rPr lang="en-US" dirty="0">
                <a:latin typeface="Courier New"/>
                <a:cs typeface="Courier New"/>
              </a:rPr>
              <a:t>head&gt;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&lt;</a:t>
            </a:r>
            <a:r>
              <a:rPr lang="en-US" dirty="0">
                <a:latin typeface="Courier New"/>
                <a:cs typeface="Courier New"/>
              </a:rPr>
              <a:t>title&gt;A Basic Web Page&lt;/title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&lt;</a:t>
            </a:r>
            <a:r>
              <a:rPr lang="en-US" dirty="0">
                <a:latin typeface="Courier New"/>
                <a:cs typeface="Courier New"/>
              </a:rPr>
              <a:t>meta charset="UTF-8"&gt;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&lt;</a:t>
            </a:r>
            <a:r>
              <a:rPr lang="en-US" dirty="0">
                <a:latin typeface="Courier New"/>
                <a:cs typeface="Courier New"/>
              </a:rPr>
              <a:t>/head&gt;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&lt;</a:t>
            </a:r>
            <a:r>
              <a:rPr lang="en-US" dirty="0">
                <a:latin typeface="Courier New"/>
                <a:cs typeface="Courier New"/>
              </a:rPr>
              <a:t>body&gt;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&lt;</a:t>
            </a:r>
            <a:r>
              <a:rPr lang="en-US" dirty="0">
                <a:latin typeface="Courier New"/>
                <a:cs typeface="Courier New"/>
              </a:rPr>
              <a:t>h1&gt;My Wicked Awesome Web Page&lt;/h1&gt;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&lt;</a:t>
            </a:r>
            <a:r>
              <a:rPr lang="en-US" dirty="0">
                <a:latin typeface="Courier New"/>
                <a:cs typeface="Courier New"/>
              </a:rPr>
              <a:t>p&gt;&lt;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&gt;This is &lt;strong&gt;cool&lt;/strong&gt;. 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    What about&lt;</a:t>
            </a:r>
            <a:r>
              <a:rPr lang="en-US" dirty="0">
                <a:latin typeface="Courier New"/>
                <a:cs typeface="Courier New"/>
              </a:rPr>
              <a:t>u&gt;&lt;strong&gt;this?&lt;/strong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&lt;</a:t>
            </a:r>
            <a:r>
              <a:rPr lang="en-US" dirty="0">
                <a:latin typeface="Courier New"/>
                <a:cs typeface="Courier New"/>
              </a:rPr>
              <a:t>/u&gt;&lt;/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&lt;</a:t>
            </a:r>
            <a:r>
              <a:rPr lang="en-US" dirty="0">
                <a:latin typeface="Courier New"/>
                <a:cs typeface="Courier New"/>
              </a:rPr>
              <a:t>/p&gt;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&lt;</a:t>
            </a:r>
            <a:r>
              <a:rPr lang="en-US" dirty="0" err="1">
                <a:latin typeface="Courier New"/>
                <a:cs typeface="Courier New"/>
              </a:rPr>
              <a:t>img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 smtClean="0">
                <a:latin typeface="Courier New"/>
                <a:cs typeface="Courier New"/>
              </a:rPr>
              <a:t>maccabees_win_title.jpg</a:t>
            </a:r>
            <a:r>
              <a:rPr lang="en-US" dirty="0">
                <a:latin typeface="Courier New"/>
                <a:cs typeface="Courier New"/>
              </a:rPr>
              <a:t>"/&gt;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779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Use a standard text editor and your browser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Use a sandbox like </a:t>
            </a:r>
            <a:r>
              <a:rPr lang="en-US" dirty="0" err="1" smtClean="0"/>
              <a:t>CodePen</a:t>
            </a:r>
            <a:r>
              <a:rPr lang="en-US" dirty="0" smtClean="0"/>
              <a:t>, </a:t>
            </a:r>
            <a:r>
              <a:rPr lang="en-US" dirty="0" err="1" smtClean="0"/>
              <a:t>jsfiddle</a:t>
            </a:r>
            <a:r>
              <a:rPr lang="en-US" dirty="0" smtClean="0"/>
              <a:t>, </a:t>
            </a:r>
            <a:r>
              <a:rPr lang="en-US" dirty="0" err="1" smtClean="0"/>
              <a:t>jsbox</a:t>
            </a:r>
            <a:r>
              <a:rPr lang="en-US" dirty="0" smtClean="0"/>
              <a:t>, etc.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Use an IDE like </a:t>
            </a:r>
            <a:r>
              <a:rPr lang="en-US" dirty="0" err="1" smtClean="0"/>
              <a:t>WebStorm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5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from content, just specifies how to style the content </a:t>
            </a:r>
          </a:p>
          <a:p>
            <a:r>
              <a:rPr lang="en-US" dirty="0" smtClean="0"/>
              <a:t>Style </a:t>
            </a:r>
            <a:r>
              <a:rPr lang="en-US" dirty="0"/>
              <a:t>information can appear in three places: 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file </a:t>
            </a:r>
            <a:r>
              <a:rPr lang="en-US" dirty="0" smtClean="0"/>
              <a:t>specified in a &lt;link&gt; tag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&lt;style&gt; </a:t>
            </a:r>
            <a:r>
              <a:rPr lang="en-US" dirty="0"/>
              <a:t>element at the beginning of the HTML file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specific element in the body of a document (least preferable) </a:t>
            </a:r>
          </a:p>
          <a:p>
            <a:r>
              <a:rPr lang="en-US" dirty="0" smtClean="0"/>
              <a:t>Why </a:t>
            </a:r>
            <a:r>
              <a:rPr lang="en-US" dirty="0"/>
              <a:t>Cascading? 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want to have to specify everything over and over 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want to </a:t>
            </a:r>
            <a:r>
              <a:rPr lang="en-US" dirty="0" smtClean="0"/>
              <a:t>apply </a:t>
            </a:r>
            <a:r>
              <a:rPr lang="en-US" dirty="0"/>
              <a:t>the same </a:t>
            </a:r>
            <a:r>
              <a:rPr lang="en-US" dirty="0" smtClean="0"/>
              <a:t>characteristics in several regions </a:t>
            </a:r>
            <a:r>
              <a:rPr lang="en-US" dirty="0"/>
              <a:t>of the DOM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inheritance: properties that apply to children cascade </a:t>
            </a:r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Override particular characteristics where necessary.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1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6647</TotalTime>
  <Words>2046</Words>
  <Application>Microsoft Macintosh PowerPoint</Application>
  <PresentationFormat>On-screen Show (4:3)</PresentationFormat>
  <Paragraphs>238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COM3571 Data visualization</vt:lpstr>
      <vt:lpstr>Assignment 1</vt:lpstr>
      <vt:lpstr>HyperText Markup Language (HTML)</vt:lpstr>
      <vt:lpstr>HTML Elements and Attributes</vt:lpstr>
      <vt:lpstr>HTML Structure and Naming</vt:lpstr>
      <vt:lpstr>Other HTML Features</vt:lpstr>
      <vt:lpstr>Basic HTML Skeleton</vt:lpstr>
      <vt:lpstr>How to write HTML</vt:lpstr>
      <vt:lpstr>Cascading Style Sheets (CSS)</vt:lpstr>
      <vt:lpstr>CSS Selectors</vt:lpstr>
      <vt:lpstr>Other CSS Bits</vt:lpstr>
      <vt:lpstr>Sample CSS</vt:lpstr>
      <vt:lpstr>How to add CSS to HTML</vt:lpstr>
      <vt:lpstr>Scalable Vector Graphics (SVG)</vt:lpstr>
      <vt:lpstr>SVG Elements</vt:lpstr>
      <vt:lpstr>SVG Grouping</vt:lpstr>
      <vt:lpstr>SVG Example</vt:lpstr>
      <vt:lpstr>PowerPoint Presentation</vt:lpstr>
      <vt:lpstr>Specify SVG styles with CSS</vt:lpstr>
      <vt:lpstr>Put SVG in a background image</vt:lpstr>
      <vt:lpstr>JavaScript in one slide</vt:lpstr>
      <vt:lpstr>Manipulate the DOM with JavaScript</vt:lpstr>
      <vt:lpstr>Manipulate the DOM with JavaScript</vt:lpstr>
      <vt:lpstr>JavaScript and SVG</vt:lpstr>
      <vt:lpstr>Tools</vt:lpstr>
    </vt:vector>
  </TitlesOfParts>
  <Company>Yeshiva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COM3571 Data visualization</dc:title>
  <dc:creator>Van Kelly</dc:creator>
  <cp:lastModifiedBy>Van Kelly</cp:lastModifiedBy>
  <cp:revision>22</cp:revision>
  <dcterms:created xsi:type="dcterms:W3CDTF">2017-01-18T00:44:43Z</dcterms:created>
  <dcterms:modified xsi:type="dcterms:W3CDTF">2017-01-22T15:32:40Z</dcterms:modified>
</cp:coreProperties>
</file>