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AC5-8C21-4EF2-88DC-D37189C6F52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47FF-C1CB-4F4D-9CCE-5E8004324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5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AC5-8C21-4EF2-88DC-D37189C6F52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47FF-C1CB-4F4D-9CCE-5E8004324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AC5-8C21-4EF2-88DC-D37189C6F52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47FF-C1CB-4F4D-9CCE-5E8004324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6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AC5-8C21-4EF2-88DC-D37189C6F52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47FF-C1CB-4F4D-9CCE-5E8004324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4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AC5-8C21-4EF2-88DC-D37189C6F52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47FF-C1CB-4F4D-9CCE-5E8004324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AC5-8C21-4EF2-88DC-D37189C6F52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47FF-C1CB-4F4D-9CCE-5E8004324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0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AC5-8C21-4EF2-88DC-D37189C6F52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47FF-C1CB-4F4D-9CCE-5E8004324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6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AC5-8C21-4EF2-88DC-D37189C6F52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47FF-C1CB-4F4D-9CCE-5E8004324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5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AC5-8C21-4EF2-88DC-D37189C6F52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47FF-C1CB-4F4D-9CCE-5E8004324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25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AC5-8C21-4EF2-88DC-D37189C6F52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47FF-C1CB-4F4D-9CCE-5E8004324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6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AC5-8C21-4EF2-88DC-D37189C6F52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47FF-C1CB-4F4D-9CCE-5E8004324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6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A7AC5-8C21-4EF2-88DC-D37189C6F52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47FF-C1CB-4F4D-9CCE-5E8004324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5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7481" y="1210960"/>
            <a:ext cx="9374660" cy="4357817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72503" y="3089189"/>
            <a:ext cx="10214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>
                <a:solidFill>
                  <a:schemeClr val="accent6"/>
                </a:solidFill>
              </a:rPr>
              <a:t>ScrapNaver</a:t>
            </a:r>
            <a:r>
              <a:rPr lang="en-US" altLang="ko-KR" sz="1000" b="1" dirty="0" smtClean="0">
                <a:solidFill>
                  <a:schemeClr val="accent6"/>
                </a:solidFill>
              </a:rPr>
              <a:t>( )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1734" y="1784402"/>
            <a:ext cx="201003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>
                <a:solidFill>
                  <a:srgbClr val="0000FF"/>
                </a:solidFill>
              </a:rPr>
              <a:t>NaverNewsProcess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1732" y="2437939"/>
            <a:ext cx="20100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>
                <a:solidFill>
                  <a:srgbClr val="0000FF"/>
                </a:solidFill>
              </a:rPr>
              <a:t>NaverReactionProcess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1735" y="3197191"/>
            <a:ext cx="20100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>
                <a:solidFill>
                  <a:srgbClr val="0000FF"/>
                </a:solidFill>
              </a:rPr>
              <a:t>NaverRescrapPorcess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9970" y="4005413"/>
            <a:ext cx="211712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>
                <a:solidFill>
                  <a:srgbClr val="0000FF"/>
                </a:solidFill>
              </a:rPr>
              <a:t>NaverReactionProcessEyesurfer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1731" y="4813635"/>
            <a:ext cx="212536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>
                <a:solidFill>
                  <a:srgbClr val="0000FF"/>
                </a:solidFill>
              </a:rPr>
              <a:t>NaverRescrapProcessEyesurfer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9376" y="1002732"/>
            <a:ext cx="233130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esScraper4Naver.py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96968" y="3860568"/>
            <a:ext cx="155695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“COST_APP_TYPE” </a:t>
            </a:r>
            <a:r>
              <a:rPr lang="ko-KR" altLang="en-US" sz="1000" dirty="0" smtClean="0"/>
              <a:t>기준</a:t>
            </a:r>
            <a:endParaRPr lang="ko-KR" altLang="en-US" sz="1000" dirty="0"/>
          </a:p>
        </p:txBody>
      </p:sp>
      <p:cxnSp>
        <p:nvCxnSpPr>
          <p:cNvPr id="16" name="직선 연결선 15"/>
          <p:cNvCxnSpPr>
            <a:stCxn id="6" idx="3"/>
          </p:cNvCxnSpPr>
          <p:nvPr/>
        </p:nvCxnSpPr>
        <p:spPr>
          <a:xfrm flipV="1">
            <a:off x="3393995" y="3212299"/>
            <a:ext cx="1828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222795" y="1907512"/>
            <a:ext cx="0" cy="302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4" idx="0"/>
          </p:cNvCxnSpPr>
          <p:nvPr/>
        </p:nvCxnSpPr>
        <p:spPr>
          <a:xfrm>
            <a:off x="4275443" y="3197191"/>
            <a:ext cx="1" cy="663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4226016" y="3172477"/>
            <a:ext cx="107092" cy="10709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8" idx="1"/>
          </p:cNvCxnSpPr>
          <p:nvPr/>
        </p:nvCxnSpPr>
        <p:spPr>
          <a:xfrm>
            <a:off x="5222795" y="1907512"/>
            <a:ext cx="378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222794" y="2572026"/>
            <a:ext cx="378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222794" y="3309311"/>
            <a:ext cx="378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31032" y="4131267"/>
            <a:ext cx="378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31032" y="4939943"/>
            <a:ext cx="378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949518" y="1907512"/>
            <a:ext cx="0" cy="302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8" idx="3"/>
          </p:cNvCxnSpPr>
          <p:nvPr/>
        </p:nvCxnSpPr>
        <p:spPr>
          <a:xfrm flipV="1">
            <a:off x="7611765" y="1907512"/>
            <a:ext cx="3377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11762" y="2561049"/>
            <a:ext cx="3377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7611761" y="3335409"/>
            <a:ext cx="3377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1" idx="3"/>
          </p:cNvCxnSpPr>
          <p:nvPr/>
        </p:nvCxnSpPr>
        <p:spPr>
          <a:xfrm flipV="1">
            <a:off x="7727092" y="4128523"/>
            <a:ext cx="2224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2" idx="3"/>
          </p:cNvCxnSpPr>
          <p:nvPr/>
        </p:nvCxnSpPr>
        <p:spPr>
          <a:xfrm flipV="1">
            <a:off x="7727092" y="4934917"/>
            <a:ext cx="222412" cy="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27317" y="3089188"/>
            <a:ext cx="10214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accent6"/>
                </a:solidFill>
              </a:rPr>
              <a:t>Sleep ( )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949518" y="3226023"/>
            <a:ext cx="444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01731" y="1599512"/>
            <a:ext cx="1672266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Newsprocess.py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5605847" y="2246183"/>
            <a:ext cx="1668150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reactionprocess.py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5599671" y="3015390"/>
            <a:ext cx="1674326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rescrapprocess.py</a:t>
            </a:r>
            <a:endParaRPr lang="ko-KR" altLang="en-US" sz="8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601743" y="3835447"/>
            <a:ext cx="1672254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Reactionprocess_eyesuffer.py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5599671" y="4622954"/>
            <a:ext cx="1674326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Rescrap_eyesurfer_navernews.py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3496968" y="3682314"/>
            <a:ext cx="440707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.</a:t>
            </a:r>
            <a:r>
              <a:rPr lang="en-US" altLang="ko-KR" sz="800" dirty="0" err="1" smtClean="0"/>
              <a:t>env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4848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flipH="1">
            <a:off x="10410666" y="1236463"/>
            <a:ext cx="1" cy="43852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8220587" y="1236464"/>
            <a:ext cx="1" cy="43852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6249089" y="1248054"/>
            <a:ext cx="1" cy="43736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4268933" y="1236465"/>
            <a:ext cx="1" cy="4385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" idx="2"/>
            <a:endCxn id="31" idx="2"/>
          </p:cNvCxnSpPr>
          <p:nvPr/>
        </p:nvCxnSpPr>
        <p:spPr>
          <a:xfrm flipH="1">
            <a:off x="1863231" y="1241643"/>
            <a:ext cx="1" cy="404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0187" y="116438"/>
            <a:ext cx="5625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-1) esScraper4Naver – </a:t>
            </a:r>
            <a:r>
              <a:rPr lang="en-US" altLang="ko-KR" sz="16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Rescrap_eyesurfer_navernews</a:t>
            </a:r>
            <a:endParaRPr lang="ko-KR" altLang="en-US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6367" y="779978"/>
            <a:ext cx="261372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Rescrap_eyesurfer_navernews.py</a:t>
            </a:r>
          </a:p>
          <a:p>
            <a:r>
              <a:rPr lang="en-US" altLang="ko-KR" sz="1200" b="1" dirty="0" smtClean="0"/>
              <a:t>:: </a:t>
            </a:r>
            <a:r>
              <a:rPr lang="en-US" altLang="ko-KR" sz="1200" b="1" dirty="0" err="1" smtClean="0"/>
              <a:t>NaverRescrapProcessEyesurfer</a:t>
            </a:r>
            <a:endParaRPr lang="ko-KR" altLang="en-US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3708014" y="779978"/>
            <a:ext cx="113287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chromelib.py</a:t>
            </a:r>
          </a:p>
          <a:p>
            <a:r>
              <a:rPr lang="en-US" altLang="ko-KR" sz="1200" b="1" dirty="0" smtClean="0"/>
              <a:t>::Chrome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630266" y="775302"/>
            <a:ext cx="1237647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databaselib.py</a:t>
            </a:r>
          </a:p>
          <a:p>
            <a:r>
              <a:rPr lang="en-US" altLang="ko-KR" sz="1200" b="1" dirty="0" smtClean="0"/>
              <a:t>::Database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7697155" y="775302"/>
            <a:ext cx="1045479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common.py</a:t>
            </a:r>
          </a:p>
          <a:p>
            <a:r>
              <a:rPr lang="en-US" altLang="ko-KR" sz="1000" dirty="0" smtClean="0"/>
              <a:t>:</a:t>
            </a:r>
            <a:r>
              <a:rPr lang="en-US" altLang="ko-KR" sz="1000" dirty="0" err="1" smtClean="0"/>
              <a:t>getJsonData</a:t>
            </a:r>
            <a:r>
              <a:rPr lang="en-US" altLang="ko-KR" sz="1000" dirty="0" smtClean="0"/>
              <a:t>()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346878" y="1449555"/>
            <a:ext cx="1688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크롬라이브러리 초기화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6321516" y="1700203"/>
            <a:ext cx="917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r>
              <a:rPr lang="en-US" altLang="ko-KR" sz="800" dirty="0" smtClean="0"/>
              <a:t>. DB</a:t>
            </a:r>
            <a:r>
              <a:rPr lang="ko-KR" altLang="en-US" sz="800" dirty="0" smtClean="0"/>
              <a:t> 접속 확인 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</a:t>
            </a:r>
            <a:r>
              <a:rPr lang="ko-KR" altLang="en-US" sz="800" dirty="0" smtClean="0"/>
              <a:t>및 </a:t>
            </a:r>
            <a:r>
              <a:rPr lang="ko-KR" altLang="en-US" sz="800" dirty="0" err="1" smtClean="0"/>
              <a:t>재접속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38944" y="2071824"/>
            <a:ext cx="191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카테고리 읽기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8229419" y="2374595"/>
            <a:ext cx="191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4. </a:t>
            </a:r>
            <a:r>
              <a:rPr lang="ko-KR" altLang="en-US" sz="800" dirty="0" err="1" smtClean="0"/>
              <a:t>필터링</a:t>
            </a:r>
            <a:r>
              <a:rPr lang="ko-KR" altLang="en-US" sz="800" dirty="0" smtClean="0"/>
              <a:t> 파일 읽기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89383" y="3258966"/>
            <a:ext cx="191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7. </a:t>
            </a:r>
            <a:r>
              <a:rPr lang="ko-KR" altLang="en-US" sz="800" dirty="0" smtClean="0"/>
              <a:t>수집날짜 조회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89383" y="3495515"/>
            <a:ext cx="191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재 수집할 </a:t>
            </a:r>
            <a:r>
              <a:rPr lang="en-US" altLang="ko-KR" sz="800" dirty="0" smtClean="0"/>
              <a:t>URL</a:t>
            </a:r>
            <a:r>
              <a:rPr lang="ko-KR" altLang="en-US" sz="800" dirty="0" smtClean="0"/>
              <a:t>가지고 오기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10428100" y="4123665"/>
            <a:ext cx="892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뉴스 수집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075475" y="4491378"/>
            <a:ext cx="191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11. </a:t>
            </a:r>
            <a:r>
              <a:rPr lang="ko-KR" altLang="en-US" sz="800" dirty="0" smtClean="0"/>
              <a:t>뉴스 </a:t>
            </a:r>
            <a:r>
              <a:rPr lang="ko-KR" altLang="en-US" sz="800" dirty="0" err="1" smtClean="0"/>
              <a:t>딕셔너리</a:t>
            </a:r>
            <a:r>
              <a:rPr lang="ko-KR" altLang="en-US" sz="800" dirty="0" smtClean="0"/>
              <a:t> 생성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2074078" y="5033542"/>
            <a:ext cx="191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13. </a:t>
            </a:r>
            <a:r>
              <a:rPr lang="ko-KR" altLang="en-US" sz="800" dirty="0" smtClean="0"/>
              <a:t>하루 더하기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6355675" y="3695893"/>
            <a:ext cx="927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9. DB </a:t>
            </a:r>
            <a:r>
              <a:rPr lang="ko-KR" altLang="en-US" sz="800" dirty="0" smtClean="0"/>
              <a:t>접속 확인 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</a:t>
            </a:r>
            <a:r>
              <a:rPr lang="ko-KR" altLang="en-US" sz="800" dirty="0" smtClean="0"/>
              <a:t>및 </a:t>
            </a:r>
            <a:r>
              <a:rPr lang="ko-KR" altLang="en-US" sz="800" dirty="0" err="1" smtClean="0"/>
              <a:t>재접속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9636017" y="775302"/>
            <a:ext cx="15688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crawlingprocess.py</a:t>
            </a:r>
          </a:p>
          <a:p>
            <a:r>
              <a:rPr lang="en-US" altLang="ko-KR" sz="1200" b="1" dirty="0" smtClean="0"/>
              <a:t>::</a:t>
            </a:r>
            <a:r>
              <a:rPr lang="en-US" altLang="ko-KR" sz="1200" b="1" dirty="0" err="1" smtClean="0"/>
              <a:t>CrawlingProcess</a:t>
            </a:r>
            <a:endParaRPr lang="en-US" altLang="ko-KR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02903" y="2763096"/>
            <a:ext cx="191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기준 매체 정보 조회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098908" y="2998967"/>
            <a:ext cx="191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매체별</a:t>
            </a:r>
            <a:r>
              <a:rPr lang="ko-KR" altLang="en-US" sz="800" dirty="0" smtClean="0"/>
              <a:t> 문자열 </a:t>
            </a:r>
            <a:r>
              <a:rPr lang="ko-KR" altLang="en-US" sz="800" dirty="0" err="1" smtClean="0"/>
              <a:t>필터링</a:t>
            </a:r>
            <a:r>
              <a:rPr lang="ko-KR" altLang="en-US" sz="800" dirty="0" smtClean="0"/>
              <a:t> 정보조회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075475" y="4732688"/>
            <a:ext cx="191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12. </a:t>
            </a:r>
            <a:r>
              <a:rPr lang="ko-KR" altLang="en-US" sz="800" dirty="0" err="1" smtClean="0"/>
              <a:t>딕셔너리</a:t>
            </a:r>
            <a:r>
              <a:rPr lang="ko-KR" altLang="en-US" sz="800" dirty="0" smtClean="0"/>
              <a:t> 저장하기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1789397" y="1392806"/>
            <a:ext cx="147667" cy="3893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02023" y="1392806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176661" y="1721748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156992" y="2038757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156992" y="2357593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176660" y="3739534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348034" y="4074513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52113" y="1700203"/>
            <a:ext cx="11439838" cy="4167197"/>
            <a:chOff x="1307188" y="3046718"/>
            <a:chExt cx="9208412" cy="2122441"/>
          </a:xfrm>
        </p:grpSpPr>
        <p:sp>
          <p:nvSpPr>
            <p:cNvPr id="40" name="직사각형 39"/>
            <p:cNvSpPr/>
            <p:nvPr/>
          </p:nvSpPr>
          <p:spPr>
            <a:xfrm>
              <a:off x="1315966" y="3053239"/>
              <a:ext cx="9199634" cy="2115920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307188" y="3046718"/>
              <a:ext cx="748278" cy="150634"/>
              <a:chOff x="2374927" y="2278894"/>
              <a:chExt cx="748278" cy="150634"/>
            </a:xfrm>
          </p:grpSpPr>
          <p:sp>
            <p:nvSpPr>
              <p:cNvPr id="42" name="한쪽 모서리가 잘린 사각형 41"/>
              <p:cNvSpPr/>
              <p:nvPr/>
            </p:nvSpPr>
            <p:spPr>
              <a:xfrm flipV="1">
                <a:off x="2377341" y="2278894"/>
                <a:ext cx="532930" cy="150634"/>
              </a:xfrm>
              <a:prstGeom prst="snip1Rect">
                <a:avLst>
                  <a:gd name="adj" fmla="val 28291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74927" y="2289705"/>
                <a:ext cx="748278" cy="1026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hile-loop</a:t>
                </a:r>
                <a:endPara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571501" y="3694792"/>
            <a:ext cx="11001374" cy="2043159"/>
            <a:chOff x="1307188" y="3046717"/>
            <a:chExt cx="9208412" cy="2122442"/>
          </a:xfrm>
        </p:grpSpPr>
        <p:sp>
          <p:nvSpPr>
            <p:cNvPr id="45" name="직사각형 44"/>
            <p:cNvSpPr/>
            <p:nvPr/>
          </p:nvSpPr>
          <p:spPr>
            <a:xfrm>
              <a:off x="1315966" y="3053239"/>
              <a:ext cx="9199634" cy="2115920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307188" y="3046717"/>
              <a:ext cx="748278" cy="282368"/>
              <a:chOff x="2374927" y="2278893"/>
              <a:chExt cx="748278" cy="282368"/>
            </a:xfrm>
          </p:grpSpPr>
          <p:sp>
            <p:nvSpPr>
              <p:cNvPr id="47" name="한쪽 모서리가 잘린 사각형 46"/>
              <p:cNvSpPr/>
              <p:nvPr/>
            </p:nvSpPr>
            <p:spPr>
              <a:xfrm flipV="1">
                <a:off x="2377340" y="2278893"/>
                <a:ext cx="532459" cy="282368"/>
              </a:xfrm>
              <a:prstGeom prst="snip1Rect">
                <a:avLst>
                  <a:gd name="adj" fmla="val 28291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374927" y="2289705"/>
                <a:ext cx="748278" cy="1026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hile-loop</a:t>
                </a:r>
                <a:endPara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1264937" y="3710672"/>
            <a:ext cx="9939971" cy="1256989"/>
            <a:chOff x="1307189" y="3037989"/>
            <a:chExt cx="9199635" cy="2124651"/>
          </a:xfrm>
        </p:grpSpPr>
        <p:grpSp>
          <p:nvGrpSpPr>
            <p:cNvPr id="51" name="그룹 50"/>
            <p:cNvGrpSpPr/>
            <p:nvPr/>
          </p:nvGrpSpPr>
          <p:grpSpPr>
            <a:xfrm>
              <a:off x="1313837" y="3037989"/>
              <a:ext cx="1202532" cy="368782"/>
              <a:chOff x="2381576" y="2270165"/>
              <a:chExt cx="1202532" cy="368782"/>
            </a:xfrm>
          </p:grpSpPr>
          <p:sp>
            <p:nvSpPr>
              <p:cNvPr id="52" name="한쪽 모서리가 잘린 사각형 51"/>
              <p:cNvSpPr/>
              <p:nvPr/>
            </p:nvSpPr>
            <p:spPr>
              <a:xfrm flipV="1">
                <a:off x="2381576" y="2293405"/>
                <a:ext cx="576295" cy="345542"/>
              </a:xfrm>
              <a:prstGeom prst="snip1Rect">
                <a:avLst>
                  <a:gd name="adj" fmla="val 28291"/>
                </a:avLst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382422" y="2270165"/>
                <a:ext cx="1201686" cy="14954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for - Loop</a:t>
                </a:r>
                <a:endPara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1307189" y="3046720"/>
              <a:ext cx="9199635" cy="2115920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화살표 연결선 64"/>
          <p:cNvCxnSpPr>
            <a:stCxn id="31" idx="0"/>
          </p:cNvCxnSpPr>
          <p:nvPr/>
        </p:nvCxnSpPr>
        <p:spPr>
          <a:xfrm>
            <a:off x="1863231" y="1392806"/>
            <a:ext cx="2338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32" idx="2"/>
          </p:cNvCxnSpPr>
          <p:nvPr/>
        </p:nvCxnSpPr>
        <p:spPr>
          <a:xfrm flipH="1">
            <a:off x="1937064" y="1727785"/>
            <a:ext cx="23373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1937064" y="1758726"/>
            <a:ext cx="4261503" cy="14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1937064" y="2056727"/>
            <a:ext cx="424312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1930212" y="3739592"/>
            <a:ext cx="4261503" cy="14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1917933" y="4073840"/>
            <a:ext cx="424312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917933" y="4114802"/>
            <a:ext cx="84301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7" idx="2"/>
          </p:cNvCxnSpPr>
          <p:nvPr/>
        </p:nvCxnSpPr>
        <p:spPr>
          <a:xfrm flipH="1">
            <a:off x="1930212" y="4409492"/>
            <a:ext cx="84902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789228" y="5286705"/>
            <a:ext cx="147836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074078" y="5293055"/>
            <a:ext cx="191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14. </a:t>
            </a:r>
            <a:r>
              <a:rPr lang="ko-KR" altLang="en-US" sz="800" dirty="0" smtClean="0"/>
              <a:t>작업간 지연 시간 설정</a:t>
            </a:r>
            <a:endParaRPr lang="en-US" altLang="ko-KR" sz="800" dirty="0" smtClean="0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1902628" y="2109943"/>
            <a:ext cx="6254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1927539" y="2683047"/>
            <a:ext cx="62923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1937905" y="4437833"/>
            <a:ext cx="1514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1933693" y="5610183"/>
            <a:ext cx="163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093053" y="4437038"/>
            <a:ext cx="4120" cy="117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1953145" y="2715713"/>
            <a:ext cx="1514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>
            <a:off x="1932457" y="3649928"/>
            <a:ext cx="163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104547" y="2715713"/>
            <a:ext cx="0" cy="933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2142658" y="4732688"/>
            <a:ext cx="1919416" cy="215444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한쪽 모서리가 잘린 사각형 120"/>
          <p:cNvSpPr/>
          <p:nvPr/>
        </p:nvSpPr>
        <p:spPr>
          <a:xfrm flipV="1">
            <a:off x="3641784" y="4597769"/>
            <a:ext cx="561598" cy="204430"/>
          </a:xfrm>
          <a:prstGeom prst="snip1Rect">
            <a:avLst>
              <a:gd name="adj" fmla="val 28291"/>
            </a:avLst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3612218" y="4584020"/>
            <a:ext cx="1298391" cy="8847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 - Loop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20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직선 연결선 115"/>
          <p:cNvCxnSpPr/>
          <p:nvPr/>
        </p:nvCxnSpPr>
        <p:spPr>
          <a:xfrm flipH="1">
            <a:off x="9501476" y="1355942"/>
            <a:ext cx="2" cy="4450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6239163" y="1360796"/>
            <a:ext cx="2" cy="4450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3" idx="2"/>
          </p:cNvCxnSpPr>
          <p:nvPr/>
        </p:nvCxnSpPr>
        <p:spPr>
          <a:xfrm flipH="1">
            <a:off x="2434730" y="1355943"/>
            <a:ext cx="2" cy="4450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2863" y="137319"/>
            <a:ext cx="7285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5-2) esScraper4Naver – </a:t>
            </a:r>
            <a:r>
              <a:rPr lang="en-US" altLang="ko-KR" sz="16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Rescrap_eyesurfer_navernews-crawlingprocess</a:t>
            </a:r>
            <a:endParaRPr lang="ko-KR" altLang="en-US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27867" y="894278"/>
            <a:ext cx="261372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Rescrap_eyesurfer_navernews.py</a:t>
            </a:r>
          </a:p>
          <a:p>
            <a:r>
              <a:rPr lang="en-US" altLang="ko-KR" sz="1200" b="1" dirty="0" smtClean="0"/>
              <a:t>:: </a:t>
            </a:r>
            <a:r>
              <a:rPr lang="en-US" altLang="ko-KR" sz="1200" b="1" dirty="0" err="1" smtClean="0"/>
              <a:t>NaverRescrapProcessEyesurfer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5455583" y="619008"/>
            <a:ext cx="156716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parser_common.py</a:t>
            </a:r>
          </a:p>
          <a:p>
            <a:r>
              <a:rPr lang="en-US" altLang="ko-KR" sz="1000" dirty="0" smtClean="0"/>
              <a:t>:</a:t>
            </a:r>
            <a:r>
              <a:rPr lang="en-US" altLang="ko-KR" sz="1000" dirty="0" err="1" smtClean="0"/>
              <a:t>getmaxpageNum</a:t>
            </a:r>
            <a:r>
              <a:rPr lang="en-US" altLang="ko-KR" sz="1000" dirty="0" smtClean="0"/>
              <a:t>( )</a:t>
            </a:r>
          </a:p>
          <a:p>
            <a:r>
              <a:rPr lang="en-US" altLang="ko-KR" sz="1000" dirty="0" smtClean="0"/>
              <a:t>:</a:t>
            </a:r>
            <a:r>
              <a:rPr lang="en-US" altLang="ko-KR" sz="1000" dirty="0" err="1" smtClean="0"/>
              <a:t>getPageData</a:t>
            </a:r>
            <a:r>
              <a:rPr lang="en-US" altLang="ko-KR" sz="1000" dirty="0" smtClean="0"/>
              <a:t>( )</a:t>
            </a:r>
          </a:p>
          <a:p>
            <a:r>
              <a:rPr lang="en-US" altLang="ko-KR" sz="1000" dirty="0" smtClean="0"/>
              <a:t>:</a:t>
            </a:r>
            <a:r>
              <a:rPr lang="en-US" altLang="ko-KR" sz="1000" dirty="0" err="1" smtClean="0"/>
              <a:t>getBoardData</a:t>
            </a:r>
            <a:r>
              <a:rPr lang="en-US" altLang="ko-KR" sz="1000" dirty="0" smtClean="0"/>
              <a:t>( )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585396" y="1515266"/>
            <a:ext cx="1819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en-US" altLang="ko-KR" sz="800" dirty="0" err="1" smtClean="0"/>
              <a:t>NaverNewsParser.JSON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불러오기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6311999" y="1885277"/>
            <a:ext cx="1819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수집할 최대 페이지 수 구하기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2660042" y="3298007"/>
            <a:ext cx="2067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날짜 비교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6311999" y="2831446"/>
            <a:ext cx="2067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기사들 정보를 담은 목록 구하기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8916399" y="894277"/>
            <a:ext cx="113287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chromelib.py</a:t>
            </a:r>
          </a:p>
          <a:p>
            <a:r>
              <a:rPr lang="en-US" altLang="ko-KR" sz="1200" b="1" dirty="0" smtClean="0"/>
              <a:t>::Chrome</a:t>
            </a:r>
            <a:endParaRPr lang="ko-KR" altLang="en-US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9566693" y="2469994"/>
            <a:ext cx="169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4. URL</a:t>
            </a:r>
            <a:r>
              <a:rPr lang="ko-KR" altLang="en-US" sz="800" dirty="0" smtClean="0"/>
              <a:t>로 </a:t>
            </a:r>
            <a:r>
              <a:rPr lang="en-US" altLang="ko-KR" sz="800" dirty="0" smtClean="0"/>
              <a:t>HTML </a:t>
            </a:r>
            <a:r>
              <a:rPr lang="ko-KR" altLang="en-US" sz="800" dirty="0" smtClean="0"/>
              <a:t>정보 가져오기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6311999" y="2167428"/>
            <a:ext cx="2067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ko-KR" altLang="en-US" sz="800" dirty="0" err="1" smtClean="0"/>
              <a:t>페이징</a:t>
            </a:r>
            <a:r>
              <a:rPr lang="ko-KR" altLang="en-US" sz="800" dirty="0" smtClean="0"/>
              <a:t> 된 페이지들의 </a:t>
            </a:r>
            <a:r>
              <a:rPr lang="en-US" altLang="ko-KR" sz="800" dirty="0" smtClean="0"/>
              <a:t>URL </a:t>
            </a:r>
            <a:r>
              <a:rPr lang="ko-KR" altLang="en-US" sz="800" dirty="0" smtClean="0"/>
              <a:t>구하기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660042" y="3530901"/>
            <a:ext cx="2067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7. </a:t>
            </a:r>
            <a:r>
              <a:rPr lang="ko-KR" altLang="en-US" sz="800" dirty="0" smtClean="0"/>
              <a:t>이미 수집 되었는지 확인</a:t>
            </a:r>
            <a:endParaRPr lang="en-US" altLang="ko-KR" sz="8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9566693" y="3846996"/>
            <a:ext cx="1377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기사 본문 수집하기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664612" y="4360273"/>
            <a:ext cx="20672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9. </a:t>
            </a:r>
            <a:r>
              <a:rPr lang="ko-KR" altLang="en-US" sz="800" dirty="0" err="1" smtClean="0"/>
              <a:t>기자명</a:t>
            </a:r>
            <a:r>
              <a:rPr lang="ko-KR" altLang="en-US" sz="800" dirty="0" smtClean="0"/>
              <a:t> 및 </a:t>
            </a:r>
            <a:r>
              <a:rPr lang="ko-KR" altLang="en-US" sz="800" dirty="0" err="1" smtClean="0"/>
              <a:t>이메일</a:t>
            </a:r>
            <a:r>
              <a:rPr lang="ko-KR" altLang="en-US" sz="800" dirty="0" smtClean="0"/>
              <a:t> 뽑기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10. </a:t>
            </a:r>
            <a:r>
              <a:rPr lang="ko-KR" altLang="en-US" sz="800" dirty="0" err="1" smtClean="0"/>
              <a:t>필터링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11. </a:t>
            </a:r>
            <a:r>
              <a:rPr lang="ko-KR" altLang="en-US" sz="800" dirty="0" smtClean="0"/>
              <a:t>특수 문자 변환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12. </a:t>
            </a:r>
            <a:r>
              <a:rPr lang="ko-KR" altLang="en-US" sz="800" dirty="0" smtClean="0"/>
              <a:t>카테고리 설정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13. URL </a:t>
            </a:r>
            <a:r>
              <a:rPr lang="ko-KR" altLang="en-US" sz="800" dirty="0" err="1" smtClean="0"/>
              <a:t>세팅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14. </a:t>
            </a:r>
            <a:r>
              <a:rPr lang="ko-KR" altLang="en-US" sz="800" dirty="0" smtClean="0"/>
              <a:t>리스트에 저장</a:t>
            </a:r>
            <a:endParaRPr lang="en-US" altLang="ko-KR" sz="800" dirty="0" smtClean="0"/>
          </a:p>
        </p:txBody>
      </p:sp>
      <p:sp>
        <p:nvSpPr>
          <p:cNvPr id="86" name="직사각형 85"/>
          <p:cNvSpPr/>
          <p:nvPr/>
        </p:nvSpPr>
        <p:spPr>
          <a:xfrm>
            <a:off x="2360897" y="1507106"/>
            <a:ext cx="147667" cy="4303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167144" y="1822159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167144" y="2108628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9429458" y="2443607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6167143" y="2778586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9429458" y="3813061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508564" y="1837248"/>
            <a:ext cx="36585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2508564" y="2778586"/>
            <a:ext cx="36585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508564" y="2472291"/>
            <a:ext cx="6920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2508564" y="3811662"/>
            <a:ext cx="6920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2508564" y="2741729"/>
            <a:ext cx="6920894" cy="38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>
            <a:off x="2509378" y="4136006"/>
            <a:ext cx="6920894" cy="38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2481449" y="2419248"/>
            <a:ext cx="3731008" cy="10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2496562" y="3123042"/>
            <a:ext cx="3731008" cy="10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508564" y="3217311"/>
            <a:ext cx="1514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660042" y="3219450"/>
            <a:ext cx="0" cy="538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2496562" y="3758157"/>
            <a:ext cx="163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509657" y="4333641"/>
            <a:ext cx="1514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H="1">
            <a:off x="2505445" y="5734595"/>
            <a:ext cx="163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2664805" y="4333641"/>
            <a:ext cx="0" cy="1395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379308" y="1573207"/>
            <a:ext cx="1049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Crawling_article</a:t>
            </a:r>
            <a:r>
              <a:rPr lang="en-US" altLang="ko-KR" sz="800" dirty="0" smtClean="0"/>
              <a:t>( 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6705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직선 연결선 73"/>
          <p:cNvCxnSpPr>
            <a:stCxn id="23" idx="2"/>
          </p:cNvCxnSpPr>
          <p:nvPr/>
        </p:nvCxnSpPr>
        <p:spPr>
          <a:xfrm>
            <a:off x="9118284" y="1180083"/>
            <a:ext cx="0" cy="53836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5003281" y="1672643"/>
            <a:ext cx="1" cy="4891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025097" y="718421"/>
            <a:ext cx="170508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newsprocess.py</a:t>
            </a:r>
          </a:p>
          <a:p>
            <a:r>
              <a:rPr lang="en-US" altLang="ko-KR" sz="1200" b="1" dirty="0" smtClean="0"/>
              <a:t>:: </a:t>
            </a:r>
            <a:r>
              <a:rPr lang="en-US" altLang="ko-KR" sz="1200" b="1" dirty="0" err="1" smtClean="0"/>
              <a:t>NaverNewsProcess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2806574" y="1312756"/>
            <a:ext cx="147667" cy="5251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90515" y="718420"/>
            <a:ext cx="1237647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databaselib.py</a:t>
            </a:r>
          </a:p>
          <a:p>
            <a:r>
              <a:rPr lang="en-US" altLang="ko-KR" sz="1200" b="1" dirty="0" smtClean="0"/>
              <a:t>::Database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4934128" y="1312756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33306" y="1312756"/>
            <a:ext cx="10963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데이터 베이스 연결</a:t>
            </a:r>
            <a:endParaRPr lang="ko-KR" altLang="en-US" sz="700" dirty="0"/>
          </a:p>
        </p:txBody>
      </p:sp>
      <p:sp>
        <p:nvSpPr>
          <p:cNvPr id="9" name="직사각형 8"/>
          <p:cNvSpPr/>
          <p:nvPr/>
        </p:nvSpPr>
        <p:spPr>
          <a:xfrm>
            <a:off x="6284824" y="718420"/>
            <a:ext cx="113287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chromelib.py</a:t>
            </a:r>
          </a:p>
          <a:p>
            <a:r>
              <a:rPr lang="en-US" altLang="ko-KR" sz="1200" b="1" dirty="0" smtClean="0"/>
              <a:t>::Chrome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6781041" y="1647713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88479" y="1647713"/>
            <a:ext cx="1293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2. </a:t>
            </a:r>
            <a:r>
              <a:rPr lang="ko-KR" altLang="en-US" sz="700" dirty="0" smtClean="0"/>
              <a:t>크롬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라이브러리 초기화</a:t>
            </a:r>
            <a:endParaRPr lang="ko-KR" altLang="en-US" sz="700" dirty="0"/>
          </a:p>
        </p:txBody>
      </p:sp>
      <p:sp>
        <p:nvSpPr>
          <p:cNvPr id="12" name="직사각형 11"/>
          <p:cNvSpPr/>
          <p:nvPr/>
        </p:nvSpPr>
        <p:spPr>
          <a:xfrm>
            <a:off x="4933066" y="1995066"/>
            <a:ext cx="144852" cy="688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67243" y="4740416"/>
            <a:ext cx="18137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10. </a:t>
            </a:r>
            <a:r>
              <a:rPr lang="ko-KR" altLang="en-US" sz="700" dirty="0" smtClean="0"/>
              <a:t>데이터 베이스 접속 확인 및 재 접속</a:t>
            </a:r>
            <a:endParaRPr lang="ko-KR" altLang="en-US" sz="700" dirty="0"/>
          </a:p>
        </p:txBody>
      </p:sp>
      <p:sp>
        <p:nvSpPr>
          <p:cNvPr id="15" name="TextBox 14"/>
          <p:cNvSpPr txBox="1"/>
          <p:nvPr/>
        </p:nvSpPr>
        <p:spPr>
          <a:xfrm>
            <a:off x="5095890" y="2391433"/>
            <a:ext cx="11539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4. </a:t>
            </a:r>
            <a:r>
              <a:rPr lang="ko-KR" altLang="en-US" sz="700" dirty="0" err="1" smtClean="0"/>
              <a:t>네이버</a:t>
            </a:r>
            <a:r>
              <a:rPr lang="ko-KR" altLang="en-US" sz="700" dirty="0" smtClean="0"/>
              <a:t> 매체 조회</a:t>
            </a:r>
            <a:endParaRPr lang="ko-KR" altLang="en-US" sz="700" dirty="0"/>
          </a:p>
        </p:txBody>
      </p:sp>
      <p:sp>
        <p:nvSpPr>
          <p:cNvPr id="16" name="직사각형 15"/>
          <p:cNvSpPr/>
          <p:nvPr/>
        </p:nvSpPr>
        <p:spPr>
          <a:xfrm>
            <a:off x="6781041" y="2987644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25896" y="3041845"/>
            <a:ext cx="128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6. </a:t>
            </a:r>
            <a:r>
              <a:rPr lang="ko-KR" altLang="en-US" sz="700" dirty="0" smtClean="0"/>
              <a:t>크롬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드라이버 상태 확인</a:t>
            </a:r>
            <a:endParaRPr lang="ko-KR" altLang="en-US" sz="700" dirty="0"/>
          </a:p>
        </p:txBody>
      </p:sp>
      <p:sp>
        <p:nvSpPr>
          <p:cNvPr id="18" name="직사각형 17"/>
          <p:cNvSpPr/>
          <p:nvPr/>
        </p:nvSpPr>
        <p:spPr>
          <a:xfrm>
            <a:off x="4933064" y="3331595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12794" y="3373104"/>
            <a:ext cx="1457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7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매체기준정보 확인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3111733" y="2733373"/>
            <a:ext cx="11953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5. </a:t>
            </a:r>
            <a:r>
              <a:rPr lang="ko-KR" altLang="en-US" sz="700" dirty="0" smtClean="0"/>
              <a:t>기사 수집 날짜 확인</a:t>
            </a:r>
            <a:endParaRPr lang="ko-KR" altLang="en-US" sz="700" dirty="0"/>
          </a:p>
        </p:txBody>
      </p:sp>
      <p:sp>
        <p:nvSpPr>
          <p:cNvPr id="23" name="직사각형 22"/>
          <p:cNvSpPr/>
          <p:nvPr/>
        </p:nvSpPr>
        <p:spPr>
          <a:xfrm>
            <a:off x="8333838" y="718418"/>
            <a:ext cx="15688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crawlingprocess.py</a:t>
            </a:r>
          </a:p>
          <a:p>
            <a:r>
              <a:rPr lang="en-US" altLang="ko-KR" sz="1200" b="1" dirty="0" smtClean="0"/>
              <a:t>::</a:t>
            </a:r>
            <a:r>
              <a:rPr lang="en-US" altLang="ko-KR" sz="1200" b="1" dirty="0" err="1" smtClean="0"/>
              <a:t>CrawlingProcess</a:t>
            </a:r>
            <a:endParaRPr lang="en-US" altLang="ko-KR" sz="1200" b="1" dirty="0"/>
          </a:p>
        </p:txBody>
      </p:sp>
      <p:sp>
        <p:nvSpPr>
          <p:cNvPr id="25" name="직사각형 24"/>
          <p:cNvSpPr/>
          <p:nvPr/>
        </p:nvSpPr>
        <p:spPr>
          <a:xfrm>
            <a:off x="4933063" y="3955132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23187" y="4037583"/>
            <a:ext cx="12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8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수집된 내용인지 확인</a:t>
            </a:r>
            <a:endParaRPr lang="ko-KR" altLang="en-US" sz="700" dirty="0"/>
          </a:p>
        </p:txBody>
      </p:sp>
      <p:sp>
        <p:nvSpPr>
          <p:cNvPr id="27" name="직사각형 26"/>
          <p:cNvSpPr/>
          <p:nvPr/>
        </p:nvSpPr>
        <p:spPr>
          <a:xfrm>
            <a:off x="9045855" y="4300095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190710" y="4327297"/>
            <a:ext cx="786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9. </a:t>
            </a:r>
            <a:r>
              <a:rPr lang="ko-KR" altLang="en-US" sz="700" dirty="0" smtClean="0"/>
              <a:t>뉴스 수집</a:t>
            </a:r>
            <a:endParaRPr lang="ko-KR" altLang="en-US" sz="700" dirty="0"/>
          </a:p>
        </p:txBody>
      </p:sp>
      <p:sp>
        <p:nvSpPr>
          <p:cNvPr id="30" name="직사각형 29"/>
          <p:cNvSpPr/>
          <p:nvPr/>
        </p:nvSpPr>
        <p:spPr>
          <a:xfrm>
            <a:off x="4933062" y="4630246"/>
            <a:ext cx="144855" cy="664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95890" y="2023304"/>
            <a:ext cx="786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3. </a:t>
            </a:r>
            <a:r>
              <a:rPr lang="ko-KR" altLang="en-US" sz="700" dirty="0" smtClean="0"/>
              <a:t>접속확인</a:t>
            </a:r>
            <a:endParaRPr lang="ko-KR" altLang="en-US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5077916" y="4986818"/>
            <a:ext cx="17618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11. </a:t>
            </a:r>
            <a:r>
              <a:rPr lang="ko-KR" altLang="en-US" sz="700" dirty="0" smtClean="0"/>
              <a:t>수집된 뉴스 데이터 베이스에 저장</a:t>
            </a:r>
            <a:endParaRPr lang="ko-KR" altLang="en-US" sz="700" dirty="0"/>
          </a:p>
        </p:txBody>
      </p:sp>
      <p:sp>
        <p:nvSpPr>
          <p:cNvPr id="34" name="TextBox 33"/>
          <p:cNvSpPr txBox="1"/>
          <p:nvPr/>
        </p:nvSpPr>
        <p:spPr>
          <a:xfrm>
            <a:off x="3111584" y="5435611"/>
            <a:ext cx="1557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12. </a:t>
            </a:r>
            <a:r>
              <a:rPr lang="ko-KR" altLang="en-US" sz="700" dirty="0" smtClean="0"/>
              <a:t>메모리 해제</a:t>
            </a:r>
            <a:endParaRPr lang="en-US" altLang="ko-KR" sz="700" dirty="0" smtClean="0"/>
          </a:p>
          <a:p>
            <a:r>
              <a:rPr lang="en-US" altLang="ko-KR" sz="700" dirty="0" smtClean="0"/>
              <a:t>13. </a:t>
            </a:r>
            <a:r>
              <a:rPr lang="ko-KR" altLang="en-US" sz="700" dirty="0"/>
              <a:t>수집</a:t>
            </a:r>
            <a:r>
              <a:rPr lang="en-US" altLang="ko-KR" sz="700" dirty="0"/>
              <a:t>/</a:t>
            </a:r>
            <a:r>
              <a:rPr lang="ko-KR" altLang="en-US" sz="700" dirty="0" smtClean="0"/>
              <a:t>저장 완료 후 대기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5082106" y="5893121"/>
            <a:ext cx="12583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14. </a:t>
            </a:r>
            <a:r>
              <a:rPr lang="ko-KR" altLang="en-US" sz="700" dirty="0" smtClean="0"/>
              <a:t>수집 주기 저장</a:t>
            </a:r>
            <a:endParaRPr lang="ko-KR" altLang="en-US" sz="700" dirty="0"/>
          </a:p>
        </p:txBody>
      </p:sp>
      <p:cxnSp>
        <p:nvCxnSpPr>
          <p:cNvPr id="43" name="직선 연결선 42"/>
          <p:cNvCxnSpPr>
            <a:stCxn id="3" idx="2"/>
            <a:endCxn id="4" idx="0"/>
          </p:cNvCxnSpPr>
          <p:nvPr/>
        </p:nvCxnSpPr>
        <p:spPr>
          <a:xfrm>
            <a:off x="2877638" y="1180086"/>
            <a:ext cx="2770" cy="1326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009571" y="1181750"/>
            <a:ext cx="1343" cy="1326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9" idx="2"/>
            <a:endCxn id="10" idx="0"/>
          </p:cNvCxnSpPr>
          <p:nvPr/>
        </p:nvCxnSpPr>
        <p:spPr>
          <a:xfrm>
            <a:off x="6851261" y="1180085"/>
            <a:ext cx="2208" cy="4676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16" idx="0"/>
          </p:cNvCxnSpPr>
          <p:nvPr/>
        </p:nvCxnSpPr>
        <p:spPr>
          <a:xfrm>
            <a:off x="6851261" y="2003465"/>
            <a:ext cx="2208" cy="9841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851261" y="3335403"/>
            <a:ext cx="0" cy="32283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4" idx="0"/>
            <a:endCxn id="7" idx="0"/>
          </p:cNvCxnSpPr>
          <p:nvPr/>
        </p:nvCxnSpPr>
        <p:spPr>
          <a:xfrm>
            <a:off x="2880408" y="1312756"/>
            <a:ext cx="2126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2952841" y="1624853"/>
            <a:ext cx="2046095" cy="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960461" y="1672643"/>
            <a:ext cx="3820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>
            <a:off x="2968081" y="1908863"/>
            <a:ext cx="376558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2968081" y="2023304"/>
            <a:ext cx="2030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2970888" y="2643495"/>
            <a:ext cx="19187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2970278" y="3331595"/>
            <a:ext cx="1989949" cy="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8" idx="2"/>
          </p:cNvCxnSpPr>
          <p:nvPr/>
        </p:nvCxnSpPr>
        <p:spPr>
          <a:xfrm flipH="1">
            <a:off x="2960461" y="3666574"/>
            <a:ext cx="2045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2960461" y="3936332"/>
            <a:ext cx="2030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3005839" y="4398096"/>
            <a:ext cx="60031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H="1" flipV="1">
            <a:off x="2928024" y="4622603"/>
            <a:ext cx="6190259" cy="42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2960460" y="4669704"/>
            <a:ext cx="2030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 flipH="1">
            <a:off x="2940040" y="5292852"/>
            <a:ext cx="2037409" cy="7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자유형 133"/>
          <p:cNvSpPr/>
          <p:nvPr/>
        </p:nvSpPr>
        <p:spPr>
          <a:xfrm>
            <a:off x="2965749" y="5356530"/>
            <a:ext cx="140286" cy="472225"/>
          </a:xfrm>
          <a:custGeom>
            <a:avLst/>
            <a:gdLst>
              <a:gd name="connsiteX0" fmla="*/ 0 w 99588"/>
              <a:gd name="connsiteY0" fmla="*/ 0 h 289711"/>
              <a:gd name="connsiteX1" fmla="*/ 99588 w 99588"/>
              <a:gd name="connsiteY1" fmla="*/ 135802 h 289711"/>
              <a:gd name="connsiteX2" fmla="*/ 0 w 99588"/>
              <a:gd name="connsiteY2" fmla="*/ 289711 h 28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88" h="289711">
                <a:moveTo>
                  <a:pt x="0" y="0"/>
                </a:moveTo>
                <a:cubicBezTo>
                  <a:pt x="49794" y="43758"/>
                  <a:pt x="99588" y="87517"/>
                  <a:pt x="99588" y="135802"/>
                </a:cubicBezTo>
                <a:cubicBezTo>
                  <a:pt x="99588" y="184087"/>
                  <a:pt x="21125" y="255006"/>
                  <a:pt x="0" y="289711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90187" y="116438"/>
            <a:ext cx="3873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-1) esScraper4Naver -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newsProcess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3" name="자유형 142"/>
          <p:cNvSpPr/>
          <p:nvPr/>
        </p:nvSpPr>
        <p:spPr>
          <a:xfrm>
            <a:off x="2991548" y="2711107"/>
            <a:ext cx="99588" cy="289711"/>
          </a:xfrm>
          <a:custGeom>
            <a:avLst/>
            <a:gdLst>
              <a:gd name="connsiteX0" fmla="*/ 0 w 99588"/>
              <a:gd name="connsiteY0" fmla="*/ 0 h 289711"/>
              <a:gd name="connsiteX1" fmla="*/ 99588 w 99588"/>
              <a:gd name="connsiteY1" fmla="*/ 135802 h 289711"/>
              <a:gd name="connsiteX2" fmla="*/ 0 w 99588"/>
              <a:gd name="connsiteY2" fmla="*/ 289711 h 28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88" h="289711">
                <a:moveTo>
                  <a:pt x="0" y="0"/>
                </a:moveTo>
                <a:cubicBezTo>
                  <a:pt x="49794" y="43758"/>
                  <a:pt x="99588" y="87517"/>
                  <a:pt x="99588" y="135802"/>
                </a:cubicBezTo>
                <a:cubicBezTo>
                  <a:pt x="99588" y="184087"/>
                  <a:pt x="21125" y="255006"/>
                  <a:pt x="0" y="289711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4939152" y="5859602"/>
            <a:ext cx="156737" cy="296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>
            <a:off x="2920418" y="5873463"/>
            <a:ext cx="2030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자유형 172"/>
          <p:cNvSpPr/>
          <p:nvPr/>
        </p:nvSpPr>
        <p:spPr>
          <a:xfrm>
            <a:off x="2969768" y="6248820"/>
            <a:ext cx="99588" cy="289711"/>
          </a:xfrm>
          <a:custGeom>
            <a:avLst/>
            <a:gdLst>
              <a:gd name="connsiteX0" fmla="*/ 0 w 99588"/>
              <a:gd name="connsiteY0" fmla="*/ 0 h 289711"/>
              <a:gd name="connsiteX1" fmla="*/ 99588 w 99588"/>
              <a:gd name="connsiteY1" fmla="*/ 135802 h 289711"/>
              <a:gd name="connsiteX2" fmla="*/ 0 w 99588"/>
              <a:gd name="connsiteY2" fmla="*/ 289711 h 28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88" h="289711">
                <a:moveTo>
                  <a:pt x="0" y="0"/>
                </a:moveTo>
                <a:cubicBezTo>
                  <a:pt x="49794" y="43758"/>
                  <a:pt x="99588" y="87517"/>
                  <a:pt x="99588" y="135802"/>
                </a:cubicBezTo>
                <a:cubicBezTo>
                  <a:pt x="99588" y="184087"/>
                  <a:pt x="21125" y="255006"/>
                  <a:pt x="0" y="289711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3037990" y="6269515"/>
            <a:ext cx="1269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15. </a:t>
            </a:r>
            <a:r>
              <a:rPr lang="ko-KR" altLang="en-US" sz="700" dirty="0" smtClean="0"/>
              <a:t>작업 간 지연시간 설정</a:t>
            </a:r>
            <a:endParaRPr lang="ko-KR" altLang="en-US" sz="700" dirty="0"/>
          </a:p>
        </p:txBody>
      </p:sp>
      <p:grpSp>
        <p:nvGrpSpPr>
          <p:cNvPr id="180" name="그룹 179"/>
          <p:cNvGrpSpPr/>
          <p:nvPr/>
        </p:nvGrpSpPr>
        <p:grpSpPr>
          <a:xfrm>
            <a:off x="1493836" y="1964003"/>
            <a:ext cx="8990077" cy="4647528"/>
            <a:chOff x="1307188" y="3046720"/>
            <a:chExt cx="9208412" cy="2122439"/>
          </a:xfrm>
        </p:grpSpPr>
        <p:sp>
          <p:nvSpPr>
            <p:cNvPr id="181" name="직사각형 180"/>
            <p:cNvSpPr/>
            <p:nvPr/>
          </p:nvSpPr>
          <p:spPr>
            <a:xfrm>
              <a:off x="1315966" y="3053239"/>
              <a:ext cx="9199634" cy="2115920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1307188" y="3046720"/>
              <a:ext cx="748278" cy="164277"/>
              <a:chOff x="2374927" y="2278896"/>
              <a:chExt cx="748278" cy="164277"/>
            </a:xfrm>
          </p:grpSpPr>
          <p:sp>
            <p:nvSpPr>
              <p:cNvPr id="183" name="한쪽 모서리가 잘린 사각형 182"/>
              <p:cNvSpPr/>
              <p:nvPr/>
            </p:nvSpPr>
            <p:spPr>
              <a:xfrm flipV="1">
                <a:off x="2377340" y="2278896"/>
                <a:ext cx="621661" cy="164277"/>
              </a:xfrm>
              <a:prstGeom prst="snip1Rect">
                <a:avLst>
                  <a:gd name="adj" fmla="val 28291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2374927" y="2289705"/>
                <a:ext cx="748278" cy="1026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hile-loop</a:t>
                </a:r>
                <a:endPara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85" name="그룹 184"/>
          <p:cNvGrpSpPr/>
          <p:nvPr/>
        </p:nvGrpSpPr>
        <p:grpSpPr>
          <a:xfrm>
            <a:off x="1916327" y="2964100"/>
            <a:ext cx="8196409" cy="3268595"/>
            <a:chOff x="1307189" y="3037989"/>
            <a:chExt cx="9199635" cy="2124651"/>
          </a:xfrm>
        </p:grpSpPr>
        <p:sp>
          <p:nvSpPr>
            <p:cNvPr id="186" name="직사각형 185"/>
            <p:cNvSpPr/>
            <p:nvPr/>
          </p:nvSpPr>
          <p:spPr>
            <a:xfrm>
              <a:off x="1307189" y="3046720"/>
              <a:ext cx="9199635" cy="2115920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1309600" y="3037989"/>
              <a:ext cx="1206769" cy="173008"/>
              <a:chOff x="2377339" y="2270165"/>
              <a:chExt cx="1206769" cy="173008"/>
            </a:xfrm>
          </p:grpSpPr>
          <p:sp>
            <p:nvSpPr>
              <p:cNvPr id="188" name="한쪽 모서리가 잘린 사각형 187"/>
              <p:cNvSpPr/>
              <p:nvPr/>
            </p:nvSpPr>
            <p:spPr>
              <a:xfrm flipV="1">
                <a:off x="2377339" y="2278896"/>
                <a:ext cx="662354" cy="164277"/>
              </a:xfrm>
              <a:prstGeom prst="snip1Rect">
                <a:avLst>
                  <a:gd name="adj" fmla="val 28291"/>
                </a:avLst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382422" y="2270165"/>
                <a:ext cx="1201686" cy="14954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for - Loop</a:t>
                </a:r>
                <a:endPara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cxnSp>
        <p:nvCxnSpPr>
          <p:cNvPr id="192" name="직선 화살표 연결선 191"/>
          <p:cNvCxnSpPr/>
          <p:nvPr/>
        </p:nvCxnSpPr>
        <p:spPr>
          <a:xfrm flipH="1">
            <a:off x="2920418" y="6160635"/>
            <a:ext cx="2037409" cy="7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2960461" y="3000818"/>
            <a:ext cx="3820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2980834" y="3269893"/>
            <a:ext cx="37808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2936228" y="4290111"/>
            <a:ext cx="2045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1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연결선 101"/>
          <p:cNvCxnSpPr/>
          <p:nvPr/>
        </p:nvCxnSpPr>
        <p:spPr>
          <a:xfrm flipH="1">
            <a:off x="9157126" y="1153697"/>
            <a:ext cx="1388" cy="4750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11089471" y="1153697"/>
            <a:ext cx="1388" cy="4750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7442183" y="1140816"/>
            <a:ext cx="1388" cy="4750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625203" y="1138892"/>
            <a:ext cx="7176" cy="4750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0187" y="116438"/>
            <a:ext cx="604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1-2] esScraper4Naver –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newsProcess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en-US" altLang="ko-KR" sz="1600" b="1" dirty="0" err="1" smtClean="0"/>
              <a:t>CrawlingProcess</a:t>
            </a:r>
            <a:endParaRPr lang="en-US" altLang="ko-KR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898312" y="677231"/>
            <a:ext cx="15688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crawlingprocess.py</a:t>
            </a:r>
          </a:p>
          <a:p>
            <a:r>
              <a:rPr lang="en-US" altLang="ko-KR" sz="1200" b="1" dirty="0" smtClean="0"/>
              <a:t>:: </a:t>
            </a:r>
            <a:r>
              <a:rPr lang="en-US" altLang="ko-KR" sz="1200" b="1" dirty="0" err="1" smtClean="0"/>
              <a:t>CrawlingProcess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06445" y="1337469"/>
            <a:ext cx="153898" cy="4551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37799" y="591273"/>
            <a:ext cx="1341532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parser_page.py</a:t>
            </a:r>
          </a:p>
          <a:p>
            <a:r>
              <a:rPr lang="en-US" altLang="ko-KR" sz="1000" dirty="0" smtClean="0"/>
              <a:t>: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getNewsPage</a:t>
            </a:r>
            <a:r>
              <a:rPr lang="en-US" altLang="ko-KR" sz="1000" dirty="0"/>
              <a:t>( 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getNewsURL</a:t>
            </a:r>
            <a:r>
              <a:rPr lang="en-US" altLang="ko-KR" sz="1000" dirty="0"/>
              <a:t>( 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3640505" y="1337469"/>
            <a:ext cx="127071" cy="670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4" idx="0"/>
            <a:endCxn id="6" idx="0"/>
          </p:cNvCxnSpPr>
          <p:nvPr/>
        </p:nvCxnSpPr>
        <p:spPr>
          <a:xfrm>
            <a:off x="1683394" y="1337469"/>
            <a:ext cx="2020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4684" y="1534824"/>
            <a:ext cx="1210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Crawling_News</a:t>
            </a:r>
            <a:r>
              <a:rPr lang="en-US" altLang="ko-KR" sz="800" dirty="0" smtClean="0"/>
              <a:t>( )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864" y="1474269"/>
            <a:ext cx="148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en-US" altLang="ko-KR" sz="800" dirty="0" err="1" smtClean="0"/>
              <a:t>getNewsPage</a:t>
            </a:r>
            <a:r>
              <a:rPr lang="en-US" altLang="ko-KR" sz="800" dirty="0" smtClean="0"/>
              <a:t>( )</a:t>
            </a:r>
          </a:p>
          <a:p>
            <a:r>
              <a:rPr lang="ko-KR" altLang="en-US" sz="800" dirty="0" smtClean="0"/>
              <a:t>  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뉴스 전체 페이지 추출</a:t>
            </a:r>
            <a:endParaRPr lang="ko-KR" altLang="en-US" sz="8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1801575" y="2680756"/>
            <a:ext cx="190871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38636" y="2016233"/>
            <a:ext cx="131429" cy="680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77451" y="2154146"/>
            <a:ext cx="134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getNewsURL</a:t>
            </a:r>
            <a:r>
              <a:rPr lang="en-US" altLang="ko-KR" sz="800" dirty="0" smtClean="0"/>
              <a:t>( )</a:t>
            </a:r>
          </a:p>
          <a:p>
            <a:r>
              <a:rPr lang="ko-KR" altLang="en-US" sz="800" dirty="0" smtClean="0"/>
              <a:t>  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뉴스 </a:t>
            </a:r>
            <a:r>
              <a:rPr lang="en-US" altLang="ko-KR" sz="800" dirty="0" smtClean="0"/>
              <a:t>URL</a:t>
            </a:r>
            <a:r>
              <a:rPr lang="ko-KR" altLang="en-US" sz="800" dirty="0" smtClean="0"/>
              <a:t>목록 추출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231774" y="1321733"/>
            <a:ext cx="1210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_</a:t>
            </a:r>
            <a:r>
              <a:rPr lang="en-US" altLang="ko-KR" sz="800" dirty="0" err="1" smtClean="0"/>
              <a:t>getNewsPage</a:t>
            </a:r>
            <a:r>
              <a:rPr lang="en-US" altLang="ko-KR" sz="800" dirty="0" smtClean="0"/>
              <a:t>( )</a:t>
            </a:r>
            <a:endParaRPr lang="ko-KR" altLang="en-US" sz="8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1757186" y="1962438"/>
            <a:ext cx="190871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783621" y="2026869"/>
            <a:ext cx="19155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98112" y="2120306"/>
            <a:ext cx="1210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_</a:t>
            </a:r>
            <a:r>
              <a:rPr lang="en-US" altLang="ko-KR" sz="800" dirty="0" err="1" smtClean="0"/>
              <a:t>getNewsURL</a:t>
            </a:r>
            <a:r>
              <a:rPr lang="en-US" altLang="ko-KR" sz="800" dirty="0" smtClean="0"/>
              <a:t>( )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8427997" y="677227"/>
            <a:ext cx="1381147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parser_sports.py</a:t>
            </a:r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getNews</a:t>
            </a:r>
            <a:r>
              <a:rPr lang="en-US" altLang="ko-KR" sz="1000" dirty="0" smtClean="0"/>
              <a:t>()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5049527" y="684165"/>
            <a:ext cx="1165704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parser_util.py</a:t>
            </a:r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getNewsType</a:t>
            </a:r>
            <a:r>
              <a:rPr lang="en-US" altLang="ko-KR" sz="1000" dirty="0" smtClean="0"/>
              <a:t>( )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6801924" y="708005"/>
            <a:ext cx="1294650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parser_news.py</a:t>
            </a:r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getNews</a:t>
            </a:r>
            <a:r>
              <a:rPr lang="en-US" altLang="ko-KR" sz="1000" dirty="0" smtClean="0"/>
              <a:t>( )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10254228" y="677227"/>
            <a:ext cx="1649682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parser_entrertain.py</a:t>
            </a:r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getNews</a:t>
            </a:r>
            <a:r>
              <a:rPr lang="en-US" altLang="ko-KR" sz="1000" dirty="0" smtClean="0"/>
              <a:t>( )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5570140" y="2653050"/>
            <a:ext cx="124478" cy="624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702164" y="2724372"/>
            <a:ext cx="134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en-US" altLang="ko-KR" sz="800" dirty="0" err="1" smtClean="0"/>
              <a:t>getNewstype</a:t>
            </a:r>
            <a:r>
              <a:rPr lang="en-US" altLang="ko-KR" sz="800" dirty="0" smtClean="0"/>
              <a:t>( )</a:t>
            </a:r>
          </a:p>
          <a:p>
            <a:r>
              <a:rPr lang="ko-KR" altLang="en-US" sz="800" dirty="0" smtClean="0"/>
              <a:t>  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뉴스 타입 조회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7400949" y="3359635"/>
            <a:ext cx="97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getNews</a:t>
            </a:r>
            <a:r>
              <a:rPr lang="en-US" altLang="ko-KR" sz="800" dirty="0" smtClean="0"/>
              <a:t>( )</a:t>
            </a:r>
          </a:p>
          <a:p>
            <a:r>
              <a:rPr lang="ko-KR" altLang="en-US" sz="800" dirty="0" smtClean="0"/>
              <a:t>   </a:t>
            </a:r>
            <a:r>
              <a:rPr lang="en-US" altLang="ko-KR" sz="800" dirty="0" smtClean="0"/>
              <a:t>: parsin</a:t>
            </a:r>
            <a:r>
              <a:rPr lang="en-US" altLang="ko-KR" sz="800" dirty="0"/>
              <a:t>g</a:t>
            </a:r>
            <a:r>
              <a:rPr lang="ko-KR" altLang="en-US" sz="800" dirty="0" smtClean="0"/>
              <a:t>하기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202244" y="4037191"/>
            <a:ext cx="902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5. </a:t>
            </a:r>
            <a:r>
              <a:rPr lang="en-US" altLang="ko-KR" sz="800" dirty="0" err="1" smtClean="0"/>
              <a:t>getNews</a:t>
            </a:r>
            <a:r>
              <a:rPr lang="en-US" altLang="ko-KR" sz="800" dirty="0" smtClean="0"/>
              <a:t>( )</a:t>
            </a:r>
          </a:p>
          <a:p>
            <a:r>
              <a:rPr lang="ko-KR" altLang="en-US" sz="800" dirty="0" smtClean="0"/>
              <a:t>   </a:t>
            </a:r>
            <a:r>
              <a:rPr lang="en-US" altLang="ko-KR" sz="800" dirty="0" smtClean="0"/>
              <a:t>: parsing</a:t>
            </a:r>
            <a:r>
              <a:rPr lang="ko-KR" altLang="en-US" sz="800" dirty="0" smtClean="0"/>
              <a:t>하기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1141309" y="4847938"/>
            <a:ext cx="93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</a:t>
            </a:r>
            <a:r>
              <a:rPr lang="en-US" altLang="ko-KR" sz="800" dirty="0" err="1" smtClean="0"/>
              <a:t>getNews</a:t>
            </a:r>
            <a:r>
              <a:rPr lang="en-US" altLang="ko-KR" sz="800" dirty="0" smtClean="0"/>
              <a:t>( )</a:t>
            </a:r>
          </a:p>
          <a:p>
            <a:r>
              <a:rPr lang="ko-KR" altLang="en-US" sz="800" dirty="0" smtClean="0"/>
              <a:t>   </a:t>
            </a:r>
            <a:r>
              <a:rPr lang="en-US" altLang="ko-KR" sz="800" dirty="0" smtClean="0"/>
              <a:t>: parsing</a:t>
            </a:r>
            <a:r>
              <a:rPr lang="ko-KR" altLang="en-US" sz="800" dirty="0" smtClean="0"/>
              <a:t>하기 </a:t>
            </a:r>
            <a:r>
              <a:rPr lang="en-US" altLang="ko-KR" sz="800" dirty="0" smtClean="0"/>
              <a:t> 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797759" y="2713007"/>
            <a:ext cx="3762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1849078" y="3274376"/>
            <a:ext cx="37761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1839444" y="3895009"/>
            <a:ext cx="557462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40628" y="1328736"/>
            <a:ext cx="120310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Newstype</a:t>
            </a:r>
            <a:r>
              <a:rPr lang="en-US" altLang="ko-KR" sz="800" dirty="0" smtClean="0"/>
              <a:t> = news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579655" y="1319380"/>
            <a:ext cx="10570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newstype</a:t>
            </a:r>
            <a:r>
              <a:rPr lang="en-US" altLang="ko-KR" sz="800" dirty="0"/>
              <a:t> = </a:t>
            </a:r>
            <a:r>
              <a:rPr lang="en-US" altLang="ko-KR" sz="800" dirty="0" smtClean="0"/>
              <a:t>else</a:t>
            </a:r>
            <a:endParaRPr lang="ko-KR" altLang="en-US" sz="8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849078" y="3962972"/>
            <a:ext cx="7234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1827494" y="4591001"/>
            <a:ext cx="7328126" cy="53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835859" y="4683967"/>
            <a:ext cx="92161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7361461" y="3270508"/>
            <a:ext cx="124478" cy="624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1804214" y="5329466"/>
            <a:ext cx="927485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830147" y="3303523"/>
            <a:ext cx="5574622" cy="12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83650" y="3962972"/>
            <a:ext cx="124478" cy="624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1016831" y="4704965"/>
            <a:ext cx="124478" cy="624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 83"/>
          <p:cNvSpPr/>
          <p:nvPr/>
        </p:nvSpPr>
        <p:spPr>
          <a:xfrm>
            <a:off x="1827494" y="5417100"/>
            <a:ext cx="140286" cy="472225"/>
          </a:xfrm>
          <a:custGeom>
            <a:avLst/>
            <a:gdLst>
              <a:gd name="connsiteX0" fmla="*/ 0 w 99588"/>
              <a:gd name="connsiteY0" fmla="*/ 0 h 289711"/>
              <a:gd name="connsiteX1" fmla="*/ 99588 w 99588"/>
              <a:gd name="connsiteY1" fmla="*/ 135802 h 289711"/>
              <a:gd name="connsiteX2" fmla="*/ 0 w 99588"/>
              <a:gd name="connsiteY2" fmla="*/ 289711 h 28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88" h="289711">
                <a:moveTo>
                  <a:pt x="0" y="0"/>
                </a:moveTo>
                <a:cubicBezTo>
                  <a:pt x="49794" y="43758"/>
                  <a:pt x="99588" y="87517"/>
                  <a:pt x="99588" y="135802"/>
                </a:cubicBezTo>
                <a:cubicBezTo>
                  <a:pt x="99588" y="184087"/>
                  <a:pt x="21125" y="255006"/>
                  <a:pt x="0" y="289711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991059" y="5466700"/>
            <a:ext cx="1451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Newslist</a:t>
            </a:r>
            <a:r>
              <a:rPr lang="ko-KR" altLang="en-US" sz="800" dirty="0" smtClean="0"/>
              <a:t>에 저장 후 반환</a:t>
            </a:r>
            <a:endParaRPr lang="en-US" altLang="ko-KR" sz="800" dirty="0" smtClean="0"/>
          </a:p>
        </p:txBody>
      </p:sp>
      <p:cxnSp>
        <p:nvCxnSpPr>
          <p:cNvPr id="92" name="직선 연결선 91"/>
          <p:cNvCxnSpPr>
            <a:stCxn id="3" idx="2"/>
            <a:endCxn id="4" idx="0"/>
          </p:cNvCxnSpPr>
          <p:nvPr/>
        </p:nvCxnSpPr>
        <p:spPr>
          <a:xfrm>
            <a:off x="1682758" y="1138896"/>
            <a:ext cx="636" cy="198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5" idx="2"/>
            <a:endCxn id="6" idx="0"/>
          </p:cNvCxnSpPr>
          <p:nvPr/>
        </p:nvCxnSpPr>
        <p:spPr>
          <a:xfrm flipH="1">
            <a:off x="3704041" y="1176048"/>
            <a:ext cx="4524" cy="1614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15" idx="2"/>
          </p:cNvCxnSpPr>
          <p:nvPr/>
        </p:nvCxnSpPr>
        <p:spPr>
          <a:xfrm flipH="1">
            <a:off x="3699161" y="2696788"/>
            <a:ext cx="5190" cy="3192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609115" y="1319380"/>
            <a:ext cx="10570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newstype</a:t>
            </a:r>
            <a:r>
              <a:rPr lang="en-US" altLang="ko-KR" sz="800" dirty="0"/>
              <a:t> = sports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223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직선 연결선 73"/>
          <p:cNvCxnSpPr>
            <a:stCxn id="23" idx="2"/>
          </p:cNvCxnSpPr>
          <p:nvPr/>
        </p:nvCxnSpPr>
        <p:spPr>
          <a:xfrm>
            <a:off x="9118284" y="1180083"/>
            <a:ext cx="0" cy="53836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5003281" y="1672643"/>
            <a:ext cx="1" cy="4891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941118" y="718421"/>
            <a:ext cx="187878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reactionprocess.py</a:t>
            </a:r>
          </a:p>
          <a:p>
            <a:r>
              <a:rPr lang="en-US" altLang="ko-KR" sz="1200" b="1" dirty="0" smtClean="0"/>
              <a:t>::</a:t>
            </a:r>
            <a:r>
              <a:rPr lang="en-US" altLang="ko-KR" sz="1200" b="1" dirty="0" err="1" smtClean="0"/>
              <a:t>NaverReactionProcess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2806574" y="1312756"/>
            <a:ext cx="147667" cy="5251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90515" y="718420"/>
            <a:ext cx="1237647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databaselib.py</a:t>
            </a:r>
          </a:p>
          <a:p>
            <a:r>
              <a:rPr lang="en-US" altLang="ko-KR" sz="1200" b="1" dirty="0" smtClean="0"/>
              <a:t>::Database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4934128" y="1312756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33306" y="1312756"/>
            <a:ext cx="10963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데이터 베이스 연결</a:t>
            </a:r>
            <a:endParaRPr lang="ko-KR" altLang="en-US" sz="700" dirty="0"/>
          </a:p>
        </p:txBody>
      </p:sp>
      <p:sp>
        <p:nvSpPr>
          <p:cNvPr id="9" name="직사각형 8"/>
          <p:cNvSpPr/>
          <p:nvPr/>
        </p:nvSpPr>
        <p:spPr>
          <a:xfrm>
            <a:off x="6284824" y="718420"/>
            <a:ext cx="113287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chromelib.py</a:t>
            </a:r>
          </a:p>
          <a:p>
            <a:r>
              <a:rPr lang="en-US" altLang="ko-KR" sz="1200" b="1" dirty="0" smtClean="0"/>
              <a:t>::Chrome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6781041" y="1647713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88479" y="1647713"/>
            <a:ext cx="1293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2. </a:t>
            </a:r>
            <a:r>
              <a:rPr lang="ko-KR" altLang="en-US" sz="700" dirty="0" smtClean="0"/>
              <a:t>크롬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라이브러리 초기화</a:t>
            </a:r>
            <a:endParaRPr lang="ko-KR" altLang="en-US" sz="700" dirty="0"/>
          </a:p>
        </p:txBody>
      </p:sp>
      <p:sp>
        <p:nvSpPr>
          <p:cNvPr id="12" name="직사각형 11"/>
          <p:cNvSpPr/>
          <p:nvPr/>
        </p:nvSpPr>
        <p:spPr>
          <a:xfrm>
            <a:off x="4933066" y="1995066"/>
            <a:ext cx="144852" cy="688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93850" y="4413496"/>
            <a:ext cx="18137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8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데이터 베이스 접속 확인 및 재 접속</a:t>
            </a:r>
            <a:endParaRPr lang="ko-KR" altLang="en-US" sz="700" dirty="0"/>
          </a:p>
        </p:txBody>
      </p:sp>
      <p:sp>
        <p:nvSpPr>
          <p:cNvPr id="15" name="TextBox 14"/>
          <p:cNvSpPr txBox="1"/>
          <p:nvPr/>
        </p:nvSpPr>
        <p:spPr>
          <a:xfrm>
            <a:off x="5095890" y="2391433"/>
            <a:ext cx="11539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4. </a:t>
            </a:r>
            <a:r>
              <a:rPr lang="ko-KR" altLang="en-US" sz="700" dirty="0" err="1" smtClean="0"/>
              <a:t>네이버</a:t>
            </a:r>
            <a:r>
              <a:rPr lang="ko-KR" altLang="en-US" sz="700" dirty="0" smtClean="0"/>
              <a:t> 매체 조회</a:t>
            </a:r>
            <a:endParaRPr lang="ko-KR" altLang="en-US" sz="700" dirty="0"/>
          </a:p>
        </p:txBody>
      </p:sp>
      <p:sp>
        <p:nvSpPr>
          <p:cNvPr id="16" name="직사각형 15"/>
          <p:cNvSpPr/>
          <p:nvPr/>
        </p:nvSpPr>
        <p:spPr>
          <a:xfrm>
            <a:off x="6781041" y="2987644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25896" y="3041845"/>
            <a:ext cx="128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5. </a:t>
            </a:r>
            <a:r>
              <a:rPr lang="ko-KR" altLang="en-US" sz="700" dirty="0" smtClean="0"/>
              <a:t>크롬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드라이버 상태 확인</a:t>
            </a:r>
            <a:endParaRPr lang="ko-KR" altLang="en-US" sz="700" dirty="0"/>
          </a:p>
        </p:txBody>
      </p:sp>
      <p:sp>
        <p:nvSpPr>
          <p:cNvPr id="18" name="직사각형 17"/>
          <p:cNvSpPr/>
          <p:nvPr/>
        </p:nvSpPr>
        <p:spPr>
          <a:xfrm>
            <a:off x="4933064" y="3331595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12794" y="3373104"/>
            <a:ext cx="1457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6. </a:t>
            </a:r>
            <a:r>
              <a:rPr lang="ko-KR" altLang="en-US" sz="700" dirty="0" smtClean="0"/>
              <a:t>매체기준정보 확인</a:t>
            </a:r>
            <a:endParaRPr lang="ko-KR" altLang="en-US" sz="700" dirty="0"/>
          </a:p>
        </p:txBody>
      </p:sp>
      <p:sp>
        <p:nvSpPr>
          <p:cNvPr id="23" name="직사각형 22"/>
          <p:cNvSpPr/>
          <p:nvPr/>
        </p:nvSpPr>
        <p:spPr>
          <a:xfrm>
            <a:off x="8333838" y="718418"/>
            <a:ext cx="15688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crawlingprocess.py</a:t>
            </a:r>
          </a:p>
          <a:p>
            <a:r>
              <a:rPr lang="en-US" altLang="ko-KR" sz="1200" b="1" dirty="0" smtClean="0"/>
              <a:t>::</a:t>
            </a:r>
            <a:r>
              <a:rPr lang="en-US" altLang="ko-KR" sz="1200" b="1" dirty="0" err="1" smtClean="0"/>
              <a:t>CrawlingProcess</a:t>
            </a:r>
            <a:endParaRPr lang="en-US" altLang="ko-KR" sz="1200" b="1" dirty="0"/>
          </a:p>
        </p:txBody>
      </p:sp>
      <p:sp>
        <p:nvSpPr>
          <p:cNvPr id="25" name="직사각형 24"/>
          <p:cNvSpPr/>
          <p:nvPr/>
        </p:nvSpPr>
        <p:spPr>
          <a:xfrm>
            <a:off x="4933063" y="3992456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04349" y="4036739"/>
            <a:ext cx="12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7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수집 기간 설정</a:t>
            </a:r>
            <a:endParaRPr lang="ko-KR" altLang="en-US" sz="700" dirty="0"/>
          </a:p>
        </p:txBody>
      </p:sp>
      <p:sp>
        <p:nvSpPr>
          <p:cNvPr id="27" name="직사각형 26"/>
          <p:cNvSpPr/>
          <p:nvPr/>
        </p:nvSpPr>
        <p:spPr>
          <a:xfrm>
            <a:off x="9059724" y="4703584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138981" y="4777511"/>
            <a:ext cx="786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9. </a:t>
            </a:r>
            <a:r>
              <a:rPr lang="ko-KR" altLang="en-US" sz="700" dirty="0" smtClean="0"/>
              <a:t>뉴스 수집</a:t>
            </a:r>
            <a:endParaRPr lang="ko-KR" alt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5095890" y="2023304"/>
            <a:ext cx="786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3. </a:t>
            </a:r>
            <a:r>
              <a:rPr lang="ko-KR" altLang="en-US" sz="700" dirty="0" smtClean="0"/>
              <a:t>접속확인</a:t>
            </a:r>
            <a:endParaRPr lang="ko-KR" altLang="en-US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5093850" y="5111781"/>
            <a:ext cx="17618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11. </a:t>
            </a:r>
            <a:r>
              <a:rPr lang="ko-KR" altLang="en-US" sz="700" dirty="0" smtClean="0"/>
              <a:t>수집된 뉴스 데이터 베이스에 저장</a:t>
            </a:r>
            <a:endParaRPr lang="ko-KR" altLang="en-US" sz="700" dirty="0"/>
          </a:p>
        </p:txBody>
      </p:sp>
      <p:sp>
        <p:nvSpPr>
          <p:cNvPr id="34" name="TextBox 33"/>
          <p:cNvSpPr txBox="1"/>
          <p:nvPr/>
        </p:nvSpPr>
        <p:spPr>
          <a:xfrm>
            <a:off x="3111584" y="5435611"/>
            <a:ext cx="1557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12. </a:t>
            </a:r>
            <a:r>
              <a:rPr lang="ko-KR" altLang="en-US" sz="700" dirty="0" smtClean="0"/>
              <a:t>메모리 해제</a:t>
            </a:r>
            <a:endParaRPr lang="en-US" altLang="ko-KR" sz="700" dirty="0" smtClean="0"/>
          </a:p>
          <a:p>
            <a:r>
              <a:rPr lang="en-US" altLang="ko-KR" sz="700" dirty="0" smtClean="0"/>
              <a:t>13. </a:t>
            </a:r>
            <a:r>
              <a:rPr lang="ko-KR" altLang="en-US" sz="700" dirty="0"/>
              <a:t>수집</a:t>
            </a:r>
            <a:r>
              <a:rPr lang="en-US" altLang="ko-KR" sz="700" dirty="0"/>
              <a:t>/</a:t>
            </a:r>
            <a:r>
              <a:rPr lang="ko-KR" altLang="en-US" sz="700" dirty="0" smtClean="0"/>
              <a:t>저장 완료 후 대기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5082106" y="5893121"/>
            <a:ext cx="12583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14. </a:t>
            </a:r>
            <a:r>
              <a:rPr lang="ko-KR" altLang="en-US" sz="700" dirty="0" smtClean="0"/>
              <a:t>수집 주기 저장</a:t>
            </a:r>
            <a:endParaRPr lang="ko-KR" altLang="en-US" sz="700" dirty="0"/>
          </a:p>
        </p:txBody>
      </p:sp>
      <p:cxnSp>
        <p:nvCxnSpPr>
          <p:cNvPr id="43" name="직선 연결선 42"/>
          <p:cNvCxnSpPr>
            <a:stCxn id="3" idx="2"/>
            <a:endCxn id="4" idx="0"/>
          </p:cNvCxnSpPr>
          <p:nvPr/>
        </p:nvCxnSpPr>
        <p:spPr>
          <a:xfrm flipH="1">
            <a:off x="2880408" y="1180086"/>
            <a:ext cx="102" cy="1326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009571" y="1181750"/>
            <a:ext cx="1343" cy="1326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9" idx="2"/>
            <a:endCxn id="10" idx="0"/>
          </p:cNvCxnSpPr>
          <p:nvPr/>
        </p:nvCxnSpPr>
        <p:spPr>
          <a:xfrm>
            <a:off x="6851261" y="1180085"/>
            <a:ext cx="2208" cy="4676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16" idx="0"/>
          </p:cNvCxnSpPr>
          <p:nvPr/>
        </p:nvCxnSpPr>
        <p:spPr>
          <a:xfrm>
            <a:off x="6851261" y="2003465"/>
            <a:ext cx="2208" cy="9841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851261" y="3335403"/>
            <a:ext cx="0" cy="32283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4" idx="0"/>
            <a:endCxn id="7" idx="0"/>
          </p:cNvCxnSpPr>
          <p:nvPr/>
        </p:nvCxnSpPr>
        <p:spPr>
          <a:xfrm>
            <a:off x="2880408" y="1312756"/>
            <a:ext cx="2126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2952841" y="1624853"/>
            <a:ext cx="2046095" cy="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960461" y="1672643"/>
            <a:ext cx="3820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>
            <a:off x="2968081" y="1908863"/>
            <a:ext cx="376558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2968081" y="2023304"/>
            <a:ext cx="2030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2970888" y="2643495"/>
            <a:ext cx="19187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2970278" y="3331595"/>
            <a:ext cx="1989949" cy="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8" idx="2"/>
          </p:cNvCxnSpPr>
          <p:nvPr/>
        </p:nvCxnSpPr>
        <p:spPr>
          <a:xfrm flipH="1">
            <a:off x="2960461" y="3666574"/>
            <a:ext cx="2045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2960461" y="3992318"/>
            <a:ext cx="2030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H="1">
            <a:off x="2963320" y="4325054"/>
            <a:ext cx="2037409" cy="7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3035892" y="4724349"/>
            <a:ext cx="60031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H="1" flipV="1">
            <a:off x="2922395" y="5050094"/>
            <a:ext cx="6190259" cy="42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 flipH="1">
            <a:off x="2930214" y="4696294"/>
            <a:ext cx="2037409" cy="7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자유형 133"/>
          <p:cNvSpPr/>
          <p:nvPr/>
        </p:nvSpPr>
        <p:spPr>
          <a:xfrm>
            <a:off x="2965749" y="5356530"/>
            <a:ext cx="140286" cy="472225"/>
          </a:xfrm>
          <a:custGeom>
            <a:avLst/>
            <a:gdLst>
              <a:gd name="connsiteX0" fmla="*/ 0 w 99588"/>
              <a:gd name="connsiteY0" fmla="*/ 0 h 289711"/>
              <a:gd name="connsiteX1" fmla="*/ 99588 w 99588"/>
              <a:gd name="connsiteY1" fmla="*/ 135802 h 289711"/>
              <a:gd name="connsiteX2" fmla="*/ 0 w 99588"/>
              <a:gd name="connsiteY2" fmla="*/ 289711 h 28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88" h="289711">
                <a:moveTo>
                  <a:pt x="0" y="0"/>
                </a:moveTo>
                <a:cubicBezTo>
                  <a:pt x="49794" y="43758"/>
                  <a:pt x="99588" y="87517"/>
                  <a:pt x="99588" y="135802"/>
                </a:cubicBezTo>
                <a:cubicBezTo>
                  <a:pt x="99588" y="184087"/>
                  <a:pt x="21125" y="255006"/>
                  <a:pt x="0" y="289711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90187" y="116438"/>
            <a:ext cx="421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-1) esScraper4Naver - </a:t>
            </a:r>
            <a:r>
              <a:rPr lang="en-US" altLang="ko-KR" sz="16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reactionprocess</a:t>
            </a:r>
            <a:endParaRPr lang="ko-KR" altLang="en-US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39152" y="5859602"/>
            <a:ext cx="156737" cy="296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>
            <a:off x="2920418" y="5873463"/>
            <a:ext cx="2030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자유형 172"/>
          <p:cNvSpPr/>
          <p:nvPr/>
        </p:nvSpPr>
        <p:spPr>
          <a:xfrm>
            <a:off x="2969768" y="6248820"/>
            <a:ext cx="99588" cy="289711"/>
          </a:xfrm>
          <a:custGeom>
            <a:avLst/>
            <a:gdLst>
              <a:gd name="connsiteX0" fmla="*/ 0 w 99588"/>
              <a:gd name="connsiteY0" fmla="*/ 0 h 289711"/>
              <a:gd name="connsiteX1" fmla="*/ 99588 w 99588"/>
              <a:gd name="connsiteY1" fmla="*/ 135802 h 289711"/>
              <a:gd name="connsiteX2" fmla="*/ 0 w 99588"/>
              <a:gd name="connsiteY2" fmla="*/ 289711 h 28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88" h="289711">
                <a:moveTo>
                  <a:pt x="0" y="0"/>
                </a:moveTo>
                <a:cubicBezTo>
                  <a:pt x="49794" y="43758"/>
                  <a:pt x="99588" y="87517"/>
                  <a:pt x="99588" y="135802"/>
                </a:cubicBezTo>
                <a:cubicBezTo>
                  <a:pt x="99588" y="184087"/>
                  <a:pt x="21125" y="255006"/>
                  <a:pt x="0" y="289711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3037990" y="6269515"/>
            <a:ext cx="1269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15. </a:t>
            </a:r>
            <a:r>
              <a:rPr lang="ko-KR" altLang="en-US" sz="700" dirty="0" smtClean="0"/>
              <a:t>작업 간 지연시간 설정</a:t>
            </a:r>
            <a:endParaRPr lang="ko-KR" altLang="en-US" sz="700" dirty="0"/>
          </a:p>
        </p:txBody>
      </p:sp>
      <p:grpSp>
        <p:nvGrpSpPr>
          <p:cNvPr id="180" name="그룹 179"/>
          <p:cNvGrpSpPr/>
          <p:nvPr/>
        </p:nvGrpSpPr>
        <p:grpSpPr>
          <a:xfrm>
            <a:off x="1493836" y="1964003"/>
            <a:ext cx="8990077" cy="4647528"/>
            <a:chOff x="1307188" y="3046720"/>
            <a:chExt cx="9208412" cy="2122439"/>
          </a:xfrm>
        </p:grpSpPr>
        <p:sp>
          <p:nvSpPr>
            <p:cNvPr id="181" name="직사각형 180"/>
            <p:cNvSpPr/>
            <p:nvPr/>
          </p:nvSpPr>
          <p:spPr>
            <a:xfrm>
              <a:off x="1315966" y="3053239"/>
              <a:ext cx="9199634" cy="2115920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1307188" y="3046720"/>
              <a:ext cx="748278" cy="164277"/>
              <a:chOff x="2374927" y="2278896"/>
              <a:chExt cx="748278" cy="164277"/>
            </a:xfrm>
          </p:grpSpPr>
          <p:sp>
            <p:nvSpPr>
              <p:cNvPr id="183" name="한쪽 모서리가 잘린 사각형 182"/>
              <p:cNvSpPr/>
              <p:nvPr/>
            </p:nvSpPr>
            <p:spPr>
              <a:xfrm flipV="1">
                <a:off x="2377340" y="2278896"/>
                <a:ext cx="621661" cy="164277"/>
              </a:xfrm>
              <a:prstGeom prst="snip1Rect">
                <a:avLst>
                  <a:gd name="adj" fmla="val 28291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2374927" y="2289705"/>
                <a:ext cx="748278" cy="1026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hile-loop</a:t>
                </a:r>
                <a:endPara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85" name="그룹 184"/>
          <p:cNvGrpSpPr/>
          <p:nvPr/>
        </p:nvGrpSpPr>
        <p:grpSpPr>
          <a:xfrm>
            <a:off x="1916327" y="2964100"/>
            <a:ext cx="8196409" cy="3268595"/>
            <a:chOff x="1307189" y="3037989"/>
            <a:chExt cx="9199635" cy="2124651"/>
          </a:xfrm>
        </p:grpSpPr>
        <p:sp>
          <p:nvSpPr>
            <p:cNvPr id="186" name="직사각형 185"/>
            <p:cNvSpPr/>
            <p:nvPr/>
          </p:nvSpPr>
          <p:spPr>
            <a:xfrm>
              <a:off x="1307189" y="3046720"/>
              <a:ext cx="9199635" cy="2115920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1309600" y="3037989"/>
              <a:ext cx="1206769" cy="173008"/>
              <a:chOff x="2377339" y="2270165"/>
              <a:chExt cx="1206769" cy="173008"/>
            </a:xfrm>
          </p:grpSpPr>
          <p:sp>
            <p:nvSpPr>
              <p:cNvPr id="188" name="한쪽 모서리가 잘린 사각형 187"/>
              <p:cNvSpPr/>
              <p:nvPr/>
            </p:nvSpPr>
            <p:spPr>
              <a:xfrm flipV="1">
                <a:off x="2377339" y="2278896"/>
                <a:ext cx="662354" cy="164277"/>
              </a:xfrm>
              <a:prstGeom prst="snip1Rect">
                <a:avLst>
                  <a:gd name="adj" fmla="val 28291"/>
                </a:avLst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382422" y="2270165"/>
                <a:ext cx="1201686" cy="14954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for - Loop</a:t>
                </a:r>
                <a:endPara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cxnSp>
        <p:nvCxnSpPr>
          <p:cNvPr id="192" name="직선 화살표 연결선 191"/>
          <p:cNvCxnSpPr/>
          <p:nvPr/>
        </p:nvCxnSpPr>
        <p:spPr>
          <a:xfrm flipH="1">
            <a:off x="2920418" y="6160635"/>
            <a:ext cx="2037409" cy="7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927226" y="4342215"/>
            <a:ext cx="144855" cy="352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화살표 연결선 127"/>
          <p:cNvCxnSpPr/>
          <p:nvPr/>
        </p:nvCxnSpPr>
        <p:spPr>
          <a:xfrm>
            <a:off x="2993645" y="4360954"/>
            <a:ext cx="2030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4933062" y="5059066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2936768" y="5097585"/>
            <a:ext cx="2030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2916676" y="5374928"/>
            <a:ext cx="2037409" cy="7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952841" y="3002548"/>
            <a:ext cx="3820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2993645" y="3303159"/>
            <a:ext cx="376558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22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직선 연결선 92"/>
          <p:cNvCxnSpPr/>
          <p:nvPr/>
        </p:nvCxnSpPr>
        <p:spPr>
          <a:xfrm>
            <a:off x="9587184" y="1821347"/>
            <a:ext cx="0" cy="32433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799347" y="1810703"/>
            <a:ext cx="0" cy="32433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0" idx="2"/>
          </p:cNvCxnSpPr>
          <p:nvPr/>
        </p:nvCxnSpPr>
        <p:spPr>
          <a:xfrm>
            <a:off x="4307438" y="1810703"/>
            <a:ext cx="0" cy="32433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0187" y="116438"/>
            <a:ext cx="604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-2] esScraper4Naver –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reactionprocess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en-US" altLang="ko-KR" sz="1600" b="1" dirty="0" err="1" smtClean="0"/>
              <a:t>CrawlingProcess</a:t>
            </a:r>
            <a:endParaRPr lang="en-US" altLang="ko-KR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1224887" y="1349039"/>
            <a:ext cx="15688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crawlingprocess.py</a:t>
            </a:r>
          </a:p>
          <a:p>
            <a:r>
              <a:rPr lang="en-US" altLang="ko-KR" sz="1200" b="1" dirty="0" smtClean="0"/>
              <a:t>:: </a:t>
            </a:r>
            <a:r>
              <a:rPr lang="en-US" altLang="ko-KR" sz="1200" b="1" dirty="0" err="1" smtClean="0"/>
              <a:t>CrawlingProcess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33019" y="2009277"/>
            <a:ext cx="144578" cy="304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09756" y="2098910"/>
            <a:ext cx="11549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Crawling_reaction</a:t>
            </a:r>
            <a:r>
              <a:rPr lang="en-US" altLang="ko-KR" sz="800" dirty="0" smtClean="0"/>
              <a:t>( )</a:t>
            </a:r>
            <a:endParaRPr lang="ko-KR" altLang="en-US" sz="800" dirty="0"/>
          </a:p>
        </p:txBody>
      </p:sp>
      <p:cxnSp>
        <p:nvCxnSpPr>
          <p:cNvPr id="92" name="직선 연결선 91"/>
          <p:cNvCxnSpPr>
            <a:stCxn id="3" idx="2"/>
            <a:endCxn id="4" idx="0"/>
          </p:cNvCxnSpPr>
          <p:nvPr/>
        </p:nvCxnSpPr>
        <p:spPr>
          <a:xfrm flipH="1">
            <a:off x="2005308" y="1810704"/>
            <a:ext cx="4025" cy="198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741001" y="1349038"/>
            <a:ext cx="113287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chromelib.py</a:t>
            </a:r>
          </a:p>
          <a:p>
            <a:r>
              <a:rPr lang="en-US" altLang="ko-KR" sz="1200" b="1" dirty="0" smtClean="0"/>
              <a:t>::Chrome</a:t>
            </a:r>
            <a:endParaRPr lang="ko-KR" altLang="en-US" sz="1200" b="1" dirty="0"/>
          </a:p>
        </p:txBody>
      </p:sp>
      <p:sp>
        <p:nvSpPr>
          <p:cNvPr id="52" name="직사각형 51"/>
          <p:cNvSpPr/>
          <p:nvPr/>
        </p:nvSpPr>
        <p:spPr>
          <a:xfrm>
            <a:off x="6200835" y="1341805"/>
            <a:ext cx="1165704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parser_util.py</a:t>
            </a:r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getNewsType</a:t>
            </a:r>
            <a:r>
              <a:rPr lang="en-US" altLang="ko-KR" sz="1000" dirty="0" smtClean="0"/>
              <a:t>( )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8830887" y="1349038"/>
            <a:ext cx="1512594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Parser_reaction.py</a:t>
            </a:r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/>
              <a:t>getReaction</a:t>
            </a:r>
            <a:r>
              <a:rPr lang="en-US" altLang="ko-KR" sz="1000" dirty="0"/>
              <a:t>( )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4260434" y="2009277"/>
            <a:ext cx="124478" cy="624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4" idx="0"/>
            <a:endCxn id="55" idx="0"/>
          </p:cNvCxnSpPr>
          <p:nvPr/>
        </p:nvCxnSpPr>
        <p:spPr>
          <a:xfrm>
            <a:off x="2005308" y="2009277"/>
            <a:ext cx="2317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049734" y="2617659"/>
            <a:ext cx="22107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07438" y="2098910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1.</a:t>
            </a:r>
            <a:r>
              <a:rPr lang="ko-KR" altLang="en-US" sz="800" dirty="0" smtClean="0"/>
              <a:t>현재 페이지 </a:t>
            </a:r>
            <a:r>
              <a:rPr lang="en-US" altLang="ko-KR" sz="800" dirty="0" smtClean="0"/>
              <a:t>URL </a:t>
            </a:r>
            <a:r>
              <a:rPr lang="ko-KR" altLang="en-US" sz="800" dirty="0" smtClean="0"/>
              <a:t>추출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(URL</a:t>
            </a:r>
            <a:r>
              <a:rPr lang="ko-KR" altLang="en-US" sz="800" dirty="0" smtClean="0"/>
              <a:t>을 가지고 뉴스 타입 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</a:t>
            </a:r>
            <a:r>
              <a:rPr lang="ko-KR" altLang="en-US" sz="800" dirty="0" smtClean="0"/>
              <a:t>분류 하기 위해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6746439" y="2633778"/>
            <a:ext cx="124478" cy="624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064709" y="2677888"/>
            <a:ext cx="46817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0" idx="2"/>
          </p:cNvCxnSpPr>
          <p:nvPr/>
        </p:nvCxnSpPr>
        <p:spPr>
          <a:xfrm flipH="1">
            <a:off x="2086918" y="3258279"/>
            <a:ext cx="472176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70917" y="2730582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뉴스 타입 조회</a:t>
            </a:r>
            <a:endParaRPr lang="en-US" altLang="ko-KR" sz="800" dirty="0" smtClean="0"/>
          </a:p>
          <a:p>
            <a:r>
              <a:rPr lang="en-US" altLang="ko-KR" sz="800" dirty="0"/>
              <a:t>  </a:t>
            </a:r>
            <a:r>
              <a:rPr lang="en-US" altLang="ko-KR" sz="800" dirty="0" err="1" smtClean="0"/>
              <a:t>getNewsType</a:t>
            </a:r>
            <a:r>
              <a:rPr lang="en-US" altLang="ko-KR" sz="800" dirty="0" smtClean="0"/>
              <a:t>( )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4245199" y="3275250"/>
            <a:ext cx="124478" cy="624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092702" y="3321701"/>
            <a:ext cx="2180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2077597" y="3870622"/>
            <a:ext cx="22107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16290" y="3424026"/>
            <a:ext cx="193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HTML</a:t>
            </a:r>
            <a:r>
              <a:rPr lang="ko-KR" altLang="en-US" sz="800" dirty="0" smtClean="0"/>
              <a:t>내용 가지고 오기</a:t>
            </a:r>
            <a:endParaRPr lang="en-US" altLang="ko-KR" sz="800" dirty="0" smtClean="0"/>
          </a:p>
          <a:p>
            <a:r>
              <a:rPr lang="en-US" altLang="ko-KR" sz="800" dirty="0"/>
              <a:t>  </a:t>
            </a:r>
            <a:r>
              <a:rPr lang="en-US" altLang="ko-KR" sz="800" dirty="0" err="1" smtClean="0"/>
              <a:t>getReactionHTML</a:t>
            </a:r>
            <a:r>
              <a:rPr lang="en-US" altLang="ko-KR" sz="800" dirty="0" smtClean="0"/>
              <a:t>( )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9524945" y="3899751"/>
            <a:ext cx="124478" cy="286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086918" y="3928188"/>
            <a:ext cx="74380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077597" y="4195254"/>
            <a:ext cx="75095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29194" y="4042724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HTML</a:t>
            </a:r>
            <a:r>
              <a:rPr lang="ko-KR" altLang="en-US" sz="800" dirty="0" smtClean="0"/>
              <a:t>에서 </a:t>
            </a:r>
            <a:r>
              <a:rPr lang="ko-KR" altLang="en-US" sz="800" dirty="0" err="1" smtClean="0"/>
              <a:t>리액션</a:t>
            </a:r>
            <a:r>
              <a:rPr lang="ko-KR" altLang="en-US" sz="800" dirty="0" smtClean="0"/>
              <a:t> 추출 </a:t>
            </a:r>
            <a:endParaRPr lang="en-US" altLang="ko-KR" sz="800" dirty="0" smtClean="0"/>
          </a:p>
          <a:p>
            <a:r>
              <a:rPr lang="en-US" altLang="ko-KR" sz="800" dirty="0" err="1" smtClean="0"/>
              <a:t>getReaction</a:t>
            </a:r>
            <a:r>
              <a:rPr lang="en-US" altLang="ko-KR" sz="800" dirty="0" smtClean="0"/>
              <a:t>( )</a:t>
            </a:r>
            <a:endParaRPr lang="ko-KR" alt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2215334" y="4684837"/>
            <a:ext cx="1935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</a:t>
            </a:r>
            <a:r>
              <a:rPr lang="ko-KR" altLang="en-US" sz="800" dirty="0" err="1" smtClean="0"/>
              <a:t>리액션</a:t>
            </a:r>
            <a:r>
              <a:rPr lang="ko-KR" altLang="en-US" sz="800" dirty="0" smtClean="0"/>
              <a:t> 값 반환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224905" y="4301844"/>
            <a:ext cx="2144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Value </a:t>
            </a:r>
            <a:r>
              <a:rPr lang="ko-KR" altLang="en-US" sz="800" dirty="0" smtClean="0"/>
              <a:t>값 숫자로 타입 변환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총점 계산</a:t>
            </a:r>
            <a:endParaRPr lang="ko-KR" altLang="en-US" sz="8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096287" y="4237778"/>
            <a:ext cx="1514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247765" y="4237778"/>
            <a:ext cx="0" cy="354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2087112" y="4593129"/>
            <a:ext cx="163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096287" y="4660027"/>
            <a:ext cx="1514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247765" y="4660027"/>
            <a:ext cx="0" cy="354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087112" y="5015378"/>
            <a:ext cx="163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5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85" idx="2"/>
          </p:cNvCxnSpPr>
          <p:nvPr/>
        </p:nvCxnSpPr>
        <p:spPr>
          <a:xfrm flipH="1">
            <a:off x="9113520" y="1487842"/>
            <a:ext cx="4764" cy="39133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8" idx="2"/>
          </p:cNvCxnSpPr>
          <p:nvPr/>
        </p:nvCxnSpPr>
        <p:spPr>
          <a:xfrm>
            <a:off x="7018901" y="1487844"/>
            <a:ext cx="6739" cy="39133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3" idx="2"/>
            <a:endCxn id="96" idx="2"/>
          </p:cNvCxnSpPr>
          <p:nvPr/>
        </p:nvCxnSpPr>
        <p:spPr>
          <a:xfrm>
            <a:off x="5024579" y="1487844"/>
            <a:ext cx="10112" cy="39133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934927" y="1026180"/>
            <a:ext cx="187237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rescrapprocess.py</a:t>
            </a:r>
          </a:p>
          <a:p>
            <a:r>
              <a:rPr lang="en-US" altLang="ko-KR" sz="1200" b="1" dirty="0" smtClean="0"/>
              <a:t>:: </a:t>
            </a:r>
            <a:r>
              <a:rPr lang="en-US" altLang="ko-KR" sz="1200" b="1" dirty="0" err="1" smtClean="0"/>
              <a:t>NaverRescrapProcess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2806574" y="1620515"/>
            <a:ext cx="122869" cy="3780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3" idx="2"/>
            <a:endCxn id="4" idx="0"/>
          </p:cNvCxnSpPr>
          <p:nvPr/>
        </p:nvCxnSpPr>
        <p:spPr>
          <a:xfrm flipH="1">
            <a:off x="2868009" y="1487845"/>
            <a:ext cx="3104" cy="1326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90187" y="116438"/>
            <a:ext cx="4123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-1) esScraper4Naver -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rescrapprocess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6572" y="1694599"/>
            <a:ext cx="82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en-US" altLang="ko-KR" sz="800" dirty="0" err="1" smtClean="0"/>
              <a:t>Oid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입력</a:t>
            </a:r>
            <a:endParaRPr lang="en-US" altLang="ko-KR" sz="8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3056572" y="1886113"/>
            <a:ext cx="82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입력</a:t>
            </a:r>
            <a:endParaRPr lang="en-US" altLang="ko-KR" sz="8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3056572" y="2087477"/>
            <a:ext cx="82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옵션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입력</a:t>
            </a:r>
            <a:endParaRPr lang="en-US" altLang="ko-KR" sz="8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3056572" y="2275238"/>
            <a:ext cx="1042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수집 건 수 입력</a:t>
            </a:r>
            <a:endParaRPr lang="en-US" altLang="ko-KR" sz="800" dirty="0" smtClean="0"/>
          </a:p>
        </p:txBody>
      </p:sp>
      <p:sp>
        <p:nvSpPr>
          <p:cNvPr id="73" name="직사각형 72"/>
          <p:cNvSpPr/>
          <p:nvPr/>
        </p:nvSpPr>
        <p:spPr>
          <a:xfrm>
            <a:off x="4405755" y="1026179"/>
            <a:ext cx="1237647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databaselib.py</a:t>
            </a:r>
          </a:p>
          <a:p>
            <a:r>
              <a:rPr lang="en-US" altLang="ko-KR" sz="1200" b="1" dirty="0" smtClean="0"/>
              <a:t>::Database</a:t>
            </a:r>
            <a:endParaRPr lang="ko-KR" altLang="en-US" sz="1200" b="1" dirty="0"/>
          </a:p>
        </p:txBody>
      </p:sp>
      <p:sp>
        <p:nvSpPr>
          <p:cNvPr id="75" name="직사각형 74"/>
          <p:cNvSpPr/>
          <p:nvPr/>
        </p:nvSpPr>
        <p:spPr>
          <a:xfrm>
            <a:off x="4947098" y="2554441"/>
            <a:ext cx="159947" cy="316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061326" y="2609486"/>
            <a:ext cx="1209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데이터 베이스 연결</a:t>
            </a:r>
            <a:endParaRPr lang="en-US" altLang="ko-KR" sz="800" dirty="0" smtClean="0"/>
          </a:p>
        </p:txBody>
      </p:sp>
      <p:sp>
        <p:nvSpPr>
          <p:cNvPr id="78" name="직사각형 77"/>
          <p:cNvSpPr/>
          <p:nvPr/>
        </p:nvSpPr>
        <p:spPr>
          <a:xfrm>
            <a:off x="6452464" y="1026179"/>
            <a:ext cx="113287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chromelib.py</a:t>
            </a:r>
          </a:p>
          <a:p>
            <a:r>
              <a:rPr lang="en-US" altLang="ko-KR" sz="1200" b="1" dirty="0" smtClean="0"/>
              <a:t>::Chrome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098874" y="2921033"/>
            <a:ext cx="1374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크롬라이브러리 초기화</a:t>
            </a:r>
            <a:endParaRPr lang="en-US" altLang="ko-KR" sz="800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4962190" y="3155527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061325" y="3215294"/>
            <a:ext cx="1374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7. </a:t>
            </a:r>
            <a:r>
              <a:rPr lang="ko-KR" altLang="en-US" sz="800" dirty="0" smtClean="0"/>
              <a:t>매체 정보 조회</a:t>
            </a:r>
            <a:endParaRPr lang="en-US" altLang="ko-KR" sz="8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3069262" y="3553463"/>
            <a:ext cx="1374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수집 정보 표시</a:t>
            </a:r>
            <a:endParaRPr lang="en-US" altLang="ko-KR" sz="800" dirty="0" smtClean="0"/>
          </a:p>
        </p:txBody>
      </p:sp>
      <p:sp>
        <p:nvSpPr>
          <p:cNvPr id="85" name="직사각형 84"/>
          <p:cNvSpPr/>
          <p:nvPr/>
        </p:nvSpPr>
        <p:spPr>
          <a:xfrm>
            <a:off x="8333838" y="1026177"/>
            <a:ext cx="15688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crawlingprocess.py</a:t>
            </a:r>
          </a:p>
          <a:p>
            <a:r>
              <a:rPr lang="en-US" altLang="ko-KR" sz="1200" b="1" dirty="0" smtClean="0"/>
              <a:t>::</a:t>
            </a:r>
            <a:r>
              <a:rPr lang="en-US" altLang="ko-KR" sz="1200" b="1" dirty="0" err="1" smtClean="0"/>
              <a:t>CrawlingProcess</a:t>
            </a:r>
            <a:endParaRPr lang="en-US" altLang="ko-KR" sz="1200" b="1" dirty="0"/>
          </a:p>
        </p:txBody>
      </p:sp>
      <p:sp>
        <p:nvSpPr>
          <p:cNvPr id="86" name="직사각형 85"/>
          <p:cNvSpPr/>
          <p:nvPr/>
        </p:nvSpPr>
        <p:spPr>
          <a:xfrm>
            <a:off x="9041092" y="4435611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9189794" y="4424258"/>
            <a:ext cx="1374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11. </a:t>
            </a:r>
            <a:r>
              <a:rPr lang="ko-KR" altLang="en-US" sz="800" dirty="0" smtClean="0"/>
              <a:t>뉴스 수집</a:t>
            </a:r>
            <a:endParaRPr lang="en-US" altLang="ko-KR" sz="8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3066087" y="3833184"/>
            <a:ext cx="1536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수집 매체 기준 정보 확인</a:t>
            </a:r>
            <a:endParaRPr lang="en-US" altLang="ko-KR" sz="800" dirty="0" smtClean="0"/>
          </a:p>
        </p:txBody>
      </p:sp>
      <p:sp>
        <p:nvSpPr>
          <p:cNvPr id="90" name="직사각형 89"/>
          <p:cNvSpPr/>
          <p:nvPr/>
        </p:nvSpPr>
        <p:spPr>
          <a:xfrm>
            <a:off x="4962190" y="4078528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5053704" y="4138295"/>
            <a:ext cx="1606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이미 저장된 뉴스인지 확인</a:t>
            </a:r>
            <a:endParaRPr lang="en-US" altLang="ko-KR" sz="800" dirty="0" smtClean="0"/>
          </a:p>
        </p:txBody>
      </p:sp>
      <p:sp>
        <p:nvSpPr>
          <p:cNvPr id="94" name="직사각형 93"/>
          <p:cNvSpPr/>
          <p:nvPr/>
        </p:nvSpPr>
        <p:spPr>
          <a:xfrm>
            <a:off x="4962190" y="4788785"/>
            <a:ext cx="144855" cy="294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046083" y="4808253"/>
            <a:ext cx="2078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11. </a:t>
            </a:r>
            <a:r>
              <a:rPr lang="ko-KR" altLang="en-US" sz="800" dirty="0" smtClean="0"/>
              <a:t>데이터베이스 접속 확인 및 재 접속</a:t>
            </a:r>
            <a:endParaRPr lang="en-US" altLang="ko-KR" sz="800" dirty="0" smtClean="0"/>
          </a:p>
        </p:txBody>
      </p:sp>
      <p:sp>
        <p:nvSpPr>
          <p:cNvPr id="96" name="직사각형 95"/>
          <p:cNvSpPr/>
          <p:nvPr/>
        </p:nvSpPr>
        <p:spPr>
          <a:xfrm>
            <a:off x="4962263" y="5066190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046083" y="5073364"/>
            <a:ext cx="2078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12. </a:t>
            </a:r>
            <a:r>
              <a:rPr lang="ko-KR" altLang="en-US" sz="800" dirty="0" smtClean="0"/>
              <a:t>수집한 뉴스 저장</a:t>
            </a:r>
            <a:endParaRPr lang="en-US" altLang="ko-KR" sz="800" dirty="0" smtClean="0"/>
          </a:p>
        </p:txBody>
      </p:sp>
      <p:grpSp>
        <p:nvGrpSpPr>
          <p:cNvPr id="98" name="그룹 97"/>
          <p:cNvGrpSpPr/>
          <p:nvPr/>
        </p:nvGrpSpPr>
        <p:grpSpPr>
          <a:xfrm>
            <a:off x="1942547" y="3823952"/>
            <a:ext cx="8170189" cy="1709887"/>
            <a:chOff x="1307189" y="3037989"/>
            <a:chExt cx="9199635" cy="2124651"/>
          </a:xfrm>
        </p:grpSpPr>
        <p:sp>
          <p:nvSpPr>
            <p:cNvPr id="99" name="직사각형 98"/>
            <p:cNvSpPr/>
            <p:nvPr/>
          </p:nvSpPr>
          <p:spPr>
            <a:xfrm>
              <a:off x="1307189" y="3046720"/>
              <a:ext cx="9199635" cy="2115920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309600" y="3037989"/>
              <a:ext cx="1206769" cy="308272"/>
              <a:chOff x="2377339" y="2270165"/>
              <a:chExt cx="1206769" cy="308272"/>
            </a:xfrm>
          </p:grpSpPr>
          <p:sp>
            <p:nvSpPr>
              <p:cNvPr id="102" name="한쪽 모서리가 잘린 사각형 101"/>
              <p:cNvSpPr/>
              <p:nvPr/>
            </p:nvSpPr>
            <p:spPr>
              <a:xfrm flipV="1">
                <a:off x="2377339" y="2278895"/>
                <a:ext cx="915810" cy="299542"/>
              </a:xfrm>
              <a:prstGeom prst="snip1Rect">
                <a:avLst>
                  <a:gd name="adj" fmla="val 28291"/>
                </a:avLst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382422" y="2270165"/>
                <a:ext cx="1201686" cy="14954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for - Loop</a:t>
                </a:r>
                <a:endPara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cxnSp>
        <p:nvCxnSpPr>
          <p:cNvPr id="40" name="직선 화살표 연결선 39"/>
          <p:cNvCxnSpPr>
            <a:endCxn id="75" idx="0"/>
          </p:cNvCxnSpPr>
          <p:nvPr/>
        </p:nvCxnSpPr>
        <p:spPr>
          <a:xfrm>
            <a:off x="2929443" y="2554440"/>
            <a:ext cx="20976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903874" y="3184100"/>
            <a:ext cx="2130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2903874" y="4078528"/>
            <a:ext cx="2130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>
            <a:off x="2915339" y="4808253"/>
            <a:ext cx="2130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915339" y="4448311"/>
            <a:ext cx="6125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75" idx="2"/>
          </p:cNvCxnSpPr>
          <p:nvPr/>
        </p:nvCxnSpPr>
        <p:spPr>
          <a:xfrm flipH="1" flipV="1">
            <a:off x="2915339" y="2870650"/>
            <a:ext cx="2111733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2874748" y="3139091"/>
            <a:ext cx="415089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6938928" y="2870650"/>
            <a:ext cx="154390" cy="284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903874" y="2889155"/>
            <a:ext cx="40806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H="1" flipV="1">
            <a:off x="2922390" y="3494202"/>
            <a:ext cx="2111733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H="1" flipV="1">
            <a:off x="2917902" y="4413506"/>
            <a:ext cx="2111733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 flipV="1">
            <a:off x="2922389" y="5398762"/>
            <a:ext cx="2111733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2897524" y="4757890"/>
            <a:ext cx="6209646" cy="249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917860" y="1634786"/>
            <a:ext cx="1514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903874" y="2524125"/>
            <a:ext cx="163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069262" y="1634786"/>
            <a:ext cx="0" cy="889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922389" y="3523271"/>
            <a:ext cx="1514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076771" y="3520506"/>
            <a:ext cx="0" cy="528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911859" y="4052213"/>
            <a:ext cx="163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2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/>
          <p:cNvCxnSpPr/>
          <p:nvPr/>
        </p:nvCxnSpPr>
        <p:spPr>
          <a:xfrm flipH="1">
            <a:off x="5506810" y="1256035"/>
            <a:ext cx="1388" cy="4750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187" y="116438"/>
            <a:ext cx="5944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3-2) esScraper4Naver –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rescrapprocess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en-US" altLang="ko-KR" sz="1600" b="1" dirty="0" err="1"/>
              <a:t>CrawlingProcess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9042826" y="1267997"/>
            <a:ext cx="1388" cy="4750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10975171" y="1267997"/>
            <a:ext cx="1388" cy="4750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7327883" y="1255116"/>
            <a:ext cx="1388" cy="4750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84012" y="791531"/>
            <a:ext cx="15688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crawlingprocess.py</a:t>
            </a:r>
          </a:p>
          <a:p>
            <a:r>
              <a:rPr lang="en-US" altLang="ko-KR" sz="1200" b="1" dirty="0" smtClean="0"/>
              <a:t>:: </a:t>
            </a:r>
            <a:r>
              <a:rPr lang="en-US" altLang="ko-KR" sz="1200" b="1" dirty="0" err="1" smtClean="0"/>
              <a:t>CrawlingProcess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1492145" y="1451769"/>
            <a:ext cx="153898" cy="4551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23499" y="705573"/>
            <a:ext cx="1341532" cy="6155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parser_page.py</a:t>
            </a:r>
          </a:p>
          <a:p>
            <a:r>
              <a:rPr lang="en-US" altLang="ko-KR" sz="1200" dirty="0" smtClean="0"/>
              <a:t>:</a:t>
            </a:r>
            <a:r>
              <a:rPr lang="en-US" altLang="ko-KR" sz="1200" dirty="0"/>
              <a:t> </a:t>
            </a:r>
            <a:r>
              <a:rPr lang="en-US" altLang="ko-KR" sz="1000" dirty="0" err="1"/>
              <a:t>getNewsPage</a:t>
            </a:r>
            <a:r>
              <a:rPr lang="en-US" altLang="ko-KR" sz="1000" dirty="0"/>
              <a:t>( 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getNewsURL</a:t>
            </a:r>
            <a:r>
              <a:rPr lang="en-US" altLang="ko-KR" sz="1000" dirty="0"/>
              <a:t>( 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526205" y="1451769"/>
            <a:ext cx="127071" cy="670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4" idx="0"/>
            <a:endCxn id="16" idx="0"/>
          </p:cNvCxnSpPr>
          <p:nvPr/>
        </p:nvCxnSpPr>
        <p:spPr>
          <a:xfrm>
            <a:off x="1569094" y="1451769"/>
            <a:ext cx="2020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0384" y="1649124"/>
            <a:ext cx="1210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Crawling_News</a:t>
            </a:r>
            <a:r>
              <a:rPr lang="en-US" altLang="ko-KR" sz="800" dirty="0" smtClean="0"/>
              <a:t>( )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3624564" y="1588569"/>
            <a:ext cx="148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en-US" altLang="ko-KR" sz="800" dirty="0" err="1" smtClean="0"/>
              <a:t>getNewsPage</a:t>
            </a:r>
            <a:r>
              <a:rPr lang="en-US" altLang="ko-KR" sz="800" dirty="0" smtClean="0"/>
              <a:t>( )</a:t>
            </a:r>
          </a:p>
          <a:p>
            <a:r>
              <a:rPr lang="ko-KR" altLang="en-US" sz="800" dirty="0" smtClean="0"/>
              <a:t>  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뉴스 전체 페이지 추출</a:t>
            </a:r>
            <a:endParaRPr lang="ko-KR" altLang="en-US" sz="800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1687275" y="2795056"/>
            <a:ext cx="190871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516098" y="2122295"/>
            <a:ext cx="131429" cy="680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63151" y="2268446"/>
            <a:ext cx="134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getNewsURL</a:t>
            </a:r>
            <a:r>
              <a:rPr lang="en-US" altLang="ko-KR" sz="800" dirty="0" smtClean="0"/>
              <a:t>( )</a:t>
            </a:r>
          </a:p>
          <a:p>
            <a:r>
              <a:rPr lang="ko-KR" altLang="en-US" sz="800" dirty="0" smtClean="0"/>
              <a:t>  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뉴스 </a:t>
            </a:r>
            <a:r>
              <a:rPr lang="en-US" altLang="ko-KR" sz="800" dirty="0" smtClean="0"/>
              <a:t>URL</a:t>
            </a:r>
            <a:r>
              <a:rPr lang="ko-KR" altLang="en-US" sz="800" dirty="0" smtClean="0"/>
              <a:t>목록 추출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2117474" y="1436033"/>
            <a:ext cx="1210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_</a:t>
            </a:r>
            <a:r>
              <a:rPr lang="en-US" altLang="ko-KR" sz="800" dirty="0" err="1" smtClean="0"/>
              <a:t>getNewsPage</a:t>
            </a:r>
            <a:r>
              <a:rPr lang="en-US" altLang="ko-KR" sz="800" dirty="0" smtClean="0"/>
              <a:t>( )</a:t>
            </a:r>
            <a:endParaRPr lang="ko-KR" altLang="en-US" sz="8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642886" y="2076738"/>
            <a:ext cx="190871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669321" y="2141169"/>
            <a:ext cx="19155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83812" y="2234606"/>
            <a:ext cx="1210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_</a:t>
            </a:r>
            <a:r>
              <a:rPr lang="en-US" altLang="ko-KR" sz="800" dirty="0" err="1" smtClean="0"/>
              <a:t>getNewsURL</a:t>
            </a:r>
            <a:r>
              <a:rPr lang="en-US" altLang="ko-KR" sz="800" dirty="0" smtClean="0"/>
              <a:t>( )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8397370" y="788863"/>
            <a:ext cx="1381147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parser_sports.py</a:t>
            </a:r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getNews</a:t>
            </a:r>
            <a:r>
              <a:rPr lang="en-US" altLang="ko-KR" sz="1000" dirty="0" smtClean="0"/>
              <a:t>()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4881144" y="791530"/>
            <a:ext cx="1165704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parser_util.py</a:t>
            </a:r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getNewsType</a:t>
            </a:r>
            <a:r>
              <a:rPr lang="en-US" altLang="ko-KR" sz="1000" dirty="0" smtClean="0"/>
              <a:t>( )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6662961" y="806919"/>
            <a:ext cx="1294650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parser_news.py</a:t>
            </a:r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getNews</a:t>
            </a:r>
            <a:r>
              <a:rPr lang="en-US" altLang="ko-KR" sz="1000" dirty="0" smtClean="0"/>
              <a:t>( )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0150330" y="797905"/>
            <a:ext cx="1649682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parser_entrertain.py</a:t>
            </a:r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getNews</a:t>
            </a:r>
            <a:r>
              <a:rPr lang="en-US" altLang="ko-KR" sz="1000" dirty="0" smtClean="0"/>
              <a:t>( )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5455840" y="2767350"/>
            <a:ext cx="124478" cy="624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587864" y="2838672"/>
            <a:ext cx="134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en-US" altLang="ko-KR" sz="800" dirty="0" err="1" smtClean="0"/>
              <a:t>getNewstype</a:t>
            </a:r>
            <a:r>
              <a:rPr lang="en-US" altLang="ko-KR" sz="800" dirty="0" smtClean="0"/>
              <a:t>( )</a:t>
            </a:r>
          </a:p>
          <a:p>
            <a:r>
              <a:rPr lang="ko-KR" altLang="en-US" sz="800" dirty="0" smtClean="0"/>
              <a:t>  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뉴스 타입 조회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7286649" y="3473935"/>
            <a:ext cx="97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getNews</a:t>
            </a:r>
            <a:r>
              <a:rPr lang="en-US" altLang="ko-KR" sz="800" dirty="0" smtClean="0"/>
              <a:t>( )</a:t>
            </a:r>
          </a:p>
          <a:p>
            <a:r>
              <a:rPr lang="ko-KR" altLang="en-US" sz="800" dirty="0" smtClean="0"/>
              <a:t>   </a:t>
            </a:r>
            <a:r>
              <a:rPr lang="en-US" altLang="ko-KR" sz="800" dirty="0" smtClean="0"/>
              <a:t>: parsin</a:t>
            </a:r>
            <a:r>
              <a:rPr lang="en-US" altLang="ko-KR" sz="800" dirty="0"/>
              <a:t>g</a:t>
            </a:r>
            <a:r>
              <a:rPr lang="ko-KR" altLang="en-US" sz="800" dirty="0" smtClean="0"/>
              <a:t>하기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087944" y="4151491"/>
            <a:ext cx="902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5. </a:t>
            </a:r>
            <a:r>
              <a:rPr lang="en-US" altLang="ko-KR" sz="800" dirty="0" err="1" smtClean="0"/>
              <a:t>getNews</a:t>
            </a:r>
            <a:r>
              <a:rPr lang="en-US" altLang="ko-KR" sz="800" dirty="0" smtClean="0"/>
              <a:t>( )</a:t>
            </a:r>
          </a:p>
          <a:p>
            <a:r>
              <a:rPr lang="ko-KR" altLang="en-US" sz="800" dirty="0" smtClean="0"/>
              <a:t>   </a:t>
            </a:r>
            <a:r>
              <a:rPr lang="en-US" altLang="ko-KR" sz="800" dirty="0" smtClean="0"/>
              <a:t>: parsing</a:t>
            </a:r>
            <a:r>
              <a:rPr lang="ko-KR" altLang="en-US" sz="800" dirty="0" smtClean="0"/>
              <a:t>하기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1027009" y="4962238"/>
            <a:ext cx="93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</a:t>
            </a:r>
            <a:r>
              <a:rPr lang="en-US" altLang="ko-KR" sz="800" dirty="0" err="1" smtClean="0"/>
              <a:t>getNews</a:t>
            </a:r>
            <a:r>
              <a:rPr lang="en-US" altLang="ko-KR" sz="800" dirty="0" smtClean="0"/>
              <a:t>( )</a:t>
            </a:r>
          </a:p>
          <a:p>
            <a:r>
              <a:rPr lang="ko-KR" altLang="en-US" sz="800" dirty="0" smtClean="0"/>
              <a:t>   </a:t>
            </a:r>
            <a:r>
              <a:rPr lang="en-US" altLang="ko-KR" sz="800" dirty="0" smtClean="0"/>
              <a:t>: parsing</a:t>
            </a:r>
            <a:r>
              <a:rPr lang="ko-KR" altLang="en-US" sz="800" dirty="0" smtClean="0"/>
              <a:t>하기 </a:t>
            </a:r>
            <a:r>
              <a:rPr lang="en-US" altLang="ko-KR" sz="800" dirty="0" smtClean="0"/>
              <a:t> 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683459" y="2827307"/>
            <a:ext cx="3762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1734778" y="3388676"/>
            <a:ext cx="37761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1725144" y="4009309"/>
            <a:ext cx="557462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26328" y="1443036"/>
            <a:ext cx="120310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Newstype</a:t>
            </a:r>
            <a:r>
              <a:rPr lang="en-US" altLang="ko-KR" sz="800" dirty="0" smtClean="0"/>
              <a:t> = news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465355" y="1433680"/>
            <a:ext cx="10570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newstype</a:t>
            </a:r>
            <a:r>
              <a:rPr lang="en-US" altLang="ko-KR" sz="800" dirty="0"/>
              <a:t> = </a:t>
            </a:r>
            <a:r>
              <a:rPr lang="en-US" altLang="ko-KR" sz="800" dirty="0" smtClean="0"/>
              <a:t>else</a:t>
            </a:r>
            <a:endParaRPr lang="ko-KR" altLang="en-US" sz="8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734778" y="4077272"/>
            <a:ext cx="7234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713194" y="4705301"/>
            <a:ext cx="7328126" cy="53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721559" y="4798267"/>
            <a:ext cx="92161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247161" y="3384808"/>
            <a:ext cx="124478" cy="624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1689914" y="5443766"/>
            <a:ext cx="927485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715847" y="3417823"/>
            <a:ext cx="5574622" cy="12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969350" y="4077272"/>
            <a:ext cx="124478" cy="624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0902531" y="4819265"/>
            <a:ext cx="124478" cy="624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821346" y="5643010"/>
            <a:ext cx="1451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Newslist</a:t>
            </a:r>
            <a:r>
              <a:rPr lang="ko-KR" altLang="en-US" sz="800" dirty="0" smtClean="0"/>
              <a:t>에 저장 후 반환</a:t>
            </a:r>
            <a:endParaRPr lang="en-US" altLang="ko-KR" sz="800" dirty="0" smtClean="0"/>
          </a:p>
        </p:txBody>
      </p:sp>
      <p:cxnSp>
        <p:nvCxnSpPr>
          <p:cNvPr id="51" name="직선 연결선 50"/>
          <p:cNvCxnSpPr>
            <a:stCxn id="13" idx="2"/>
            <a:endCxn id="14" idx="0"/>
          </p:cNvCxnSpPr>
          <p:nvPr/>
        </p:nvCxnSpPr>
        <p:spPr>
          <a:xfrm>
            <a:off x="1568458" y="1253196"/>
            <a:ext cx="636" cy="198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5" idx="2"/>
            <a:endCxn id="16" idx="0"/>
          </p:cNvCxnSpPr>
          <p:nvPr/>
        </p:nvCxnSpPr>
        <p:spPr>
          <a:xfrm flipH="1">
            <a:off x="3589741" y="1321126"/>
            <a:ext cx="4524" cy="130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1" idx="2"/>
          </p:cNvCxnSpPr>
          <p:nvPr/>
        </p:nvCxnSpPr>
        <p:spPr>
          <a:xfrm flipH="1">
            <a:off x="3576623" y="2802850"/>
            <a:ext cx="5190" cy="3192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94815" y="1433680"/>
            <a:ext cx="10570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newstype</a:t>
            </a:r>
            <a:r>
              <a:rPr lang="en-US" altLang="ko-KR" sz="800" dirty="0"/>
              <a:t> = sports</a:t>
            </a:r>
            <a:endParaRPr lang="ko-KR" altLang="en-US" sz="800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681824" y="5527463"/>
            <a:ext cx="1514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833302" y="5527463"/>
            <a:ext cx="0" cy="42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1669822" y="5953125"/>
            <a:ext cx="163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연결선 65"/>
          <p:cNvCxnSpPr/>
          <p:nvPr/>
        </p:nvCxnSpPr>
        <p:spPr>
          <a:xfrm>
            <a:off x="9240020" y="1721106"/>
            <a:ext cx="4242" cy="33375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480845" y="1709470"/>
            <a:ext cx="4242" cy="33375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245830" y="1706020"/>
            <a:ext cx="4242" cy="33375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623095" y="1709470"/>
            <a:ext cx="4242" cy="33375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0187" y="116438"/>
            <a:ext cx="5293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-1) esScraper4Naver –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reactionprocess_eyesurfer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23850" y="1255425"/>
            <a:ext cx="261372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Reactionprocess_eyesurfer.py</a:t>
            </a:r>
          </a:p>
          <a:p>
            <a:r>
              <a:rPr lang="en-US" altLang="ko-KR" sz="1200" b="1" dirty="0" smtClean="0"/>
              <a:t>:: </a:t>
            </a:r>
            <a:r>
              <a:rPr lang="en-US" altLang="ko-KR" sz="1200" b="1" dirty="0" err="1"/>
              <a:t>N</a:t>
            </a:r>
            <a:r>
              <a:rPr lang="en-US" altLang="ko-KR" sz="1200" b="1" dirty="0" err="1" smtClean="0"/>
              <a:t>averReactionProcessEyesurfer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4635078" y="1255426"/>
            <a:ext cx="1237647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databaselib.py</a:t>
            </a:r>
          </a:p>
          <a:p>
            <a:r>
              <a:rPr lang="en-US" altLang="ko-KR" sz="1200" b="1" dirty="0" smtClean="0"/>
              <a:t>::Database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2556880" y="1833801"/>
            <a:ext cx="156154" cy="32125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22649" y="1255424"/>
            <a:ext cx="113287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chromelib.py</a:t>
            </a:r>
          </a:p>
          <a:p>
            <a:r>
              <a:rPr lang="en-US" altLang="ko-KR" sz="1200" b="1" dirty="0" smtClean="0"/>
              <a:t>::</a:t>
            </a:r>
            <a:r>
              <a:rPr lang="en-US" altLang="ko-KR" sz="1200" b="1" dirty="0"/>
              <a:t>C</a:t>
            </a:r>
            <a:r>
              <a:rPr lang="en-US" altLang="ko-KR" sz="1200" b="1" dirty="0" smtClean="0"/>
              <a:t>hrome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416658" y="1848464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57747" y="1255423"/>
            <a:ext cx="15688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crawlingprocess.py</a:t>
            </a:r>
          </a:p>
          <a:p>
            <a:r>
              <a:rPr lang="en-US" altLang="ko-KR" sz="1200" b="1" dirty="0" smtClean="0"/>
              <a:t>::</a:t>
            </a:r>
            <a:r>
              <a:rPr lang="en-US" altLang="ko-KR" sz="1200" b="1" dirty="0" err="1" smtClean="0"/>
              <a:t>CrawlingProcess</a:t>
            </a:r>
            <a:endParaRPr lang="en-US" altLang="ko-KR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5186995" y="2575148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86995" y="2910127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519576" y="1875672"/>
            <a:ext cx="1437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크롬 드라이버 초기화</a:t>
            </a:r>
            <a:endParaRPr lang="en-US" altLang="ko-KR" sz="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269178" y="2618957"/>
            <a:ext cx="2391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데이터베이스 접속 확인 및 재 접속</a:t>
            </a:r>
            <a:endParaRPr lang="en-US" altLang="ko-KR" sz="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269177" y="2930553"/>
            <a:ext cx="2391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수집 기간 설정</a:t>
            </a:r>
            <a:endParaRPr lang="en-US" altLang="ko-KR" sz="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314619" y="3580216"/>
            <a:ext cx="2391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5. </a:t>
            </a:r>
            <a:r>
              <a:rPr lang="ko-KR" altLang="en-US" sz="800" dirty="0" err="1" smtClean="0"/>
              <a:t>리액션</a:t>
            </a:r>
            <a:r>
              <a:rPr lang="ko-KR" altLang="en-US" sz="800" dirty="0" smtClean="0"/>
              <a:t> 데이터 수집</a:t>
            </a:r>
            <a:r>
              <a:rPr lang="en-US" altLang="ko-KR" sz="800" dirty="0" smtClean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69177" y="3896735"/>
            <a:ext cx="2391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r>
              <a:rPr lang="en-US" altLang="ko-KR" sz="800" dirty="0" smtClean="0"/>
              <a:t>. APPDB</a:t>
            </a:r>
            <a:r>
              <a:rPr lang="ko-KR" altLang="en-US" sz="800" dirty="0" smtClean="0"/>
              <a:t>에 </a:t>
            </a:r>
            <a:r>
              <a:rPr lang="en-US" altLang="ko-KR" sz="800" dirty="0" smtClean="0"/>
              <a:t>Update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69177" y="4250678"/>
            <a:ext cx="2391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7. SDB</a:t>
            </a:r>
            <a:r>
              <a:rPr lang="ko-KR" altLang="en-US" sz="800" dirty="0" smtClean="0"/>
              <a:t>에 </a:t>
            </a:r>
            <a:r>
              <a:rPr lang="en-US" altLang="ko-KR" sz="800" dirty="0" smtClean="0"/>
              <a:t>Update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22389" y="4697199"/>
            <a:ext cx="2391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작업간 지연 시간 설정</a:t>
            </a:r>
            <a:r>
              <a:rPr lang="en-US" altLang="ko-KR" sz="800" dirty="0" smtClean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185422" y="3222377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69177" y="3252226"/>
            <a:ext cx="2391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수집할 데이터 가져오기</a:t>
            </a:r>
            <a:endParaRPr lang="en-US" altLang="ko-KR" sz="8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9169764" y="3557356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81472" y="3869606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181471" y="4204585"/>
            <a:ext cx="144855" cy="33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598744" y="2536710"/>
            <a:ext cx="9448199" cy="2517899"/>
            <a:chOff x="1307188" y="3046718"/>
            <a:chExt cx="9208412" cy="2122441"/>
          </a:xfrm>
        </p:grpSpPr>
        <p:sp>
          <p:nvSpPr>
            <p:cNvPr id="31" name="직사각형 30"/>
            <p:cNvSpPr/>
            <p:nvPr/>
          </p:nvSpPr>
          <p:spPr>
            <a:xfrm>
              <a:off x="1315966" y="3053239"/>
              <a:ext cx="9199634" cy="2115920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1307188" y="3046718"/>
              <a:ext cx="748278" cy="282368"/>
              <a:chOff x="2374927" y="2278894"/>
              <a:chExt cx="748278" cy="282368"/>
            </a:xfrm>
          </p:grpSpPr>
          <p:sp>
            <p:nvSpPr>
              <p:cNvPr id="33" name="한쪽 모서리가 잘린 사각형 32"/>
              <p:cNvSpPr/>
              <p:nvPr/>
            </p:nvSpPr>
            <p:spPr>
              <a:xfrm flipV="1">
                <a:off x="2377340" y="2278894"/>
                <a:ext cx="689031" cy="282368"/>
              </a:xfrm>
              <a:prstGeom prst="snip1Rect">
                <a:avLst>
                  <a:gd name="adj" fmla="val 28291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374927" y="2289705"/>
                <a:ext cx="748278" cy="1026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hile-loop</a:t>
                </a:r>
                <a:endPara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1788287" y="3539604"/>
            <a:ext cx="8929142" cy="1076676"/>
            <a:chOff x="1307189" y="3037989"/>
            <a:chExt cx="9199635" cy="2124651"/>
          </a:xfrm>
        </p:grpSpPr>
        <p:sp>
          <p:nvSpPr>
            <p:cNvPr id="36" name="직사각형 35"/>
            <p:cNvSpPr/>
            <p:nvPr/>
          </p:nvSpPr>
          <p:spPr>
            <a:xfrm>
              <a:off x="1307189" y="3046720"/>
              <a:ext cx="9199635" cy="2115920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1309600" y="3037989"/>
              <a:ext cx="1206769" cy="587162"/>
              <a:chOff x="2377339" y="2270165"/>
              <a:chExt cx="1206769" cy="587162"/>
            </a:xfrm>
          </p:grpSpPr>
          <p:sp>
            <p:nvSpPr>
              <p:cNvPr id="38" name="한쪽 모서리가 잘린 사각형 37"/>
              <p:cNvSpPr/>
              <p:nvPr/>
            </p:nvSpPr>
            <p:spPr>
              <a:xfrm flipV="1">
                <a:off x="2377339" y="2278890"/>
                <a:ext cx="629832" cy="578437"/>
              </a:xfrm>
              <a:prstGeom prst="snip1Rect">
                <a:avLst>
                  <a:gd name="adj" fmla="val 28291"/>
                </a:avLst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382422" y="2270165"/>
                <a:ext cx="1201686" cy="14954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for - Loop</a:t>
                </a:r>
                <a:endPara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cxnSp>
        <p:nvCxnSpPr>
          <p:cNvPr id="42" name="직선 화살표 연결선 41"/>
          <p:cNvCxnSpPr/>
          <p:nvPr/>
        </p:nvCxnSpPr>
        <p:spPr>
          <a:xfrm>
            <a:off x="2704547" y="2583440"/>
            <a:ext cx="2518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04547" y="3902091"/>
            <a:ext cx="2518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713034" y="1848466"/>
            <a:ext cx="47121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691941" y="3600964"/>
            <a:ext cx="6465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 flipV="1">
            <a:off x="2691941" y="3846765"/>
            <a:ext cx="6477823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8" idx="2"/>
          </p:cNvCxnSpPr>
          <p:nvPr/>
        </p:nvCxnSpPr>
        <p:spPr>
          <a:xfrm flipH="1">
            <a:off x="2704547" y="4539564"/>
            <a:ext cx="254935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704547" y="3520181"/>
            <a:ext cx="254935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2689251" y="2200853"/>
            <a:ext cx="4727407" cy="46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3216" y="4584488"/>
            <a:ext cx="1514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864694" y="4584488"/>
            <a:ext cx="0" cy="42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2701214" y="5010150"/>
            <a:ext cx="163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86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 flipH="1">
            <a:off x="9546753" y="1848365"/>
            <a:ext cx="1" cy="3516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7148465" y="1818285"/>
            <a:ext cx="1" cy="3516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855910" y="1833127"/>
            <a:ext cx="1" cy="3516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3" idx="2"/>
            <a:endCxn id="5" idx="2"/>
          </p:cNvCxnSpPr>
          <p:nvPr/>
        </p:nvCxnSpPr>
        <p:spPr>
          <a:xfrm flipH="1">
            <a:off x="2500092" y="1833127"/>
            <a:ext cx="1" cy="3516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0187" y="116438"/>
            <a:ext cx="7080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4-2) esScraper4Naver –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reactionprocess_eyesurfer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Crawlingprocess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15647" y="1371462"/>
            <a:ext cx="15688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crawlingprocess.py</a:t>
            </a:r>
          </a:p>
          <a:p>
            <a:r>
              <a:rPr lang="en-US" altLang="ko-KR" sz="1200" b="1" dirty="0" smtClean="0"/>
              <a:t>:: </a:t>
            </a:r>
            <a:r>
              <a:rPr lang="en-US" altLang="ko-KR" sz="1200" b="1" dirty="0" err="1" smtClean="0"/>
              <a:t>CrawlingProcess</a:t>
            </a:r>
            <a:endParaRPr lang="ko-KR" altLang="en-US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2423143" y="1974035"/>
            <a:ext cx="153898" cy="3375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6545" y="2259651"/>
            <a:ext cx="1210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Crawling_reactionV2( )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4287249" y="1372160"/>
            <a:ext cx="113287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chromelib.py</a:t>
            </a:r>
          </a:p>
          <a:p>
            <a:r>
              <a:rPr lang="en-US" altLang="ko-KR" sz="1200" b="1" dirty="0" smtClean="0"/>
              <a:t>::Chrome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6429002" y="1327696"/>
            <a:ext cx="142904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parser_util.py</a:t>
            </a:r>
          </a:p>
          <a:p>
            <a:r>
              <a:rPr lang="en-US" altLang="ko-KR" sz="1200" b="1" dirty="0" smtClean="0"/>
              <a:t>: </a:t>
            </a:r>
            <a:r>
              <a:rPr lang="en-US" altLang="ko-KR" sz="1200" b="1" dirty="0" err="1" smtClean="0"/>
              <a:t>getNewsType</a:t>
            </a:r>
            <a:r>
              <a:rPr lang="en-US" altLang="ko-KR" sz="1200" b="1" dirty="0" smtClean="0"/>
              <a:t>( )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8790457" y="1371462"/>
            <a:ext cx="151259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Parser_reaction.py</a:t>
            </a:r>
          </a:p>
          <a:p>
            <a:r>
              <a:rPr lang="en-US" altLang="ko-KR" sz="1200" b="1" dirty="0" smtClean="0"/>
              <a:t>: getReactionV2( 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4791447" y="1974035"/>
            <a:ext cx="124478" cy="624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09349" y="2028819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/>
              <a:t>현재 페이지 </a:t>
            </a:r>
            <a:r>
              <a:rPr lang="en-US" altLang="ko-KR" sz="800" dirty="0"/>
              <a:t>URL </a:t>
            </a:r>
            <a:r>
              <a:rPr lang="ko-KR" altLang="en-US" sz="800" dirty="0"/>
              <a:t>추출</a:t>
            </a:r>
            <a:endParaRPr lang="en-US" altLang="ko-KR" sz="800" dirty="0"/>
          </a:p>
          <a:p>
            <a:r>
              <a:rPr lang="en-US" altLang="ko-KR" sz="800" dirty="0"/>
              <a:t>  (URL</a:t>
            </a:r>
            <a:r>
              <a:rPr lang="ko-KR" altLang="en-US" sz="800" dirty="0"/>
              <a:t>을 가지고 뉴스 타입 </a:t>
            </a:r>
            <a:endParaRPr lang="en-US" altLang="ko-KR" sz="800" dirty="0"/>
          </a:p>
          <a:p>
            <a:r>
              <a:rPr lang="en-US" altLang="ko-KR" sz="800" dirty="0"/>
              <a:t>   </a:t>
            </a:r>
            <a:r>
              <a:rPr lang="ko-KR" altLang="en-US" sz="800" dirty="0"/>
              <a:t>분류 하기 </a:t>
            </a:r>
            <a:r>
              <a:rPr lang="ko-KR" altLang="en-US" sz="800" dirty="0" smtClean="0"/>
              <a:t>위해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7081286" y="2598536"/>
            <a:ext cx="124478" cy="624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05764" y="2741509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뉴스 타입 조회</a:t>
            </a:r>
            <a:endParaRPr lang="en-US" altLang="ko-KR" sz="8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791447" y="3223037"/>
            <a:ext cx="124478" cy="624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15925" y="3366010"/>
            <a:ext cx="193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HTML</a:t>
            </a:r>
            <a:r>
              <a:rPr lang="ko-KR" altLang="en-US" sz="800" dirty="0" smtClean="0"/>
              <a:t>내용 가지고 오기</a:t>
            </a:r>
            <a:endParaRPr lang="en-US" altLang="ko-KR" sz="800" dirty="0" smtClean="0"/>
          </a:p>
          <a:p>
            <a:r>
              <a:rPr lang="en-US" altLang="ko-KR" sz="800" dirty="0"/>
              <a:t>  </a:t>
            </a:r>
            <a:r>
              <a:rPr lang="en-US" altLang="ko-KR" sz="800" dirty="0" err="1" smtClean="0"/>
              <a:t>getReactionHTML</a:t>
            </a:r>
            <a:r>
              <a:rPr lang="en-US" altLang="ko-KR" sz="800" dirty="0" smtClean="0"/>
              <a:t>( )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9491094" y="3847538"/>
            <a:ext cx="114984" cy="2993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06078" y="3936704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HTML</a:t>
            </a:r>
            <a:r>
              <a:rPr lang="ko-KR" altLang="en-US" sz="800" dirty="0" smtClean="0"/>
              <a:t>에서 </a:t>
            </a:r>
            <a:r>
              <a:rPr lang="ko-KR" altLang="en-US" sz="800" dirty="0" err="1" smtClean="0"/>
              <a:t>리액션</a:t>
            </a:r>
            <a:r>
              <a:rPr lang="ko-KR" altLang="en-US" sz="800" dirty="0" smtClean="0"/>
              <a:t> 추출 </a:t>
            </a:r>
            <a:endParaRPr lang="en-US" altLang="ko-KR" sz="800" dirty="0" smtClean="0"/>
          </a:p>
          <a:p>
            <a:r>
              <a:rPr lang="en-US" altLang="ko-KR" sz="800" dirty="0" smtClean="0"/>
              <a:t>   getReactionV2( )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9491094" y="4125570"/>
            <a:ext cx="114984" cy="2993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71153" y="4472038"/>
            <a:ext cx="2144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Value </a:t>
            </a:r>
            <a:r>
              <a:rPr lang="ko-KR" altLang="en-US" sz="800" dirty="0" smtClean="0"/>
              <a:t>값 숫자로 타입 변환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751832" y="4942776"/>
            <a:ext cx="1935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</a:t>
            </a:r>
            <a:r>
              <a:rPr lang="ko-KR" altLang="en-US" sz="800" dirty="0" err="1" smtClean="0"/>
              <a:t>리액션</a:t>
            </a:r>
            <a:r>
              <a:rPr lang="ko-KR" altLang="en-US" sz="800" dirty="0" smtClean="0"/>
              <a:t> 값 반환</a:t>
            </a:r>
            <a:endParaRPr lang="ko-KR" altLang="en-US" sz="800" dirty="0"/>
          </a:p>
        </p:txBody>
      </p:sp>
      <p:cxnSp>
        <p:nvCxnSpPr>
          <p:cNvPr id="28" name="직선 화살표 연결선 27"/>
          <p:cNvCxnSpPr>
            <a:stCxn id="5" idx="0"/>
            <a:endCxn id="9" idx="0"/>
          </p:cNvCxnSpPr>
          <p:nvPr/>
        </p:nvCxnSpPr>
        <p:spPr>
          <a:xfrm>
            <a:off x="2500092" y="1974035"/>
            <a:ext cx="23535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577041" y="3223037"/>
            <a:ext cx="2276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3" idx="2"/>
          </p:cNvCxnSpPr>
          <p:nvPr/>
        </p:nvCxnSpPr>
        <p:spPr>
          <a:xfrm flipH="1">
            <a:off x="2577041" y="3847538"/>
            <a:ext cx="227664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577041" y="2598536"/>
            <a:ext cx="227664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577041" y="2630515"/>
            <a:ext cx="45042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2577041" y="3181379"/>
            <a:ext cx="4504245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2566397" y="3894410"/>
            <a:ext cx="69140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2604754" y="4415616"/>
            <a:ext cx="692517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586216" y="4451138"/>
            <a:ext cx="1514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737694" y="4451138"/>
            <a:ext cx="0" cy="354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577041" y="4806489"/>
            <a:ext cx="163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586216" y="4873387"/>
            <a:ext cx="1514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737694" y="4873387"/>
            <a:ext cx="0" cy="354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2577041" y="5228738"/>
            <a:ext cx="163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9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994</Words>
  <Application>Microsoft Office PowerPoint</Application>
  <PresentationFormat>와이드스크린</PresentationFormat>
  <Paragraphs>275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bflysoft</dc:creator>
  <cp:lastModifiedBy>bflysoft</cp:lastModifiedBy>
  <cp:revision>125</cp:revision>
  <dcterms:created xsi:type="dcterms:W3CDTF">2022-09-26T02:04:45Z</dcterms:created>
  <dcterms:modified xsi:type="dcterms:W3CDTF">2022-09-28T05:14:40Z</dcterms:modified>
</cp:coreProperties>
</file>