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7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15"/>
        <p:guide pos="1698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presProps" Target="presProps.xml" /><Relationship Id="rId37" Type="http://schemas.openxmlformats.org/officeDocument/2006/relationships/tableStyles" Target="tableStyles.xml" /><Relationship Id="rId3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/>
          <p:cNvSpPr>
            <a:spLocks noChangeArrowheads="1" noGrp="1"/>
          </p:cNvSpPr>
          <p:nvPr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/>
          <p:cNvSpPr>
            <a:spLocks noChangeArrowheads="1" noGrp="1"/>
          </p:cNvSpPr>
          <p:nvPr userDrawn="1"/>
        </p:nvSpPr>
        <p:spPr bwMode="auto">
          <a:xfrm>
            <a:off x="1309514" y="1839834"/>
            <a:ext cx="4011787" cy="13143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/>
          <p:cNvSpPr>
            <a:spLocks noChangeArrowheads="1" noGrp="1"/>
          </p:cNvSpPr>
          <p:nvPr userDrawn="1"/>
        </p:nvSpPr>
        <p:spPr bwMode="auto">
          <a:xfrm>
            <a:off x="6567031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/>
          <p:cNvSpPr>
            <a:spLocks noChangeArrowheads="1" noGrp="1"/>
          </p:cNvSpPr>
          <p:nvPr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/>
          <p:cNvSpPr>
            <a:spLocks noChangeArrowheads="1" noGrp="1"/>
          </p:cNvSpPr>
          <p:nvPr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6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6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/>
          <p:cNvSpPr>
            <a:spLocks noChangeArrowheads="1" noGrp="1"/>
          </p:cNvSpPr>
          <p:nvPr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/>
          <p:cNvSpPr>
            <a:spLocks noChangeArrowheads="1" noGrp="1"/>
          </p:cNvSpPr>
          <p:nvPr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/>
          <p:cNvSpPr>
            <a:spLocks noChangeArrowheads="1" noGrp="1"/>
          </p:cNvSpPr>
          <p:nvPr userDrawn="1"/>
        </p:nvSpPr>
        <p:spPr bwMode="auto">
          <a:xfrm>
            <a:off x="1637457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Защита веб-сервера Nginx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523999" y="4396807"/>
            <a:ext cx="9144000" cy="175191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 algn="r">
              <a:defRPr/>
            </a:pPr>
            <a:r>
              <a:rPr lang="en-US">
                <a:solidFill>
                  <a:schemeClr val="tx1"/>
                </a:solidFill>
              </a:rPr>
              <a:t>Выполнил студент 431 группы ф. КНиИТ</a:t>
            </a:r>
            <a:endParaRPr>
              <a:solidFill>
                <a:schemeClr val="tx1"/>
              </a:solidFill>
            </a:endParaRPr>
          </a:p>
          <a:p>
            <a:pPr algn="r">
              <a:defRPr/>
            </a:pPr>
            <a:r>
              <a:rPr lang="en-US">
                <a:solidFill>
                  <a:schemeClr val="tx1"/>
                </a:solidFill>
              </a:rPr>
              <a:t>Серебряков Алексей Владимирович</a:t>
            </a:r>
            <a:endParaRPr>
              <a:solidFill>
                <a:schemeClr val="tx1"/>
              </a:solidFill>
            </a:endParaRPr>
          </a:p>
          <a:p>
            <a:pPr algn="r">
              <a:defRPr/>
            </a:pPr>
            <a:endParaRPr>
              <a:solidFill>
                <a:schemeClr val="tx1"/>
              </a:solidFill>
            </a:endParaRPr>
          </a:p>
          <a:p>
            <a:pPr algn="r">
              <a:defRPr/>
            </a:pPr>
            <a:r>
              <a:rPr lang="en-US">
                <a:solidFill>
                  <a:schemeClr val="tx1"/>
                </a:solidFill>
              </a:rPr>
              <a:t>Научный руководитель, ассистент</a:t>
            </a:r>
            <a:endParaRPr>
              <a:solidFill>
                <a:schemeClr val="tx1"/>
              </a:solidFill>
            </a:endParaRPr>
          </a:p>
          <a:p>
            <a:pPr algn="r">
              <a:defRPr/>
            </a:pPr>
            <a:r>
              <a:rPr lang="en-US">
                <a:solidFill>
                  <a:schemeClr val="tx1"/>
                </a:solidFill>
              </a:rPr>
              <a:t>Лобов Александр Андреевич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184437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Сжатие сообщений</a:t>
            </a:r>
            <a:endParaRPr/>
          </a:p>
        </p:txBody>
      </p:sp>
      <p:sp>
        <p:nvSpPr>
          <p:cNvPr id="209567311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Сжатие сообщений в Nginx - это процесс сжатия содержимого передаваемых HTTP-сообщений, таких как HTML, CSS, JavaScript и других файлов, перед их отправкой клиенту. Это позволяет уменьшить размер этих файлов и снизить объем передаваемых данных по сети.</a:t>
            </a:r>
            <a:endParaRPr sz="1600"/>
          </a:p>
        </p:txBody>
      </p:sp>
      <p:pic>
        <p:nvPicPr>
          <p:cNvPr id="89642906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2855999" y="3863182"/>
            <a:ext cx="6480000" cy="11951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247795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Аутентификация</a:t>
            </a:r>
            <a:endParaRPr/>
          </a:p>
        </p:txBody>
      </p:sp>
      <p:sp>
        <p:nvSpPr>
          <p:cNvPr id="13430902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Базовая аутентификация в Nginx - это механизм аутентификации, который требует от пользователей предоставить учетные данные (логин и пароль) для доступа к защищенным ресурсам на веб-сервере. Этот механизм основан на передаче учетных данных в HTTP-заголовке "Authorization".</a:t>
            </a:r>
            <a:endParaRPr sz="1600"/>
          </a:p>
        </p:txBody>
      </p:sp>
      <p:pic>
        <p:nvPicPr>
          <p:cNvPr id="83606324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2758936" y="3863182"/>
            <a:ext cx="6480000" cy="993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266502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Геоданные</a:t>
            </a:r>
            <a:endParaRPr/>
          </a:p>
        </p:txBody>
      </p:sp>
      <p:sp>
        <p:nvSpPr>
          <p:cNvPr id="98004519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Геоданные в Nginx представляют информацию о местоположении клиента, основанную на его IP-адресе. Nginx поддерживает модуль GeoIP2, который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позволяет получить информацию о стране, регионе, городе, почтовом индексе и других атрибутах местоположения клиента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 и использовать эту информацию для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 настройки серверного поведения, что может быть полезно для улучшения производительности, безопасности и предоставления персонализированного контента.</a:t>
            </a:r>
            <a:endParaRPr sz="1600"/>
          </a:p>
        </p:txBody>
      </p:sp>
      <p:pic>
        <p:nvPicPr>
          <p:cNvPr id="76075711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2855999" y="2983363"/>
            <a:ext cx="6480000" cy="314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631843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3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Балансировка нагрузки</a:t>
            </a:r>
            <a:endParaRPr/>
          </a:p>
        </p:txBody>
      </p:sp>
      <p:sp>
        <p:nvSpPr>
          <p:cNvPr id="194697349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Балансировка нагрузки в Nginx - это процесс распределения запросов от клиентов между несколькими серверами (backend-серверами) для равномерного распределения нагрузки и повышения производительности системы.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Nginx предоставляет возможности балансировки нагрузки с использованием различных алгоритмов, таких как Round Robin (круговой обход), IP Hash (хэширование по IP-адресу), Least Connections (минимальное количество активных соединений) и других.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21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55528018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2908756" y="3705856"/>
            <a:ext cx="6480000" cy="217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71016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3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Логирование</a:t>
            </a:r>
            <a:endParaRPr/>
          </a:p>
        </p:txBody>
      </p:sp>
      <p:sp>
        <p:nvSpPr>
          <p:cNvPr id="110552353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Nginx предоставляет мощные возможности логирования, которые позволяют записывать различные события и информацию о работе веб-сервера. Логирование в Nginx выполняется через настройку специальных директив в файле конфигурации.</a:t>
            </a:r>
            <a:endParaRPr sz="1600"/>
          </a:p>
        </p:txBody>
      </p:sp>
      <p:pic>
        <p:nvPicPr>
          <p:cNvPr id="92928871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2855999" y="3547202"/>
            <a:ext cx="6480000" cy="193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675892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Программная реализация</a:t>
            </a:r>
            <a:endParaRPr/>
          </a:p>
        </p:txBody>
      </p:sp>
      <p:sp>
        <p:nvSpPr>
          <p:cNvPr id="185066417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В результате проделанной работы была разработана и реализована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программа на языке программирования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C++</a:t>
            </a:r>
            <a:r>
              <a:rPr sz="1600">
                <a:solidFill>
                  <a:schemeClr val="tx1"/>
                </a:solidFill>
              </a:rPr>
              <a:t>, которая создает файл конфигурации nginx.conf в зависимости от требований пользователя.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094581322" name=""/>
          <p:cNvPicPr>
            <a:picLocks noChangeAspect="1"/>
          </p:cNvPicPr>
          <p:nvPr/>
        </p:nvPicPr>
        <p:blipFill>
          <a:blip r:embed="rId2"/>
          <a:srcRect l="0" t="18507" r="0" b="0"/>
          <a:stretch/>
        </p:blipFill>
        <p:spPr bwMode="auto">
          <a:xfrm rot="0" flipH="0" flipV="0">
            <a:off x="1595999" y="3196800"/>
            <a:ext cx="9000000" cy="185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485478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Программная реализация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24455410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1595999" y="2695574"/>
            <a:ext cx="9000000" cy="2480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981868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Программная реализация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751784985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 flipH="0" flipV="0">
            <a:off x="1595999" y="2059200"/>
            <a:ext cx="9000000" cy="357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115180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Программная реализация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420684918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 flipH="0" flipV="0">
            <a:off x="1595999" y="2332435"/>
            <a:ext cx="9000000" cy="3182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244403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Программная реализация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2134659733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 flipH="0" flipV="0">
            <a:off x="1595999" y="1825200"/>
            <a:ext cx="9000000" cy="3992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894531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ВВЕДЕНИЕ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051362939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Целью данной курсовой работы является исследование и анализ мер безопасности, которые могут быть применены для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повышения безопасности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 веб-сервера Nginx, в результате чего требуется разработать и реализовать программу, составляющую конфигурацию для отдельно взятых систем.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Для достижения поставленной цели требуется решить следующие задачи: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Изучить рекомендации мирового сообщества в области защиты веб-серверов;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Изучение функционала веб-сервера Nginx;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Изучить необходимые настройки безопасности в конфигурации веб-сервера Nginx;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Реализовать универсальную программу,  составляющую конфигурационный файл nginx.conf исходя из предпочтений пользователя.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513633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Программная реализация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1281291604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 flipH="0" flipV="0">
            <a:off x="1595999" y="1940400"/>
            <a:ext cx="9000000" cy="383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666289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Программная реализация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1610640539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 flipH="0" flipV="0">
            <a:off x="2251719" y="1417638"/>
            <a:ext cx="9000000" cy="530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650893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Программная реализация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2137021788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 flipH="0" flipV="0">
            <a:off x="2030400" y="1825200"/>
            <a:ext cx="9000000" cy="48131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382391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Программная реализация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1227907244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 flipH="0" flipV="0">
            <a:off x="1728000" y="1825200"/>
            <a:ext cx="9000000" cy="448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987402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Программная реализация</a:t>
            </a:r>
            <a:endParaRPr/>
          </a:p>
        </p:txBody>
      </p:sp>
      <p:pic>
        <p:nvPicPr>
          <p:cNvPr id="248627313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 flipH="0" flipV="0">
            <a:off x="1595999" y="1882800"/>
            <a:ext cx="9000000" cy="3902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780138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Программная реализация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3818585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800">
                <a:solidFill>
                  <a:schemeClr val="tx1"/>
                </a:solidFill>
              </a:rPr>
              <a:t>Файл nginx.conf будет иметь следующий вид:</a:t>
            </a:r>
            <a:endParaRPr sz="1800">
              <a:solidFill>
                <a:schemeClr val="tx1"/>
              </a:solidFill>
            </a:endParaRPr>
          </a:p>
        </p:txBody>
      </p:sp>
      <p:pic>
        <p:nvPicPr>
          <p:cNvPr id="852904170" name=""/>
          <p:cNvPicPr>
            <a:picLocks noChangeAspect="1"/>
          </p:cNvPicPr>
          <p:nvPr/>
        </p:nvPicPr>
        <p:blipFill>
          <a:blip r:embed="rId2"/>
          <a:srcRect l="0" t="0" r="0" b="44816"/>
          <a:stretch/>
        </p:blipFill>
        <p:spPr bwMode="auto">
          <a:xfrm rot="0" flipH="0" flipV="0">
            <a:off x="1595999" y="2394000"/>
            <a:ext cx="9000000" cy="358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501806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3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Программная реализация</a:t>
            </a:r>
            <a:endParaRPr sz="3300"/>
          </a:p>
        </p:txBody>
      </p:sp>
      <p:pic>
        <p:nvPicPr>
          <p:cNvPr id="492231210" name=""/>
          <p:cNvPicPr>
            <a:picLocks noChangeAspect="1"/>
          </p:cNvPicPr>
          <p:nvPr>
            <p:ph idx="1"/>
          </p:nvPr>
        </p:nvPicPr>
        <p:blipFill>
          <a:blip r:embed="rId2"/>
          <a:srcRect l="0" t="54947" r="0" b="0"/>
          <a:stretch/>
        </p:blipFill>
        <p:spPr bwMode="auto">
          <a:xfrm rot="0" flipH="0" flipV="0">
            <a:off x="1595999" y="2286000"/>
            <a:ext cx="9000000" cy="292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806660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3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Программная реализация</a:t>
            </a:r>
            <a:endParaRPr sz="3300"/>
          </a:p>
        </p:txBody>
      </p:sp>
      <p:pic>
        <p:nvPicPr>
          <p:cNvPr id="52278419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1595999" y="1692000"/>
            <a:ext cx="9000000" cy="357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269790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Программная реализация</a:t>
            </a:r>
            <a:endParaRPr sz="3300"/>
          </a:p>
        </p:txBody>
      </p:sp>
      <p:pic>
        <p:nvPicPr>
          <p:cNvPr id="405532060" name=""/>
          <p:cNvPicPr>
            <a:picLocks noChangeAspect="1"/>
          </p:cNvPicPr>
          <p:nvPr/>
        </p:nvPicPr>
        <p:blipFill>
          <a:blip r:embed="rId2"/>
          <a:srcRect l="0" t="0" r="0" b="47668"/>
          <a:stretch/>
        </p:blipFill>
        <p:spPr bwMode="auto">
          <a:xfrm rot="0" flipH="0" flipV="0">
            <a:off x="1595999" y="1879200"/>
            <a:ext cx="9000000" cy="32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044566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Программная реализация</a:t>
            </a:r>
            <a:endParaRPr sz="3300"/>
          </a:p>
        </p:txBody>
      </p:sp>
      <p:pic>
        <p:nvPicPr>
          <p:cNvPr id="1544157386" name=""/>
          <p:cNvPicPr>
            <a:picLocks noChangeAspect="1"/>
          </p:cNvPicPr>
          <p:nvPr/>
        </p:nvPicPr>
        <p:blipFill>
          <a:blip r:embed="rId2"/>
          <a:srcRect l="0" t="52606" r="0" b="0"/>
          <a:stretch/>
        </p:blipFill>
        <p:spPr bwMode="auto">
          <a:xfrm rot="0" flipH="0" flipV="0">
            <a:off x="1595999" y="2210400"/>
            <a:ext cx="9000000" cy="295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9874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Актуальность проблемы</a:t>
            </a:r>
            <a:endParaRPr/>
          </a:p>
        </p:txBody>
      </p:sp>
      <p:sp>
        <p:nvSpPr>
          <p:cNvPr id="74396090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1600" b="0" i="0" u="none">
                <a:solidFill>
                  <a:schemeClr val="tx1"/>
                </a:solidFill>
                <a:latin typeface="Droid Sans"/>
                <a:ea typeface="Liberation Sans"/>
                <a:cs typeface="Droid Sans"/>
              </a:rPr>
              <a:t>Проблема защиты веб-серверов остается актуальной в современной сетевой среде. Веб-серверы являются основным каналом обмена информацией между клиентами и веб-приложениями, их использование широко распространено для предоставления онлайн-сервисов, хранения и передачи конфиденциальных данных.</a:t>
            </a:r>
            <a:endParaRPr sz="1600">
              <a:solidFill>
                <a:schemeClr val="tx1"/>
              </a:solidFill>
              <a:latin typeface="Droid Sans"/>
              <a:cs typeface="Droid Sans"/>
            </a:endParaRPr>
          </a:p>
          <a:p>
            <a:pPr marL="0" indent="0">
              <a:buFont typeface="Arial"/>
              <a:buNone/>
              <a:defRPr/>
            </a:pPr>
            <a:r>
              <a:rPr sz="1600" b="0" i="0" u="none">
                <a:solidFill>
                  <a:schemeClr val="tx1"/>
                </a:solidFill>
                <a:latin typeface="Droid Sans"/>
                <a:ea typeface="Liberation Sans"/>
                <a:cs typeface="Droid Sans"/>
              </a:rPr>
              <a:t>С ростом интернета и электронной коммерции, а также появлением новых технологий и развитием веб-приложений, веб-серверы становятся более подверженными атакам со стороны злоумышленников. Атаки на веб-серверы могут привести к потере данных, нарушению доступности, утечке конфиденциальной информации и другим негативным последствиям.</a:t>
            </a:r>
            <a:endParaRPr sz="1600">
              <a:solidFill>
                <a:schemeClr val="tx1"/>
              </a:solidFill>
              <a:latin typeface="Droid Sans"/>
              <a:cs typeface="Droid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077560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Программная реализация</a:t>
            </a:r>
            <a:endParaRPr sz="3300"/>
          </a:p>
        </p:txBody>
      </p:sp>
      <p:pic>
        <p:nvPicPr>
          <p:cNvPr id="199129514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 flipH="0" flipV="0">
            <a:off x="1595999" y="1825200"/>
            <a:ext cx="9000000" cy="43271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158949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3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СПИСОК ИСПОЛЬЗОВАННЫХ ИСТОЧНИКОВ</a:t>
            </a:r>
            <a:endParaRPr/>
          </a:p>
        </p:txBody>
      </p:sp>
      <p:sp>
        <p:nvSpPr>
          <p:cNvPr id="1671285204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305908" indent="-305908">
              <a:buFont typeface="Arial"/>
              <a:buAutoNum type="arabicPeriod"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Что такое Nginx и как правильно его настроить [Электронный ресурс]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 - URL: https://www.nic.ru/help/chto-takoe-nginx-i-kak-pravil6no-ego-nastroit6_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11046.html (дата обращения 02.05.2023) Загл. с экрана. Яз. рус.</a:t>
            </a:r>
            <a:endParaRPr lang="en-US" sz="21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305908" indent="-305908">
              <a:buFont typeface="Arial"/>
              <a:buAutoNum type="arabicPeriod"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Модуль Nginx для борьбы с DDoS [Электронный ресурс] - URL: 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https://habr.com/ru/articles/139931/ (дата обращения 02.05.2023) Загл. с экрана. Яз. рус.</a:t>
            </a:r>
            <a:endParaRPr lang="en-US" sz="21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305908" indent="-305908">
              <a:buFont typeface="Arial"/>
              <a:buAutoNum type="arabicPeriod"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Защита Nginx от DDoS атак [Электронный ресурс] - URL: 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https://amkolomna.ru/content/zashchita-nginx-ot-ddos-atak (дата обращения 02.05.2023) Загл. с экрана. Яз. рус.</a:t>
            </a:r>
            <a:endParaRPr lang="en-US" sz="21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305908" indent="-305908">
              <a:buFont typeface="Arial"/>
              <a:buAutoNum type="arabicPeriod"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Настройка защиты от DDoS-атак [Электронный ресурс] - URL: 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https://rudocs.ispmanager.com/ispmanager-lite/nastrojka-zashchity-ot-ddosatak (дата обращения 03.05.2023) Загл. с экрана. Яз. рус.</a:t>
            </a:r>
            <a:endParaRPr lang="en-US" sz="21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305908" indent="-305908">
              <a:buFont typeface="Arial"/>
              <a:buAutoNum type="arabicPeriod"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Установка Nginx 1.18 на Manjaro [Электронный ресурс] - URL: 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https://onedev.net/post/1025 (дата обращения 04.05.2023) Загл. с экрана. Яз. 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рус.</a:t>
            </a:r>
            <a:endParaRPr lang="en-US" sz="21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377436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3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СПИСОК ИСПОЛЬЗОВАННЫХ ИСТОЧНИКОВ</a:t>
            </a:r>
            <a:endParaRPr/>
          </a:p>
        </p:txBody>
      </p:sp>
      <p:sp>
        <p:nvSpPr>
          <p:cNvPr id="1908341934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294893" marR="0" indent="-294893" algn="l" defTabSz="685800">
              <a:lnSpc>
                <a:spcPct val="88000"/>
              </a:lnSpc>
              <a:spcBef>
                <a:spcPts val="749"/>
              </a:spcBef>
              <a:spcAft>
                <a:spcPts val="0"/>
              </a:spcAft>
              <a:buFont typeface="Arial"/>
              <a:buAutoNum type="arabicPeriod" startAt="6"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Как настроить Nginx в качестве балансировщика нагрузки [Электронный 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ресурс] - URL: https://habr.com/ru/companies/first/articles/683870/ (дата обращения 08.05.2023) Загл. с экрана. Яз. рус.</a:t>
            </a:r>
            <a:endParaRPr sz="21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94893" indent="-294893">
              <a:buFont typeface="Arial"/>
              <a:buAutoNum type="arabicPeriod" startAt="6"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Nginx cache: всё новое — хорошо забытое старое [Электронный ресурс] -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URL: https://habr.com/ru/articles/428127/ (дата обращения 08.05.2023) Загл. с 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экрана. Яз. рус.</a:t>
            </a:r>
            <a:endParaRPr sz="21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94893" indent="-294893">
              <a:buFont typeface="Arial"/>
              <a:buAutoNum type="arabicPeriod" startAt="6"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Updating GeoIP and GeoLite Databases [Электронный ресурс] - URL: 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https://dev.maxmind.com/geoip/updating-databases?lang=en (дата обращения 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10.05.2023) Загл. с экрана. Яз. англ.</a:t>
            </a:r>
            <a:endParaRPr sz="21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94893" indent="-294893">
              <a:buFont typeface="Arial"/>
              <a:buAutoNum type="arabicPeriod" startAt="6"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Настройка логов nginx [Электронный ресурс] - URL: 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https://ixnfo.com/nastroyka-logov-nginx.html (дата обращения 10.05.2023) 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Загл. с экрана. Яз. рус.</a:t>
            </a:r>
            <a:endParaRPr sz="21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94893" indent="-294893">
              <a:buFont typeface="Arial"/>
              <a:buAutoNum type="arabicPeriod" startAt="6"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Простая аутентификация на NGINX с помощью LUA [Электронный ресурс] 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 URL: https://habr.com/ru/articles/351904/ (дата обращения 12.05.2023) Загл. 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 экрана. Яз. рус.</a:t>
            </a:r>
            <a:endParaRPr sz="21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327783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Спасибо за внимание!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33101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Рекомендации по защите</a:t>
            </a:r>
            <a:endParaRPr/>
          </a:p>
        </p:txBody>
      </p:sp>
      <p:sp>
        <p:nvSpPr>
          <p:cNvPr id="446577639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За стандартами защиты веб-серверов следят различные организации и стандартизационные органы</a:t>
            </a:r>
            <a:r>
              <a:rPr sz="1600"/>
              <a:t>, которые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играют важную роль в разработке и установлении лучших практик и рекомендаций по обеспечению безопасности веб-серверов</a:t>
            </a:r>
            <a:r>
              <a:rPr sz="1600"/>
              <a:t>. Основными рекомендациями по защите являются:</a:t>
            </a:r>
            <a:endParaRPr sz="1600"/>
          </a:p>
          <a:p>
            <a:pPr>
              <a:defRPr/>
            </a:pPr>
            <a:r>
              <a:rPr sz="1600" b="0" i="0" u="none">
                <a:solidFill>
                  <a:schemeClr val="tx1"/>
                </a:solidFill>
                <a:latin typeface="Droid Sans"/>
                <a:ea typeface="Droid Sans Mono"/>
                <a:cs typeface="Droid Sans"/>
              </a:rPr>
              <a:t>Регулярное обновление программного обеспечения</a:t>
            </a:r>
            <a:endParaRPr sz="1600" b="0" i="0" u="none">
              <a:solidFill>
                <a:schemeClr val="tx1"/>
              </a:solidFill>
              <a:latin typeface="Droid Sans"/>
              <a:cs typeface="Droid Sans"/>
            </a:endParaRPr>
          </a:p>
          <a:p>
            <a:pPr>
              <a:defRPr/>
            </a:pPr>
            <a:r>
              <a:rPr sz="1600" b="0" i="0" u="none">
                <a:solidFill>
                  <a:schemeClr val="tx1"/>
                </a:solidFill>
                <a:latin typeface="Droid Sans"/>
                <a:ea typeface="Droid Sans Mono"/>
                <a:cs typeface="Droid Sans"/>
              </a:rPr>
              <a:t>Использование политик сильных паролей</a:t>
            </a:r>
            <a:endParaRPr sz="1600" b="0" i="0" u="none">
              <a:solidFill>
                <a:schemeClr val="tx1"/>
              </a:solidFill>
              <a:latin typeface="Droid Sans"/>
              <a:cs typeface="Droid Sans"/>
            </a:endParaRPr>
          </a:p>
          <a:p>
            <a:pPr>
              <a:defRPr/>
            </a:pPr>
            <a:r>
              <a:rPr sz="1600" b="0" i="0" u="none">
                <a:solidFill>
                  <a:schemeClr val="tx1"/>
                </a:solidFill>
                <a:latin typeface="Droid Sans"/>
                <a:ea typeface="Droid Sans Mono"/>
                <a:cs typeface="Droid Sans"/>
              </a:rPr>
              <a:t>Применение фильтрации трафика</a:t>
            </a:r>
            <a:endParaRPr sz="1600" b="0" i="0" u="none">
              <a:solidFill>
                <a:schemeClr val="tx1"/>
              </a:solidFill>
              <a:latin typeface="Droid Sans"/>
              <a:cs typeface="Droid Sans"/>
            </a:endParaRPr>
          </a:p>
          <a:p>
            <a:pPr>
              <a:defRPr/>
            </a:pPr>
            <a:r>
              <a:rPr sz="1600" b="0" i="0" u="none">
                <a:solidFill>
                  <a:schemeClr val="tx1"/>
                </a:solidFill>
                <a:latin typeface="Droid Sans"/>
                <a:ea typeface="Droid Sans Mono"/>
                <a:cs typeface="Droid Sans"/>
              </a:rPr>
              <a:t>Защита от DDoS-атак</a:t>
            </a:r>
            <a:endParaRPr sz="1600" b="0" i="0" u="none">
              <a:solidFill>
                <a:schemeClr val="tx1"/>
              </a:solidFill>
              <a:latin typeface="Droid Sans"/>
              <a:cs typeface="Droid Sans"/>
            </a:endParaRPr>
          </a:p>
          <a:p>
            <a:pPr>
              <a:defRPr/>
            </a:pPr>
            <a:r>
              <a:rPr sz="1600" b="0" i="0" u="none">
                <a:solidFill>
                  <a:schemeClr val="tx1"/>
                </a:solidFill>
                <a:latin typeface="Droid Sans"/>
                <a:ea typeface="Droid Sans Mono"/>
                <a:cs typeface="Droid Sans"/>
              </a:rPr>
              <a:t>Применение принципа наименьших привилегий</a:t>
            </a:r>
            <a:endParaRPr sz="1600" b="0" i="0" u="none">
              <a:solidFill>
                <a:schemeClr val="tx1"/>
              </a:solidFill>
              <a:latin typeface="Droid Sans"/>
              <a:cs typeface="Droid Sans"/>
            </a:endParaRPr>
          </a:p>
          <a:p>
            <a:pPr>
              <a:defRPr/>
            </a:pPr>
            <a:r>
              <a:rPr sz="1600" b="0" i="0" u="none">
                <a:solidFill>
                  <a:schemeClr val="tx1"/>
                </a:solidFill>
                <a:latin typeface="Droid Sans"/>
                <a:ea typeface="Droid Sans Mono"/>
                <a:cs typeface="Droid Sans"/>
              </a:rPr>
              <a:t>Фильтрация входящих данных</a:t>
            </a:r>
            <a:endParaRPr sz="1600" b="0" i="0" u="none">
              <a:solidFill>
                <a:schemeClr val="tx1"/>
              </a:solidFill>
              <a:latin typeface="Droid Sans"/>
              <a:cs typeface="Droid Sans"/>
            </a:endParaRPr>
          </a:p>
          <a:p>
            <a:pPr>
              <a:defRPr/>
            </a:pPr>
            <a:r>
              <a:rPr sz="1600" b="0" i="0" u="none">
                <a:solidFill>
                  <a:schemeClr val="tx1"/>
                </a:solidFill>
                <a:latin typeface="Droid Sans"/>
                <a:ea typeface="Droid Sans Mono"/>
                <a:cs typeface="Droid Sans"/>
              </a:rPr>
              <a:t>Шифрование соединений</a:t>
            </a:r>
            <a:endParaRPr sz="1600">
              <a:solidFill>
                <a:schemeClr val="tx1"/>
              </a:solidFill>
              <a:latin typeface="Droid Sans"/>
              <a:cs typeface="Droid Sans"/>
            </a:endParaRPr>
          </a:p>
          <a:p>
            <a:pPr>
              <a:defRPr/>
            </a:pPr>
            <a:r>
              <a:rPr sz="1600">
                <a:solidFill>
                  <a:schemeClr val="tx1"/>
                </a:solidFill>
                <a:latin typeface="Droid Sans"/>
                <a:cs typeface="Droid Sans"/>
              </a:rPr>
              <a:t>Регулярное создание резервных копий</a:t>
            </a:r>
            <a:endParaRPr sz="1600">
              <a:solidFill>
                <a:schemeClr val="tx1"/>
              </a:solidFill>
              <a:latin typeface="Droid Sans"/>
              <a:cs typeface="Droid Sans"/>
            </a:endParaRPr>
          </a:p>
          <a:p>
            <a:pPr>
              <a:defRPr/>
            </a:pPr>
            <a:r>
              <a:rPr sz="1600">
                <a:solidFill>
                  <a:schemeClr val="tx1"/>
                </a:solidFill>
                <a:latin typeface="Droid Sans"/>
                <a:cs typeface="Droid Sans"/>
              </a:rPr>
              <a:t>М</a:t>
            </a:r>
            <a:r>
              <a:rPr sz="1600" b="0" i="0" u="none">
                <a:solidFill>
                  <a:schemeClr val="tx1"/>
                </a:solidFill>
                <a:latin typeface="Droid Sans"/>
                <a:ea typeface="Droid Sans Mono"/>
                <a:cs typeface="Droid Sans"/>
              </a:rPr>
              <a:t>ониторинг и журналирование</a:t>
            </a:r>
            <a:endParaRPr sz="1600">
              <a:solidFill>
                <a:schemeClr val="tx1"/>
              </a:solidFill>
              <a:latin typeface="Droid Sans"/>
              <a:cs typeface="Droid Sans"/>
            </a:endParaRPr>
          </a:p>
          <a:p>
            <a:pPr>
              <a:defRPr/>
            </a:pPr>
            <a:endParaRPr/>
          </a:p>
          <a:p>
            <a:pPr>
              <a:defRPr/>
            </a:pPr>
            <a:endParaRPr sz="1050" b="0" i="0" u="none">
              <a:solidFill>
                <a:srgbClr val="CCCCCC"/>
              </a:solidFill>
              <a:latin typeface="Droid Sans Mono"/>
              <a:ea typeface="Droid Sans Mono"/>
              <a:cs typeface="Droid Sans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596487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О выборе Nginx</a:t>
            </a:r>
            <a:endParaRPr/>
          </a:p>
        </p:txBody>
      </p:sp>
      <p:sp>
        <p:nvSpPr>
          <p:cNvPr id="37647062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 sz="1600" b="0" i="0" u="none">
                <a:solidFill>
                  <a:schemeClr val="tx1"/>
                </a:solidFill>
                <a:latin typeface="Droid Sans"/>
                <a:ea typeface="Droid Sans Mono"/>
                <a:cs typeface="Droid Sans"/>
              </a:rPr>
              <a:t>Сочетание высокой производительности, гибкости и богатого функционала делает Nginx популярным выбором для веб-серверов, обратных прокси и балансировщиков нагрузки во многих веб-приложениях и средах разработки.</a:t>
            </a:r>
            <a:r>
              <a:rPr sz="1600">
                <a:solidFill>
                  <a:schemeClr val="tx1"/>
                </a:solidFill>
                <a:latin typeface="Droid Sans"/>
                <a:cs typeface="Droid Sans"/>
              </a:rPr>
              <a:t> В данной работе были рассмотрены следующие его функции:</a:t>
            </a:r>
            <a:endParaRPr sz="1600">
              <a:solidFill>
                <a:schemeClr val="tx1"/>
              </a:solidFill>
              <a:latin typeface="Droid Sans"/>
              <a:cs typeface="Droid Sans"/>
            </a:endParaRPr>
          </a:p>
          <a:p>
            <a:pPr>
              <a:defRPr/>
            </a:pPr>
            <a:r>
              <a:rPr sz="1600">
                <a:solidFill>
                  <a:schemeClr val="tx1"/>
                </a:solidFill>
                <a:latin typeface="Droid Sans"/>
                <a:cs typeface="Droid Sans"/>
              </a:rPr>
              <a:t>Использование в качестве веб-сервера</a:t>
            </a:r>
            <a:endParaRPr sz="1600">
              <a:solidFill>
                <a:schemeClr val="tx1"/>
              </a:solidFill>
              <a:latin typeface="Droid Sans"/>
              <a:cs typeface="Droid Sans"/>
            </a:endParaRPr>
          </a:p>
          <a:p>
            <a:pPr>
              <a:defRPr/>
            </a:pPr>
            <a:r>
              <a:rPr sz="1600">
                <a:solidFill>
                  <a:schemeClr val="tx1"/>
                </a:solidFill>
                <a:latin typeface="Droid Sans"/>
                <a:cs typeface="Droid Sans"/>
              </a:rPr>
              <a:t>Использование в качестве обратного прокси</a:t>
            </a:r>
            <a:endParaRPr sz="1600">
              <a:solidFill>
                <a:schemeClr val="tx1"/>
              </a:solidFill>
              <a:latin typeface="Droid Sans"/>
              <a:cs typeface="Droid Sans"/>
            </a:endParaRPr>
          </a:p>
          <a:p>
            <a:pPr>
              <a:defRPr/>
            </a:pPr>
            <a:r>
              <a:rPr sz="1600">
                <a:solidFill>
                  <a:schemeClr val="tx1"/>
                </a:solidFill>
                <a:latin typeface="Droid Sans"/>
                <a:cs typeface="Droid Sans"/>
              </a:rPr>
              <a:t>Использование в качестве балансировщика нагрузки</a:t>
            </a:r>
            <a:endParaRPr sz="1600">
              <a:solidFill>
                <a:schemeClr val="tx1"/>
              </a:solidFill>
              <a:latin typeface="Droid Sans"/>
              <a:cs typeface="Droid Sans"/>
            </a:endParaRPr>
          </a:p>
          <a:p>
            <a:pPr>
              <a:defRPr/>
            </a:pPr>
            <a:r>
              <a:rPr sz="1600">
                <a:solidFill>
                  <a:schemeClr val="tx1"/>
                </a:solidFill>
                <a:latin typeface="Droid Sans"/>
                <a:cs typeface="Droid Sans"/>
              </a:rPr>
              <a:t>Возможность кэширования статических ресурсов</a:t>
            </a:r>
            <a:endParaRPr sz="1600">
              <a:solidFill>
                <a:schemeClr val="tx1"/>
              </a:solidFill>
              <a:latin typeface="Droid Sans"/>
              <a:cs typeface="Droid Sans"/>
            </a:endParaRPr>
          </a:p>
          <a:p>
            <a:pPr>
              <a:defRPr/>
            </a:pPr>
            <a:r>
              <a:rPr sz="1600">
                <a:solidFill>
                  <a:schemeClr val="tx1"/>
                </a:solidFill>
                <a:latin typeface="Droid Sans"/>
                <a:cs typeface="Droid Sans"/>
              </a:rPr>
              <a:t>Возможность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Droid Sans"/>
                <a:cs typeface="Droid Sans"/>
              </a:rPr>
              <a:t>терминирования SSL/TLS</a:t>
            </a:r>
            <a:endParaRPr sz="1600">
              <a:solidFill>
                <a:schemeClr val="tx1"/>
              </a:solidFill>
              <a:latin typeface="Droid Sans"/>
              <a:cs typeface="Droid Sans"/>
            </a:endParaRPr>
          </a:p>
          <a:p>
            <a:pPr marL="0" indent="0">
              <a:buFont typeface="Arial"/>
              <a:buNone/>
              <a:defRPr/>
            </a:pPr>
            <a:endParaRPr sz="1600">
              <a:solidFill>
                <a:schemeClr val="tx1"/>
              </a:solidFill>
              <a:latin typeface="Droid Sans"/>
              <a:cs typeface="Droid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386294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3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О структуре файла конфигурации</a:t>
            </a:r>
            <a:r>
              <a:rPr/>
              <a:t> Nginx</a:t>
            </a:r>
            <a:endParaRPr/>
          </a:p>
        </p:txBody>
      </p:sp>
      <p:sp>
        <p:nvSpPr>
          <p:cNvPr id="1964020027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Файл nginx.conf является конфигурационным файлом для веб-сервера Nginx. Он содержит настройки и директивы, определяющие поведение и параметры работы сервера. Структура nginx.conf обычно включает глобальные блоки, блоки серверов и блоки местоположений :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Глобальные блоки применяются глобально для всего сервера. Обычно они располагаются в блоке http и содержат настройки, применимые ко всем серверам или местоположениям. 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Блоки серверов (server) определяют настройки для отдельного виртуального сервера или домена. Внутри блока server указываются параметры,  специфичные для конкретного сервера.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Блоки местоположений (location)  используются для настройки обработки запросов к определенным URL-путям на сервере. 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Блоки и контексты в nginx.conf служат для организации и структурирования конфигурации сервера. Они позволяют разделить настройки на логические группы, чтобы обеспечить более четкую и удобную конфигурацию. Блоки и контексты также позволяют применять определенные настройки только в нужных областях, что обеспечивает гибкость и масштабируемость при настройке сервера.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417789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Сетевые ограничения</a:t>
            </a:r>
            <a:endParaRPr/>
          </a:p>
        </p:txBody>
      </p:sp>
      <p:sp>
        <p:nvSpPr>
          <p:cNvPr id="1249546587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Droid Sans"/>
                <a:cs typeface="Droid Sans"/>
              </a:rPr>
              <a:t>Для корректной работы веб-сервера необходимо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Droid Sans"/>
                <a:cs typeface="Droid Sans"/>
              </a:rPr>
              <a:t>определить различные параметры, такие как порты, доступ по IP-адресам, размеры буферов,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Droid Sans"/>
                <a:cs typeface="Droid Sans"/>
              </a:rPr>
              <a:t>таймауты и другие параметры. Изменение этих настроек позволяет адаптировать сервер к конкретным требованиям приложения и повысить его производительность и безопасность.</a:t>
            </a:r>
            <a:endParaRPr sz="1600">
              <a:latin typeface="Droid Sans"/>
              <a:cs typeface="Droid Sans"/>
            </a:endParaRPr>
          </a:p>
          <a:p>
            <a:pPr>
              <a:defRPr/>
            </a:pPr>
            <a:endParaRPr lang="en-US" sz="21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4413247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2501067" y="2602800"/>
            <a:ext cx="6480000" cy="377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960756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Кэширование</a:t>
            </a:r>
            <a:endParaRPr/>
          </a:p>
        </p:txBody>
      </p:sp>
      <p:sp>
        <p:nvSpPr>
          <p:cNvPr id="34942516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600"/>
              <a:t>К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эширование позволяет оптимизировать процесс обработки данных, улучшить производительность и снизить нагрузку на серверы, что приводит к более быстрому и эффективному функционированию веб-приложений.</a:t>
            </a:r>
            <a:endParaRPr sz="1600"/>
          </a:p>
          <a:p>
            <a:pPr marL="0" indent="0">
              <a:buFont typeface="Arial"/>
              <a:buNone/>
              <a:defRPr/>
            </a:pPr>
            <a:endParaRPr/>
          </a:p>
        </p:txBody>
      </p:sp>
      <p:pic>
        <p:nvPicPr>
          <p:cNvPr id="14341354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2855999" y="2822400"/>
            <a:ext cx="6480000" cy="291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343543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Шифрование</a:t>
            </a:r>
            <a:endParaRPr/>
          </a:p>
        </p:txBody>
      </p:sp>
      <p:sp>
        <p:nvSpPr>
          <p:cNvPr id="95745559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Шифрование в Nginx - это процесс использования SSL/TLS протоколов для защиты соединения между клиентом и сервером. Nginx предоставляет возможность настройки SSL-сертификатов, шифрования и аутентификации, обеспечивая безопасную передачу данных по сети. </a:t>
            </a:r>
            <a:endParaRPr sz="1600"/>
          </a:p>
        </p:txBody>
      </p:sp>
      <p:pic>
        <p:nvPicPr>
          <p:cNvPr id="62809608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2497738" y="3863182"/>
            <a:ext cx="6480000" cy="121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Widescreen</PresentationFormat>
  <Paragraphs>0</Paragraphs>
  <Slides>33</Slides>
  <Notes>33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2023-05-21T22:26:40Z</dcterms:modified>
  <cp:category/>
  <cp:contentStatus/>
  <cp:version/>
</cp:coreProperties>
</file>