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7"/>
  </p:notesMasterIdLst>
  <p:sldIdLst>
    <p:sldId id="256" r:id="rId2"/>
    <p:sldId id="257" r:id="rId3"/>
    <p:sldId id="259" r:id="rId4"/>
    <p:sldId id="261" r:id="rId5"/>
    <p:sldId id="288" r:id="rId6"/>
    <p:sldId id="279" r:id="rId7"/>
    <p:sldId id="289" r:id="rId8"/>
    <p:sldId id="277" r:id="rId9"/>
    <p:sldId id="294" r:id="rId10"/>
    <p:sldId id="290" r:id="rId11"/>
    <p:sldId id="258" r:id="rId12"/>
    <p:sldId id="296" r:id="rId13"/>
    <p:sldId id="260" r:id="rId14"/>
    <p:sldId id="303" r:id="rId15"/>
    <p:sldId id="27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D5B7B9-7AAB-4E71-8935-5ACDFAD8A81C}">
  <a:tblStyle styleId="{5CD5B7B9-7AAB-4E71-8935-5ACDFAD8A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48"/>
    <p:restoredTop sz="94580"/>
  </p:normalViewPr>
  <p:slideViewPr>
    <p:cSldViewPr snapToGrid="0" snapToObjects="1">
      <p:cViewPr varScale="1">
        <p:scale>
          <a:sx n="103" d="100"/>
          <a:sy n="103" d="100"/>
        </p:scale>
        <p:origin x="44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4370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18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302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39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25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34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36094"/>
            <a:ext cx="5503529" cy="1340686"/>
          </a:xfrm>
          <a:prstGeom prst="rect">
            <a:avLst/>
          </a:prstGeom>
        </p:spPr>
        <p:txBody>
          <a:bodyPr spcFirstLastPara="1" wrap="square" lIns="0" tIns="0" rIns="0" bIns="0" anchor="ctr" anchorCtr="0">
            <a:noAutofit/>
          </a:bodyPr>
          <a:lstStyle/>
          <a:p>
            <a:r>
              <a:rPr lang="fr-FR" b="1" dirty="0"/>
              <a:t>Projet Google </a:t>
            </a:r>
            <a:r>
              <a:rPr lang="fr-FR" b="1" dirty="0" err="1"/>
              <a:t>Meet</a:t>
            </a:r>
            <a:r>
              <a:rPr lang="fr-FR" b="1" dirty="0"/>
              <a:t> Course Analyzer </a:t>
            </a:r>
            <a:endParaRPr lang="fr-FR" dirty="0">
              <a:effectLst/>
            </a:endParaRPr>
          </a:p>
        </p:txBody>
      </p:sp>
      <p:sp>
        <p:nvSpPr>
          <p:cNvPr id="2" name="ZoneTexte 1"/>
          <p:cNvSpPr txBox="1"/>
          <p:nvPr/>
        </p:nvSpPr>
        <p:spPr>
          <a:xfrm>
            <a:off x="1016876" y="4561304"/>
            <a:ext cx="2105063" cy="307777"/>
          </a:xfrm>
          <a:prstGeom prst="rect">
            <a:avLst/>
          </a:prstGeom>
          <a:noFill/>
        </p:spPr>
        <p:txBody>
          <a:bodyPr wrap="none" rtlCol="0">
            <a:spAutoFit/>
          </a:bodyPr>
          <a:lstStyle/>
          <a:p>
            <a:r>
              <a:rPr lang="fr-FR" dirty="0"/>
              <a:t>Professeur : Khadim210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10</a:t>
            </a:fld>
            <a:endParaRPr>
              <a:solidFill>
                <a:schemeClr val="accent2"/>
              </a:solidFill>
            </a:endParaRPr>
          </a:p>
        </p:txBody>
      </p:sp>
      <p:sp>
        <p:nvSpPr>
          <p:cNvPr id="2025" name="Google Shape;2025;p33"/>
          <p:cNvSpPr txBox="1">
            <a:spLocks noGrp="1"/>
          </p:cNvSpPr>
          <p:nvPr>
            <p:ph type="body" idx="4294967295"/>
          </p:nvPr>
        </p:nvSpPr>
        <p:spPr>
          <a:xfrm>
            <a:off x="476250" y="1528175"/>
            <a:ext cx="2997000" cy="2087100"/>
          </a:xfrm>
          <a:prstGeom prst="rect">
            <a:avLst/>
          </a:prstGeom>
        </p:spPr>
        <p:txBody>
          <a:bodyPr spcFirstLastPara="1" wrap="square" lIns="0" tIns="0" rIns="0" bIns="0" anchor="ctr" anchorCtr="0">
            <a:noAutofit/>
          </a:bodyPr>
          <a:lstStyle/>
          <a:p>
            <a:pPr marL="0" lvl="0" indent="0">
              <a:buNone/>
            </a:pPr>
            <a:r>
              <a:rPr lang="it-IT" sz="2400" dirty="0">
                <a:solidFill>
                  <a:schemeClr val="lt1"/>
                </a:solidFill>
              </a:rPr>
              <a:t> </a:t>
            </a:r>
            <a:endParaRPr sz="2400" dirty="0">
              <a:solidFill>
                <a:schemeClr val="lt1"/>
              </a:solidFill>
            </a:endParaRPr>
          </a:p>
        </p:txBody>
      </p:sp>
      <p:sp>
        <p:nvSpPr>
          <p:cNvPr id="2054" name="Google Shape;2054;p33"/>
          <p:cNvSpPr/>
          <p:nvPr/>
        </p:nvSpPr>
        <p:spPr>
          <a:xfrm>
            <a:off x="4329725" y="1397200"/>
            <a:ext cx="3519000" cy="221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dk1"/>
              </a:solidFill>
              <a:latin typeface="Barlow"/>
              <a:ea typeface="Barlow"/>
              <a:cs typeface="Barlow"/>
              <a:sym typeface="Barlow"/>
            </a:endParaRPr>
          </a:p>
        </p:txBody>
      </p:sp>
      <p:sp>
        <p:nvSpPr>
          <p:cNvPr id="6" name="ZoneTexte 5"/>
          <p:cNvSpPr txBox="1"/>
          <p:nvPr/>
        </p:nvSpPr>
        <p:spPr>
          <a:xfrm>
            <a:off x="512387" y="476072"/>
            <a:ext cx="4423006" cy="369332"/>
          </a:xfrm>
          <a:prstGeom prst="rect">
            <a:avLst/>
          </a:prstGeom>
          <a:noFill/>
        </p:spPr>
        <p:txBody>
          <a:bodyPr wrap="none" rtlCol="0">
            <a:spAutoFit/>
          </a:bodyPr>
          <a:lstStyle/>
          <a:p>
            <a:pPr marL="285750" indent="-285750">
              <a:buFont typeface="Arial" charset="0"/>
              <a:buChar char="•"/>
            </a:pPr>
            <a:r>
              <a:rPr lang="fr-FR" sz="1800" b="1" dirty="0">
                <a:solidFill>
                  <a:schemeClr val="bg1"/>
                </a:solidFill>
              </a:rPr>
              <a:t>Architecture 1-tiers, 2 tiers et 3-tiers</a:t>
            </a:r>
          </a:p>
        </p:txBody>
      </p:sp>
      <p:pic>
        <p:nvPicPr>
          <p:cNvPr id="19" name="Picture 18">
            <a:extLst>
              <a:ext uri="{FF2B5EF4-FFF2-40B4-BE49-F238E27FC236}">
                <a16:creationId xmlns:a16="http://schemas.microsoft.com/office/drawing/2014/main" id="{2247253E-A7DB-4031-9714-EA32BA2CEB7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88691" y="432772"/>
            <a:ext cx="5373494" cy="4438278"/>
          </a:xfrm>
          <a:prstGeom prst="rect">
            <a:avLst/>
          </a:prstGeom>
          <a:noFill/>
          <a:ln>
            <a:noFill/>
          </a:ln>
        </p:spPr>
      </p:pic>
    </p:spTree>
    <p:extLst>
      <p:ext uri="{BB962C8B-B14F-4D97-AF65-F5344CB8AC3E}">
        <p14:creationId xmlns:p14="http://schemas.microsoft.com/office/powerpoint/2010/main" val="123128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940981" y="726708"/>
            <a:ext cx="3429000" cy="832800"/>
          </a:xfrm>
          <a:prstGeom prst="rect">
            <a:avLst/>
          </a:prstGeom>
        </p:spPr>
        <p:txBody>
          <a:bodyPr spcFirstLastPara="1" wrap="square" lIns="0" tIns="0" rIns="0" bIns="0" anchor="t" anchorCtr="0">
            <a:noAutofit/>
          </a:bodyPr>
          <a:lstStyle/>
          <a:p>
            <a:pPr lvl="0"/>
            <a:r>
              <a:rPr lang="it-IT" sz="2400" dirty="0"/>
              <a:t>Architecture </a:t>
            </a:r>
            <a:r>
              <a:rPr lang="it-IT" sz="2400" dirty="0" err="1"/>
              <a:t>monolithe</a:t>
            </a:r>
            <a:r>
              <a:rPr lang="it-IT" sz="2400" dirty="0"/>
              <a:t> ?</a:t>
            </a:r>
            <a:endParaRPr sz="2400" dirty="0"/>
          </a:p>
        </p:txBody>
      </p:sp>
      <p:sp>
        <p:nvSpPr>
          <p:cNvPr id="380" name="Google Shape;380;p14"/>
          <p:cNvSpPr txBox="1">
            <a:spLocks noGrp="1"/>
          </p:cNvSpPr>
          <p:nvPr>
            <p:ph type="subTitle" idx="4294967295"/>
          </p:nvPr>
        </p:nvSpPr>
        <p:spPr>
          <a:xfrm>
            <a:off x="702037" y="370668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t-IT" sz="3600" b="1" dirty="0"/>
              <a:t> </a:t>
            </a:r>
            <a:endParaRPr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782449" y="1448064"/>
            <a:ext cx="3427185" cy="23563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Rectangle 3"/>
          <p:cNvSpPr/>
          <p:nvPr/>
        </p:nvSpPr>
        <p:spPr>
          <a:xfrm>
            <a:off x="1288165" y="1625734"/>
            <a:ext cx="939297" cy="890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UI</a:t>
            </a:r>
          </a:p>
        </p:txBody>
      </p:sp>
      <p:sp>
        <p:nvSpPr>
          <p:cNvPr id="5" name="Rectangle 4"/>
          <p:cNvSpPr/>
          <p:nvPr/>
        </p:nvSpPr>
        <p:spPr>
          <a:xfrm>
            <a:off x="2727786" y="160808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Plugin</a:t>
            </a:r>
          </a:p>
        </p:txBody>
      </p:sp>
      <p:sp>
        <p:nvSpPr>
          <p:cNvPr id="6" name="ZoneTexte 5"/>
          <p:cNvSpPr txBox="1"/>
          <p:nvPr/>
        </p:nvSpPr>
        <p:spPr>
          <a:xfrm>
            <a:off x="1334206" y="3957049"/>
            <a:ext cx="2374368" cy="307777"/>
          </a:xfrm>
          <a:prstGeom prst="rect">
            <a:avLst/>
          </a:prstGeom>
          <a:noFill/>
        </p:spPr>
        <p:txBody>
          <a:bodyPr wrap="none" rtlCol="0">
            <a:spAutoFit/>
          </a:bodyPr>
          <a:lstStyle/>
          <a:p>
            <a:r>
              <a:rPr lang="fr-FR" dirty="0"/>
              <a:t>Application </a:t>
            </a:r>
            <a:r>
              <a:rPr lang="fr-FR" dirty="0" err="1"/>
              <a:t>google</a:t>
            </a:r>
            <a:r>
              <a:rPr lang="fr-FR" dirty="0"/>
              <a:t> analyser</a:t>
            </a:r>
          </a:p>
        </p:txBody>
      </p:sp>
      <p:sp>
        <p:nvSpPr>
          <p:cNvPr id="7" name="Rectangle 6"/>
          <p:cNvSpPr/>
          <p:nvPr/>
        </p:nvSpPr>
        <p:spPr>
          <a:xfrm>
            <a:off x="1288165" y="2661355"/>
            <a:ext cx="9403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Accès aux données</a:t>
            </a:r>
          </a:p>
        </p:txBody>
      </p:sp>
      <p:sp>
        <p:nvSpPr>
          <p:cNvPr id="8" name="Rectangle 7"/>
          <p:cNvSpPr/>
          <p:nvPr/>
        </p:nvSpPr>
        <p:spPr>
          <a:xfrm>
            <a:off x="2727786" y="266135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RH</a:t>
            </a:r>
          </a:p>
        </p:txBody>
      </p:sp>
      <p:sp>
        <p:nvSpPr>
          <p:cNvPr id="9" name="ZoneTexte 8"/>
          <p:cNvSpPr txBox="1"/>
          <p:nvPr/>
        </p:nvSpPr>
        <p:spPr>
          <a:xfrm>
            <a:off x="6783571" y="681443"/>
            <a:ext cx="801823" cy="461665"/>
          </a:xfrm>
          <a:prstGeom prst="rect">
            <a:avLst/>
          </a:prstGeom>
          <a:noFill/>
        </p:spPr>
        <p:txBody>
          <a:bodyPr wrap="none" rtlCol="0">
            <a:spAutoFit/>
          </a:bodyPr>
          <a:lstStyle/>
          <a:p>
            <a:r>
              <a:rPr lang="it-IT" sz="2400" dirty="0">
                <a:solidFill>
                  <a:srgbClr val="007BB9"/>
                </a:solidFill>
                <a:latin typeface="Raleway Thin"/>
                <a:ea typeface="Raleway Thin"/>
                <a:cs typeface="Raleway Thin"/>
                <a:sym typeface="Raleway Thin"/>
              </a:rPr>
              <a:t>SOA</a:t>
            </a:r>
            <a:endParaRPr lang="fr-FR" dirty="0"/>
          </a:p>
        </p:txBody>
      </p:sp>
      <p:sp>
        <p:nvSpPr>
          <p:cNvPr id="32" name="Rectangle 31"/>
          <p:cNvSpPr/>
          <p:nvPr/>
        </p:nvSpPr>
        <p:spPr>
          <a:xfrm>
            <a:off x="5723860" y="1350333"/>
            <a:ext cx="939297" cy="890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 UI</a:t>
            </a:r>
          </a:p>
        </p:txBody>
      </p:sp>
      <p:sp>
        <p:nvSpPr>
          <p:cNvPr id="33" name="Rectangle 32"/>
          <p:cNvSpPr/>
          <p:nvPr/>
        </p:nvSpPr>
        <p:spPr>
          <a:xfrm>
            <a:off x="7804384" y="135594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 Plugin</a:t>
            </a:r>
          </a:p>
        </p:txBody>
      </p:sp>
      <p:sp>
        <p:nvSpPr>
          <p:cNvPr id="34" name="Rectangle 33"/>
          <p:cNvSpPr/>
          <p:nvPr/>
        </p:nvSpPr>
        <p:spPr>
          <a:xfrm>
            <a:off x="5723860" y="3288892"/>
            <a:ext cx="9403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 Accès aux données</a:t>
            </a:r>
          </a:p>
        </p:txBody>
      </p:sp>
      <p:sp>
        <p:nvSpPr>
          <p:cNvPr id="35" name="Rectangle 34"/>
          <p:cNvSpPr/>
          <p:nvPr/>
        </p:nvSpPr>
        <p:spPr>
          <a:xfrm>
            <a:off x="7804384" y="32888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 RH</a:t>
            </a:r>
          </a:p>
        </p:txBody>
      </p:sp>
      <p:sp>
        <p:nvSpPr>
          <p:cNvPr id="11" name="Rectangle à coins arrondis 10"/>
          <p:cNvSpPr/>
          <p:nvPr/>
        </p:nvSpPr>
        <p:spPr>
          <a:xfrm>
            <a:off x="5723860" y="2626242"/>
            <a:ext cx="2994924" cy="273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ESB</a:t>
            </a:r>
          </a:p>
        </p:txBody>
      </p:sp>
      <p:cxnSp>
        <p:nvCxnSpPr>
          <p:cNvPr id="13" name="Connecteur droit avec flèche 12"/>
          <p:cNvCxnSpPr>
            <a:stCxn id="32" idx="2"/>
          </p:cNvCxnSpPr>
          <p:nvPr/>
        </p:nvCxnSpPr>
        <p:spPr>
          <a:xfrm flipH="1">
            <a:off x="6193508" y="2240739"/>
            <a:ext cx="1" cy="38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33" idx="2"/>
          </p:cNvCxnSpPr>
          <p:nvPr/>
        </p:nvCxnSpPr>
        <p:spPr>
          <a:xfrm>
            <a:off x="8261584" y="2270347"/>
            <a:ext cx="0" cy="355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34" idx="0"/>
          </p:cNvCxnSpPr>
          <p:nvPr/>
        </p:nvCxnSpPr>
        <p:spPr>
          <a:xfrm flipH="1" flipV="1">
            <a:off x="6193508" y="2899966"/>
            <a:ext cx="508" cy="38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35" idx="0"/>
          </p:cNvCxnSpPr>
          <p:nvPr/>
        </p:nvCxnSpPr>
        <p:spPr>
          <a:xfrm flipV="1">
            <a:off x="8261584" y="2899966"/>
            <a:ext cx="0" cy="388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193508" y="4383100"/>
            <a:ext cx="2374368" cy="307777"/>
          </a:xfrm>
          <a:prstGeom prst="rect">
            <a:avLst/>
          </a:prstGeom>
        </p:spPr>
        <p:txBody>
          <a:bodyPr wrap="none">
            <a:spAutoFit/>
          </a:bodyPr>
          <a:lstStyle/>
          <a:p>
            <a:r>
              <a:rPr lang="fr-FR" dirty="0"/>
              <a:t>Application </a:t>
            </a:r>
            <a:r>
              <a:rPr lang="fr-FR" dirty="0" err="1"/>
              <a:t>google</a:t>
            </a:r>
            <a:r>
              <a:rPr lang="fr-FR" dirty="0"/>
              <a:t> analyser</a:t>
            </a:r>
          </a:p>
        </p:txBody>
      </p:sp>
      <p:sp>
        <p:nvSpPr>
          <p:cNvPr id="21" name="ZoneTexte 20"/>
          <p:cNvSpPr txBox="1"/>
          <p:nvPr/>
        </p:nvSpPr>
        <p:spPr>
          <a:xfrm>
            <a:off x="5786362" y="2994251"/>
            <a:ext cx="490840" cy="261610"/>
          </a:xfrm>
          <a:prstGeom prst="rect">
            <a:avLst/>
          </a:prstGeom>
          <a:noFill/>
        </p:spPr>
        <p:txBody>
          <a:bodyPr wrap="none" rtlCol="0">
            <a:spAutoFit/>
          </a:bodyPr>
          <a:lstStyle/>
          <a:p>
            <a:r>
              <a:rPr lang="fr-FR" sz="1100" dirty="0"/>
              <a:t>soap</a:t>
            </a:r>
          </a:p>
        </p:txBody>
      </p:sp>
      <p:sp>
        <p:nvSpPr>
          <p:cNvPr id="22" name="ZoneTexte 21"/>
          <p:cNvSpPr txBox="1"/>
          <p:nvPr/>
        </p:nvSpPr>
        <p:spPr>
          <a:xfrm>
            <a:off x="7825575" y="2964751"/>
            <a:ext cx="779381" cy="261610"/>
          </a:xfrm>
          <a:prstGeom prst="rect">
            <a:avLst/>
          </a:prstGeom>
          <a:noFill/>
        </p:spPr>
        <p:txBody>
          <a:bodyPr wrap="none" rtlCol="0">
            <a:spAutoFit/>
          </a:bodyPr>
          <a:lstStyle/>
          <a:p>
            <a:r>
              <a:rPr lang="fr-FR" sz="1100" dirty="0" err="1"/>
              <a:t>activeMQ</a:t>
            </a:r>
            <a:endParaRPr lang="fr-FR" dirty="0"/>
          </a:p>
        </p:txBody>
      </p:sp>
      <p:sp>
        <p:nvSpPr>
          <p:cNvPr id="24" name="ZoneTexte 23"/>
          <p:cNvSpPr txBox="1"/>
          <p:nvPr/>
        </p:nvSpPr>
        <p:spPr>
          <a:xfrm>
            <a:off x="5789171" y="2285715"/>
            <a:ext cx="958917" cy="261610"/>
          </a:xfrm>
          <a:prstGeom prst="rect">
            <a:avLst/>
          </a:prstGeom>
          <a:noFill/>
        </p:spPr>
        <p:txBody>
          <a:bodyPr wrap="none" rtlCol="0">
            <a:spAutoFit/>
          </a:bodyPr>
          <a:lstStyle/>
          <a:p>
            <a:r>
              <a:rPr lang="fr-FR" sz="1100" dirty="0"/>
              <a:t>apache </a:t>
            </a:r>
            <a:r>
              <a:rPr lang="fr-FR" sz="1100" dirty="0" err="1"/>
              <a:t>thrift</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blinds(horizontal)">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linds(horizontal)">
                                      <p:cBhvr>
                                        <p:cTn id="64" dur="500"/>
                                        <p:tgtEl>
                                          <p:spTgt spid="17"/>
                                        </p:tgtEl>
                                      </p:cBhvr>
                                    </p:animEffect>
                                  </p:childTnLst>
                                </p:cTn>
                              </p:par>
                              <p:par>
                                <p:cTn id="65" presetID="3" presetClass="entr" presetSubtype="1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par>
                                <p:cTn id="68" presetID="3" presetClass="entr" presetSubtype="1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par>
                                <p:cTn id="71" presetID="3" presetClass="entr" presetSubtype="1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blinds(horizontal)">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p:bldP spid="7" grpId="0" animBg="1"/>
      <p:bldP spid="8" grpId="0" animBg="1"/>
      <p:bldP spid="9" grpId="0"/>
      <p:bldP spid="32" grpId="0" animBg="1"/>
      <p:bldP spid="33" grpId="0" animBg="1"/>
      <p:bldP spid="34" grpId="0" animBg="1"/>
      <p:bldP spid="35" grpId="0" animBg="1"/>
      <p:bldP spid="11" grpId="0" animBg="1"/>
      <p:bldP spid="20" grpId="0"/>
      <p:bldP spid="21" grpId="0"/>
      <p:bldP spid="2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859075" y="-113264"/>
            <a:ext cx="3429000" cy="832800"/>
          </a:xfrm>
          <a:prstGeom prst="rect">
            <a:avLst/>
          </a:prstGeom>
        </p:spPr>
        <p:txBody>
          <a:bodyPr spcFirstLastPara="1" wrap="square" lIns="0" tIns="0" rIns="0" bIns="0" anchor="t" anchorCtr="0">
            <a:noAutofit/>
          </a:bodyPr>
          <a:lstStyle/>
          <a:p>
            <a:pPr lvl="0"/>
            <a:r>
              <a:rPr lang="it-IT" sz="2400" dirty="0"/>
              <a:t> </a:t>
            </a:r>
            <a:endParaRPr sz="2400" dirty="0"/>
          </a:p>
        </p:txBody>
      </p:sp>
      <p:sp>
        <p:nvSpPr>
          <p:cNvPr id="380" name="Google Shape;380;p14"/>
          <p:cNvSpPr txBox="1">
            <a:spLocks noGrp="1"/>
          </p:cNvSpPr>
          <p:nvPr>
            <p:ph type="subTitle" idx="4294967295"/>
          </p:nvPr>
        </p:nvSpPr>
        <p:spPr>
          <a:xfrm>
            <a:off x="702037" y="370668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t-IT" sz="3600" b="1" dirty="0"/>
              <a:t> </a:t>
            </a:r>
            <a:endParaRPr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4" name="Rectangle 3"/>
          <p:cNvSpPr/>
          <p:nvPr/>
        </p:nvSpPr>
        <p:spPr>
          <a:xfrm>
            <a:off x="2777328" y="798180"/>
            <a:ext cx="939297" cy="890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MS UI</a:t>
            </a:r>
          </a:p>
        </p:txBody>
      </p:sp>
      <p:sp>
        <p:nvSpPr>
          <p:cNvPr id="5" name="Rectangle 4"/>
          <p:cNvSpPr/>
          <p:nvPr/>
        </p:nvSpPr>
        <p:spPr>
          <a:xfrm>
            <a:off x="5380527" y="79818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MS Plugin</a:t>
            </a:r>
          </a:p>
        </p:txBody>
      </p:sp>
      <p:sp>
        <p:nvSpPr>
          <p:cNvPr id="6" name="ZoneTexte 5"/>
          <p:cNvSpPr txBox="1"/>
          <p:nvPr/>
        </p:nvSpPr>
        <p:spPr>
          <a:xfrm>
            <a:off x="3361138" y="3552329"/>
            <a:ext cx="2374368" cy="307777"/>
          </a:xfrm>
          <a:prstGeom prst="rect">
            <a:avLst/>
          </a:prstGeom>
          <a:noFill/>
        </p:spPr>
        <p:txBody>
          <a:bodyPr wrap="none" rtlCol="0">
            <a:spAutoFit/>
          </a:bodyPr>
          <a:lstStyle/>
          <a:p>
            <a:r>
              <a:rPr lang="fr-FR" dirty="0"/>
              <a:t>Application </a:t>
            </a:r>
            <a:r>
              <a:rPr lang="fr-FR" dirty="0" err="1"/>
              <a:t>google</a:t>
            </a:r>
            <a:r>
              <a:rPr lang="fr-FR" dirty="0"/>
              <a:t> analyser</a:t>
            </a:r>
          </a:p>
        </p:txBody>
      </p:sp>
      <p:sp>
        <p:nvSpPr>
          <p:cNvPr id="7" name="Rectangle 6"/>
          <p:cNvSpPr/>
          <p:nvPr/>
        </p:nvSpPr>
        <p:spPr>
          <a:xfrm>
            <a:off x="2776821" y="2479443"/>
            <a:ext cx="9403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MS Accès aux données</a:t>
            </a:r>
          </a:p>
        </p:txBody>
      </p:sp>
      <p:sp>
        <p:nvSpPr>
          <p:cNvPr id="8" name="Rectangle 7"/>
          <p:cNvSpPr/>
          <p:nvPr/>
        </p:nvSpPr>
        <p:spPr>
          <a:xfrm>
            <a:off x="5363042" y="247944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MS RH</a:t>
            </a:r>
          </a:p>
        </p:txBody>
      </p:sp>
      <p:cxnSp>
        <p:nvCxnSpPr>
          <p:cNvPr id="10" name="Connecteur droit avec flèche 9"/>
          <p:cNvCxnSpPr>
            <a:stCxn id="8" idx="1"/>
            <a:endCxn id="7" idx="3"/>
          </p:cNvCxnSpPr>
          <p:nvPr/>
        </p:nvCxnSpPr>
        <p:spPr>
          <a:xfrm flipH="1">
            <a:off x="3717133" y="2936643"/>
            <a:ext cx="1645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3716118" y="1688586"/>
            <a:ext cx="1664409" cy="79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3716118" y="1688586"/>
            <a:ext cx="1646924" cy="79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4" idx="2"/>
            <a:endCxn id="7" idx="0"/>
          </p:cNvCxnSpPr>
          <p:nvPr/>
        </p:nvCxnSpPr>
        <p:spPr>
          <a:xfrm>
            <a:off x="3246977" y="1688586"/>
            <a:ext cx="0" cy="79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3081215" y="2174337"/>
            <a:ext cx="380232" cy="253916"/>
          </a:xfrm>
          <a:prstGeom prst="rect">
            <a:avLst/>
          </a:prstGeom>
          <a:noFill/>
        </p:spPr>
        <p:txBody>
          <a:bodyPr wrap="none" rtlCol="0">
            <a:spAutoFit/>
          </a:bodyPr>
          <a:lstStyle/>
          <a:p>
            <a:r>
              <a:rPr lang="fr-FR" sz="1050" dirty="0"/>
              <a:t>Api</a:t>
            </a:r>
          </a:p>
        </p:txBody>
      </p:sp>
      <p:sp>
        <p:nvSpPr>
          <p:cNvPr id="28" name="ZoneTexte 27"/>
          <p:cNvSpPr txBox="1"/>
          <p:nvPr/>
        </p:nvSpPr>
        <p:spPr>
          <a:xfrm>
            <a:off x="3712285" y="2248913"/>
            <a:ext cx="380232" cy="253916"/>
          </a:xfrm>
          <a:prstGeom prst="rect">
            <a:avLst/>
          </a:prstGeom>
          <a:noFill/>
        </p:spPr>
        <p:txBody>
          <a:bodyPr wrap="none" rtlCol="0">
            <a:spAutoFit/>
          </a:bodyPr>
          <a:lstStyle/>
          <a:p>
            <a:pPr lvl="0"/>
            <a:r>
              <a:rPr lang="fr-FR" sz="1050" dirty="0"/>
              <a:t>Api</a:t>
            </a:r>
          </a:p>
        </p:txBody>
      </p:sp>
      <p:sp>
        <p:nvSpPr>
          <p:cNvPr id="29" name="Rectangle 28"/>
          <p:cNvSpPr/>
          <p:nvPr/>
        </p:nvSpPr>
        <p:spPr>
          <a:xfrm>
            <a:off x="3643179" y="2913257"/>
            <a:ext cx="414670" cy="253916"/>
          </a:xfrm>
          <a:prstGeom prst="rect">
            <a:avLst/>
          </a:prstGeom>
        </p:spPr>
        <p:txBody>
          <a:bodyPr wrap="square">
            <a:spAutoFit/>
          </a:bodyPr>
          <a:lstStyle/>
          <a:p>
            <a:r>
              <a:rPr lang="fr-FR" sz="1050" dirty="0"/>
              <a:t>Api</a:t>
            </a:r>
            <a:endParaRPr lang="fr-FR" dirty="0"/>
          </a:p>
        </p:txBody>
      </p:sp>
      <p:sp>
        <p:nvSpPr>
          <p:cNvPr id="30" name="Rectangle 29"/>
          <p:cNvSpPr/>
          <p:nvPr/>
        </p:nvSpPr>
        <p:spPr>
          <a:xfrm>
            <a:off x="5096280" y="2216345"/>
            <a:ext cx="380232" cy="253916"/>
          </a:xfrm>
          <a:prstGeom prst="rect">
            <a:avLst/>
          </a:prstGeom>
        </p:spPr>
        <p:txBody>
          <a:bodyPr wrap="none">
            <a:spAutoFit/>
          </a:bodyPr>
          <a:lstStyle/>
          <a:p>
            <a:r>
              <a:rPr lang="fr-FR" sz="1050"/>
              <a:t>Api</a:t>
            </a:r>
            <a:endParaRPr lang="fr-FR"/>
          </a:p>
        </p:txBody>
      </p:sp>
      <p:sp>
        <p:nvSpPr>
          <p:cNvPr id="37" name="ZoneTexte 36"/>
          <p:cNvSpPr txBox="1"/>
          <p:nvPr/>
        </p:nvSpPr>
        <p:spPr>
          <a:xfrm>
            <a:off x="702037" y="4547702"/>
            <a:ext cx="7305205" cy="523220"/>
          </a:xfrm>
          <a:prstGeom prst="rect">
            <a:avLst/>
          </a:prstGeom>
          <a:noFill/>
        </p:spPr>
        <p:txBody>
          <a:bodyPr wrap="none" rtlCol="0">
            <a:spAutoFit/>
          </a:bodyPr>
          <a:lstStyle/>
          <a:p>
            <a:r>
              <a:rPr lang="fr-FR" dirty="0">
                <a:solidFill>
                  <a:srgbClr val="FF0000"/>
                </a:solidFill>
              </a:rPr>
              <a:t>NB: </a:t>
            </a:r>
            <a:r>
              <a:rPr lang="fr-FR" dirty="0"/>
              <a:t>Il n</a:t>
            </a:r>
            <a:r>
              <a:rPr lang="ur-PK" dirty="0"/>
              <a:t>’</a:t>
            </a:r>
            <a:r>
              <a:rPr lang="it-IT" dirty="0"/>
              <a:t>y </a:t>
            </a:r>
            <a:r>
              <a:rPr lang="it-IT" dirty="0" err="1"/>
              <a:t>pas</a:t>
            </a:r>
            <a:r>
              <a:rPr lang="it-IT" dirty="0"/>
              <a:t> de </a:t>
            </a:r>
            <a:r>
              <a:rPr lang="it-IT" dirty="0" err="1"/>
              <a:t>meilleur</a:t>
            </a:r>
            <a:r>
              <a:rPr lang="it-IT" dirty="0"/>
              <a:t> </a:t>
            </a:r>
            <a:r>
              <a:rPr lang="it-IT" dirty="0" err="1"/>
              <a:t>architecture</a:t>
            </a:r>
            <a:r>
              <a:rPr lang="it-IT" dirty="0"/>
              <a:t>, </a:t>
            </a:r>
            <a:r>
              <a:rPr lang="it-IT" dirty="0" err="1"/>
              <a:t>elles</a:t>
            </a:r>
            <a:r>
              <a:rPr lang="it-IT" dirty="0"/>
              <a:t> </a:t>
            </a:r>
            <a:r>
              <a:rPr lang="it-IT" dirty="0" err="1"/>
              <a:t>ont</a:t>
            </a:r>
            <a:r>
              <a:rPr lang="it-IT" dirty="0"/>
              <a:t> </a:t>
            </a:r>
            <a:r>
              <a:rPr lang="it-IT" dirty="0" err="1"/>
              <a:t>tous</a:t>
            </a:r>
            <a:r>
              <a:rPr lang="it-IT" dirty="0"/>
              <a:t> </a:t>
            </a:r>
            <a:r>
              <a:rPr lang="it-IT" dirty="0" err="1"/>
              <a:t>des</a:t>
            </a:r>
            <a:r>
              <a:rPr lang="it-IT" dirty="0"/>
              <a:t> </a:t>
            </a:r>
            <a:r>
              <a:rPr lang="it-IT" dirty="0" err="1"/>
              <a:t>avantages</a:t>
            </a:r>
            <a:r>
              <a:rPr lang="it-IT" dirty="0"/>
              <a:t> et </a:t>
            </a:r>
            <a:r>
              <a:rPr lang="it-IT" dirty="0" err="1"/>
              <a:t>des</a:t>
            </a:r>
            <a:r>
              <a:rPr lang="it-IT" dirty="0"/>
              <a:t> </a:t>
            </a:r>
            <a:r>
              <a:rPr lang="it-IT" dirty="0" err="1"/>
              <a:t>inconvénients</a:t>
            </a:r>
            <a:endParaRPr lang="it-IT" dirty="0"/>
          </a:p>
          <a:p>
            <a:endParaRPr lang="fr-FR" dirty="0"/>
          </a:p>
        </p:txBody>
      </p:sp>
      <p:sp>
        <p:nvSpPr>
          <p:cNvPr id="38" name="ZoneTexte 37"/>
          <p:cNvSpPr txBox="1"/>
          <p:nvPr/>
        </p:nvSpPr>
        <p:spPr>
          <a:xfrm>
            <a:off x="584791" y="463344"/>
            <a:ext cx="1927131" cy="461665"/>
          </a:xfrm>
          <a:prstGeom prst="rect">
            <a:avLst/>
          </a:prstGeom>
          <a:noFill/>
        </p:spPr>
        <p:txBody>
          <a:bodyPr wrap="none" rtlCol="0">
            <a:spAutoFit/>
          </a:bodyPr>
          <a:lstStyle/>
          <a:p>
            <a:r>
              <a:rPr lang="fr-FR" sz="2400" dirty="0" err="1">
                <a:solidFill>
                  <a:schemeClr val="accent2"/>
                </a:solidFill>
                <a:latin typeface="Raleway Thin"/>
                <a:ea typeface="Raleway Thin"/>
                <a:cs typeface="Raleway Thin"/>
                <a:sym typeface="Raleway Thin"/>
              </a:rPr>
              <a:t>Microservices</a:t>
            </a:r>
            <a:endParaRPr lang="fr-FR" sz="2400" dirty="0">
              <a:solidFill>
                <a:schemeClr val="accent2"/>
              </a:solidFill>
              <a:latin typeface="Raleway Thin"/>
              <a:ea typeface="Raleway Thin"/>
              <a:cs typeface="Raleway Thin"/>
              <a:sym typeface="Raleway Thin"/>
            </a:endParaRPr>
          </a:p>
        </p:txBody>
      </p:sp>
      <p:sp>
        <p:nvSpPr>
          <p:cNvPr id="21" name="Rectangle 20"/>
          <p:cNvSpPr/>
          <p:nvPr/>
        </p:nvSpPr>
        <p:spPr>
          <a:xfrm>
            <a:off x="4140434" y="77505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MS Formulaire</a:t>
            </a:r>
          </a:p>
        </p:txBody>
      </p:sp>
      <p:cxnSp>
        <p:nvCxnSpPr>
          <p:cNvPr id="22" name="Connecteur droit avec flèche 21"/>
          <p:cNvCxnSpPr>
            <a:stCxn id="4" idx="3"/>
            <a:endCxn id="21" idx="1"/>
          </p:cNvCxnSpPr>
          <p:nvPr/>
        </p:nvCxnSpPr>
        <p:spPr>
          <a:xfrm flipV="1">
            <a:off x="3716625" y="1232254"/>
            <a:ext cx="423809" cy="1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16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5" presetClass="entr" presetSubtype="1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checkerboard(across)">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heckerboard(across)">
                                      <p:cBhvr>
                                        <p:cTn id="39" dur="500"/>
                                        <p:tgtEl>
                                          <p:spTgt spid="10"/>
                                        </p:tgtEl>
                                      </p:cBhvr>
                                    </p:animEffect>
                                  </p:childTnLst>
                                </p:cTn>
                              </p:par>
                              <p:par>
                                <p:cTn id="40" presetID="5" presetClass="entr" presetSubtype="1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heckerboard(across)">
                                      <p:cBhvr>
                                        <p:cTn id="42" dur="500"/>
                                        <p:tgtEl>
                                          <p:spTgt spid="18"/>
                                        </p:tgtEl>
                                      </p:cBhvr>
                                    </p:animEffect>
                                  </p:childTnLst>
                                </p:cTn>
                              </p:par>
                              <p:par>
                                <p:cTn id="43" presetID="5"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checkerboard(across)">
                                      <p:cBhvr>
                                        <p:cTn id="45" dur="500"/>
                                        <p:tgtEl>
                                          <p:spTgt spid="24"/>
                                        </p:tgtEl>
                                      </p:cBhvr>
                                    </p:animEffect>
                                  </p:childTnLst>
                                </p:cTn>
                              </p:par>
                              <p:par>
                                <p:cTn id="46" presetID="5" presetClass="entr" presetSubtype="1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checkerboard(across)">
                                      <p:cBhvr>
                                        <p:cTn id="48" dur="500"/>
                                        <p:tgtEl>
                                          <p:spTgt spid="26"/>
                                        </p:tgtEl>
                                      </p:cBhvr>
                                    </p:animEffect>
                                  </p:childTnLst>
                                </p:cTn>
                              </p:par>
                              <p:par>
                                <p:cTn id="49" presetID="5" presetClass="entr" presetSubtype="1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across)">
                                      <p:cBhvr>
                                        <p:cTn id="51" dur="500"/>
                                        <p:tgtEl>
                                          <p:spTgt spid="2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dissolv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dissolve">
                                      <p:cBhvr>
                                        <p:cTn id="59" dur="500"/>
                                        <p:tgtEl>
                                          <p:spTgt spid="2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dissolve">
                                      <p:cBhvr>
                                        <p:cTn id="62" dur="500"/>
                                        <p:tgtEl>
                                          <p:spTgt spid="28"/>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dissolve">
                                      <p:cBhvr>
                                        <p:cTn id="65" dur="500"/>
                                        <p:tgtEl>
                                          <p:spTgt spid="3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27" grpId="0"/>
      <p:bldP spid="28" grpId="0"/>
      <p:bldP spid="29" grpId="0"/>
      <p:bldP spid="30" grpId="0"/>
      <p:bldP spid="37" grpId="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49" y="1028325"/>
            <a:ext cx="6024071" cy="3579900"/>
          </a:xfrm>
          <a:prstGeom prst="rect">
            <a:avLst/>
          </a:prstGeom>
        </p:spPr>
        <p:txBody>
          <a:bodyPr spcFirstLastPara="1" wrap="square" lIns="0" tIns="0" rIns="0" bIns="0" anchor="t" anchorCtr="0">
            <a:noAutofit/>
          </a:bodyPr>
          <a:lstStyle/>
          <a:p>
            <a:pPr marL="0" lvl="0" indent="0">
              <a:buNone/>
            </a:pPr>
            <a:r>
              <a:rPr lang="fr-FR" sz="2400" dirty="0"/>
              <a:t>Les applications monolithiques sont constituées d'unités interdépendantes et indivisibles et présentent une vitesse de développement très faible. La SOA est divisée en services plus petits et modérément couplés et présente un développement lent. Les </a:t>
            </a:r>
            <a:r>
              <a:rPr lang="fr-FR" sz="2400" dirty="0" err="1"/>
              <a:t>microservices</a:t>
            </a:r>
            <a:r>
              <a:rPr lang="fr-FR" sz="2400" dirty="0"/>
              <a:t> sont de très petits services indépendants faiblement couplés et se caractérisent par un développement continu rapide.</a:t>
            </a:r>
            <a:endParaRPr sz="2400"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520" name="Google Shape;520;p16"/>
          <p:cNvGrpSpPr/>
          <p:nvPr/>
        </p:nvGrpSpPr>
        <p:grpSpPr>
          <a:xfrm>
            <a:off x="7421526" y="930400"/>
            <a:ext cx="1562986" cy="2663405"/>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5"/>
          <p:cNvSpPr txBox="1">
            <a:spLocks noGrp="1"/>
          </p:cNvSpPr>
          <p:nvPr>
            <p:ph type="title"/>
          </p:nvPr>
        </p:nvSpPr>
        <p:spPr>
          <a:xfrm>
            <a:off x="457200" y="605600"/>
            <a:ext cx="8191800" cy="1082700"/>
          </a:xfrm>
          <a:prstGeom prst="rect">
            <a:avLst/>
          </a:prstGeom>
        </p:spPr>
        <p:txBody>
          <a:bodyPr spcFirstLastPara="1" wrap="square" lIns="0" tIns="0" rIns="0" bIns="0" anchor="t" anchorCtr="0">
            <a:noAutofit/>
          </a:bodyPr>
          <a:lstStyle/>
          <a:p>
            <a:r>
              <a:rPr lang="fr-FR" sz="4400" dirty="0" err="1"/>
              <a:t>Definition</a:t>
            </a:r>
            <a:endParaRPr sz="4400" dirty="0"/>
          </a:p>
        </p:txBody>
      </p:sp>
      <p:sp>
        <p:nvSpPr>
          <p:cNvPr id="2213" name="Google Shape;2213;p35"/>
          <p:cNvSpPr txBox="1">
            <a:spLocks noGrp="1"/>
          </p:cNvSpPr>
          <p:nvPr>
            <p:ph type="body" idx="1"/>
          </p:nvPr>
        </p:nvSpPr>
        <p:spPr>
          <a:xfrm>
            <a:off x="457200" y="1462350"/>
            <a:ext cx="8191800" cy="2640900"/>
          </a:xfrm>
          <a:prstGeom prst="rect">
            <a:avLst/>
          </a:prstGeom>
        </p:spPr>
        <p:txBody>
          <a:bodyPr spcFirstLastPara="1" wrap="square" lIns="0" tIns="0" rIns="0" bIns="0" anchor="t" anchorCtr="0">
            <a:noAutofit/>
          </a:bodyPr>
          <a:lstStyle/>
          <a:p>
            <a:pPr marL="0" lvl="0" indent="0">
              <a:buNone/>
            </a:pPr>
            <a:r>
              <a:rPr lang="fr-FR" sz="2400" dirty="0"/>
              <a:t> </a:t>
            </a:r>
          </a:p>
        </p:txBody>
      </p:sp>
      <p:sp>
        <p:nvSpPr>
          <p:cNvPr id="2214" name="Google Shape;2214;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ZoneTexte 2"/>
          <p:cNvSpPr txBox="1"/>
          <p:nvPr/>
        </p:nvSpPr>
        <p:spPr>
          <a:xfrm>
            <a:off x="457200" y="1216386"/>
            <a:ext cx="8073025" cy="2769989"/>
          </a:xfrm>
          <a:prstGeom prst="rect">
            <a:avLst/>
          </a:prstGeom>
          <a:noFill/>
        </p:spPr>
        <p:txBody>
          <a:bodyPr wrap="square" rtlCol="0">
            <a:spAutoFit/>
          </a:bodyPr>
          <a:lstStyle/>
          <a:p>
            <a:pPr fontAlgn="base"/>
            <a:r>
              <a:rPr lang="fr-FR" sz="2000" b="1" dirty="0"/>
              <a:t>Sont des modèles de développement logiciel qui sont considérés comme de mauvaises pratiques de programmation.</a:t>
            </a:r>
          </a:p>
          <a:p>
            <a:pPr fontAlgn="base"/>
            <a:endParaRPr lang="fr-FR" sz="2000" b="1" dirty="0"/>
          </a:p>
          <a:p>
            <a:pPr fontAlgn="base"/>
            <a:r>
              <a:rPr lang="fr-FR" sz="2000" b="1" dirty="0"/>
              <a:t>Contrairement aux design pattern qui sont des approches communes à des problèmes communs qui ont été formalisés et sont généralement considérés comme une bonne pratique de développement, les anti patterns sont le contraire et ne sont pas souhaitables</a:t>
            </a:r>
            <a:r>
              <a:rPr lang="fr-FR" b="1" dirty="0"/>
              <a:t>.</a:t>
            </a:r>
          </a:p>
          <a:p>
            <a:endParaRPr lang="fr-FR" dirty="0"/>
          </a:p>
        </p:txBody>
      </p:sp>
    </p:spTree>
    <p:extLst>
      <p:ext uri="{BB962C8B-B14F-4D97-AF65-F5344CB8AC3E}">
        <p14:creationId xmlns:p14="http://schemas.microsoft.com/office/powerpoint/2010/main" val="189818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r>
              <a:rPr lang="it-IT" sz="7200" dirty="0"/>
              <a:t>MERCI</a:t>
            </a:r>
            <a:r>
              <a:rPr lang="en" sz="7200" dirty="0"/>
              <a:t>!</a:t>
            </a:r>
            <a:r>
              <a:rPr lang="en" sz="7200" dirty="0">
                <a:solidFill>
                  <a:schemeClr val="accent1"/>
                </a:solidFill>
              </a:rPr>
              <a:t> 😉</a:t>
            </a:r>
            <a:br>
              <a:rPr lang="en" sz="7200" dirty="0">
                <a:solidFill>
                  <a:schemeClr val="accent1"/>
                </a:solidFill>
              </a:rPr>
            </a:br>
            <a:endParaRPr sz="7200" dirty="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t-IT" sz="3600" b="1" dirty="0" err="1">
                <a:solidFill>
                  <a:schemeClr val="accent1"/>
                </a:solidFill>
                <a:latin typeface="Barlow"/>
                <a:ea typeface="Barlow"/>
                <a:cs typeface="Barlow"/>
                <a:sym typeface="Barlow"/>
              </a:rPr>
              <a:t>Des</a:t>
            </a:r>
            <a:r>
              <a:rPr lang="it-IT" sz="3600" b="1" dirty="0">
                <a:solidFill>
                  <a:schemeClr val="accent1"/>
                </a:solidFill>
                <a:latin typeface="Barlow"/>
                <a:ea typeface="Barlow"/>
                <a:cs typeface="Barlow"/>
                <a:sym typeface="Barlow"/>
              </a:rPr>
              <a:t> </a:t>
            </a:r>
            <a:r>
              <a:rPr lang="en" sz="3600" b="1" dirty="0">
                <a:solidFill>
                  <a:schemeClr val="accent1"/>
                </a:solidFill>
                <a:latin typeface="Barlow"/>
                <a:ea typeface="Barlow"/>
                <a:cs typeface="Barlow"/>
                <a:sym typeface="Barlow"/>
              </a:rPr>
              <a:t>questions?</a:t>
            </a:r>
            <a:r>
              <a:rPr lang="it-IT" sz="3600" b="1" dirty="0">
                <a:solidFill>
                  <a:schemeClr val="accent1"/>
                </a:solidFill>
                <a:latin typeface="Barlow"/>
                <a:ea typeface="Barlow"/>
                <a:cs typeface="Barlow"/>
                <a:sym typeface="Barlow"/>
              </a:rPr>
              <a:t> </a:t>
            </a:r>
            <a:r>
              <a:rPr lang="it-IT" sz="1200" b="1" dirty="0">
                <a:solidFill>
                  <a:schemeClr val="accent1"/>
                </a:solidFill>
                <a:latin typeface="Barlow"/>
                <a:ea typeface="Barlow"/>
                <a:cs typeface="Barlow"/>
                <a:sym typeface="Barlow"/>
              </a:rPr>
              <a:t>😡</a:t>
            </a:r>
            <a:endParaRPr sz="1200" b="1" dirty="0">
              <a:solidFill>
                <a:schemeClr val="accent1"/>
              </a:solidFill>
              <a:latin typeface="Barlow"/>
              <a:ea typeface="Barlow"/>
              <a:cs typeface="Barlow"/>
              <a:sym typeface="Barlow"/>
            </a:endParaRPr>
          </a:p>
          <a:p>
            <a:pPr marL="457200" lvl="0" indent="-342900" algn="l" rtl="0">
              <a:spcBef>
                <a:spcPts val="600"/>
              </a:spcBef>
              <a:spcAft>
                <a:spcPts val="0"/>
              </a:spcAft>
              <a:buSzPts val="1800"/>
              <a:buChar char="▸"/>
            </a:pPr>
            <a:r>
              <a:rPr lang="en" dirty="0"/>
              <a:t>@username</a:t>
            </a:r>
            <a:endParaRPr dirty="0"/>
          </a:p>
          <a:p>
            <a:pPr marL="457200" lvl="0" indent="-342900" algn="l" rtl="0">
              <a:spcBef>
                <a:spcPts val="0"/>
              </a:spcBef>
              <a:spcAft>
                <a:spcPts val="0"/>
              </a:spcAft>
              <a:buSzPts val="1800"/>
              <a:buChar char="▸"/>
            </a:pPr>
            <a:r>
              <a:rPr lang="en" dirty="0" err="1"/>
              <a:t>user@mail.me</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dirty="0"/>
              <a:t>Membres</a:t>
            </a:r>
            <a:endParaRPr dirty="0"/>
          </a:p>
        </p:txBody>
      </p:sp>
      <p:sp>
        <p:nvSpPr>
          <p:cNvPr id="344" name="Google Shape;344;p13"/>
          <p:cNvSpPr txBox="1">
            <a:spLocks noGrp="1"/>
          </p:cNvSpPr>
          <p:nvPr>
            <p:ph type="body" idx="2"/>
          </p:nvPr>
        </p:nvSpPr>
        <p:spPr>
          <a:xfrm>
            <a:off x="3815169" y="1919550"/>
            <a:ext cx="2054003" cy="21279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it-IT" sz="1200" b="1" dirty="0"/>
              <a:t> </a:t>
            </a:r>
            <a:endParaRPr sz="1200" b="1" dirty="0"/>
          </a:p>
        </p:txBody>
      </p:sp>
      <p:sp>
        <p:nvSpPr>
          <p:cNvPr id="345" name="Google Shape;345;p13"/>
          <p:cNvSpPr txBox="1">
            <a:spLocks noGrp="1"/>
          </p:cNvSpPr>
          <p:nvPr>
            <p:ph type="body" idx="1"/>
          </p:nvPr>
        </p:nvSpPr>
        <p:spPr>
          <a:xfrm>
            <a:off x="468001" y="1601109"/>
            <a:ext cx="6728638" cy="2949626"/>
          </a:xfrm>
          <a:prstGeom prst="rect">
            <a:avLst/>
          </a:prstGeom>
        </p:spPr>
        <p:txBody>
          <a:bodyPr spcFirstLastPara="1" wrap="square" lIns="0" tIns="0" rIns="0" bIns="0" anchor="t" anchorCtr="0">
            <a:noAutofit/>
          </a:bodyPr>
          <a:lstStyle/>
          <a:p>
            <a:r>
              <a:rPr lang="fr-FR" sz="2000" dirty="0"/>
              <a:t>Mady CAMARA</a:t>
            </a:r>
          </a:p>
          <a:p>
            <a:r>
              <a:rPr lang="fr-FR" sz="2000" dirty="0"/>
              <a:t>Idrissa SOW </a:t>
            </a:r>
          </a:p>
          <a:p>
            <a:r>
              <a:rPr lang="fr-FR" sz="2000" dirty="0"/>
              <a:t>Al </a:t>
            </a:r>
            <a:r>
              <a:rPr lang="fr-FR" sz="2000" dirty="0" err="1"/>
              <a:t>Seny</a:t>
            </a:r>
            <a:r>
              <a:rPr lang="fr-FR" sz="2000" dirty="0"/>
              <a:t> DIALLO</a:t>
            </a:r>
          </a:p>
          <a:p>
            <a:r>
              <a:rPr lang="fr-FR" sz="2000" dirty="0"/>
              <a:t>Emmanuel DIATTA</a:t>
            </a:r>
          </a:p>
          <a:p>
            <a:r>
              <a:rPr lang="fr-FR" sz="2000" dirty="0"/>
              <a:t>Khadim FALL </a:t>
            </a:r>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sz="1200" b="1" dirty="0">
                <a:solidFill>
                  <a:schemeClr val="accent3"/>
                </a:solidFill>
              </a:rPr>
              <a:t> </a:t>
            </a:r>
            <a:endParaRPr sz="1200" dirty="0">
              <a:solidFill>
                <a:schemeClr val="accent3"/>
              </a:solidFill>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148190" y="2106822"/>
            <a:ext cx="4676700" cy="8222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it-IT" dirty="0"/>
              <a:t>Diagramme de cas d’utilisation</a:t>
            </a:r>
            <a:endParaRPr dirty="0"/>
          </a:p>
        </p:txBody>
      </p:sp>
      <p:sp>
        <p:nvSpPr>
          <p:cNvPr id="406" name="Google Shape;406;p15"/>
          <p:cNvSpPr txBox="1">
            <a:spLocks noGrp="1"/>
          </p:cNvSpPr>
          <p:nvPr>
            <p:ph type="subTitle" idx="1"/>
          </p:nvPr>
        </p:nvSpPr>
        <p:spPr>
          <a:xfrm>
            <a:off x="1192398" y="2926380"/>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5742734" y="371707"/>
            <a:ext cx="3297187" cy="4265043"/>
          </a:xfrm>
          <a:prstGeom prst="rect">
            <a:avLst/>
          </a:prstGeom>
        </p:spPr>
        <p:txBody>
          <a:bodyPr spcFirstLastPara="1" wrap="square" lIns="0" tIns="0" rIns="0" bIns="0" anchor="t" anchorCtr="0">
            <a:noAutofit/>
          </a:bodyPr>
          <a:lstStyle/>
          <a:p>
            <a:endParaRPr lang="fr-FR" sz="4400" dirty="0"/>
          </a:p>
        </p:txBody>
      </p:sp>
      <p:sp>
        <p:nvSpPr>
          <p:cNvPr id="595" name="Google Shape;595;p17"/>
          <p:cNvSpPr txBox="1">
            <a:spLocks noGrp="1"/>
          </p:cNvSpPr>
          <p:nvPr>
            <p:ph type="body" idx="1"/>
          </p:nvPr>
        </p:nvSpPr>
        <p:spPr>
          <a:xfrm>
            <a:off x="432920" y="371707"/>
            <a:ext cx="5223567" cy="4264943"/>
          </a:xfrm>
          <a:prstGeom prst="rect">
            <a:avLst/>
          </a:prstGeom>
        </p:spPr>
        <p:txBody>
          <a:bodyPr spcFirstLastPara="1" wrap="square" lIns="0" tIns="0" rIns="0" bIns="0" anchor="t" anchorCtr="0">
            <a:noAutofit/>
          </a:bodyPr>
          <a:lstStyle/>
          <a:p>
            <a:pPr marL="114300" lvl="0" indent="0">
              <a:buNone/>
            </a:pPr>
            <a:endParaRPr dirty="0">
              <a:solidFill>
                <a:schemeClr val="tx1"/>
              </a:solidFill>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7" name="Google Shape;597;p17"/>
          <p:cNvGrpSpPr/>
          <p:nvPr/>
        </p:nvGrpSpPr>
        <p:grpSpPr>
          <a:xfrm>
            <a:off x="6223541" y="1688300"/>
            <a:ext cx="2579910" cy="2948350"/>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46" name="Picture 145">
            <a:extLst>
              <a:ext uri="{FF2B5EF4-FFF2-40B4-BE49-F238E27FC236}">
                <a16:creationId xmlns:a16="http://schemas.microsoft.com/office/drawing/2014/main" id="{227A4DE0-6BC8-4AC6-8105-2C14B647AA23}"/>
              </a:ext>
            </a:extLst>
          </p:cNvPr>
          <p:cNvPicPr/>
          <p:nvPr/>
        </p:nvPicPr>
        <p:blipFill>
          <a:blip r:embed="rId3">
            <a:extLst>
              <a:ext uri="{28A0092B-C50C-407E-A947-70E740481C1C}">
                <a14:useLocalDpi xmlns:a14="http://schemas.microsoft.com/office/drawing/2010/main" val="0"/>
              </a:ext>
            </a:extLst>
          </a:blip>
          <a:stretch>
            <a:fillRect/>
          </a:stretch>
        </p:blipFill>
        <p:spPr>
          <a:xfrm>
            <a:off x="432920" y="371707"/>
            <a:ext cx="5138186" cy="42650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5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233954" y="2043860"/>
            <a:ext cx="4740747" cy="1235578"/>
          </a:xfrm>
          <a:prstGeom prst="rect">
            <a:avLst/>
          </a:prstGeom>
        </p:spPr>
        <p:txBody>
          <a:bodyPr spcFirstLastPara="1" wrap="square" lIns="0" tIns="0" rIns="0" bIns="0" anchor="b" anchorCtr="0">
            <a:noAutofit/>
          </a:bodyPr>
          <a:lstStyle/>
          <a:p>
            <a:pPr lvl="0"/>
            <a:r>
              <a:rPr lang="fr-FR" dirty="0"/>
              <a:t>Diagramme de classe</a:t>
            </a:r>
            <a:endParaRPr dirty="0"/>
          </a:p>
        </p:txBody>
      </p:sp>
      <p:sp>
        <p:nvSpPr>
          <p:cNvPr id="406" name="Google Shape;406;p15"/>
          <p:cNvSpPr txBox="1">
            <a:spLocks noGrp="1"/>
          </p:cNvSpPr>
          <p:nvPr>
            <p:ph type="subTitle" idx="1"/>
          </p:nvPr>
        </p:nvSpPr>
        <p:spPr>
          <a:xfrm>
            <a:off x="1000743" y="2937434"/>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dirty="0"/>
              <a:t> </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1528355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12" name="Google Shape;2212;p3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r>
              <a:rPr lang="fr-FR" dirty="0"/>
              <a:t> </a:t>
            </a:r>
            <a:br>
              <a:rPr lang="fr-FR" dirty="0"/>
            </a:br>
            <a:endParaRPr dirty="0"/>
          </a:p>
        </p:txBody>
      </p:sp>
      <p:sp>
        <p:nvSpPr>
          <p:cNvPr id="2213" name="Google Shape;2213;p35"/>
          <p:cNvSpPr txBox="1">
            <a:spLocks noGrp="1"/>
          </p:cNvSpPr>
          <p:nvPr>
            <p:ph type="body" idx="1"/>
          </p:nvPr>
        </p:nvSpPr>
        <p:spPr>
          <a:xfrm>
            <a:off x="457200" y="1462350"/>
            <a:ext cx="8191800" cy="2640900"/>
          </a:xfrm>
          <a:prstGeom prst="rect">
            <a:avLst/>
          </a:prstGeom>
        </p:spPr>
        <p:txBody>
          <a:bodyPr spcFirstLastPara="1" wrap="square" lIns="0" tIns="0" rIns="0" bIns="0" anchor="t" anchorCtr="0">
            <a:noAutofit/>
          </a:bodyPr>
          <a:lstStyle/>
          <a:p>
            <a:pPr marL="0" lvl="0" indent="0">
              <a:buNone/>
            </a:pPr>
            <a:r>
              <a:rPr lang="fr-FR" sz="2400" dirty="0"/>
              <a:t> </a:t>
            </a:r>
          </a:p>
        </p:txBody>
      </p:sp>
      <p:sp>
        <p:nvSpPr>
          <p:cNvPr id="2214" name="Google Shape;2214;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ZoneTexte 6"/>
          <p:cNvSpPr txBox="1"/>
          <p:nvPr/>
        </p:nvSpPr>
        <p:spPr>
          <a:xfrm>
            <a:off x="6251277" y="2147332"/>
            <a:ext cx="2519640" cy="1077218"/>
          </a:xfrm>
          <a:prstGeom prst="rect">
            <a:avLst/>
          </a:prstGeom>
          <a:noFill/>
        </p:spPr>
        <p:txBody>
          <a:bodyPr wrap="square" rtlCol="0">
            <a:spAutoFit/>
          </a:bodyPr>
          <a:lstStyle/>
          <a:p>
            <a:pPr marL="285750" indent="-285750">
              <a:buFont typeface="Arial" charset="0"/>
              <a:buChar char="•"/>
            </a:pPr>
            <a:r>
              <a:rPr lang="fr-FR" sz="1600" dirty="0"/>
              <a:t>Problème fréquent et commun,</a:t>
            </a:r>
          </a:p>
          <a:p>
            <a:pPr marL="285750" indent="-285750">
              <a:buFont typeface="Arial" charset="0"/>
              <a:buChar char="•"/>
            </a:pPr>
            <a:r>
              <a:rPr lang="fr-FR" sz="1600" dirty="0"/>
              <a:t> et l’architecture de la solution a ce problème</a:t>
            </a:r>
          </a:p>
        </p:txBody>
      </p:sp>
      <p:pic>
        <p:nvPicPr>
          <p:cNvPr id="8" name="Picture 7">
            <a:extLst>
              <a:ext uri="{FF2B5EF4-FFF2-40B4-BE49-F238E27FC236}">
                <a16:creationId xmlns:a16="http://schemas.microsoft.com/office/drawing/2014/main" id="{50EC8EDC-C494-45CD-BF89-6D9C8100097C}"/>
              </a:ext>
            </a:extLst>
          </p:cNvPr>
          <p:cNvPicPr>
            <a:picLocks noChangeAspect="1"/>
          </p:cNvPicPr>
          <p:nvPr/>
        </p:nvPicPr>
        <p:blipFill>
          <a:blip r:embed="rId3"/>
          <a:stretch>
            <a:fillRect/>
          </a:stretch>
        </p:blipFill>
        <p:spPr>
          <a:xfrm>
            <a:off x="392321" y="744699"/>
            <a:ext cx="5770657" cy="36541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9108" y="1788029"/>
            <a:ext cx="4845194" cy="1679819"/>
          </a:xfrm>
          <a:prstGeom prst="rect">
            <a:avLst/>
          </a:prstGeom>
        </p:spPr>
        <p:txBody>
          <a:bodyPr spcFirstLastPara="1" wrap="square" lIns="0" tIns="0" rIns="0" bIns="0" anchor="b" anchorCtr="0">
            <a:noAutofit/>
          </a:bodyPr>
          <a:lstStyle/>
          <a:p>
            <a:r>
              <a:rPr lang="fr-FR" sz="4400" dirty="0"/>
              <a:t>Architecture Technique</a:t>
            </a:r>
          </a:p>
        </p:txBody>
      </p:sp>
      <p:sp>
        <p:nvSpPr>
          <p:cNvPr id="406" name="Google Shape;406;p15"/>
          <p:cNvSpPr txBox="1">
            <a:spLocks noGrp="1"/>
          </p:cNvSpPr>
          <p:nvPr>
            <p:ph type="subTitle" idx="1"/>
          </p:nvPr>
        </p:nvSpPr>
        <p:spPr>
          <a:xfrm>
            <a:off x="1000743" y="2937434"/>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dirty="0"/>
              <a:t> </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677443" y="882503"/>
            <a:ext cx="2997359" cy="3348586"/>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9409340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8</a:t>
            </a:fld>
            <a:endParaRPr>
              <a:solidFill>
                <a:schemeClr val="accent2"/>
              </a:solidFill>
            </a:endParaRPr>
          </a:p>
        </p:txBody>
      </p:sp>
      <p:sp>
        <p:nvSpPr>
          <p:cNvPr id="2025" name="Google Shape;2025;p33"/>
          <p:cNvSpPr txBox="1">
            <a:spLocks noGrp="1"/>
          </p:cNvSpPr>
          <p:nvPr>
            <p:ph type="body" idx="4294967295"/>
          </p:nvPr>
        </p:nvSpPr>
        <p:spPr>
          <a:xfrm>
            <a:off x="476250" y="1528175"/>
            <a:ext cx="2997000" cy="2087100"/>
          </a:xfrm>
          <a:prstGeom prst="rect">
            <a:avLst/>
          </a:prstGeom>
        </p:spPr>
        <p:txBody>
          <a:bodyPr spcFirstLastPara="1" wrap="square" lIns="0" tIns="0" rIns="0" bIns="0" anchor="ctr" anchorCtr="0">
            <a:noAutofit/>
          </a:bodyPr>
          <a:lstStyle/>
          <a:p>
            <a:pPr marL="0" lvl="0" indent="0">
              <a:buNone/>
            </a:pPr>
            <a:r>
              <a:rPr lang="it-IT" sz="2400" dirty="0">
                <a:solidFill>
                  <a:schemeClr val="lt1"/>
                </a:solidFill>
              </a:rPr>
              <a:t> </a:t>
            </a:r>
            <a:endParaRPr sz="2400" dirty="0">
              <a:solidFill>
                <a:schemeClr val="lt1"/>
              </a:solidFill>
            </a:endParaRPr>
          </a:p>
        </p:txBody>
      </p:sp>
      <p:grpSp>
        <p:nvGrpSpPr>
          <p:cNvPr id="2026" name="Google Shape;2026;p33"/>
          <p:cNvGrpSpPr/>
          <p:nvPr/>
        </p:nvGrpSpPr>
        <p:grpSpPr>
          <a:xfrm>
            <a:off x="8564633" y="3733201"/>
            <a:ext cx="484077" cy="903549"/>
            <a:chOff x="6492887" y="4126007"/>
            <a:chExt cx="271993" cy="422295"/>
          </a:xfrm>
        </p:grpSpPr>
        <p:sp>
          <p:nvSpPr>
            <p:cNvPr id="2027" name="Google Shape;2027;p33"/>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8" name="Google Shape;2028;p33"/>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9" name="Google Shape;2029;p33"/>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0" name="Google Shape;2030;p33"/>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33"/>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33"/>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33"/>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33"/>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33"/>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33"/>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33"/>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33"/>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33"/>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33"/>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33"/>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33"/>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3" name="Google Shape;2043;p33"/>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4" name="Google Shape;2044;p33"/>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33"/>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33"/>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33"/>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48" name="Google Shape;2048;p33"/>
            <p:cNvGrpSpPr/>
            <p:nvPr/>
          </p:nvGrpSpPr>
          <p:grpSpPr>
            <a:xfrm>
              <a:off x="6551528" y="4270928"/>
              <a:ext cx="147953" cy="112133"/>
              <a:chOff x="6621095" y="1452181"/>
              <a:chExt cx="330894" cy="250785"/>
            </a:xfrm>
          </p:grpSpPr>
          <p:sp>
            <p:nvSpPr>
              <p:cNvPr id="2049" name="Google Shape;2049;p3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0" name="Google Shape;2050;p3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3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3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3" name="Google Shape;2053;p3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054" name="Google Shape;2054;p33"/>
          <p:cNvSpPr/>
          <p:nvPr/>
        </p:nvSpPr>
        <p:spPr>
          <a:xfrm>
            <a:off x="4329725" y="1397200"/>
            <a:ext cx="3519000" cy="221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dk1"/>
              </a:solidFill>
              <a:latin typeface="Barlow"/>
              <a:ea typeface="Barlow"/>
              <a:cs typeface="Barlow"/>
              <a:sym typeface="Barlow"/>
            </a:endParaRPr>
          </a:p>
        </p:txBody>
      </p:sp>
      <p:sp>
        <p:nvSpPr>
          <p:cNvPr id="6" name="ZoneTexte 5"/>
          <p:cNvSpPr txBox="1"/>
          <p:nvPr/>
        </p:nvSpPr>
        <p:spPr>
          <a:xfrm>
            <a:off x="512387" y="476072"/>
            <a:ext cx="3986989" cy="369332"/>
          </a:xfrm>
          <a:prstGeom prst="rect">
            <a:avLst/>
          </a:prstGeom>
          <a:noFill/>
        </p:spPr>
        <p:txBody>
          <a:bodyPr wrap="none" rtlCol="0">
            <a:spAutoFit/>
          </a:bodyPr>
          <a:lstStyle/>
          <a:p>
            <a:pPr marL="285750" lvl="2" indent="-285750">
              <a:buFont typeface="Arial" charset="0"/>
              <a:buChar char="•"/>
            </a:pPr>
            <a:r>
              <a:rPr lang="fr-FR" sz="1800" b="1" dirty="0">
                <a:solidFill>
                  <a:schemeClr val="bg1"/>
                </a:solidFill>
              </a:rPr>
              <a:t>Architecture en couches(</a:t>
            </a:r>
            <a:r>
              <a:rPr lang="fr-FR" sz="1800" b="1" dirty="0" err="1">
                <a:solidFill>
                  <a:schemeClr val="bg1"/>
                </a:solidFill>
              </a:rPr>
              <a:t>layers</a:t>
            </a:r>
            <a:r>
              <a:rPr lang="fr-FR" sz="1800" b="1" dirty="0">
                <a:solidFill>
                  <a:schemeClr val="bg1"/>
                </a:solidFill>
              </a:rPr>
              <a:t>)</a:t>
            </a:r>
          </a:p>
        </p:txBody>
      </p:sp>
      <p:pic>
        <p:nvPicPr>
          <p:cNvPr id="39" name="Image 1">
            <a:extLst>
              <a:ext uri="{FF2B5EF4-FFF2-40B4-BE49-F238E27FC236}">
                <a16:creationId xmlns:a16="http://schemas.microsoft.com/office/drawing/2014/main" id="{97B3DD33-EAA9-44A3-871E-10838F745955}"/>
              </a:ext>
            </a:extLst>
          </p:cNvPr>
          <p:cNvPicPr/>
          <p:nvPr/>
        </p:nvPicPr>
        <p:blipFill>
          <a:blip r:embed="rId3">
            <a:extLst>
              <a:ext uri="{28A0092B-C50C-407E-A947-70E740481C1C}">
                <a14:useLocalDpi xmlns:a14="http://schemas.microsoft.com/office/drawing/2010/main" val="0"/>
              </a:ext>
            </a:extLst>
          </a:blip>
          <a:stretch>
            <a:fillRect/>
          </a:stretch>
        </p:blipFill>
        <p:spPr>
          <a:xfrm>
            <a:off x="243688" y="309374"/>
            <a:ext cx="5696195" cy="4170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114150" y="1539599"/>
            <a:ext cx="4740747" cy="2305669"/>
          </a:xfrm>
          <a:prstGeom prst="rect">
            <a:avLst/>
          </a:prstGeom>
        </p:spPr>
        <p:txBody>
          <a:bodyPr spcFirstLastPara="1" wrap="square" lIns="0" tIns="0" rIns="0" bIns="0" anchor="b" anchorCtr="0">
            <a:noAutofit/>
          </a:bodyPr>
          <a:lstStyle/>
          <a:p>
            <a:r>
              <a:rPr lang="fr-FR" sz="4800" dirty="0"/>
              <a:t>Modèle Physique de la base de données</a:t>
            </a:r>
            <a:endParaRPr lang="fr-FR" dirty="0"/>
          </a:p>
        </p:txBody>
      </p:sp>
      <p:sp>
        <p:nvSpPr>
          <p:cNvPr id="406" name="Google Shape;406;p15"/>
          <p:cNvSpPr txBox="1">
            <a:spLocks noGrp="1"/>
          </p:cNvSpPr>
          <p:nvPr>
            <p:ph type="subTitle" idx="1"/>
          </p:nvPr>
        </p:nvSpPr>
        <p:spPr>
          <a:xfrm>
            <a:off x="1000743" y="2937434"/>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dirty="0"/>
              <a:t> </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IT" sz="3600" b="1" dirty="0">
                <a:solidFill>
                  <a:schemeClr val="lt1"/>
                </a:solidFill>
                <a:latin typeface="Barlow"/>
                <a:ea typeface="Barlow"/>
                <a:cs typeface="Barlow"/>
                <a:sym typeface="Barlow"/>
              </a:rPr>
              <a:t>4</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428068875"/>
      </p:ext>
    </p:extLst>
  </p:cSld>
  <p:clrMapOvr>
    <a:masterClrMapping/>
  </p:clrMapOvr>
  <p:transition spd="slow">
    <p:push dir="u"/>
  </p:transition>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6527</TotalTime>
  <Words>287</Words>
  <Application>Microsoft Office PowerPoint</Application>
  <PresentationFormat>On-screen Show (16:9)</PresentationFormat>
  <Paragraphs>80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Barlow</vt:lpstr>
      <vt:lpstr>Barlow Light</vt:lpstr>
      <vt:lpstr>Calibri</vt:lpstr>
      <vt:lpstr>Raleway</vt:lpstr>
      <vt:lpstr>Raleway Thin</vt:lpstr>
      <vt:lpstr>Gaoler template</vt:lpstr>
      <vt:lpstr>Projet Google Meet Course Analyzer </vt:lpstr>
      <vt:lpstr>Membres</vt:lpstr>
      <vt:lpstr>Diagramme de cas d’utilisation</vt:lpstr>
      <vt:lpstr>PowerPoint Presentation</vt:lpstr>
      <vt:lpstr>Diagramme de classe</vt:lpstr>
      <vt:lpstr>  </vt:lpstr>
      <vt:lpstr>Architecture Technique</vt:lpstr>
      <vt:lpstr>PowerPoint Presentation</vt:lpstr>
      <vt:lpstr>Modèle Physique de la base de données</vt:lpstr>
      <vt:lpstr>PowerPoint Presentation</vt:lpstr>
      <vt:lpstr>Architecture monolithe ?</vt:lpstr>
      <vt:lpstr> </vt:lpstr>
      <vt:lpstr>PowerPoint Presentation</vt:lpstr>
      <vt:lpstr>Definition</vt:lpstr>
      <vt:lpstr>MERCI!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3 : Architecture Logicielle</dc:title>
  <dc:creator>Idrissa SOW</dc:creator>
  <cp:lastModifiedBy>Idrissa SOW</cp:lastModifiedBy>
  <cp:revision>102</cp:revision>
  <dcterms:modified xsi:type="dcterms:W3CDTF">2021-05-29T13:13:43Z</dcterms:modified>
</cp:coreProperties>
</file>