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77" r:id="rId9"/>
    <p:sldId id="271" r:id="rId10"/>
    <p:sldId id="267" r:id="rId11"/>
    <p:sldId id="268" r:id="rId12"/>
    <p:sldId id="269" r:id="rId13"/>
    <p:sldId id="270" r:id="rId14"/>
    <p:sldId id="261" r:id="rId15"/>
    <p:sldId id="272" r:id="rId16"/>
    <p:sldId id="273" r:id="rId17"/>
    <p:sldId id="274" r:id="rId18"/>
    <p:sldId id="275" r:id="rId19"/>
    <p:sldId id="278" r:id="rId20"/>
    <p:sldId id="276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C44B3-DF4C-4F38-9A07-ED7F2A720732}" type="datetimeFigureOut">
              <a:rPr lang="hu-HU" smtClean="0"/>
              <a:t>2019. 08. 16.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C38C8-DDE9-43F3-8728-3F29322FF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35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95B567-4C55-44D5-B538-E8A7D61EE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C089A6F-080D-423C-8B46-2B53792B4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C54563-E127-4119-8E6D-DF17AB14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fld id="{3B46C910-0FDD-4E5B-A923-DD97A0A99E04}" type="datetime1">
              <a:rPr lang="hu-HU" smtClean="0"/>
              <a:t>2019. 08. 16.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9FE6A0-3F62-4786-974D-DBE57E3B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DC9A53-D1C8-4E2A-914A-192BD836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pPr marL="0" indent="0">
              <a:buFont typeface="+mj-lt"/>
              <a:buNone/>
            </a:pPr>
            <a:fld id="{14BC9C27-3A79-4F57-BFB4-AB282D25D2CE}" type="slidenum">
              <a:rPr lang="hu-HU" smtClean="0"/>
              <a:pPr marL="0" indent="0">
                <a:buFont typeface="+mj-lt"/>
                <a:buNone/>
              </a:pPr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484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F569F2-596A-40D3-A3EA-9B7A781B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3905117-2E17-48FA-827A-66B3B1079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140898-8237-432C-BC99-A0703D29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7B68-73F1-4EDD-8A5B-8687165025C9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0ADF75-D1BF-4507-96D8-61A62D71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86947D-31E7-4B0C-B3F9-2C7B928F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260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B0239BE-ADE1-4D16-BAC8-FF61C710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EA037DF-647F-4F3C-BA57-B1F124343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C3F802-872D-4B4B-8CC5-93BFCFDE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1809-086B-4655-B8A4-74476576C487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B68BDAF-5B80-4450-B574-21E31C84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33AFDA-532C-4BA2-98D7-5A6931B9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0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048B35-AC2A-4305-B0F0-AAFC9939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D12CC1-45F0-4652-911E-79BAC0DCD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55E686-A154-41CD-B4E5-4F5E1F0D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A193CDF-51EF-4B98-BE2F-85B1ADBF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BE991B-1CE3-44CD-AC03-478BECDF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028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3058AE-5398-40B7-B9F6-381F7E7C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FF27327-34C5-416B-AF0B-725A7C4E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E5C5B9-EFF0-4477-BFE8-4530BA7B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3FBE-941A-4744-933F-84F72BFF7954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CB98EB-1187-401A-9690-E0EE5FD3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99E32A-AAEB-4A7D-AF2A-69F693C6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48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D49C9E-A594-4472-8AF5-EF48ADBC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D13D62-4C1B-4455-A81A-875821C57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9AD423D-BACD-4A97-9FB1-E647C529F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D47C0D9-8D9F-4F28-9024-2BCEA4AD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6308-3B5B-4C30-AC19-DF01BD74740C}" type="datetime1">
              <a:rPr lang="hu-HU" smtClean="0"/>
              <a:t>2019. 08. 16.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A6BBCF-CD2E-43BE-A942-EC003A50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E3A672A-DBDE-4DFF-A65D-4318131F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57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571621-4629-45EF-9D4A-0422E451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B7EF58-E9A9-4F8D-8FC0-A2C1062D4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Montserrat" panose="00000500000000000000" pitchFamily="2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5D018C2-76D1-47DB-AFD1-F96882BE8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742A5ED-7086-4D4B-9B35-09FF8BA4A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Montserrat" panose="00000500000000000000" pitchFamily="2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8059D84-5208-43F9-B241-3DA5442A7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687C21E-1405-4D36-B8CC-55BB13F6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fld id="{8D6E728D-26E7-43BA-96F5-7A1E7F5977AD}" type="datetime1">
              <a:rPr lang="hu-HU" smtClean="0"/>
              <a:t>2019. 08. 16.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45F2B9A-85E5-44FB-9599-B6AE9AA7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2D25557-612F-4EBC-B185-51FA274B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9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D50085-CBE4-416F-8F43-D5880967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2FE6B99-B24C-4029-81A7-B5D1F38F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457C-27E6-497B-BF2C-4F0CD77C5386}" type="datetime1">
              <a:rPr lang="hu-HU" smtClean="0"/>
              <a:t>2019. 08. 16.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436AA7D-00BF-4EAA-AB0C-D6DB2B82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F27CB72-F417-4017-8341-B8312182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86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1AC3BB3-D2BD-47E5-9002-FF71B30D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CACD-9286-4B0C-9851-8C28763EB050}" type="datetime1">
              <a:rPr lang="hu-HU" smtClean="0"/>
              <a:t>2019. 08. 16.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C2B2CF3-3176-41BB-9A0A-5B71B628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6CD3E21-363A-4F12-B171-4D28F4A6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747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D5BEE1-91ED-431B-BD65-5BF0ACBD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74B9A-5260-48A6-AEA9-A2733E1F0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B44199A-299B-4821-BB2C-45FE769B6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47AEADC-2449-4EDC-AB71-64E3E02D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E208-4CC1-404A-AD07-C6BEA0E0ADFE}" type="datetime1">
              <a:rPr lang="hu-HU" smtClean="0"/>
              <a:t>2019. 08. 16.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D3E170-5DCE-4C1D-8EE0-124F8F1B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67434F-2E54-4908-AC37-C9775A17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99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AC217D-1EED-4AC6-A301-3D6386B3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110C0F5-17DC-479D-89AA-E4DE874FB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12EDC5E-8B10-4D15-8FA2-5DC77CDBE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E1D1F8E-B515-4491-B939-B11B3D97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DC64-AAC6-4EE2-9988-02E9693D221F}" type="datetime1">
              <a:rPr lang="hu-HU" smtClean="0"/>
              <a:t>2019. 08. 16.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ED2063-21C6-4006-8C4C-A3BA1B55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4A08EB-7E94-41A5-834B-D2B1190C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033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C416C31-DDC0-4858-8C7B-29263BCA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44"/>
            <a:ext cx="10515600" cy="647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E039D5-2686-48B1-AE81-1FDADB096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78B923-D56C-420C-BF68-EBBA92BFE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-18"/>
              </a:defRPr>
            </a:lvl1pPr>
          </a:lstStyle>
          <a:p>
            <a:fld id="{0AE03D70-489F-4FD3-9C2E-CA23F6B13055}" type="datetime1">
              <a:rPr lang="hu-HU" smtClean="0"/>
              <a:t>2019. 08. 16.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3873EE-4C56-4883-ACEB-40F0B9300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-18"/>
              </a:defRPr>
            </a:lvl1pPr>
          </a:lstStyle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FBD59E-B1FB-4DD8-AF11-421D549F6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r">
              <a:buFont typeface="+mj-lt"/>
              <a:buAutoNum type="arabicPeriod"/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-18"/>
              </a:defRPr>
            </a:lvl1pPr>
          </a:lstStyle>
          <a:p>
            <a:pPr marL="0" indent="0">
              <a:buFont typeface="+mj-lt"/>
              <a:buNone/>
            </a:pPr>
            <a:fld id="{14BC9C27-3A79-4F57-BFB4-AB282D25D2CE}" type="slidenum">
              <a:rPr lang="hu-HU" smtClean="0"/>
              <a:pPr marL="0" indent="0">
                <a:buFont typeface="+mj-lt"/>
                <a:buNone/>
              </a:pPr>
              <a:t>‹#›</a:t>
            </a:fld>
            <a:endParaRPr lang="hu-HU" dirty="0"/>
          </a:p>
        </p:txBody>
      </p:sp>
      <p:pic>
        <p:nvPicPr>
          <p:cNvPr id="7" name="Picture 5" descr="SSCH_Branding_Logo_T1_01.png">
            <a:extLst>
              <a:ext uri="{FF2B5EF4-FFF2-40B4-BE49-F238E27FC236}">
                <a16:creationId xmlns:a16="http://schemas.microsoft.com/office/drawing/2014/main" id="{EA4DC3E1-EDA9-451A-9188-3322D05B0DD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02" y="284119"/>
            <a:ext cx="1428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49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2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cture/bayesian/frequentist-vs-bayesian-inference-q5CT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7C6803-1C9E-4E42-8592-CDA066554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a typeface="MS PGothic" panose="020B0600070205080204" pitchFamily="34" charset="-128"/>
                <a:cs typeface="+mn-cs"/>
              </a:rPr>
              <a:t>Introduction to</a:t>
            </a:r>
            <a:br>
              <a:rPr lang="hu-HU" sz="4800" b="1" dirty="0">
                <a:ea typeface="MS PGothic" panose="020B0600070205080204" pitchFamily="34" charset="-128"/>
                <a:cs typeface="+mn-cs"/>
              </a:rPr>
            </a:br>
            <a:r>
              <a:rPr lang="en-US" sz="4800" b="1" dirty="0">
                <a:ea typeface="MS PGothic" panose="020B0600070205080204" pitchFamily="34" charset="-128"/>
                <a:cs typeface="+mn-cs"/>
              </a:rPr>
              <a:t> Bayesian thinking</a:t>
            </a:r>
            <a:endParaRPr lang="hu-HU" sz="4800" b="1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7A62FA4-00F0-4D78-90B7-3DFDCAF30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Session I.</a:t>
            </a:r>
            <a:endParaRPr lang="hu-HU" sz="3600" dirty="0"/>
          </a:p>
          <a:p>
            <a:endParaRPr lang="hu-HU" dirty="0"/>
          </a:p>
          <a:p>
            <a:r>
              <a:rPr lang="hu-HU" sz="2000" dirty="0"/>
              <a:t>Mór Kapronczay</a:t>
            </a:r>
          </a:p>
          <a:p>
            <a:r>
              <a:rPr lang="hu-HU" sz="2000" dirty="0"/>
              <a:t>Data Scientist @ Starschema Ltd.</a:t>
            </a:r>
            <a:endParaRPr lang="en-US" sz="20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416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B0962D-3763-407F-B810-6FBDFAE6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Thinking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3D3A508-0EBF-4B5F-87A9-D44F88BB1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Frequentist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D59B728-2171-4152-B938-1EA5705C80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hu-HU" dirty="0"/>
              <a:t>Data</a:t>
            </a:r>
          </a:p>
          <a:p>
            <a:pPr marL="514350" indent="-514350">
              <a:buAutoNum type="arabicPeriod"/>
            </a:pPr>
            <a:r>
              <a:rPr lang="hu-HU" dirty="0" err="1"/>
              <a:t>Point</a:t>
            </a:r>
            <a:r>
              <a:rPr lang="hu-HU" dirty="0"/>
              <a:t> </a:t>
            </a:r>
            <a:r>
              <a:rPr lang="hu-HU" dirty="0" err="1"/>
              <a:t>estimate</a:t>
            </a:r>
            <a:r>
              <a:rPr lang="hu-HU" dirty="0"/>
              <a:t> of </a:t>
            </a:r>
            <a:r>
              <a:rPr lang="hu-HU" dirty="0" err="1"/>
              <a:t>parameter</a:t>
            </a:r>
            <a:r>
              <a:rPr lang="hu-HU" dirty="0"/>
              <a:t> (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confidence</a:t>
            </a:r>
            <a:r>
              <a:rPr lang="hu-HU" dirty="0"/>
              <a:t> </a:t>
            </a:r>
            <a:r>
              <a:rPr lang="hu-HU" dirty="0" err="1"/>
              <a:t>intervals</a:t>
            </a:r>
            <a:r>
              <a:rPr lang="hu-HU" dirty="0"/>
              <a:t>)</a:t>
            </a:r>
          </a:p>
          <a:p>
            <a:pPr marL="514350" indent="-514350">
              <a:buAutoNum type="arabicPeriod"/>
            </a:pP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31CEF6D-FFAF-47DA-9AAB-7C5DC778C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err="1"/>
              <a:t>Bayesian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5CBF80B-45F2-4299-A73C-1A641DA014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hu-HU" dirty="0"/>
              <a:t>Prior </a:t>
            </a:r>
            <a:r>
              <a:rPr lang="hu-HU" dirty="0" err="1"/>
              <a:t>distribution</a:t>
            </a:r>
            <a:r>
              <a:rPr lang="hu-HU" dirty="0"/>
              <a:t> of </a:t>
            </a:r>
            <a:r>
              <a:rPr lang="hu-HU" dirty="0" err="1"/>
              <a:t>parameter</a:t>
            </a:r>
            <a:r>
              <a:rPr lang="hu-HU" dirty="0"/>
              <a:t> (</a:t>
            </a:r>
            <a:r>
              <a:rPr lang="hu-HU" dirty="0" err="1"/>
              <a:t>uninformative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informative</a:t>
            </a:r>
            <a:r>
              <a:rPr lang="hu-HU" dirty="0"/>
              <a:t>)</a:t>
            </a:r>
          </a:p>
          <a:p>
            <a:pPr marL="514350" indent="-514350">
              <a:buAutoNum type="arabicPeriod"/>
            </a:pPr>
            <a:r>
              <a:rPr lang="hu-HU" dirty="0"/>
              <a:t>Data</a:t>
            </a:r>
          </a:p>
          <a:p>
            <a:pPr marL="514350" indent="-514350">
              <a:buAutoNum type="arabicPeriod"/>
            </a:pPr>
            <a:r>
              <a:rPr lang="hu-HU" dirty="0" err="1"/>
              <a:t>Posterior</a:t>
            </a:r>
            <a:r>
              <a:rPr lang="hu-HU" dirty="0"/>
              <a:t> </a:t>
            </a:r>
            <a:r>
              <a:rPr lang="hu-HU" dirty="0" err="1"/>
              <a:t>distribution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2406AC9-4272-41F9-845D-0E2B260D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728D-26E7-43BA-96F5-7A1E7F5977AD}" type="datetime1">
              <a:rPr lang="hu-HU" smtClean="0"/>
              <a:t>2019. 08. 16.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F3FFC16-2DE6-4D6E-8918-D643FA89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8AD6E10-D930-40FC-9F05-A363797A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748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24189934-7A7A-4928-B4E5-557F4DA0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Frequentist</a:t>
            </a:r>
            <a:r>
              <a:rPr lang="hu-HU" dirty="0"/>
              <a:t> </a:t>
            </a:r>
            <a:r>
              <a:rPr lang="hu-HU" dirty="0" err="1"/>
              <a:t>hypothesis</a:t>
            </a:r>
            <a:r>
              <a:rPr lang="hu-HU" dirty="0"/>
              <a:t> testing</a:t>
            </a:r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810628D4-0211-45BA-B978-07DED8BD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assumptions</a:t>
            </a:r>
            <a:br>
              <a:rPr lang="hu-HU" dirty="0"/>
            </a:br>
            <a:r>
              <a:rPr lang="hu-HU" sz="2000" dirty="0"/>
              <a:t>X is </a:t>
            </a:r>
            <a:r>
              <a:rPr lang="hu-HU" sz="2000" dirty="0" err="1"/>
              <a:t>normally</a:t>
            </a:r>
            <a:r>
              <a:rPr lang="hu-HU" sz="2000" dirty="0"/>
              <a:t> </a:t>
            </a:r>
            <a:r>
              <a:rPr lang="hu-HU" sz="2000" dirty="0" err="1"/>
              <a:t>distributed</a:t>
            </a:r>
            <a:r>
              <a:rPr lang="hu-HU" sz="2000" dirty="0"/>
              <a:t> </a:t>
            </a:r>
            <a:r>
              <a:rPr lang="hu-HU" sz="2000" dirty="0" err="1"/>
              <a:t>variable</a:t>
            </a:r>
            <a:r>
              <a:rPr lang="hu-HU" sz="2000" dirty="0"/>
              <a:t> of </a:t>
            </a:r>
            <a:r>
              <a:rPr lang="hu-HU" sz="2000" dirty="0" err="1"/>
              <a:t>which</a:t>
            </a:r>
            <a:r>
              <a:rPr lang="hu-HU" sz="2000" dirty="0"/>
              <a:t> </a:t>
            </a: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have</a:t>
            </a:r>
            <a:r>
              <a:rPr lang="hu-HU" sz="2000" dirty="0"/>
              <a:t> a random </a:t>
            </a:r>
            <a:r>
              <a:rPr lang="hu-HU" sz="2000" dirty="0" err="1"/>
              <a:t>sample</a:t>
            </a:r>
            <a:r>
              <a:rPr lang="hu-HU" sz="2000" dirty="0"/>
              <a:t>.</a:t>
            </a:r>
          </a:p>
          <a:p>
            <a:pPr marL="514350" indent="-514350">
              <a:buAutoNum type="arabicPeriod"/>
            </a:pPr>
            <a:r>
              <a:rPr lang="hu-HU" dirty="0"/>
              <a:t>Null </a:t>
            </a:r>
            <a:r>
              <a:rPr lang="hu-HU" dirty="0" err="1"/>
              <a:t>hypothesis</a:t>
            </a:r>
            <a:r>
              <a:rPr lang="hu-HU" dirty="0"/>
              <a:t> (H0)</a:t>
            </a:r>
            <a:br>
              <a:rPr lang="hu-HU" dirty="0"/>
            </a:br>
            <a:r>
              <a:rPr lang="hu-HU" sz="2000" dirty="0" err="1"/>
              <a:t>Mean</a:t>
            </a:r>
            <a:r>
              <a:rPr lang="hu-HU" sz="2000" dirty="0"/>
              <a:t> of X is </a:t>
            </a:r>
            <a:r>
              <a:rPr lang="hu-HU" sz="2000" dirty="0" err="1"/>
              <a:t>some</a:t>
            </a:r>
            <a:r>
              <a:rPr lang="hu-HU" sz="2000" dirty="0"/>
              <a:t> </a:t>
            </a:r>
            <a:r>
              <a:rPr lang="hu-HU" sz="2000" dirty="0" err="1"/>
              <a:t>value</a:t>
            </a:r>
            <a:r>
              <a:rPr lang="hu-HU" sz="2000" dirty="0"/>
              <a:t> (m)</a:t>
            </a:r>
            <a:endParaRPr lang="hu-HU" dirty="0"/>
          </a:p>
          <a:p>
            <a:pPr marL="514350" indent="-514350">
              <a:buAutoNum type="arabicPeriod"/>
            </a:pPr>
            <a:r>
              <a:rPr lang="hu-HU" dirty="0"/>
              <a:t>Test </a:t>
            </a:r>
            <a:r>
              <a:rPr lang="hu-HU" dirty="0" err="1"/>
              <a:t>statistic</a:t>
            </a:r>
            <a:br>
              <a:rPr lang="hu-HU" dirty="0"/>
            </a:br>
            <a:r>
              <a:rPr lang="hu-HU" sz="2000" dirty="0" err="1"/>
              <a:t>Calculate</a:t>
            </a:r>
            <a:r>
              <a:rPr lang="hu-HU" sz="2000" dirty="0"/>
              <a:t> a test </a:t>
            </a:r>
            <a:r>
              <a:rPr lang="hu-HU" sz="2000" dirty="0" err="1"/>
              <a:t>statistic</a:t>
            </a:r>
            <a:r>
              <a:rPr lang="hu-HU" sz="2000" dirty="0"/>
              <a:t> </a:t>
            </a:r>
            <a:r>
              <a:rPr lang="hu-HU" sz="2000" dirty="0" err="1"/>
              <a:t>from</a:t>
            </a:r>
            <a:r>
              <a:rPr lang="hu-HU" sz="2000" dirty="0"/>
              <a:t> </a:t>
            </a:r>
            <a:r>
              <a:rPr lang="hu-HU" sz="2000" dirty="0" err="1"/>
              <a:t>data</a:t>
            </a:r>
            <a:r>
              <a:rPr lang="hu-HU" sz="2000" dirty="0"/>
              <a:t>. </a:t>
            </a:r>
            <a:r>
              <a:rPr lang="hu-HU" sz="2000" dirty="0" err="1"/>
              <a:t>Calculate</a:t>
            </a:r>
            <a:r>
              <a:rPr lang="hu-HU" sz="2000" dirty="0"/>
              <a:t> </a:t>
            </a:r>
            <a:r>
              <a:rPr lang="hu-HU" sz="2000" dirty="0" err="1"/>
              <a:t>sample</a:t>
            </a:r>
            <a:r>
              <a:rPr lang="hu-HU" sz="2000" dirty="0"/>
              <a:t> </a:t>
            </a:r>
            <a:r>
              <a:rPr lang="hu-HU" sz="2000" dirty="0" err="1"/>
              <a:t>mean</a:t>
            </a:r>
            <a:r>
              <a:rPr lang="hu-HU" sz="2000" dirty="0"/>
              <a:t> and test </a:t>
            </a:r>
            <a:r>
              <a:rPr lang="hu-HU" sz="2000" dirty="0" err="1"/>
              <a:t>statistic</a:t>
            </a:r>
            <a:r>
              <a:rPr lang="hu-HU" sz="2000" dirty="0"/>
              <a:t> (z </a:t>
            </a:r>
            <a:r>
              <a:rPr lang="hu-HU" sz="2000" dirty="0" err="1"/>
              <a:t>or</a:t>
            </a:r>
            <a:r>
              <a:rPr lang="hu-HU" sz="2000" dirty="0"/>
              <a:t> t </a:t>
            </a:r>
            <a:r>
              <a:rPr lang="hu-HU" sz="2000" dirty="0" err="1"/>
              <a:t>score</a:t>
            </a:r>
            <a:r>
              <a:rPr lang="hu-HU" sz="2000" dirty="0"/>
              <a:t>).</a:t>
            </a:r>
            <a:endParaRPr lang="hu-HU" dirty="0"/>
          </a:p>
          <a:p>
            <a:pPr marL="514350" indent="-514350">
              <a:buAutoNum type="arabicPeriod"/>
            </a:pPr>
            <a:r>
              <a:rPr lang="hu-HU" dirty="0" err="1"/>
              <a:t>Theorem</a:t>
            </a:r>
            <a:br>
              <a:rPr lang="hu-HU" sz="2000" dirty="0"/>
            </a:br>
            <a:r>
              <a:rPr lang="hu-HU" sz="2000" dirty="0" err="1"/>
              <a:t>According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rigour</a:t>
            </a:r>
            <a:r>
              <a:rPr lang="hu-HU" sz="2000" dirty="0"/>
              <a:t> of </a:t>
            </a:r>
            <a:r>
              <a:rPr lang="hu-HU" sz="2000" dirty="0" err="1"/>
              <a:t>the</a:t>
            </a:r>
            <a:r>
              <a:rPr lang="hu-HU" sz="2000" dirty="0"/>
              <a:t> test, </a:t>
            </a: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decide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accept</a:t>
            </a:r>
            <a:r>
              <a:rPr lang="hu-HU" sz="2000" dirty="0"/>
              <a:t> </a:t>
            </a:r>
            <a:r>
              <a:rPr lang="hu-HU" sz="2000" dirty="0" err="1"/>
              <a:t>or</a:t>
            </a:r>
            <a:r>
              <a:rPr lang="hu-HU" sz="2000" dirty="0"/>
              <a:t> </a:t>
            </a:r>
            <a:r>
              <a:rPr lang="hu-HU" sz="2000" dirty="0" err="1"/>
              <a:t>reject</a:t>
            </a:r>
            <a:r>
              <a:rPr lang="hu-HU" sz="2000" dirty="0"/>
              <a:t> H0 </a:t>
            </a:r>
            <a:r>
              <a:rPr lang="hu-HU" sz="2000" dirty="0" err="1"/>
              <a:t>based</a:t>
            </a:r>
            <a:r>
              <a:rPr lang="hu-HU" sz="2000" dirty="0"/>
              <a:t> </a:t>
            </a:r>
            <a:r>
              <a:rPr lang="hu-HU" sz="2000" dirty="0" err="1"/>
              <a:t>on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value</a:t>
            </a:r>
            <a:r>
              <a:rPr lang="hu-HU" sz="2000" dirty="0"/>
              <a:t> of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statistic</a:t>
            </a:r>
            <a:r>
              <a:rPr lang="hu-HU" sz="2000" dirty="0"/>
              <a:t>. </a:t>
            </a:r>
            <a:endParaRPr lang="hu-HU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4877A2E-F1A6-4D1D-986C-09711925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728D-26E7-43BA-96F5-7A1E7F5977AD}" type="datetime1">
              <a:rPr lang="hu-HU" smtClean="0"/>
              <a:t>2019. 08. 16.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5E4B9DB-1C8F-4ED6-B97F-82CEE73C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54F3F4B-9B38-46F1-9DE2-8FB69D74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028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24189934-7A7A-4928-B4E5-557F4DA0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Bayesian</a:t>
            </a:r>
            <a:r>
              <a:rPr lang="hu-HU" dirty="0"/>
              <a:t> </a:t>
            </a:r>
            <a:r>
              <a:rPr lang="hu-HU" dirty="0" err="1"/>
              <a:t>hypothesis</a:t>
            </a:r>
            <a:r>
              <a:rPr lang="hu-HU" dirty="0"/>
              <a:t> testing</a:t>
            </a:r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810628D4-0211-45BA-B978-07DED8BD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u-HU" dirty="0" err="1"/>
              <a:t>Priors</a:t>
            </a:r>
            <a:br>
              <a:rPr lang="hu-HU" sz="2400" dirty="0"/>
            </a:b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have</a:t>
            </a:r>
            <a:r>
              <a:rPr lang="hu-HU" sz="2000" dirty="0"/>
              <a:t> prior </a:t>
            </a:r>
            <a:r>
              <a:rPr lang="hu-HU" sz="2000" dirty="0" err="1"/>
              <a:t>probabilities</a:t>
            </a:r>
            <a:r>
              <a:rPr lang="hu-HU" sz="2000" dirty="0"/>
              <a:t> </a:t>
            </a:r>
            <a:r>
              <a:rPr lang="hu-HU" sz="2000" dirty="0" err="1"/>
              <a:t>about</a:t>
            </a:r>
            <a:r>
              <a:rPr lang="hu-HU" sz="2000" dirty="0"/>
              <a:t> H0 and H1 </a:t>
            </a:r>
            <a:r>
              <a:rPr lang="hu-HU" sz="2000" dirty="0" err="1"/>
              <a:t>being</a:t>
            </a:r>
            <a:r>
              <a:rPr lang="hu-HU" sz="2000" dirty="0"/>
              <a:t> </a:t>
            </a:r>
            <a:r>
              <a:rPr lang="hu-HU" sz="2000" dirty="0" err="1"/>
              <a:t>true</a:t>
            </a:r>
            <a:r>
              <a:rPr lang="hu-HU" sz="2000" dirty="0"/>
              <a:t>: P(H0), and P(H1) </a:t>
            </a:r>
            <a:r>
              <a:rPr lang="hu-HU" sz="2000" dirty="0" err="1"/>
              <a:t>respectively</a:t>
            </a:r>
            <a:endParaRPr lang="hu-HU" sz="2000" dirty="0"/>
          </a:p>
          <a:p>
            <a:pPr marL="514350" indent="-514350">
              <a:buAutoNum type="arabicPeriod"/>
            </a:pPr>
            <a:r>
              <a:rPr lang="hu-HU" dirty="0"/>
              <a:t>Data</a:t>
            </a:r>
            <a:br>
              <a:rPr lang="hu-HU" sz="2000" dirty="0"/>
            </a:b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observe</a:t>
            </a:r>
            <a:r>
              <a:rPr lang="hu-HU" sz="2000" dirty="0"/>
              <a:t> Y, a random </a:t>
            </a:r>
            <a:r>
              <a:rPr lang="hu-HU" sz="2000" dirty="0" err="1"/>
              <a:t>vector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which</a:t>
            </a:r>
            <a:r>
              <a:rPr lang="hu-HU" sz="2000" dirty="0"/>
              <a:t> H0 and H1 </a:t>
            </a:r>
            <a:r>
              <a:rPr lang="hu-HU" sz="2000" dirty="0" err="1"/>
              <a:t>corresponds</a:t>
            </a:r>
            <a:r>
              <a:rPr lang="hu-HU" sz="2000" dirty="0"/>
              <a:t>.</a:t>
            </a:r>
          </a:p>
          <a:p>
            <a:pPr marL="514350" indent="-514350">
              <a:buAutoNum type="arabicPeriod"/>
            </a:pPr>
            <a:r>
              <a:rPr lang="hu-HU" dirty="0" err="1"/>
              <a:t>Likelihoods</a:t>
            </a:r>
            <a:br>
              <a:rPr lang="hu-HU" sz="2400" dirty="0"/>
            </a:b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know</a:t>
            </a:r>
            <a:r>
              <a:rPr lang="hu-HU" sz="2000" dirty="0"/>
              <a:t> </a:t>
            </a:r>
            <a:r>
              <a:rPr lang="hu-HU" sz="2000" dirty="0" err="1"/>
              <a:t>what</a:t>
            </a:r>
            <a:r>
              <a:rPr lang="hu-HU" sz="2000" dirty="0"/>
              <a:t> </a:t>
            </a:r>
            <a:r>
              <a:rPr lang="hu-HU" sz="2000" dirty="0" err="1"/>
              <a:t>distribution</a:t>
            </a:r>
            <a:r>
              <a:rPr lang="hu-HU" sz="2000" dirty="0"/>
              <a:t> of Y </a:t>
            </a:r>
            <a:r>
              <a:rPr lang="hu-HU" sz="2000" dirty="0" err="1"/>
              <a:t>satisfies</a:t>
            </a:r>
            <a:r>
              <a:rPr lang="hu-HU" sz="2000" dirty="0"/>
              <a:t> </a:t>
            </a:r>
            <a:r>
              <a:rPr lang="hu-HU" sz="2000" dirty="0" err="1"/>
              <a:t>each</a:t>
            </a:r>
            <a:r>
              <a:rPr lang="hu-HU" sz="2000" dirty="0"/>
              <a:t> </a:t>
            </a:r>
            <a:r>
              <a:rPr lang="hu-HU" sz="2000" dirty="0" err="1"/>
              <a:t>hypothesis</a:t>
            </a:r>
            <a:r>
              <a:rPr lang="hu-HU" sz="2000" dirty="0"/>
              <a:t>: f(y|H0), f(y|H1)</a:t>
            </a:r>
          </a:p>
          <a:p>
            <a:pPr marL="514350" indent="-514350">
              <a:buAutoNum type="arabicPeriod"/>
            </a:pPr>
            <a:r>
              <a:rPr lang="hu-HU" dirty="0" err="1"/>
              <a:t>Posteriors</a:t>
            </a:r>
            <a:br>
              <a:rPr lang="hu-HU" sz="2400" dirty="0"/>
            </a:b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obtain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posterior</a:t>
            </a:r>
            <a:r>
              <a:rPr lang="hu-HU" sz="2000" dirty="0"/>
              <a:t> </a:t>
            </a:r>
            <a:r>
              <a:rPr lang="hu-HU" sz="2000" dirty="0" err="1"/>
              <a:t>probabilities</a:t>
            </a:r>
            <a:r>
              <a:rPr lang="hu-HU" sz="2000" dirty="0"/>
              <a:t> </a:t>
            </a:r>
            <a:r>
              <a:rPr lang="hu-HU" sz="2000" dirty="0" err="1"/>
              <a:t>using</a:t>
            </a:r>
            <a:r>
              <a:rPr lang="hu-HU" sz="2000" dirty="0"/>
              <a:t> </a:t>
            </a:r>
            <a:r>
              <a:rPr lang="hu-HU" sz="2000" dirty="0" err="1"/>
              <a:t>bayes</a:t>
            </a:r>
            <a:r>
              <a:rPr lang="hu-HU" sz="2000" dirty="0"/>
              <a:t> </a:t>
            </a:r>
            <a:r>
              <a:rPr lang="hu-HU" sz="2000" dirty="0" err="1"/>
              <a:t>rule</a:t>
            </a:r>
            <a:r>
              <a:rPr lang="hu-HU" sz="2000" dirty="0"/>
              <a:t>, and </a:t>
            </a:r>
            <a:r>
              <a:rPr lang="hu-HU" sz="2000" dirty="0" err="1"/>
              <a:t>choose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larger</a:t>
            </a:r>
            <a:r>
              <a:rPr lang="hu-HU" sz="2000" dirty="0"/>
              <a:t>, </a:t>
            </a:r>
            <a:r>
              <a:rPr lang="hu-HU" sz="2000" dirty="0" err="1"/>
              <a:t>or</a:t>
            </a:r>
            <a:r>
              <a:rPr lang="hu-HU" sz="2000" dirty="0"/>
              <a:t> </a:t>
            </a:r>
            <a:r>
              <a:rPr lang="hu-HU" sz="2000" dirty="0" err="1"/>
              <a:t>report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distribution</a:t>
            </a:r>
            <a:r>
              <a:rPr lang="hu-HU" sz="2000" dirty="0"/>
              <a:t> </a:t>
            </a:r>
            <a:r>
              <a:rPr lang="hu-HU" sz="2000" dirty="0" err="1"/>
              <a:t>as</a:t>
            </a:r>
            <a:r>
              <a:rPr lang="hu-HU" sz="2000" dirty="0"/>
              <a:t> </a:t>
            </a:r>
            <a:r>
              <a:rPr lang="hu-HU" sz="2000" dirty="0" err="1"/>
              <a:t>it</a:t>
            </a:r>
            <a:r>
              <a:rPr lang="hu-HU" sz="2000" dirty="0"/>
              <a:t> is.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4877A2E-F1A6-4D1D-986C-09711925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728D-26E7-43BA-96F5-7A1E7F5977AD}" type="datetime1">
              <a:rPr lang="hu-HU" smtClean="0"/>
              <a:t>2019. 08. 16.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5E4B9DB-1C8F-4ED6-B97F-82CEE73C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54F3F4B-9B38-46F1-9DE2-8FB69D74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69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94E67E82-FC2C-447B-965E-01CCC249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probability</a:t>
            </a:r>
            <a:r>
              <a:rPr lang="hu-HU" dirty="0"/>
              <a:t>?</a:t>
            </a:r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52C64AB-3026-48EF-8C14-2C2D4A63A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Frequentist</a:t>
            </a:r>
            <a:endParaRPr lang="hu-HU" dirty="0"/>
          </a:p>
        </p:txBody>
      </p:sp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00CAEDB0-5AAF-4785-AD07-D519E3D82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Proportion</a:t>
            </a:r>
            <a:r>
              <a:rPr lang="hu-HU" dirty="0"/>
              <a:t> of </a:t>
            </a:r>
            <a:r>
              <a:rPr lang="hu-HU" dirty="0" err="1"/>
              <a:t>outcomes</a:t>
            </a:r>
            <a:endParaRPr lang="en-US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ED68DDEA-0F28-45DE-B1CB-22EA49D4C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err="1"/>
              <a:t>Bayesian</a:t>
            </a:r>
            <a:endParaRPr lang="hu-HU" dirty="0"/>
          </a:p>
        </p:txBody>
      </p:sp>
      <p:sp>
        <p:nvSpPr>
          <p:cNvPr id="15" name="Tartalom helye 14">
            <a:extLst>
              <a:ext uri="{FF2B5EF4-FFF2-40B4-BE49-F238E27FC236}">
                <a16:creationId xmlns:a16="http://schemas.microsoft.com/office/drawing/2014/main" id="{BFEDCE69-90DC-43BC-8FBA-1693AE0376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Degree</a:t>
            </a:r>
            <a:r>
              <a:rPr lang="hu-HU" dirty="0"/>
              <a:t> of </a:t>
            </a:r>
            <a:r>
              <a:rPr lang="hu-HU" dirty="0" err="1"/>
              <a:t>belief</a:t>
            </a:r>
            <a:br>
              <a:rPr lang="en-US" dirty="0"/>
            </a:b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64DCB0-D993-426B-B2EB-C433D95D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D33600-332D-48BE-99BD-04E2755B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F9991C-2959-4149-A0D5-6A8F468A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226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An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9C12A9-9DBD-40BA-A681-438430B2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err="1"/>
              <a:t>Source</a:t>
            </a:r>
            <a:r>
              <a:rPr lang="hu-HU" sz="2400" dirty="0"/>
              <a:t>: </a:t>
            </a:r>
            <a:r>
              <a:rPr lang="hu-HU" sz="2400" dirty="0">
                <a:hlinkClick r:id="rId2"/>
              </a:rPr>
              <a:t>https://www.coursera.org/lecture/bayesian/frequentist-vs-bayesian-inference-q5CTh</a:t>
            </a:r>
            <a:endParaRPr lang="hu-HU" sz="2400" dirty="0"/>
          </a:p>
          <a:p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decide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yellow</a:t>
            </a:r>
            <a:r>
              <a:rPr lang="hu-HU" dirty="0"/>
              <a:t> </a:t>
            </a:r>
            <a:r>
              <a:rPr lang="hu-HU" dirty="0" err="1"/>
              <a:t>M&amp;Ms</a:t>
            </a:r>
            <a:r>
              <a:rPr lang="hu-HU" dirty="0"/>
              <a:t> </a:t>
            </a:r>
            <a:r>
              <a:rPr lang="hu-HU" dirty="0" err="1"/>
              <a:t>proportion</a:t>
            </a:r>
            <a:r>
              <a:rPr lang="hu-HU" dirty="0"/>
              <a:t> is 10 </a:t>
            </a:r>
            <a:r>
              <a:rPr lang="hu-HU" dirty="0" err="1"/>
              <a:t>or</a:t>
            </a:r>
            <a:r>
              <a:rPr lang="hu-HU" dirty="0"/>
              <a:t> 20%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population</a:t>
            </a:r>
            <a:r>
              <a:rPr lang="hu-HU" dirty="0"/>
              <a:t>.</a:t>
            </a:r>
          </a:p>
          <a:p>
            <a:r>
              <a:rPr lang="hu-HU" dirty="0"/>
              <a:t>Data </a:t>
            </a:r>
            <a:r>
              <a:rPr lang="hu-HU" dirty="0" err="1"/>
              <a:t>collection</a:t>
            </a:r>
            <a:r>
              <a:rPr lang="hu-HU" dirty="0"/>
              <a:t> is </a:t>
            </a:r>
            <a:r>
              <a:rPr lang="hu-HU" dirty="0" err="1"/>
              <a:t>costly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decide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seeing</a:t>
            </a:r>
            <a:r>
              <a:rPr lang="hu-HU" dirty="0"/>
              <a:t> a 5 </a:t>
            </a:r>
            <a:r>
              <a:rPr lang="hu-HU" dirty="0" err="1"/>
              <a:t>element</a:t>
            </a:r>
            <a:r>
              <a:rPr lang="hu-HU" dirty="0"/>
              <a:t> </a:t>
            </a:r>
            <a:r>
              <a:rPr lang="hu-HU" dirty="0" err="1"/>
              <a:t>sample</a:t>
            </a:r>
            <a:r>
              <a:rPr lang="hu-HU" dirty="0"/>
              <a:t> (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didactic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)</a:t>
            </a:r>
          </a:p>
          <a:p>
            <a:r>
              <a:rPr lang="hu-HU" dirty="0" err="1">
                <a:sym typeface="Wingdings" panose="05000000000000000000" pitchFamily="2" charset="2"/>
              </a:rPr>
              <a:t>Let’s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solve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this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using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both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paradigms</a:t>
            </a:r>
            <a:r>
              <a:rPr lang="hu-HU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502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DE7EAF-803F-435B-BA10-AA9663C3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Frequentist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70B7EA-7F67-4855-9553-01A47D474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H0 : p = 0.1</a:t>
            </a:r>
          </a:p>
          <a:p>
            <a:pPr marL="0" indent="0">
              <a:buNone/>
            </a:pPr>
            <a:r>
              <a:rPr lang="hu-HU" dirty="0"/>
              <a:t>H1 : p &gt; 0.1</a:t>
            </a:r>
          </a:p>
          <a:p>
            <a:pPr marL="0" indent="0">
              <a:buNone/>
            </a:pPr>
            <a:r>
              <a:rPr lang="hu-HU" dirty="0" err="1"/>
              <a:t>alpha</a:t>
            </a:r>
            <a:r>
              <a:rPr lang="hu-HU" dirty="0"/>
              <a:t>(</a:t>
            </a:r>
            <a:r>
              <a:rPr lang="hu-HU" dirty="0" err="1"/>
              <a:t>significance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) = 0.05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/>
              <a:t>Data </a:t>
            </a:r>
            <a:r>
              <a:rPr lang="hu-HU" b="1" dirty="0" err="1"/>
              <a:t>we</a:t>
            </a:r>
            <a:r>
              <a:rPr lang="hu-HU" b="1" dirty="0"/>
              <a:t> </a:t>
            </a:r>
            <a:r>
              <a:rPr lang="hu-HU" b="1" dirty="0" err="1"/>
              <a:t>got</a:t>
            </a:r>
            <a:r>
              <a:rPr lang="hu-HU" dirty="0"/>
              <a:t>: 1 </a:t>
            </a:r>
            <a:r>
              <a:rPr lang="hu-HU" dirty="0" err="1"/>
              <a:t>yellow</a:t>
            </a:r>
            <a:r>
              <a:rPr lang="hu-HU" dirty="0"/>
              <a:t>, 4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yellow</a:t>
            </a:r>
            <a:r>
              <a:rPr lang="hu-HU" dirty="0"/>
              <a:t> -&gt; k=1, n=5</a:t>
            </a:r>
          </a:p>
          <a:p>
            <a:pPr marL="0" indent="0">
              <a:buNone/>
            </a:pPr>
            <a:r>
              <a:rPr lang="hu-HU" b="1" dirty="0"/>
              <a:t>Test </a:t>
            </a:r>
            <a:r>
              <a:rPr lang="hu-HU" b="1" dirty="0" err="1"/>
              <a:t>statistic</a:t>
            </a:r>
            <a:r>
              <a:rPr lang="hu-HU" dirty="0"/>
              <a:t>: </a:t>
            </a:r>
          </a:p>
          <a:p>
            <a:pPr marL="0" indent="0">
              <a:buNone/>
            </a:pPr>
            <a:r>
              <a:rPr lang="hu-HU" dirty="0"/>
              <a:t>P(K&gt;=1 | n=5, p=0.1) -&gt; </a:t>
            </a:r>
            <a:r>
              <a:rPr lang="hu-HU" dirty="0" err="1"/>
              <a:t>because</a:t>
            </a:r>
            <a:r>
              <a:rPr lang="hu-HU" dirty="0"/>
              <a:t> </a:t>
            </a:r>
            <a:r>
              <a:rPr lang="hu-HU" dirty="0" err="1"/>
              <a:t>we’d</a:t>
            </a:r>
            <a:r>
              <a:rPr lang="hu-HU" dirty="0"/>
              <a:t> like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reject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!</a:t>
            </a:r>
          </a:p>
          <a:p>
            <a:pPr marL="0" indent="0">
              <a:buNone/>
            </a:pPr>
            <a:r>
              <a:rPr lang="hu-HU" dirty="0"/>
              <a:t>= 1 – P(k=0 | n=5,p=0.1) </a:t>
            </a:r>
          </a:p>
          <a:p>
            <a:pPr marL="0" indent="0">
              <a:buNone/>
            </a:pPr>
            <a:r>
              <a:rPr lang="hu-HU" dirty="0"/>
              <a:t>= 1 – 0.9^5 = </a:t>
            </a:r>
            <a:r>
              <a:rPr lang="hu-HU" b="1" dirty="0"/>
              <a:t>0.41</a:t>
            </a:r>
            <a:r>
              <a:rPr lang="hu-HU" dirty="0"/>
              <a:t> -&gt; </a:t>
            </a:r>
            <a:r>
              <a:rPr lang="hu-HU" u="sng" dirty="0" err="1"/>
              <a:t>failed</a:t>
            </a:r>
            <a:r>
              <a:rPr lang="hu-HU" u="sng" dirty="0"/>
              <a:t> </a:t>
            </a:r>
            <a:r>
              <a:rPr lang="hu-HU" u="sng" dirty="0" err="1"/>
              <a:t>to</a:t>
            </a:r>
            <a:r>
              <a:rPr lang="hu-HU" u="sng" dirty="0"/>
              <a:t> </a:t>
            </a:r>
            <a:r>
              <a:rPr lang="hu-HU" u="sng" dirty="0" err="1"/>
              <a:t>reject</a:t>
            </a:r>
            <a:r>
              <a:rPr lang="hu-HU" u="sng" dirty="0"/>
              <a:t> H0</a:t>
            </a:r>
            <a:endParaRPr lang="hu-HU" b="1" u="sng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55B92D-28FA-4EC1-B796-907490C0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1A9AB0-69CC-439E-84BE-E9E8958D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9B0C5BB-93E8-4546-87EC-C0C5E8D5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6336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221B94-3E66-4993-8C20-12F8AA7D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44"/>
            <a:ext cx="10515600" cy="647744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Bayesian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101744-02C2-4E55-A731-228D04E9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H1: p=0.1</a:t>
            </a:r>
          </a:p>
          <a:p>
            <a:pPr marL="0" indent="0">
              <a:buNone/>
            </a:pPr>
            <a:r>
              <a:rPr lang="hu-HU" dirty="0"/>
              <a:t>H2: p=0.2 -&gt;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in a </a:t>
            </a:r>
            <a:r>
              <a:rPr lang="hu-HU" dirty="0" err="1"/>
              <a:t>Bayesian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!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 err="1"/>
              <a:t>Priors</a:t>
            </a:r>
            <a:r>
              <a:rPr lang="hu-HU" dirty="0"/>
              <a:t> (</a:t>
            </a:r>
            <a:r>
              <a:rPr lang="hu-HU" dirty="0" err="1"/>
              <a:t>uninformative</a:t>
            </a:r>
            <a:r>
              <a:rPr lang="hu-HU" dirty="0"/>
              <a:t>): P(H1) = 0.5, P(H2) = 0.5</a:t>
            </a:r>
          </a:p>
          <a:p>
            <a:pPr marL="0" indent="0">
              <a:buNone/>
            </a:pPr>
            <a:r>
              <a:rPr lang="hu-HU" b="1" dirty="0"/>
              <a:t>Data </a:t>
            </a:r>
            <a:r>
              <a:rPr lang="hu-HU" b="1" dirty="0" err="1"/>
              <a:t>we</a:t>
            </a:r>
            <a:r>
              <a:rPr lang="hu-HU" b="1" dirty="0"/>
              <a:t> </a:t>
            </a:r>
            <a:r>
              <a:rPr lang="hu-HU" b="1" dirty="0" err="1"/>
              <a:t>got</a:t>
            </a:r>
            <a:r>
              <a:rPr lang="hu-HU" dirty="0"/>
              <a:t>: 1 </a:t>
            </a:r>
            <a:r>
              <a:rPr lang="hu-HU" dirty="0" err="1"/>
              <a:t>yellow</a:t>
            </a:r>
            <a:r>
              <a:rPr lang="hu-HU" dirty="0"/>
              <a:t>, 4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yellow</a:t>
            </a:r>
            <a:r>
              <a:rPr lang="hu-HU" dirty="0"/>
              <a:t> -&gt; k=1, n=5</a:t>
            </a:r>
          </a:p>
          <a:p>
            <a:pPr marL="0" indent="0">
              <a:buNone/>
            </a:pPr>
            <a:r>
              <a:rPr lang="hu-HU" b="1" dirty="0" err="1"/>
              <a:t>Likelihoods</a:t>
            </a:r>
            <a:r>
              <a:rPr lang="hu-HU" b="1" dirty="0"/>
              <a:t>: 	</a:t>
            </a:r>
            <a:r>
              <a:rPr lang="hu-HU" dirty="0"/>
              <a:t>P(k=1 | H1) = 5 * 0.1 ^ 1 * 0.9 ^ 4 = 0.33</a:t>
            </a:r>
            <a:br>
              <a:rPr lang="hu-HU" dirty="0"/>
            </a:br>
            <a:r>
              <a:rPr lang="hu-HU" dirty="0"/>
              <a:t>			P(k=1 |H2) = 5 * 0.2 ^ 1 * 0.8 ^ 4 = 0.41</a:t>
            </a:r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C9E7AC-5931-45DF-90AC-C2C42C1E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E4C0C3-2DB9-42C1-AD5E-F10B3E69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0AB95D-5420-409F-911D-192BF74E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4BC9C27-3A79-4F57-BFB4-AB282D25D2CE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337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2BBABD-CC6D-4070-8B1D-12857810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Bayesian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II.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2FC116-FB05-4BAA-A3B4-5E5CF264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err="1"/>
              <a:t>Posteriors</a:t>
            </a:r>
            <a:r>
              <a:rPr lang="hu-HU" b="1" dirty="0"/>
              <a:t>:</a:t>
            </a:r>
          </a:p>
          <a:p>
            <a:pPr marL="0" indent="0">
              <a:buNone/>
            </a:pPr>
            <a:r>
              <a:rPr lang="hu-HU" dirty="0"/>
              <a:t>P(H1 | k=1) = P(H1) * P(k=1 | H1) / P(k=1) </a:t>
            </a:r>
          </a:p>
          <a:p>
            <a:pPr marL="0" indent="0">
              <a:buNone/>
            </a:pPr>
            <a:r>
              <a:rPr lang="hu-HU" dirty="0"/>
              <a:t>= 0.5 * 0.33 / (0.5 * 0.33 + 0.5 * 0.41) = </a:t>
            </a:r>
            <a:r>
              <a:rPr lang="hu-HU" b="1" dirty="0"/>
              <a:t>0.45</a:t>
            </a:r>
          </a:p>
          <a:p>
            <a:pPr marL="0" indent="0">
              <a:buNone/>
            </a:pPr>
            <a:r>
              <a:rPr lang="hu-HU" dirty="0"/>
              <a:t>P(H2 | k=1) = 1 – 0.45 = </a:t>
            </a:r>
            <a:r>
              <a:rPr lang="hu-HU" b="1" dirty="0"/>
              <a:t>0.55</a:t>
            </a:r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r>
              <a:rPr lang="hu-HU" b="1" dirty="0" err="1"/>
              <a:t>Conclusions</a:t>
            </a:r>
            <a:r>
              <a:rPr lang="hu-HU" b="1" dirty="0"/>
              <a:t>?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011450-BC15-4A85-92B0-159AF34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DEE668-3AAF-4145-A344-8A945985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D5D2D4-9734-491B-9873-A50B86EF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17</a:t>
            </a:fld>
            <a:endParaRPr lang="hu-HU"/>
          </a:p>
        </p:txBody>
      </p:sp>
      <p:pic>
        <p:nvPicPr>
          <p:cNvPr id="7" name="Picture 6" descr="KÃ©ptalÃ¡lat a kÃ¶vetkezÅre: âbayes ruleâ">
            <a:extLst>
              <a:ext uri="{FF2B5EF4-FFF2-40B4-BE49-F238E27FC236}">
                <a16:creationId xmlns:a16="http://schemas.microsoft.com/office/drawing/2014/main" id="{27A4C28B-09C4-44EF-92D6-2D9DF3049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888" y="449241"/>
            <a:ext cx="4574951" cy="18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6D8D0EF8-7009-4FD7-8D12-5D691EFF2C3E}"/>
              </a:ext>
            </a:extLst>
          </p:cNvPr>
          <p:cNvSpPr/>
          <p:nvPr/>
        </p:nvSpPr>
        <p:spPr>
          <a:xfrm>
            <a:off x="8953499" y="2414910"/>
            <a:ext cx="36480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>
                <a:latin typeface="Montserrat" panose="00000500000000000000" pitchFamily="2" charset="-18"/>
              </a:rPr>
              <a:t>P(A) – prior </a:t>
            </a:r>
            <a:r>
              <a:rPr lang="hu-HU" sz="2400" dirty="0" err="1">
                <a:latin typeface="Montserrat" panose="00000500000000000000" pitchFamily="2" charset="-18"/>
              </a:rPr>
              <a:t>beliefs</a:t>
            </a:r>
            <a:endParaRPr lang="hu-HU" sz="2400" dirty="0">
              <a:latin typeface="Montserrat" panose="00000500000000000000" pitchFamily="2" charset="-18"/>
            </a:endParaRPr>
          </a:p>
          <a:p>
            <a:r>
              <a:rPr lang="hu-HU" sz="2400" dirty="0">
                <a:latin typeface="Montserrat" panose="00000500000000000000" pitchFamily="2" charset="-18"/>
              </a:rPr>
              <a:t>P(B) – </a:t>
            </a:r>
            <a:r>
              <a:rPr lang="hu-HU" sz="2400" dirty="0" err="1">
                <a:latin typeface="Montserrat" panose="00000500000000000000" pitchFamily="2" charset="-18"/>
              </a:rPr>
              <a:t>data</a:t>
            </a:r>
            <a:endParaRPr lang="hu-HU" sz="2400" dirty="0">
              <a:latin typeface="Montserrat" panose="00000500000000000000" pitchFamily="2" charset="-18"/>
            </a:endParaRPr>
          </a:p>
          <a:p>
            <a:r>
              <a:rPr lang="hu-HU" sz="2400" dirty="0">
                <a:latin typeface="Montserrat" panose="00000500000000000000" pitchFamily="2" charset="-18"/>
              </a:rPr>
              <a:t>P(B|A) - </a:t>
            </a:r>
            <a:r>
              <a:rPr lang="hu-HU" sz="2400" dirty="0" err="1">
                <a:latin typeface="Montserrat" panose="00000500000000000000" pitchFamily="2" charset="-18"/>
              </a:rPr>
              <a:t>likelihood</a:t>
            </a:r>
            <a:endParaRPr lang="hu-HU" sz="2400" dirty="0">
              <a:latin typeface="Montserrat" panose="00000500000000000000" pitchFamily="2" charset="-18"/>
            </a:endParaRPr>
          </a:p>
          <a:p>
            <a:r>
              <a:rPr lang="hu-HU" sz="2400" dirty="0">
                <a:latin typeface="Montserrat" panose="00000500000000000000" pitchFamily="2" charset="-18"/>
              </a:rPr>
              <a:t>P(A|B) – </a:t>
            </a:r>
            <a:r>
              <a:rPr lang="hu-HU" sz="2400" dirty="0" err="1">
                <a:latin typeface="Montserrat" panose="00000500000000000000" pitchFamily="2" charset="-18"/>
              </a:rPr>
              <a:t>posterior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beliefs</a:t>
            </a:r>
            <a:endParaRPr lang="hu-HU" sz="2400" dirty="0">
              <a:latin typeface="Montserrat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839077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2BBABD-CC6D-4070-8B1D-12857810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Bayesian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II.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2FC116-FB05-4BAA-A3B4-5E5CF264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err="1"/>
              <a:t>Posteriors</a:t>
            </a:r>
            <a:r>
              <a:rPr lang="hu-HU" b="1" dirty="0"/>
              <a:t>:</a:t>
            </a:r>
          </a:p>
          <a:p>
            <a:pPr marL="0" indent="0">
              <a:buNone/>
            </a:pPr>
            <a:r>
              <a:rPr lang="hu-HU" dirty="0"/>
              <a:t>P(H1 | k=1) = P(H1) * P(k=1 | H1) / P(k=1) </a:t>
            </a:r>
          </a:p>
          <a:p>
            <a:pPr marL="0" indent="0">
              <a:buNone/>
            </a:pPr>
            <a:r>
              <a:rPr lang="hu-HU" dirty="0"/>
              <a:t>= 0.5 * 0.33 / (0.5 * 33 + 0.5 * 0.41) = </a:t>
            </a:r>
            <a:r>
              <a:rPr lang="hu-HU" b="1" dirty="0"/>
              <a:t>0.45</a:t>
            </a:r>
          </a:p>
          <a:p>
            <a:pPr marL="0" indent="0">
              <a:buNone/>
            </a:pPr>
            <a:r>
              <a:rPr lang="hu-HU" dirty="0"/>
              <a:t>P(H2 | k=1) = 1 – 0.45 = </a:t>
            </a:r>
            <a:r>
              <a:rPr lang="hu-HU" b="1" dirty="0"/>
              <a:t>0.55</a:t>
            </a:r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r>
              <a:rPr lang="hu-HU" b="1" dirty="0" err="1"/>
              <a:t>Conclusions</a:t>
            </a:r>
            <a:r>
              <a:rPr lang="hu-HU" b="1" dirty="0"/>
              <a:t>:</a:t>
            </a:r>
          </a:p>
          <a:p>
            <a:pPr marL="0" indent="0">
              <a:buNone/>
            </a:pP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choose</a:t>
            </a:r>
            <a:r>
              <a:rPr lang="hu-HU" dirty="0"/>
              <a:t> H2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we’re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sure</a:t>
            </a:r>
            <a:r>
              <a:rPr lang="hu-HU" dirty="0"/>
              <a:t>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011450-BC15-4A85-92B0-159AF34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DEE668-3AAF-4145-A344-8A945985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D5D2D4-9734-491B-9873-A50B86EF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250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67DC93-D3CC-4934-BB41-B602E63A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larger</a:t>
            </a:r>
            <a:r>
              <a:rPr lang="hu-HU" dirty="0"/>
              <a:t> </a:t>
            </a:r>
            <a:r>
              <a:rPr lang="hu-HU" dirty="0" err="1"/>
              <a:t>sample</a:t>
            </a:r>
            <a:r>
              <a:rPr lang="hu-HU" dirty="0"/>
              <a:t> </a:t>
            </a:r>
            <a:r>
              <a:rPr lang="hu-HU" dirty="0" err="1"/>
              <a:t>sizes</a:t>
            </a:r>
            <a:r>
              <a:rPr lang="hu-HU" dirty="0"/>
              <a:t>?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76E00A-C719-4B8A-8D58-218A34AA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8AD3C8-9256-474C-8BD1-70BBC588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B9A4A6-A603-4E69-9FCA-053C712A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89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statistics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???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9C12A9-9DBD-40BA-A681-438430B2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9744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67DC93-D3CC-4934-BB41-B602E63A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larger</a:t>
            </a:r>
            <a:r>
              <a:rPr lang="hu-HU" dirty="0"/>
              <a:t> </a:t>
            </a:r>
            <a:r>
              <a:rPr lang="hu-HU" dirty="0" err="1"/>
              <a:t>sample</a:t>
            </a:r>
            <a:r>
              <a:rPr lang="hu-HU" dirty="0"/>
              <a:t> </a:t>
            </a:r>
            <a:r>
              <a:rPr lang="hu-HU" dirty="0" err="1"/>
              <a:t>sizes</a:t>
            </a:r>
            <a:r>
              <a:rPr lang="hu-HU" dirty="0"/>
              <a:t>?</a:t>
            </a:r>
          </a:p>
        </p:txBody>
      </p:sp>
      <p:graphicFrame>
        <p:nvGraphicFramePr>
          <p:cNvPr id="8" name="Tartalom helye 7">
            <a:extLst>
              <a:ext uri="{FF2B5EF4-FFF2-40B4-BE49-F238E27FC236}">
                <a16:creationId xmlns:a16="http://schemas.microsoft.com/office/drawing/2014/main" id="{DAC74E72-B8DA-4F86-917D-D520763B7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309745"/>
              </p:ext>
            </p:extLst>
          </p:nvPr>
        </p:nvGraphicFramePr>
        <p:xfrm>
          <a:off x="838201" y="1991031"/>
          <a:ext cx="10515599" cy="2875937"/>
        </p:xfrm>
        <a:graphic>
          <a:graphicData uri="http://schemas.openxmlformats.org/drawingml/2006/table">
            <a:tbl>
              <a:tblPr/>
              <a:tblGrid>
                <a:gridCol w="1811020">
                  <a:extLst>
                    <a:ext uri="{9D8B030D-6E8A-4147-A177-3AD203B41FA5}">
                      <a16:colId xmlns:a16="http://schemas.microsoft.com/office/drawing/2014/main" val="3815800544"/>
                    </a:ext>
                  </a:extLst>
                </a:gridCol>
                <a:gridCol w="3338626">
                  <a:extLst>
                    <a:ext uri="{9D8B030D-6E8A-4147-A177-3AD203B41FA5}">
                      <a16:colId xmlns:a16="http://schemas.microsoft.com/office/drawing/2014/main" val="3890648932"/>
                    </a:ext>
                  </a:extLst>
                </a:gridCol>
                <a:gridCol w="2713703">
                  <a:extLst>
                    <a:ext uri="{9D8B030D-6E8A-4147-A177-3AD203B41FA5}">
                      <a16:colId xmlns:a16="http://schemas.microsoft.com/office/drawing/2014/main" val="972922522"/>
                    </a:ext>
                  </a:extLst>
                </a:gridCol>
                <a:gridCol w="2652250">
                  <a:extLst>
                    <a:ext uri="{9D8B030D-6E8A-4147-A177-3AD203B41FA5}">
                      <a16:colId xmlns:a16="http://schemas.microsoft.com/office/drawing/2014/main" val="3562264025"/>
                    </a:ext>
                  </a:extLst>
                </a:gridCol>
              </a:tblGrid>
              <a:tr h="429828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FREQUENTIST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BAYESIAN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069247"/>
                  </a:ext>
                </a:extLst>
              </a:tr>
              <a:tr h="700749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DATA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P(k or more yellow| p=0.1)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P(10% yellow | n,k)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P(20% yellow | n,k)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683704"/>
                  </a:ext>
                </a:extLst>
              </a:tr>
              <a:tr h="442852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n=5, k=1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21103"/>
                  </a:ext>
                </a:extLst>
              </a:tr>
              <a:tr h="429828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n=10, k=2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0.61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13564"/>
                  </a:ext>
                </a:extLst>
              </a:tr>
              <a:tr h="429828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n=15, k=3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0.34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4660"/>
                  </a:ext>
                </a:extLst>
              </a:tr>
              <a:tr h="442852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n=20, k=4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977114"/>
                  </a:ext>
                </a:extLst>
              </a:tr>
            </a:tbl>
          </a:graphicData>
        </a:graphic>
      </p:graphicFrame>
      <p:sp>
        <p:nvSpPr>
          <p:cNvPr id="4" name="Dátum helye 3">
            <a:extLst>
              <a:ext uri="{FF2B5EF4-FFF2-40B4-BE49-F238E27FC236}">
                <a16:creationId xmlns:a16="http://schemas.microsoft.com/office/drawing/2014/main" id="{2876E00A-C719-4B8A-8D58-218A34AA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8AD3C8-9256-474C-8BD1-70BBC588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B9A4A6-A603-4E69-9FCA-053C712A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20</a:t>
            </a:fld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B24293D-429B-405F-BE2A-CC275254C01D}"/>
              </a:ext>
            </a:extLst>
          </p:cNvPr>
          <p:cNvSpPr txBox="1"/>
          <p:nvPr/>
        </p:nvSpPr>
        <p:spPr>
          <a:xfrm>
            <a:off x="838200" y="526101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>
                <a:latin typeface="Montserrat" panose="00000500000000000000" pitchFamily="2" charset="-18"/>
              </a:rPr>
              <a:t>We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are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getting</a:t>
            </a:r>
            <a:r>
              <a:rPr lang="hu-HU" sz="2400" dirty="0">
                <a:latin typeface="Montserrat" panose="00000500000000000000" pitchFamily="2" charset="-18"/>
              </a:rPr>
              <a:t> more and more </a:t>
            </a:r>
            <a:r>
              <a:rPr lang="hu-HU" sz="2400" dirty="0" err="1">
                <a:latin typeface="Montserrat" panose="00000500000000000000" pitchFamily="2" charset="-18"/>
              </a:rPr>
              <a:t>sure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that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the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true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proportion</a:t>
            </a:r>
            <a:r>
              <a:rPr lang="hu-HU" sz="2400" dirty="0">
                <a:latin typeface="Montserrat" panose="00000500000000000000" pitchFamily="2" charset="-18"/>
              </a:rPr>
              <a:t> is 20%, </a:t>
            </a:r>
            <a:r>
              <a:rPr lang="hu-HU" sz="2400" dirty="0" err="1">
                <a:latin typeface="Montserrat" panose="00000500000000000000" pitchFamily="2" charset="-18"/>
              </a:rPr>
              <a:t>but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we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cannot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reject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the</a:t>
            </a:r>
            <a:r>
              <a:rPr lang="hu-HU" sz="2400" dirty="0">
                <a:latin typeface="Montserrat" panose="00000500000000000000" pitchFamily="2" charset="-18"/>
              </a:rPr>
              <a:t> null of 10%...</a:t>
            </a:r>
          </a:p>
        </p:txBody>
      </p:sp>
    </p:spTree>
    <p:extLst>
      <p:ext uri="{BB962C8B-B14F-4D97-AF65-F5344CB8AC3E}">
        <p14:creationId xmlns:p14="http://schemas.microsoft.com/office/powerpoint/2010/main" val="67376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98290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statistics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???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84E8F155-A6BC-45E5-8DD7-AEC00712B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hu-HU" sz="3200" dirty="0"/>
              <a:t>A)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32C691B5-D48B-4690-BBB2-D5247777F2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dirty="0"/>
              <a:t>Calculating a </a:t>
            </a:r>
            <a:r>
              <a:rPr lang="hu-HU" dirty="0" err="1"/>
              <a:t>bunch</a:t>
            </a:r>
            <a:r>
              <a:rPr lang="hu-HU" dirty="0"/>
              <a:t> of </a:t>
            </a:r>
            <a:r>
              <a:rPr lang="hu-HU" dirty="0" err="1"/>
              <a:t>arbitrary</a:t>
            </a:r>
            <a:r>
              <a:rPr lang="hu-HU" dirty="0"/>
              <a:t> </a:t>
            </a:r>
            <a:r>
              <a:rPr lang="hu-HU" dirty="0" err="1"/>
              <a:t>numbers</a:t>
            </a:r>
            <a:r>
              <a:rPr lang="hu-HU" dirty="0"/>
              <a:t> </a:t>
            </a:r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instructor</a:t>
            </a:r>
            <a:r>
              <a:rPr lang="hu-HU" dirty="0"/>
              <a:t> </a:t>
            </a:r>
            <a:r>
              <a:rPr lang="hu-HU" dirty="0" err="1"/>
              <a:t>says</a:t>
            </a:r>
            <a:r>
              <a:rPr lang="hu-HU" dirty="0"/>
              <a:t> is </a:t>
            </a:r>
            <a:r>
              <a:rPr lang="hu-HU" dirty="0" err="1"/>
              <a:t>important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17049B9F-187A-4630-9DD0-981306C6C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hu-HU" sz="3200" dirty="0"/>
              <a:t>B)</a:t>
            </a:r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76277FF6-D0E0-492C-AEE3-ED4B41FF9E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T</a:t>
            </a:r>
            <a:r>
              <a:rPr lang="en-US" dirty="0"/>
              <a:t>he art and science of drawing relevant conclusions for a population based on a random sample of it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829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statistics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???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32C691B5-D48B-4690-BBB2-D5247777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dirty="0"/>
              <a:t>Ok,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rather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attitudes</a:t>
            </a:r>
            <a:r>
              <a:rPr lang="hu-HU" dirty="0"/>
              <a:t> </a:t>
            </a:r>
            <a:r>
              <a:rPr lang="hu-HU" dirty="0" err="1"/>
              <a:t>towards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things</a:t>
            </a:r>
            <a:r>
              <a:rPr lang="hu-HU" dirty="0"/>
              <a:t>:</a:t>
            </a:r>
          </a:p>
          <a:p>
            <a:pPr marL="0" indent="0" algn="ctr">
              <a:buNone/>
            </a:pPr>
            <a:r>
              <a:rPr lang="hu-HU" dirty="0" err="1"/>
              <a:t>Statistical</a:t>
            </a:r>
            <a:r>
              <a:rPr lang="hu-HU" dirty="0"/>
              <a:t> </a:t>
            </a:r>
            <a:r>
              <a:rPr lang="hu-HU" dirty="0" err="1"/>
              <a:t>inference</a:t>
            </a:r>
            <a:r>
              <a:rPr lang="hu-HU" dirty="0"/>
              <a:t> and </a:t>
            </a:r>
            <a:r>
              <a:rPr lang="hu-HU" dirty="0" err="1"/>
              <a:t>hypothesis</a:t>
            </a:r>
            <a:r>
              <a:rPr lang="hu-HU" dirty="0"/>
              <a:t> testing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23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94E67E82-FC2C-447B-965E-01CCC249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statistical</a:t>
            </a:r>
            <a:r>
              <a:rPr lang="hu-HU" dirty="0"/>
              <a:t> </a:t>
            </a:r>
            <a:r>
              <a:rPr lang="hu-HU" dirty="0" err="1"/>
              <a:t>paradigms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52C64AB-3026-48EF-8C14-2C2D4A63A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00CAEDB0-5AAF-4785-AD07-D519E3D82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ED68DDEA-0F28-45DE-B1CB-22EA49D4C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5" name="Tartalom helye 14">
            <a:extLst>
              <a:ext uri="{FF2B5EF4-FFF2-40B4-BE49-F238E27FC236}">
                <a16:creationId xmlns:a16="http://schemas.microsoft.com/office/drawing/2014/main" id="{BFEDCE69-90DC-43BC-8FBA-1693AE0376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64DCB0-D993-426B-B2EB-C433D95D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D33600-332D-48BE-99BD-04E2755B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F9991C-2959-4149-A0D5-6A8F468A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454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94E67E82-FC2C-447B-965E-01CCC249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statistical</a:t>
            </a:r>
            <a:r>
              <a:rPr lang="hu-HU" dirty="0"/>
              <a:t> </a:t>
            </a:r>
            <a:r>
              <a:rPr lang="hu-HU" dirty="0" err="1"/>
              <a:t>paradigms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52C64AB-3026-48EF-8C14-2C2D4A63A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 err="1"/>
              <a:t>Frequentist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ED68DDEA-0F28-45DE-B1CB-22EA49D4C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hu-HU" dirty="0" err="1"/>
              <a:t>Bayesian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64DCB0-D993-426B-B2EB-C433D95D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D33600-332D-48BE-99BD-04E2755B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F9991C-2959-4149-A0D5-6A8F468A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6</a:t>
            </a:fld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7F6EDF2-1929-4E8A-9895-5592EB1D3F3D}"/>
              </a:ext>
            </a:extLst>
          </p:cNvPr>
          <p:cNvSpPr txBox="1"/>
          <p:nvPr/>
        </p:nvSpPr>
        <p:spPr>
          <a:xfrm>
            <a:off x="1430594" y="2838450"/>
            <a:ext cx="9232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>
                <a:latin typeface="Montserrat" panose="00000500000000000000" pitchFamily="2" charset="-18"/>
              </a:rPr>
              <a:t>You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lost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your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phone</a:t>
            </a:r>
            <a:r>
              <a:rPr lang="hu-HU" sz="2800" dirty="0">
                <a:latin typeface="Montserrat" panose="00000500000000000000" pitchFamily="2" charset="-18"/>
              </a:rPr>
              <a:t> in </a:t>
            </a:r>
            <a:r>
              <a:rPr lang="hu-HU" sz="2800" dirty="0" err="1">
                <a:latin typeface="Montserrat" panose="00000500000000000000" pitchFamily="2" charset="-18"/>
              </a:rPr>
              <a:t>your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flat</a:t>
            </a:r>
            <a:endParaRPr lang="hu-HU" sz="2800" dirty="0">
              <a:latin typeface="Montserrat" panose="00000500000000000000" pitchFamily="2" charset="-18"/>
            </a:endParaRPr>
          </a:p>
          <a:p>
            <a:pPr algn="ctr"/>
            <a:r>
              <a:rPr lang="hu-HU" sz="2800" dirty="0" err="1">
                <a:latin typeface="Montserrat" panose="00000500000000000000" pitchFamily="2" charset="-18"/>
              </a:rPr>
              <a:t>You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have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someone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call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it</a:t>
            </a:r>
            <a:r>
              <a:rPr lang="hu-HU" sz="2800" dirty="0">
                <a:latin typeface="Montserrat" panose="00000500000000000000" pitchFamily="2" charset="-18"/>
              </a:rPr>
              <a:t>.</a:t>
            </a:r>
          </a:p>
          <a:p>
            <a:pPr algn="ctr"/>
            <a:r>
              <a:rPr lang="hu-HU" sz="2800" dirty="0" err="1">
                <a:latin typeface="Montserrat" panose="00000500000000000000" pitchFamily="2" charset="-18"/>
              </a:rPr>
              <a:t>How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to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locate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your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phone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based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on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the</a:t>
            </a:r>
            <a:r>
              <a:rPr lang="hu-HU" sz="2800" dirty="0">
                <a:latin typeface="Montserrat" panose="00000500000000000000" pitchFamily="2" charset="-18"/>
              </a:rPr>
              <a:t> ringing?</a:t>
            </a:r>
          </a:p>
        </p:txBody>
      </p:sp>
    </p:spTree>
    <p:extLst>
      <p:ext uri="{BB962C8B-B14F-4D97-AF65-F5344CB8AC3E}">
        <p14:creationId xmlns:p14="http://schemas.microsoft.com/office/powerpoint/2010/main" val="6661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94E67E82-FC2C-447B-965E-01CCC249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statistical</a:t>
            </a:r>
            <a:r>
              <a:rPr lang="hu-HU" dirty="0"/>
              <a:t> </a:t>
            </a:r>
            <a:r>
              <a:rPr lang="hu-HU" dirty="0" err="1"/>
              <a:t>paradigms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52C64AB-3026-48EF-8C14-2C2D4A63A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Frequentist</a:t>
            </a:r>
            <a:endParaRPr lang="hu-HU" dirty="0"/>
          </a:p>
        </p:txBody>
      </p:sp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00CAEDB0-5AAF-4785-AD07-D519E3D82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can hear the phone beeping. </a:t>
            </a:r>
            <a:endParaRPr lang="hu-HU" dirty="0"/>
          </a:p>
          <a:p>
            <a:r>
              <a:rPr lang="en-US" dirty="0"/>
              <a:t>I also have a mental model which helps me identify the area from which the sound is coming. </a:t>
            </a:r>
            <a:endParaRPr lang="hu-HU" dirty="0"/>
          </a:p>
          <a:p>
            <a:r>
              <a:rPr lang="en-US" dirty="0"/>
              <a:t>Therefore, upon hearing the beep, I infer the area of my home I must search to locate the phone.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ED68DDEA-0F28-45DE-B1CB-22EA49D4C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err="1"/>
              <a:t>Bayesian</a:t>
            </a:r>
            <a:endParaRPr lang="hu-HU" dirty="0"/>
          </a:p>
        </p:txBody>
      </p:sp>
      <p:sp>
        <p:nvSpPr>
          <p:cNvPr id="15" name="Tartalom helye 14">
            <a:extLst>
              <a:ext uri="{FF2B5EF4-FFF2-40B4-BE49-F238E27FC236}">
                <a16:creationId xmlns:a16="http://schemas.microsoft.com/office/drawing/2014/main" id="{BFEDCE69-90DC-43BC-8FBA-1693AE0376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en-US" dirty="0"/>
            </a:b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64DCB0-D993-426B-B2EB-C433D95D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D33600-332D-48BE-99BD-04E2755B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F9991C-2959-4149-A0D5-6A8F468A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269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94E67E82-FC2C-447B-965E-01CCC249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statistical</a:t>
            </a:r>
            <a:r>
              <a:rPr lang="hu-HU" dirty="0"/>
              <a:t> </a:t>
            </a:r>
            <a:r>
              <a:rPr lang="hu-HU" dirty="0" err="1"/>
              <a:t>paradigms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52C64AB-3026-48EF-8C14-2C2D4A63A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Frequentist</a:t>
            </a:r>
            <a:endParaRPr lang="hu-HU" dirty="0"/>
          </a:p>
        </p:txBody>
      </p:sp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00CAEDB0-5AAF-4785-AD07-D519E3D82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 can hear the phone beeping. </a:t>
            </a:r>
            <a:endParaRPr lang="hu-HU" dirty="0"/>
          </a:p>
          <a:p>
            <a:r>
              <a:rPr lang="en-US" dirty="0"/>
              <a:t>I also have a mental model which helps me identify the area from which the sound is coming. </a:t>
            </a:r>
            <a:endParaRPr lang="hu-HU" dirty="0"/>
          </a:p>
          <a:p>
            <a:r>
              <a:rPr lang="en-US" dirty="0"/>
              <a:t>Therefore, upon hearing the beep, I infer the area of my home I must search to locate the phone.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ED68DDEA-0F28-45DE-B1CB-22EA49D4C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err="1"/>
              <a:t>Bayesian</a:t>
            </a:r>
            <a:endParaRPr lang="hu-HU" dirty="0"/>
          </a:p>
        </p:txBody>
      </p:sp>
      <p:sp>
        <p:nvSpPr>
          <p:cNvPr id="15" name="Tartalom helye 14">
            <a:extLst>
              <a:ext uri="{FF2B5EF4-FFF2-40B4-BE49-F238E27FC236}">
                <a16:creationId xmlns:a16="http://schemas.microsoft.com/office/drawing/2014/main" id="{BFEDCE69-90DC-43BC-8FBA-1693AE0376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 can hear the phone beeping. </a:t>
            </a:r>
            <a:endParaRPr lang="hu-HU" dirty="0"/>
          </a:p>
          <a:p>
            <a:r>
              <a:rPr lang="en-US" dirty="0"/>
              <a:t>Now, apart from a mental model which helps me identify the area from which the sound is coming from, I also know the locations where I have misplaced the phone in the past. </a:t>
            </a:r>
            <a:endParaRPr lang="hu-HU" dirty="0"/>
          </a:p>
          <a:p>
            <a:r>
              <a:rPr lang="en-US" dirty="0"/>
              <a:t>So, I combine my inferences using the beeps and my prior information about the locations I have misplaced the phone in the past to identify an area I must search to locate the phone.</a:t>
            </a:r>
            <a:br>
              <a:rPr lang="en-US" dirty="0"/>
            </a:b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64DCB0-D993-426B-B2EB-C433D95D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D33600-332D-48BE-99BD-04E2755B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F9991C-2959-4149-A0D5-6A8F468A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038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FADDEDEC-2700-488B-98E7-C8F3152C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44"/>
            <a:ext cx="10515600" cy="647744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Bayes</a:t>
            </a:r>
            <a:r>
              <a:rPr lang="hu-HU" dirty="0"/>
              <a:t> </a:t>
            </a:r>
            <a:r>
              <a:rPr lang="hu-HU" dirty="0" err="1"/>
              <a:t>Rule</a:t>
            </a:r>
            <a:endParaRPr lang="hu-HU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2A2DBC3-3D13-4821-81B5-4C8B2D09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D6E728D-26E7-43BA-96F5-7A1E7F5977AD}" type="datetime1">
              <a:rPr lang="hu-HU" smtClean="0"/>
              <a:t>2019. 08. 16.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88428C7-EEAE-4546-8EC8-54475238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E8EF765-AFF3-4AC7-AEEE-8247227D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4BC9C27-3A79-4F57-BFB4-AB282D25D2CE}" type="slidenum">
              <a:rPr lang="hu-HU" smtClean="0"/>
              <a:t>9</a:t>
            </a:fld>
            <a:endParaRPr lang="hu-HU"/>
          </a:p>
        </p:txBody>
      </p:sp>
      <p:sp>
        <p:nvSpPr>
          <p:cNvPr id="12" name="AutoShape 2" descr="{\displaystyle P(A\mid B)={\frac {P(B\mid A)P(A)}{P(B)}}}">
            <a:extLst>
              <a:ext uri="{FF2B5EF4-FFF2-40B4-BE49-F238E27FC236}">
                <a16:creationId xmlns:a16="http://schemas.microsoft.com/office/drawing/2014/main" id="{EACDFBEA-379D-4BF3-8F5F-CE8DADB07C18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dirty="0"/>
              <a:t>P(A) – prior </a:t>
            </a:r>
            <a:r>
              <a:rPr lang="hu-HU" dirty="0" err="1"/>
              <a:t>beliefs</a:t>
            </a:r>
            <a:endParaRPr lang="hu-HU" dirty="0"/>
          </a:p>
          <a:p>
            <a:r>
              <a:rPr lang="hu-HU" dirty="0"/>
              <a:t>P(B) – </a:t>
            </a:r>
            <a:r>
              <a:rPr lang="hu-HU" dirty="0" err="1"/>
              <a:t>data</a:t>
            </a:r>
            <a:endParaRPr lang="hu-HU" dirty="0"/>
          </a:p>
          <a:p>
            <a:r>
              <a:rPr lang="hu-HU" dirty="0"/>
              <a:t>P(B|A) - </a:t>
            </a:r>
            <a:r>
              <a:rPr lang="hu-HU" dirty="0" err="1"/>
              <a:t>likelihood</a:t>
            </a:r>
            <a:endParaRPr lang="hu-HU" dirty="0"/>
          </a:p>
          <a:p>
            <a:r>
              <a:rPr lang="hu-HU" dirty="0"/>
              <a:t>P(A|B) – </a:t>
            </a:r>
            <a:r>
              <a:rPr lang="hu-HU" dirty="0" err="1"/>
              <a:t>posterior</a:t>
            </a:r>
            <a:r>
              <a:rPr lang="hu-HU" dirty="0"/>
              <a:t> </a:t>
            </a:r>
            <a:r>
              <a:rPr lang="hu-HU" dirty="0" err="1"/>
              <a:t>beliefs</a:t>
            </a:r>
            <a:endParaRPr lang="hu-HU" dirty="0"/>
          </a:p>
        </p:txBody>
      </p:sp>
      <p:pic>
        <p:nvPicPr>
          <p:cNvPr id="1030" name="Picture 6" descr="KÃ©ptalÃ¡lat a kÃ¶vetkezÅre: âbayes ruleâ">
            <a:extLst>
              <a:ext uri="{FF2B5EF4-FFF2-40B4-BE49-F238E27FC236}">
                <a16:creationId xmlns:a16="http://schemas.microsoft.com/office/drawing/2014/main" id="{2C9A2498-269A-46FC-9F0D-7F1D5EF28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4" y="1690688"/>
            <a:ext cx="5343525" cy="214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548A2B1F-8F75-4470-AE1B-EED984ABF6A1}"/>
              </a:ext>
            </a:extLst>
          </p:cNvPr>
          <p:cNvSpPr txBox="1"/>
          <p:nvPr/>
        </p:nvSpPr>
        <p:spPr>
          <a:xfrm>
            <a:off x="838200" y="454342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Montserrat" panose="00000500000000000000" pitchFamily="2" charset="-18"/>
              </a:rPr>
              <a:t>Prior </a:t>
            </a:r>
            <a:r>
              <a:rPr lang="hu-HU" sz="2400" dirty="0" err="1">
                <a:latin typeface="Montserrat" panose="00000500000000000000" pitchFamily="2" charset="-18"/>
              </a:rPr>
              <a:t>beliefs</a:t>
            </a:r>
            <a:r>
              <a:rPr lang="hu-HU" sz="2400" dirty="0">
                <a:latin typeface="Montserrat" panose="00000500000000000000" pitchFamily="2" charset="-18"/>
              </a:rPr>
              <a:t> -&gt; Data -&gt; </a:t>
            </a:r>
            <a:r>
              <a:rPr lang="hu-HU" sz="2400" dirty="0" err="1">
                <a:latin typeface="Montserrat" panose="00000500000000000000" pitchFamily="2" charset="-18"/>
              </a:rPr>
              <a:t>Posterior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beliefs</a:t>
            </a:r>
            <a:r>
              <a:rPr lang="hu-HU" sz="2400" dirty="0">
                <a:latin typeface="Montserrat" panose="00000500000000000000" pitchFamily="2" charset="-18"/>
              </a:rPr>
              <a:t>.</a:t>
            </a:r>
          </a:p>
          <a:p>
            <a:r>
              <a:rPr lang="hu-HU" sz="2400" dirty="0">
                <a:latin typeface="Montserrat" panose="00000500000000000000" pitchFamily="2" charset="-18"/>
              </a:rPr>
              <a:t>The </a:t>
            </a:r>
            <a:r>
              <a:rPr lang="hu-HU" sz="2400" dirty="0" err="1">
                <a:latin typeface="Montserrat" panose="00000500000000000000" pitchFamily="2" charset="-18"/>
              </a:rPr>
              <a:t>process</a:t>
            </a:r>
            <a:r>
              <a:rPr lang="hu-HU" sz="2400" dirty="0">
                <a:latin typeface="Montserrat" panose="00000500000000000000" pitchFamily="2" charset="-18"/>
              </a:rPr>
              <a:t> of </a:t>
            </a:r>
            <a:r>
              <a:rPr lang="hu-HU" sz="2400" dirty="0" err="1">
                <a:latin typeface="Montserrat" panose="00000500000000000000" pitchFamily="2" charset="-18"/>
              </a:rPr>
              <a:t>upgrading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my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beliefs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after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seeing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some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evidence</a:t>
            </a:r>
            <a:r>
              <a:rPr lang="hu-HU" sz="2400" dirty="0">
                <a:latin typeface="Montserrat" panose="00000500000000000000" pitchFamily="2" charset="-18"/>
              </a:rPr>
              <a:t> (</a:t>
            </a:r>
            <a:r>
              <a:rPr lang="hu-HU" sz="2400" dirty="0" err="1">
                <a:latin typeface="Montserrat" panose="00000500000000000000" pitchFamily="2" charset="-18"/>
              </a:rPr>
              <a:t>data</a:t>
            </a:r>
            <a:r>
              <a:rPr lang="hu-HU" sz="2400" dirty="0">
                <a:latin typeface="Montserrat" panose="00000500000000000000" pitchFamily="2" charset="-18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9342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4509</TotalTime>
  <Words>1047</Words>
  <Application>Microsoft Office PowerPoint</Application>
  <PresentationFormat>Szélesvásznú</PresentationFormat>
  <Paragraphs>197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4" baseType="lpstr">
      <vt:lpstr>Arial</vt:lpstr>
      <vt:lpstr>Calibri</vt:lpstr>
      <vt:lpstr>Montserrat</vt:lpstr>
      <vt:lpstr>Office-téma</vt:lpstr>
      <vt:lpstr>Introduction to  Bayesian thinking</vt:lpstr>
      <vt:lpstr>What is statistics at all???</vt:lpstr>
      <vt:lpstr>What is statistics at all???</vt:lpstr>
      <vt:lpstr>What is statistics at all???</vt:lpstr>
      <vt:lpstr>Two different statistical paradigms</vt:lpstr>
      <vt:lpstr>Two different statistical paradigms</vt:lpstr>
      <vt:lpstr>Two different statistical paradigms</vt:lpstr>
      <vt:lpstr>Two different statistical paradigms</vt:lpstr>
      <vt:lpstr>Bayes Rule</vt:lpstr>
      <vt:lpstr>Thinking</vt:lpstr>
      <vt:lpstr>Frequentist hypothesis testing</vt:lpstr>
      <vt:lpstr>Bayesian hypothesis testing</vt:lpstr>
      <vt:lpstr>What is probability?</vt:lpstr>
      <vt:lpstr>An example</vt:lpstr>
      <vt:lpstr>Frequentist method</vt:lpstr>
      <vt:lpstr>Bayesian method</vt:lpstr>
      <vt:lpstr>Bayesian method II.</vt:lpstr>
      <vt:lpstr>Bayesian method II.</vt:lpstr>
      <vt:lpstr>What about larger sample sizes?</vt:lpstr>
      <vt:lpstr>What about larger sample sizes?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Kapronczay Mór</dc:creator>
  <cp:lastModifiedBy>Kapronczay Mór</cp:lastModifiedBy>
  <cp:revision>68</cp:revision>
  <dcterms:created xsi:type="dcterms:W3CDTF">2019-08-09T14:02:43Z</dcterms:created>
  <dcterms:modified xsi:type="dcterms:W3CDTF">2019-08-16T09:12:13Z</dcterms:modified>
</cp:coreProperties>
</file>