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77" r:id="rId9"/>
    <p:sldId id="271" r:id="rId10"/>
    <p:sldId id="267" r:id="rId11"/>
    <p:sldId id="268" r:id="rId12"/>
    <p:sldId id="269" r:id="rId13"/>
    <p:sldId id="270" r:id="rId14"/>
    <p:sldId id="261" r:id="rId15"/>
    <p:sldId id="272" r:id="rId16"/>
    <p:sldId id="273" r:id="rId17"/>
    <p:sldId id="274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bayesian/frequentist-vs-bayesian-inference-q5CT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a typeface="MS PGothic" panose="020B0600070205080204" pitchFamily="34" charset="-128"/>
                <a:cs typeface="+mn-cs"/>
              </a:rPr>
              <a:t>Introduction to</a:t>
            </a:r>
            <a:br>
              <a:rPr lang="hu-HU" sz="4800" b="1" dirty="0">
                <a:ea typeface="MS PGothic" panose="020B0600070205080204" pitchFamily="34" charset="-128"/>
                <a:cs typeface="+mn-cs"/>
              </a:rPr>
            </a:br>
            <a:r>
              <a:rPr lang="en-US" sz="4800" b="1" dirty="0">
                <a:ea typeface="MS PGothic" panose="020B0600070205080204" pitchFamily="34" charset="-128"/>
                <a:cs typeface="+mn-cs"/>
              </a:rPr>
              <a:t> Bayesian thinking</a:t>
            </a:r>
            <a:endParaRPr lang="hu-HU" sz="4800" b="1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I.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0962D-3763-407F-B810-6FBDFAE6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D3A508-0EBF-4B5F-87A9-D44F88BB1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59B728-2171-4152-B938-1EA5705C8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0. </a:t>
            </a:r>
            <a:r>
              <a:rPr lang="hu-HU" dirty="0" err="1"/>
              <a:t>Hypothesis</a:t>
            </a:r>
            <a:r>
              <a:rPr lang="hu-HU" dirty="0"/>
              <a:t> (</a:t>
            </a:r>
            <a:r>
              <a:rPr lang="hu-HU" dirty="0" err="1"/>
              <a:t>parameter</a:t>
            </a:r>
            <a:r>
              <a:rPr lang="hu-HU" dirty="0"/>
              <a:t>=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estimate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confidence</a:t>
            </a:r>
            <a:r>
              <a:rPr lang="hu-HU" dirty="0"/>
              <a:t> </a:t>
            </a:r>
            <a:r>
              <a:rPr lang="hu-HU" dirty="0" err="1"/>
              <a:t>intervals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1CEF6D-FFAF-47DA-9AAB-7C5DC778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5CBF80B-45F2-4299-A73C-1A641DA01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0. </a:t>
            </a:r>
            <a:r>
              <a:rPr lang="hu-HU" dirty="0" err="1"/>
              <a:t>Hypothesis</a:t>
            </a:r>
            <a:r>
              <a:rPr lang="hu-HU" dirty="0"/>
              <a:t> (</a:t>
            </a:r>
            <a:r>
              <a:rPr lang="hu-HU" dirty="0" err="1"/>
              <a:t>parameter</a:t>
            </a:r>
            <a:r>
              <a:rPr lang="hu-HU" dirty="0"/>
              <a:t>=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Prior </a:t>
            </a:r>
            <a:r>
              <a:rPr lang="hu-HU" dirty="0" err="1"/>
              <a:t>distribution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informative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2406AC9-4272-41F9-845D-0E2B260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F3FFC16-2DE6-4D6E-8918-D643FA8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8AD6E10-D930-40FC-9F05-A363797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reasoning</a:t>
            </a:r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assumptions</a:t>
            </a:r>
            <a:br>
              <a:rPr lang="hu-HU" dirty="0"/>
            </a:br>
            <a:r>
              <a:rPr lang="hu-HU" sz="2000" dirty="0"/>
              <a:t>X is </a:t>
            </a:r>
            <a:r>
              <a:rPr lang="hu-HU" sz="2000" dirty="0" err="1"/>
              <a:t>normally</a:t>
            </a:r>
            <a:r>
              <a:rPr lang="hu-HU" sz="2000" dirty="0"/>
              <a:t> </a:t>
            </a:r>
            <a:r>
              <a:rPr lang="hu-HU" sz="2000" dirty="0" err="1"/>
              <a:t>distributed</a:t>
            </a:r>
            <a:r>
              <a:rPr lang="hu-HU" sz="2000" dirty="0"/>
              <a:t> </a:t>
            </a:r>
            <a:r>
              <a:rPr lang="hu-HU" sz="2000" dirty="0" err="1"/>
              <a:t>variable</a:t>
            </a:r>
            <a:r>
              <a:rPr lang="hu-HU" sz="2000" dirty="0"/>
              <a:t> of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random </a:t>
            </a:r>
            <a:r>
              <a:rPr lang="hu-HU" sz="2000" dirty="0" err="1"/>
              <a:t>sample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/>
              <a:t>Null </a:t>
            </a:r>
            <a:r>
              <a:rPr lang="hu-HU" dirty="0" err="1"/>
              <a:t>hypothesis</a:t>
            </a:r>
            <a:r>
              <a:rPr lang="hu-HU" dirty="0"/>
              <a:t> (H0)</a:t>
            </a:r>
            <a:br>
              <a:rPr lang="hu-HU" dirty="0"/>
            </a:br>
            <a:r>
              <a:rPr lang="hu-HU" sz="2000" dirty="0" err="1"/>
              <a:t>Mean</a:t>
            </a:r>
            <a:r>
              <a:rPr lang="hu-HU" sz="2000" dirty="0"/>
              <a:t> of X is </a:t>
            </a:r>
            <a:r>
              <a:rPr lang="hu-HU" sz="2000" dirty="0" err="1"/>
              <a:t>some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(m)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/>
              <a:t>Test </a:t>
            </a:r>
            <a:r>
              <a:rPr lang="hu-HU" dirty="0" err="1"/>
              <a:t>statistic</a:t>
            </a:r>
            <a:br>
              <a:rPr lang="hu-HU" dirty="0"/>
            </a:br>
            <a:r>
              <a:rPr lang="hu-HU" sz="2000" dirty="0" err="1"/>
              <a:t>Calculate</a:t>
            </a:r>
            <a:r>
              <a:rPr lang="hu-HU" sz="2000" dirty="0"/>
              <a:t> a test </a:t>
            </a:r>
            <a:r>
              <a:rPr lang="hu-HU" sz="2000" dirty="0" err="1"/>
              <a:t>statistic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. </a:t>
            </a:r>
            <a:r>
              <a:rPr lang="hu-HU" sz="2000" dirty="0" err="1"/>
              <a:t>Calculate</a:t>
            </a:r>
            <a:r>
              <a:rPr lang="hu-HU" sz="2000" dirty="0"/>
              <a:t> </a:t>
            </a:r>
            <a:r>
              <a:rPr lang="hu-HU" sz="2000" dirty="0" err="1"/>
              <a:t>sample</a:t>
            </a:r>
            <a:r>
              <a:rPr lang="hu-HU" sz="2000" dirty="0"/>
              <a:t> </a:t>
            </a:r>
            <a:r>
              <a:rPr lang="hu-HU" sz="2000" dirty="0" err="1"/>
              <a:t>mean</a:t>
            </a:r>
            <a:r>
              <a:rPr lang="hu-HU" sz="2000" dirty="0"/>
              <a:t> and test </a:t>
            </a:r>
            <a:r>
              <a:rPr lang="hu-HU" sz="2000" dirty="0" err="1"/>
              <a:t>statistic</a:t>
            </a:r>
            <a:r>
              <a:rPr lang="hu-HU" sz="2000" dirty="0"/>
              <a:t> (z </a:t>
            </a:r>
            <a:r>
              <a:rPr lang="hu-HU" sz="2000" dirty="0" err="1"/>
              <a:t>or</a:t>
            </a:r>
            <a:r>
              <a:rPr lang="hu-HU" sz="2000" dirty="0"/>
              <a:t> t </a:t>
            </a:r>
            <a:r>
              <a:rPr lang="hu-HU" sz="2000" dirty="0" err="1"/>
              <a:t>score</a:t>
            </a:r>
            <a:r>
              <a:rPr lang="hu-HU" sz="2000" dirty="0"/>
              <a:t>).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 err="1"/>
              <a:t>Theorem</a:t>
            </a:r>
            <a:br>
              <a:rPr lang="hu-HU" sz="2000" dirty="0"/>
            </a:br>
            <a:r>
              <a:rPr lang="hu-HU" sz="2000" dirty="0" err="1"/>
              <a:t>According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rigour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test,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decide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accept</a:t>
            </a:r>
            <a:r>
              <a:rPr lang="hu-HU" sz="2000" dirty="0"/>
              <a:t>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reject</a:t>
            </a:r>
            <a:r>
              <a:rPr lang="hu-HU" sz="2000" dirty="0"/>
              <a:t> H0 </a:t>
            </a:r>
            <a:r>
              <a:rPr lang="hu-HU" sz="2000" dirty="0" err="1"/>
              <a:t>based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statistic</a:t>
            </a:r>
            <a:r>
              <a:rPr lang="hu-HU" sz="2000" dirty="0"/>
              <a:t>. 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2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reasoning</a:t>
            </a:r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 err="1"/>
              <a:t>Priors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prior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about</a:t>
            </a:r>
            <a:r>
              <a:rPr lang="hu-HU" sz="2000" dirty="0"/>
              <a:t> H0 and H1 </a:t>
            </a:r>
            <a:r>
              <a:rPr lang="hu-HU" sz="2000" dirty="0" err="1"/>
              <a:t>being</a:t>
            </a:r>
            <a:r>
              <a:rPr lang="hu-HU" sz="2000" dirty="0"/>
              <a:t> </a:t>
            </a:r>
            <a:r>
              <a:rPr lang="hu-HU" sz="2000" dirty="0" err="1"/>
              <a:t>true</a:t>
            </a:r>
            <a:r>
              <a:rPr lang="hu-HU" sz="2000" dirty="0"/>
              <a:t>: P(H0), and P(H1) </a:t>
            </a:r>
            <a:r>
              <a:rPr lang="hu-HU" sz="2000" dirty="0" err="1"/>
              <a:t>respectively</a:t>
            </a:r>
            <a:endParaRPr lang="hu-HU" sz="2000" dirty="0"/>
          </a:p>
          <a:p>
            <a:pPr marL="514350" indent="-514350">
              <a:buAutoNum type="arabicPeriod"/>
            </a:pPr>
            <a:r>
              <a:rPr lang="hu-HU" dirty="0"/>
              <a:t>Data</a:t>
            </a:r>
            <a:br>
              <a:rPr lang="hu-HU" sz="20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observe</a:t>
            </a:r>
            <a:r>
              <a:rPr lang="hu-HU" sz="2000" dirty="0"/>
              <a:t> Y, a random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which</a:t>
            </a:r>
            <a:r>
              <a:rPr lang="hu-HU" sz="2000" dirty="0"/>
              <a:t> H0 and H1 </a:t>
            </a:r>
            <a:r>
              <a:rPr lang="hu-HU" sz="2000" dirty="0" err="1"/>
              <a:t>corresponds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 err="1"/>
              <a:t>Likelihoods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know</a:t>
            </a:r>
            <a:r>
              <a:rPr lang="hu-HU" sz="2000" dirty="0"/>
              <a:t> </a:t>
            </a:r>
            <a:r>
              <a:rPr lang="hu-HU" sz="2000" dirty="0" err="1"/>
              <a:t>what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of Y </a:t>
            </a:r>
            <a:r>
              <a:rPr lang="hu-HU" sz="2000" dirty="0" err="1"/>
              <a:t>satisfies</a:t>
            </a:r>
            <a:r>
              <a:rPr lang="hu-HU" sz="2000" dirty="0"/>
              <a:t>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hypothesis</a:t>
            </a:r>
            <a:r>
              <a:rPr lang="hu-HU" sz="2000" dirty="0"/>
              <a:t>: f(y|H0), f(y|H1)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obtain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posterior</a:t>
            </a:r>
            <a:r>
              <a:rPr lang="hu-HU" sz="2000" dirty="0"/>
              <a:t>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using</a:t>
            </a:r>
            <a:r>
              <a:rPr lang="hu-HU" sz="2000" dirty="0"/>
              <a:t> </a:t>
            </a:r>
            <a:r>
              <a:rPr lang="hu-HU" sz="2000" dirty="0" err="1"/>
              <a:t>bayes</a:t>
            </a:r>
            <a:r>
              <a:rPr lang="hu-HU" sz="2000" dirty="0"/>
              <a:t> </a:t>
            </a:r>
            <a:r>
              <a:rPr lang="hu-HU" sz="2000" dirty="0" err="1"/>
              <a:t>rule</a:t>
            </a:r>
            <a:r>
              <a:rPr lang="hu-HU" sz="2000" dirty="0"/>
              <a:t>, and </a:t>
            </a:r>
            <a:r>
              <a:rPr lang="hu-HU" sz="2000" dirty="0" err="1"/>
              <a:t>choose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larger</a:t>
            </a:r>
            <a:r>
              <a:rPr lang="hu-HU" sz="2000" dirty="0"/>
              <a:t>,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report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is.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6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probability</a:t>
            </a:r>
            <a:r>
              <a:rPr lang="hu-HU" dirty="0"/>
              <a:t>?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Proportion</a:t>
            </a:r>
            <a:r>
              <a:rPr lang="hu-HU" dirty="0"/>
              <a:t> of </a:t>
            </a:r>
            <a:r>
              <a:rPr lang="hu-HU" dirty="0" err="1"/>
              <a:t>outcomes</a:t>
            </a:r>
            <a:endParaRPr lang="en-US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Degree</a:t>
            </a:r>
            <a:r>
              <a:rPr lang="hu-HU" dirty="0"/>
              <a:t> of </a:t>
            </a:r>
            <a:r>
              <a:rPr lang="hu-HU" dirty="0" err="1"/>
              <a:t>belief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26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An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/>
              <a:t>Source</a:t>
            </a:r>
            <a:r>
              <a:rPr lang="hu-HU" sz="2400" dirty="0"/>
              <a:t>: </a:t>
            </a:r>
            <a:r>
              <a:rPr lang="hu-HU" sz="2400" dirty="0">
                <a:hlinkClick r:id="rId2"/>
              </a:rPr>
              <a:t>https://www.coursera.org/lecture/bayesian/frequentist-vs-bayesian-inference-q5CTh</a:t>
            </a:r>
            <a:endParaRPr lang="hu-HU" sz="2400" dirty="0"/>
          </a:p>
          <a:p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M&amp;Ms</a:t>
            </a:r>
            <a:r>
              <a:rPr lang="hu-HU" dirty="0"/>
              <a:t> </a:t>
            </a:r>
            <a:r>
              <a:rPr lang="hu-HU" dirty="0" err="1"/>
              <a:t>proportion</a:t>
            </a:r>
            <a:r>
              <a:rPr lang="hu-HU" dirty="0"/>
              <a:t> is 10 </a:t>
            </a:r>
            <a:r>
              <a:rPr lang="hu-HU" dirty="0" err="1"/>
              <a:t>or</a:t>
            </a:r>
            <a:r>
              <a:rPr lang="hu-HU" dirty="0"/>
              <a:t> 20%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r>
              <a:rPr lang="hu-HU" dirty="0"/>
              <a:t>.</a:t>
            </a:r>
          </a:p>
          <a:p>
            <a:r>
              <a:rPr lang="hu-HU" dirty="0"/>
              <a:t>Data </a:t>
            </a:r>
            <a:r>
              <a:rPr lang="hu-HU" dirty="0" err="1"/>
              <a:t>collection</a:t>
            </a:r>
            <a:r>
              <a:rPr lang="hu-HU" dirty="0"/>
              <a:t> is </a:t>
            </a:r>
            <a:r>
              <a:rPr lang="hu-HU" dirty="0" err="1"/>
              <a:t>costly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seeing</a:t>
            </a:r>
            <a:r>
              <a:rPr lang="hu-HU" dirty="0"/>
              <a:t> a 5 </a:t>
            </a:r>
            <a:r>
              <a:rPr lang="hu-HU" dirty="0" err="1"/>
              <a:t>element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(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didactic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)</a:t>
            </a:r>
          </a:p>
          <a:p>
            <a:r>
              <a:rPr lang="hu-HU" dirty="0" err="1">
                <a:sym typeface="Wingdings" panose="05000000000000000000" pitchFamily="2" charset="2"/>
              </a:rPr>
              <a:t>Let’s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solve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this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both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paradigms</a:t>
            </a:r>
            <a:r>
              <a:rPr lang="hu-HU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2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E7EAF-803F-435B-BA10-AA9663C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0B7EA-7F67-4855-9553-01A47D47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H0 : p = 0.1</a:t>
            </a:r>
          </a:p>
          <a:p>
            <a:pPr marL="0" indent="0">
              <a:buNone/>
            </a:pPr>
            <a:r>
              <a:rPr lang="hu-HU" dirty="0"/>
              <a:t>H1 : p &gt; 0.1</a:t>
            </a:r>
          </a:p>
          <a:p>
            <a:pPr marL="0" indent="0">
              <a:buNone/>
            </a:pPr>
            <a:r>
              <a:rPr lang="hu-HU" dirty="0" err="1"/>
              <a:t>alpha</a:t>
            </a:r>
            <a:r>
              <a:rPr lang="hu-HU" dirty="0"/>
              <a:t>(</a:t>
            </a:r>
            <a:r>
              <a:rPr lang="hu-HU" dirty="0" err="1"/>
              <a:t>significance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 = 0.05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/>
              <a:t>Test </a:t>
            </a:r>
            <a:r>
              <a:rPr lang="hu-HU" b="1" dirty="0" err="1"/>
              <a:t>statistic</a:t>
            </a:r>
            <a:r>
              <a:rPr lang="hu-HU" dirty="0"/>
              <a:t>: </a:t>
            </a:r>
          </a:p>
          <a:p>
            <a:pPr marL="0" indent="0">
              <a:buNone/>
            </a:pPr>
            <a:r>
              <a:rPr lang="hu-HU" dirty="0"/>
              <a:t>P(K&gt;=1 | n=5, p=0.1) -&gt;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we’d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reject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  <a:p>
            <a:pPr marL="0" indent="0">
              <a:buNone/>
            </a:pPr>
            <a:r>
              <a:rPr lang="hu-HU" dirty="0"/>
              <a:t>= 1 – P(k=0 | n=5,p=0.1) </a:t>
            </a:r>
          </a:p>
          <a:p>
            <a:pPr marL="0" indent="0">
              <a:buNone/>
            </a:pPr>
            <a:r>
              <a:rPr lang="hu-HU" dirty="0"/>
              <a:t>= 1 – 0.9^5 = </a:t>
            </a:r>
            <a:r>
              <a:rPr lang="hu-HU" b="1" dirty="0"/>
              <a:t>0.41</a:t>
            </a:r>
            <a:r>
              <a:rPr lang="hu-HU" dirty="0"/>
              <a:t> -&gt; </a:t>
            </a:r>
            <a:r>
              <a:rPr lang="hu-HU" u="sng" dirty="0" err="1"/>
              <a:t>failed</a:t>
            </a:r>
            <a:r>
              <a:rPr lang="hu-HU" u="sng" dirty="0"/>
              <a:t> </a:t>
            </a:r>
            <a:r>
              <a:rPr lang="hu-HU" u="sng" dirty="0" err="1"/>
              <a:t>to</a:t>
            </a:r>
            <a:r>
              <a:rPr lang="hu-HU" u="sng" dirty="0"/>
              <a:t> </a:t>
            </a:r>
            <a:r>
              <a:rPr lang="hu-HU" u="sng" dirty="0" err="1"/>
              <a:t>reject</a:t>
            </a:r>
            <a:r>
              <a:rPr lang="hu-HU" u="sng" dirty="0"/>
              <a:t> H0</a:t>
            </a:r>
            <a:endParaRPr lang="hu-HU" b="1" u="sng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55B92D-28FA-4EC1-B796-907490C0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A9AB0-69CC-439E-84BE-E9E8958D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B0C5BB-93E8-4546-87EC-C0C5E8D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33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1B94-3E66-4993-8C20-12F8AA7D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01744-02C2-4E55-A731-228D04E9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H1: p=0.1</a:t>
            </a:r>
          </a:p>
          <a:p>
            <a:pPr marL="0" indent="0">
              <a:buNone/>
            </a:pPr>
            <a:r>
              <a:rPr lang="hu-HU" dirty="0"/>
              <a:t>H2: p=0.2 -&gt;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in a </a:t>
            </a:r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/>
              <a:t>Priors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): P(H1) = 0.5, P(H2) = 0.5</a:t>
            </a:r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 err="1"/>
              <a:t>Likelihoods</a:t>
            </a:r>
            <a:r>
              <a:rPr lang="hu-HU" b="1" dirty="0"/>
              <a:t>: 	</a:t>
            </a:r>
            <a:r>
              <a:rPr lang="hu-HU" dirty="0"/>
              <a:t>P(k=1 | H1) = 5 * 0.1 ^ 1 * 0.9 ^ 4 = 0.33</a:t>
            </a:r>
            <a:br>
              <a:rPr lang="hu-HU" dirty="0"/>
            </a:br>
            <a:r>
              <a:rPr lang="hu-HU" dirty="0"/>
              <a:t>			P(k=1 |H2) = 5 * 0.2 ^ 1 * 0.8 ^ 4 = 0.41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C9E7AC-5931-45DF-90AC-C2C42C1E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4C0C3-2DB9-42C1-AD5E-F10B3E6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0AB95D-5420-409F-911D-192BF74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37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0.33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17</a:t>
            </a:fld>
            <a:endParaRPr lang="hu-HU"/>
          </a:p>
        </p:txBody>
      </p:sp>
      <p:pic>
        <p:nvPicPr>
          <p:cNvPr id="7" name="Picture 6" descr="KÃ©ptalÃ¡lat a kÃ¶vetkezÅre: âbayes ruleâ">
            <a:extLst>
              <a:ext uri="{FF2B5EF4-FFF2-40B4-BE49-F238E27FC236}">
                <a16:creationId xmlns:a16="http://schemas.microsoft.com/office/drawing/2014/main" id="{27A4C28B-09C4-44EF-92D6-2D9DF304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88" y="449241"/>
            <a:ext cx="4574951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D8D0EF8-7009-4FD7-8D12-5D691EFF2C3E}"/>
              </a:ext>
            </a:extLst>
          </p:cNvPr>
          <p:cNvSpPr/>
          <p:nvPr/>
        </p:nvSpPr>
        <p:spPr>
          <a:xfrm>
            <a:off x="8953499" y="2414910"/>
            <a:ext cx="3648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Montserrat" panose="00000500000000000000" pitchFamily="2" charset="-18"/>
              </a:rPr>
              <a:t>P(A) – prior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P(B) – </a:t>
            </a:r>
            <a:r>
              <a:rPr lang="hu-HU" sz="2400" dirty="0" err="1">
                <a:latin typeface="Montserrat" panose="00000500000000000000" pitchFamily="2" charset="-18"/>
              </a:rPr>
              <a:t>data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P(B|A) - </a:t>
            </a:r>
            <a:r>
              <a:rPr lang="hu-HU" sz="2400" dirty="0" err="1">
                <a:latin typeface="Montserrat" panose="00000500000000000000" pitchFamily="2" charset="-18"/>
              </a:rPr>
              <a:t>likelihood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P(A|B) – </a:t>
            </a:r>
            <a:r>
              <a:rPr lang="hu-HU" sz="2400" dirty="0" err="1">
                <a:latin typeface="Montserrat" panose="00000500000000000000" pitchFamily="2" charset="-18"/>
              </a:rPr>
              <a:t>posterior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endParaRPr lang="hu-HU" sz="2400" dirty="0"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3907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H2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we’re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25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7DC93-D3CC-4934-BB41-B602E63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sizes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76E00A-C719-4B8A-8D58-218A34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8AD3C8-9256-474C-8BD1-70BBC58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9A4A6-A603-4E69-9FCA-053C712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8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7DC93-D3CC-4934-BB41-B602E63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sizes</a:t>
            </a:r>
            <a:r>
              <a:rPr lang="hu-HU" dirty="0"/>
              <a:t>?</a:t>
            </a:r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DAC74E72-B8DA-4F86-917D-D520763B7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309745"/>
              </p:ext>
            </p:extLst>
          </p:nvPr>
        </p:nvGraphicFramePr>
        <p:xfrm>
          <a:off x="838201" y="1991031"/>
          <a:ext cx="10515599" cy="2875937"/>
        </p:xfrm>
        <a:graphic>
          <a:graphicData uri="http://schemas.openxmlformats.org/drawingml/2006/table">
            <a:tbl>
              <a:tblPr/>
              <a:tblGrid>
                <a:gridCol w="1811020">
                  <a:extLst>
                    <a:ext uri="{9D8B030D-6E8A-4147-A177-3AD203B41FA5}">
                      <a16:colId xmlns:a16="http://schemas.microsoft.com/office/drawing/2014/main" val="3815800544"/>
                    </a:ext>
                  </a:extLst>
                </a:gridCol>
                <a:gridCol w="3338626">
                  <a:extLst>
                    <a:ext uri="{9D8B030D-6E8A-4147-A177-3AD203B41FA5}">
                      <a16:colId xmlns:a16="http://schemas.microsoft.com/office/drawing/2014/main" val="3890648932"/>
                    </a:ext>
                  </a:extLst>
                </a:gridCol>
                <a:gridCol w="2713703">
                  <a:extLst>
                    <a:ext uri="{9D8B030D-6E8A-4147-A177-3AD203B41FA5}">
                      <a16:colId xmlns:a16="http://schemas.microsoft.com/office/drawing/2014/main" val="972922522"/>
                    </a:ext>
                  </a:extLst>
                </a:gridCol>
                <a:gridCol w="2652250">
                  <a:extLst>
                    <a:ext uri="{9D8B030D-6E8A-4147-A177-3AD203B41FA5}">
                      <a16:colId xmlns:a16="http://schemas.microsoft.com/office/drawing/2014/main" val="3562264025"/>
                    </a:ext>
                  </a:extLst>
                </a:gridCol>
              </a:tblGrid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FREQUENTIST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BAYESIAN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69247"/>
                  </a:ext>
                </a:extLst>
              </a:tr>
              <a:tr h="700749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DATA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P(k or more yellow| p=0.1)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P(10%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P(20%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83704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n=5, k=1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1103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n=10, k=2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13564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n=15, k=3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4660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n=20, k=4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77114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2876E00A-C719-4B8A-8D58-218A34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8AD3C8-9256-474C-8BD1-70BBC58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9A4A6-A603-4E69-9FCA-053C712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20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24293D-429B-405F-BE2A-CC275254C01D}"/>
              </a:ext>
            </a:extLst>
          </p:cNvPr>
          <p:cNvSpPr txBox="1"/>
          <p:nvPr/>
        </p:nvSpPr>
        <p:spPr>
          <a:xfrm>
            <a:off x="838200" y="526101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are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getting</a:t>
            </a:r>
            <a:r>
              <a:rPr lang="hu-HU" sz="2400" dirty="0">
                <a:latin typeface="Montserrat" panose="00000500000000000000" pitchFamily="2" charset="-18"/>
              </a:rPr>
              <a:t> more and more </a:t>
            </a:r>
            <a:r>
              <a:rPr lang="hu-HU" sz="2400" dirty="0" err="1">
                <a:latin typeface="Montserrat" panose="00000500000000000000" pitchFamily="2" charset="-18"/>
              </a:rPr>
              <a:t>sure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that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true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proportion</a:t>
            </a:r>
            <a:r>
              <a:rPr lang="hu-HU" sz="2400" dirty="0">
                <a:latin typeface="Montserrat" panose="00000500000000000000" pitchFamily="2" charset="-18"/>
              </a:rPr>
              <a:t> is 20%, </a:t>
            </a:r>
            <a:r>
              <a:rPr lang="hu-HU" sz="2400" dirty="0" err="1">
                <a:latin typeface="Montserrat" panose="00000500000000000000" pitchFamily="2" charset="-18"/>
              </a:rPr>
              <a:t>but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cannot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reject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null of 10%...</a:t>
            </a:r>
          </a:p>
        </p:txBody>
      </p:sp>
    </p:spTree>
    <p:extLst>
      <p:ext uri="{BB962C8B-B14F-4D97-AF65-F5344CB8AC3E}">
        <p14:creationId xmlns:p14="http://schemas.microsoft.com/office/powerpoint/2010/main" val="67376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829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4E8F155-A6BC-45E5-8DD7-AEC00712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A)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Calculating a </a:t>
            </a:r>
            <a:r>
              <a:rPr lang="hu-HU" dirty="0" err="1"/>
              <a:t>bunch</a:t>
            </a:r>
            <a:r>
              <a:rPr lang="hu-HU" dirty="0"/>
              <a:t> of </a:t>
            </a:r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</a:t>
            </a:r>
            <a:r>
              <a:rPr lang="hu-HU" dirty="0" err="1"/>
              <a:t>says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17049B9F-187A-4630-9DD0-981306C6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B)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76277FF6-D0E0-492C-AEE3-ED4B41FF9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/>
              <a:t>he art and science of drawing relevant conclusions for a population based on a random sample of it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29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Ok,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attitudes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:</a:t>
            </a:r>
          </a:p>
          <a:p>
            <a:pPr marL="0" indent="0" algn="ctr">
              <a:buNone/>
            </a:pP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inference</a:t>
            </a:r>
            <a:r>
              <a:rPr lang="hu-HU" dirty="0"/>
              <a:t> and </a:t>
            </a: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2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54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6</a:t>
            </a:fld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F6EDF2-1929-4E8A-9895-5592EB1D3F3D}"/>
              </a:ext>
            </a:extLst>
          </p:cNvPr>
          <p:cNvSpPr txBox="1"/>
          <p:nvPr/>
        </p:nvSpPr>
        <p:spPr>
          <a:xfrm>
            <a:off x="1430594" y="2838450"/>
            <a:ext cx="9232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lost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in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flat</a:t>
            </a:r>
            <a:endParaRPr lang="hu-HU" sz="2800" dirty="0">
              <a:latin typeface="Montserrat" panose="00000500000000000000" pitchFamily="2" charset="-18"/>
            </a:endParaRP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have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someone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call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it</a:t>
            </a:r>
            <a:r>
              <a:rPr lang="hu-HU" sz="2800" dirty="0">
                <a:latin typeface="Montserrat" panose="00000500000000000000" pitchFamily="2" charset="-18"/>
              </a:rPr>
              <a:t>.</a:t>
            </a: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How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to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locate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based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on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the</a:t>
            </a:r>
            <a:r>
              <a:rPr lang="hu-HU" sz="2800" dirty="0">
                <a:latin typeface="Montserrat" panose="00000500000000000000" pitchFamily="2" charset="-18"/>
              </a:rPr>
              <a:t> ringing?</a:t>
            </a:r>
          </a:p>
        </p:txBody>
      </p:sp>
    </p:spTree>
    <p:extLst>
      <p:ext uri="{BB962C8B-B14F-4D97-AF65-F5344CB8AC3E}">
        <p14:creationId xmlns:p14="http://schemas.microsoft.com/office/powerpoint/2010/main" val="666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I also have a mental model which helps me identify the area from which the sound is coming. </a:t>
            </a:r>
            <a:endParaRPr lang="hu-HU" dirty="0"/>
          </a:p>
          <a:p>
            <a:r>
              <a:rPr lang="en-US" dirty="0"/>
              <a:t>Therefore, upon hearing the beep, I infer the area of my home I must search to locate the phone.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6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I also have a mental model which helps me identify the area from which the sound is coming. </a:t>
            </a:r>
            <a:endParaRPr lang="hu-HU" dirty="0"/>
          </a:p>
          <a:p>
            <a:r>
              <a:rPr lang="en-US" dirty="0"/>
              <a:t>Therefore, upon hearing the beep, I infer the area of my home I must search to locate the phone.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Now, apart from a mental model which helps me identify the area from which the sound is coming from, I also know the locations where I have misplaced the phone in the past. </a:t>
            </a:r>
            <a:endParaRPr lang="hu-HU" dirty="0"/>
          </a:p>
          <a:p>
            <a:r>
              <a:rPr lang="en-US" dirty="0"/>
              <a:t>So, I combine my inferences using the beeps and my prior information about the locations I have misplaced the phone in the past to identify an area I must search to locate the phone.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3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FADDEDEC-2700-488B-98E7-C8F3152C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</a:t>
            </a:r>
            <a:r>
              <a:rPr lang="hu-HU" dirty="0"/>
              <a:t> </a:t>
            </a:r>
            <a:r>
              <a:rPr lang="hu-HU" dirty="0" err="1"/>
              <a:t>Rule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A2DBC3-3D13-4821-81B5-4C8B2D09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88428C7-EEAE-4546-8EC8-54475238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8EF765-AFF3-4AC7-AEEE-8247227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9</a:t>
            </a:fld>
            <a:endParaRPr lang="hu-HU"/>
          </a:p>
        </p:txBody>
      </p:sp>
      <p:sp>
        <p:nvSpPr>
          <p:cNvPr id="12" name="AutoShape 2" descr="{\displaystyle P(A\mid B)={\frac {P(B\mid A)P(A)}{P(B)}}}">
            <a:extLst>
              <a:ext uri="{FF2B5EF4-FFF2-40B4-BE49-F238E27FC236}">
                <a16:creationId xmlns:a16="http://schemas.microsoft.com/office/drawing/2014/main" id="{EACDFBEA-379D-4BF3-8F5F-CE8DADB07C1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/>
              <a:t>P(A) – prior </a:t>
            </a:r>
            <a:r>
              <a:rPr lang="hu-HU" dirty="0" err="1"/>
              <a:t>beliefs</a:t>
            </a:r>
            <a:endParaRPr lang="hu-HU" dirty="0"/>
          </a:p>
          <a:p>
            <a:r>
              <a:rPr lang="hu-HU" dirty="0"/>
              <a:t>P(B) –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dirty="0"/>
              <a:t>P(B|A) - </a:t>
            </a:r>
            <a:r>
              <a:rPr lang="hu-HU" dirty="0" err="1"/>
              <a:t>likelihood</a:t>
            </a:r>
            <a:endParaRPr lang="hu-HU" dirty="0"/>
          </a:p>
          <a:p>
            <a:r>
              <a:rPr lang="hu-HU" dirty="0"/>
              <a:t>P(A|B) – </a:t>
            </a: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beliefs</a:t>
            </a:r>
            <a:endParaRPr lang="hu-HU" dirty="0"/>
          </a:p>
        </p:txBody>
      </p:sp>
      <p:pic>
        <p:nvPicPr>
          <p:cNvPr id="1030" name="Picture 6" descr="KÃ©ptalÃ¡lat a kÃ¶vetkezÅre: âbayes ruleâ">
            <a:extLst>
              <a:ext uri="{FF2B5EF4-FFF2-40B4-BE49-F238E27FC236}">
                <a16:creationId xmlns:a16="http://schemas.microsoft.com/office/drawing/2014/main" id="{2C9A2498-269A-46FC-9F0D-7F1D5EF2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690688"/>
            <a:ext cx="5343525" cy="21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548A2B1F-8F75-4470-AE1B-EED984ABF6A1}"/>
              </a:ext>
            </a:extLst>
          </p:cNvPr>
          <p:cNvSpPr txBox="1"/>
          <p:nvPr/>
        </p:nvSpPr>
        <p:spPr>
          <a:xfrm>
            <a:off x="838200" y="454342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Montserrat" panose="00000500000000000000" pitchFamily="2" charset="-18"/>
              </a:rPr>
              <a:t>Prior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 -&gt; Data -&gt; </a:t>
            </a:r>
            <a:r>
              <a:rPr lang="hu-HU" sz="2400" dirty="0" err="1">
                <a:latin typeface="Montserrat" panose="00000500000000000000" pitchFamily="2" charset="-18"/>
              </a:rPr>
              <a:t>Posterior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.</a:t>
            </a:r>
          </a:p>
          <a:p>
            <a:r>
              <a:rPr lang="hu-HU" sz="2400" dirty="0">
                <a:latin typeface="Montserrat" panose="00000500000000000000" pitchFamily="2" charset="-18"/>
              </a:rPr>
              <a:t>The </a:t>
            </a:r>
            <a:r>
              <a:rPr lang="hu-HU" sz="2400" dirty="0" err="1">
                <a:latin typeface="Montserrat" panose="00000500000000000000" pitchFamily="2" charset="-18"/>
              </a:rPr>
              <a:t>process</a:t>
            </a:r>
            <a:r>
              <a:rPr lang="hu-HU" sz="2400" dirty="0">
                <a:latin typeface="Montserrat" panose="00000500000000000000" pitchFamily="2" charset="-18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</a:rPr>
              <a:t>upgrading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my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degree</a:t>
            </a:r>
            <a:r>
              <a:rPr lang="hu-HU" sz="2400" dirty="0">
                <a:latin typeface="Montserrat" panose="00000500000000000000" pitchFamily="2" charset="-18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</a:rPr>
              <a:t>belief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after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seeing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some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evidence</a:t>
            </a:r>
            <a:r>
              <a:rPr lang="hu-HU" sz="2400" dirty="0">
                <a:latin typeface="Montserrat" panose="00000500000000000000" pitchFamily="2" charset="-18"/>
              </a:rPr>
              <a:t> (</a:t>
            </a:r>
            <a:r>
              <a:rPr lang="hu-HU" sz="2400" dirty="0" err="1">
                <a:latin typeface="Montserrat" panose="00000500000000000000" pitchFamily="2" charset="-18"/>
              </a:rPr>
              <a:t>data</a:t>
            </a:r>
            <a:r>
              <a:rPr lang="hu-HU" sz="2400" dirty="0">
                <a:latin typeface="Montserrat" panose="00000500000000000000" pitchFamily="2" charset="-1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34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1064</Words>
  <Application>Microsoft Office PowerPoint</Application>
  <PresentationFormat>Szélesvásznú</PresentationFormat>
  <Paragraphs>199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Montserrat</vt:lpstr>
      <vt:lpstr>Office-téma</vt:lpstr>
      <vt:lpstr>Introduction to  Bayesian thinking</vt:lpstr>
      <vt:lpstr>What is statistics at all???</vt:lpstr>
      <vt:lpstr>What is statistics at all???</vt:lpstr>
      <vt:lpstr>What is statistics at all???</vt:lpstr>
      <vt:lpstr>Two different statistical paradigms</vt:lpstr>
      <vt:lpstr>Two different statistical paradigms</vt:lpstr>
      <vt:lpstr>Two different statistical paradigms</vt:lpstr>
      <vt:lpstr>Two different statistical paradigms</vt:lpstr>
      <vt:lpstr>Bayes Rule</vt:lpstr>
      <vt:lpstr>Hypothesis testing</vt:lpstr>
      <vt:lpstr>Frequentist reasoning</vt:lpstr>
      <vt:lpstr>Bayesian reasoning</vt:lpstr>
      <vt:lpstr>What is probability?</vt:lpstr>
      <vt:lpstr>An example</vt:lpstr>
      <vt:lpstr>Frequentist method</vt:lpstr>
      <vt:lpstr>Bayesian method</vt:lpstr>
      <vt:lpstr>Bayesian method II.</vt:lpstr>
      <vt:lpstr>Bayesian method II.</vt:lpstr>
      <vt:lpstr>What about larger sample sizes?</vt:lpstr>
      <vt:lpstr>What about larger sample sizes?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63</cp:revision>
  <dcterms:created xsi:type="dcterms:W3CDTF">2019-08-09T14:02:43Z</dcterms:created>
  <dcterms:modified xsi:type="dcterms:W3CDTF">2019-08-15T18:45:28Z</dcterms:modified>
</cp:coreProperties>
</file>