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9" r:id="rId4"/>
    <p:sldId id="280" r:id="rId5"/>
    <p:sldId id="278" r:id="rId6"/>
    <p:sldId id="281" r:id="rId7"/>
    <p:sldId id="257" r:id="rId8"/>
    <p:sldId id="282" r:id="rId9"/>
    <p:sldId id="283" r:id="rId10"/>
    <p:sldId id="293" r:id="rId11"/>
    <p:sldId id="295" r:id="rId12"/>
    <p:sldId id="284" r:id="rId13"/>
    <p:sldId id="285" r:id="rId14"/>
    <p:sldId id="286" r:id="rId15"/>
    <p:sldId id="287" r:id="rId16"/>
    <p:sldId id="289" r:id="rId17"/>
    <p:sldId id="291" r:id="rId18"/>
    <p:sldId id="292" r:id="rId19"/>
    <p:sldId id="288" r:id="rId20"/>
    <p:sldId id="294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44B3-DF4C-4F38-9A07-ED7F2A720732}" type="datetimeFigureOut">
              <a:rPr lang="hu-HU" smtClean="0"/>
              <a:t>2019. 08. 16.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38C8-DDE9-43F3-8728-3F29322FF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3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5B567-4C55-44D5-B538-E8A7D61EE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089A6F-080D-423C-8B46-2B53792B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C54563-E127-4119-8E6D-DF17AB1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3B46C910-0FDD-4E5B-A923-DD97A0A99E04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9FE6A0-3F62-4786-974D-DBE57E3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DC9A53-D1C8-4E2A-914A-192BD83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8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569F2-596A-40D3-A3EA-9B7A781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905117-2E17-48FA-827A-66B3B107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140898-8237-432C-BC99-A0703D2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7B68-73F1-4EDD-8A5B-8687165025C9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0ADF75-D1BF-4507-96D8-61A62D71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86947D-31E7-4B0C-B3F9-2C7B928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B0239BE-ADE1-4D16-BAC8-FF61C710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A037DF-647F-4F3C-BA57-B1F1243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C3F802-872D-4B4B-8CC5-93BFCFDE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809-086B-4655-B8A4-74476576C487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8BDAF-5B80-4450-B574-21E31C8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33AFDA-532C-4BA2-98D7-5A6931B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48B35-AC2A-4305-B0F0-AAFC9939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12CC1-45F0-4652-911E-79BAC0D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55E686-A154-41CD-B4E5-4F5E1F0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193CDF-51EF-4B98-BE2F-85B1ADBF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BE991B-1CE3-44CD-AC03-478BECD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28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58AE-5398-40B7-B9F6-381F7E7C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F27327-34C5-416B-AF0B-725A7C4E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E5C5B9-EFF0-4477-BFE8-4530BA7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3FBE-941A-4744-933F-84F72BFF7954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CB98EB-1187-401A-9690-E0EE5FD3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99E32A-AAEB-4A7D-AF2A-69F693C6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49C9E-A594-4472-8AF5-EF48ADB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D13D62-4C1B-4455-A81A-875821C5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AD423D-BACD-4A97-9FB1-E647C529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47C0D9-8D9F-4F28-9024-2BCEA4A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308-3B5B-4C30-AC19-DF01BD74740C}" type="datetime1">
              <a:rPr lang="hu-HU" smtClean="0"/>
              <a:t>2019. 08. 16.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A6BBCF-CD2E-43BE-A942-EC003A5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3A672A-DBDE-4DFF-A65D-4318131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71621-4629-45EF-9D4A-0422E4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B7EF58-E9A9-4F8D-8FC0-A2C1062D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D018C2-76D1-47DB-AFD1-F96882BE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42A5ED-7086-4D4B-9B35-09FF8B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059D84-5208-43F9-B241-3DA5442A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87C21E-1405-4D36-B8CC-55BB13F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8D6E728D-26E7-43BA-96F5-7A1E7F5977AD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5F2B9A-85E5-44FB-9599-B6AE9AA7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D25557-612F-4EBC-B185-51FA274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9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50085-CBE4-416F-8F43-D588096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FE6B99-B24C-4029-81A7-B5D1F38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457C-27E6-497B-BF2C-4F0CD77C5386}" type="datetime1">
              <a:rPr lang="hu-HU" smtClean="0"/>
              <a:t>2019. 08. 16.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36AA7D-00BF-4EAA-AB0C-D6DB2B8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27CB72-F417-4017-8341-B8312182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1AC3BB3-D2BD-47E5-9002-FF71B30D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CACD-9286-4B0C-9851-8C28763EB050}" type="datetime1">
              <a:rPr lang="hu-HU" smtClean="0"/>
              <a:t>2019. 08. 16.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2B2CF3-3176-41BB-9A0A-5B71B62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CD3E21-363A-4F12-B171-4D28F4A6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4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5BEE1-91ED-431B-BD65-5BF0ACBD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74B9A-5260-48A6-AEA9-A2733E1F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44199A-299B-4821-BB2C-45FE769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7AEADC-2449-4EDC-AB71-64E3E02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E208-4CC1-404A-AD07-C6BEA0E0ADFE}" type="datetime1">
              <a:rPr lang="hu-HU" smtClean="0"/>
              <a:t>2019. 08. 16.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3E170-5DCE-4C1D-8EE0-124F8F1B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7434F-2E54-4908-AC37-C9775A1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C217D-1EED-4AC6-A301-3D6386B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10C0F5-17DC-479D-89AA-E4DE874F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EDC5E-8B10-4D15-8FA2-5DC77CDB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1D1F8E-B515-4491-B939-B11B3D97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C64-AAC6-4EE2-9988-02E9693D221F}" type="datetime1">
              <a:rPr lang="hu-HU" smtClean="0"/>
              <a:t>2019. 08. 16.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D2063-21C6-4006-8C4C-A3BA1B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4A08EB-7E94-41A5-834B-D2B1190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3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416C31-DDC0-4858-8C7B-29263BCA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E039D5-2686-48B1-AE81-1FDADB09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8B923-D56C-420C-BF68-EBBA92BFE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fld id="{0AE03D70-489F-4FD3-9C2E-CA23F6B13055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3873EE-4C56-4883-ACEB-40F0B930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FBD59E-B1FB-4DD8-AF11-421D549F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  <p:pic>
        <p:nvPicPr>
          <p:cNvPr id="7" name="Picture 5" descr="SSCH_Branding_Logo_T1_01.png">
            <a:extLst>
              <a:ext uri="{FF2B5EF4-FFF2-40B4-BE49-F238E27FC236}">
                <a16:creationId xmlns:a16="http://schemas.microsoft.com/office/drawing/2014/main" id="{EA4DC3E1-EDA9-451A-9188-3322D05B0D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2" y="284119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C6803-1C9E-4E42-8592-CDA06655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ea typeface="MS PGothic" panose="020B0600070205080204" pitchFamily="34" charset="-128"/>
                <a:cs typeface="+mn-cs"/>
              </a:rPr>
              <a:t>Text mining project 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A62FA4-00F0-4D78-90B7-3DFDCAF3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Session I</a:t>
            </a:r>
            <a:r>
              <a:rPr lang="hu-HU" sz="3600" dirty="0"/>
              <a:t>I</a:t>
            </a:r>
            <a:r>
              <a:rPr lang="en-US" sz="3600" dirty="0"/>
              <a:t>.</a:t>
            </a:r>
            <a:r>
              <a:rPr lang="hu-HU" sz="3600" dirty="0"/>
              <a:t> – Text </a:t>
            </a:r>
            <a:r>
              <a:rPr lang="hu-HU" sz="3600" dirty="0" err="1"/>
              <a:t>preprocessing</a:t>
            </a:r>
            <a:endParaRPr lang="hu-HU" sz="3600" dirty="0"/>
          </a:p>
          <a:p>
            <a:endParaRPr lang="hu-HU" dirty="0"/>
          </a:p>
          <a:p>
            <a:r>
              <a:rPr lang="hu-HU" sz="2000" dirty="0"/>
              <a:t>Mór Kapronczay</a:t>
            </a:r>
          </a:p>
          <a:p>
            <a:r>
              <a:rPr lang="hu-HU" sz="2000" dirty="0"/>
              <a:t>Data Scientist @ Starschema Ltd.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1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AD6DA14-7860-465C-9FE0-181D015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continue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text mining </a:t>
            </a:r>
            <a:r>
              <a:rPr lang="hu-HU" dirty="0" err="1"/>
              <a:t>application</a:t>
            </a:r>
            <a:r>
              <a:rPr lang="hu-HU" dirty="0"/>
              <a:t>!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8054314-D55C-4CBA-A3E3-3A3CDA1E7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209A1D-7FB9-4C18-A983-192EE4E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620DFF-DEE3-467B-A8B6-8920099D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B14E1D-6203-4D7B-8508-EAA8A724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2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F1CAD03-66A1-4BBA-AC8E-6471ADCD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The project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30CB4EA1-50AC-41E1-95FF-3F56A4A7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news</a:t>
            </a:r>
            <a:r>
              <a:rPr lang="hu-HU" dirty="0"/>
              <a:t> </a:t>
            </a:r>
            <a:r>
              <a:rPr lang="hu-HU" dirty="0" err="1"/>
              <a:t>headlines</a:t>
            </a:r>
            <a:r>
              <a:rPr lang="hu-HU" dirty="0"/>
              <a:t> and </a:t>
            </a:r>
            <a:r>
              <a:rPr lang="hu-HU" dirty="0" err="1"/>
              <a:t>quasi</a:t>
            </a:r>
            <a:r>
              <a:rPr lang="hu-HU" dirty="0"/>
              <a:t> </a:t>
            </a:r>
            <a:r>
              <a:rPr lang="hu-HU" dirty="0" err="1"/>
              <a:t>leads</a:t>
            </a:r>
            <a:r>
              <a:rPr lang="hu-HU" dirty="0"/>
              <a:t>, </a:t>
            </a:r>
            <a:r>
              <a:rPr lang="hu-HU" dirty="0" err="1"/>
              <a:t>around</a:t>
            </a:r>
            <a:r>
              <a:rPr lang="hu-HU" dirty="0"/>
              <a:t> 2-3 </a:t>
            </a:r>
            <a:r>
              <a:rPr lang="hu-HU" dirty="0" err="1"/>
              <a:t>sentences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. 10,000 </a:t>
            </a:r>
            <a:r>
              <a:rPr lang="hu-HU" dirty="0" err="1"/>
              <a:t>element</a:t>
            </a:r>
            <a:r>
              <a:rPr lang="hu-HU" dirty="0"/>
              <a:t> random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200,000 </a:t>
            </a:r>
            <a:r>
              <a:rPr lang="hu-HU" dirty="0" err="1"/>
              <a:t>observations</a:t>
            </a:r>
            <a:r>
              <a:rPr lang="hu-HU" dirty="0"/>
              <a:t>.</a:t>
            </a:r>
          </a:p>
          <a:p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news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categorised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42 </a:t>
            </a:r>
            <a:r>
              <a:rPr lang="hu-HU" dirty="0" err="1"/>
              <a:t>categories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is </a:t>
            </a:r>
            <a:r>
              <a:rPr lang="hu-HU" dirty="0" err="1"/>
              <a:t>reduced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35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aim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classification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is a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!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text,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categories</a:t>
            </a:r>
            <a:r>
              <a:rPr lang="hu-HU" dirty="0"/>
              <a:t>…</a:t>
            </a:r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405FBC-F8E7-4A1F-883C-00AA8595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3FBE-941A-4744-933F-84F72BFF7954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CD19AF-2807-4D6B-8626-5A205BF7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2FEDBE-4E94-4062-89DA-5B009BF6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08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889F7-5404-4DEB-A677-EDC14F75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From</a:t>
            </a:r>
            <a:r>
              <a:rPr lang="hu-HU" dirty="0"/>
              <a:t> text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09BA26-54B7-45D7-840C-771BEF9C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aim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text,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algorithms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F0E125-AECA-4E03-AD78-34F22A0D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79205B-8F6B-46EA-B47D-0DA20A89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B20988-390E-4629-A410-86E30930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4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4FC132-1E2C-4EE6-8796-39F6509D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Bag-of-</a:t>
            </a:r>
            <a:r>
              <a:rPr lang="hu-HU" dirty="0" err="1"/>
              <a:t>words</a:t>
            </a:r>
            <a:endParaRPr lang="hu-HU" dirty="0"/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0C5FD2BE-C46B-416A-8644-7EC314341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113360"/>
              </p:ext>
            </p:extLst>
          </p:nvPr>
        </p:nvGraphicFramePr>
        <p:xfrm>
          <a:off x="838199" y="3096419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841">
                  <a:extLst>
                    <a:ext uri="{9D8B030D-6E8A-4147-A177-3AD203B41FA5}">
                      <a16:colId xmlns:a16="http://schemas.microsoft.com/office/drawing/2014/main" val="2757210782"/>
                    </a:ext>
                  </a:extLst>
                </a:gridCol>
                <a:gridCol w="1722399">
                  <a:extLst>
                    <a:ext uri="{9D8B030D-6E8A-4147-A177-3AD203B41FA5}">
                      <a16:colId xmlns:a16="http://schemas.microsoft.com/office/drawing/2014/main" val="40653391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526809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98401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948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err="1"/>
                        <a:t>Documents</a:t>
                      </a:r>
                      <a:r>
                        <a:rPr lang="hu-HU" dirty="0"/>
                        <a:t>\</a:t>
                      </a:r>
                      <a:r>
                        <a:rPr lang="hu-HU" dirty="0" err="1"/>
                        <a:t>Words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Word1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Word2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WordP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3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Doc1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Count</a:t>
                      </a:r>
                      <a:r>
                        <a:rPr lang="hu-HU" dirty="0"/>
                        <a:t>(1,1)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Count</a:t>
                      </a:r>
                      <a:r>
                        <a:rPr lang="hu-HU" dirty="0"/>
                        <a:t>(1,P)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9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Doc2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4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err="1"/>
                        <a:t>DocN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Count</a:t>
                      </a:r>
                      <a:r>
                        <a:rPr lang="hu-HU" dirty="0"/>
                        <a:t>(N,1)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…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Count</a:t>
                      </a:r>
                      <a:r>
                        <a:rPr lang="hu-HU" dirty="0"/>
                        <a:t>(N,P)</a:t>
                      </a:r>
                      <a:endParaRPr lang="hu-HU" dirty="0">
                        <a:latin typeface="Montserrat" panose="00000500000000000000" pitchFamily="2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9695"/>
                  </a:ext>
                </a:extLst>
              </a:tr>
            </a:tbl>
          </a:graphicData>
        </a:graphic>
      </p:graphicFrame>
      <p:sp>
        <p:nvSpPr>
          <p:cNvPr id="4" name="Dátum helye 3">
            <a:extLst>
              <a:ext uri="{FF2B5EF4-FFF2-40B4-BE49-F238E27FC236}">
                <a16:creationId xmlns:a16="http://schemas.microsoft.com/office/drawing/2014/main" id="{CC4EBBF7-579C-41FC-B423-E51D2144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FF659-BD98-4B97-B3D9-D8EB15E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D01C9F-1F30-463C-B266-31BE31DB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13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D9F189A-F608-4BA0-98EC-C20E2525F0D9}"/>
              </a:ext>
            </a:extLst>
          </p:cNvPr>
          <p:cNvSpPr txBox="1"/>
          <p:nvPr/>
        </p:nvSpPr>
        <p:spPr>
          <a:xfrm>
            <a:off x="838199" y="183718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Montserrat" panose="00000500000000000000" pitchFamily="2" charset="-18"/>
              </a:rPr>
              <a:t>Corpus: A </a:t>
            </a:r>
            <a:r>
              <a:rPr lang="hu-HU" dirty="0" err="1">
                <a:latin typeface="Montserrat" panose="00000500000000000000" pitchFamily="2" charset="-18"/>
              </a:rPr>
              <a:t>collection</a:t>
            </a:r>
            <a:r>
              <a:rPr lang="hu-HU" dirty="0">
                <a:latin typeface="Montserrat" panose="00000500000000000000" pitchFamily="2" charset="-18"/>
              </a:rPr>
              <a:t> of </a:t>
            </a:r>
            <a:r>
              <a:rPr lang="hu-HU" dirty="0" err="1">
                <a:latin typeface="Montserrat" panose="00000500000000000000" pitchFamily="2" charset="-18"/>
              </a:rPr>
              <a:t>texts</a:t>
            </a:r>
            <a:r>
              <a:rPr lang="hu-HU" dirty="0">
                <a:latin typeface="Montserrat" panose="00000500000000000000" pitchFamily="2" charset="-18"/>
              </a:rPr>
              <a:t> – </a:t>
            </a:r>
            <a:r>
              <a:rPr lang="hu-HU" dirty="0" err="1">
                <a:latin typeface="Montserrat" panose="00000500000000000000" pitchFamily="2" charset="-18"/>
              </a:rPr>
              <a:t>the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dataset</a:t>
            </a:r>
            <a:r>
              <a:rPr lang="hu-HU" dirty="0">
                <a:latin typeface="Montserrat" panose="00000500000000000000" pitchFamily="2" charset="-18"/>
              </a:rPr>
              <a:t> in </a:t>
            </a:r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case</a:t>
            </a:r>
            <a:endParaRPr lang="hu-HU" dirty="0">
              <a:latin typeface="Montserrat" panose="00000500000000000000" pitchFamily="2" charset="-18"/>
            </a:endParaRPr>
          </a:p>
          <a:p>
            <a:r>
              <a:rPr lang="hu-HU" dirty="0" err="1">
                <a:latin typeface="Montserrat" panose="00000500000000000000" pitchFamily="2" charset="-18"/>
              </a:rPr>
              <a:t>Document</a:t>
            </a:r>
            <a:r>
              <a:rPr lang="hu-HU" dirty="0">
                <a:latin typeface="Montserrat" panose="00000500000000000000" pitchFamily="2" charset="-18"/>
              </a:rPr>
              <a:t>: 1 text – an </a:t>
            </a:r>
            <a:r>
              <a:rPr lang="hu-HU" dirty="0" err="1">
                <a:latin typeface="Montserrat" panose="00000500000000000000" pitchFamily="2" charset="-18"/>
              </a:rPr>
              <a:t>observation</a:t>
            </a:r>
            <a:r>
              <a:rPr lang="hu-HU" dirty="0">
                <a:latin typeface="Montserrat" panose="00000500000000000000" pitchFamily="2" charset="-18"/>
              </a:rPr>
              <a:t> (a </a:t>
            </a:r>
            <a:r>
              <a:rPr lang="hu-HU" dirty="0" err="1">
                <a:latin typeface="Montserrat" panose="00000500000000000000" pitchFamily="2" charset="-18"/>
              </a:rPr>
              <a:t>sample</a:t>
            </a:r>
            <a:r>
              <a:rPr lang="hu-HU" dirty="0">
                <a:latin typeface="Montserrat" panose="00000500000000000000" pitchFamily="2" charset="-18"/>
              </a:rPr>
              <a:t>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F805A9-9635-49E1-B1D4-E0F7A8058829}"/>
              </a:ext>
            </a:extLst>
          </p:cNvPr>
          <p:cNvSpPr txBox="1"/>
          <p:nvPr/>
        </p:nvSpPr>
        <p:spPr>
          <a:xfrm>
            <a:off x="838199" y="538573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Montserrat" panose="00000500000000000000" pitchFamily="2" charset="-18"/>
              </a:rPr>
              <a:t>What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information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are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we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losing</a:t>
            </a:r>
            <a:r>
              <a:rPr lang="hu-HU" dirty="0">
                <a:latin typeface="Montserrat" panose="00000500000000000000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89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8F46D-1A72-4470-AC79-858CB940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be </a:t>
            </a:r>
            <a:r>
              <a:rPr lang="hu-HU" dirty="0" err="1"/>
              <a:t>better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8E1D2-405C-45C2-9DA7-CD350ACF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4D557F-9EE8-4559-9F6A-7F4F969D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8827AD-DBE0-4CEC-BE0B-269D82C4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E20859-EEEF-4CEF-BF4D-DB8AB33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18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8F46D-1A72-4470-AC79-858CB940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be </a:t>
            </a:r>
            <a:r>
              <a:rPr lang="hu-HU" dirty="0" err="1"/>
              <a:t>better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8E1D2-405C-45C2-9DA7-CD350ACF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TF-IDF: Term </a:t>
            </a:r>
            <a:r>
              <a:rPr lang="hu-HU" dirty="0" err="1"/>
              <a:t>Frequency</a:t>
            </a:r>
            <a:r>
              <a:rPr lang="hu-HU" dirty="0"/>
              <a:t> – </a:t>
            </a:r>
            <a:r>
              <a:rPr lang="hu-HU" dirty="0" err="1"/>
              <a:t>Inverse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Frequency</a:t>
            </a:r>
            <a:br>
              <a:rPr lang="hu-HU" dirty="0"/>
            </a:br>
            <a:r>
              <a:rPr lang="hu-HU" sz="2000" dirty="0" err="1"/>
              <a:t>There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many</a:t>
            </a:r>
            <a:r>
              <a:rPr lang="hu-HU" sz="2000" dirty="0"/>
              <a:t> </a:t>
            </a:r>
            <a:r>
              <a:rPr lang="hu-HU" sz="2000" dirty="0" err="1"/>
              <a:t>variants</a:t>
            </a:r>
            <a:r>
              <a:rPr lang="hu-HU" sz="2000" dirty="0"/>
              <a:t>: </a:t>
            </a:r>
            <a:r>
              <a:rPr lang="hu-HU" sz="2000" dirty="0">
                <a:hlinkClick r:id="rId2"/>
              </a:rPr>
              <a:t>https://en.wikipedia.org/wiki/Tf%E2%80%93idf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The idea is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weight</a:t>
            </a:r>
            <a:r>
              <a:rPr lang="hu-HU" sz="2000" dirty="0"/>
              <a:t> </a:t>
            </a:r>
            <a:r>
              <a:rPr lang="hu-HU" sz="2000" dirty="0" err="1"/>
              <a:t>term</a:t>
            </a:r>
            <a:r>
              <a:rPr lang="hu-HU" sz="2000" dirty="0"/>
              <a:t> </a:t>
            </a:r>
            <a:r>
              <a:rPr lang="hu-HU" sz="2000" dirty="0" err="1"/>
              <a:t>frequencies</a:t>
            </a:r>
            <a:r>
              <a:rPr lang="hu-HU" sz="2000" dirty="0"/>
              <a:t> </a:t>
            </a:r>
            <a:r>
              <a:rPr lang="hu-HU" sz="2000" dirty="0" err="1"/>
              <a:t>negatively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their</a:t>
            </a:r>
            <a:r>
              <a:rPr lang="hu-HU" sz="2000" dirty="0"/>
              <a:t> </a:t>
            </a:r>
            <a:r>
              <a:rPr lang="hu-HU" sz="2000" dirty="0" err="1"/>
              <a:t>frequency</a:t>
            </a:r>
            <a:r>
              <a:rPr lang="hu-HU" sz="2000" dirty="0"/>
              <a:t> in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/>
              <a:t>documents</a:t>
            </a:r>
            <a:r>
              <a:rPr lang="hu-HU" sz="2000" dirty="0"/>
              <a:t>.</a:t>
            </a:r>
          </a:p>
          <a:p>
            <a:pPr marL="0" indent="0">
              <a:buNone/>
            </a:pP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way</a:t>
            </a:r>
            <a:r>
              <a:rPr lang="hu-HU" sz="2000" dirty="0"/>
              <a:t> </a:t>
            </a:r>
            <a:r>
              <a:rPr lang="hu-HU" sz="2000" dirty="0" err="1"/>
              <a:t>tf-idf</a:t>
            </a:r>
            <a:r>
              <a:rPr lang="hu-HU" sz="2000" dirty="0"/>
              <a:t> </a:t>
            </a:r>
            <a:r>
              <a:rPr lang="hu-HU" sz="2000" dirty="0" err="1"/>
              <a:t>scores</a:t>
            </a:r>
            <a:r>
              <a:rPr lang="hu-HU" sz="2000" dirty="0"/>
              <a:t> </a:t>
            </a:r>
            <a:r>
              <a:rPr lang="hu-HU" sz="2000" dirty="0" err="1"/>
              <a:t>became</a:t>
            </a:r>
            <a:r>
              <a:rPr lang="hu-HU" sz="2000" dirty="0"/>
              <a:t> </a:t>
            </a:r>
            <a:r>
              <a:rPr lang="hu-HU" sz="2000" dirty="0" err="1"/>
              <a:t>better</a:t>
            </a:r>
            <a:r>
              <a:rPr lang="hu-HU" sz="2000" dirty="0"/>
              <a:t> </a:t>
            </a:r>
            <a:r>
              <a:rPr lang="hu-HU" sz="2000" dirty="0" err="1"/>
              <a:t>identifiers</a:t>
            </a:r>
            <a:r>
              <a:rPr lang="hu-HU" sz="2000" dirty="0"/>
              <a:t> of </a:t>
            </a:r>
            <a:r>
              <a:rPr lang="hu-HU" sz="2000" dirty="0" err="1"/>
              <a:t>documents</a:t>
            </a:r>
            <a:r>
              <a:rPr lang="hu-HU" sz="2000" dirty="0"/>
              <a:t> in </a:t>
            </a:r>
            <a:r>
              <a:rPr lang="hu-HU" sz="2000" dirty="0" err="1"/>
              <a:t>the</a:t>
            </a:r>
            <a:r>
              <a:rPr lang="hu-HU" sz="2000" dirty="0"/>
              <a:t> corpus. </a:t>
            </a:r>
            <a:r>
              <a:rPr lang="hu-HU" sz="2000" dirty="0" err="1"/>
              <a:t>If</a:t>
            </a:r>
            <a:r>
              <a:rPr lang="hu-HU" sz="2000" dirty="0"/>
              <a:t> a </a:t>
            </a:r>
            <a:r>
              <a:rPr lang="hu-HU" sz="2000" dirty="0" err="1"/>
              <a:t>word</a:t>
            </a:r>
            <a:r>
              <a:rPr lang="hu-HU" sz="2000" dirty="0"/>
              <a:t> is </a:t>
            </a:r>
            <a:r>
              <a:rPr lang="hu-HU" sz="2000" dirty="0" err="1"/>
              <a:t>frequent</a:t>
            </a:r>
            <a:r>
              <a:rPr lang="hu-HU" sz="2000" dirty="0"/>
              <a:t> in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texts</a:t>
            </a:r>
            <a:r>
              <a:rPr lang="hu-HU" sz="2000" dirty="0"/>
              <a:t>, </a:t>
            </a:r>
            <a:r>
              <a:rPr lang="hu-HU" sz="2000" dirty="0" err="1"/>
              <a:t>it</a:t>
            </a:r>
            <a:r>
              <a:rPr lang="hu-HU" sz="2000" dirty="0"/>
              <a:t> is </a:t>
            </a:r>
            <a:r>
              <a:rPr lang="hu-HU" sz="2000" dirty="0" err="1"/>
              <a:t>not</a:t>
            </a:r>
            <a:r>
              <a:rPr lang="hu-HU" sz="2000" dirty="0"/>
              <a:t> a </a:t>
            </a:r>
            <a:r>
              <a:rPr lang="hu-HU" sz="2000" dirty="0" err="1"/>
              <a:t>great</a:t>
            </a:r>
            <a:r>
              <a:rPr lang="hu-HU" sz="2000" dirty="0"/>
              <a:t> </a:t>
            </a:r>
            <a:r>
              <a:rPr lang="hu-HU" sz="2000" dirty="0" err="1"/>
              <a:t>feature</a:t>
            </a:r>
            <a:r>
              <a:rPr lang="hu-HU" sz="2000" dirty="0"/>
              <a:t>.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 err="1"/>
              <a:t>This</a:t>
            </a:r>
            <a:r>
              <a:rPr lang="hu-HU" sz="2400" dirty="0"/>
              <a:t> </a:t>
            </a:r>
            <a:r>
              <a:rPr lang="hu-HU" sz="2400" dirty="0" err="1"/>
              <a:t>whole</a:t>
            </a:r>
            <a:r>
              <a:rPr lang="hu-HU" sz="2400" dirty="0"/>
              <a:t> </a:t>
            </a:r>
            <a:r>
              <a:rPr lang="hu-HU" sz="2400" dirty="0" err="1"/>
              <a:t>process</a:t>
            </a:r>
            <a:r>
              <a:rPr lang="hu-HU" sz="2400" dirty="0"/>
              <a:t> </a:t>
            </a:r>
            <a:r>
              <a:rPr lang="hu-HU" sz="2400" dirty="0" err="1"/>
              <a:t>was</a:t>
            </a:r>
            <a:r>
              <a:rPr lang="hu-HU" sz="2400" dirty="0"/>
              <a:t> text </a:t>
            </a:r>
            <a:r>
              <a:rPr lang="hu-HU" sz="2400" b="1" dirty="0"/>
              <a:t>VECTORISATION</a:t>
            </a:r>
            <a:r>
              <a:rPr lang="hu-HU" sz="2400" dirty="0"/>
              <a:t>.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4D557F-9EE8-4559-9F6A-7F4F969D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8827AD-DBE0-4CEC-BE0B-269D82C4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E20859-EEEF-4CEF-BF4D-DB8AB33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672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D7CADA-6C3B-4842-B711-8A611D8B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Exploding</a:t>
            </a:r>
            <a:r>
              <a:rPr lang="hu-HU" dirty="0"/>
              <a:t> </a:t>
            </a:r>
            <a:r>
              <a:rPr lang="hu-HU" dirty="0" err="1"/>
              <a:t>dimensionality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FF7A97-8590-42D0-944D-B546BFD1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The </a:t>
            </a:r>
            <a:r>
              <a:rPr lang="hu-HU" dirty="0" err="1"/>
              <a:t>resulting</a:t>
            </a:r>
            <a:r>
              <a:rPr lang="hu-HU" dirty="0"/>
              <a:t> text </a:t>
            </a:r>
            <a:r>
              <a:rPr lang="hu-HU" dirty="0" err="1"/>
              <a:t>vector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an </a:t>
            </a:r>
            <a:r>
              <a:rPr lang="hu-HU" dirty="0" err="1"/>
              <a:t>extremely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columns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Why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D96A0E-C619-4AC6-A5FA-10140859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E056B1-B8AA-4B9A-8390-510F6A7C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A05DF5-5EB7-4DB9-B6C7-34EA1EBC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57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D7CADA-6C3B-4842-B711-8A611D8B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Exploding</a:t>
            </a:r>
            <a:r>
              <a:rPr lang="hu-HU" dirty="0"/>
              <a:t> </a:t>
            </a:r>
            <a:r>
              <a:rPr lang="hu-HU" dirty="0" err="1"/>
              <a:t>dimensionality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FF7A97-8590-42D0-944D-B546BFD1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The </a:t>
            </a:r>
            <a:r>
              <a:rPr lang="hu-HU" dirty="0" err="1"/>
              <a:t>resulting</a:t>
            </a:r>
            <a:r>
              <a:rPr lang="hu-HU" dirty="0"/>
              <a:t> text </a:t>
            </a:r>
            <a:r>
              <a:rPr lang="hu-HU" dirty="0" err="1"/>
              <a:t>vector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an </a:t>
            </a:r>
            <a:r>
              <a:rPr lang="hu-HU" dirty="0" err="1"/>
              <a:t>extremely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columns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Why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?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Dimensionality</a:t>
            </a:r>
            <a:r>
              <a:rPr lang="hu-HU" dirty="0"/>
              <a:t> </a:t>
            </a:r>
            <a:r>
              <a:rPr lang="hu-HU" dirty="0" err="1"/>
              <a:t>reduction</a:t>
            </a:r>
            <a:r>
              <a:rPr lang="hu-HU" dirty="0"/>
              <a:t> is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b="1" dirty="0"/>
              <a:t>text-</a:t>
            </a:r>
            <a:r>
              <a:rPr lang="hu-HU" b="1" dirty="0" err="1"/>
              <a:t>preprocessing</a:t>
            </a:r>
            <a:r>
              <a:rPr lang="hu-HU" dirty="0"/>
              <a:t>!</a:t>
            </a:r>
          </a:p>
          <a:p>
            <a:pPr marL="0" indent="0">
              <a:buNone/>
            </a:pPr>
            <a:r>
              <a:rPr lang="hu-HU" dirty="0"/>
              <a:t>Text-</a:t>
            </a:r>
            <a:r>
              <a:rPr lang="hu-HU" dirty="0" err="1"/>
              <a:t>preprocessing</a:t>
            </a:r>
            <a:r>
              <a:rPr lang="hu-HU" dirty="0"/>
              <a:t> ~ Data </a:t>
            </a:r>
            <a:r>
              <a:rPr lang="hu-HU" dirty="0" err="1"/>
              <a:t>cleaning</a:t>
            </a:r>
            <a:r>
              <a:rPr lang="hu-HU" dirty="0"/>
              <a:t> in text mining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D96A0E-C619-4AC6-A5FA-10140859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E056B1-B8AA-4B9A-8390-510F6A7C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A05DF5-5EB7-4DB9-B6C7-34EA1EBC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69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AF4CF-A12A-47CB-81C7-1C448192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Text-</a:t>
            </a:r>
            <a:r>
              <a:rPr lang="hu-HU" dirty="0" err="1"/>
              <a:t>preprocessing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A0FD3E-4E81-4C13-A0B9-B43700A7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Framework of </a:t>
            </a:r>
            <a:r>
              <a:rPr lang="hu-HU" dirty="0" err="1"/>
              <a:t>Denny</a:t>
            </a:r>
            <a:r>
              <a:rPr lang="hu-HU" dirty="0"/>
              <a:t> &amp; </a:t>
            </a:r>
            <a:r>
              <a:rPr lang="hu-HU" dirty="0" err="1"/>
              <a:t>Spirling</a:t>
            </a:r>
            <a:r>
              <a:rPr lang="hu-HU" dirty="0"/>
              <a:t> (2018):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err="1"/>
              <a:t>Punctuation</a:t>
            </a:r>
            <a:r>
              <a:rPr lang="hu-HU" sz="2000" dirty="0"/>
              <a:t> (#, </a:t>
            </a:r>
            <a:r>
              <a:rPr lang="hu-HU" sz="2000" dirty="0" err="1"/>
              <a:t>markups</a:t>
            </a:r>
            <a:r>
              <a:rPr lang="hu-HU" sz="2000" dirty="0"/>
              <a:t> …)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err="1"/>
              <a:t>Numbers</a:t>
            </a:r>
            <a:r>
              <a:rPr lang="hu-HU" sz="2000" dirty="0"/>
              <a:t> (</a:t>
            </a:r>
            <a:r>
              <a:rPr lang="hu-HU" sz="2000" dirty="0" err="1"/>
              <a:t>addresses</a:t>
            </a:r>
            <a:r>
              <a:rPr lang="hu-HU" sz="2000" dirty="0"/>
              <a:t>, </a:t>
            </a:r>
            <a:r>
              <a:rPr lang="hu-HU" sz="2000" dirty="0" err="1"/>
              <a:t>references</a:t>
            </a:r>
            <a:r>
              <a:rPr lang="hu-HU" sz="2000" dirty="0"/>
              <a:t>…)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err="1"/>
              <a:t>Lowercasing</a:t>
            </a:r>
            <a:r>
              <a:rPr lang="hu-HU" sz="2000" dirty="0"/>
              <a:t> (Rose, House)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err="1"/>
              <a:t>Stemming</a:t>
            </a:r>
            <a:r>
              <a:rPr lang="hu-HU" sz="2000" dirty="0"/>
              <a:t>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lemmatizing</a:t>
            </a:r>
            <a:r>
              <a:rPr lang="hu-HU" sz="2000" dirty="0"/>
              <a:t> (</a:t>
            </a:r>
            <a:r>
              <a:rPr lang="hu-HU" sz="2000" dirty="0" err="1"/>
              <a:t>different</a:t>
            </a:r>
            <a:r>
              <a:rPr lang="hu-HU" sz="2000" dirty="0"/>
              <a:t> </a:t>
            </a:r>
            <a:r>
              <a:rPr lang="hu-HU" sz="2000" dirty="0" err="1"/>
              <a:t>meaning-same</a:t>
            </a:r>
            <a:r>
              <a:rPr lang="hu-HU" sz="2000" dirty="0"/>
              <a:t> </a:t>
            </a:r>
            <a:r>
              <a:rPr lang="hu-HU" sz="2000" dirty="0" err="1"/>
              <a:t>stem</a:t>
            </a:r>
            <a:r>
              <a:rPr lang="hu-HU" sz="2000" dirty="0"/>
              <a:t> </a:t>
            </a:r>
            <a:r>
              <a:rPr lang="hu-HU" sz="2000" dirty="0" err="1"/>
              <a:t>vs</a:t>
            </a:r>
            <a:r>
              <a:rPr lang="hu-HU" sz="2000" dirty="0"/>
              <a:t> </a:t>
            </a:r>
            <a:r>
              <a:rPr lang="hu-HU" sz="2000" dirty="0" err="1"/>
              <a:t>hard-to-create</a:t>
            </a:r>
            <a:r>
              <a:rPr lang="hu-HU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err="1"/>
              <a:t>Stopword</a:t>
            </a:r>
            <a:r>
              <a:rPr lang="hu-HU" sz="2000" dirty="0"/>
              <a:t> </a:t>
            </a:r>
            <a:r>
              <a:rPr lang="hu-HU" sz="2000" dirty="0" err="1"/>
              <a:t>Removal</a:t>
            </a:r>
            <a:r>
              <a:rPr lang="hu-HU" sz="2000" dirty="0"/>
              <a:t> (</a:t>
            </a:r>
            <a:r>
              <a:rPr lang="hu-HU" sz="2000" dirty="0" err="1"/>
              <a:t>domain</a:t>
            </a:r>
            <a:r>
              <a:rPr lang="hu-HU" sz="2000" dirty="0"/>
              <a:t> </a:t>
            </a:r>
            <a:r>
              <a:rPr lang="hu-HU" sz="2000" dirty="0" err="1"/>
              <a:t>specificity</a:t>
            </a:r>
            <a:r>
              <a:rPr lang="hu-HU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/>
              <a:t>N-</a:t>
            </a:r>
            <a:r>
              <a:rPr lang="hu-HU" sz="2000" dirty="0" err="1"/>
              <a:t>gram</a:t>
            </a:r>
            <a:r>
              <a:rPr lang="hu-HU" sz="2000" dirty="0"/>
              <a:t> </a:t>
            </a:r>
            <a:r>
              <a:rPr lang="hu-HU" sz="2000" dirty="0" err="1"/>
              <a:t>inclusion</a:t>
            </a:r>
            <a:r>
              <a:rPr lang="hu-HU" sz="2000" dirty="0"/>
              <a:t> (</a:t>
            </a:r>
            <a:r>
              <a:rPr lang="hu-HU" sz="2000" dirty="0" err="1"/>
              <a:t>combinatorial</a:t>
            </a:r>
            <a:r>
              <a:rPr lang="hu-HU" sz="2000" dirty="0"/>
              <a:t> </a:t>
            </a:r>
            <a:r>
              <a:rPr lang="hu-HU" sz="2000" dirty="0" err="1"/>
              <a:t>explosion</a:t>
            </a:r>
            <a:r>
              <a:rPr lang="hu-HU" sz="2000" dirty="0"/>
              <a:t> </a:t>
            </a:r>
            <a:r>
              <a:rPr lang="hu-HU" sz="2000" dirty="0" err="1"/>
              <a:t>vs</a:t>
            </a:r>
            <a:r>
              <a:rPr lang="hu-HU" sz="2000" dirty="0"/>
              <a:t>. </a:t>
            </a:r>
            <a:r>
              <a:rPr lang="hu-HU" sz="2000" dirty="0" err="1"/>
              <a:t>meaning</a:t>
            </a:r>
            <a:r>
              <a:rPr lang="hu-HU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err="1"/>
              <a:t>Infrequently</a:t>
            </a:r>
            <a:r>
              <a:rPr lang="hu-HU" sz="2000" dirty="0"/>
              <a:t> </a:t>
            </a:r>
            <a:r>
              <a:rPr lang="hu-HU" sz="2000" dirty="0" err="1"/>
              <a:t>used</a:t>
            </a:r>
            <a:r>
              <a:rPr lang="hu-HU" sz="2000" dirty="0"/>
              <a:t> </a:t>
            </a:r>
            <a:r>
              <a:rPr lang="hu-HU" sz="2000" dirty="0" err="1"/>
              <a:t>terms</a:t>
            </a:r>
            <a:r>
              <a:rPr lang="hu-HU" sz="2000" dirty="0"/>
              <a:t> (</a:t>
            </a:r>
            <a:r>
              <a:rPr lang="hu-HU" sz="2000" dirty="0" err="1"/>
              <a:t>vocab</a:t>
            </a:r>
            <a:r>
              <a:rPr lang="hu-HU" sz="2000" dirty="0"/>
              <a:t> </a:t>
            </a:r>
            <a:r>
              <a:rPr lang="hu-HU" sz="2000" dirty="0" err="1"/>
              <a:t>size</a:t>
            </a:r>
            <a:r>
              <a:rPr lang="hu-HU" sz="2000" dirty="0"/>
              <a:t> </a:t>
            </a:r>
            <a:r>
              <a:rPr lang="hu-HU" sz="2000" dirty="0" err="1"/>
              <a:t>vs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thrown</a:t>
            </a:r>
            <a:r>
              <a:rPr lang="hu-HU" sz="2000" dirty="0"/>
              <a:t> </a:t>
            </a:r>
            <a:r>
              <a:rPr lang="hu-HU" sz="2000" dirty="0" err="1"/>
              <a:t>away</a:t>
            </a:r>
            <a:r>
              <a:rPr lang="hu-HU" sz="2000" dirty="0"/>
              <a:t>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C78EFB-E823-44C7-AE42-D163701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134EC1-16E1-4B28-B075-5393666E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F644F0-2844-4446-BDF8-A96BB28B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11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8F46D-1A72-4470-AC79-858CB940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Feature</a:t>
            </a:r>
            <a:r>
              <a:rPr lang="hu-HU" dirty="0"/>
              <a:t> Union </a:t>
            </a:r>
            <a:r>
              <a:rPr lang="hu-HU" dirty="0" err="1"/>
              <a:t>concept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8E1D2-405C-45C2-9DA7-CD350ACF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4D557F-9EE8-4559-9F6A-7F4F969D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8827AD-DBE0-4CEC-BE0B-269D82C4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E20859-EEEF-4CEF-BF4D-DB8AB33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19</a:t>
            </a:fld>
            <a:endParaRPr lang="hu-HU"/>
          </a:p>
        </p:txBody>
      </p:sp>
      <p:pic>
        <p:nvPicPr>
          <p:cNvPr id="6146" name="Picture 2" descr="https://miro.medium.com/max/1050/1*vXpUaBPZRZtAsciMXllmkQ.png">
            <a:extLst>
              <a:ext uri="{FF2B5EF4-FFF2-40B4-BE49-F238E27FC236}">
                <a16:creationId xmlns:a16="http://schemas.microsoft.com/office/drawing/2014/main" id="{CDB0D8DD-45BF-4269-8F03-79FD4EAF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324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7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344FB6-D316-4DD0-88C7-B8A72A34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AI,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, Deep </a:t>
            </a:r>
            <a:r>
              <a:rPr lang="hu-HU" dirty="0" err="1"/>
              <a:t>Learning</a:t>
            </a:r>
            <a:r>
              <a:rPr lang="hu-HU" dirty="0"/>
              <a:t>…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A840D3-F863-47D0-83B7-41C48BEB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855666-98DF-4AC2-ACD8-794BE22D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650638-FEAA-497C-93A9-DEFC432B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2</a:t>
            </a:fld>
            <a:endParaRPr lang="hu-HU"/>
          </a:p>
        </p:txBody>
      </p:sp>
      <p:pic>
        <p:nvPicPr>
          <p:cNvPr id="1026" name="Picture 2" descr="Image result for machine learning">
            <a:extLst>
              <a:ext uri="{FF2B5EF4-FFF2-40B4-BE49-F238E27FC236}">
                <a16:creationId xmlns:a16="http://schemas.microsoft.com/office/drawing/2014/main" id="{74CFDD5A-05D3-43CE-8C02-3682D7605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0" y="1825625"/>
            <a:ext cx="103502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30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81E7B-7700-4D7B-8CFC-E1B849C3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D1BFC-CE3C-4EF5-BBB4-9E4A5FEF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3200" dirty="0" err="1"/>
              <a:t>Hands-on</a:t>
            </a:r>
            <a:r>
              <a:rPr lang="hu-HU" sz="3200" dirty="0"/>
              <a:t>!</a:t>
            </a:r>
          </a:p>
          <a:p>
            <a:pPr marL="0" indent="0" algn="ctr">
              <a:buNone/>
            </a:pPr>
            <a:r>
              <a:rPr lang="hu-HU" sz="3200" dirty="0" err="1"/>
              <a:t>Lets</a:t>
            </a:r>
            <a:r>
              <a:rPr lang="hu-HU" sz="3200" dirty="0"/>
              <a:t> </a:t>
            </a:r>
            <a:r>
              <a:rPr lang="hu-HU" sz="3200" dirty="0" err="1"/>
              <a:t>see</a:t>
            </a:r>
            <a:r>
              <a:rPr lang="hu-HU" sz="3200" dirty="0"/>
              <a:t> </a:t>
            </a:r>
            <a:r>
              <a:rPr lang="hu-HU" sz="3200" dirty="0" err="1"/>
              <a:t>that</a:t>
            </a:r>
            <a:r>
              <a:rPr lang="hu-HU" sz="3200" dirty="0"/>
              <a:t> in </a:t>
            </a:r>
            <a:r>
              <a:rPr lang="hu-HU" sz="3200" dirty="0" err="1"/>
              <a:t>practice</a:t>
            </a:r>
            <a:r>
              <a:rPr lang="hu-HU" sz="3200" dirty="0"/>
              <a:t>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998B6-A4CC-41DF-A409-CA2FE39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F85D7-3CFD-431E-BBCB-92869920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D4BD84-2419-4C99-9AF3-74BFB7BC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135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344FB6-D316-4DD0-88C7-B8A72A34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AI,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, Deep </a:t>
            </a:r>
            <a:r>
              <a:rPr lang="hu-HU" dirty="0" err="1"/>
              <a:t>Learning</a:t>
            </a:r>
            <a:r>
              <a:rPr lang="hu-HU" dirty="0"/>
              <a:t>…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A840D3-F863-47D0-83B7-41C48BEB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855666-98DF-4AC2-ACD8-794BE22D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650638-FEAA-497C-93A9-DEFC432B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3</a:t>
            </a:fld>
            <a:endParaRPr lang="hu-HU"/>
          </a:p>
        </p:txBody>
      </p:sp>
      <p:pic>
        <p:nvPicPr>
          <p:cNvPr id="1026" name="Picture 2" descr="Image result for machine learning">
            <a:extLst>
              <a:ext uri="{FF2B5EF4-FFF2-40B4-BE49-F238E27FC236}">
                <a16:creationId xmlns:a16="http://schemas.microsoft.com/office/drawing/2014/main" id="{74CFDD5A-05D3-43CE-8C02-3682D7605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0" y="1825625"/>
            <a:ext cx="103502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F9EAD45-E0E8-40A8-AB55-6D87178BF76B}"/>
              </a:ext>
            </a:extLst>
          </p:cNvPr>
          <p:cNvSpPr txBox="1"/>
          <p:nvPr/>
        </p:nvSpPr>
        <p:spPr>
          <a:xfrm>
            <a:off x="8153400" y="2734811"/>
            <a:ext cx="305429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Montserrat" panose="00000500000000000000" pitchFamily="2" charset="-18"/>
              </a:rPr>
              <a:t>Hardcoded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expert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rules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are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not</a:t>
            </a:r>
            <a:r>
              <a:rPr lang="hu-HU" dirty="0">
                <a:latin typeface="Montserrat" panose="00000500000000000000" pitchFamily="2" charset="-18"/>
              </a:rPr>
              <a:t> ML. </a:t>
            </a:r>
            <a:r>
              <a:rPr lang="hu-HU" dirty="0" err="1">
                <a:latin typeface="Montserrat" panose="00000500000000000000" pitchFamily="2" charset="-18"/>
              </a:rPr>
              <a:t>Are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they</a:t>
            </a:r>
            <a:r>
              <a:rPr lang="hu-HU" dirty="0">
                <a:latin typeface="Montserrat" panose="00000500000000000000" pitchFamily="2" charset="-18"/>
              </a:rPr>
              <a:t> AI?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80BC12F-11F1-417A-9FD7-F8A00096116C}"/>
              </a:ext>
            </a:extLst>
          </p:cNvPr>
          <p:cNvSpPr txBox="1"/>
          <p:nvPr/>
        </p:nvSpPr>
        <p:spPr>
          <a:xfrm>
            <a:off x="7955560" y="4531453"/>
            <a:ext cx="339824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Montserrat" panose="00000500000000000000" pitchFamily="2" charset="-18"/>
              </a:rPr>
              <a:t>Every</a:t>
            </a:r>
            <a:r>
              <a:rPr lang="hu-HU" dirty="0">
                <a:latin typeface="Montserrat" panose="00000500000000000000" pitchFamily="2" charset="-18"/>
              </a:rPr>
              <a:t> ML </a:t>
            </a:r>
            <a:r>
              <a:rPr lang="hu-HU" dirty="0" err="1">
                <a:latin typeface="Montserrat" panose="00000500000000000000" pitchFamily="2" charset="-18"/>
              </a:rPr>
              <a:t>that</a:t>
            </a:r>
            <a:r>
              <a:rPr lang="hu-HU" dirty="0">
                <a:latin typeface="Montserrat" panose="00000500000000000000" pitchFamily="2" charset="-18"/>
              </a:rPr>
              <a:t> is </a:t>
            </a:r>
            <a:r>
              <a:rPr lang="hu-HU" dirty="0" err="1">
                <a:latin typeface="Montserrat" panose="00000500000000000000" pitchFamily="2" charset="-18"/>
              </a:rPr>
              <a:t>not</a:t>
            </a:r>
            <a:r>
              <a:rPr lang="hu-HU" dirty="0">
                <a:latin typeface="Montserrat" panose="00000500000000000000" pitchFamily="2" charset="-18"/>
              </a:rPr>
              <a:t> a multi </a:t>
            </a:r>
            <a:r>
              <a:rPr lang="hu-HU" dirty="0" err="1">
                <a:latin typeface="Montserrat" panose="00000500000000000000" pitchFamily="2" charset="-18"/>
              </a:rPr>
              <a:t>layer</a:t>
            </a:r>
            <a:r>
              <a:rPr lang="hu-HU" dirty="0">
                <a:latin typeface="Montserrat" panose="00000500000000000000" pitchFamily="2" charset="-18"/>
              </a:rPr>
              <a:t> NN is ML </a:t>
            </a:r>
            <a:r>
              <a:rPr lang="hu-HU" dirty="0" err="1">
                <a:latin typeface="Montserrat" panose="00000500000000000000" pitchFamily="2" charset="-18"/>
              </a:rPr>
              <a:t>but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not</a:t>
            </a:r>
            <a:r>
              <a:rPr lang="hu-HU" dirty="0">
                <a:latin typeface="Montserrat" panose="00000500000000000000" pitchFamily="2" charset="-18"/>
              </a:rPr>
              <a:t> DL</a:t>
            </a:r>
          </a:p>
        </p:txBody>
      </p:sp>
    </p:spTree>
    <p:extLst>
      <p:ext uri="{BB962C8B-B14F-4D97-AF65-F5344CB8AC3E}">
        <p14:creationId xmlns:p14="http://schemas.microsoft.com/office/powerpoint/2010/main" val="303788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90167F-CC01-4453-8DC6-F4E01C1B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Why</a:t>
            </a:r>
            <a:r>
              <a:rPr lang="hu-HU" dirty="0"/>
              <a:t> Deep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2B1A8D-04CE-4938-98F1-80D449AC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EC83AE-E4BA-4870-8E7D-C01EF6DD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FAF335-ADCB-41E4-B175-DACBD9E5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4</a:t>
            </a:fld>
            <a:endParaRPr lang="hu-HU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F28C6836-ED9B-422A-97F7-86322D9E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1831533"/>
            <a:ext cx="4795661" cy="346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chine learning">
            <a:extLst>
              <a:ext uri="{FF2B5EF4-FFF2-40B4-BE49-F238E27FC236}">
                <a16:creationId xmlns:a16="http://schemas.microsoft.com/office/drawing/2014/main" id="{1455E805-1133-480E-A879-A521EE19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96" y="1831533"/>
            <a:ext cx="6668277" cy="346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07324F5-8D45-4A73-8C2F-E1575ACDF907}"/>
              </a:ext>
            </a:extLst>
          </p:cNvPr>
          <p:cNvSpPr txBox="1"/>
          <p:nvPr/>
        </p:nvSpPr>
        <p:spPr>
          <a:xfrm>
            <a:off x="251927" y="5414375"/>
            <a:ext cx="1168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latin typeface="Montserrat" panose="00000500000000000000" pitchFamily="2" charset="-18"/>
              </a:rPr>
              <a:t>Even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the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representation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can</a:t>
            </a:r>
            <a:r>
              <a:rPr lang="hu-HU" sz="1600" dirty="0">
                <a:latin typeface="Montserrat" panose="00000500000000000000" pitchFamily="2" charset="-18"/>
              </a:rPr>
              <a:t> be </a:t>
            </a:r>
            <a:r>
              <a:rPr lang="hu-HU" sz="1600" dirty="0" err="1">
                <a:latin typeface="Montserrat" panose="00000500000000000000" pitchFamily="2" charset="-18"/>
              </a:rPr>
              <a:t>learnt</a:t>
            </a:r>
            <a:r>
              <a:rPr lang="hu-HU" sz="1600" dirty="0">
                <a:latin typeface="Montserrat" panose="00000500000000000000" pitchFamily="2" charset="-18"/>
              </a:rPr>
              <a:t>, and </a:t>
            </a:r>
            <a:r>
              <a:rPr lang="hu-HU" sz="1600" dirty="0" err="1">
                <a:latin typeface="Montserrat" panose="00000500000000000000" pitchFamily="2" charset="-18"/>
              </a:rPr>
              <a:t>these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pretrained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models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can</a:t>
            </a:r>
            <a:r>
              <a:rPr lang="hu-HU" sz="1600" dirty="0">
                <a:latin typeface="Montserrat" panose="00000500000000000000" pitchFamily="2" charset="-18"/>
              </a:rPr>
              <a:t> be </a:t>
            </a:r>
            <a:r>
              <a:rPr lang="hu-HU" sz="1600" dirty="0" err="1">
                <a:latin typeface="Montserrat" panose="00000500000000000000" pitchFamily="2" charset="-18"/>
              </a:rPr>
              <a:t>transferred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to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other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problems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as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well</a:t>
            </a:r>
            <a:r>
              <a:rPr lang="hu-HU" sz="1600" dirty="0">
                <a:latin typeface="Montserrat" panose="00000500000000000000" pitchFamily="2" charset="-18"/>
              </a:rPr>
              <a:t>! </a:t>
            </a:r>
            <a:r>
              <a:rPr lang="hu-HU" sz="1600" dirty="0" err="1">
                <a:latin typeface="Montserrat" panose="00000500000000000000" pitchFamily="2" charset="-18"/>
              </a:rPr>
              <a:t>For</a:t>
            </a:r>
            <a:r>
              <a:rPr lang="hu-HU" sz="1600" dirty="0">
                <a:latin typeface="Montserrat" panose="00000500000000000000" pitchFamily="2" charset="-18"/>
              </a:rPr>
              <a:t> more </a:t>
            </a:r>
            <a:r>
              <a:rPr lang="hu-HU" sz="1600" dirty="0" err="1">
                <a:latin typeface="Montserrat" panose="00000500000000000000" pitchFamily="2" charset="-18"/>
              </a:rPr>
              <a:t>refer</a:t>
            </a:r>
            <a:r>
              <a:rPr lang="hu-HU" sz="1600" dirty="0">
                <a:latin typeface="Montserrat" panose="00000500000000000000" pitchFamily="2" charset="-18"/>
              </a:rPr>
              <a:t> </a:t>
            </a:r>
            <a:r>
              <a:rPr lang="hu-HU" sz="1600" dirty="0" err="1">
                <a:latin typeface="Montserrat" panose="00000500000000000000" pitchFamily="2" charset="-18"/>
              </a:rPr>
              <a:t>to</a:t>
            </a:r>
            <a:r>
              <a:rPr lang="hu-HU" sz="1600" dirty="0">
                <a:latin typeface="Montserrat" panose="00000500000000000000" pitchFamily="2" charset="-18"/>
              </a:rPr>
              <a:t>: VGG, </a:t>
            </a:r>
            <a:r>
              <a:rPr lang="hu-HU" sz="1600" dirty="0" err="1">
                <a:latin typeface="Montserrat" panose="00000500000000000000" pitchFamily="2" charset="-18"/>
              </a:rPr>
              <a:t>Inception</a:t>
            </a:r>
            <a:r>
              <a:rPr lang="hu-HU" sz="1600" dirty="0">
                <a:latin typeface="Montserrat" panose="00000500000000000000" pitchFamily="2" charset="-18"/>
              </a:rPr>
              <a:t>, </a:t>
            </a:r>
            <a:r>
              <a:rPr lang="hu-HU" sz="1600" dirty="0" err="1">
                <a:latin typeface="Montserrat" panose="00000500000000000000" pitchFamily="2" charset="-18"/>
              </a:rPr>
              <a:t>MobileNET</a:t>
            </a:r>
            <a:r>
              <a:rPr lang="hu-HU" sz="1600" dirty="0">
                <a:latin typeface="Montserrat" panose="00000500000000000000" pitchFamily="2" charset="-18"/>
              </a:rPr>
              <a:t> (</a:t>
            </a:r>
            <a:r>
              <a:rPr lang="hu-HU" sz="1600" dirty="0" err="1">
                <a:latin typeface="Montserrat" panose="00000500000000000000" pitchFamily="2" charset="-18"/>
              </a:rPr>
              <a:t>ComputerVision</a:t>
            </a:r>
            <a:r>
              <a:rPr lang="hu-HU" sz="1600" dirty="0">
                <a:latin typeface="Montserrat" panose="00000500000000000000" pitchFamily="2" charset="-18"/>
              </a:rPr>
              <a:t> - </a:t>
            </a:r>
            <a:r>
              <a:rPr lang="hu-HU" sz="1600" dirty="0" err="1">
                <a:latin typeface="Montserrat" panose="00000500000000000000" pitchFamily="2" charset="-18"/>
              </a:rPr>
              <a:t>Images</a:t>
            </a:r>
            <a:r>
              <a:rPr lang="hu-HU" sz="1600" dirty="0">
                <a:latin typeface="Montserrat" panose="00000500000000000000" pitchFamily="2" charset="-18"/>
              </a:rPr>
              <a:t>), </a:t>
            </a:r>
            <a:r>
              <a:rPr lang="hu-HU" sz="1600" dirty="0" err="1">
                <a:latin typeface="Montserrat" panose="00000500000000000000" pitchFamily="2" charset="-18"/>
              </a:rPr>
              <a:t>OpenAI</a:t>
            </a:r>
            <a:r>
              <a:rPr lang="hu-HU" sz="1600" dirty="0">
                <a:latin typeface="Montserrat" panose="00000500000000000000" pitchFamily="2" charset="-18"/>
              </a:rPr>
              <a:t> GPT-2, ELMO, BERT (text)</a:t>
            </a:r>
          </a:p>
        </p:txBody>
      </p:sp>
    </p:spTree>
    <p:extLst>
      <p:ext uri="{BB962C8B-B14F-4D97-AF65-F5344CB8AC3E}">
        <p14:creationId xmlns:p14="http://schemas.microsoft.com/office/powerpoint/2010/main" val="25899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00E07-0076-4CD3-AD2C-200BA46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2BFF49-2A0B-4EE2-A9AF-9C9473F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12645D-75D4-4778-B3A4-32EDEF89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EDF46D-6D09-4048-866C-3A55C489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5</a:t>
            </a:fld>
            <a:endParaRPr lang="hu-HU"/>
          </a:p>
        </p:txBody>
      </p:sp>
      <p:pic>
        <p:nvPicPr>
          <p:cNvPr id="2050" name="Picture 2" descr="Image result for machine learning">
            <a:extLst>
              <a:ext uri="{FF2B5EF4-FFF2-40B4-BE49-F238E27FC236}">
                <a16:creationId xmlns:a16="http://schemas.microsoft.com/office/drawing/2014/main" id="{B7D0B9FC-863A-4BB1-81E6-551E891C8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27" y="1825625"/>
            <a:ext cx="61687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00E07-0076-4CD3-AD2C-200BA46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2BFF49-2A0B-4EE2-A9AF-9C9473F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12645D-75D4-4778-B3A4-32EDEF89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EDF46D-6D09-4048-866C-3A55C489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6</a:t>
            </a:fld>
            <a:endParaRPr lang="hu-HU"/>
          </a:p>
        </p:txBody>
      </p:sp>
      <p:pic>
        <p:nvPicPr>
          <p:cNvPr id="2050" name="Picture 2" descr="Image result for machine learning">
            <a:extLst>
              <a:ext uri="{FF2B5EF4-FFF2-40B4-BE49-F238E27FC236}">
                <a16:creationId xmlns:a16="http://schemas.microsoft.com/office/drawing/2014/main" id="{B7D0B9FC-863A-4BB1-81E6-551E891C8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27" y="1825625"/>
            <a:ext cx="61687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B32FC42-639E-43EB-AE55-9A9E5A9A8A0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40529" y="2412025"/>
            <a:ext cx="11492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B8EFC420-41E3-43C0-ACCB-EA4081AF1A15}"/>
              </a:ext>
            </a:extLst>
          </p:cNvPr>
          <p:cNvSpPr txBox="1"/>
          <p:nvPr/>
        </p:nvSpPr>
        <p:spPr>
          <a:xfrm>
            <a:off x="1283517" y="2088859"/>
            <a:ext cx="1057012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is </a:t>
            </a:r>
            <a:r>
              <a:rPr lang="hu-HU" dirty="0" err="1">
                <a:latin typeface="Montserrat" panose="00000500000000000000" pitchFamily="2" charset="-18"/>
              </a:rPr>
              <a:t>dumb</a:t>
            </a:r>
            <a:r>
              <a:rPr lang="hu-HU" dirty="0"/>
              <a:t>.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898EC2D2-55C7-4456-A8A2-FE6B268EB87F}"/>
              </a:ext>
            </a:extLst>
          </p:cNvPr>
          <p:cNvSpPr/>
          <p:nvPr/>
        </p:nvSpPr>
        <p:spPr>
          <a:xfrm>
            <a:off x="2768367" y="3523376"/>
            <a:ext cx="1812022" cy="127512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3B2874B-94DB-449D-B96F-258D49138DBD}"/>
              </a:ext>
            </a:extLst>
          </p:cNvPr>
          <p:cNvSpPr txBox="1"/>
          <p:nvPr/>
        </p:nvSpPr>
        <p:spPr>
          <a:xfrm>
            <a:off x="176168" y="3837771"/>
            <a:ext cx="2055303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Montserrat" panose="00000500000000000000" pitchFamily="2" charset="-18"/>
              </a:rPr>
              <a:t>That’s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what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we’re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gonna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do</a:t>
            </a:r>
            <a:r>
              <a:rPr lang="hu-HU" dirty="0">
                <a:latin typeface="Montserrat" panose="00000500000000000000" pitchFamily="2" charset="-18"/>
              </a:rPr>
              <a:t>!</a:t>
            </a:r>
            <a:endParaRPr lang="hu-HU" dirty="0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9D535773-7DDA-4C79-B45C-335B1C6441AA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>
            <a:off x="2231471" y="4160937"/>
            <a:ext cx="5368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project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F701AE5-56C2-453C-81FE-23F165D6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br>
              <a:rPr lang="hu-HU" dirty="0"/>
            </a:br>
            <a:r>
              <a:rPr lang="hu-HU" sz="2000" dirty="0" err="1"/>
              <a:t>Involves</a:t>
            </a:r>
            <a:r>
              <a:rPr lang="hu-HU" sz="2000" dirty="0"/>
              <a:t> business AND </a:t>
            </a:r>
            <a:r>
              <a:rPr lang="hu-HU" sz="2000" dirty="0" err="1"/>
              <a:t>technical</a:t>
            </a:r>
            <a:r>
              <a:rPr lang="hu-HU" sz="2000" dirty="0"/>
              <a:t> </a:t>
            </a:r>
            <a:r>
              <a:rPr lang="hu-HU" sz="2000" dirty="0" err="1"/>
              <a:t>understanding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Data profiling</a:t>
            </a:r>
            <a:br>
              <a:rPr lang="hu-HU" dirty="0"/>
            </a:br>
            <a:r>
              <a:rPr lang="hu-HU" sz="2000" dirty="0" err="1"/>
              <a:t>Getting</a:t>
            </a:r>
            <a:r>
              <a:rPr lang="hu-HU" sz="2000" dirty="0"/>
              <a:t> </a:t>
            </a:r>
            <a:r>
              <a:rPr lang="hu-HU" sz="2000" dirty="0" err="1"/>
              <a:t>familiar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br>
              <a:rPr lang="hu-HU" dirty="0"/>
            </a:br>
            <a:r>
              <a:rPr lang="hu-HU" sz="2000" dirty="0" err="1"/>
              <a:t>Create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features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(text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!)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Modeling</a:t>
            </a:r>
            <a:br>
              <a:rPr lang="hu-HU" dirty="0"/>
            </a:b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relationship</a:t>
            </a:r>
            <a:r>
              <a:rPr lang="hu-HU" sz="2000" dirty="0"/>
              <a:t> </a:t>
            </a:r>
            <a:r>
              <a:rPr lang="hu-HU" sz="2000" dirty="0" err="1"/>
              <a:t>between</a:t>
            </a:r>
            <a:r>
              <a:rPr lang="hu-HU" sz="2000" dirty="0"/>
              <a:t> </a:t>
            </a:r>
            <a:r>
              <a:rPr lang="hu-HU" sz="2000" dirty="0" err="1"/>
              <a:t>feature</a:t>
            </a:r>
            <a:r>
              <a:rPr lang="hu-HU" sz="2000" dirty="0"/>
              <a:t> and </a:t>
            </a:r>
            <a:r>
              <a:rPr lang="hu-HU" sz="2000" dirty="0" err="1"/>
              <a:t>target</a:t>
            </a: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74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project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F701AE5-56C2-453C-81FE-23F165D6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br>
              <a:rPr lang="hu-HU" dirty="0"/>
            </a:br>
            <a:r>
              <a:rPr lang="hu-HU" sz="2000" dirty="0" err="1"/>
              <a:t>Involves</a:t>
            </a:r>
            <a:r>
              <a:rPr lang="hu-HU" sz="2000" dirty="0"/>
              <a:t> business AND </a:t>
            </a:r>
            <a:r>
              <a:rPr lang="hu-HU" sz="2000" dirty="0" err="1"/>
              <a:t>technical</a:t>
            </a:r>
            <a:r>
              <a:rPr lang="hu-HU" sz="2000" dirty="0"/>
              <a:t> </a:t>
            </a:r>
            <a:r>
              <a:rPr lang="hu-HU" sz="2000" dirty="0" err="1"/>
              <a:t>understanding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Data profiling</a:t>
            </a:r>
            <a:br>
              <a:rPr lang="hu-HU" dirty="0"/>
            </a:br>
            <a:r>
              <a:rPr lang="hu-HU" sz="2000" dirty="0" err="1"/>
              <a:t>Getting</a:t>
            </a:r>
            <a:r>
              <a:rPr lang="hu-HU" sz="2000" dirty="0"/>
              <a:t> </a:t>
            </a:r>
            <a:r>
              <a:rPr lang="hu-HU" sz="2000" dirty="0" err="1"/>
              <a:t>familiar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br>
              <a:rPr lang="hu-HU" dirty="0"/>
            </a:br>
            <a:r>
              <a:rPr lang="hu-HU" sz="2000" dirty="0" err="1"/>
              <a:t>Create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features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(text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!)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Modeling</a:t>
            </a:r>
            <a:br>
              <a:rPr lang="hu-HU" dirty="0"/>
            </a:b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relationship</a:t>
            </a:r>
            <a:r>
              <a:rPr lang="hu-HU" sz="2000" dirty="0"/>
              <a:t> </a:t>
            </a:r>
            <a:r>
              <a:rPr lang="hu-HU" sz="2000" dirty="0" err="1"/>
              <a:t>between</a:t>
            </a:r>
            <a:r>
              <a:rPr lang="hu-HU" sz="2000" dirty="0"/>
              <a:t> </a:t>
            </a:r>
            <a:r>
              <a:rPr lang="hu-HU" sz="2000" dirty="0" err="1"/>
              <a:t>feature</a:t>
            </a:r>
            <a:r>
              <a:rPr lang="hu-HU" sz="2000" dirty="0"/>
              <a:t> and </a:t>
            </a:r>
            <a:r>
              <a:rPr lang="hu-HU" sz="2000" dirty="0" err="1"/>
              <a:t>target</a:t>
            </a: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8</a:t>
            </a:fld>
            <a:endParaRPr lang="hu-HU" dirty="0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B6366135-5207-492E-8A02-2BCDE8F43EF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541703" y="3620039"/>
            <a:ext cx="1786855" cy="207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8048F7C0-35D9-4965-97A6-640F683CC42E}"/>
              </a:ext>
            </a:extLst>
          </p:cNvPr>
          <p:cNvSpPr txBox="1"/>
          <p:nvPr/>
        </p:nvSpPr>
        <p:spPr>
          <a:xfrm>
            <a:off x="9328558" y="3296873"/>
            <a:ext cx="2583809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session </a:t>
            </a:r>
            <a:r>
              <a:rPr lang="hu-HU" dirty="0" err="1">
                <a:latin typeface="Montserrat" panose="00000500000000000000" pitchFamily="2" charset="-18"/>
              </a:rPr>
              <a:t>will</a:t>
            </a:r>
            <a:r>
              <a:rPr lang="hu-HU" dirty="0">
                <a:latin typeface="Montserrat" panose="00000500000000000000" pitchFamily="2" charset="-18"/>
              </a:rPr>
              <a:t> be </a:t>
            </a:r>
            <a:r>
              <a:rPr lang="hu-HU" dirty="0" err="1">
                <a:latin typeface="Montserrat" panose="00000500000000000000" pitchFamily="2" charset="-18"/>
              </a:rPr>
              <a:t>about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one</a:t>
            </a:r>
            <a:r>
              <a:rPr lang="hu-HU" dirty="0">
                <a:latin typeface="Montserrat" panose="00000500000000000000" pitchFamily="2" charset="-18"/>
              </a:rPr>
              <a:t>!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190706F-372D-4F59-B4B4-20D0CA9E2C1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952763" y="4716134"/>
            <a:ext cx="1375795" cy="207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1162AA9-4AC1-497E-871E-1896F5D6FB4F}"/>
              </a:ext>
            </a:extLst>
          </p:cNvPr>
          <p:cNvSpPr txBox="1"/>
          <p:nvPr/>
        </p:nvSpPr>
        <p:spPr>
          <a:xfrm>
            <a:off x="9328558" y="4392968"/>
            <a:ext cx="2583809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Montserrat" panose="00000500000000000000" pitchFamily="2" charset="-18"/>
              </a:rPr>
              <a:t>Next</a:t>
            </a:r>
            <a:r>
              <a:rPr lang="hu-HU" dirty="0">
                <a:latin typeface="Montserrat" panose="00000500000000000000" pitchFamily="2" charset="-18"/>
              </a:rPr>
              <a:t> session </a:t>
            </a:r>
            <a:r>
              <a:rPr lang="hu-HU" dirty="0" err="1">
                <a:latin typeface="Montserrat" panose="00000500000000000000" pitchFamily="2" charset="-18"/>
              </a:rPr>
              <a:t>will</a:t>
            </a:r>
            <a:r>
              <a:rPr lang="hu-HU" dirty="0">
                <a:latin typeface="Montserrat" panose="00000500000000000000" pitchFamily="2" charset="-18"/>
              </a:rPr>
              <a:t> be </a:t>
            </a:r>
            <a:r>
              <a:rPr lang="hu-HU" dirty="0" err="1">
                <a:latin typeface="Montserrat" panose="00000500000000000000" pitchFamily="2" charset="-18"/>
              </a:rPr>
              <a:t>about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one</a:t>
            </a:r>
            <a:r>
              <a:rPr lang="hu-HU" dirty="0">
                <a:latin typeface="Montserrat" panose="00000500000000000000" pitchFamily="2" charset="-1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688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F701AE5-56C2-453C-81FE-23F165D6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1825625"/>
            <a:ext cx="984378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</a:t>
            </a:r>
            <a:r>
              <a:rPr lang="hu-HU" sz="2000" b="1" dirty="0" err="1"/>
              <a:t>feature</a:t>
            </a:r>
            <a:r>
              <a:rPr lang="hu-HU" sz="2000" b="1" dirty="0"/>
              <a:t> </a:t>
            </a:r>
            <a:r>
              <a:rPr lang="hu-HU" sz="2000" b="1" dirty="0" err="1"/>
              <a:t>set</a:t>
            </a:r>
            <a:r>
              <a:rPr lang="hu-HU" sz="2000" dirty="0"/>
              <a:t>: X (</a:t>
            </a:r>
            <a:r>
              <a:rPr lang="hu-HU" sz="2000" dirty="0" err="1"/>
              <a:t>practically</a:t>
            </a:r>
            <a:r>
              <a:rPr lang="hu-HU" sz="2000" dirty="0"/>
              <a:t> a </a:t>
            </a:r>
            <a:r>
              <a:rPr lang="hu-HU" sz="2000" dirty="0" err="1"/>
              <a:t>matrix</a:t>
            </a:r>
            <a:r>
              <a:rPr lang="hu-HU" sz="2000" dirty="0"/>
              <a:t>, </a:t>
            </a:r>
            <a:r>
              <a:rPr lang="hu-HU" sz="2000" dirty="0" err="1"/>
              <a:t>rows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observations</a:t>
            </a:r>
            <a:r>
              <a:rPr lang="hu-HU" sz="2000" dirty="0"/>
              <a:t>, </a:t>
            </a:r>
            <a:r>
              <a:rPr lang="hu-HU" sz="2000" dirty="0" err="1"/>
              <a:t>columns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features</a:t>
            </a:r>
            <a:r>
              <a:rPr lang="hu-HU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</a:t>
            </a:r>
            <a:r>
              <a:rPr lang="hu-HU" sz="2000" b="1" dirty="0" err="1"/>
              <a:t>target</a:t>
            </a:r>
            <a:r>
              <a:rPr lang="hu-HU" sz="2000" b="1" dirty="0"/>
              <a:t> </a:t>
            </a:r>
            <a:r>
              <a:rPr lang="hu-HU" sz="2000" b="1" dirty="0" err="1"/>
              <a:t>variable</a:t>
            </a:r>
            <a:r>
              <a:rPr lang="hu-HU" sz="2000" b="1" dirty="0"/>
              <a:t> </a:t>
            </a:r>
            <a:r>
              <a:rPr lang="hu-HU" sz="2000" dirty="0"/>
              <a:t>y* (most </a:t>
            </a:r>
            <a:r>
              <a:rPr lang="hu-HU" sz="2000" dirty="0" err="1"/>
              <a:t>frequently</a:t>
            </a:r>
            <a:r>
              <a:rPr lang="hu-HU" sz="2000" dirty="0"/>
              <a:t> a </a:t>
            </a:r>
            <a:r>
              <a:rPr lang="hu-HU" sz="2000" dirty="0" err="1"/>
              <a:t>vector</a:t>
            </a:r>
            <a:r>
              <a:rPr lang="hu-HU" sz="2000" dirty="0"/>
              <a:t>, </a:t>
            </a:r>
            <a:r>
              <a:rPr lang="hu-HU" sz="2000" dirty="0" err="1"/>
              <a:t>but</a:t>
            </a:r>
            <a:r>
              <a:rPr lang="hu-HU" sz="2000" dirty="0"/>
              <a:t>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necessarily</a:t>
            </a:r>
            <a:r>
              <a:rPr lang="hu-HU" sz="2000" dirty="0"/>
              <a:t>!)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try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b="1" dirty="0"/>
              <a:t>F* </a:t>
            </a:r>
            <a:r>
              <a:rPr lang="hu-HU" sz="2000" b="1" dirty="0" err="1"/>
              <a:t>mapping</a:t>
            </a:r>
            <a:r>
              <a:rPr lang="hu-HU" sz="2000" b="1" dirty="0"/>
              <a:t> </a:t>
            </a:r>
            <a:r>
              <a:rPr lang="hu-HU" sz="2000" dirty="0" err="1"/>
              <a:t>so</a:t>
            </a:r>
            <a:r>
              <a:rPr lang="hu-HU" sz="2000" dirty="0"/>
              <a:t> </a:t>
            </a:r>
            <a:r>
              <a:rPr lang="hu-HU" sz="2000" dirty="0" err="1"/>
              <a:t>that</a:t>
            </a:r>
            <a:r>
              <a:rPr lang="hu-HU" sz="2000" dirty="0"/>
              <a:t> F*(X) = y*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At</a:t>
            </a:r>
            <a:r>
              <a:rPr lang="hu-HU" sz="2000" dirty="0"/>
              <a:t> a </a:t>
            </a:r>
            <a:r>
              <a:rPr lang="hu-HU" sz="2000" dirty="0" err="1"/>
              <a:t>point</a:t>
            </a:r>
            <a:r>
              <a:rPr lang="hu-HU" sz="2000" dirty="0"/>
              <a:t> </a:t>
            </a:r>
            <a:r>
              <a:rPr lang="hu-HU" sz="2000" dirty="0" err="1"/>
              <a:t>during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algorithm</a:t>
            </a:r>
            <a:r>
              <a:rPr lang="hu-HU" sz="2000" dirty="0"/>
              <a:t> F(X) = y is </a:t>
            </a:r>
            <a:r>
              <a:rPr lang="hu-HU" sz="2000" dirty="0" err="1"/>
              <a:t>assumed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be </a:t>
            </a:r>
            <a:r>
              <a:rPr lang="hu-HU" sz="2000" dirty="0" err="1"/>
              <a:t>optimal</a:t>
            </a:r>
            <a:r>
              <a:rPr lang="hu-HU" sz="2000" dirty="0"/>
              <a:t>.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need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measure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goodness</a:t>
            </a:r>
            <a:r>
              <a:rPr lang="hu-HU" sz="2000" dirty="0"/>
              <a:t> of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mapping</a:t>
            </a:r>
            <a:r>
              <a:rPr lang="hu-HU" sz="2000" dirty="0"/>
              <a:t>: </a:t>
            </a:r>
            <a:r>
              <a:rPr lang="hu-HU" sz="2000" b="1" dirty="0"/>
              <a:t>a </a:t>
            </a:r>
            <a:r>
              <a:rPr lang="hu-HU" sz="2000" b="1" dirty="0" err="1"/>
              <a:t>loss</a:t>
            </a:r>
            <a:r>
              <a:rPr lang="hu-HU" sz="2000" b="1" dirty="0"/>
              <a:t> </a:t>
            </a:r>
            <a:r>
              <a:rPr lang="hu-HU" sz="2000" b="1" dirty="0" err="1"/>
              <a:t>function</a:t>
            </a:r>
            <a:r>
              <a:rPr lang="hu-HU" sz="2000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try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minimize</a:t>
            </a:r>
            <a:r>
              <a:rPr lang="hu-HU" sz="2000" dirty="0"/>
              <a:t> </a:t>
            </a:r>
            <a:r>
              <a:rPr lang="hu-HU" sz="2000" dirty="0" err="1"/>
              <a:t>loss</a:t>
            </a:r>
            <a:r>
              <a:rPr lang="hu-HU" sz="2000" dirty="0"/>
              <a:t>(y*, y) </a:t>
            </a:r>
            <a:r>
              <a:rPr lang="hu-HU" sz="2000" dirty="0" err="1"/>
              <a:t>through</a:t>
            </a:r>
            <a:r>
              <a:rPr lang="hu-HU" sz="2000" dirty="0"/>
              <a:t> </a:t>
            </a:r>
            <a:r>
              <a:rPr lang="hu-HU" sz="2000" dirty="0" err="1"/>
              <a:t>making</a:t>
            </a:r>
            <a:r>
              <a:rPr lang="hu-HU" sz="2000" dirty="0"/>
              <a:t> F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close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F*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possible</a:t>
            </a:r>
            <a:r>
              <a:rPr lang="hu-HU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Prediction</a:t>
            </a:r>
            <a:r>
              <a:rPr lang="hu-HU" sz="2000" dirty="0"/>
              <a:t> is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name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game! </a:t>
            </a:r>
            <a:r>
              <a:rPr lang="hu-HU" sz="2000" dirty="0" err="1"/>
              <a:t>Our</a:t>
            </a:r>
            <a:r>
              <a:rPr lang="hu-HU" sz="2000" dirty="0"/>
              <a:t> F </a:t>
            </a:r>
            <a:r>
              <a:rPr lang="hu-HU" sz="2000" dirty="0" err="1"/>
              <a:t>have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generalize</a:t>
            </a:r>
            <a:r>
              <a:rPr lang="hu-HU" sz="2000" dirty="0"/>
              <a:t> </a:t>
            </a:r>
            <a:r>
              <a:rPr lang="hu-HU" sz="2000" dirty="0" err="1"/>
              <a:t>well</a:t>
            </a:r>
            <a:r>
              <a:rPr lang="hu-HU" sz="2000" dirty="0"/>
              <a:t>,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give</a:t>
            </a:r>
            <a:r>
              <a:rPr lang="hu-HU" sz="2000" dirty="0"/>
              <a:t> </a:t>
            </a:r>
            <a:r>
              <a:rPr lang="hu-HU" sz="2000" dirty="0" err="1"/>
              <a:t>correct</a:t>
            </a:r>
            <a:r>
              <a:rPr lang="hu-HU" sz="2000" dirty="0"/>
              <a:t> </a:t>
            </a:r>
            <a:r>
              <a:rPr lang="hu-HU" sz="2000" dirty="0" err="1"/>
              <a:t>predictions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observations</a:t>
            </a:r>
            <a:r>
              <a:rPr lang="hu-HU" sz="2000" dirty="0"/>
              <a:t> (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samples</a:t>
            </a:r>
            <a:r>
              <a:rPr lang="hu-HU" sz="2000" dirty="0"/>
              <a:t>) </a:t>
            </a:r>
            <a:r>
              <a:rPr lang="hu-HU" sz="2000" dirty="0" err="1"/>
              <a:t>have</a:t>
            </a:r>
            <a:r>
              <a:rPr lang="hu-HU" sz="2000" dirty="0"/>
              <a:t>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seen</a:t>
            </a:r>
            <a:r>
              <a:rPr lang="hu-HU" sz="2000" dirty="0"/>
              <a:t> </a:t>
            </a:r>
            <a:r>
              <a:rPr lang="hu-HU" sz="2000" dirty="0" err="1"/>
              <a:t>during</a:t>
            </a:r>
            <a:r>
              <a:rPr lang="hu-HU" sz="2000" dirty="0"/>
              <a:t> </a:t>
            </a:r>
            <a:r>
              <a:rPr lang="hu-HU" sz="2000" dirty="0" err="1"/>
              <a:t>training</a:t>
            </a:r>
            <a:r>
              <a:rPr lang="hu-HU" sz="2000" dirty="0"/>
              <a:t>!</a:t>
            </a:r>
          </a:p>
          <a:p>
            <a:pPr marL="514350" indent="-514350"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9</a:t>
            </a:fld>
            <a:endParaRPr lang="hu-HU" dirty="0"/>
          </a:p>
        </p:txBody>
      </p:sp>
      <p:sp>
        <p:nvSpPr>
          <p:cNvPr id="3" name="Bal oldali kapcsos zárójel 2">
            <a:extLst>
              <a:ext uri="{FF2B5EF4-FFF2-40B4-BE49-F238E27FC236}">
                <a16:creationId xmlns:a16="http://schemas.microsoft.com/office/drawing/2014/main" id="{F04BDCEE-51F8-4B77-B940-2EB9EBD576FF}"/>
              </a:ext>
            </a:extLst>
          </p:cNvPr>
          <p:cNvSpPr/>
          <p:nvPr/>
        </p:nvSpPr>
        <p:spPr>
          <a:xfrm>
            <a:off x="1291904" y="1870075"/>
            <a:ext cx="116747" cy="10434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Bal oldali kapcsos zárójel 12">
            <a:extLst>
              <a:ext uri="{FF2B5EF4-FFF2-40B4-BE49-F238E27FC236}">
                <a16:creationId xmlns:a16="http://schemas.microsoft.com/office/drawing/2014/main" id="{524AC7A7-2E94-4BA6-B464-D82171E566AF}"/>
              </a:ext>
            </a:extLst>
          </p:cNvPr>
          <p:cNvSpPr/>
          <p:nvPr/>
        </p:nvSpPr>
        <p:spPr>
          <a:xfrm>
            <a:off x="1257299" y="3303979"/>
            <a:ext cx="151352" cy="192236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0145EDD-0035-4A57-90DE-A470B91794E6}"/>
              </a:ext>
            </a:extLst>
          </p:cNvPr>
          <p:cNvSpPr txBox="1"/>
          <p:nvPr/>
        </p:nvSpPr>
        <p:spPr>
          <a:xfrm>
            <a:off x="70957" y="2153165"/>
            <a:ext cx="1119580" cy="43088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100" dirty="0" err="1">
                <a:latin typeface="Montserrat" panose="00000500000000000000" pitchFamily="2" charset="-18"/>
              </a:rPr>
              <a:t>Feature</a:t>
            </a:r>
            <a:r>
              <a:rPr lang="hu-HU" sz="1100" dirty="0">
                <a:latin typeface="Montserrat" panose="00000500000000000000" pitchFamily="2" charset="-18"/>
              </a:rPr>
              <a:t> </a:t>
            </a:r>
            <a:r>
              <a:rPr lang="hu-HU" sz="1100" dirty="0" err="1">
                <a:latin typeface="Montserrat" panose="00000500000000000000" pitchFamily="2" charset="-18"/>
              </a:rPr>
              <a:t>engineering</a:t>
            </a:r>
            <a:endParaRPr lang="hu-HU" sz="1100" dirty="0">
              <a:latin typeface="Montserrat" panose="00000500000000000000" pitchFamily="2" charset="-18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0694709-5943-47A8-AC4D-7A4266D70B95}"/>
              </a:ext>
            </a:extLst>
          </p:cNvPr>
          <p:cNvSpPr txBox="1"/>
          <p:nvPr/>
        </p:nvSpPr>
        <p:spPr>
          <a:xfrm>
            <a:off x="36352" y="4058505"/>
            <a:ext cx="1119580" cy="26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100" dirty="0" err="1">
                <a:latin typeface="Montserrat" panose="00000500000000000000" pitchFamily="2" charset="-18"/>
              </a:rPr>
              <a:t>Modeling</a:t>
            </a:r>
            <a:endParaRPr lang="hu-HU" sz="1100" dirty="0"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2871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778</Words>
  <Application>Microsoft Office PowerPoint</Application>
  <PresentationFormat>Szélesvásznú</PresentationFormat>
  <Paragraphs>170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Montserrat</vt:lpstr>
      <vt:lpstr>Office-téma</vt:lpstr>
      <vt:lpstr>Text mining project I.</vt:lpstr>
      <vt:lpstr>AI, Machine Learning, Deep Learning…</vt:lpstr>
      <vt:lpstr>AI, Machine Learning, Deep Learning…</vt:lpstr>
      <vt:lpstr>Why Deep Learning?</vt:lpstr>
      <vt:lpstr>What is machine learning?</vt:lpstr>
      <vt:lpstr>What is machine learning?</vt:lpstr>
      <vt:lpstr>A machine learning project</vt:lpstr>
      <vt:lpstr>A machine learning project</vt:lpstr>
      <vt:lpstr>A machine learning problem</vt:lpstr>
      <vt:lpstr>Let’s continue with a text mining application!</vt:lpstr>
      <vt:lpstr>The project</vt:lpstr>
      <vt:lpstr>From text to data</vt:lpstr>
      <vt:lpstr>Bag-of-words</vt:lpstr>
      <vt:lpstr>Can it be better?</vt:lpstr>
      <vt:lpstr>Can it be better?</vt:lpstr>
      <vt:lpstr>Exploding dimensionality</vt:lpstr>
      <vt:lpstr>Exploding dimensionality</vt:lpstr>
      <vt:lpstr>Text-preprocessing</vt:lpstr>
      <vt:lpstr>Feature Union concept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Kapronczay Mór</dc:creator>
  <cp:lastModifiedBy>Kapronczay Mór</cp:lastModifiedBy>
  <cp:revision>125</cp:revision>
  <dcterms:created xsi:type="dcterms:W3CDTF">2019-08-09T14:02:43Z</dcterms:created>
  <dcterms:modified xsi:type="dcterms:W3CDTF">2019-08-16T08:45:35Z</dcterms:modified>
</cp:coreProperties>
</file>