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81" r:id="rId3"/>
    <p:sldId id="257" r:id="rId4"/>
    <p:sldId id="282" r:id="rId5"/>
    <p:sldId id="283" r:id="rId6"/>
    <p:sldId id="296" r:id="rId7"/>
    <p:sldId id="295" r:id="rId8"/>
    <p:sldId id="297" r:id="rId9"/>
    <p:sldId id="298" r:id="rId10"/>
    <p:sldId id="299" r:id="rId11"/>
    <p:sldId id="301" r:id="rId12"/>
    <p:sldId id="300" r:id="rId13"/>
    <p:sldId id="302" r:id="rId14"/>
    <p:sldId id="303" r:id="rId15"/>
    <p:sldId id="304" r:id="rId16"/>
    <p:sldId id="306" r:id="rId17"/>
    <p:sldId id="305" r:id="rId18"/>
    <p:sldId id="307" r:id="rId1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pronczay Mór" initials="KM" lastIdx="2" clrIdx="0">
    <p:extLst>
      <p:ext uri="{19B8F6BF-5375-455C-9EA6-DF929625EA0E}">
        <p15:presenceInfo xmlns:p15="http://schemas.microsoft.com/office/powerpoint/2012/main" userId="S::kapronczaym@starschema.net::8ac483ce-5f59-48b7-936b-242e61eeeda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C44B3-DF4C-4F38-9A07-ED7F2A720732}" type="datetimeFigureOut">
              <a:rPr lang="hu-HU" smtClean="0"/>
              <a:t>2019. 08. 15.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C38C8-DDE9-43F3-8728-3F29322FFA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7355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95B567-4C55-44D5-B538-E8A7D61EE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Montserrat" panose="00000500000000000000" pitchFamily="2" charset="-18"/>
              </a:defRPr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C089A6F-080D-423C-8B46-2B53792B4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Montserrat" panose="00000500000000000000" pitchFamily="2" charset="-1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0C54563-E127-4119-8E6D-DF17AB147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ontserrat" panose="00000500000000000000" pitchFamily="2" charset="-18"/>
              </a:defRPr>
            </a:lvl1pPr>
          </a:lstStyle>
          <a:p>
            <a:fld id="{3B46C910-0FDD-4E5B-A923-DD97A0A99E04}" type="datetime1">
              <a:rPr lang="hu-HU" smtClean="0"/>
              <a:t>2019. 08. 15.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59FE6A0-3F62-4786-974D-DBE57E3B1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ontserrat" panose="00000500000000000000" pitchFamily="2" charset="-18"/>
              </a:defRPr>
            </a:lvl1pPr>
          </a:lstStyle>
          <a:p>
            <a:r>
              <a:rPr lang="hu-HU"/>
              <a:t>Mór Kapronczay  -  Starschema Ltd.</a:t>
            </a:r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ADC9A53-D1C8-4E2A-914A-192BD8368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ontserrat" panose="00000500000000000000" pitchFamily="2" charset="-18"/>
              </a:defRPr>
            </a:lvl1pPr>
          </a:lstStyle>
          <a:p>
            <a:pPr marL="0" indent="0">
              <a:buFont typeface="+mj-lt"/>
              <a:buNone/>
            </a:pPr>
            <a:fld id="{14BC9C27-3A79-4F57-BFB4-AB282D25D2CE}" type="slidenum">
              <a:rPr lang="hu-HU" smtClean="0"/>
              <a:pPr marL="0" indent="0">
                <a:buFont typeface="+mj-lt"/>
                <a:buNone/>
              </a:pPr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64841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F569F2-596A-40D3-A3EA-9B7A781B7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3905117-2E17-48FA-827A-66B3B1079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1140898-8237-432C-BC99-A0703D295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7B68-73F1-4EDD-8A5B-8687165025C9}" type="datetime1">
              <a:rPr lang="hu-HU" smtClean="0"/>
              <a:t>2019. 08. 15.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10ADF75-D1BF-4507-96D8-61A62D712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786947D-31E7-4B0C-B3F9-2C7B928F5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2604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8B0239BE-ADE1-4D16-BAC8-FF61C7109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EA037DF-647F-4F3C-BA57-B1F124343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0C3F802-872D-4B4B-8CC5-93BFCFDEA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1809-086B-4655-B8A4-74476576C487}" type="datetime1">
              <a:rPr lang="hu-HU" smtClean="0"/>
              <a:t>2019. 08. 15.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B68BDAF-5B80-4450-B574-21E31C843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833AFDA-532C-4BA2-98D7-5A6931B9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2032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048B35-AC2A-4305-B0F0-AAFC99399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ontserrat" panose="00000500000000000000" pitchFamily="2" charset="-18"/>
              </a:defRPr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0D12CC1-45F0-4652-911E-79BAC0DCD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Montserrat" panose="00000500000000000000" pitchFamily="2" charset="-18"/>
              </a:defRPr>
            </a:lvl1pPr>
            <a:lvl2pPr>
              <a:defRPr>
                <a:latin typeface="Montserrat" panose="00000500000000000000" pitchFamily="2" charset="-18"/>
              </a:defRPr>
            </a:lvl2pPr>
            <a:lvl3pPr>
              <a:defRPr>
                <a:latin typeface="Montserrat" panose="00000500000000000000" pitchFamily="2" charset="-18"/>
              </a:defRPr>
            </a:lvl3pPr>
            <a:lvl4pPr>
              <a:defRPr>
                <a:latin typeface="Montserrat" panose="00000500000000000000" pitchFamily="2" charset="-18"/>
              </a:defRPr>
            </a:lvl4pPr>
            <a:lvl5pPr>
              <a:defRPr>
                <a:latin typeface="Montserrat" panose="00000500000000000000" pitchFamily="2" charset="-18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955E686-A154-41CD-B4E5-4F5E1F0D8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641D-F446-482F-BD8D-2B546EA2C2F1}" type="datetime1">
              <a:rPr lang="hu-HU" smtClean="0"/>
              <a:t>2019. 08. 15.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A193CDF-51EF-4B98-BE2F-85B1ADBFB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9BE991B-1CE3-44CD-AC03-478BECDFD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0280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3058AE-5398-40B7-B9F6-381F7E7C8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FF27327-34C5-416B-AF0B-725A7C4E6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3E5C5B9-EFF0-4477-BFE8-4530BA7B9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3FBE-941A-4744-933F-84F72BFF7954}" type="datetime1">
              <a:rPr lang="hu-HU" smtClean="0"/>
              <a:t>2019. 08. 15.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4CB98EB-1187-401A-9690-E0EE5FD32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B99E32A-AAEB-4A7D-AF2A-69F693C64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1489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D49C9E-A594-4472-8AF5-EF48ADBC4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ontserrat" panose="00000500000000000000" pitchFamily="2" charset="-18"/>
              </a:defRPr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3D13D62-4C1B-4455-A81A-875821C57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Montserrat" panose="00000500000000000000" pitchFamily="2" charset="-18"/>
              </a:defRPr>
            </a:lvl1pPr>
            <a:lvl2pPr>
              <a:defRPr>
                <a:latin typeface="Montserrat" panose="00000500000000000000" pitchFamily="2" charset="-18"/>
              </a:defRPr>
            </a:lvl2pPr>
            <a:lvl3pPr>
              <a:defRPr>
                <a:latin typeface="Montserrat" panose="00000500000000000000" pitchFamily="2" charset="-18"/>
              </a:defRPr>
            </a:lvl3pPr>
            <a:lvl4pPr>
              <a:defRPr>
                <a:latin typeface="Montserrat" panose="00000500000000000000" pitchFamily="2" charset="-18"/>
              </a:defRPr>
            </a:lvl4pPr>
            <a:lvl5pPr>
              <a:defRPr>
                <a:latin typeface="Montserrat" panose="00000500000000000000" pitchFamily="2" charset="-18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9AD423D-BACD-4A97-9FB1-E647C529F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Montserrat" panose="00000500000000000000" pitchFamily="2" charset="-18"/>
              </a:defRPr>
            </a:lvl1pPr>
            <a:lvl2pPr>
              <a:defRPr>
                <a:latin typeface="Montserrat" panose="00000500000000000000" pitchFamily="2" charset="-18"/>
              </a:defRPr>
            </a:lvl2pPr>
            <a:lvl3pPr>
              <a:defRPr>
                <a:latin typeface="Montserrat" panose="00000500000000000000" pitchFamily="2" charset="-18"/>
              </a:defRPr>
            </a:lvl3pPr>
            <a:lvl4pPr>
              <a:defRPr>
                <a:latin typeface="Montserrat" panose="00000500000000000000" pitchFamily="2" charset="-18"/>
              </a:defRPr>
            </a:lvl4pPr>
            <a:lvl5pPr>
              <a:defRPr>
                <a:latin typeface="Montserrat" panose="00000500000000000000" pitchFamily="2" charset="-18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D47C0D9-8D9F-4F28-9024-2BCEA4ADF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46308-3B5B-4C30-AC19-DF01BD74740C}" type="datetime1">
              <a:rPr lang="hu-HU" smtClean="0"/>
              <a:t>2019. 08. 15.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2A6BBCF-CD2E-43BE-A942-EC003A50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E3A672A-DBDE-4DFF-A65D-4318131FC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9572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C571621-4629-45EF-9D4A-0422E451D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66776"/>
            <a:ext cx="10515600" cy="823912"/>
          </a:xfrm>
        </p:spPr>
        <p:txBody>
          <a:bodyPr/>
          <a:lstStyle>
            <a:lvl1pPr>
              <a:defRPr>
                <a:latin typeface="Montserrat" panose="00000500000000000000" pitchFamily="2" charset="-18"/>
              </a:defRPr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B7EF58-E9A9-4F8D-8FC0-A2C1062D4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Montserrat" panose="00000500000000000000" pitchFamily="2" charset="-1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5D018C2-76D1-47DB-AFD1-F96882BE8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Montserrat" panose="00000500000000000000" pitchFamily="2" charset="-18"/>
              </a:defRPr>
            </a:lvl1pPr>
            <a:lvl2pPr>
              <a:defRPr>
                <a:latin typeface="Montserrat" panose="00000500000000000000" pitchFamily="2" charset="-18"/>
              </a:defRPr>
            </a:lvl2pPr>
            <a:lvl3pPr>
              <a:defRPr>
                <a:latin typeface="Montserrat" panose="00000500000000000000" pitchFamily="2" charset="-18"/>
              </a:defRPr>
            </a:lvl3pPr>
            <a:lvl4pPr>
              <a:defRPr>
                <a:latin typeface="Montserrat" panose="00000500000000000000" pitchFamily="2" charset="-18"/>
              </a:defRPr>
            </a:lvl4pPr>
            <a:lvl5pPr>
              <a:defRPr>
                <a:latin typeface="Montserrat" panose="00000500000000000000" pitchFamily="2" charset="-18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742A5ED-7086-4D4B-9B35-09FF8BA4A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Montserrat" panose="00000500000000000000" pitchFamily="2" charset="-1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F8059D84-5208-43F9-B241-3DA5442A76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Montserrat" panose="00000500000000000000" pitchFamily="2" charset="-18"/>
              </a:defRPr>
            </a:lvl1pPr>
            <a:lvl2pPr>
              <a:defRPr>
                <a:latin typeface="Montserrat" panose="00000500000000000000" pitchFamily="2" charset="-18"/>
              </a:defRPr>
            </a:lvl2pPr>
            <a:lvl3pPr>
              <a:defRPr>
                <a:latin typeface="Montserrat" panose="00000500000000000000" pitchFamily="2" charset="-18"/>
              </a:defRPr>
            </a:lvl3pPr>
            <a:lvl4pPr>
              <a:defRPr>
                <a:latin typeface="Montserrat" panose="00000500000000000000" pitchFamily="2" charset="-18"/>
              </a:defRPr>
            </a:lvl4pPr>
            <a:lvl5pPr>
              <a:defRPr>
                <a:latin typeface="Montserrat" panose="00000500000000000000" pitchFamily="2" charset="-18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5687C21E-1405-4D36-B8CC-55BB13F6B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ontserrat" panose="00000500000000000000" pitchFamily="2" charset="-18"/>
              </a:defRPr>
            </a:lvl1pPr>
          </a:lstStyle>
          <a:p>
            <a:fld id="{8D6E728D-26E7-43BA-96F5-7A1E7F5977AD}" type="datetime1">
              <a:rPr lang="hu-HU" smtClean="0"/>
              <a:t>2019. 08. 15.</a:t>
            </a:fld>
            <a:endParaRPr lang="hu-HU" dirty="0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45F2B9A-85E5-44FB-9599-B6AE9AA7C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  <a:endParaRPr lang="hu-HU" dirty="0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22D25557-612F-4EBC-B185-51FA274B3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890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D50085-CBE4-416F-8F43-D5880967D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32FE6B99-B24C-4029-81A7-B5D1F38F4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6457C-27E6-497B-BF2C-4F0CD77C5386}" type="datetime1">
              <a:rPr lang="hu-HU" smtClean="0"/>
              <a:t>2019. 08. 15.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436AA7D-00BF-4EAA-AB0C-D6DB2B822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F27CB72-F417-4017-8341-B83121820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7868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91AC3BB3-D2BD-47E5-9002-FF71B30D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CACD-9286-4B0C-9851-8C28763EB050}" type="datetime1">
              <a:rPr lang="hu-HU" smtClean="0"/>
              <a:t>2019. 08. 15.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7C2B2CF3-3176-41BB-9A0A-5B71B6285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6CD3E21-363A-4F12-B171-4D28F4A6B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747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D5BEE1-91ED-431B-BD65-5BF0ACBDB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5E74B9A-5260-48A6-AEA9-A2733E1F0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B44199A-299B-4821-BB2C-45FE769B6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47AEADC-2449-4EDC-AB71-64E3E02D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E208-4CC1-404A-AD07-C6BEA0E0ADFE}" type="datetime1">
              <a:rPr lang="hu-HU" smtClean="0"/>
              <a:t>2019. 08. 15.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BD3E170-5DCE-4C1D-8EE0-124F8F1B9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167434F-2E54-4908-AC37-C9775A179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8992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AC217D-1EED-4AC6-A301-3D6386B36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E110C0F5-17DC-479D-89AA-E4DE874FB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12EDC5E-8B10-4D15-8FA2-5DC77CDBE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E1D1F8E-B515-4491-B939-B11B3D976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DC64-AAC6-4EE2-9988-02E9693D221F}" type="datetime1">
              <a:rPr lang="hu-HU" smtClean="0"/>
              <a:t>2019. 08. 15.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BED2063-21C6-4006-8C4C-A3BA1B556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64A08EB-7E94-41A5-834B-D2B1190C1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033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DC416C31-DDC0-4858-8C7B-29263BCA9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2944"/>
            <a:ext cx="10515600" cy="647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CE039D5-2686-48B1-AE81-1FDADB096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A78B923-D56C-420C-BF68-EBBA92BFE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ontserrat" panose="00000500000000000000" pitchFamily="2" charset="-18"/>
              </a:defRPr>
            </a:lvl1pPr>
          </a:lstStyle>
          <a:p>
            <a:fld id="{0AE03D70-489F-4FD3-9C2E-CA23F6B13055}" type="datetime1">
              <a:rPr lang="hu-HU" smtClean="0"/>
              <a:t>2019. 08. 15.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13873EE-4C56-4883-ACEB-40F0B9300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ontserrat" panose="00000500000000000000" pitchFamily="2" charset="-18"/>
              </a:defRPr>
            </a:lvl1pPr>
          </a:lstStyle>
          <a:p>
            <a:r>
              <a:rPr lang="hu-HU"/>
              <a:t>Mór Kapronczay  -  Starschema Ltd.</a:t>
            </a:r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3FBD59E-B1FB-4DD8-AF11-421D549F6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228600" indent="-228600" algn="r">
              <a:buFont typeface="+mj-lt"/>
              <a:buAutoNum type="arabicPeriod"/>
              <a:defRPr sz="1200">
                <a:solidFill>
                  <a:schemeClr val="tx1">
                    <a:tint val="75000"/>
                  </a:schemeClr>
                </a:solidFill>
                <a:latin typeface="Montserrat" panose="00000500000000000000" pitchFamily="2" charset="-18"/>
              </a:defRPr>
            </a:lvl1pPr>
          </a:lstStyle>
          <a:p>
            <a:pPr marL="0" indent="0">
              <a:buFont typeface="+mj-lt"/>
              <a:buNone/>
            </a:pPr>
            <a:fld id="{14BC9C27-3A79-4F57-BFB4-AB282D25D2CE}" type="slidenum">
              <a:rPr lang="hu-HU" smtClean="0"/>
              <a:pPr marL="0" indent="0">
                <a:buFont typeface="+mj-lt"/>
                <a:buNone/>
              </a:pPr>
              <a:t>‹#›</a:t>
            </a:fld>
            <a:endParaRPr lang="hu-HU" dirty="0"/>
          </a:p>
        </p:txBody>
      </p:sp>
      <p:pic>
        <p:nvPicPr>
          <p:cNvPr id="7" name="Picture 5" descr="SSCH_Branding_Logo_T1_01.png">
            <a:extLst>
              <a:ext uri="{FF2B5EF4-FFF2-40B4-BE49-F238E27FC236}">
                <a16:creationId xmlns:a16="http://schemas.microsoft.com/office/drawing/2014/main" id="{EA4DC3E1-EDA9-451A-9188-3322D05B0DD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02" y="284119"/>
            <a:ext cx="1428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749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ontserrat" panose="00000500000000000000" pitchFamily="2" charset="-18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ontserrat" panose="00000500000000000000" pitchFamily="2" charset="-18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ntserrat" panose="00000500000000000000" pitchFamily="2" charset="-18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ontserrat" panose="00000500000000000000" pitchFamily="2" charset="-18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2" charset="-18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2" charset="-18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7C6803-1C9E-4E42-8592-CDA066554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4800" b="1" dirty="0">
                <a:ea typeface="MS PGothic" panose="020B0600070205080204" pitchFamily="34" charset="-128"/>
                <a:cs typeface="+mn-cs"/>
              </a:rPr>
              <a:t>Text mining project II.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7A62FA4-00F0-4D78-90B7-3DFDCAF30E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Session I</a:t>
            </a:r>
            <a:r>
              <a:rPr lang="hu-HU" sz="3600" dirty="0"/>
              <a:t>II</a:t>
            </a:r>
            <a:r>
              <a:rPr lang="en-US" sz="3600" dirty="0"/>
              <a:t>.</a:t>
            </a:r>
            <a:r>
              <a:rPr lang="hu-HU" sz="3600" dirty="0"/>
              <a:t> – </a:t>
            </a:r>
            <a:r>
              <a:rPr lang="hu-HU" sz="3600" dirty="0" err="1"/>
              <a:t>Modeling</a:t>
            </a:r>
            <a:endParaRPr lang="hu-HU" sz="3600" dirty="0"/>
          </a:p>
          <a:p>
            <a:endParaRPr lang="hu-HU" dirty="0"/>
          </a:p>
          <a:p>
            <a:r>
              <a:rPr lang="hu-HU" sz="2000" dirty="0"/>
              <a:t>Mór Kapronczay</a:t>
            </a:r>
          </a:p>
          <a:p>
            <a:r>
              <a:rPr lang="hu-HU" sz="2000" dirty="0"/>
              <a:t>Data Scientist @ Starschema Ltd.</a:t>
            </a:r>
            <a:endParaRPr lang="en-US" sz="2000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04161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ím 7">
            <a:extLst>
              <a:ext uri="{FF2B5EF4-FFF2-40B4-BE49-F238E27FC236}">
                <a16:creationId xmlns:a16="http://schemas.microsoft.com/office/drawing/2014/main" id="{54A8FCAF-59D6-497B-8CAB-C62255BA3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2. </a:t>
            </a:r>
            <a:r>
              <a:rPr lang="hu-HU" dirty="0" err="1"/>
              <a:t>Bootstrapping</a:t>
            </a:r>
            <a:endParaRPr lang="hu-HU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CE0B2B-126B-4641-A330-B27071344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46308-3B5B-4C30-AC19-DF01BD74740C}" type="datetime1">
              <a:rPr lang="hu-HU" smtClean="0"/>
              <a:t>2019. 08. 16.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6DE42BC-BDD9-4F0A-8F0A-86E0706BB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1C18C0A-7188-4F1B-8A01-B3AC06DC3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10</a:t>
            </a:fld>
            <a:endParaRPr lang="hu-HU"/>
          </a:p>
        </p:txBody>
      </p:sp>
      <p:pic>
        <p:nvPicPr>
          <p:cNvPr id="3074" name="Picture 2" descr="Image result for bootstrapping">
            <a:extLst>
              <a:ext uri="{FF2B5EF4-FFF2-40B4-BE49-F238E27FC236}">
                <a16:creationId xmlns:a16="http://schemas.microsoft.com/office/drawing/2014/main" id="{737F9273-EA32-401F-865B-877D6870A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28803"/>
            <a:ext cx="10515600" cy="398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221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B3A2C2F-5A45-47E4-B608-7CB3D7A6E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3. </a:t>
            </a:r>
            <a:r>
              <a:rPr lang="hu-HU" dirty="0" err="1"/>
              <a:t>Bagging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3595464-C4D7-4AA9-88F8-FD75B30FB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stands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bootstrap-aggregating</a:t>
            </a:r>
            <a:r>
              <a:rPr lang="hu-HU" dirty="0"/>
              <a:t>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2 </a:t>
            </a:r>
            <a:r>
              <a:rPr lang="hu-HU" dirty="0" err="1"/>
              <a:t>stories</a:t>
            </a:r>
            <a:r>
              <a:rPr lang="hu-HU" dirty="0"/>
              <a:t>:</a:t>
            </a:r>
          </a:p>
          <a:p>
            <a:pPr>
              <a:buFontTx/>
              <a:buChar char="-"/>
            </a:pPr>
            <a:r>
              <a:rPr lang="hu-HU" dirty="0" err="1"/>
              <a:t>Guess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weight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cow</a:t>
            </a:r>
            <a:r>
              <a:rPr lang="hu-HU" dirty="0"/>
              <a:t>!</a:t>
            </a:r>
          </a:p>
          <a:p>
            <a:pPr>
              <a:buFontTx/>
              <a:buChar char="-"/>
            </a:pPr>
            <a:r>
              <a:rPr lang="hu-HU" dirty="0" err="1"/>
              <a:t>Condorcets</a:t>
            </a:r>
            <a:r>
              <a:rPr lang="hu-HU" dirty="0"/>
              <a:t> </a:t>
            </a:r>
            <a:r>
              <a:rPr lang="hu-HU" dirty="0" err="1"/>
              <a:t>Jury</a:t>
            </a:r>
            <a:r>
              <a:rPr lang="hu-HU" dirty="0"/>
              <a:t> </a:t>
            </a:r>
            <a:r>
              <a:rPr lang="hu-HU" dirty="0" err="1"/>
              <a:t>Theorem</a:t>
            </a: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E48AF8F-7D12-405A-BBBC-900D2985B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641D-F446-482F-BD8D-2B546EA2C2F1}" type="datetime1">
              <a:rPr lang="hu-HU" smtClean="0"/>
              <a:t>2019. 08. 16.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36E988F-8C60-4BAE-A4CD-D1F5E28B9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23E4D0C-C89E-421B-BFF2-60EAB64A8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895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19EC69-92C6-40FC-9454-1AA0B8D46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3. </a:t>
            </a:r>
            <a:r>
              <a:rPr lang="hu-HU" dirty="0" err="1"/>
              <a:t>Bagging</a:t>
            </a: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8254217-E7A9-41D9-BB22-25ED25FF2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641D-F446-482F-BD8D-2B546EA2C2F1}" type="datetime1">
              <a:rPr lang="hu-HU" smtClean="0"/>
              <a:t>2019. 08. 16.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84D96B8-8216-47FD-A1DC-424BC9200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F4C208F-A10F-4A50-9038-B82561068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12</a:t>
            </a:fld>
            <a:endParaRPr lang="hu-HU"/>
          </a:p>
        </p:txBody>
      </p:sp>
      <p:pic>
        <p:nvPicPr>
          <p:cNvPr id="4098" name="Picture 2" descr="Image result for bagging">
            <a:extLst>
              <a:ext uri="{FF2B5EF4-FFF2-40B4-BE49-F238E27FC236}">
                <a16:creationId xmlns:a16="http://schemas.microsoft.com/office/drawing/2014/main" id="{4D860B13-2187-4C60-ACA2-0DDEAD8B8A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47850"/>
            <a:ext cx="676777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F7DED127-9BC2-4805-9874-8353A1295E6F}"/>
              </a:ext>
            </a:extLst>
          </p:cNvPr>
          <p:cNvSpPr txBox="1"/>
          <p:nvPr/>
        </p:nvSpPr>
        <p:spPr>
          <a:xfrm>
            <a:off x="7839075" y="1857375"/>
            <a:ext cx="36195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latin typeface="Montserrat" panose="00000500000000000000" pitchFamily="2" charset="-18"/>
              </a:rPr>
              <a:t>Create</a:t>
            </a:r>
            <a:r>
              <a:rPr lang="hu-HU" dirty="0">
                <a:latin typeface="Montserrat" panose="00000500000000000000" pitchFamily="2" charset="-18"/>
              </a:rPr>
              <a:t> </a:t>
            </a:r>
            <a:r>
              <a:rPr lang="hu-HU" dirty="0" err="1">
                <a:latin typeface="Montserrat" panose="00000500000000000000" pitchFamily="2" charset="-18"/>
              </a:rPr>
              <a:t>Bootstrapped</a:t>
            </a:r>
            <a:r>
              <a:rPr lang="hu-HU" dirty="0">
                <a:latin typeface="Montserrat" panose="00000500000000000000" pitchFamily="2" charset="-18"/>
              </a:rPr>
              <a:t> </a:t>
            </a:r>
            <a:r>
              <a:rPr lang="hu-HU" dirty="0" err="1">
                <a:latin typeface="Montserrat" panose="00000500000000000000" pitchFamily="2" charset="-18"/>
              </a:rPr>
              <a:t>samples</a:t>
            </a:r>
            <a:endParaRPr lang="hu-HU" dirty="0">
              <a:latin typeface="Montserrat" panose="00000500000000000000" pitchFamily="2" charset="-18"/>
            </a:endParaRPr>
          </a:p>
          <a:p>
            <a:endParaRPr lang="hu-HU" dirty="0">
              <a:latin typeface="Montserrat" panose="00000500000000000000" pitchFamily="2" charset="-18"/>
            </a:endParaRPr>
          </a:p>
          <a:p>
            <a:r>
              <a:rPr lang="hu-HU" dirty="0">
                <a:latin typeface="Montserrat" panose="00000500000000000000" pitchFamily="2" charset="-18"/>
              </a:rPr>
              <a:t>Fit </a:t>
            </a:r>
            <a:r>
              <a:rPr lang="hu-HU" dirty="0" err="1">
                <a:latin typeface="Montserrat" panose="00000500000000000000" pitchFamily="2" charset="-18"/>
              </a:rPr>
              <a:t>model</a:t>
            </a:r>
            <a:r>
              <a:rPr lang="hu-HU" dirty="0">
                <a:latin typeface="Montserrat" panose="00000500000000000000" pitchFamily="2" charset="-18"/>
              </a:rPr>
              <a:t> </a:t>
            </a:r>
            <a:r>
              <a:rPr lang="hu-HU" dirty="0" err="1">
                <a:latin typeface="Montserrat" panose="00000500000000000000" pitchFamily="2" charset="-18"/>
              </a:rPr>
              <a:t>on</a:t>
            </a:r>
            <a:r>
              <a:rPr lang="hu-HU" dirty="0">
                <a:latin typeface="Montserrat" panose="00000500000000000000" pitchFamily="2" charset="-18"/>
              </a:rPr>
              <a:t> </a:t>
            </a:r>
            <a:r>
              <a:rPr lang="hu-HU" dirty="0" err="1">
                <a:latin typeface="Montserrat" panose="00000500000000000000" pitchFamily="2" charset="-18"/>
              </a:rPr>
              <a:t>each</a:t>
            </a:r>
            <a:r>
              <a:rPr lang="hu-HU" dirty="0">
                <a:latin typeface="Montserrat" panose="00000500000000000000" pitchFamily="2" charset="-18"/>
              </a:rPr>
              <a:t> </a:t>
            </a:r>
            <a:r>
              <a:rPr lang="hu-HU" dirty="0" err="1">
                <a:latin typeface="Montserrat" panose="00000500000000000000" pitchFamily="2" charset="-18"/>
              </a:rPr>
              <a:t>sample</a:t>
            </a:r>
            <a:r>
              <a:rPr lang="hu-HU" dirty="0">
                <a:latin typeface="Montserrat" panose="00000500000000000000" pitchFamily="2" charset="-18"/>
              </a:rPr>
              <a:t> (</a:t>
            </a:r>
            <a:r>
              <a:rPr lang="hu-HU" dirty="0" err="1">
                <a:latin typeface="Montserrat" panose="00000500000000000000" pitchFamily="2" charset="-18"/>
              </a:rPr>
              <a:t>the</a:t>
            </a:r>
            <a:r>
              <a:rPr lang="hu-HU" dirty="0">
                <a:latin typeface="Montserrat" panose="00000500000000000000" pitchFamily="2" charset="-18"/>
              </a:rPr>
              <a:t> less </a:t>
            </a:r>
            <a:r>
              <a:rPr lang="hu-HU" dirty="0" err="1">
                <a:latin typeface="Montserrat" panose="00000500000000000000" pitchFamily="2" charset="-18"/>
              </a:rPr>
              <a:t>correlated</a:t>
            </a:r>
            <a:r>
              <a:rPr lang="hu-HU" dirty="0">
                <a:latin typeface="Montserrat" panose="00000500000000000000" pitchFamily="2" charset="-18"/>
              </a:rPr>
              <a:t> </a:t>
            </a:r>
            <a:r>
              <a:rPr lang="hu-HU" dirty="0" err="1">
                <a:latin typeface="Montserrat" panose="00000500000000000000" pitchFamily="2" charset="-18"/>
              </a:rPr>
              <a:t>the</a:t>
            </a:r>
            <a:r>
              <a:rPr lang="hu-HU" dirty="0">
                <a:latin typeface="Montserrat" panose="00000500000000000000" pitchFamily="2" charset="-18"/>
              </a:rPr>
              <a:t> </a:t>
            </a:r>
            <a:r>
              <a:rPr lang="hu-HU" dirty="0" err="1">
                <a:latin typeface="Montserrat" panose="00000500000000000000" pitchFamily="2" charset="-18"/>
              </a:rPr>
              <a:t>better</a:t>
            </a:r>
            <a:r>
              <a:rPr lang="hu-HU" dirty="0">
                <a:latin typeface="Montserrat" panose="00000500000000000000" pitchFamily="2" charset="-18"/>
              </a:rPr>
              <a:t>!)</a:t>
            </a:r>
          </a:p>
          <a:p>
            <a:endParaRPr lang="hu-HU" dirty="0">
              <a:latin typeface="Montserrat" panose="00000500000000000000" pitchFamily="2" charset="-18"/>
            </a:endParaRPr>
          </a:p>
          <a:p>
            <a:r>
              <a:rPr lang="hu-HU" dirty="0" err="1">
                <a:latin typeface="Montserrat" panose="00000500000000000000" pitchFamily="2" charset="-18"/>
              </a:rPr>
              <a:t>Aggregate</a:t>
            </a:r>
            <a:r>
              <a:rPr lang="hu-HU" dirty="0">
                <a:latin typeface="Montserrat" panose="00000500000000000000" pitchFamily="2" charset="-18"/>
              </a:rPr>
              <a:t> </a:t>
            </a:r>
            <a:r>
              <a:rPr lang="hu-HU" dirty="0" err="1">
                <a:latin typeface="Montserrat" panose="00000500000000000000" pitchFamily="2" charset="-18"/>
              </a:rPr>
              <a:t>predictions</a:t>
            </a:r>
            <a:endParaRPr lang="hu-HU" dirty="0">
              <a:latin typeface="Montserrat" panose="00000500000000000000" pitchFamily="2" charset="-18"/>
            </a:endParaRPr>
          </a:p>
          <a:p>
            <a:endParaRPr lang="hu-HU" dirty="0">
              <a:latin typeface="Montserrat" panose="00000500000000000000" pitchFamily="2" charset="-18"/>
            </a:endParaRPr>
          </a:p>
          <a:p>
            <a:r>
              <a:rPr lang="hu-HU" dirty="0">
                <a:latin typeface="Montserrat" panose="00000500000000000000" pitchFamily="2" charset="-18"/>
              </a:rPr>
              <a:t>Hence, a </a:t>
            </a:r>
            <a:r>
              <a:rPr lang="hu-HU" dirty="0" err="1">
                <a:latin typeface="Montserrat" panose="00000500000000000000" pitchFamily="2" charset="-18"/>
              </a:rPr>
              <a:t>strong</a:t>
            </a:r>
            <a:r>
              <a:rPr lang="hu-HU" dirty="0">
                <a:latin typeface="Montserrat" panose="00000500000000000000" pitchFamily="2" charset="-18"/>
              </a:rPr>
              <a:t> </a:t>
            </a:r>
            <a:r>
              <a:rPr lang="hu-HU" dirty="0" err="1">
                <a:latin typeface="Montserrat" panose="00000500000000000000" pitchFamily="2" charset="-18"/>
              </a:rPr>
              <a:t>predictor</a:t>
            </a:r>
            <a:r>
              <a:rPr lang="hu-HU" dirty="0">
                <a:latin typeface="Montserrat" panose="00000500000000000000" pitchFamily="2" charset="-18"/>
              </a:rPr>
              <a:t> </a:t>
            </a:r>
            <a:r>
              <a:rPr lang="hu-HU" dirty="0" err="1">
                <a:latin typeface="Montserrat" panose="00000500000000000000" pitchFamily="2" charset="-18"/>
              </a:rPr>
              <a:t>from</a:t>
            </a:r>
            <a:r>
              <a:rPr lang="hu-HU" dirty="0">
                <a:latin typeface="Montserrat" panose="00000500000000000000" pitchFamily="2" charset="-18"/>
              </a:rPr>
              <a:t> a </a:t>
            </a:r>
            <a:r>
              <a:rPr lang="hu-HU" dirty="0" err="1">
                <a:latin typeface="Montserrat" panose="00000500000000000000" pitchFamily="2" charset="-18"/>
              </a:rPr>
              <a:t>lot</a:t>
            </a:r>
            <a:r>
              <a:rPr lang="hu-HU" dirty="0">
                <a:latin typeface="Montserrat" panose="00000500000000000000" pitchFamily="2" charset="-18"/>
              </a:rPr>
              <a:t> of </a:t>
            </a:r>
            <a:r>
              <a:rPr lang="hu-HU" dirty="0" err="1">
                <a:latin typeface="Montserrat" panose="00000500000000000000" pitchFamily="2" charset="-18"/>
              </a:rPr>
              <a:t>week</a:t>
            </a:r>
            <a:r>
              <a:rPr lang="hu-HU" dirty="0">
                <a:latin typeface="Montserrat" panose="00000500000000000000" pitchFamily="2" charset="-18"/>
              </a:rPr>
              <a:t> </a:t>
            </a:r>
            <a:r>
              <a:rPr lang="hu-HU" dirty="0" err="1">
                <a:latin typeface="Montserrat" panose="00000500000000000000" pitchFamily="2" charset="-18"/>
              </a:rPr>
              <a:t>predictors</a:t>
            </a:r>
            <a:r>
              <a:rPr lang="hu-HU" dirty="0">
                <a:latin typeface="Montserrat" panose="00000500000000000000" pitchFamily="2" charset="-18"/>
              </a:rPr>
              <a:t>.</a:t>
            </a:r>
          </a:p>
          <a:p>
            <a:endParaRPr lang="hu-HU" dirty="0">
              <a:latin typeface="Montserrat" panose="00000500000000000000" pitchFamily="2" charset="-18"/>
            </a:endParaRPr>
          </a:p>
          <a:p>
            <a:r>
              <a:rPr lang="hu-HU" dirty="0" err="1">
                <a:latin typeface="Montserrat" panose="00000500000000000000" pitchFamily="2" charset="-18"/>
              </a:rPr>
              <a:t>This</a:t>
            </a:r>
            <a:r>
              <a:rPr lang="hu-HU" dirty="0">
                <a:latin typeface="Montserrat" panose="00000500000000000000" pitchFamily="2" charset="-18"/>
              </a:rPr>
              <a:t> is </a:t>
            </a:r>
            <a:r>
              <a:rPr lang="hu-HU" dirty="0" err="1">
                <a:latin typeface="Montserrat" panose="00000500000000000000" pitchFamily="2" charset="-18"/>
              </a:rPr>
              <a:t>ensemble</a:t>
            </a:r>
            <a:r>
              <a:rPr lang="hu-HU" dirty="0">
                <a:latin typeface="Montserrat" panose="00000500000000000000" pitchFamily="2" charset="-18"/>
              </a:rPr>
              <a:t> </a:t>
            </a:r>
            <a:r>
              <a:rPr lang="hu-HU" dirty="0" err="1">
                <a:latin typeface="Montserrat" panose="00000500000000000000" pitchFamily="2" charset="-18"/>
              </a:rPr>
              <a:t>learning</a:t>
            </a:r>
            <a:r>
              <a:rPr lang="hu-HU" dirty="0">
                <a:latin typeface="Montserrat" panose="00000500000000000000" pitchFamily="2" charset="-18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20543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A77C79-3881-4620-87D2-8F491AE7A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guess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algorithm</a:t>
            </a:r>
            <a:r>
              <a:rPr lang="hu-HU" dirty="0"/>
              <a:t> </a:t>
            </a:r>
            <a:r>
              <a:rPr lang="hu-HU" dirty="0" err="1"/>
              <a:t>now</a:t>
            </a:r>
            <a:r>
              <a:rPr lang="hu-HU" dirty="0"/>
              <a:t>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83D8003-67CE-49A7-841D-C1F5F0116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2DCC71F-BD2F-4616-823C-C72EB878B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641D-F446-482F-BD8D-2B546EA2C2F1}" type="datetime1">
              <a:rPr lang="hu-HU" smtClean="0"/>
              <a:t>2019. 08. 16.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73BD456-E3EE-4815-914A-1DD96421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D4393A4-A15E-455E-B995-A504BD050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4672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A77C79-3881-4620-87D2-8F491AE7A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guess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algorithm</a:t>
            </a:r>
            <a:r>
              <a:rPr lang="hu-HU" dirty="0"/>
              <a:t> </a:t>
            </a:r>
            <a:r>
              <a:rPr lang="hu-HU" dirty="0" err="1"/>
              <a:t>now</a:t>
            </a:r>
            <a:r>
              <a:rPr lang="hu-HU" dirty="0"/>
              <a:t>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83D8003-67CE-49A7-841D-C1F5F0116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hu-HU" dirty="0"/>
              <a:t>Random Forest </a:t>
            </a:r>
            <a:r>
              <a:rPr lang="hu-HU" dirty="0" err="1"/>
              <a:t>it</a:t>
            </a:r>
            <a:r>
              <a:rPr lang="hu-HU" dirty="0"/>
              <a:t> is!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2DCC71F-BD2F-4616-823C-C72EB878B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641D-F446-482F-BD8D-2B546EA2C2F1}" type="datetime1">
              <a:rPr lang="hu-HU" smtClean="0"/>
              <a:t>2019. 08. 16.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73BD456-E3EE-4815-914A-1DD96421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D4393A4-A15E-455E-B995-A504BD050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4980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A77C79-3881-4620-87D2-8F491AE7A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Hyperparameter</a:t>
            </a:r>
            <a:r>
              <a:rPr lang="hu-HU" dirty="0"/>
              <a:t> </a:t>
            </a:r>
            <a:r>
              <a:rPr lang="hu-HU" dirty="0" err="1"/>
              <a:t>optimization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83D8003-67CE-49A7-841D-C1F5F0116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Random Forest </a:t>
            </a:r>
            <a:r>
              <a:rPr lang="hu-HU" dirty="0" err="1"/>
              <a:t>algorithm</a:t>
            </a:r>
            <a:r>
              <a:rPr lang="hu-HU" dirty="0"/>
              <a:t> has </a:t>
            </a:r>
            <a:r>
              <a:rPr lang="hu-HU" dirty="0" err="1"/>
              <a:t>hyperparameters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control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algorithm</a:t>
            </a:r>
            <a:r>
              <a:rPr lang="hu-HU" dirty="0"/>
              <a:t>.</a:t>
            </a:r>
          </a:p>
          <a:p>
            <a:pPr>
              <a:buFontTx/>
              <a:buChar char="-"/>
            </a:pPr>
            <a:r>
              <a:rPr lang="hu-HU" sz="2400" dirty="0" err="1"/>
              <a:t>n_estimators</a:t>
            </a:r>
            <a:r>
              <a:rPr lang="hu-HU" sz="2400" dirty="0"/>
              <a:t>: </a:t>
            </a:r>
            <a:r>
              <a:rPr lang="hu-HU" sz="2400" dirty="0" err="1"/>
              <a:t>how</a:t>
            </a:r>
            <a:r>
              <a:rPr lang="hu-HU" sz="2400" dirty="0"/>
              <a:t> </a:t>
            </a:r>
            <a:r>
              <a:rPr lang="hu-HU" sz="2400" dirty="0" err="1"/>
              <a:t>many</a:t>
            </a:r>
            <a:r>
              <a:rPr lang="hu-HU" sz="2400" dirty="0"/>
              <a:t> </a:t>
            </a:r>
            <a:r>
              <a:rPr lang="hu-HU" sz="2400" dirty="0" err="1"/>
              <a:t>tree</a:t>
            </a:r>
            <a:r>
              <a:rPr lang="hu-HU" sz="2400" dirty="0"/>
              <a:t> </a:t>
            </a:r>
            <a:r>
              <a:rPr lang="hu-HU" sz="2400" dirty="0" err="1"/>
              <a:t>to</a:t>
            </a:r>
            <a:r>
              <a:rPr lang="hu-HU" sz="2400" dirty="0"/>
              <a:t> </a:t>
            </a:r>
            <a:r>
              <a:rPr lang="hu-HU" sz="2400" dirty="0" err="1"/>
              <a:t>build</a:t>
            </a:r>
            <a:endParaRPr lang="hu-HU" sz="2400" dirty="0"/>
          </a:p>
          <a:p>
            <a:pPr>
              <a:buFontTx/>
              <a:buChar char="-"/>
            </a:pPr>
            <a:r>
              <a:rPr lang="hu-HU" sz="2400" dirty="0" err="1"/>
              <a:t>min_samples_split</a:t>
            </a:r>
            <a:r>
              <a:rPr lang="hu-HU" sz="2400" dirty="0"/>
              <a:t>: </a:t>
            </a:r>
            <a:r>
              <a:rPr lang="hu-HU" sz="2400" dirty="0" err="1"/>
              <a:t>how</a:t>
            </a:r>
            <a:r>
              <a:rPr lang="hu-HU" sz="2400" dirty="0"/>
              <a:t> </a:t>
            </a:r>
            <a:r>
              <a:rPr lang="hu-HU" sz="2400" dirty="0" err="1"/>
              <a:t>many</a:t>
            </a:r>
            <a:r>
              <a:rPr lang="hu-HU" sz="2400" dirty="0"/>
              <a:t> </a:t>
            </a:r>
            <a:r>
              <a:rPr lang="hu-HU" sz="2400" dirty="0" err="1"/>
              <a:t>samples</a:t>
            </a:r>
            <a:r>
              <a:rPr lang="hu-HU" sz="2400" dirty="0"/>
              <a:t> a </a:t>
            </a:r>
            <a:r>
              <a:rPr lang="hu-HU" sz="2400" dirty="0" err="1"/>
              <a:t>leaf</a:t>
            </a:r>
            <a:r>
              <a:rPr lang="hu-HU" sz="2400" dirty="0"/>
              <a:t> </a:t>
            </a:r>
            <a:r>
              <a:rPr lang="hu-HU" sz="2400" dirty="0" err="1"/>
              <a:t>have</a:t>
            </a:r>
            <a:r>
              <a:rPr lang="hu-HU" sz="2400" dirty="0"/>
              <a:t> </a:t>
            </a:r>
            <a:r>
              <a:rPr lang="hu-HU" sz="2400" dirty="0" err="1"/>
              <a:t>to</a:t>
            </a:r>
            <a:r>
              <a:rPr lang="hu-HU" sz="2400" dirty="0"/>
              <a:t> </a:t>
            </a:r>
            <a:r>
              <a:rPr lang="hu-HU" sz="2400" dirty="0" err="1"/>
              <a:t>contain</a:t>
            </a:r>
            <a:r>
              <a:rPr lang="hu-HU" sz="2400" dirty="0"/>
              <a:t> </a:t>
            </a:r>
            <a:r>
              <a:rPr lang="hu-HU" sz="2400" dirty="0" err="1"/>
              <a:t>to</a:t>
            </a:r>
            <a:r>
              <a:rPr lang="hu-HU" sz="2400" dirty="0"/>
              <a:t> </a:t>
            </a:r>
            <a:r>
              <a:rPr lang="hu-HU" sz="2400" dirty="0" err="1"/>
              <a:t>consider</a:t>
            </a:r>
            <a:r>
              <a:rPr lang="hu-HU" sz="2400" dirty="0"/>
              <a:t> </a:t>
            </a:r>
            <a:r>
              <a:rPr lang="hu-HU" sz="2400" dirty="0" err="1"/>
              <a:t>splitting</a:t>
            </a:r>
            <a:endParaRPr lang="hu-HU" sz="2400" dirty="0"/>
          </a:p>
          <a:p>
            <a:pPr>
              <a:buFontTx/>
              <a:buChar char="-"/>
            </a:pPr>
            <a:r>
              <a:rPr lang="hu-HU" sz="2400" dirty="0" err="1"/>
              <a:t>max_features</a:t>
            </a:r>
            <a:r>
              <a:rPr lang="hu-HU" sz="2400" dirty="0"/>
              <a:t>: </a:t>
            </a:r>
            <a:r>
              <a:rPr lang="hu-HU" sz="2400" dirty="0" err="1"/>
              <a:t>what</a:t>
            </a:r>
            <a:r>
              <a:rPr lang="hu-HU" sz="2400" dirty="0"/>
              <a:t> </a:t>
            </a:r>
            <a:r>
              <a:rPr lang="hu-HU" sz="2400" dirty="0" err="1"/>
              <a:t>proportion</a:t>
            </a:r>
            <a:r>
              <a:rPr lang="hu-HU" sz="2400" dirty="0"/>
              <a:t> of </a:t>
            </a:r>
            <a:r>
              <a:rPr lang="hu-HU" sz="2400" dirty="0" err="1"/>
              <a:t>features</a:t>
            </a:r>
            <a:r>
              <a:rPr lang="hu-HU" sz="2400" dirty="0"/>
              <a:t> </a:t>
            </a:r>
            <a:r>
              <a:rPr lang="hu-HU" sz="2400" dirty="0" err="1"/>
              <a:t>are</a:t>
            </a:r>
            <a:r>
              <a:rPr lang="hu-HU" sz="2400" dirty="0"/>
              <a:t> </a:t>
            </a:r>
            <a:r>
              <a:rPr lang="hu-HU" sz="2400" dirty="0" err="1"/>
              <a:t>randomly</a:t>
            </a:r>
            <a:r>
              <a:rPr lang="hu-HU" sz="2400" dirty="0"/>
              <a:t> </a:t>
            </a:r>
            <a:r>
              <a:rPr lang="hu-HU" sz="2400" dirty="0" err="1"/>
              <a:t>assigned</a:t>
            </a:r>
            <a:r>
              <a:rPr lang="hu-HU" sz="2400" dirty="0"/>
              <a:t> </a:t>
            </a:r>
            <a:r>
              <a:rPr lang="hu-HU" sz="2400" dirty="0" err="1"/>
              <a:t>to</a:t>
            </a:r>
            <a:r>
              <a:rPr lang="hu-HU" sz="2400" dirty="0"/>
              <a:t> </a:t>
            </a:r>
            <a:r>
              <a:rPr lang="hu-HU" sz="2400" dirty="0" err="1"/>
              <a:t>each</a:t>
            </a:r>
            <a:r>
              <a:rPr lang="hu-HU" sz="2400" dirty="0"/>
              <a:t> </a:t>
            </a:r>
            <a:r>
              <a:rPr lang="hu-HU" sz="2400" dirty="0" err="1"/>
              <a:t>tree</a:t>
            </a:r>
            <a:endParaRPr lang="hu-HU" sz="2400" dirty="0"/>
          </a:p>
          <a:p>
            <a:pPr marL="0" indent="0">
              <a:buNone/>
            </a:pPr>
            <a:r>
              <a:rPr lang="hu-HU" dirty="0" err="1"/>
              <a:t>There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others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well</a:t>
            </a:r>
            <a:r>
              <a:rPr lang="hu-HU" dirty="0"/>
              <a:t>, </a:t>
            </a:r>
            <a:r>
              <a:rPr lang="hu-HU" dirty="0" err="1"/>
              <a:t>but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take</a:t>
            </a:r>
            <a:r>
              <a:rPr lang="hu-HU" dirty="0"/>
              <a:t> </a:t>
            </a:r>
            <a:r>
              <a:rPr lang="hu-HU" dirty="0" err="1"/>
              <a:t>care</a:t>
            </a:r>
            <a:r>
              <a:rPr lang="hu-HU" dirty="0"/>
              <a:t> of </a:t>
            </a:r>
            <a:r>
              <a:rPr lang="hu-HU" dirty="0" err="1"/>
              <a:t>these</a:t>
            </a:r>
            <a:r>
              <a:rPr lang="hu-HU" dirty="0"/>
              <a:t>.</a:t>
            </a:r>
          </a:p>
          <a:p>
            <a:pPr marL="0" indent="0">
              <a:buNone/>
            </a:pPr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decide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values</a:t>
            </a:r>
            <a:r>
              <a:rPr lang="hu-HU" dirty="0"/>
              <a:t>?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2DCC71F-BD2F-4616-823C-C72EB878B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641D-F446-482F-BD8D-2B546EA2C2F1}" type="datetime1">
              <a:rPr lang="hu-HU" smtClean="0"/>
              <a:t>2019. 08. 16.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73BD456-E3EE-4815-914A-1DD96421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D4393A4-A15E-455E-B995-A504BD050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3806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A77C79-3881-4620-87D2-8F491AE7A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Hyperparameter</a:t>
            </a:r>
            <a:r>
              <a:rPr lang="hu-HU" dirty="0"/>
              <a:t> </a:t>
            </a:r>
            <a:r>
              <a:rPr lang="hu-HU" dirty="0" err="1"/>
              <a:t>optimization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83D8003-67CE-49A7-841D-C1F5F0116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Random </a:t>
            </a:r>
            <a:r>
              <a:rPr lang="hu-HU" dirty="0" err="1"/>
              <a:t>search</a:t>
            </a:r>
            <a:r>
              <a:rPr lang="hu-HU" dirty="0"/>
              <a:t>. </a:t>
            </a:r>
            <a:r>
              <a:rPr lang="hu-HU" dirty="0" err="1"/>
              <a:t>Try</a:t>
            </a:r>
            <a:r>
              <a:rPr lang="hu-HU" dirty="0"/>
              <a:t> a </a:t>
            </a:r>
            <a:r>
              <a:rPr lang="hu-HU" dirty="0" err="1"/>
              <a:t>number</a:t>
            </a:r>
            <a:r>
              <a:rPr lang="hu-HU" dirty="0"/>
              <a:t> of </a:t>
            </a:r>
            <a:r>
              <a:rPr lang="hu-HU" dirty="0" err="1"/>
              <a:t>different</a:t>
            </a:r>
            <a:r>
              <a:rPr lang="hu-HU" dirty="0"/>
              <a:t> </a:t>
            </a:r>
            <a:r>
              <a:rPr lang="hu-HU" dirty="0" err="1"/>
              <a:t>parameter</a:t>
            </a:r>
            <a:r>
              <a:rPr lang="hu-HU" dirty="0"/>
              <a:t> </a:t>
            </a:r>
            <a:r>
              <a:rPr lang="hu-HU" dirty="0" err="1"/>
              <a:t>sets</a:t>
            </a:r>
            <a:r>
              <a:rPr lang="hu-HU" dirty="0"/>
              <a:t> and </a:t>
            </a:r>
            <a:r>
              <a:rPr lang="hu-HU" dirty="0" err="1"/>
              <a:t>choose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best</a:t>
            </a:r>
            <a:r>
              <a:rPr lang="hu-HU" dirty="0"/>
              <a:t>. </a:t>
            </a:r>
            <a:r>
              <a:rPr lang="hu-HU" dirty="0" err="1"/>
              <a:t>Can</a:t>
            </a:r>
            <a:r>
              <a:rPr lang="hu-HU" dirty="0"/>
              <a:t> be OK, </a:t>
            </a:r>
            <a:r>
              <a:rPr lang="hu-HU" dirty="0" err="1"/>
              <a:t>but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good</a:t>
            </a:r>
            <a:r>
              <a:rPr lang="hu-HU" dirty="0"/>
              <a:t> </a:t>
            </a:r>
            <a:r>
              <a:rPr lang="hu-HU" dirty="0" err="1"/>
              <a:t>enough</a:t>
            </a:r>
            <a:r>
              <a:rPr lang="hu-HU" dirty="0"/>
              <a:t>.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2DCC71F-BD2F-4616-823C-C72EB878B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641D-F446-482F-BD8D-2B546EA2C2F1}" type="datetime1">
              <a:rPr lang="hu-HU" smtClean="0"/>
              <a:t>2019. 08. 16.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73BD456-E3EE-4815-914A-1DD96421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D4393A4-A15E-455E-B995-A504BD050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2292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A77C79-3881-4620-87D2-8F491AE7A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Hyperparameter</a:t>
            </a:r>
            <a:r>
              <a:rPr lang="hu-HU" dirty="0"/>
              <a:t> </a:t>
            </a:r>
            <a:r>
              <a:rPr lang="hu-HU" dirty="0" err="1"/>
              <a:t>optimization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83D8003-67CE-49A7-841D-C1F5F0116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Random </a:t>
            </a:r>
            <a:r>
              <a:rPr lang="hu-HU" dirty="0" err="1"/>
              <a:t>search</a:t>
            </a:r>
            <a:r>
              <a:rPr lang="hu-HU" dirty="0"/>
              <a:t>. </a:t>
            </a:r>
            <a:r>
              <a:rPr lang="hu-HU" dirty="0" err="1"/>
              <a:t>Try</a:t>
            </a:r>
            <a:r>
              <a:rPr lang="hu-HU" dirty="0"/>
              <a:t> a </a:t>
            </a:r>
            <a:r>
              <a:rPr lang="hu-HU" dirty="0" err="1"/>
              <a:t>number</a:t>
            </a:r>
            <a:r>
              <a:rPr lang="hu-HU" dirty="0"/>
              <a:t> of </a:t>
            </a:r>
            <a:r>
              <a:rPr lang="hu-HU" dirty="0" err="1"/>
              <a:t>different</a:t>
            </a:r>
            <a:r>
              <a:rPr lang="hu-HU" dirty="0"/>
              <a:t> </a:t>
            </a:r>
            <a:r>
              <a:rPr lang="hu-HU" dirty="0" err="1"/>
              <a:t>parameter</a:t>
            </a:r>
            <a:r>
              <a:rPr lang="hu-HU" dirty="0"/>
              <a:t> </a:t>
            </a:r>
            <a:r>
              <a:rPr lang="hu-HU" dirty="0" err="1"/>
              <a:t>sets</a:t>
            </a:r>
            <a:r>
              <a:rPr lang="hu-HU" dirty="0"/>
              <a:t> and </a:t>
            </a:r>
            <a:r>
              <a:rPr lang="hu-HU" dirty="0" err="1"/>
              <a:t>choose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best</a:t>
            </a:r>
            <a:r>
              <a:rPr lang="hu-HU" dirty="0"/>
              <a:t>. </a:t>
            </a:r>
            <a:r>
              <a:rPr lang="hu-HU" dirty="0" err="1"/>
              <a:t>Can</a:t>
            </a:r>
            <a:r>
              <a:rPr lang="hu-HU" dirty="0"/>
              <a:t> be OK, </a:t>
            </a:r>
            <a:r>
              <a:rPr lang="hu-HU" dirty="0" err="1"/>
              <a:t>but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good</a:t>
            </a:r>
            <a:r>
              <a:rPr lang="hu-HU" dirty="0"/>
              <a:t> </a:t>
            </a:r>
            <a:r>
              <a:rPr lang="hu-HU" dirty="0" err="1"/>
              <a:t>enough</a:t>
            </a:r>
            <a:r>
              <a:rPr lang="hu-HU" dirty="0"/>
              <a:t>.</a:t>
            </a:r>
          </a:p>
          <a:p>
            <a:r>
              <a:rPr lang="hu-HU" dirty="0" err="1"/>
              <a:t>Grid</a:t>
            </a:r>
            <a:r>
              <a:rPr lang="hu-HU" dirty="0"/>
              <a:t> </a:t>
            </a:r>
            <a:r>
              <a:rPr lang="hu-HU" dirty="0" err="1"/>
              <a:t>search</a:t>
            </a:r>
            <a:r>
              <a:rPr lang="hu-HU" dirty="0"/>
              <a:t>. </a:t>
            </a:r>
            <a:r>
              <a:rPr lang="hu-HU" dirty="0" err="1"/>
              <a:t>Create</a:t>
            </a:r>
            <a:r>
              <a:rPr lang="hu-HU" dirty="0"/>
              <a:t> a 3D </a:t>
            </a:r>
            <a:r>
              <a:rPr lang="hu-HU" dirty="0" err="1"/>
              <a:t>grid</a:t>
            </a:r>
            <a:r>
              <a:rPr lang="hu-HU" dirty="0"/>
              <a:t> of </a:t>
            </a:r>
            <a:r>
              <a:rPr lang="hu-HU" dirty="0" err="1"/>
              <a:t>possible</a:t>
            </a:r>
            <a:r>
              <a:rPr lang="hu-HU" dirty="0"/>
              <a:t> </a:t>
            </a:r>
            <a:r>
              <a:rPr lang="hu-HU" dirty="0" err="1"/>
              <a:t>values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3 </a:t>
            </a:r>
            <a:r>
              <a:rPr lang="hu-HU" dirty="0" err="1"/>
              <a:t>parameters</a:t>
            </a:r>
            <a:r>
              <a:rPr lang="hu-HU" dirty="0"/>
              <a:t>, and </a:t>
            </a:r>
            <a:r>
              <a:rPr lang="hu-HU" dirty="0" err="1"/>
              <a:t>try</a:t>
            </a:r>
            <a:r>
              <a:rPr lang="hu-HU" dirty="0"/>
              <a:t> </a:t>
            </a:r>
            <a:r>
              <a:rPr lang="hu-HU" dirty="0" err="1"/>
              <a:t>all</a:t>
            </a:r>
            <a:r>
              <a:rPr lang="hu-HU" dirty="0"/>
              <a:t> of </a:t>
            </a:r>
            <a:r>
              <a:rPr lang="hu-HU" dirty="0" err="1"/>
              <a:t>them</a:t>
            </a:r>
            <a:r>
              <a:rPr lang="hu-HU" dirty="0"/>
              <a:t>. The </a:t>
            </a:r>
            <a:r>
              <a:rPr lang="hu-HU" dirty="0" err="1"/>
              <a:t>sun</a:t>
            </a:r>
            <a:r>
              <a:rPr lang="hu-HU" dirty="0"/>
              <a:t> </a:t>
            </a:r>
            <a:r>
              <a:rPr lang="hu-HU" dirty="0" err="1"/>
              <a:t>will</a:t>
            </a:r>
            <a:r>
              <a:rPr lang="hu-HU" dirty="0"/>
              <a:t> </a:t>
            </a:r>
            <a:r>
              <a:rPr lang="hu-HU" dirty="0" err="1"/>
              <a:t>burn</a:t>
            </a:r>
            <a:r>
              <a:rPr lang="hu-HU" dirty="0"/>
              <a:t> out </a:t>
            </a:r>
            <a:r>
              <a:rPr lang="hu-HU" dirty="0" err="1"/>
              <a:t>while</a:t>
            </a:r>
            <a:r>
              <a:rPr lang="hu-HU" dirty="0"/>
              <a:t> </a:t>
            </a:r>
            <a:r>
              <a:rPr lang="hu-HU" dirty="0" err="1"/>
              <a:t>doing</a:t>
            </a:r>
            <a:r>
              <a:rPr lang="hu-HU" dirty="0"/>
              <a:t> </a:t>
            </a:r>
            <a:r>
              <a:rPr lang="hu-HU" dirty="0" err="1"/>
              <a:t>so</a:t>
            </a:r>
            <a:r>
              <a:rPr lang="hu-HU" dirty="0"/>
              <a:t>.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2DCC71F-BD2F-4616-823C-C72EB878B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641D-F446-482F-BD8D-2B546EA2C2F1}" type="datetime1">
              <a:rPr lang="hu-HU" smtClean="0"/>
              <a:t>2019. 08. 16.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73BD456-E3EE-4815-914A-1DD96421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D4393A4-A15E-455E-B995-A504BD050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9790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A77C79-3881-4620-87D2-8F491AE7A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Hyperparameter</a:t>
            </a:r>
            <a:r>
              <a:rPr lang="hu-HU" dirty="0"/>
              <a:t> </a:t>
            </a:r>
            <a:r>
              <a:rPr lang="hu-HU" dirty="0" err="1"/>
              <a:t>optimization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83D8003-67CE-49A7-841D-C1F5F0116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Random </a:t>
            </a:r>
            <a:r>
              <a:rPr lang="hu-HU" dirty="0" err="1"/>
              <a:t>search</a:t>
            </a:r>
            <a:r>
              <a:rPr lang="hu-HU" dirty="0"/>
              <a:t>. </a:t>
            </a:r>
            <a:r>
              <a:rPr lang="hu-HU" dirty="0" err="1"/>
              <a:t>Try</a:t>
            </a:r>
            <a:r>
              <a:rPr lang="hu-HU" dirty="0"/>
              <a:t> a </a:t>
            </a:r>
            <a:r>
              <a:rPr lang="hu-HU" dirty="0" err="1"/>
              <a:t>number</a:t>
            </a:r>
            <a:r>
              <a:rPr lang="hu-HU" dirty="0"/>
              <a:t> of </a:t>
            </a:r>
            <a:r>
              <a:rPr lang="hu-HU" dirty="0" err="1"/>
              <a:t>different</a:t>
            </a:r>
            <a:r>
              <a:rPr lang="hu-HU" dirty="0"/>
              <a:t> </a:t>
            </a:r>
            <a:r>
              <a:rPr lang="hu-HU" dirty="0" err="1"/>
              <a:t>parameter</a:t>
            </a:r>
            <a:r>
              <a:rPr lang="hu-HU" dirty="0"/>
              <a:t> </a:t>
            </a:r>
            <a:r>
              <a:rPr lang="hu-HU" dirty="0" err="1"/>
              <a:t>sets</a:t>
            </a:r>
            <a:r>
              <a:rPr lang="hu-HU" dirty="0"/>
              <a:t> and </a:t>
            </a:r>
            <a:r>
              <a:rPr lang="hu-HU" dirty="0" err="1"/>
              <a:t>choose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best</a:t>
            </a:r>
            <a:r>
              <a:rPr lang="hu-HU" dirty="0"/>
              <a:t>. </a:t>
            </a:r>
            <a:r>
              <a:rPr lang="hu-HU" dirty="0" err="1"/>
              <a:t>Can</a:t>
            </a:r>
            <a:r>
              <a:rPr lang="hu-HU" dirty="0"/>
              <a:t> be OK, </a:t>
            </a:r>
            <a:r>
              <a:rPr lang="hu-HU" dirty="0" err="1"/>
              <a:t>but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good</a:t>
            </a:r>
            <a:r>
              <a:rPr lang="hu-HU" dirty="0"/>
              <a:t> </a:t>
            </a:r>
            <a:r>
              <a:rPr lang="hu-HU" dirty="0" err="1"/>
              <a:t>enough</a:t>
            </a:r>
            <a:r>
              <a:rPr lang="hu-HU" dirty="0"/>
              <a:t>.</a:t>
            </a:r>
          </a:p>
          <a:p>
            <a:r>
              <a:rPr lang="hu-HU" dirty="0" err="1"/>
              <a:t>Grid</a:t>
            </a:r>
            <a:r>
              <a:rPr lang="hu-HU" dirty="0"/>
              <a:t> </a:t>
            </a:r>
            <a:r>
              <a:rPr lang="hu-HU" dirty="0" err="1"/>
              <a:t>search</a:t>
            </a:r>
            <a:r>
              <a:rPr lang="hu-HU" dirty="0"/>
              <a:t>. </a:t>
            </a:r>
            <a:r>
              <a:rPr lang="hu-HU" dirty="0" err="1"/>
              <a:t>Create</a:t>
            </a:r>
            <a:r>
              <a:rPr lang="hu-HU" dirty="0"/>
              <a:t> a 3D </a:t>
            </a:r>
            <a:r>
              <a:rPr lang="hu-HU" dirty="0" err="1"/>
              <a:t>grid</a:t>
            </a:r>
            <a:r>
              <a:rPr lang="hu-HU" dirty="0"/>
              <a:t> of </a:t>
            </a:r>
            <a:r>
              <a:rPr lang="hu-HU" dirty="0" err="1"/>
              <a:t>possible</a:t>
            </a:r>
            <a:r>
              <a:rPr lang="hu-HU" dirty="0"/>
              <a:t> </a:t>
            </a:r>
            <a:r>
              <a:rPr lang="hu-HU" dirty="0" err="1"/>
              <a:t>values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3 </a:t>
            </a:r>
            <a:r>
              <a:rPr lang="hu-HU" dirty="0" err="1"/>
              <a:t>parameters</a:t>
            </a:r>
            <a:r>
              <a:rPr lang="hu-HU" dirty="0"/>
              <a:t>, and </a:t>
            </a:r>
            <a:r>
              <a:rPr lang="hu-HU" dirty="0" err="1"/>
              <a:t>try</a:t>
            </a:r>
            <a:r>
              <a:rPr lang="hu-HU" dirty="0"/>
              <a:t> </a:t>
            </a:r>
            <a:r>
              <a:rPr lang="hu-HU" dirty="0" err="1"/>
              <a:t>all</a:t>
            </a:r>
            <a:r>
              <a:rPr lang="hu-HU" dirty="0"/>
              <a:t> of </a:t>
            </a:r>
            <a:r>
              <a:rPr lang="hu-HU" dirty="0" err="1"/>
              <a:t>them</a:t>
            </a:r>
            <a:r>
              <a:rPr lang="hu-HU" dirty="0"/>
              <a:t>. The </a:t>
            </a:r>
            <a:r>
              <a:rPr lang="hu-HU" dirty="0" err="1"/>
              <a:t>sun</a:t>
            </a:r>
            <a:r>
              <a:rPr lang="hu-HU" dirty="0"/>
              <a:t> </a:t>
            </a:r>
            <a:r>
              <a:rPr lang="hu-HU" dirty="0" err="1"/>
              <a:t>will</a:t>
            </a:r>
            <a:r>
              <a:rPr lang="hu-HU" dirty="0"/>
              <a:t> </a:t>
            </a:r>
            <a:r>
              <a:rPr lang="hu-HU" dirty="0" err="1"/>
              <a:t>burn</a:t>
            </a:r>
            <a:r>
              <a:rPr lang="hu-HU" dirty="0"/>
              <a:t> out </a:t>
            </a:r>
            <a:r>
              <a:rPr lang="hu-HU" dirty="0" err="1"/>
              <a:t>while</a:t>
            </a:r>
            <a:r>
              <a:rPr lang="hu-HU" dirty="0"/>
              <a:t> </a:t>
            </a:r>
            <a:r>
              <a:rPr lang="hu-HU" dirty="0" err="1"/>
              <a:t>doing</a:t>
            </a:r>
            <a:r>
              <a:rPr lang="hu-HU" dirty="0"/>
              <a:t> </a:t>
            </a:r>
            <a:r>
              <a:rPr lang="hu-HU" dirty="0" err="1"/>
              <a:t>so</a:t>
            </a:r>
            <a:r>
              <a:rPr lang="hu-HU" dirty="0"/>
              <a:t>.</a:t>
            </a:r>
          </a:p>
          <a:p>
            <a:r>
              <a:rPr lang="hu-HU" dirty="0" err="1"/>
              <a:t>Let’s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something</a:t>
            </a:r>
            <a:r>
              <a:rPr lang="hu-HU" dirty="0"/>
              <a:t> </a:t>
            </a:r>
            <a:r>
              <a:rPr lang="hu-HU" dirty="0" err="1"/>
              <a:t>Bayesian</a:t>
            </a:r>
            <a:r>
              <a:rPr lang="hu-HU" dirty="0"/>
              <a:t>!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2DCC71F-BD2F-4616-823C-C72EB878B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641D-F446-482F-BD8D-2B546EA2C2F1}" type="datetime1">
              <a:rPr lang="hu-HU" smtClean="0"/>
              <a:t>2019. 08. 16.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73BD456-E3EE-4815-914A-1DD96421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D4393A4-A15E-455E-B995-A504BD050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6812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600E07-0076-4CD3-AD2C-200BA4651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What</a:t>
            </a:r>
            <a:r>
              <a:rPr lang="hu-HU" dirty="0"/>
              <a:t> is </a:t>
            </a:r>
            <a:r>
              <a:rPr lang="hu-HU" dirty="0" err="1"/>
              <a:t>machine</a:t>
            </a:r>
            <a:r>
              <a:rPr lang="hu-HU" dirty="0"/>
              <a:t> </a:t>
            </a:r>
            <a:r>
              <a:rPr lang="hu-HU" dirty="0" err="1"/>
              <a:t>learning</a:t>
            </a:r>
            <a:r>
              <a:rPr lang="hu-HU" dirty="0"/>
              <a:t>?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72BFF49-2A0B-4EE2-A9AF-9C9473F73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641D-F446-482F-BD8D-2B546EA2C2F1}" type="datetime1">
              <a:rPr lang="hu-HU" smtClean="0"/>
              <a:t>2019. 08. 15.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A12645D-75D4-4778-B3A4-32EDEF89D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AEDF46D-6D09-4048-866C-3A55C489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2</a:t>
            </a:fld>
            <a:endParaRPr lang="hu-HU"/>
          </a:p>
        </p:txBody>
      </p:sp>
      <p:pic>
        <p:nvPicPr>
          <p:cNvPr id="2050" name="Picture 2" descr="Image result for machine learning">
            <a:extLst>
              <a:ext uri="{FF2B5EF4-FFF2-40B4-BE49-F238E27FC236}">
                <a16:creationId xmlns:a16="http://schemas.microsoft.com/office/drawing/2014/main" id="{B7D0B9FC-863A-4BB1-81E6-551E891C81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627" y="1825625"/>
            <a:ext cx="616874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Egyenes összekötő nyíllal 6">
            <a:extLst>
              <a:ext uri="{FF2B5EF4-FFF2-40B4-BE49-F238E27FC236}">
                <a16:creationId xmlns:a16="http://schemas.microsoft.com/office/drawing/2014/main" id="{6B32FC42-639E-43EB-AE55-9A9E5A9A8A08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340529" y="2412025"/>
            <a:ext cx="114929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zövegdoboz 7">
            <a:extLst>
              <a:ext uri="{FF2B5EF4-FFF2-40B4-BE49-F238E27FC236}">
                <a16:creationId xmlns:a16="http://schemas.microsoft.com/office/drawing/2014/main" id="{B8EFC420-41E3-43C0-ACCB-EA4081AF1A15}"/>
              </a:ext>
            </a:extLst>
          </p:cNvPr>
          <p:cNvSpPr txBox="1"/>
          <p:nvPr/>
        </p:nvSpPr>
        <p:spPr>
          <a:xfrm>
            <a:off x="1283517" y="2088859"/>
            <a:ext cx="1057012" cy="64633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 err="1">
                <a:latin typeface="Montserrat" panose="00000500000000000000" pitchFamily="2" charset="-18"/>
              </a:rPr>
              <a:t>This</a:t>
            </a:r>
            <a:r>
              <a:rPr lang="hu-HU" dirty="0">
                <a:latin typeface="Montserrat" panose="00000500000000000000" pitchFamily="2" charset="-18"/>
              </a:rPr>
              <a:t> is </a:t>
            </a:r>
            <a:r>
              <a:rPr lang="hu-HU" dirty="0" err="1">
                <a:latin typeface="Montserrat" panose="00000500000000000000" pitchFamily="2" charset="-18"/>
              </a:rPr>
              <a:t>dumb</a:t>
            </a:r>
            <a:r>
              <a:rPr lang="hu-HU" dirty="0"/>
              <a:t>.</a:t>
            </a:r>
          </a:p>
        </p:txBody>
      </p:sp>
      <p:sp>
        <p:nvSpPr>
          <p:cNvPr id="12" name="Ellipszis 11">
            <a:extLst>
              <a:ext uri="{FF2B5EF4-FFF2-40B4-BE49-F238E27FC236}">
                <a16:creationId xmlns:a16="http://schemas.microsoft.com/office/drawing/2014/main" id="{898EC2D2-55C7-4456-A8A2-FE6B268EB87F}"/>
              </a:ext>
            </a:extLst>
          </p:cNvPr>
          <p:cNvSpPr/>
          <p:nvPr/>
        </p:nvSpPr>
        <p:spPr>
          <a:xfrm>
            <a:off x="2768367" y="3523376"/>
            <a:ext cx="1812022" cy="1275123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C3B2874B-94DB-449D-B96F-258D49138DBD}"/>
              </a:ext>
            </a:extLst>
          </p:cNvPr>
          <p:cNvSpPr txBox="1"/>
          <p:nvPr/>
        </p:nvSpPr>
        <p:spPr>
          <a:xfrm>
            <a:off x="176168" y="3837771"/>
            <a:ext cx="2055303" cy="64633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 err="1">
                <a:latin typeface="Montserrat" panose="00000500000000000000" pitchFamily="2" charset="-18"/>
              </a:rPr>
              <a:t>That’s</a:t>
            </a:r>
            <a:r>
              <a:rPr lang="hu-HU" dirty="0">
                <a:latin typeface="Montserrat" panose="00000500000000000000" pitchFamily="2" charset="-18"/>
              </a:rPr>
              <a:t> </a:t>
            </a:r>
            <a:r>
              <a:rPr lang="hu-HU" dirty="0" err="1">
                <a:latin typeface="Montserrat" panose="00000500000000000000" pitchFamily="2" charset="-18"/>
              </a:rPr>
              <a:t>what</a:t>
            </a:r>
            <a:r>
              <a:rPr lang="hu-HU" dirty="0">
                <a:latin typeface="Montserrat" panose="00000500000000000000" pitchFamily="2" charset="-18"/>
              </a:rPr>
              <a:t> </a:t>
            </a:r>
            <a:r>
              <a:rPr lang="hu-HU" dirty="0" err="1">
                <a:latin typeface="Montserrat" panose="00000500000000000000" pitchFamily="2" charset="-18"/>
              </a:rPr>
              <a:t>we’re</a:t>
            </a:r>
            <a:r>
              <a:rPr lang="hu-HU" dirty="0">
                <a:latin typeface="Montserrat" panose="00000500000000000000" pitchFamily="2" charset="-18"/>
              </a:rPr>
              <a:t> </a:t>
            </a:r>
            <a:r>
              <a:rPr lang="hu-HU" dirty="0" err="1">
                <a:latin typeface="Montserrat" panose="00000500000000000000" pitchFamily="2" charset="-18"/>
              </a:rPr>
              <a:t>gonna</a:t>
            </a:r>
            <a:r>
              <a:rPr lang="hu-HU" dirty="0">
                <a:latin typeface="Montserrat" panose="00000500000000000000" pitchFamily="2" charset="-18"/>
              </a:rPr>
              <a:t> </a:t>
            </a:r>
            <a:r>
              <a:rPr lang="hu-HU" dirty="0" err="1">
                <a:latin typeface="Montserrat" panose="00000500000000000000" pitchFamily="2" charset="-18"/>
              </a:rPr>
              <a:t>do</a:t>
            </a:r>
            <a:r>
              <a:rPr lang="hu-HU" dirty="0">
                <a:latin typeface="Montserrat" panose="00000500000000000000" pitchFamily="2" charset="-18"/>
              </a:rPr>
              <a:t>!</a:t>
            </a:r>
            <a:endParaRPr lang="hu-HU" dirty="0"/>
          </a:p>
        </p:txBody>
      </p:sp>
      <p:cxnSp>
        <p:nvCxnSpPr>
          <p:cNvPr id="15" name="Egyenes összekötő nyíllal 14">
            <a:extLst>
              <a:ext uri="{FF2B5EF4-FFF2-40B4-BE49-F238E27FC236}">
                <a16:creationId xmlns:a16="http://schemas.microsoft.com/office/drawing/2014/main" id="{9D535773-7DDA-4C79-B45C-335B1C6441AA}"/>
              </a:ext>
            </a:extLst>
          </p:cNvPr>
          <p:cNvCxnSpPr>
            <a:cxnSpLocks/>
            <a:stCxn id="14" idx="3"/>
            <a:endCxn id="12" idx="2"/>
          </p:cNvCxnSpPr>
          <p:nvPr/>
        </p:nvCxnSpPr>
        <p:spPr>
          <a:xfrm>
            <a:off x="2231471" y="4160937"/>
            <a:ext cx="53689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349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FB9D7A-5AF0-410E-A84D-F526D292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A </a:t>
            </a:r>
            <a:r>
              <a:rPr lang="hu-HU" dirty="0" err="1"/>
              <a:t>machine</a:t>
            </a:r>
            <a:r>
              <a:rPr lang="hu-HU" dirty="0"/>
              <a:t> </a:t>
            </a:r>
            <a:r>
              <a:rPr lang="hu-HU" dirty="0" err="1"/>
              <a:t>learning</a:t>
            </a:r>
            <a:r>
              <a:rPr lang="hu-HU" dirty="0"/>
              <a:t> project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4F701AE5-56C2-453C-81FE-23F165D65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hu-HU" dirty="0" err="1"/>
              <a:t>Understanding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problem</a:t>
            </a:r>
            <a:br>
              <a:rPr lang="hu-HU" dirty="0"/>
            </a:br>
            <a:r>
              <a:rPr lang="hu-HU" sz="2000" dirty="0" err="1"/>
              <a:t>Involves</a:t>
            </a:r>
            <a:r>
              <a:rPr lang="hu-HU" sz="2000" dirty="0"/>
              <a:t> business AND </a:t>
            </a:r>
            <a:r>
              <a:rPr lang="hu-HU" sz="2000" dirty="0" err="1"/>
              <a:t>technical</a:t>
            </a:r>
            <a:r>
              <a:rPr lang="hu-HU" sz="2000" dirty="0"/>
              <a:t> </a:t>
            </a:r>
            <a:r>
              <a:rPr lang="hu-HU" sz="2000" dirty="0" err="1"/>
              <a:t>understanding</a:t>
            </a:r>
            <a:endParaRPr lang="hu-HU" sz="2000" dirty="0"/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Data profiling</a:t>
            </a:r>
            <a:br>
              <a:rPr lang="hu-HU" dirty="0"/>
            </a:br>
            <a:r>
              <a:rPr lang="hu-HU" sz="2000" dirty="0" err="1"/>
              <a:t>Getting</a:t>
            </a:r>
            <a:r>
              <a:rPr lang="hu-HU" sz="2000" dirty="0"/>
              <a:t> </a:t>
            </a:r>
            <a:r>
              <a:rPr lang="hu-HU" sz="2000" dirty="0" err="1"/>
              <a:t>familiar</a:t>
            </a:r>
            <a:r>
              <a:rPr lang="hu-HU" sz="2000" dirty="0"/>
              <a:t> </a:t>
            </a:r>
            <a:r>
              <a:rPr lang="hu-HU" sz="2000" dirty="0" err="1"/>
              <a:t>with</a:t>
            </a:r>
            <a:r>
              <a:rPr lang="hu-HU" sz="2000" dirty="0"/>
              <a:t>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data</a:t>
            </a:r>
            <a:r>
              <a:rPr lang="hu-HU" sz="2000" dirty="0"/>
              <a:t> </a:t>
            </a:r>
            <a:r>
              <a:rPr lang="hu-HU" sz="2000" dirty="0" err="1"/>
              <a:t>we</a:t>
            </a:r>
            <a:r>
              <a:rPr lang="hu-HU" sz="2000" dirty="0"/>
              <a:t> </a:t>
            </a:r>
            <a:r>
              <a:rPr lang="hu-HU" sz="2000" dirty="0" err="1"/>
              <a:t>have</a:t>
            </a:r>
            <a:endParaRPr lang="hu-HU" sz="2000" dirty="0"/>
          </a:p>
          <a:p>
            <a:pPr marL="514350" indent="-514350">
              <a:buFont typeface="+mj-lt"/>
              <a:buAutoNum type="arabicPeriod"/>
            </a:pPr>
            <a:r>
              <a:rPr lang="hu-HU" dirty="0" err="1"/>
              <a:t>Feature</a:t>
            </a:r>
            <a:r>
              <a:rPr lang="hu-HU" dirty="0"/>
              <a:t> </a:t>
            </a:r>
            <a:r>
              <a:rPr lang="hu-HU" dirty="0" err="1"/>
              <a:t>engineering</a:t>
            </a:r>
            <a:br>
              <a:rPr lang="hu-HU" dirty="0"/>
            </a:br>
            <a:r>
              <a:rPr lang="hu-HU" sz="2000" dirty="0" err="1"/>
              <a:t>Create</a:t>
            </a:r>
            <a:r>
              <a:rPr lang="hu-HU" sz="2000" dirty="0"/>
              <a:t>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features</a:t>
            </a:r>
            <a:r>
              <a:rPr lang="hu-HU" sz="2000" dirty="0"/>
              <a:t> </a:t>
            </a:r>
            <a:r>
              <a:rPr lang="hu-HU" sz="2000" dirty="0" err="1"/>
              <a:t>to</a:t>
            </a:r>
            <a:r>
              <a:rPr lang="hu-HU" sz="2000" dirty="0"/>
              <a:t> </a:t>
            </a:r>
            <a:r>
              <a:rPr lang="hu-HU" sz="2000" dirty="0" err="1"/>
              <a:t>learn</a:t>
            </a:r>
            <a:r>
              <a:rPr lang="hu-HU" sz="2000" dirty="0"/>
              <a:t> </a:t>
            </a:r>
            <a:r>
              <a:rPr lang="hu-HU" sz="2000" dirty="0" err="1"/>
              <a:t>from</a:t>
            </a:r>
            <a:r>
              <a:rPr lang="hu-HU" sz="2000" dirty="0"/>
              <a:t> (text </a:t>
            </a:r>
            <a:r>
              <a:rPr lang="hu-HU" sz="2000" dirty="0" err="1"/>
              <a:t>to</a:t>
            </a:r>
            <a:r>
              <a:rPr lang="hu-HU" sz="2000" dirty="0"/>
              <a:t> </a:t>
            </a:r>
            <a:r>
              <a:rPr lang="hu-HU" sz="2000" dirty="0" err="1"/>
              <a:t>data</a:t>
            </a:r>
            <a:r>
              <a:rPr lang="hu-HU" sz="2000" dirty="0"/>
              <a:t>!)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err="1"/>
              <a:t>Modeling</a:t>
            </a:r>
            <a:br>
              <a:rPr lang="hu-HU" dirty="0"/>
            </a:br>
            <a:r>
              <a:rPr lang="hu-HU" sz="2000" dirty="0" err="1"/>
              <a:t>Learn</a:t>
            </a:r>
            <a:r>
              <a:rPr lang="hu-HU" sz="2000" dirty="0"/>
              <a:t>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relationship</a:t>
            </a:r>
            <a:r>
              <a:rPr lang="hu-HU" sz="2000" dirty="0"/>
              <a:t> </a:t>
            </a:r>
            <a:r>
              <a:rPr lang="hu-HU" sz="2000" dirty="0" err="1"/>
              <a:t>between</a:t>
            </a:r>
            <a:r>
              <a:rPr lang="hu-HU" sz="2000" dirty="0"/>
              <a:t> </a:t>
            </a:r>
            <a:r>
              <a:rPr lang="hu-HU" sz="2000" dirty="0" err="1"/>
              <a:t>feature</a:t>
            </a:r>
            <a:r>
              <a:rPr lang="hu-HU" sz="2000" dirty="0"/>
              <a:t> and </a:t>
            </a:r>
            <a:r>
              <a:rPr lang="hu-HU" sz="2000" dirty="0" err="1"/>
              <a:t>target</a:t>
            </a:r>
            <a:endParaRPr lang="hu-HU" sz="200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AE80BDF-833D-45AA-8B22-B78A22544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1AAE-18EE-464E-8256-2689F6168C0F}" type="datetime1">
              <a:rPr lang="hu-HU" smtClean="0"/>
              <a:t>2019. 08. 15.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990AF60-07BD-49FD-8060-14266BF1B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FA46F80-4F64-46D7-9FBF-C947037E7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fld id="{14BC9C27-3A79-4F57-BFB4-AB282D25D2CE}" type="slidenum">
              <a:rPr lang="hu-HU" smtClean="0"/>
              <a:pPr marL="0" indent="0">
                <a:buNone/>
              </a:pPr>
              <a:t>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29744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FB9D7A-5AF0-410E-A84D-F526D292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A </a:t>
            </a:r>
            <a:r>
              <a:rPr lang="hu-HU" dirty="0" err="1"/>
              <a:t>machine</a:t>
            </a:r>
            <a:r>
              <a:rPr lang="hu-HU" dirty="0"/>
              <a:t> </a:t>
            </a:r>
            <a:r>
              <a:rPr lang="hu-HU" dirty="0" err="1"/>
              <a:t>learning</a:t>
            </a:r>
            <a:r>
              <a:rPr lang="hu-HU" dirty="0"/>
              <a:t> project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4F701AE5-56C2-453C-81FE-23F165D65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hu-HU" dirty="0" err="1"/>
              <a:t>Understanding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problem</a:t>
            </a:r>
            <a:br>
              <a:rPr lang="hu-HU" dirty="0"/>
            </a:br>
            <a:r>
              <a:rPr lang="hu-HU" sz="2000" dirty="0" err="1"/>
              <a:t>Involves</a:t>
            </a:r>
            <a:r>
              <a:rPr lang="hu-HU" sz="2000" dirty="0"/>
              <a:t> business AND </a:t>
            </a:r>
            <a:r>
              <a:rPr lang="hu-HU" sz="2000" dirty="0" err="1"/>
              <a:t>technical</a:t>
            </a:r>
            <a:r>
              <a:rPr lang="hu-HU" sz="2000" dirty="0"/>
              <a:t> </a:t>
            </a:r>
            <a:r>
              <a:rPr lang="hu-HU" sz="2000" dirty="0" err="1"/>
              <a:t>understanding</a:t>
            </a:r>
            <a:endParaRPr lang="hu-HU" sz="2000" dirty="0"/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Data profiling</a:t>
            </a:r>
            <a:br>
              <a:rPr lang="hu-HU" dirty="0"/>
            </a:br>
            <a:r>
              <a:rPr lang="hu-HU" sz="2000" dirty="0" err="1"/>
              <a:t>Getting</a:t>
            </a:r>
            <a:r>
              <a:rPr lang="hu-HU" sz="2000" dirty="0"/>
              <a:t> </a:t>
            </a:r>
            <a:r>
              <a:rPr lang="hu-HU" sz="2000" dirty="0" err="1"/>
              <a:t>familiar</a:t>
            </a:r>
            <a:r>
              <a:rPr lang="hu-HU" sz="2000" dirty="0"/>
              <a:t> </a:t>
            </a:r>
            <a:r>
              <a:rPr lang="hu-HU" sz="2000" dirty="0" err="1"/>
              <a:t>with</a:t>
            </a:r>
            <a:r>
              <a:rPr lang="hu-HU" sz="2000" dirty="0"/>
              <a:t>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data</a:t>
            </a:r>
            <a:r>
              <a:rPr lang="hu-HU" sz="2000" dirty="0"/>
              <a:t> </a:t>
            </a:r>
            <a:r>
              <a:rPr lang="hu-HU" sz="2000" dirty="0" err="1"/>
              <a:t>we</a:t>
            </a:r>
            <a:r>
              <a:rPr lang="hu-HU" sz="2000" dirty="0"/>
              <a:t> </a:t>
            </a:r>
            <a:r>
              <a:rPr lang="hu-HU" sz="2000" dirty="0" err="1"/>
              <a:t>have</a:t>
            </a:r>
            <a:endParaRPr lang="hu-HU" sz="2000" dirty="0"/>
          </a:p>
          <a:p>
            <a:pPr marL="514350" indent="-514350">
              <a:buFont typeface="+mj-lt"/>
              <a:buAutoNum type="arabicPeriod"/>
            </a:pPr>
            <a:r>
              <a:rPr lang="hu-HU" dirty="0" err="1"/>
              <a:t>Feature</a:t>
            </a:r>
            <a:r>
              <a:rPr lang="hu-HU" dirty="0"/>
              <a:t> </a:t>
            </a:r>
            <a:r>
              <a:rPr lang="hu-HU" dirty="0" err="1"/>
              <a:t>engineering</a:t>
            </a:r>
            <a:br>
              <a:rPr lang="hu-HU" dirty="0"/>
            </a:br>
            <a:r>
              <a:rPr lang="hu-HU" sz="2000" dirty="0" err="1"/>
              <a:t>Create</a:t>
            </a:r>
            <a:r>
              <a:rPr lang="hu-HU" sz="2000" dirty="0"/>
              <a:t>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features</a:t>
            </a:r>
            <a:r>
              <a:rPr lang="hu-HU" sz="2000" dirty="0"/>
              <a:t> </a:t>
            </a:r>
            <a:r>
              <a:rPr lang="hu-HU" sz="2000" dirty="0" err="1"/>
              <a:t>to</a:t>
            </a:r>
            <a:r>
              <a:rPr lang="hu-HU" sz="2000" dirty="0"/>
              <a:t> </a:t>
            </a:r>
            <a:r>
              <a:rPr lang="hu-HU" sz="2000" dirty="0" err="1"/>
              <a:t>learn</a:t>
            </a:r>
            <a:r>
              <a:rPr lang="hu-HU" sz="2000" dirty="0"/>
              <a:t> </a:t>
            </a:r>
            <a:r>
              <a:rPr lang="hu-HU" sz="2000" dirty="0" err="1"/>
              <a:t>from</a:t>
            </a:r>
            <a:r>
              <a:rPr lang="hu-HU" sz="2000" dirty="0"/>
              <a:t> (text </a:t>
            </a:r>
            <a:r>
              <a:rPr lang="hu-HU" sz="2000" dirty="0" err="1"/>
              <a:t>to</a:t>
            </a:r>
            <a:r>
              <a:rPr lang="hu-HU" sz="2000" dirty="0"/>
              <a:t> </a:t>
            </a:r>
            <a:r>
              <a:rPr lang="hu-HU" sz="2000" dirty="0" err="1"/>
              <a:t>data</a:t>
            </a:r>
            <a:r>
              <a:rPr lang="hu-HU" sz="2000" dirty="0"/>
              <a:t>!)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err="1"/>
              <a:t>Modeling</a:t>
            </a:r>
            <a:br>
              <a:rPr lang="hu-HU" dirty="0"/>
            </a:br>
            <a:r>
              <a:rPr lang="hu-HU" sz="2000" dirty="0" err="1"/>
              <a:t>Learn</a:t>
            </a:r>
            <a:r>
              <a:rPr lang="hu-HU" sz="2000" dirty="0"/>
              <a:t>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relationship</a:t>
            </a:r>
            <a:r>
              <a:rPr lang="hu-HU" sz="2000" dirty="0"/>
              <a:t> </a:t>
            </a:r>
            <a:r>
              <a:rPr lang="hu-HU" sz="2000" dirty="0" err="1"/>
              <a:t>between</a:t>
            </a:r>
            <a:r>
              <a:rPr lang="hu-HU" sz="2000" dirty="0"/>
              <a:t> </a:t>
            </a:r>
            <a:r>
              <a:rPr lang="hu-HU" sz="2000" dirty="0" err="1"/>
              <a:t>feature</a:t>
            </a:r>
            <a:r>
              <a:rPr lang="hu-HU" sz="2000" dirty="0"/>
              <a:t> and </a:t>
            </a:r>
            <a:r>
              <a:rPr lang="hu-HU" sz="2000" dirty="0" err="1"/>
              <a:t>target</a:t>
            </a:r>
            <a:endParaRPr lang="hu-HU" sz="200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AE80BDF-833D-45AA-8B22-B78A22544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1AAE-18EE-464E-8256-2689F6168C0F}" type="datetime1">
              <a:rPr lang="hu-HU" smtClean="0"/>
              <a:t>2019. 08. 15.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990AF60-07BD-49FD-8060-14266BF1B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FA46F80-4F64-46D7-9FBF-C947037E7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fld id="{14BC9C27-3A79-4F57-BFB4-AB282D25D2CE}" type="slidenum">
              <a:rPr lang="hu-HU" smtClean="0"/>
              <a:pPr marL="0" indent="0">
                <a:buNone/>
              </a:pPr>
              <a:t>4</a:t>
            </a:fld>
            <a:endParaRPr lang="hu-HU" dirty="0"/>
          </a:p>
        </p:txBody>
      </p:sp>
      <p:cxnSp>
        <p:nvCxnSpPr>
          <p:cNvPr id="8" name="Egyenes összekötő nyíllal 7">
            <a:extLst>
              <a:ext uri="{FF2B5EF4-FFF2-40B4-BE49-F238E27FC236}">
                <a16:creationId xmlns:a16="http://schemas.microsoft.com/office/drawing/2014/main" id="{B6366135-5207-492E-8A02-2BCDE8F43EF1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7550092" y="3613666"/>
            <a:ext cx="1778466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zövegdoboz 8">
            <a:extLst>
              <a:ext uri="{FF2B5EF4-FFF2-40B4-BE49-F238E27FC236}">
                <a16:creationId xmlns:a16="http://schemas.microsoft.com/office/drawing/2014/main" id="{8048F7C0-35D9-4965-97A6-640F683CC42E}"/>
              </a:ext>
            </a:extLst>
          </p:cNvPr>
          <p:cNvSpPr txBox="1"/>
          <p:nvPr/>
        </p:nvSpPr>
        <p:spPr>
          <a:xfrm>
            <a:off x="9328558" y="3429000"/>
            <a:ext cx="2583809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dirty="0" err="1">
                <a:latin typeface="Montserrat" panose="00000500000000000000" pitchFamily="2" charset="-18"/>
              </a:rPr>
              <a:t>This</a:t>
            </a:r>
            <a:r>
              <a:rPr lang="hu-HU" dirty="0">
                <a:latin typeface="Montserrat" panose="00000500000000000000" pitchFamily="2" charset="-18"/>
              </a:rPr>
              <a:t> </a:t>
            </a:r>
            <a:r>
              <a:rPr lang="hu-HU" dirty="0" err="1">
                <a:latin typeface="Montserrat" panose="00000500000000000000" pitchFamily="2" charset="-18"/>
              </a:rPr>
              <a:t>was</a:t>
            </a:r>
            <a:r>
              <a:rPr lang="hu-HU" dirty="0">
                <a:latin typeface="Montserrat" panose="00000500000000000000" pitchFamily="2" charset="-18"/>
              </a:rPr>
              <a:t> last session!</a:t>
            </a:r>
          </a:p>
        </p:txBody>
      </p:sp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4190706F-372D-4F59-B4B4-20D0CA9E2C17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952763" y="4716134"/>
            <a:ext cx="1375795" cy="2078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D1162AA9-4AC1-497E-871E-1896F5D6FB4F}"/>
              </a:ext>
            </a:extLst>
          </p:cNvPr>
          <p:cNvSpPr txBox="1"/>
          <p:nvPr/>
        </p:nvSpPr>
        <p:spPr>
          <a:xfrm>
            <a:off x="9328558" y="4392968"/>
            <a:ext cx="2583809" cy="64633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dirty="0" err="1">
                <a:latin typeface="Montserrat" panose="00000500000000000000" pitchFamily="2" charset="-18"/>
              </a:rPr>
              <a:t>This</a:t>
            </a:r>
            <a:r>
              <a:rPr lang="hu-HU" dirty="0">
                <a:latin typeface="Montserrat" panose="00000500000000000000" pitchFamily="2" charset="-18"/>
              </a:rPr>
              <a:t> session is </a:t>
            </a:r>
            <a:r>
              <a:rPr lang="hu-HU" dirty="0" err="1">
                <a:latin typeface="Montserrat" panose="00000500000000000000" pitchFamily="2" charset="-18"/>
              </a:rPr>
              <a:t>about</a:t>
            </a:r>
            <a:r>
              <a:rPr lang="hu-HU" dirty="0">
                <a:latin typeface="Montserrat" panose="00000500000000000000" pitchFamily="2" charset="-18"/>
              </a:rPr>
              <a:t> </a:t>
            </a:r>
            <a:r>
              <a:rPr lang="hu-HU" dirty="0" err="1">
                <a:latin typeface="Montserrat" panose="00000500000000000000" pitchFamily="2" charset="-18"/>
              </a:rPr>
              <a:t>this</a:t>
            </a:r>
            <a:r>
              <a:rPr lang="hu-HU" dirty="0">
                <a:latin typeface="Montserrat" panose="00000500000000000000" pitchFamily="2" charset="-18"/>
              </a:rPr>
              <a:t> </a:t>
            </a:r>
            <a:r>
              <a:rPr lang="hu-HU" dirty="0" err="1">
                <a:latin typeface="Montserrat" panose="00000500000000000000" pitchFamily="2" charset="-18"/>
              </a:rPr>
              <a:t>one</a:t>
            </a:r>
            <a:r>
              <a:rPr lang="hu-HU" dirty="0">
                <a:latin typeface="Montserrat" panose="00000500000000000000" pitchFamily="2" charset="-18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66880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FB9D7A-5AF0-410E-A84D-F526D292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A </a:t>
            </a:r>
            <a:r>
              <a:rPr lang="hu-HU" dirty="0" err="1"/>
              <a:t>machine</a:t>
            </a:r>
            <a:r>
              <a:rPr lang="hu-HU" dirty="0"/>
              <a:t> </a:t>
            </a:r>
            <a:r>
              <a:rPr lang="hu-HU" dirty="0" err="1"/>
              <a:t>learning</a:t>
            </a:r>
            <a:r>
              <a:rPr lang="hu-HU" dirty="0"/>
              <a:t> </a:t>
            </a:r>
            <a:r>
              <a:rPr lang="hu-HU" dirty="0" err="1"/>
              <a:t>problem</a:t>
            </a:r>
            <a:endParaRPr lang="hu-HU" dirty="0"/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4F701AE5-56C2-453C-81FE-23F165D65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018" y="1825625"/>
            <a:ext cx="9843782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hu-HU" sz="2000" dirty="0" err="1"/>
              <a:t>We</a:t>
            </a:r>
            <a:r>
              <a:rPr lang="hu-HU" sz="2000" dirty="0"/>
              <a:t> </a:t>
            </a:r>
            <a:r>
              <a:rPr lang="hu-HU" sz="2000" dirty="0" err="1"/>
              <a:t>have</a:t>
            </a:r>
            <a:r>
              <a:rPr lang="hu-HU" sz="2000" dirty="0"/>
              <a:t> a </a:t>
            </a:r>
            <a:r>
              <a:rPr lang="hu-HU" sz="2000" b="1" dirty="0" err="1"/>
              <a:t>feature</a:t>
            </a:r>
            <a:r>
              <a:rPr lang="hu-HU" sz="2000" b="1" dirty="0"/>
              <a:t> </a:t>
            </a:r>
            <a:r>
              <a:rPr lang="hu-HU" sz="2000" b="1" dirty="0" err="1"/>
              <a:t>set</a:t>
            </a:r>
            <a:r>
              <a:rPr lang="hu-HU" sz="2000" dirty="0"/>
              <a:t>: X (</a:t>
            </a:r>
            <a:r>
              <a:rPr lang="hu-HU" sz="2000" dirty="0" err="1"/>
              <a:t>practically</a:t>
            </a:r>
            <a:r>
              <a:rPr lang="hu-HU" sz="2000" dirty="0"/>
              <a:t> a </a:t>
            </a:r>
            <a:r>
              <a:rPr lang="hu-HU" sz="2000" dirty="0" err="1"/>
              <a:t>matrix</a:t>
            </a:r>
            <a:r>
              <a:rPr lang="hu-HU" sz="2000" dirty="0"/>
              <a:t>, </a:t>
            </a:r>
            <a:r>
              <a:rPr lang="hu-HU" sz="2000" dirty="0" err="1"/>
              <a:t>rows</a:t>
            </a:r>
            <a:r>
              <a:rPr lang="hu-HU" sz="2000" dirty="0"/>
              <a:t> </a:t>
            </a:r>
            <a:r>
              <a:rPr lang="hu-HU" sz="2000" dirty="0" err="1"/>
              <a:t>are</a:t>
            </a:r>
            <a:r>
              <a:rPr lang="hu-HU" sz="2000" dirty="0"/>
              <a:t> </a:t>
            </a:r>
            <a:r>
              <a:rPr lang="hu-HU" sz="2000" dirty="0" err="1"/>
              <a:t>observations</a:t>
            </a:r>
            <a:r>
              <a:rPr lang="hu-HU" sz="2000" dirty="0"/>
              <a:t>, </a:t>
            </a:r>
            <a:r>
              <a:rPr lang="hu-HU" sz="2000" dirty="0" err="1"/>
              <a:t>columns</a:t>
            </a:r>
            <a:r>
              <a:rPr lang="hu-HU" sz="2000" dirty="0"/>
              <a:t> </a:t>
            </a:r>
            <a:r>
              <a:rPr lang="hu-HU" sz="2000" dirty="0" err="1"/>
              <a:t>are</a:t>
            </a:r>
            <a:r>
              <a:rPr lang="hu-HU" sz="2000" dirty="0"/>
              <a:t> </a:t>
            </a:r>
            <a:r>
              <a:rPr lang="hu-HU" sz="2000" dirty="0" err="1"/>
              <a:t>features</a:t>
            </a:r>
            <a:r>
              <a:rPr lang="hu-HU" sz="20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 err="1"/>
              <a:t>We</a:t>
            </a:r>
            <a:r>
              <a:rPr lang="hu-HU" sz="2000" dirty="0"/>
              <a:t> </a:t>
            </a:r>
            <a:r>
              <a:rPr lang="hu-HU" sz="2000" dirty="0" err="1"/>
              <a:t>have</a:t>
            </a:r>
            <a:r>
              <a:rPr lang="hu-HU" sz="2000" dirty="0"/>
              <a:t> a </a:t>
            </a:r>
            <a:r>
              <a:rPr lang="hu-HU" sz="2000" b="1" dirty="0" err="1"/>
              <a:t>target</a:t>
            </a:r>
            <a:r>
              <a:rPr lang="hu-HU" sz="2000" b="1" dirty="0"/>
              <a:t> </a:t>
            </a:r>
            <a:r>
              <a:rPr lang="hu-HU" sz="2000" b="1" dirty="0" err="1"/>
              <a:t>variable</a:t>
            </a:r>
            <a:r>
              <a:rPr lang="hu-HU" sz="2000" b="1" dirty="0"/>
              <a:t> </a:t>
            </a:r>
            <a:r>
              <a:rPr lang="hu-HU" sz="2000" dirty="0"/>
              <a:t>y* (most </a:t>
            </a:r>
            <a:r>
              <a:rPr lang="hu-HU" sz="2000" dirty="0" err="1"/>
              <a:t>frequently</a:t>
            </a:r>
            <a:r>
              <a:rPr lang="hu-HU" sz="2000" dirty="0"/>
              <a:t> a </a:t>
            </a:r>
            <a:r>
              <a:rPr lang="hu-HU" sz="2000" dirty="0" err="1"/>
              <a:t>vector</a:t>
            </a:r>
            <a:r>
              <a:rPr lang="hu-HU" sz="2000" dirty="0"/>
              <a:t>, </a:t>
            </a:r>
            <a:r>
              <a:rPr lang="hu-HU" sz="2000" dirty="0" err="1"/>
              <a:t>but</a:t>
            </a:r>
            <a:r>
              <a:rPr lang="hu-HU" sz="2000" dirty="0"/>
              <a:t> </a:t>
            </a:r>
            <a:r>
              <a:rPr lang="hu-HU" sz="2000" dirty="0" err="1"/>
              <a:t>not</a:t>
            </a:r>
            <a:r>
              <a:rPr lang="hu-HU" sz="2000" dirty="0"/>
              <a:t> </a:t>
            </a:r>
            <a:r>
              <a:rPr lang="hu-HU" sz="2000" dirty="0" err="1"/>
              <a:t>necessarily</a:t>
            </a:r>
            <a:r>
              <a:rPr lang="hu-HU" sz="2000" dirty="0"/>
              <a:t>!)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 err="1"/>
              <a:t>We</a:t>
            </a:r>
            <a:r>
              <a:rPr lang="hu-HU" sz="2000" dirty="0"/>
              <a:t> </a:t>
            </a:r>
            <a:r>
              <a:rPr lang="hu-HU" sz="2000" dirty="0" err="1"/>
              <a:t>try</a:t>
            </a:r>
            <a:r>
              <a:rPr lang="hu-HU" sz="2000" dirty="0"/>
              <a:t> </a:t>
            </a:r>
            <a:r>
              <a:rPr lang="hu-HU" sz="2000" dirty="0" err="1"/>
              <a:t>to</a:t>
            </a:r>
            <a:r>
              <a:rPr lang="hu-HU" sz="2000" dirty="0"/>
              <a:t> </a:t>
            </a:r>
            <a:r>
              <a:rPr lang="hu-HU" sz="2000" dirty="0" err="1"/>
              <a:t>learn</a:t>
            </a:r>
            <a:r>
              <a:rPr lang="hu-HU" sz="2000" dirty="0"/>
              <a:t> </a:t>
            </a:r>
            <a:r>
              <a:rPr lang="hu-HU" sz="2000" b="1" dirty="0"/>
              <a:t>F* </a:t>
            </a:r>
            <a:r>
              <a:rPr lang="hu-HU" sz="2000" b="1" dirty="0" err="1"/>
              <a:t>mapping</a:t>
            </a:r>
            <a:r>
              <a:rPr lang="hu-HU" sz="2000" b="1" dirty="0"/>
              <a:t> </a:t>
            </a:r>
            <a:r>
              <a:rPr lang="hu-HU" sz="2000" dirty="0" err="1"/>
              <a:t>so</a:t>
            </a:r>
            <a:r>
              <a:rPr lang="hu-HU" sz="2000" dirty="0"/>
              <a:t> </a:t>
            </a:r>
            <a:r>
              <a:rPr lang="hu-HU" sz="2000" dirty="0" err="1"/>
              <a:t>that</a:t>
            </a:r>
            <a:r>
              <a:rPr lang="hu-HU" sz="2000" dirty="0"/>
              <a:t> F*(X) = y*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 err="1"/>
              <a:t>At</a:t>
            </a:r>
            <a:r>
              <a:rPr lang="hu-HU" sz="2000" dirty="0"/>
              <a:t> a </a:t>
            </a:r>
            <a:r>
              <a:rPr lang="hu-HU" sz="2000" dirty="0" err="1"/>
              <a:t>point</a:t>
            </a:r>
            <a:r>
              <a:rPr lang="hu-HU" sz="2000" dirty="0"/>
              <a:t> </a:t>
            </a:r>
            <a:r>
              <a:rPr lang="hu-HU" sz="2000" dirty="0" err="1"/>
              <a:t>during</a:t>
            </a:r>
            <a:r>
              <a:rPr lang="hu-HU" sz="2000" dirty="0"/>
              <a:t>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algorithm</a:t>
            </a:r>
            <a:r>
              <a:rPr lang="hu-HU" sz="2000" dirty="0"/>
              <a:t> F(X) = y is </a:t>
            </a:r>
            <a:r>
              <a:rPr lang="hu-HU" sz="2000" dirty="0" err="1"/>
              <a:t>assumed</a:t>
            </a:r>
            <a:r>
              <a:rPr lang="hu-HU" sz="2000" dirty="0"/>
              <a:t> </a:t>
            </a:r>
            <a:r>
              <a:rPr lang="hu-HU" sz="2000" dirty="0" err="1"/>
              <a:t>to</a:t>
            </a:r>
            <a:r>
              <a:rPr lang="hu-HU" sz="2000" dirty="0"/>
              <a:t> be </a:t>
            </a:r>
            <a:r>
              <a:rPr lang="hu-HU" sz="2000" dirty="0" err="1"/>
              <a:t>optimal</a:t>
            </a:r>
            <a:r>
              <a:rPr lang="hu-HU" sz="2000" dirty="0"/>
              <a:t>. </a:t>
            </a:r>
            <a:r>
              <a:rPr lang="hu-HU" sz="2000" dirty="0" err="1"/>
              <a:t>We</a:t>
            </a:r>
            <a:r>
              <a:rPr lang="hu-HU" sz="2000" dirty="0"/>
              <a:t> </a:t>
            </a:r>
            <a:r>
              <a:rPr lang="hu-HU" sz="2000" dirty="0" err="1"/>
              <a:t>need</a:t>
            </a:r>
            <a:r>
              <a:rPr lang="hu-HU" sz="2000" dirty="0"/>
              <a:t> </a:t>
            </a:r>
            <a:r>
              <a:rPr lang="hu-HU" sz="2000" dirty="0" err="1"/>
              <a:t>to</a:t>
            </a:r>
            <a:r>
              <a:rPr lang="hu-HU" sz="2000" dirty="0"/>
              <a:t> </a:t>
            </a:r>
            <a:r>
              <a:rPr lang="hu-HU" sz="2000" dirty="0" err="1"/>
              <a:t>measure</a:t>
            </a:r>
            <a:r>
              <a:rPr lang="hu-HU" sz="2000" dirty="0"/>
              <a:t>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goodness</a:t>
            </a:r>
            <a:r>
              <a:rPr lang="hu-HU" sz="2000" dirty="0"/>
              <a:t> of </a:t>
            </a:r>
            <a:r>
              <a:rPr lang="hu-HU" sz="2000" dirty="0" err="1"/>
              <a:t>this</a:t>
            </a:r>
            <a:r>
              <a:rPr lang="hu-HU" sz="2000" dirty="0"/>
              <a:t> </a:t>
            </a:r>
            <a:r>
              <a:rPr lang="hu-HU" sz="2000" dirty="0" err="1"/>
              <a:t>mapping</a:t>
            </a:r>
            <a:r>
              <a:rPr lang="hu-HU" sz="2000" dirty="0"/>
              <a:t>: </a:t>
            </a:r>
            <a:r>
              <a:rPr lang="hu-HU" sz="2000" b="1" dirty="0"/>
              <a:t>a </a:t>
            </a:r>
            <a:r>
              <a:rPr lang="hu-HU" sz="2000" b="1" dirty="0" err="1"/>
              <a:t>loss</a:t>
            </a:r>
            <a:r>
              <a:rPr lang="hu-HU" sz="2000" b="1" dirty="0"/>
              <a:t> </a:t>
            </a:r>
            <a:r>
              <a:rPr lang="hu-HU" sz="2000" b="1" dirty="0" err="1"/>
              <a:t>function</a:t>
            </a:r>
            <a:r>
              <a:rPr lang="hu-HU" sz="2000" dirty="0"/>
              <a:t>!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 err="1"/>
              <a:t>We</a:t>
            </a:r>
            <a:r>
              <a:rPr lang="hu-HU" sz="2000" dirty="0"/>
              <a:t> </a:t>
            </a:r>
            <a:r>
              <a:rPr lang="hu-HU" sz="2000" dirty="0" err="1"/>
              <a:t>try</a:t>
            </a:r>
            <a:r>
              <a:rPr lang="hu-HU" sz="2000" dirty="0"/>
              <a:t> </a:t>
            </a:r>
            <a:r>
              <a:rPr lang="hu-HU" sz="2000" dirty="0" err="1"/>
              <a:t>to</a:t>
            </a:r>
            <a:r>
              <a:rPr lang="hu-HU" sz="2000" dirty="0"/>
              <a:t> </a:t>
            </a:r>
            <a:r>
              <a:rPr lang="hu-HU" sz="2000" dirty="0" err="1"/>
              <a:t>minimize</a:t>
            </a:r>
            <a:r>
              <a:rPr lang="hu-HU" sz="2000" dirty="0"/>
              <a:t> </a:t>
            </a:r>
            <a:r>
              <a:rPr lang="hu-HU" sz="2000" dirty="0" err="1"/>
              <a:t>loss</a:t>
            </a:r>
            <a:r>
              <a:rPr lang="hu-HU" sz="2000" dirty="0"/>
              <a:t>(y*, y) </a:t>
            </a:r>
            <a:r>
              <a:rPr lang="hu-HU" sz="2000" dirty="0" err="1"/>
              <a:t>through</a:t>
            </a:r>
            <a:r>
              <a:rPr lang="hu-HU" sz="2000" dirty="0"/>
              <a:t> </a:t>
            </a:r>
            <a:r>
              <a:rPr lang="hu-HU" sz="2000" dirty="0" err="1"/>
              <a:t>making</a:t>
            </a:r>
            <a:r>
              <a:rPr lang="hu-HU" sz="2000" dirty="0"/>
              <a:t> F </a:t>
            </a:r>
            <a:r>
              <a:rPr lang="hu-HU" sz="2000" dirty="0" err="1"/>
              <a:t>as</a:t>
            </a:r>
            <a:r>
              <a:rPr lang="hu-HU" sz="2000" dirty="0"/>
              <a:t> </a:t>
            </a:r>
            <a:r>
              <a:rPr lang="hu-HU" sz="2000" dirty="0" err="1"/>
              <a:t>close</a:t>
            </a:r>
            <a:r>
              <a:rPr lang="hu-HU" sz="2000" dirty="0"/>
              <a:t> </a:t>
            </a:r>
            <a:r>
              <a:rPr lang="hu-HU" sz="2000" dirty="0" err="1"/>
              <a:t>to</a:t>
            </a:r>
            <a:r>
              <a:rPr lang="hu-HU" sz="2000" dirty="0"/>
              <a:t> F* </a:t>
            </a:r>
            <a:r>
              <a:rPr lang="hu-HU" sz="2000" dirty="0" err="1"/>
              <a:t>as</a:t>
            </a:r>
            <a:r>
              <a:rPr lang="hu-HU" sz="2000" dirty="0"/>
              <a:t> </a:t>
            </a:r>
            <a:r>
              <a:rPr lang="hu-HU" sz="2000" dirty="0" err="1"/>
              <a:t>possible</a:t>
            </a:r>
            <a:r>
              <a:rPr lang="hu-HU" sz="20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 err="1"/>
              <a:t>Prediction</a:t>
            </a:r>
            <a:r>
              <a:rPr lang="hu-HU" sz="2000" dirty="0"/>
              <a:t> is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name</a:t>
            </a:r>
            <a:r>
              <a:rPr lang="hu-HU" sz="2000" dirty="0"/>
              <a:t> of </a:t>
            </a:r>
            <a:r>
              <a:rPr lang="hu-HU" sz="2000" dirty="0" err="1"/>
              <a:t>the</a:t>
            </a:r>
            <a:r>
              <a:rPr lang="hu-HU" sz="2000" dirty="0"/>
              <a:t> game! </a:t>
            </a:r>
            <a:r>
              <a:rPr lang="hu-HU" sz="2000" dirty="0" err="1"/>
              <a:t>Our</a:t>
            </a:r>
            <a:r>
              <a:rPr lang="hu-HU" sz="2000" dirty="0"/>
              <a:t> F </a:t>
            </a:r>
            <a:r>
              <a:rPr lang="hu-HU" sz="2000" dirty="0" err="1"/>
              <a:t>have</a:t>
            </a:r>
            <a:r>
              <a:rPr lang="hu-HU" sz="2000" dirty="0"/>
              <a:t> </a:t>
            </a:r>
            <a:r>
              <a:rPr lang="hu-HU" sz="2000" dirty="0" err="1"/>
              <a:t>to</a:t>
            </a:r>
            <a:r>
              <a:rPr lang="hu-HU" sz="2000" dirty="0"/>
              <a:t> </a:t>
            </a:r>
            <a:r>
              <a:rPr lang="hu-HU" sz="2000" dirty="0" err="1"/>
              <a:t>generalize</a:t>
            </a:r>
            <a:r>
              <a:rPr lang="hu-HU" sz="2000" dirty="0"/>
              <a:t> </a:t>
            </a:r>
            <a:r>
              <a:rPr lang="hu-HU" sz="2000" dirty="0" err="1"/>
              <a:t>well</a:t>
            </a:r>
            <a:r>
              <a:rPr lang="hu-HU" sz="2000" dirty="0"/>
              <a:t>, </a:t>
            </a:r>
            <a:r>
              <a:rPr lang="hu-HU" sz="2000" dirty="0" err="1"/>
              <a:t>to</a:t>
            </a:r>
            <a:r>
              <a:rPr lang="hu-HU" sz="2000" dirty="0"/>
              <a:t> </a:t>
            </a:r>
            <a:r>
              <a:rPr lang="hu-HU" sz="2000" dirty="0" err="1"/>
              <a:t>give</a:t>
            </a:r>
            <a:r>
              <a:rPr lang="hu-HU" sz="2000" dirty="0"/>
              <a:t> </a:t>
            </a:r>
            <a:r>
              <a:rPr lang="hu-HU" sz="2000" dirty="0" err="1"/>
              <a:t>correct</a:t>
            </a:r>
            <a:r>
              <a:rPr lang="hu-HU" sz="2000" dirty="0"/>
              <a:t> </a:t>
            </a:r>
            <a:r>
              <a:rPr lang="hu-HU" sz="2000" dirty="0" err="1"/>
              <a:t>predictions</a:t>
            </a:r>
            <a:r>
              <a:rPr lang="hu-HU" sz="2000" dirty="0"/>
              <a:t> </a:t>
            </a:r>
            <a:r>
              <a:rPr lang="hu-HU" sz="2000" dirty="0" err="1"/>
              <a:t>for</a:t>
            </a:r>
            <a:r>
              <a:rPr lang="hu-HU" sz="2000" dirty="0"/>
              <a:t> </a:t>
            </a:r>
            <a:r>
              <a:rPr lang="hu-HU" sz="2000" dirty="0" err="1"/>
              <a:t>observations</a:t>
            </a:r>
            <a:r>
              <a:rPr lang="hu-HU" sz="2000" dirty="0"/>
              <a:t> (</a:t>
            </a:r>
            <a:r>
              <a:rPr lang="hu-HU" sz="2000" dirty="0" err="1"/>
              <a:t>or</a:t>
            </a:r>
            <a:r>
              <a:rPr lang="hu-HU" sz="2000" dirty="0"/>
              <a:t> </a:t>
            </a:r>
            <a:r>
              <a:rPr lang="hu-HU" sz="2000" dirty="0" err="1"/>
              <a:t>samples</a:t>
            </a:r>
            <a:r>
              <a:rPr lang="hu-HU" sz="2000" dirty="0"/>
              <a:t>) </a:t>
            </a:r>
            <a:r>
              <a:rPr lang="hu-HU" sz="2000" dirty="0" err="1"/>
              <a:t>have</a:t>
            </a:r>
            <a:r>
              <a:rPr lang="hu-HU" sz="2000" dirty="0"/>
              <a:t> </a:t>
            </a:r>
            <a:r>
              <a:rPr lang="hu-HU" sz="2000" dirty="0" err="1"/>
              <a:t>not</a:t>
            </a:r>
            <a:r>
              <a:rPr lang="hu-HU" sz="2000" dirty="0"/>
              <a:t> </a:t>
            </a:r>
            <a:r>
              <a:rPr lang="hu-HU" sz="2000" dirty="0" err="1"/>
              <a:t>seen</a:t>
            </a:r>
            <a:r>
              <a:rPr lang="hu-HU" sz="2000" dirty="0"/>
              <a:t> </a:t>
            </a:r>
            <a:r>
              <a:rPr lang="hu-HU" sz="2000" dirty="0" err="1"/>
              <a:t>during</a:t>
            </a:r>
            <a:r>
              <a:rPr lang="hu-HU" sz="2000" dirty="0"/>
              <a:t> </a:t>
            </a:r>
            <a:r>
              <a:rPr lang="hu-HU" sz="2000" dirty="0" err="1"/>
              <a:t>training</a:t>
            </a:r>
            <a:r>
              <a:rPr lang="hu-HU" sz="2000" dirty="0"/>
              <a:t>!</a:t>
            </a:r>
          </a:p>
          <a:p>
            <a:pPr marL="514350" indent="-514350">
              <a:buFont typeface="+mj-lt"/>
              <a:buAutoNum type="arabicPeriod"/>
            </a:pPr>
            <a:endParaRPr lang="hu-HU" sz="200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AE80BDF-833D-45AA-8B22-B78A22544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1AAE-18EE-464E-8256-2689F6168C0F}" type="datetime1">
              <a:rPr lang="hu-HU" smtClean="0"/>
              <a:t>2019. 08. 15.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990AF60-07BD-49FD-8060-14266BF1B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FA46F80-4F64-46D7-9FBF-C947037E7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fld id="{14BC9C27-3A79-4F57-BFB4-AB282D25D2CE}" type="slidenum">
              <a:rPr lang="hu-HU" smtClean="0"/>
              <a:pPr marL="0" indent="0">
                <a:buNone/>
              </a:pPr>
              <a:t>5</a:t>
            </a:fld>
            <a:endParaRPr lang="hu-HU" dirty="0"/>
          </a:p>
        </p:txBody>
      </p:sp>
      <p:sp>
        <p:nvSpPr>
          <p:cNvPr id="3" name="Bal oldali kapcsos zárójel 2">
            <a:extLst>
              <a:ext uri="{FF2B5EF4-FFF2-40B4-BE49-F238E27FC236}">
                <a16:creationId xmlns:a16="http://schemas.microsoft.com/office/drawing/2014/main" id="{F04BDCEE-51F8-4B77-B940-2EB9EBD576FF}"/>
              </a:ext>
            </a:extLst>
          </p:cNvPr>
          <p:cNvSpPr/>
          <p:nvPr/>
        </p:nvSpPr>
        <p:spPr>
          <a:xfrm>
            <a:off x="1291904" y="1870075"/>
            <a:ext cx="116747" cy="104341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Bal oldali kapcsos zárójel 12">
            <a:extLst>
              <a:ext uri="{FF2B5EF4-FFF2-40B4-BE49-F238E27FC236}">
                <a16:creationId xmlns:a16="http://schemas.microsoft.com/office/drawing/2014/main" id="{524AC7A7-2E94-4BA6-B464-D82171E566AF}"/>
              </a:ext>
            </a:extLst>
          </p:cNvPr>
          <p:cNvSpPr/>
          <p:nvPr/>
        </p:nvSpPr>
        <p:spPr>
          <a:xfrm>
            <a:off x="1257299" y="3303979"/>
            <a:ext cx="151352" cy="192236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20145EDD-0035-4A57-90DE-A470B91794E6}"/>
              </a:ext>
            </a:extLst>
          </p:cNvPr>
          <p:cNvSpPr txBox="1"/>
          <p:nvPr/>
        </p:nvSpPr>
        <p:spPr>
          <a:xfrm>
            <a:off x="70957" y="2153165"/>
            <a:ext cx="1119580" cy="43088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100" dirty="0" err="1">
                <a:latin typeface="Montserrat" panose="00000500000000000000" pitchFamily="2" charset="-18"/>
              </a:rPr>
              <a:t>Feature</a:t>
            </a:r>
            <a:r>
              <a:rPr lang="hu-HU" sz="1100" dirty="0">
                <a:latin typeface="Montserrat" panose="00000500000000000000" pitchFamily="2" charset="-18"/>
              </a:rPr>
              <a:t> </a:t>
            </a:r>
            <a:r>
              <a:rPr lang="hu-HU" sz="1100" dirty="0" err="1">
                <a:latin typeface="Montserrat" panose="00000500000000000000" pitchFamily="2" charset="-18"/>
              </a:rPr>
              <a:t>engineering</a:t>
            </a:r>
            <a:endParaRPr lang="hu-HU" sz="1100" dirty="0">
              <a:latin typeface="Montserrat" panose="00000500000000000000" pitchFamily="2" charset="-18"/>
            </a:endParaRP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B0694709-5943-47A8-AC4D-7A4266D70B95}"/>
              </a:ext>
            </a:extLst>
          </p:cNvPr>
          <p:cNvSpPr txBox="1"/>
          <p:nvPr/>
        </p:nvSpPr>
        <p:spPr>
          <a:xfrm>
            <a:off x="36352" y="4058505"/>
            <a:ext cx="1119580" cy="26161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100" dirty="0" err="1">
                <a:latin typeface="Montserrat" panose="00000500000000000000" pitchFamily="2" charset="-18"/>
              </a:rPr>
              <a:t>Modeling</a:t>
            </a:r>
            <a:endParaRPr lang="hu-HU" sz="1100" dirty="0">
              <a:latin typeface="Montserrat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828714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D1EC96-7AF0-4D3E-A298-FF455A6E9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Modeling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81DC59-0A0B-40B0-8F24-52B471B20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hu-HU" dirty="0" err="1"/>
              <a:t>Train</a:t>
            </a:r>
            <a:r>
              <a:rPr lang="hu-HU" dirty="0"/>
              <a:t>-test </a:t>
            </a:r>
            <a:r>
              <a:rPr lang="hu-HU" dirty="0" err="1"/>
              <a:t>partition</a:t>
            </a:r>
            <a:endParaRPr lang="hu-HU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hu-HU" dirty="0"/>
              <a:t>Fit </a:t>
            </a:r>
            <a:r>
              <a:rPr lang="hu-HU" dirty="0" err="1"/>
              <a:t>algorithm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training</a:t>
            </a:r>
            <a:r>
              <a:rPr lang="hu-HU" dirty="0"/>
              <a:t> </a:t>
            </a:r>
            <a:r>
              <a:rPr lang="hu-HU" dirty="0" err="1"/>
              <a:t>set</a:t>
            </a:r>
            <a:r>
              <a:rPr lang="hu-HU" dirty="0"/>
              <a:t> </a:t>
            </a:r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cross</a:t>
            </a:r>
            <a:r>
              <a:rPr lang="hu-HU" dirty="0"/>
              <a:t> </a:t>
            </a:r>
            <a:r>
              <a:rPr lang="hu-HU" dirty="0" err="1"/>
              <a:t>validation</a:t>
            </a:r>
            <a:endParaRPr lang="hu-HU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hu-HU" dirty="0" err="1"/>
              <a:t>Evaluate</a:t>
            </a:r>
            <a:r>
              <a:rPr lang="hu-HU" dirty="0"/>
              <a:t> </a:t>
            </a:r>
            <a:r>
              <a:rPr lang="hu-HU" dirty="0" err="1"/>
              <a:t>algorithm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creating</a:t>
            </a:r>
            <a:r>
              <a:rPr lang="hu-HU" dirty="0"/>
              <a:t> </a:t>
            </a:r>
            <a:r>
              <a:rPr lang="hu-HU" dirty="0" err="1"/>
              <a:t>predictions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test </a:t>
            </a:r>
            <a:r>
              <a:rPr lang="hu-HU" dirty="0" err="1"/>
              <a:t>set</a:t>
            </a:r>
            <a:endParaRPr lang="hu-HU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hu-HU" dirty="0" err="1"/>
              <a:t>Examine</a:t>
            </a:r>
            <a:r>
              <a:rPr lang="hu-HU" dirty="0"/>
              <a:t> </a:t>
            </a:r>
            <a:r>
              <a:rPr lang="hu-HU" dirty="0" err="1"/>
              <a:t>confusion</a:t>
            </a:r>
            <a:r>
              <a:rPr lang="hu-HU" dirty="0"/>
              <a:t> </a:t>
            </a:r>
            <a:r>
              <a:rPr lang="hu-HU" dirty="0" err="1"/>
              <a:t>matrix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see</a:t>
            </a:r>
            <a:r>
              <a:rPr lang="hu-HU" dirty="0"/>
              <a:t> </a:t>
            </a:r>
            <a:r>
              <a:rPr lang="hu-HU" i="1" dirty="0" err="1"/>
              <a:t>how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wrong</a:t>
            </a:r>
            <a:endParaRPr lang="hu-HU" dirty="0"/>
          </a:p>
          <a:p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3674BB6-AAA2-4375-8587-A62992EA0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641D-F446-482F-BD8D-2B546EA2C2F1}" type="datetime1">
              <a:rPr lang="hu-HU" smtClean="0"/>
              <a:t>2019. 08. 16.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D91B224-6198-4665-8366-4B34BEE77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FE4F1C1-FA6F-4066-9C47-E4D46F393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1110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00BB88-37E1-4882-B46E-C4E677339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2944"/>
            <a:ext cx="10515600" cy="647744"/>
          </a:xfrm>
        </p:spPr>
        <p:txBody>
          <a:bodyPr>
            <a:normAutofit fontScale="90000"/>
          </a:bodyPr>
          <a:lstStyle/>
          <a:p>
            <a:r>
              <a:rPr lang="hu-HU"/>
              <a:t>How to make a general model?</a:t>
            </a: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F7F6262-3F85-4280-978F-AC730765A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44B641D-F446-482F-BD8D-2B546EA2C2F1}" type="datetime1">
              <a:rPr lang="hu-HU" smtClean="0"/>
              <a:t>2019. 08. 15.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B6A7F61-5AC0-46AE-B992-A4F510C9B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586E54C-8F8A-4DBD-AFEF-5DC4D93CA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4BC9C27-3A79-4F57-BFB4-AB282D25D2CE}" type="slidenum">
              <a:rPr lang="hu-HU" smtClean="0"/>
              <a:t>7</a:t>
            </a:fld>
            <a:endParaRPr lang="hu-HU"/>
          </a:p>
        </p:txBody>
      </p:sp>
      <p:pic>
        <p:nvPicPr>
          <p:cNvPr id="1028" name="Picture 4" descr="Image result for train test split">
            <a:extLst>
              <a:ext uri="{FF2B5EF4-FFF2-40B4-BE49-F238E27FC236}">
                <a16:creationId xmlns:a16="http://schemas.microsoft.com/office/drawing/2014/main" id="{658BBAC8-7DC6-4060-A8A5-EFAC635BD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2235834"/>
            <a:ext cx="8928100" cy="3472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7342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8E63D5-186C-4758-A883-B42D9B38B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The </a:t>
            </a:r>
            <a:r>
              <a:rPr lang="hu-HU" dirty="0" err="1"/>
              <a:t>algorithm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fit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7CCBF66-3E78-466A-A51B-CE7F386D9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understand</a:t>
            </a:r>
            <a:r>
              <a:rPr lang="hu-HU" dirty="0"/>
              <a:t> 3 </a:t>
            </a:r>
            <a:r>
              <a:rPr lang="hu-HU" dirty="0" err="1"/>
              <a:t>concepts</a:t>
            </a:r>
            <a:r>
              <a:rPr lang="hu-HU" dirty="0"/>
              <a:t>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hu-HU" dirty="0"/>
              <a:t>Decision </a:t>
            </a:r>
            <a:r>
              <a:rPr lang="hu-HU" dirty="0" err="1"/>
              <a:t>tree</a:t>
            </a:r>
            <a:endParaRPr lang="hu-HU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hu-HU" dirty="0" err="1"/>
              <a:t>Bootstrapping</a:t>
            </a:r>
            <a:endParaRPr lang="hu-HU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hu-HU" dirty="0" err="1"/>
              <a:t>Bagging</a:t>
            </a: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A1F1067-E395-4DB1-81E5-F93EE8829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641D-F446-482F-BD8D-2B546EA2C2F1}" type="datetime1">
              <a:rPr lang="hu-HU" smtClean="0"/>
              <a:t>2019. 08. 16.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53DC8DA-7BA8-4956-8128-6396AF481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3401346-4982-4BCF-9444-75CB93249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3615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8C43F46-704A-4F5C-A96F-8C36BBEB3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1. Decision </a:t>
            </a:r>
            <a:r>
              <a:rPr lang="hu-HU" dirty="0" err="1"/>
              <a:t>Tree</a:t>
            </a:r>
            <a:endParaRPr lang="hu-HU" dirty="0"/>
          </a:p>
        </p:txBody>
      </p:sp>
      <p:pic>
        <p:nvPicPr>
          <p:cNvPr id="2050" name="Picture 2" descr="Image result for decision tree">
            <a:extLst>
              <a:ext uri="{FF2B5EF4-FFF2-40B4-BE49-F238E27FC236}">
                <a16:creationId xmlns:a16="http://schemas.microsoft.com/office/drawing/2014/main" id="{AE7F8E10-AFD0-4456-A7BF-B9FE05AD3380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6300" y="1825625"/>
            <a:ext cx="4960878" cy="3091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artalom helye 6">
            <a:extLst>
              <a:ext uri="{FF2B5EF4-FFF2-40B4-BE49-F238E27FC236}">
                <a16:creationId xmlns:a16="http://schemas.microsoft.com/office/drawing/2014/main" id="{7EA0B1AA-FE07-4755-8FD0-29DDA5595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091815"/>
          </a:xfrm>
        </p:spPr>
        <p:txBody>
          <a:bodyPr>
            <a:normAutofit lnSpcReduction="10000"/>
          </a:bodyPr>
          <a:lstStyle/>
          <a:p>
            <a:r>
              <a:rPr lang="hu-HU" dirty="0" err="1"/>
              <a:t>Fast</a:t>
            </a:r>
            <a:r>
              <a:rPr lang="hu-HU" dirty="0"/>
              <a:t> fitting</a:t>
            </a:r>
          </a:p>
          <a:p>
            <a:r>
              <a:rPr lang="hu-HU" dirty="0" err="1"/>
              <a:t>Interpretable</a:t>
            </a:r>
            <a:endParaRPr lang="hu-HU" dirty="0"/>
          </a:p>
          <a:p>
            <a:r>
              <a:rPr lang="hu-HU" dirty="0" err="1"/>
              <a:t>Prone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overfitting </a:t>
            </a:r>
            <a:r>
              <a:rPr lang="hu-HU" dirty="0" err="1"/>
              <a:t>if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constrained</a:t>
            </a:r>
            <a:r>
              <a:rPr lang="hu-HU" dirty="0"/>
              <a:t>!!!</a:t>
            </a:r>
          </a:p>
          <a:p>
            <a:r>
              <a:rPr lang="hu-HU" dirty="0"/>
              <a:t>I </a:t>
            </a:r>
            <a:r>
              <a:rPr lang="hu-HU" dirty="0" err="1"/>
              <a:t>suggest</a:t>
            </a:r>
            <a:r>
              <a:rPr lang="hu-HU" dirty="0"/>
              <a:t> </a:t>
            </a:r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„</a:t>
            </a:r>
            <a:r>
              <a:rPr lang="hu-HU" dirty="0" err="1"/>
              <a:t>min_samples_split</a:t>
            </a:r>
            <a:r>
              <a:rPr lang="hu-HU" dirty="0"/>
              <a:t>” </a:t>
            </a:r>
            <a:r>
              <a:rPr lang="hu-HU" dirty="0" err="1"/>
              <a:t>parameter</a:t>
            </a:r>
            <a:r>
              <a:rPr lang="hu-HU" dirty="0"/>
              <a:t> in </a:t>
            </a:r>
            <a:r>
              <a:rPr lang="hu-HU" dirty="0" err="1"/>
              <a:t>sklearn</a:t>
            </a: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FA75DBC-1FAF-4A04-90F6-CF16D9AFA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641D-F446-482F-BD8D-2B546EA2C2F1}" type="datetime1">
              <a:rPr lang="hu-HU" smtClean="0"/>
              <a:t>2019. 08. 16.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4A85343-CAD1-4866-B074-934A6179F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Mór Kapronczay  -  Starschema Ltd.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44EBBB6-2C8C-4246-A096-920800A54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9C27-3A79-4F57-BFB4-AB282D25D2CE}" type="slidenum">
              <a:rPr lang="hu-HU" smtClean="0"/>
              <a:t>9</a:t>
            </a:fld>
            <a:endParaRPr lang="hu-HU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E6715646-1C63-4D11-8AB4-53A85F0E2E63}"/>
              </a:ext>
            </a:extLst>
          </p:cNvPr>
          <p:cNvSpPr txBox="1"/>
          <p:nvPr/>
        </p:nvSpPr>
        <p:spPr>
          <a:xfrm>
            <a:off x="1137557" y="5250162"/>
            <a:ext cx="1866900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dirty="0" err="1">
                <a:latin typeface="Montserrat" panose="00000500000000000000" pitchFamily="2" charset="-18"/>
              </a:rPr>
              <a:t>Leaf</a:t>
            </a:r>
            <a:r>
              <a:rPr lang="hu-HU" dirty="0">
                <a:latin typeface="Montserrat" panose="00000500000000000000" pitchFamily="2" charset="-18"/>
              </a:rPr>
              <a:t> </a:t>
            </a:r>
            <a:r>
              <a:rPr lang="hu-HU" dirty="0" err="1">
                <a:latin typeface="Montserrat" panose="00000500000000000000" pitchFamily="2" charset="-18"/>
              </a:rPr>
              <a:t>node</a:t>
            </a:r>
            <a:endParaRPr lang="hu-HU" dirty="0">
              <a:latin typeface="Montserrat" panose="00000500000000000000" pitchFamily="2" charset="-18"/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3967705F-7BFE-4F13-8DFB-4C26BFD0FE5A}"/>
              </a:ext>
            </a:extLst>
          </p:cNvPr>
          <p:cNvSpPr txBox="1"/>
          <p:nvPr/>
        </p:nvSpPr>
        <p:spPr>
          <a:xfrm>
            <a:off x="342900" y="2392742"/>
            <a:ext cx="1866900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latin typeface="Montserrat" panose="00000500000000000000" pitchFamily="2" charset="-18"/>
              </a:rPr>
              <a:t>Decision </a:t>
            </a:r>
            <a:r>
              <a:rPr lang="hu-HU" dirty="0" err="1">
                <a:latin typeface="Montserrat" panose="00000500000000000000" pitchFamily="2" charset="-18"/>
              </a:rPr>
              <a:t>node</a:t>
            </a:r>
            <a:endParaRPr lang="hu-HU" dirty="0">
              <a:latin typeface="Montserrat" panose="00000500000000000000" pitchFamily="2" charset="-18"/>
            </a:endParaRPr>
          </a:p>
        </p:txBody>
      </p:sp>
      <p:cxnSp>
        <p:nvCxnSpPr>
          <p:cNvPr id="12" name="Egyenes összekötő nyíllal 11">
            <a:extLst>
              <a:ext uri="{FF2B5EF4-FFF2-40B4-BE49-F238E27FC236}">
                <a16:creationId xmlns:a16="http://schemas.microsoft.com/office/drawing/2014/main" id="{850F5C8F-2094-460A-A66C-5D3AE330FD49}"/>
              </a:ext>
            </a:extLst>
          </p:cNvPr>
          <p:cNvCxnSpPr>
            <a:stCxn id="11" idx="3"/>
          </p:cNvCxnSpPr>
          <p:nvPr/>
        </p:nvCxnSpPr>
        <p:spPr>
          <a:xfrm>
            <a:off x="2209800" y="2577408"/>
            <a:ext cx="6749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nyíllal 13">
            <a:extLst>
              <a:ext uri="{FF2B5EF4-FFF2-40B4-BE49-F238E27FC236}">
                <a16:creationId xmlns:a16="http://schemas.microsoft.com/office/drawing/2014/main" id="{246E6E95-2A4A-4F79-AF94-C915779ECE98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071007" y="4517571"/>
            <a:ext cx="0" cy="7325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581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4924</TotalTime>
  <Words>716</Words>
  <Application>Microsoft Office PowerPoint</Application>
  <PresentationFormat>Szélesvásznú</PresentationFormat>
  <Paragraphs>137</Paragraphs>
  <Slides>18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18</vt:i4>
      </vt:variant>
    </vt:vector>
  </HeadingPairs>
  <TitlesOfParts>
    <vt:vector size="22" baseType="lpstr">
      <vt:lpstr>Arial</vt:lpstr>
      <vt:lpstr>Calibri</vt:lpstr>
      <vt:lpstr>Montserrat</vt:lpstr>
      <vt:lpstr>Office-téma</vt:lpstr>
      <vt:lpstr>Text mining project II.</vt:lpstr>
      <vt:lpstr>What is machine learning?</vt:lpstr>
      <vt:lpstr>A machine learning project</vt:lpstr>
      <vt:lpstr>A machine learning project</vt:lpstr>
      <vt:lpstr>A machine learning problem</vt:lpstr>
      <vt:lpstr>Modeling</vt:lpstr>
      <vt:lpstr>How to make a general model?</vt:lpstr>
      <vt:lpstr>The algorithm to fit</vt:lpstr>
      <vt:lpstr>1. Decision Tree</vt:lpstr>
      <vt:lpstr>2. Bootstrapping</vt:lpstr>
      <vt:lpstr>3. Bagging</vt:lpstr>
      <vt:lpstr>3. Bagging</vt:lpstr>
      <vt:lpstr>Can you guess the algorithm now?</vt:lpstr>
      <vt:lpstr>Can you guess the algorithm now?</vt:lpstr>
      <vt:lpstr>Hyperparameter optimization</vt:lpstr>
      <vt:lpstr>Hyperparameter optimization</vt:lpstr>
      <vt:lpstr>Hyperparameter optimization</vt:lpstr>
      <vt:lpstr>Hyperparameter optimization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Kapronczay Mór</dc:creator>
  <cp:lastModifiedBy>Kapronczay Mór</cp:lastModifiedBy>
  <cp:revision>161</cp:revision>
  <dcterms:created xsi:type="dcterms:W3CDTF">2019-08-09T14:02:43Z</dcterms:created>
  <dcterms:modified xsi:type="dcterms:W3CDTF">2019-08-16T08:45:40Z</dcterms:modified>
</cp:coreProperties>
</file>