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301" r:id="rId11"/>
    <p:sldId id="299" r:id="rId12"/>
    <p:sldId id="297" r:id="rId13"/>
    <p:sldId id="288" r:id="rId14"/>
    <p:sldId id="258" r:id="rId15"/>
    <p:sldId id="259" r:id="rId16"/>
    <p:sldId id="260" r:id="rId17"/>
    <p:sldId id="261" r:id="rId18"/>
    <p:sldId id="262" r:id="rId19"/>
    <p:sldId id="263" r:id="rId20"/>
    <p:sldId id="302" r:id="rId21"/>
    <p:sldId id="264" r:id="rId22"/>
    <p:sldId id="28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F308-CD76-410A-8833-013B9242CDDA}" type="datetimeFigureOut">
              <a:rPr lang="ko-KR" altLang="en-US" smtClean="0"/>
              <a:pPr/>
              <a:t>2019-08-16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A835-EC5B-482F-AD70-24FC215411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/>
              <a:t>9. </a:t>
            </a:r>
            <a:r>
              <a:rPr lang="ko-KR" altLang="ko-KR" sz="2900" b="1" dirty="0"/>
              <a:t>각 부서 별 평균 급여가</a:t>
            </a:r>
            <a:r>
              <a:rPr lang="en-US" altLang="ko-KR" sz="2900" b="1" dirty="0"/>
              <a:t> 2000 </a:t>
            </a:r>
            <a:r>
              <a:rPr lang="ko-KR" altLang="ko-KR" sz="2900" b="1" dirty="0"/>
              <a:t>이상이면 초과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그렇지 않으면 미만을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3888432" cy="242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680" y="274638"/>
            <a:ext cx="8686800" cy="164219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/>
              <a:t>10. </a:t>
            </a:r>
            <a:r>
              <a:rPr lang="ko-KR" altLang="ko-KR" sz="2900" b="1" dirty="0"/>
              <a:t>각 부서 별 입사일이 가장 오래된 사원을 한 명씩 선별해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입사일을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132856"/>
            <a:ext cx="673528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8582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/>
              <a:t>11. 1980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~1980</a:t>
            </a:r>
            <a:r>
              <a:rPr lang="ko-KR" altLang="ko-KR" sz="2900" b="1" dirty="0"/>
              <a:t>년 사이에 입사된 각 부서별 사원수를 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입사</a:t>
            </a:r>
            <a:r>
              <a:rPr lang="en-US" altLang="ko-KR" sz="2900" b="1" dirty="0"/>
              <a:t>1980, </a:t>
            </a:r>
            <a:r>
              <a:rPr lang="ko-KR" altLang="ko-KR" sz="2900" b="1" dirty="0"/>
              <a:t>입사</a:t>
            </a:r>
            <a:r>
              <a:rPr lang="en-US" altLang="ko-KR" sz="2900" b="1" dirty="0"/>
              <a:t>1981, </a:t>
            </a:r>
            <a:r>
              <a:rPr lang="ko-KR" altLang="ko-KR" sz="2900" b="1" dirty="0"/>
              <a:t>입사</a:t>
            </a:r>
            <a:r>
              <a:rPr lang="en-US" altLang="ko-KR" sz="2900" b="1" dirty="0"/>
              <a:t>1982</a:t>
            </a:r>
            <a:r>
              <a:rPr lang="ko-KR" altLang="ko-KR" sz="2900" b="1" dirty="0"/>
              <a:t>로 출력하시오</a:t>
            </a:r>
            <a:r>
              <a:rPr lang="en-US" altLang="ko-KR" sz="2900" b="1" dirty="0"/>
              <a:t>. </a:t>
            </a:r>
            <a:endParaRPr lang="ko-KR" altLang="ko-KR" sz="2900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2348880"/>
            <a:ext cx="8457667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85821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900" b="1" dirty="0"/>
              <a:t>12.</a:t>
            </a:r>
            <a:r>
              <a:rPr lang="en-US" altLang="ko-KR" sz="2900" dirty="0"/>
              <a:t> </a:t>
            </a:r>
            <a:r>
              <a:rPr lang="en-US" altLang="ko-KR" sz="2900" b="1" dirty="0"/>
              <a:t>1981</a:t>
            </a:r>
            <a:r>
              <a:rPr lang="ko-KR" altLang="ko-KR" sz="2900" b="1" dirty="0"/>
              <a:t>년 </a:t>
            </a:r>
            <a:r>
              <a:rPr lang="en-US" altLang="ko-KR" sz="2900" b="1" dirty="0"/>
              <a:t>5</a:t>
            </a:r>
            <a:r>
              <a:rPr lang="ko-KR" altLang="ko-KR" sz="2900" b="1" dirty="0"/>
              <a:t>월</a:t>
            </a:r>
            <a:r>
              <a:rPr lang="en-US" altLang="ko-KR" sz="2900" b="1" dirty="0"/>
              <a:t> 31</a:t>
            </a:r>
            <a:r>
              <a:rPr lang="ko-KR" altLang="ko-KR" sz="2900" b="1" dirty="0"/>
              <a:t>일 이후 입사자 중 커미션</a:t>
            </a:r>
            <a:r>
              <a:rPr lang="en-US" altLang="ko-KR" sz="2900" b="1" dirty="0"/>
              <a:t>(COMM)</a:t>
            </a:r>
            <a:r>
              <a:rPr lang="ko-KR" altLang="ko-KR" sz="2900" b="1" dirty="0"/>
              <a:t>이</a:t>
            </a:r>
            <a:r>
              <a:rPr lang="en-US" altLang="ko-KR" sz="2900" b="1" dirty="0"/>
              <a:t> NULL</a:t>
            </a:r>
            <a:r>
              <a:rPr lang="ko-KR" altLang="ko-KR" sz="2900" b="1" dirty="0"/>
              <a:t>이거나</a:t>
            </a:r>
            <a:r>
              <a:rPr lang="en-US" altLang="ko-KR" sz="2900" b="1" dirty="0"/>
              <a:t> 0</a:t>
            </a:r>
            <a:r>
              <a:rPr lang="ko-KR" altLang="ko-KR" sz="2900" b="1" dirty="0"/>
              <a:t>인 사원의 커미션은</a:t>
            </a:r>
            <a:r>
              <a:rPr lang="en-US" altLang="ko-KR" sz="2900" b="1" dirty="0"/>
              <a:t> 500</a:t>
            </a:r>
            <a:r>
              <a:rPr lang="ko-KR" altLang="ko-KR" sz="2900" b="1" dirty="0"/>
              <a:t>으로 그렇지 않으면 기존</a:t>
            </a:r>
            <a:r>
              <a:rPr lang="en-US" altLang="ko-KR" sz="2900" b="1" dirty="0"/>
              <a:t> COMM</a:t>
            </a:r>
            <a:r>
              <a:rPr lang="ko-KR" altLang="ko-KR" sz="2900" b="1" dirty="0"/>
              <a:t>을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2952328" cy="444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78621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sz="3200" b="1" dirty="0"/>
              <a:t>13. 1981</a:t>
            </a:r>
            <a:r>
              <a:rPr lang="ko-KR" altLang="ko-KR" sz="3200" b="1" dirty="0"/>
              <a:t>년</a:t>
            </a:r>
            <a:r>
              <a:rPr lang="en-US" altLang="ko-KR" sz="3200" b="1" dirty="0"/>
              <a:t> 6</a:t>
            </a:r>
            <a:r>
              <a:rPr lang="ko-KR" altLang="ko-KR" sz="3200" b="1" dirty="0"/>
              <a:t>월</a:t>
            </a:r>
            <a:r>
              <a:rPr lang="en-US" altLang="ko-KR" sz="3200" b="1" dirty="0"/>
              <a:t> 1</a:t>
            </a:r>
            <a:r>
              <a:rPr lang="ko-KR" altLang="ko-KR" sz="3200" b="1" dirty="0"/>
              <a:t>일</a:t>
            </a:r>
            <a:r>
              <a:rPr lang="en-US" altLang="ko-KR" sz="3200" b="1" dirty="0"/>
              <a:t> ~ 1981</a:t>
            </a:r>
            <a:r>
              <a:rPr lang="ko-KR" altLang="ko-KR" sz="3200" b="1" dirty="0"/>
              <a:t>년</a:t>
            </a:r>
            <a:r>
              <a:rPr lang="en-US" altLang="ko-KR" sz="3200" b="1" dirty="0"/>
              <a:t> 12</a:t>
            </a:r>
            <a:r>
              <a:rPr lang="ko-KR" altLang="ko-KR" sz="3200" b="1" dirty="0"/>
              <a:t>월</a:t>
            </a:r>
            <a:r>
              <a:rPr lang="en-US" altLang="ko-KR" sz="3200" b="1" dirty="0"/>
              <a:t> 31</a:t>
            </a:r>
            <a:r>
              <a:rPr lang="ko-KR" altLang="ko-KR" sz="3200" b="1" dirty="0"/>
              <a:t>일 입사자 중 부서명</a:t>
            </a:r>
            <a:r>
              <a:rPr lang="en-US" altLang="ko-KR" sz="3200" b="1" dirty="0"/>
              <a:t>(DNAME)</a:t>
            </a:r>
            <a:r>
              <a:rPr lang="ko-KR" altLang="ko-KR" sz="3200" b="1" dirty="0"/>
              <a:t>이</a:t>
            </a:r>
            <a:r>
              <a:rPr lang="en-US" altLang="ko-KR" sz="3200" b="1" dirty="0"/>
              <a:t> SALES</a:t>
            </a:r>
            <a:r>
              <a:rPr lang="ko-KR" altLang="ko-KR" sz="3200" b="1" dirty="0"/>
              <a:t>인 사원의 부서번호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사원명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직업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입사일을 출력하시오</a:t>
            </a:r>
            <a:r>
              <a:rPr lang="en-US" altLang="ko-KR" sz="3200" b="1" dirty="0"/>
              <a:t>.</a:t>
            </a:r>
            <a:br>
              <a:rPr lang="ko-KR" altLang="ko-KR" sz="3200" dirty="0"/>
            </a:br>
            <a:r>
              <a:rPr lang="en-US" altLang="ko-KR" sz="3200" b="1" dirty="0"/>
              <a:t>-</a:t>
            </a:r>
            <a:r>
              <a:rPr lang="ko-KR" altLang="ko-KR" sz="3200" b="1" dirty="0"/>
              <a:t>조건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입사일 오름차순 정렬</a:t>
            </a:r>
            <a:endParaRPr lang="ko-KR" altLang="ko-KR" sz="3200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57" y="2348880"/>
            <a:ext cx="864923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86633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900" b="1" dirty="0"/>
              <a:t>14. </a:t>
            </a:r>
            <a:r>
              <a:rPr lang="ko-KR" altLang="ko-KR" sz="2900" b="1" dirty="0"/>
              <a:t>현재 시간과 현재 시간으로부터 한 시간 후의 시간을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현재시간 포맷은</a:t>
            </a:r>
            <a:r>
              <a:rPr lang="en-US" altLang="ko-KR" sz="2900" b="1" dirty="0"/>
              <a:t> </a:t>
            </a:r>
            <a:br>
              <a:rPr lang="en-US" altLang="ko-KR" sz="2900" b="1" dirty="0"/>
            </a:br>
            <a:r>
              <a:rPr lang="en-US" altLang="ko-KR" sz="2700" b="1" dirty="0"/>
              <a:t>       ‘4</a:t>
            </a:r>
            <a:r>
              <a:rPr lang="ko-KR" altLang="ko-KR" sz="2700" b="1" dirty="0" err="1"/>
              <a:t>자리년</a:t>
            </a:r>
            <a:r>
              <a:rPr lang="en-US" altLang="ko-KR" sz="2700" b="1" dirty="0"/>
              <a:t>-2</a:t>
            </a:r>
            <a:r>
              <a:rPr lang="ko-KR" altLang="ko-KR" sz="2700" b="1" dirty="0" err="1"/>
              <a:t>자일월</a:t>
            </a:r>
            <a:r>
              <a:rPr lang="en-US" altLang="ko-KR" sz="2700" b="1" dirty="0"/>
              <a:t>-2</a:t>
            </a:r>
            <a:r>
              <a:rPr lang="ko-KR" altLang="ko-KR" sz="2700" b="1" dirty="0"/>
              <a:t>자리일</a:t>
            </a:r>
            <a:r>
              <a:rPr lang="en-US" altLang="ko-KR" sz="2700" b="1" dirty="0"/>
              <a:t>24</a:t>
            </a:r>
            <a:r>
              <a:rPr lang="ko-KR" altLang="ko-KR" sz="2700" b="1" dirty="0"/>
              <a:t>시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자리분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자리초</a:t>
            </a:r>
            <a:r>
              <a:rPr lang="en-US" altLang="ko-KR" sz="2700" b="1" dirty="0"/>
              <a:t>’</a:t>
            </a:r>
            <a:r>
              <a:rPr lang="ko-KR" altLang="ko-KR" sz="2700" b="1" dirty="0"/>
              <a:t> 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 err="1"/>
              <a:t>한시간후</a:t>
            </a:r>
            <a:r>
              <a:rPr lang="ko-KR" altLang="ko-KR" sz="2900" b="1" dirty="0"/>
              <a:t> 포맷은</a:t>
            </a:r>
            <a:br>
              <a:rPr lang="en-US" altLang="ko-KR" sz="2900" b="1" dirty="0"/>
            </a:br>
            <a:r>
              <a:rPr lang="en-US" altLang="ko-KR" sz="2700" b="1" dirty="0"/>
              <a:t>       ‘4</a:t>
            </a:r>
            <a:r>
              <a:rPr lang="ko-KR" altLang="ko-KR" sz="2700" b="1" dirty="0" err="1"/>
              <a:t>자리년</a:t>
            </a:r>
            <a:r>
              <a:rPr lang="en-US" altLang="ko-KR" sz="2700" b="1" dirty="0"/>
              <a:t>-2</a:t>
            </a:r>
            <a:r>
              <a:rPr lang="ko-KR" altLang="ko-KR" sz="2700" b="1" dirty="0" err="1"/>
              <a:t>자일월</a:t>
            </a:r>
            <a:r>
              <a:rPr lang="en-US" altLang="ko-KR" sz="2700" b="1" dirty="0"/>
              <a:t>-2</a:t>
            </a:r>
            <a:r>
              <a:rPr lang="ko-KR" altLang="ko-KR" sz="2700" b="1" dirty="0"/>
              <a:t>자리일</a:t>
            </a:r>
            <a:r>
              <a:rPr lang="en-US" altLang="ko-KR" sz="2700" b="1" dirty="0"/>
              <a:t>24</a:t>
            </a:r>
            <a:r>
              <a:rPr lang="ko-KR" altLang="ko-KR" sz="2700" b="1" dirty="0"/>
              <a:t>시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자리분</a:t>
            </a:r>
            <a:r>
              <a:rPr lang="en-US" altLang="ko-KR" sz="2700" b="1" dirty="0"/>
              <a:t>:2</a:t>
            </a:r>
            <a:r>
              <a:rPr lang="ko-KR" altLang="ko-KR" sz="2700" b="1" dirty="0" err="1"/>
              <a:t>자리초</a:t>
            </a:r>
            <a:r>
              <a:rPr lang="en-US" altLang="ko-KR" sz="2700" b="1" dirty="0"/>
              <a:t>’</a:t>
            </a:r>
            <a:r>
              <a:rPr lang="ko-KR" altLang="ko-KR" sz="2700" b="1" dirty="0"/>
              <a:t> </a:t>
            </a:r>
            <a:endParaRPr lang="ko-KR" altLang="ko-KR" sz="2700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573016"/>
            <a:ext cx="852259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15. </a:t>
            </a:r>
            <a:r>
              <a:rPr lang="ko-KR" altLang="ko-KR" sz="2900" b="1" dirty="0"/>
              <a:t>각 부서별 사원수를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부서별 사원수가 없더라도 부서번호</a:t>
            </a:r>
            <a:r>
              <a:rPr lang="en-US" altLang="ko-KR" sz="2900" b="1" dirty="0"/>
              <a:t>,</a:t>
            </a:r>
            <a:br>
              <a:rPr lang="en-US" altLang="ko-KR" sz="2900" b="1" dirty="0"/>
            </a:br>
            <a:r>
              <a:rPr lang="en-US" altLang="ko-KR" sz="2900" b="1" dirty="0"/>
              <a:t>          </a:t>
            </a:r>
            <a:r>
              <a:rPr lang="ko-KR" altLang="ko-KR" sz="2900" b="1" dirty="0"/>
              <a:t>부서명은 출력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/>
              <a:t>부서별 사원수가</a:t>
            </a:r>
            <a:r>
              <a:rPr lang="en-US" altLang="ko-KR" sz="2900" b="1" dirty="0"/>
              <a:t> 0</a:t>
            </a:r>
            <a:r>
              <a:rPr lang="ko-KR" altLang="ko-KR" sz="2900" b="1" dirty="0"/>
              <a:t>인 경우 </a:t>
            </a:r>
            <a:r>
              <a:rPr lang="en-US" altLang="ko-KR" sz="2900" b="1" dirty="0"/>
              <a:t>‘</a:t>
            </a:r>
            <a:r>
              <a:rPr lang="ko-KR" altLang="ko-KR" sz="2900" b="1" dirty="0"/>
              <a:t>없음</a:t>
            </a:r>
            <a:r>
              <a:rPr lang="en-US" altLang="ko-KR" sz="2900" b="1" dirty="0"/>
              <a:t>’ </a:t>
            </a:r>
            <a:r>
              <a:rPr lang="ko-KR" altLang="ko-KR" sz="2900" b="1" dirty="0"/>
              <a:t>출력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3. </a:t>
            </a:r>
            <a:r>
              <a:rPr lang="ko-KR" altLang="ko-KR" sz="2900" b="1" dirty="0"/>
              <a:t>부서번호 오름차순 정렬</a:t>
            </a:r>
            <a:endParaRPr lang="ko-KR" altLang="ko-KR" sz="29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563942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00223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16.</a:t>
            </a:r>
            <a:r>
              <a:rPr lang="ko-KR" altLang="ko-KR" sz="2900" b="1" dirty="0"/>
              <a:t>사원 테이블에서 각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매니저번호</a:t>
            </a:r>
            <a:r>
              <a:rPr lang="en-US" altLang="ko-KR" sz="2900" b="1" dirty="0"/>
              <a:t>, </a:t>
            </a:r>
            <a:r>
              <a:rPr lang="ko-KR" altLang="ko-KR" sz="2900" b="1" dirty="0" err="1"/>
              <a:t>매니저명을</a:t>
            </a:r>
            <a:r>
              <a:rPr lang="ko-KR" altLang="ko-KR" sz="2900" b="1" dirty="0"/>
              <a:t>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각 사원의 급여</a:t>
            </a:r>
            <a:r>
              <a:rPr lang="en-US" altLang="ko-KR" sz="2900" b="1" dirty="0"/>
              <a:t>(SAL)</a:t>
            </a:r>
            <a:r>
              <a:rPr lang="ko-KR" altLang="ko-KR" sz="2900" b="1" dirty="0"/>
              <a:t>는 매니저 급여보다 많거나 같다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492896"/>
            <a:ext cx="782399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2362274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 latinLnBrk="0"/>
            <a:r>
              <a:rPr lang="en-US" altLang="ko-KR" sz="3200" b="1" dirty="0"/>
              <a:t>18. </a:t>
            </a:r>
            <a:r>
              <a:rPr lang="ko-KR" altLang="ko-KR" sz="3200" b="1" dirty="0"/>
              <a:t>사원명의 첫 글자가</a:t>
            </a:r>
            <a:r>
              <a:rPr lang="en-US" altLang="ko-KR" sz="3200" b="1" dirty="0"/>
              <a:t> ‘A’</a:t>
            </a:r>
            <a:r>
              <a:rPr lang="ko-KR" altLang="ko-KR" sz="3200" b="1" dirty="0"/>
              <a:t>이고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처음과 끝 사이에</a:t>
            </a:r>
            <a:r>
              <a:rPr lang="en-US" altLang="ko-KR" sz="3200" b="1" dirty="0"/>
              <a:t> ‘LL’</a:t>
            </a:r>
            <a:r>
              <a:rPr lang="ko-KR" altLang="ko-KR" sz="3200" b="1" dirty="0"/>
              <a:t>이 들어가는 사원의 커미션이</a:t>
            </a:r>
            <a:r>
              <a:rPr lang="en-US" altLang="ko-KR" sz="3200" b="1" dirty="0"/>
              <a:t> COMM2</a:t>
            </a:r>
            <a:r>
              <a:rPr lang="ko-KR" altLang="ko-KR" sz="3200" b="1" dirty="0" err="1"/>
              <a:t>일때</a:t>
            </a:r>
            <a:r>
              <a:rPr lang="en-US" altLang="ko-KR" sz="3200" b="1" dirty="0"/>
              <a:t>, </a:t>
            </a:r>
            <a:br>
              <a:rPr lang="en-US" altLang="ko-KR" sz="3200" b="1" dirty="0"/>
            </a:br>
            <a:r>
              <a:rPr lang="ko-KR" altLang="ko-KR" sz="3200" b="1" dirty="0"/>
              <a:t>모든 사원의 커미션에</a:t>
            </a:r>
            <a:r>
              <a:rPr lang="en-US" altLang="ko-KR" sz="3200" b="1" dirty="0"/>
              <a:t> COMM2</a:t>
            </a:r>
            <a:r>
              <a:rPr lang="ko-KR" altLang="ko-KR" sz="3200" b="1" dirty="0"/>
              <a:t>를 더한 결과를 사원명</a:t>
            </a:r>
            <a:r>
              <a:rPr lang="en-US" altLang="ko-KR" sz="3200" b="1" dirty="0"/>
              <a:t>, COMM, COMM2, COMM+COMM2</a:t>
            </a:r>
            <a:r>
              <a:rPr lang="ko-KR" altLang="ko-KR" sz="3200" b="1" dirty="0"/>
              <a:t>로 출력하시오</a:t>
            </a:r>
            <a:r>
              <a:rPr lang="en-US" altLang="ko-KR" sz="3200" b="1" dirty="0"/>
              <a:t>.</a:t>
            </a:r>
            <a:endParaRPr lang="ko-KR" altLang="ko-KR" sz="32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08920"/>
            <a:ext cx="446449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199" y="3212976"/>
            <a:ext cx="465980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51605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315436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 latinLnBrk="0"/>
            <a:r>
              <a:rPr lang="en-US" altLang="ko-KR" sz="2900" b="1" dirty="0"/>
              <a:t>19. </a:t>
            </a:r>
            <a:r>
              <a:rPr lang="ko-KR" altLang="ko-KR" sz="2900" b="1" dirty="0"/>
              <a:t>각 부서별로 </a:t>
            </a:r>
            <a:r>
              <a:rPr lang="en-US" altLang="ko-KR" sz="2900" b="1" dirty="0"/>
              <a:t>1981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 5</a:t>
            </a:r>
            <a:r>
              <a:rPr lang="ko-KR" altLang="ko-KR" sz="2900" b="1" dirty="0"/>
              <a:t>월</a:t>
            </a:r>
            <a:r>
              <a:rPr lang="en-US" altLang="ko-KR" sz="2900" b="1" dirty="0"/>
              <a:t> 31</a:t>
            </a:r>
            <a:r>
              <a:rPr lang="ko-KR" altLang="ko-KR" sz="2900" b="1" dirty="0"/>
              <a:t>일 이후 입사자의 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입사일을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부서별 사원정보가 없더라도 부서번호</a:t>
            </a:r>
            <a:r>
              <a:rPr lang="en-US" altLang="ko-KR" sz="2900" b="1" dirty="0"/>
              <a:t>, </a:t>
            </a:r>
            <a:br>
              <a:rPr lang="en-US" altLang="ko-KR" sz="2900" b="1" dirty="0"/>
            </a:br>
            <a:r>
              <a:rPr lang="en-US" altLang="ko-KR" sz="2900" b="1" dirty="0"/>
              <a:t>          </a:t>
            </a:r>
            <a:r>
              <a:rPr lang="ko-KR" altLang="ko-KR" sz="2900" b="1" dirty="0"/>
              <a:t>부서명은 출력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/>
              <a:t>부서번호 오름차순 정렬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3. </a:t>
            </a:r>
            <a:r>
              <a:rPr lang="ko-KR" altLang="ko-KR" sz="2900" b="1" dirty="0"/>
              <a:t>입사일 오름차순 정렬</a:t>
            </a:r>
            <a:endParaRPr lang="ko-KR" altLang="ko-KR" sz="2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/>
              <a:t>1. EMP </a:t>
            </a:r>
            <a:r>
              <a:rPr lang="ko-KR" altLang="ko-KR" sz="3200" b="1" dirty="0"/>
              <a:t>테이블에서 부서 인원이</a:t>
            </a:r>
            <a:r>
              <a:rPr lang="en-US" altLang="ko-KR" sz="3200" b="1" dirty="0"/>
              <a:t> 4</a:t>
            </a:r>
            <a:r>
              <a:rPr lang="ko-KR" altLang="ko-KR" sz="3200" b="1" dirty="0"/>
              <a:t>명보다 많은 부서의 부서번호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인원수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급여의 합을 출력하시오</a:t>
            </a:r>
            <a:r>
              <a:rPr lang="en-US" altLang="ko-KR" sz="3200" b="1" dirty="0"/>
              <a:t>.</a:t>
            </a:r>
            <a:r>
              <a:rPr lang="ko-KR" altLang="ko-KR" sz="3200" dirty="0"/>
              <a:t> </a:t>
            </a: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616279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76672"/>
            <a:ext cx="87252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22182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20.</a:t>
            </a:r>
            <a:r>
              <a:rPr lang="en-US" altLang="ko-KR" sz="2900" dirty="0"/>
              <a:t> </a:t>
            </a:r>
            <a:r>
              <a:rPr lang="ko-KR" altLang="ko-KR" sz="2900" b="1" dirty="0"/>
              <a:t>입사일로부터 지금까지 </a:t>
            </a:r>
            <a:r>
              <a:rPr lang="ko-KR" altLang="ko-KR" sz="2900" b="1" dirty="0" err="1"/>
              <a:t>근무년수가</a:t>
            </a:r>
            <a:r>
              <a:rPr lang="en-US" altLang="ko-KR" sz="2900" b="1" dirty="0"/>
              <a:t> 30</a:t>
            </a:r>
            <a:r>
              <a:rPr lang="ko-KR" altLang="ko-KR" sz="2900" b="1" dirty="0"/>
              <a:t>년 이상인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입사일</a:t>
            </a:r>
            <a:r>
              <a:rPr lang="en-US" altLang="ko-KR" sz="2900" b="1" dirty="0"/>
              <a:t>, </a:t>
            </a:r>
            <a:r>
              <a:rPr lang="ko-KR" altLang="ko-KR" sz="2900" b="1" dirty="0" err="1"/>
              <a:t>근무년수를</a:t>
            </a:r>
            <a:r>
              <a:rPr lang="ko-KR" altLang="ko-KR" sz="2900" b="1" dirty="0"/>
              <a:t>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 err="1"/>
              <a:t>근무년수는</a:t>
            </a:r>
            <a:r>
              <a:rPr lang="ko-KR" altLang="ko-KR" sz="2900" b="1" dirty="0"/>
              <a:t> 월을 기준으로 버림</a:t>
            </a:r>
            <a:br>
              <a:rPr lang="en-US" altLang="ko-KR" sz="2900" b="1" dirty="0"/>
            </a:br>
            <a:r>
              <a:rPr lang="en-US" altLang="ko-KR" sz="2900" b="1" dirty="0"/>
              <a:t>        (</a:t>
            </a:r>
            <a:r>
              <a:rPr lang="ko-KR" altLang="ko-KR" sz="2900" b="1" dirty="0"/>
              <a:t>예</a:t>
            </a:r>
            <a:r>
              <a:rPr lang="en-US" altLang="ko-KR" sz="2900" b="1" dirty="0"/>
              <a:t>:30.4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 = 30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, 30.7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=30</a:t>
            </a:r>
            <a:r>
              <a:rPr lang="ko-KR" altLang="ko-KR" sz="2900" b="1" dirty="0"/>
              <a:t>년</a:t>
            </a:r>
            <a:r>
              <a:rPr lang="en-US" altLang="ko-KR" sz="2900" b="1" dirty="0"/>
              <a:t>)</a:t>
            </a:r>
            <a:endParaRPr lang="ko-KR" altLang="ko-KR" sz="290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612068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36004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altLang="ko-KR" sz="3000" b="1" dirty="0"/>
              <a:t>Q. </a:t>
            </a:r>
            <a:r>
              <a:rPr lang="ko-KR" altLang="en-US" sz="3000" b="1" dirty="0"/>
              <a:t>문제 각 부서의 직업별로 속해 있는 사원수를 출력하시오</a:t>
            </a:r>
            <a:r>
              <a:rPr lang="en-US" altLang="ko-KR" sz="3000" b="1" dirty="0"/>
              <a:t>.</a:t>
            </a:r>
          </a:p>
          <a:p>
            <a:endParaRPr lang="en-US" altLang="ko-KR" sz="3000" b="1" dirty="0"/>
          </a:p>
          <a:p>
            <a:r>
              <a:rPr lang="ko-KR" altLang="en-US" sz="3000" b="1" dirty="0"/>
              <a:t>조건</a:t>
            </a:r>
            <a:r>
              <a:rPr lang="en-US" altLang="ko-KR" sz="3000" b="1" dirty="0"/>
              <a:t>1. </a:t>
            </a:r>
            <a:r>
              <a:rPr lang="ko-KR" altLang="en-US" sz="3000" b="1" dirty="0"/>
              <a:t>직업에는 반드시 매니저</a:t>
            </a:r>
            <a:r>
              <a:rPr lang="en-US" altLang="ko-KR" sz="3000" b="1" dirty="0"/>
              <a:t>(</a:t>
            </a:r>
            <a:r>
              <a:rPr lang="en-US" altLang="ko-KR" sz="3000" b="1" dirty="0" err="1"/>
              <a:t>mng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가 있다</a:t>
            </a:r>
            <a:r>
              <a:rPr lang="en-US" altLang="ko-KR" sz="3000" b="1" dirty="0"/>
              <a:t>.</a:t>
            </a:r>
          </a:p>
          <a:p>
            <a:r>
              <a:rPr lang="ko-KR" altLang="en-US" sz="3000" b="1" dirty="0"/>
              <a:t>조건</a:t>
            </a:r>
            <a:r>
              <a:rPr lang="en-US" altLang="ko-KR" sz="3000" b="1" dirty="0"/>
              <a:t>2. </a:t>
            </a:r>
            <a:r>
              <a:rPr lang="ko-KR" altLang="en-US" sz="3000" b="1" dirty="0"/>
              <a:t>직업별 사원수는 최소 </a:t>
            </a:r>
            <a:r>
              <a:rPr lang="en-US" altLang="ko-KR" sz="3000" b="1" dirty="0"/>
              <a:t>2</a:t>
            </a:r>
            <a:r>
              <a:rPr lang="ko-KR" altLang="en-US" sz="3000" b="1" dirty="0"/>
              <a:t>명 이상인 직업을 대상으로 한다</a:t>
            </a:r>
            <a:r>
              <a:rPr lang="en-US" altLang="ko-KR" sz="3000" b="1" dirty="0"/>
              <a:t>.</a:t>
            </a:r>
          </a:p>
          <a:p>
            <a:r>
              <a:rPr lang="ko-KR" altLang="en-US" sz="3000" b="1" dirty="0"/>
              <a:t>조건</a:t>
            </a:r>
            <a:r>
              <a:rPr lang="en-US" altLang="ko-KR" sz="3000" b="1" dirty="0"/>
              <a:t>3. </a:t>
            </a:r>
            <a:r>
              <a:rPr lang="ko-KR" altLang="en-US" sz="3000" b="1" dirty="0"/>
              <a:t>직업별 사원은 </a:t>
            </a:r>
            <a:r>
              <a:rPr lang="en-US" altLang="ko-KR" sz="3000" b="1" dirty="0"/>
              <a:t>1981</a:t>
            </a:r>
            <a:r>
              <a:rPr lang="ko-KR" altLang="en-US" sz="3000" b="1" dirty="0"/>
              <a:t>년</a:t>
            </a:r>
            <a:r>
              <a:rPr lang="en-US" altLang="ko-KR" sz="3000" b="1" dirty="0"/>
              <a:t>3</a:t>
            </a:r>
            <a:r>
              <a:rPr lang="ko-KR" altLang="en-US" sz="3000" b="1" dirty="0" err="1"/>
              <a:t>월이후</a:t>
            </a:r>
            <a:r>
              <a:rPr lang="ko-KR" altLang="en-US" sz="3000" b="1" dirty="0"/>
              <a:t> </a:t>
            </a:r>
            <a:r>
              <a:rPr lang="ko-KR" altLang="en-US" sz="3000" b="1" dirty="0" err="1"/>
              <a:t>입사자를</a:t>
            </a:r>
            <a:r>
              <a:rPr lang="ko-KR" altLang="en-US" sz="3000" b="1" dirty="0"/>
              <a:t> 대상으로 한다</a:t>
            </a:r>
            <a:r>
              <a:rPr lang="en-US" altLang="ko-KR" sz="3000" b="1" dirty="0"/>
              <a:t>.</a:t>
            </a:r>
            <a:endParaRPr lang="ko-KR" altLang="en-US" sz="3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2.  EMP </a:t>
            </a:r>
            <a:r>
              <a:rPr lang="ko-KR" altLang="ko-KR" sz="2900" b="1" dirty="0"/>
              <a:t>테이블에서 가장 많은 사원이 속해있는 부서번호와 사원수를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471457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42617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3. EMP </a:t>
            </a:r>
            <a:r>
              <a:rPr lang="ko-KR" altLang="ko-KR" sz="2900" b="1" dirty="0"/>
              <a:t>테이블에서 가장 많은 사원을 갖는</a:t>
            </a:r>
            <a:r>
              <a:rPr lang="en-US" altLang="ko-KR" sz="2900" b="1" dirty="0"/>
              <a:t> MGR</a:t>
            </a:r>
            <a:r>
              <a:rPr lang="ko-KR" altLang="ko-KR" sz="2900" b="1" dirty="0"/>
              <a:t>의 사원번호를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7"/>
            <a:ext cx="2376264" cy="149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28215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4. EMP </a:t>
            </a:r>
            <a:r>
              <a:rPr lang="ko-KR" altLang="ko-KR" sz="2900" b="1" dirty="0"/>
              <a:t>테이블에서 부서번호가</a:t>
            </a:r>
            <a:r>
              <a:rPr lang="en-US" altLang="ko-KR" sz="2900" b="1" dirty="0"/>
              <a:t> 10</a:t>
            </a:r>
            <a:r>
              <a:rPr lang="ko-KR" altLang="ko-KR" sz="2900" b="1" dirty="0"/>
              <a:t>인 사원수와 부서번호가</a:t>
            </a:r>
            <a:r>
              <a:rPr lang="en-US" altLang="ko-KR" sz="2900" b="1" dirty="0"/>
              <a:t> 30</a:t>
            </a:r>
            <a:r>
              <a:rPr lang="ko-KR" altLang="ko-KR" sz="2900" b="1" dirty="0"/>
              <a:t>인 사원수를 각각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363932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930226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altLang="ko-KR" sz="2900" b="1" dirty="0"/>
              <a:t>5. EMP </a:t>
            </a:r>
            <a:r>
              <a:rPr lang="ko-KR" altLang="ko-KR" sz="2900" b="1" dirty="0"/>
              <a:t>테이블에서 사원번호</a:t>
            </a:r>
            <a:r>
              <a:rPr lang="en-US" altLang="ko-KR" sz="2900" b="1" dirty="0"/>
              <a:t>(EMPNO)</a:t>
            </a:r>
            <a:r>
              <a:rPr lang="ko-KR" altLang="ko-KR" sz="2900" b="1" dirty="0"/>
              <a:t>가</a:t>
            </a:r>
            <a:r>
              <a:rPr lang="en-US" altLang="ko-KR" sz="2900" b="1" dirty="0"/>
              <a:t> 7521</a:t>
            </a:r>
            <a:r>
              <a:rPr lang="ko-KR" altLang="ko-KR" sz="2900" b="1" dirty="0"/>
              <a:t>인 사원의 직업</a:t>
            </a:r>
            <a:r>
              <a:rPr lang="en-US" altLang="ko-KR" sz="2900" b="1" dirty="0"/>
              <a:t>(JOB)</a:t>
            </a:r>
            <a:r>
              <a:rPr lang="ko-KR" altLang="ko-KR" sz="2900" b="1" dirty="0"/>
              <a:t>과 같고 사원번호</a:t>
            </a:r>
            <a:r>
              <a:rPr lang="en-US" altLang="ko-KR" sz="2900" b="1" dirty="0"/>
              <a:t>(EMPNO)</a:t>
            </a:r>
            <a:r>
              <a:rPr lang="ko-KR" altLang="ko-KR" sz="2900" b="1" dirty="0"/>
              <a:t>가 </a:t>
            </a:r>
            <a:r>
              <a:rPr lang="en-US" altLang="ko-KR" sz="2900" b="1" dirty="0"/>
              <a:t>7934</a:t>
            </a:r>
            <a:r>
              <a:rPr lang="ko-KR" altLang="ko-KR" sz="2900" b="1" dirty="0"/>
              <a:t>인 사원의 급여</a:t>
            </a:r>
            <a:r>
              <a:rPr lang="en-US" altLang="ko-KR" sz="2900" b="1" dirty="0"/>
              <a:t>(SAL)</a:t>
            </a:r>
            <a:r>
              <a:rPr lang="ko-KR" altLang="ko-KR" sz="2900" b="1" dirty="0"/>
              <a:t>보다 많은 사원의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직업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급여를 출력하시오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726937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498178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sz="3200" b="1" dirty="0">
                <a:solidFill>
                  <a:srgbClr val="FF0000"/>
                </a:solidFill>
              </a:rPr>
              <a:t>6. </a:t>
            </a:r>
            <a:r>
              <a:rPr lang="ko-KR" altLang="ko-KR" sz="3200" b="1" dirty="0">
                <a:solidFill>
                  <a:srgbClr val="FF0000"/>
                </a:solidFill>
              </a:rPr>
              <a:t>직업</a:t>
            </a:r>
            <a:r>
              <a:rPr lang="en-US" altLang="ko-KR" sz="3200" b="1" dirty="0">
                <a:solidFill>
                  <a:srgbClr val="FF0000"/>
                </a:solidFill>
              </a:rPr>
              <a:t>(JOB)</a:t>
            </a:r>
            <a:r>
              <a:rPr lang="ko-KR" altLang="ko-KR" sz="3200" b="1" dirty="0">
                <a:solidFill>
                  <a:srgbClr val="FF0000"/>
                </a:solidFill>
              </a:rPr>
              <a:t>별로 최소 급여를 받는 사원의 정보를 사원번호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ko-KR" sz="3200" b="1" dirty="0">
                <a:solidFill>
                  <a:srgbClr val="FF0000"/>
                </a:solidFill>
              </a:rPr>
              <a:t>이름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ko-KR" sz="3200" b="1" dirty="0">
                <a:solidFill>
                  <a:srgbClr val="FF0000"/>
                </a:solidFill>
              </a:rPr>
              <a:t>업무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ko-KR" sz="3200" b="1" dirty="0">
                <a:solidFill>
                  <a:srgbClr val="FF0000"/>
                </a:solidFill>
              </a:rPr>
              <a:t>부서명을 출력하시오</a:t>
            </a:r>
            <a:r>
              <a:rPr lang="en-US" altLang="ko-KR" sz="3200" b="1" dirty="0">
                <a:solidFill>
                  <a:srgbClr val="FF0000"/>
                </a:solidFill>
              </a:rPr>
              <a:t>. </a:t>
            </a:r>
            <a:br>
              <a:rPr lang="ko-KR" altLang="ko-KR" sz="3200" dirty="0">
                <a:solidFill>
                  <a:srgbClr val="FF0000"/>
                </a:solidFill>
              </a:rPr>
            </a:br>
            <a:r>
              <a:rPr lang="en-US" altLang="ko-KR" sz="3200" b="1" dirty="0">
                <a:solidFill>
                  <a:srgbClr val="FF0000"/>
                </a:solidFill>
              </a:rPr>
              <a:t>-</a:t>
            </a:r>
            <a:r>
              <a:rPr lang="ko-KR" altLang="ko-KR" sz="3200" b="1" dirty="0">
                <a:solidFill>
                  <a:srgbClr val="FF0000"/>
                </a:solidFill>
              </a:rPr>
              <a:t>조건</a:t>
            </a:r>
            <a:r>
              <a:rPr lang="en-US" altLang="ko-KR" sz="3200" b="1" dirty="0">
                <a:solidFill>
                  <a:srgbClr val="FF0000"/>
                </a:solidFill>
              </a:rPr>
              <a:t>1 : </a:t>
            </a:r>
            <a:r>
              <a:rPr lang="ko-KR" altLang="ko-KR" sz="3200" b="1" dirty="0">
                <a:solidFill>
                  <a:srgbClr val="FF0000"/>
                </a:solidFill>
              </a:rPr>
              <a:t>직업별로 내림차순 정렬</a:t>
            </a:r>
            <a:endParaRPr lang="ko-KR" altLang="ko-KR" sz="3200" dirty="0">
              <a:solidFill>
                <a:srgbClr val="FF0000"/>
              </a:solidFill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87496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3370386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altLang="ko-KR" sz="2900" b="1" dirty="0"/>
              <a:t>7. </a:t>
            </a:r>
            <a:r>
              <a:rPr lang="ko-KR" altLang="ko-KR" sz="2900" b="1" dirty="0"/>
              <a:t>각 사원 별 시급을 계산하여 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시급을 출력하시오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한달 근무일수는</a:t>
            </a:r>
            <a:r>
              <a:rPr lang="en-US" altLang="ko-KR" sz="2900" b="1" dirty="0"/>
              <a:t> 20</a:t>
            </a:r>
            <a:r>
              <a:rPr lang="ko-KR" altLang="ko-KR" sz="2900" b="1" dirty="0"/>
              <a:t>일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하루 근무시간은</a:t>
            </a:r>
            <a:r>
              <a:rPr lang="en-US" altLang="ko-KR" sz="2900" b="1" dirty="0"/>
              <a:t> 8</a:t>
            </a:r>
            <a:br>
              <a:rPr lang="en-US" altLang="ko-KR" sz="2900" b="1" dirty="0"/>
            </a:br>
            <a:r>
              <a:rPr lang="en-US" altLang="ko-KR" sz="2900" b="1" dirty="0"/>
              <a:t>          </a:t>
            </a:r>
            <a:r>
              <a:rPr lang="ko-KR" altLang="ko-KR" sz="2900" b="1" dirty="0"/>
              <a:t>시간이다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2. </a:t>
            </a:r>
            <a:r>
              <a:rPr lang="ko-KR" altLang="ko-KR" sz="2900" b="1" dirty="0"/>
              <a:t>시급은 소수 두 번째 자리에서 반올림한다</a:t>
            </a:r>
            <a:r>
              <a:rPr lang="en-US" altLang="ko-KR" sz="2900" b="1" dirty="0"/>
              <a:t>.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3. </a:t>
            </a:r>
            <a:r>
              <a:rPr lang="ko-KR" altLang="ko-KR" sz="2900" b="1" dirty="0"/>
              <a:t>부서별로 오름차순 정렬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4. </a:t>
            </a:r>
            <a:r>
              <a:rPr lang="ko-KR" altLang="ko-KR" sz="2900" b="1" dirty="0"/>
              <a:t>시급이 많은 순으로 출력</a:t>
            </a:r>
            <a:r>
              <a:rPr lang="en-US" altLang="ko-KR" sz="2900" b="1" dirty="0"/>
              <a:t>.</a:t>
            </a:r>
            <a:endParaRPr lang="ko-KR" altLang="ko-KR" sz="29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374441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17032"/>
            <a:ext cx="40324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12360" y="6237312"/>
            <a:ext cx="105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 rows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250629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 latinLnBrk="0"/>
            <a:r>
              <a:rPr lang="en-US" altLang="ko-KR" sz="2900" b="1" dirty="0"/>
              <a:t>8. </a:t>
            </a:r>
            <a:r>
              <a:rPr lang="ko-KR" altLang="ko-KR" sz="2900" b="1" dirty="0"/>
              <a:t>각 사원 별 커미션</a:t>
            </a:r>
            <a:r>
              <a:rPr lang="en-US" altLang="ko-KR" sz="2900" b="1" dirty="0"/>
              <a:t>(COMM)</a:t>
            </a:r>
            <a:r>
              <a:rPr lang="ko-KR" altLang="ko-KR" sz="2900" b="1" dirty="0"/>
              <a:t>이</a:t>
            </a:r>
            <a:r>
              <a:rPr lang="en-US" altLang="ko-KR" sz="2900" b="1" dirty="0"/>
              <a:t> 0 </a:t>
            </a:r>
            <a:r>
              <a:rPr lang="ko-KR" altLang="ko-KR" sz="2900" b="1" dirty="0"/>
              <a:t>또는</a:t>
            </a:r>
            <a:r>
              <a:rPr lang="en-US" altLang="ko-KR" sz="2900" b="1" dirty="0"/>
              <a:t> NULL</a:t>
            </a:r>
            <a:r>
              <a:rPr lang="ko-KR" altLang="ko-KR" sz="2900" b="1" dirty="0"/>
              <a:t>이고 부서위치가</a:t>
            </a:r>
            <a:r>
              <a:rPr lang="en-US" altLang="ko-KR" sz="2900" b="1" dirty="0"/>
              <a:t> ‘GO’</a:t>
            </a:r>
            <a:r>
              <a:rPr lang="ko-KR" altLang="ko-KR" sz="2900" b="1" dirty="0"/>
              <a:t>로 끝나는 사원의 정보를 사원번호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사원이름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커미션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부서번호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부서명</a:t>
            </a:r>
            <a:r>
              <a:rPr lang="en-US" altLang="ko-KR" sz="2900" b="1" dirty="0"/>
              <a:t>, </a:t>
            </a:r>
            <a:r>
              <a:rPr lang="ko-KR" altLang="ko-KR" sz="2900" b="1" dirty="0"/>
              <a:t>부서위치를 출력하여라</a:t>
            </a:r>
            <a:r>
              <a:rPr lang="en-US" altLang="ko-KR" sz="2900" b="1" dirty="0"/>
              <a:t>. </a:t>
            </a:r>
            <a:br>
              <a:rPr lang="ko-KR" altLang="ko-KR" sz="2900" dirty="0"/>
            </a:br>
            <a:r>
              <a:rPr lang="en-US" altLang="ko-KR" sz="2900" b="1" dirty="0"/>
              <a:t>-</a:t>
            </a:r>
            <a:r>
              <a:rPr lang="ko-KR" altLang="ko-KR" sz="2900" b="1" dirty="0"/>
              <a:t>조건</a:t>
            </a:r>
            <a:r>
              <a:rPr lang="en-US" altLang="ko-KR" sz="2900" b="1" dirty="0"/>
              <a:t>1. </a:t>
            </a:r>
            <a:r>
              <a:rPr lang="ko-KR" altLang="ko-KR" sz="2900" b="1" dirty="0"/>
              <a:t>커미션</a:t>
            </a:r>
            <a:r>
              <a:rPr lang="en-US" altLang="ko-KR" sz="2900" b="1" dirty="0"/>
              <a:t>(COMM)</a:t>
            </a:r>
            <a:r>
              <a:rPr lang="ko-KR" altLang="en-US" sz="2900" b="1" dirty="0"/>
              <a:t>이</a:t>
            </a:r>
            <a:r>
              <a:rPr lang="en-US" altLang="ko-KR" sz="2900" b="1" dirty="0"/>
              <a:t> NULL</a:t>
            </a:r>
            <a:r>
              <a:rPr lang="ko-KR" altLang="ko-KR" sz="2900" b="1" dirty="0"/>
              <a:t>이면</a:t>
            </a:r>
            <a:r>
              <a:rPr lang="en-US" altLang="ko-KR" sz="2900" b="1" dirty="0"/>
              <a:t> 0</a:t>
            </a:r>
            <a:r>
              <a:rPr lang="ko-KR" altLang="ko-KR" sz="2900" b="1" dirty="0"/>
              <a:t>으로 출력</a:t>
            </a:r>
            <a:endParaRPr lang="ko-KR" altLang="en-US" sz="2900" b="1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12976"/>
            <a:ext cx="808785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12360" y="6237312"/>
            <a:ext cx="9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 rows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488</Words>
  <Application>Microsoft Office PowerPoint</Application>
  <PresentationFormat>화면 슬라이드 쇼(4:3)</PresentationFormat>
  <Paragraphs>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연습문제(2)</vt:lpstr>
      <vt:lpstr>1. EMP 테이블에서 부서 인원이 4명보다 많은 부서의 부서번호, 인원수, 급여의 합을 출력하시오. </vt:lpstr>
      <vt:lpstr>2.  EMP 테이블에서 가장 많은 사원이 속해있는 부서번호와 사원수를 출력하시오.</vt:lpstr>
      <vt:lpstr>3. EMP 테이블에서 가장 많은 사원을 갖는 MGR의 사원번호를 출력하시오.</vt:lpstr>
      <vt:lpstr>4. EMP 테이블에서 부서번호가 10인 사원수와 부서번호가 30인 사원수를 각각 출력하시오.</vt:lpstr>
      <vt:lpstr>5. EMP 테이블에서 사원번호(EMPNO)가 7521인 사원의 직업(JOB)과 같고 사원번호(EMPNO)가 7934인 사원의 급여(SAL)보다 많은 사원의 사원번호, 이름, 직업, 급여를 출력하시오.</vt:lpstr>
      <vt:lpstr>6. 직업(JOB)별로 최소 급여를 받는 사원의 정보를 사원번호, 이름, 업무, 부서명을 출력하시오.  -조건1 : 직업별로 내림차순 정렬</vt:lpstr>
      <vt:lpstr>7. 각 사원 별 시급을 계산하여 부서번호, 사원이름, 시급을 출력하시오. -조건1. 한달 근무일수는 20일, 하루 근무시간은 8           시간이다. -조건2. 시급은 소수 두 번째 자리에서 반올림한다. -조건3. 부서별로 오름차순 정렬 -조건4. 시급이 많은 순으로 출력.</vt:lpstr>
      <vt:lpstr>8. 각 사원 별 커미션(COMM)이 0 또는 NULL이고 부서위치가 ‘GO’로 끝나는 사원의 정보를 사원번호, 사원이름, 커미션, 부서번호, 부서명, 부서위치를 출력하여라.  -조건1. 커미션(COMM)이 NULL이면 0으로 출력</vt:lpstr>
      <vt:lpstr>9. 각 부서 별 평균 급여가 2000 이상이면 초과, 그렇지 않으면 미만을 출력하시오.</vt:lpstr>
      <vt:lpstr>10. 각 부서 별 입사일이 가장 오래된 사원을 한 명씩 선별해 사원번호, 사원명, 부서번호, 입사일을 출력하시오.</vt:lpstr>
      <vt:lpstr>11. 1980년~1980년 사이에 입사된 각 부서별 사원수를 부서번호, 부서명, 입사1980, 입사1981, 입사1982로 출력하시오. </vt:lpstr>
      <vt:lpstr>12. 1981년 5월 31일 이후 입사자 중 커미션(COMM)이 NULL이거나 0인 사원의 커미션은 500으로 그렇지 않으면 기존 COMM을 출력하시오.</vt:lpstr>
      <vt:lpstr>13. 1981년 6월 1일 ~ 1981년 12월 31일 입사자 중 부서명(DNAME)이 SALES인 사원의 부서번호, 사원명, 직업, 입사일을 출력하시오. -조건1. 입사일 오름차순 정렬</vt:lpstr>
      <vt:lpstr>14. 현재 시간과 현재 시간으로부터 한 시간 후의 시간을 출력하시오. -조건1. 현재시간 포맷은         ‘4자리년-2자일월-2자리일24시:2자리분:2자리초’  -조건2. 한시간후 포맷은        ‘4자리년-2자일월-2자리일24시:2자리분:2자리초’ </vt:lpstr>
      <vt:lpstr>15. 각 부서별 사원수를 출력하시오. -조건1. 부서별 사원수가 없더라도 부서번호,           부서명은 출력 -조건2. 부서별 사원수가 0인 경우 ‘없음’ 출력 -조건3. 부서번호 오름차순 정렬</vt:lpstr>
      <vt:lpstr>16.사원 테이블에서 각 사원의 사원번호, 사원명, 매니저번호, 매니저명을 출력하시오. -조건1. 각 사원의 급여(SAL)는 매니저 급여보다 많거나 같다.</vt:lpstr>
      <vt:lpstr>18. 사원명의 첫 글자가 ‘A’이고, 처음과 끝 사이에 ‘LL’이 들어가는 사원의 커미션이 COMM2일때,  모든 사원의 커미션에 COMM2를 더한 결과를 사원명, COMM, COMM2, COMM+COMM2로 출력하시오.</vt:lpstr>
      <vt:lpstr>19. 각 부서별로 1981년 5월 31일 이후 입사자의 부서번호, 부서명, 사원번호, 사원명, 입사일을 출력하시오. -조건1. 부서별 사원정보가 없더라도 부서번호,            부서명은 출력 -조건2. 부서번호 오름차순 정렬 -조건3. 입사일 오름차순 정렬</vt:lpstr>
      <vt:lpstr>PowerPoint 프레젠테이션</vt:lpstr>
      <vt:lpstr>20. 입사일로부터 지금까지 근무년수가 30년 이상인 사원의 사원번호, 사원명, 입사일, 근무년수를 출력하시오. -조건1. 근무년수는 월을 기준으로 버림         (예:30.4년 = 30년, 30.7년=30년)</vt:lpstr>
      <vt:lpstr>PowerPoint 프레젠테이션</vt:lpstr>
    </vt:vector>
  </TitlesOfParts>
  <Company>kitri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연습문제(2)</dc:title>
  <dc:creator>kitri</dc:creator>
  <cp:lastModifiedBy>KOSA KOSA</cp:lastModifiedBy>
  <cp:revision>155</cp:revision>
  <dcterms:created xsi:type="dcterms:W3CDTF">2012-11-05T00:45:37Z</dcterms:created>
  <dcterms:modified xsi:type="dcterms:W3CDTF">2019-08-16T06:25:18Z</dcterms:modified>
</cp:coreProperties>
</file>