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86_3B2F4A8E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384" r:id="rId2"/>
    <p:sldId id="397" r:id="rId3"/>
    <p:sldId id="386" r:id="rId4"/>
    <p:sldId id="385" r:id="rId5"/>
    <p:sldId id="381" r:id="rId6"/>
    <p:sldId id="321" r:id="rId7"/>
    <p:sldId id="394" r:id="rId8"/>
    <p:sldId id="387" r:id="rId9"/>
    <p:sldId id="388" r:id="rId10"/>
    <p:sldId id="392" r:id="rId11"/>
    <p:sldId id="390" r:id="rId12"/>
    <p:sldId id="389" r:id="rId13"/>
    <p:sldId id="391" r:id="rId14"/>
    <p:sldId id="400" r:id="rId15"/>
    <p:sldId id="398" r:id="rId16"/>
    <p:sldId id="399" r:id="rId17"/>
    <p:sldId id="393" r:id="rId18"/>
    <p:sldId id="395" r:id="rId19"/>
    <p:sldId id="396" r:id="rId20"/>
    <p:sldId id="401" r:id="rId21"/>
    <p:sldId id="402" r:id="rId22"/>
  </p:sldIdLst>
  <p:sldSz cx="9144000" cy="6858000" type="screen4x3"/>
  <p:notesSz cx="6786563" cy="9921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6" userDrawn="1">
          <p15:clr>
            <a:srgbClr val="A4A3A4"/>
          </p15:clr>
        </p15:guide>
        <p15:guide id="2" pos="13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617494C-4D7A-6CFB-2AC3-BA2000FFAAA2}" name="Sara West" initials="" userId="S::B15088@office365.blue::591795fa-aefc-4a32-82d0-a8e03c63c27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FAFBC5"/>
    <a:srgbClr val="D0D8E8"/>
    <a:srgbClr val="079CA3"/>
    <a:srgbClr val="036A75"/>
    <a:srgbClr val="025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79765" autoAdjust="0"/>
  </p:normalViewPr>
  <p:slideViewPr>
    <p:cSldViewPr>
      <p:cViewPr varScale="1">
        <p:scale>
          <a:sx n="80" d="100"/>
          <a:sy n="80" d="100"/>
        </p:scale>
        <p:origin x="90" y="258"/>
      </p:cViewPr>
      <p:guideLst>
        <p:guide orient="horz" pos="1256"/>
        <p:guide pos="13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4002" y="114"/>
      </p:cViewPr>
      <p:guideLst/>
    </p:cSldViewPr>
  </p:notesViewPr>
  <p:gridSpacing cx="61199" cy="611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modernComment_186_3B2F4A8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6073A6F-B4B9-44A6-9A2B-4D572FDA0406}" authorId="{3617494C-4D7A-6CFB-2AC3-BA2000FFAAA2}" created="2023-12-18T22:42:25.609">
    <pc:sldMkLst xmlns:pc="http://schemas.microsoft.com/office/powerpoint/2013/main/command">
      <pc:docMk/>
      <pc:sldMk cId="992955022" sldId="390"/>
    </pc:sldMkLst>
    <p188:txBody>
      <a:bodyPr/>
      <a:lstStyle/>
      <a:p>
        <a:r>
          <a:rPr lang="ko-KR" altLang="en-US"/>
          <a:t>train데이터로 feature importance를 계산하기 때문에 과적합을 고려하지 않음 =&gt; 절대적인 지표 되지 못함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844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4149" y="0"/>
            <a:ext cx="2940844" cy="4960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5F18-48CC-4A1D-9FF6-EB099217149D}" type="datetimeFigureOut">
              <a:rPr lang="ko-KR" altLang="en-US" smtClean="0"/>
              <a:pPr/>
              <a:t>2024-10-20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657" y="4712891"/>
            <a:ext cx="5429250" cy="446484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4059"/>
            <a:ext cx="2940844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4149" y="9424059"/>
            <a:ext cx="2940844" cy="4960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357AB-552E-4172-926F-8DC44664E9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89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357AB-552E-4172-926F-8DC44664E91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665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train</a:t>
            </a:r>
            <a:r>
              <a:rPr lang="ko-KR" altLang="en-US" dirty="0"/>
              <a:t>데이터로 </a:t>
            </a:r>
            <a:r>
              <a:rPr lang="en-US" altLang="ko-KR" dirty="0"/>
              <a:t>feature importance</a:t>
            </a:r>
            <a:r>
              <a:rPr lang="ko-KR" altLang="en-US" dirty="0"/>
              <a:t>를 계산하기 때문에 과적합을 고려하지 않음</a:t>
            </a:r>
            <a:r>
              <a:rPr lang="en-US" altLang="ko-KR" dirty="0"/>
              <a:t> =&gt; </a:t>
            </a:r>
            <a:r>
              <a:rPr lang="ko-KR" altLang="en-US" dirty="0"/>
              <a:t>절대적인 지표 되지 못함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357AB-552E-4172-926F-8DC44664E91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i="0" dirty="0">
                <a:effectLst/>
                <a:latin typeface="+mn-ea"/>
              </a:rPr>
              <a:t>사분위수 범위 </a:t>
            </a:r>
            <a:r>
              <a:rPr lang="en-US" altLang="ko-KR" i="0" dirty="0">
                <a:effectLst/>
                <a:latin typeface="+mn-ea"/>
              </a:rPr>
              <a:t>(IQR)</a:t>
            </a:r>
            <a:r>
              <a:rPr lang="en-US" altLang="ko-KR" i="0" dirty="0">
                <a:solidFill>
                  <a:srgbClr val="374151"/>
                </a:solidFill>
                <a:effectLst/>
                <a:latin typeface="+mn-ea"/>
              </a:rPr>
              <a:t>: </a:t>
            </a:r>
            <a:r>
              <a:rPr lang="ko-KR" altLang="en-US" i="0" dirty="0">
                <a:solidFill>
                  <a:srgbClr val="374151"/>
                </a:solidFill>
                <a:effectLst/>
                <a:latin typeface="+mn-ea"/>
              </a:rPr>
              <a:t>박스의 높이가 좁을수록 일관성 있는 스코어임</a:t>
            </a:r>
            <a:r>
              <a:rPr lang="en-US" altLang="ko-KR" i="0" dirty="0">
                <a:solidFill>
                  <a:srgbClr val="374151"/>
                </a:solidFill>
                <a:effectLst/>
                <a:latin typeface="+mn-ea"/>
              </a:rPr>
              <a:t>. IQR</a:t>
            </a:r>
            <a:r>
              <a:rPr lang="ko-KR" altLang="en-US" i="0" dirty="0">
                <a:solidFill>
                  <a:srgbClr val="374151"/>
                </a:solidFill>
                <a:effectLst/>
                <a:latin typeface="+mn-ea"/>
              </a:rPr>
              <a:t>이 넓다면 성능에 더 큰 변동성이 있음</a:t>
            </a:r>
            <a:r>
              <a:rPr lang="en-US" altLang="ko-KR" i="0" dirty="0">
                <a:solidFill>
                  <a:srgbClr val="374151"/>
                </a:solidFill>
                <a:effectLst/>
                <a:latin typeface="+mn-ea"/>
              </a:rPr>
              <a:t>.</a:t>
            </a:r>
          </a:p>
          <a:p>
            <a:pPr lvl="1"/>
            <a:endParaRPr lang="en-US" altLang="ko-KR" dirty="0">
              <a:solidFill>
                <a:srgbClr val="374151"/>
              </a:solidFill>
              <a:latin typeface="+mn-ea"/>
            </a:endParaRPr>
          </a:p>
          <a:p>
            <a:pPr lvl="1"/>
            <a:r>
              <a:rPr lang="ko-KR" altLang="en-US" i="0" dirty="0">
                <a:effectLst/>
                <a:latin typeface="+mn-ea"/>
              </a:rPr>
              <a:t>중앙값 </a:t>
            </a:r>
            <a:r>
              <a:rPr lang="en-US" altLang="ko-KR" i="0" dirty="0">
                <a:effectLst/>
                <a:latin typeface="+mn-ea"/>
              </a:rPr>
              <a:t>(Median)</a:t>
            </a:r>
            <a:r>
              <a:rPr lang="en-US" altLang="ko-KR" i="0" dirty="0">
                <a:solidFill>
                  <a:srgbClr val="374151"/>
                </a:solidFill>
                <a:effectLst/>
                <a:latin typeface="+mn-ea"/>
              </a:rPr>
              <a:t>: </a:t>
            </a:r>
            <a:r>
              <a:rPr lang="ko-KR" altLang="en-US" i="0" dirty="0">
                <a:solidFill>
                  <a:srgbClr val="374151"/>
                </a:solidFill>
                <a:effectLst/>
                <a:latin typeface="+mn-ea"/>
              </a:rPr>
              <a:t>박스 내부의 가로선의 위치가 더 높을수록 중앙값이 높다는 것을 의미</a:t>
            </a:r>
            <a:endParaRPr lang="en-US" altLang="ko-KR" i="0" dirty="0">
              <a:solidFill>
                <a:srgbClr val="374151"/>
              </a:solidFill>
              <a:effectLst/>
              <a:latin typeface="+mn-ea"/>
            </a:endParaRPr>
          </a:p>
          <a:p>
            <a:pPr lvl="1"/>
            <a:endParaRPr lang="en-US" altLang="ko-KR" dirty="0">
              <a:solidFill>
                <a:srgbClr val="374151"/>
              </a:solidFill>
              <a:latin typeface="+mn-ea"/>
            </a:endParaRPr>
          </a:p>
          <a:p>
            <a:pPr lvl="1"/>
            <a:r>
              <a:rPr lang="ko-KR" altLang="en-US" i="0" dirty="0">
                <a:effectLst/>
                <a:latin typeface="+mn-ea"/>
              </a:rPr>
              <a:t>이상치 </a:t>
            </a:r>
            <a:r>
              <a:rPr lang="en-US" altLang="ko-KR" i="0" dirty="0">
                <a:effectLst/>
                <a:latin typeface="+mn-ea"/>
              </a:rPr>
              <a:t>(Outliers)</a:t>
            </a:r>
            <a:r>
              <a:rPr lang="en-US" altLang="ko-KR" i="0" dirty="0">
                <a:solidFill>
                  <a:srgbClr val="374151"/>
                </a:solidFill>
                <a:effectLst/>
                <a:latin typeface="+mn-ea"/>
              </a:rPr>
              <a:t>: </a:t>
            </a:r>
            <a:r>
              <a:rPr lang="ko-KR" altLang="en-US" i="0" dirty="0">
                <a:solidFill>
                  <a:srgbClr val="374151"/>
                </a:solidFill>
                <a:effectLst/>
                <a:latin typeface="+mn-ea"/>
              </a:rPr>
              <a:t>박스 외부에 표시된 점</a:t>
            </a:r>
            <a:r>
              <a:rPr lang="en-US" altLang="ko-KR" i="0" dirty="0">
                <a:solidFill>
                  <a:srgbClr val="374151"/>
                </a:solidFill>
                <a:effectLst/>
                <a:latin typeface="+mn-ea"/>
              </a:rPr>
              <a:t>. </a:t>
            </a:r>
            <a:r>
              <a:rPr lang="ko-KR" altLang="en-US" i="0" dirty="0">
                <a:solidFill>
                  <a:srgbClr val="374151"/>
                </a:solidFill>
                <a:effectLst/>
                <a:latin typeface="+mn-ea"/>
              </a:rPr>
              <a:t>이상치가 없거나 적을수록 모델의 성능이 일관된 것으로 해석가능</a:t>
            </a:r>
            <a:r>
              <a:rPr lang="en-US" altLang="ko-KR" i="0" dirty="0">
                <a:solidFill>
                  <a:srgbClr val="374151"/>
                </a:solidFill>
                <a:effectLst/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357AB-552E-4172-926F-8DC44664E91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33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8000" indent="-342900" algn="l">
              <a:buFont typeface="+mj-lt"/>
              <a:buAutoNum type="arabicPeriod"/>
            </a:pPr>
            <a:r>
              <a:rPr lang="ko-KR" altLang="en-US" sz="1200" b="0" i="0" dirty="0">
                <a:solidFill>
                  <a:schemeClr val="tx1"/>
                </a:solidFill>
                <a:effectLst/>
                <a:latin typeface="SUIT SemiBold" pitchFamily="2" charset="-127"/>
                <a:ea typeface="SUIT SemiBold" pitchFamily="2" charset="-127"/>
              </a:rPr>
              <a:t>초기 염색체의 집합 생성</a:t>
            </a:r>
            <a:r>
              <a:rPr lang="ko-KR" altLang="en-US" sz="1200" dirty="0">
                <a:solidFill>
                  <a:schemeClr val="tx1"/>
                </a:solidFill>
                <a:latin typeface="SUIT SemiBold" pitchFamily="2" charset="-127"/>
                <a:ea typeface="SUIT SemiBold" pitchFamily="2" charset="-127"/>
              </a:rPr>
              <a:t> 및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SUIT SemiBold" pitchFamily="2" charset="-127"/>
                <a:ea typeface="SUIT SemiBold" pitchFamily="2" charset="-127"/>
              </a:rPr>
              <a:t>적합도 계산</a:t>
            </a:r>
          </a:p>
          <a:p>
            <a:pPr marL="648000" indent="-342900" algn="l">
              <a:buFont typeface="+mj-lt"/>
              <a:buAutoNum type="arabicPeriod"/>
            </a:pPr>
            <a:r>
              <a:rPr lang="ko-KR" altLang="en-US" sz="1200" b="0" i="0" dirty="0">
                <a:solidFill>
                  <a:schemeClr val="tx1"/>
                </a:solidFill>
                <a:effectLst/>
                <a:latin typeface="SUIT SemiBold" pitchFamily="2" charset="-127"/>
                <a:ea typeface="SUIT SemiBold" pitchFamily="2" charset="-127"/>
              </a:rPr>
              <a:t>현재 염색체들 로부터 자손들을 생성</a:t>
            </a:r>
            <a:r>
              <a:rPr lang="ko-KR" altLang="en-US" sz="1200" dirty="0">
                <a:solidFill>
                  <a:schemeClr val="tx1"/>
                </a:solidFill>
                <a:latin typeface="SUIT SemiBold" pitchFamily="2" charset="-127"/>
                <a:ea typeface="SUIT SemiBold" pitchFamily="2" charset="-127"/>
              </a:rPr>
              <a:t> 후 </a:t>
            </a:r>
            <a:r>
              <a:rPr lang="ko-KR" altLang="en-US" sz="1200" b="0" i="0" dirty="0">
                <a:solidFill>
                  <a:schemeClr val="tx1"/>
                </a:solidFill>
                <a:effectLst/>
                <a:latin typeface="SUIT SemiBold" pitchFamily="2" charset="-127"/>
                <a:ea typeface="SUIT SemiBold" pitchFamily="2" charset="-127"/>
              </a:rPr>
              <a:t>생성된 자손들의 적합도 계산</a:t>
            </a:r>
          </a:p>
          <a:p>
            <a:pPr marL="648000" indent="-342900" algn="l">
              <a:buFont typeface="+mj-lt"/>
              <a:buAutoNum type="arabicPeriod"/>
            </a:pPr>
            <a:r>
              <a:rPr lang="ko-KR" altLang="en-US" sz="1200" b="0" i="0" dirty="0">
                <a:solidFill>
                  <a:schemeClr val="tx1"/>
                </a:solidFill>
                <a:effectLst/>
                <a:latin typeface="SUIT SemiBold" pitchFamily="2" charset="-127"/>
                <a:ea typeface="SUIT SemiBold" pitchFamily="2" charset="-127"/>
              </a:rPr>
              <a:t>종료 조건 판별</a:t>
            </a:r>
            <a:endParaRPr lang="en-US" altLang="ko-KR" sz="1200" b="0" i="0" dirty="0">
              <a:solidFill>
                <a:schemeClr val="tx1"/>
              </a:solidFill>
              <a:effectLst/>
              <a:latin typeface="SUIT SemiBold" pitchFamily="2" charset="-127"/>
              <a:ea typeface="SUIT SemiBold" pitchFamily="2" charset="-127"/>
            </a:endParaRPr>
          </a:p>
          <a:p>
            <a:pPr marL="828000" algn="l"/>
            <a:r>
              <a:rPr lang="ko-KR" altLang="en-US" sz="1100" b="0" i="0" dirty="0">
                <a:solidFill>
                  <a:schemeClr val="tx1"/>
                </a:solidFill>
                <a:effectLst/>
                <a:latin typeface="SUIT SemiBold" pitchFamily="2" charset="-127"/>
                <a:ea typeface="SUIT SemiBold" pitchFamily="2" charset="-127"/>
              </a:rPr>
              <a:t>거짓인 경우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 SemiBold" pitchFamily="2" charset="-127"/>
                <a:ea typeface="SUIT SemiBold" pitchFamily="2" charset="-127"/>
              </a:rPr>
              <a:t> </a:t>
            </a:r>
            <a:r>
              <a:rPr lang="en-US" altLang="ko-KR" sz="1100" b="0" i="0" dirty="0">
                <a:solidFill>
                  <a:srgbClr val="7893B4"/>
                </a:solidFill>
                <a:effectLst/>
                <a:latin typeface="SUIT SemiBold" pitchFamily="2" charset="-127"/>
                <a:ea typeface="SUIT SemiBold" pitchFamily="2" charset="-127"/>
              </a:rPr>
              <a:t>3.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SUIT SemiBold" pitchFamily="2" charset="-127"/>
                <a:ea typeface="SUIT SemiBold" pitchFamily="2" charset="-127"/>
              </a:rPr>
              <a:t>으로 이동하여 반복하고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 SemiBold" pitchFamily="2" charset="-127"/>
                <a:ea typeface="SUIT SemiBold" pitchFamily="2" charset="-127"/>
              </a:rPr>
              <a:t>,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SUIT SemiBold" pitchFamily="2" charset="-127"/>
                <a:ea typeface="SUIT SemiBold" pitchFamily="2" charset="-127"/>
              </a:rPr>
              <a:t> 참인 경우</a:t>
            </a:r>
            <a:r>
              <a:rPr lang="en-US" altLang="ko-KR" sz="1100" b="0" i="0" dirty="0">
                <a:solidFill>
                  <a:schemeClr val="tx1"/>
                </a:solidFill>
                <a:effectLst/>
                <a:latin typeface="SUIT SemiBold" pitchFamily="2" charset="-127"/>
                <a:ea typeface="SUIT SemiBold" pitchFamily="2" charset="-127"/>
              </a:rPr>
              <a:t> </a:t>
            </a:r>
            <a:r>
              <a:rPr lang="ko-KR" altLang="en-US" sz="1100" b="0" i="0" dirty="0">
                <a:solidFill>
                  <a:schemeClr val="tx1"/>
                </a:solidFill>
                <a:effectLst/>
                <a:latin typeface="SUIT SemiBold" pitchFamily="2" charset="-127"/>
                <a:ea typeface="SUIT SemiBold" pitchFamily="2" charset="-127"/>
              </a:rPr>
              <a:t>알고리즘을 종료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357AB-552E-4172-926F-8DC44664E91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82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RMSE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는 오차를 제곱하기 때문에 큰 오차 값에 더 큰 가중치를 둡니다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이는 모델이 큰 오차를 생성할 때 이를 더 심각하게 다루기를 원할 때 유용합니다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.</a:t>
            </a:r>
          </a:p>
          <a:p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MAE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는 모든 오차에 동일한 가중치를 둡니다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이는 모든 개별 오차를 동일하게 취급하고자 할 때 유용합니다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RMSE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MAE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는 모두 직관적이고 계산하기 쉬우며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오차의 크기를 직접적으로 반영합니다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또한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이 두 지표는 모델의 성능을 개선할 방향을 명확하게 제시해 줍니다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EF4444"/>
                </a:solidFill>
                <a:effectLst/>
                <a:latin typeface="Söhne"/>
              </a:rPr>
              <a:t>RMSE</a:t>
            </a:r>
            <a:r>
              <a:rPr lang="ko-KR" altLang="en-US" b="1" i="0" dirty="0">
                <a:solidFill>
                  <a:srgbClr val="EF4444"/>
                </a:solidFill>
                <a:effectLst/>
                <a:latin typeface="Söhne"/>
              </a:rPr>
              <a:t>의 장점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: RMSE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는 오차의 제곱을 사용하기 때문에 큰 오차에 더 큰 페널티를 부여합니다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이는 이상치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(outliers)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가 존재하고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그 이상치들을 중요하게 다루고 싶을 때 적합한 지표입니다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EF4444"/>
                </a:solidFill>
                <a:effectLst/>
                <a:latin typeface="Söhne"/>
              </a:rPr>
              <a:t>MAE</a:t>
            </a:r>
            <a:r>
              <a:rPr lang="ko-KR" altLang="en-US" b="1" i="0" dirty="0">
                <a:solidFill>
                  <a:srgbClr val="EF4444"/>
                </a:solidFill>
                <a:effectLst/>
                <a:latin typeface="Söhne"/>
              </a:rPr>
              <a:t>의 장점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: MAE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는 모든 오차에 대해 동일한 가중치를 주므로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이상치에 대한 저항성이 더 높습니다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결과적으로 모델이 이상치에 덜 민감하게 되며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EF4444"/>
                </a:solidFill>
                <a:effectLst/>
                <a:latin typeface="Söhne"/>
              </a:rPr>
              <a:t>일반적인 오차에 대한 더 안정적인 평가를 제공합니다</a:t>
            </a:r>
            <a:r>
              <a:rPr lang="en-US" altLang="ko-KR" b="0" i="0" dirty="0">
                <a:solidFill>
                  <a:srgbClr val="EF4444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EF4444"/>
              </a:solidFill>
              <a:effectLst/>
              <a:latin typeface="Söhne"/>
            </a:endParaRPr>
          </a:p>
          <a:p>
            <a:endParaRPr lang="en-US" altLang="ko-KR" b="0" i="0" dirty="0">
              <a:solidFill>
                <a:srgbClr val="EF4444"/>
              </a:solidFill>
              <a:effectLst/>
              <a:latin typeface="Söhne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357AB-552E-4172-926F-8DC44664E916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746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예측 결과는 항만관리자 뿐만 아니라 각 선박 운항자에게도 제공되어 항만의 서비스 만족도를 향상시킬 수 있을 것으로 기대함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357AB-552E-4172-926F-8DC44664E91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552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357AB-552E-4172-926F-8DC44664E91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479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DC54F-9E26-04A3-CC01-8BCC0336E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BE6CB71-DE96-836E-3136-45AF5714FC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C812B0-790F-7A80-DA45-45461EB37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7AF306-4E50-250E-B03B-E2E9A491F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357AB-552E-4172-926F-8DC44664E91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8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DD6A7A19-6BE8-4DE8-B2E0-E9C1517CE7C1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815B-59B0-4666-90AD-379A4D33DE99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3407-A919-4EC1-9E9E-1CA011998132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wrap="square"/>
          <a:lstStyle>
            <a:lvl1pPr latinLnBrk="0">
              <a:defRPr/>
            </a:lvl1pPr>
            <a:lvl2pPr latinLnBrk="0">
              <a:defRPr sz="2000"/>
            </a:lvl2pPr>
            <a:lvl3pPr latinLnBrk="0">
              <a:defRPr sz="2000"/>
            </a:lvl3pPr>
            <a:lvl4pPr latinLnBrk="0">
              <a:defRPr sz="2000"/>
            </a:lvl4pPr>
            <a:lvl5pPr latinLnBrk="0">
              <a:defRPr sz="2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242D-2937-4846-9911-94824D358897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3C45-BC65-40D9-A88C-48112EDA0075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E4F-F497-4CED-895A-C7E17F89C10E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363A-B88E-474C-B5DF-F4718D1802A6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AD27-0123-4F30-A7F7-93EE4AE77DC0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CB1F-103E-4BBB-A165-C736F5D5B8D6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2363-A9ED-4628-8E8A-118BB3829DBF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65114-DEFD-48FA-AA5A-ECE2CE014FB2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86_3B2F4A8E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24644F8-02C5-517F-BCF4-BB2D9983B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2143821"/>
            <a:ext cx="8001000" cy="147002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기반으로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항만內 선박의 </a:t>
            </a:r>
            <a:b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대기시간을 예측하는 알고리즘 개발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87AFDF1F-F5DB-CA1E-5991-95498C837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이름 최민화</a:t>
            </a:r>
            <a:endParaRPr lang="en-US" altLang="ko-KR" dirty="0"/>
          </a:p>
          <a:p>
            <a:r>
              <a:rPr lang="ko-KR" altLang="en-US" dirty="0"/>
              <a:t>학번 </a:t>
            </a:r>
            <a:r>
              <a:rPr lang="en-US" altLang="ko-KR" dirty="0"/>
              <a:t>220161105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7A781-1B93-7085-C4DE-3BE42C77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91BD34-49A2-0715-9959-953C2104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77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86893-F2BE-5F80-146E-636D01CA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솔루션의 기능 </a:t>
            </a:r>
            <a:r>
              <a:rPr lang="en-US" altLang="ko-KR" dirty="0"/>
              <a:t>(3/10)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E3A3E-4A4F-341B-5BF1-2F94D3B1C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불러오기 및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lvl="1"/>
            <a:r>
              <a:rPr lang="en-US" altLang="ko-KR" dirty="0" err="1"/>
              <a:t>MinMaxScaler</a:t>
            </a:r>
            <a:r>
              <a:rPr lang="en-US" altLang="ko-KR" dirty="0"/>
              <a:t>()</a:t>
            </a:r>
            <a:r>
              <a:rPr lang="ko-KR" altLang="en-US" dirty="0"/>
              <a:t>를 사용해 데이터 정규화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A218C-1090-1E2F-E20B-307A21C8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458E78-2D85-88BF-D6A8-71DC9845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5FD2A3-7DD7-0D90-91AD-3D4EA1BC1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" t="-203" r="736" b="48288"/>
          <a:stretch/>
        </p:blipFill>
        <p:spPr>
          <a:xfrm>
            <a:off x="1186399" y="2021423"/>
            <a:ext cx="6912530" cy="177917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5FEB55F-FE79-4676-B7EA-241F15024AAB}"/>
              </a:ext>
            </a:extLst>
          </p:cNvPr>
          <p:cNvSpPr/>
          <p:nvPr/>
        </p:nvSpPr>
        <p:spPr>
          <a:xfrm>
            <a:off x="1756846" y="2309618"/>
            <a:ext cx="6342082" cy="14909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119A44C-2EB0-90F7-40E9-8FCFB5C4FBC8}"/>
              </a:ext>
            </a:extLst>
          </p:cNvPr>
          <p:cNvSpPr/>
          <p:nvPr/>
        </p:nvSpPr>
        <p:spPr>
          <a:xfrm>
            <a:off x="4266005" y="3918592"/>
            <a:ext cx="611990" cy="428393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C969C58-F9DD-BF17-B6B0-7B7F19FD8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398" y="4491001"/>
            <a:ext cx="6912530" cy="172554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B5DAFD-5B0B-3B8A-F960-29B83027B872}"/>
              </a:ext>
            </a:extLst>
          </p:cNvPr>
          <p:cNvSpPr/>
          <p:nvPr/>
        </p:nvSpPr>
        <p:spPr>
          <a:xfrm>
            <a:off x="1634448" y="4774218"/>
            <a:ext cx="6464480" cy="1465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1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8446E-7BE2-4C5C-24B4-A53461C2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솔루션의 기능 </a:t>
            </a:r>
            <a:r>
              <a:rPr lang="en-US" altLang="ko-KR" dirty="0"/>
              <a:t>(4/10)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6E2C7-D725-85BB-F093-175F06A2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Feature selection</a:t>
            </a:r>
          </a:p>
          <a:p>
            <a:pPr lvl="1"/>
            <a:r>
              <a:rPr lang="en-US" altLang="ko-KR" dirty="0"/>
              <a:t>SHAP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126EA-4C6A-E0DD-D68C-A8938F86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BC26B5-DE58-6F97-632B-48EA2A11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04CC87C-A2CB-C68B-0870-A734A51E5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33" y="2021422"/>
            <a:ext cx="4059818" cy="421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F7F6F68-178A-F300-F69B-536687BFC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117" y="2231836"/>
            <a:ext cx="4059818" cy="412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CBDB57-C224-F227-4FDC-639FD8F0F23B}"/>
              </a:ext>
            </a:extLst>
          </p:cNvPr>
          <p:cNvSpPr/>
          <p:nvPr/>
        </p:nvSpPr>
        <p:spPr>
          <a:xfrm>
            <a:off x="215834" y="2143821"/>
            <a:ext cx="4059818" cy="22031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587067-A903-B481-6BBB-E862D5167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1640" y="1109154"/>
            <a:ext cx="4589003" cy="9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5502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8446E-7BE2-4C5C-24B4-A53461C2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솔루션의 기능 </a:t>
            </a:r>
            <a:r>
              <a:rPr lang="en-US" altLang="ko-KR" dirty="0"/>
              <a:t>(5/10)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6E2C7-D725-85BB-F093-175F06A2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데이터와 테스트 데이터 분리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126EA-4C6A-E0DD-D68C-A8938F86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BC26B5-DE58-6F97-632B-48EA2A11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8691618-E905-D223-0499-F9366313C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70" y="2342107"/>
            <a:ext cx="5288948" cy="339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8BA3112-CB82-585E-93C2-7B80EDC58926}"/>
              </a:ext>
            </a:extLst>
          </p:cNvPr>
          <p:cNvSpPr txBox="1">
            <a:spLocks/>
          </p:cNvSpPr>
          <p:nvPr/>
        </p:nvSpPr>
        <p:spPr>
          <a:xfrm>
            <a:off x="5306388" y="2231810"/>
            <a:ext cx="3592525" cy="419594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err="1"/>
              <a:t>XGBoost</a:t>
            </a:r>
            <a:r>
              <a:rPr lang="en-US" altLang="ko-KR" dirty="0"/>
              <a:t>, </a:t>
            </a:r>
            <a:r>
              <a:rPr lang="en-US" altLang="ko-KR" dirty="0" err="1"/>
              <a:t>LightGBM</a:t>
            </a:r>
            <a:r>
              <a:rPr lang="en-US" altLang="ko-KR" dirty="0"/>
              <a:t>, </a:t>
            </a:r>
            <a:r>
              <a:rPr lang="en-US" altLang="ko-KR" dirty="0" err="1"/>
              <a:t>CatBoost</a:t>
            </a:r>
            <a:r>
              <a:rPr lang="ko-KR" altLang="en-US" dirty="0"/>
              <a:t>의 모델을 기준으로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train, test data</a:t>
            </a:r>
            <a:r>
              <a:rPr lang="ko-KR" altLang="en-US" dirty="0"/>
              <a:t>를 </a:t>
            </a:r>
            <a:r>
              <a:rPr lang="en-US" altLang="ko-KR" dirty="0"/>
              <a:t>8:2, 7:3, 6:4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분리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가지 모델 모두 </a:t>
            </a:r>
            <a:r>
              <a:rPr lang="en-US" altLang="ko-KR" dirty="0"/>
              <a:t>8:2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나누었을 때의 </a:t>
            </a:r>
            <a:r>
              <a:rPr lang="en-US" altLang="ko-KR" dirty="0"/>
              <a:t>RMSE </a:t>
            </a:r>
            <a:r>
              <a:rPr lang="ko-KR" altLang="en-US" dirty="0"/>
              <a:t>값이 낮음</a:t>
            </a:r>
          </a:p>
        </p:txBody>
      </p:sp>
    </p:spTree>
    <p:extLst>
      <p:ext uri="{BB962C8B-B14F-4D97-AF65-F5344CB8AC3E}">
        <p14:creationId xmlns:p14="http://schemas.microsoft.com/office/powerpoint/2010/main" val="2225738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8446E-7BE2-4C5C-24B4-A53461C2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솔루션의 기능 </a:t>
            </a:r>
            <a:r>
              <a:rPr lang="en-US" altLang="ko-KR" dirty="0"/>
              <a:t>(6/10)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6E2C7-D725-85BB-F093-175F06A2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solidFill>
                  <a:srgbClr val="000000"/>
                </a:solidFill>
                <a:effectLst/>
                <a:latin typeface="+mn-ea"/>
              </a:rPr>
              <a:t>모델 학습 및 비교</a:t>
            </a:r>
          </a:p>
          <a:p>
            <a:pPr lvl="1"/>
            <a:r>
              <a:rPr lang="ko-KR" altLang="en-US" dirty="0">
                <a:latin typeface="+mn-ea"/>
              </a:rPr>
              <a:t>교차검증을 통한 모델 </a:t>
            </a:r>
            <a:r>
              <a:rPr lang="en-US" altLang="ko-KR" dirty="0">
                <a:latin typeface="+mn-ea"/>
              </a:rPr>
              <a:t>select</a:t>
            </a:r>
            <a:endParaRPr lang="ko-KR" altLang="en-US" dirty="0">
              <a:latin typeface="+mn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126EA-4C6A-E0DD-D68C-A8938F86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BC26B5-DE58-6F97-632B-48EA2A11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D00B38A-4954-BD07-F723-BE1E65AA4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91" y="1899025"/>
            <a:ext cx="4567819" cy="236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51FA9DF-56A3-C8D6-ACE2-F82164B43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51" y="4373183"/>
            <a:ext cx="4535844" cy="236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01BA96-A2F4-FB24-71B2-EA105E28F526}"/>
              </a:ext>
            </a:extLst>
          </p:cNvPr>
          <p:cNvSpPr txBox="1">
            <a:spLocks/>
          </p:cNvSpPr>
          <p:nvPr/>
        </p:nvSpPr>
        <p:spPr>
          <a:xfrm>
            <a:off x="4435135" y="4811615"/>
            <a:ext cx="4420795" cy="137134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i="0" dirty="0">
                <a:effectLst/>
                <a:latin typeface="+mn-ea"/>
              </a:rPr>
              <a:t>이상치 </a:t>
            </a:r>
            <a:r>
              <a:rPr lang="en-US" altLang="ko-KR" i="0" dirty="0">
                <a:effectLst/>
                <a:latin typeface="+mn-ea"/>
              </a:rPr>
              <a:t>(Outliers)</a:t>
            </a:r>
            <a:r>
              <a:rPr lang="en-US" altLang="ko-KR" i="0" dirty="0">
                <a:solidFill>
                  <a:srgbClr val="374151"/>
                </a:solidFill>
                <a:effectLst/>
                <a:latin typeface="+mn-ea"/>
              </a:rPr>
              <a:t>: </a:t>
            </a:r>
            <a:r>
              <a:rPr lang="ko-KR" altLang="en-US" i="0" dirty="0">
                <a:solidFill>
                  <a:srgbClr val="374151"/>
                </a:solidFill>
                <a:effectLst/>
                <a:latin typeface="+mn-ea"/>
              </a:rPr>
              <a:t>박스 외부에 표시된 점</a:t>
            </a:r>
            <a:r>
              <a:rPr lang="en-US" altLang="ko-KR" i="0" dirty="0">
                <a:solidFill>
                  <a:srgbClr val="374151"/>
                </a:solidFill>
                <a:effectLst/>
                <a:latin typeface="+mn-ea"/>
              </a:rPr>
              <a:t>. </a:t>
            </a:r>
            <a:r>
              <a:rPr lang="ko-KR" altLang="en-US" i="0" dirty="0">
                <a:solidFill>
                  <a:srgbClr val="374151"/>
                </a:solidFill>
                <a:effectLst/>
                <a:latin typeface="+mn-ea"/>
              </a:rPr>
              <a:t>이상치가 없거나 적을수록 모델의 성능이 일관된 것으로 해석가능</a:t>
            </a:r>
            <a:r>
              <a:rPr lang="en-US" altLang="ko-KR" i="0" dirty="0">
                <a:solidFill>
                  <a:srgbClr val="374151"/>
                </a:solidFill>
                <a:effectLst/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86BED15-481A-CF38-F409-D0AED44AC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95493"/>
              </p:ext>
            </p:extLst>
          </p:nvPr>
        </p:nvGraphicFramePr>
        <p:xfrm>
          <a:off x="4817329" y="2012042"/>
          <a:ext cx="4149580" cy="23349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1347">
                  <a:extLst>
                    <a:ext uri="{9D8B030D-6E8A-4147-A177-3AD203B41FA5}">
                      <a16:colId xmlns:a16="http://schemas.microsoft.com/office/drawing/2014/main" val="3843834160"/>
                    </a:ext>
                  </a:extLst>
                </a:gridCol>
                <a:gridCol w="1030544">
                  <a:extLst>
                    <a:ext uri="{9D8B030D-6E8A-4147-A177-3AD203B41FA5}">
                      <a16:colId xmlns:a16="http://schemas.microsoft.com/office/drawing/2014/main" val="3501006964"/>
                    </a:ext>
                  </a:extLst>
                </a:gridCol>
                <a:gridCol w="1377689">
                  <a:extLst>
                    <a:ext uri="{9D8B030D-6E8A-4147-A177-3AD203B41FA5}">
                      <a16:colId xmlns:a16="http://schemas.microsoft.com/office/drawing/2014/main" val="3363660760"/>
                    </a:ext>
                  </a:extLst>
                </a:gridCol>
              </a:tblGrid>
              <a:tr h="61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MODEL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RMSE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오차범위</a:t>
                      </a:r>
                      <a:r>
                        <a:rPr lang="en-US" altLang="ko-KR" sz="1600" dirty="0"/>
                        <a:t>(+/-)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706551"/>
                  </a:ext>
                </a:extLst>
              </a:tr>
              <a:tr h="326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LinearRegression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165.752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2.366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962500"/>
                  </a:ext>
                </a:extLst>
              </a:tr>
              <a:tr h="326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RandomForest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143.834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1.920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10808"/>
                  </a:ext>
                </a:extLst>
              </a:tr>
              <a:tr h="357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XGBoost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145.149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1.974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4141261"/>
                  </a:ext>
                </a:extLst>
              </a:tr>
              <a:tr h="357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LightGBM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145.823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2.085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360373"/>
                  </a:ext>
                </a:extLst>
              </a:tr>
              <a:tr h="326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CatBoost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144.660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2.148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326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98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8446E-7BE2-4C5C-24B4-A53461C2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솔루션의 기능 </a:t>
            </a:r>
            <a:r>
              <a:rPr lang="en-US" altLang="ko-KR" dirty="0"/>
              <a:t>(7/10)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6E2C7-D725-85BB-F093-175F06A2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i="0" dirty="0">
                <a:solidFill>
                  <a:srgbClr val="000000"/>
                </a:solidFill>
                <a:effectLst/>
                <a:latin typeface="+mn-ea"/>
              </a:rPr>
              <a:t>모델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파라미터 튜닝</a:t>
            </a:r>
            <a:endParaRPr lang="ko-KR" altLang="en-US" i="0" dirty="0">
              <a:solidFill>
                <a:srgbClr val="000000"/>
              </a:solidFill>
              <a:effectLst/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유전 알고리즘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생물체가 환경에 적응하면서 진화해가는 모습을 모방하여 최적해를 찾아내는 검색 방법</a:t>
            </a:r>
            <a:endParaRPr lang="en-US" altLang="ko-KR" b="0" i="0" dirty="0">
              <a:solidFill>
                <a:srgbClr val="000000"/>
              </a:solidFill>
              <a:effectLst/>
              <a:latin typeface="+mn-ea"/>
            </a:endParaRPr>
          </a:p>
          <a:p>
            <a:pPr lvl="2"/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전역 최적점을 찾을 수 있으며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수학적으로 명확하게 정의되지 않은 문제에도 적용할 수 있기 때문에 매우 유용하게 이용</a:t>
            </a:r>
            <a:endParaRPr lang="en-US" altLang="ko-KR" b="0" i="0" dirty="0">
              <a:solidFill>
                <a:srgbClr val="000000"/>
              </a:solidFill>
              <a:effectLst/>
              <a:latin typeface="+mn-ea"/>
            </a:endParaRPr>
          </a:p>
          <a:p>
            <a:pPr lvl="2"/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유전 알고리즘은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에 존재하는 염색체들의 집합으로부터 적합도가 가장 좋은 염색체를 선택하고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선택된 해의 방향으로 검색을 반복하면서 최적해를 찾아가는 구조로 동작</a:t>
            </a:r>
            <a:endParaRPr lang="en-US" altLang="ko-KR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126EA-4C6A-E0DD-D68C-A8938F86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BC26B5-DE58-6F97-632B-48EA2A11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6" name="Picture 2" descr="성균관대학교 e-포트폴리오">
            <a:extLst>
              <a:ext uri="{FF2B5EF4-FFF2-40B4-BE49-F238E27FC236}">
                <a16:creationId xmlns:a16="http://schemas.microsoft.com/office/drawing/2014/main" id="{FBB6DF26-8DD6-6628-A62F-BAF819A29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58" y="5020174"/>
            <a:ext cx="7099084" cy="133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591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8446E-7BE2-4C5C-24B4-A53461C2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솔루션의 기능 </a:t>
            </a:r>
            <a:r>
              <a:rPr lang="en-US" altLang="ko-KR" dirty="0"/>
              <a:t>(8/10)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6E2C7-D725-85BB-F093-175F06A2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solidFill>
                  <a:srgbClr val="000000"/>
                </a:solidFill>
                <a:effectLst/>
                <a:latin typeface="+mn-ea"/>
              </a:rPr>
              <a:t>모델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파라미터 튜닝</a:t>
            </a:r>
            <a:endParaRPr lang="ko-KR" altLang="en-US" i="0" dirty="0">
              <a:solidFill>
                <a:srgbClr val="000000"/>
              </a:solidFill>
              <a:effectLst/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유전 알고리즘</a:t>
            </a:r>
            <a:endParaRPr lang="en-US" altLang="ko-KR" dirty="0">
              <a:latin typeface="+mn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126EA-4C6A-E0DD-D68C-A8938F86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BC26B5-DE58-6F97-632B-48EA2A11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95AC36-E621-DAC3-C773-CACF99558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44423"/>
            <a:ext cx="5775538" cy="4322338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C9A61CF-38A9-CD88-DFC6-D52A76E8072A}"/>
              </a:ext>
            </a:extLst>
          </p:cNvPr>
          <p:cNvSpPr txBox="1">
            <a:spLocks/>
          </p:cNvSpPr>
          <p:nvPr/>
        </p:nvSpPr>
        <p:spPr>
          <a:xfrm>
            <a:off x="5979577" y="2044423"/>
            <a:ext cx="3182348" cy="194551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>
                <a:latin typeface="+mn-ea"/>
              </a:rPr>
              <a:t>Depth : </a:t>
            </a:r>
            <a:r>
              <a:rPr lang="ko-KR" altLang="en-US" dirty="0" err="1">
                <a:latin typeface="+mn-ea"/>
              </a:rPr>
              <a:t>트리깊이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latin typeface="+mn-ea"/>
              </a:rPr>
              <a:t>Learning_rate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학습률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L2_leaf reg :       L2 </a:t>
            </a:r>
            <a:r>
              <a:rPr lang="ko-KR" altLang="en-US" dirty="0">
                <a:latin typeface="+mn-ea"/>
              </a:rPr>
              <a:t>정규화 계수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9438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8446E-7BE2-4C5C-24B4-A53461C2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솔루션의 기능 </a:t>
            </a:r>
            <a:r>
              <a:rPr lang="en-US" altLang="ko-KR" dirty="0"/>
              <a:t>(9/10)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6E2C7-D725-85BB-F093-175F06A2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solidFill>
                  <a:srgbClr val="000000"/>
                </a:solidFill>
                <a:effectLst/>
                <a:latin typeface="+mn-ea"/>
              </a:rPr>
              <a:t>모델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파라미터 튜닝</a:t>
            </a:r>
            <a:endParaRPr lang="ko-KR" altLang="en-US" i="0" dirty="0">
              <a:solidFill>
                <a:srgbClr val="000000"/>
              </a:solidFill>
              <a:effectLst/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유전 알고리즘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126EA-4C6A-E0DD-D68C-A8938F86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BC26B5-DE58-6F97-632B-48EA2A11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C3CBD83-B61E-1EFD-D318-09CE9A56F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1423"/>
            <a:ext cx="5889571" cy="26257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9031DE-DB97-D083-8808-EA45861DA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91781"/>
            <a:ext cx="5889571" cy="1400370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ACE1FB2-ED6F-B82C-06C0-17BC0707CF31}"/>
              </a:ext>
            </a:extLst>
          </p:cNvPr>
          <p:cNvSpPr txBox="1">
            <a:spLocks/>
          </p:cNvSpPr>
          <p:nvPr/>
        </p:nvSpPr>
        <p:spPr>
          <a:xfrm>
            <a:off x="5979577" y="2044423"/>
            <a:ext cx="3182348" cy="303695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>
                <a:latin typeface="+mn-ea"/>
              </a:rPr>
              <a:t>Depth : 9.05534546836765</a:t>
            </a:r>
            <a:endParaRPr lang="ko-KR" altLang="en-US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Learning rate : 0.13072180919448</a:t>
            </a:r>
          </a:p>
          <a:p>
            <a:pPr lvl="1"/>
            <a:r>
              <a:rPr lang="en-US" altLang="ko-KR" dirty="0">
                <a:latin typeface="+mn-ea"/>
              </a:rPr>
              <a:t>L2_leaf_reg :  5.15036831056532</a:t>
            </a:r>
          </a:p>
          <a:p>
            <a:pPr lvl="1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23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8446E-7BE2-4C5C-24B4-A53461C2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솔루션의 기능 </a:t>
            </a:r>
            <a:r>
              <a:rPr lang="en-US" altLang="ko-KR" dirty="0"/>
              <a:t>(10/10)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6E2C7-D725-85BB-F093-175F06A2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solidFill>
                  <a:srgbClr val="000000"/>
                </a:solidFill>
                <a:effectLst/>
                <a:latin typeface="+mn-ea"/>
              </a:rPr>
              <a:t>모델 학습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및 평가</a:t>
            </a:r>
            <a:endParaRPr lang="ko-KR" altLang="en-US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126EA-4C6A-E0DD-D68C-A8938F86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BC26B5-DE58-6F97-632B-48EA2A11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7C461BC-10B1-C0A2-217F-7AD133EE0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760"/>
          <a:stretch/>
        </p:blipFill>
        <p:spPr>
          <a:xfrm>
            <a:off x="457200" y="1593030"/>
            <a:ext cx="5746351" cy="4757308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32332523-A3EF-22E6-D489-0C3E632293A4}"/>
              </a:ext>
            </a:extLst>
          </p:cNvPr>
          <p:cNvSpPr txBox="1">
            <a:spLocks/>
          </p:cNvSpPr>
          <p:nvPr/>
        </p:nvSpPr>
        <p:spPr>
          <a:xfrm>
            <a:off x="5979577" y="2044423"/>
            <a:ext cx="3182348" cy="194551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i="0" dirty="0" err="1">
                <a:solidFill>
                  <a:srgbClr val="111827"/>
                </a:solidFill>
                <a:effectLst/>
                <a:latin typeface="+mn-ea"/>
              </a:rPr>
              <a:t>early_stopping</a:t>
            </a:r>
            <a:r>
              <a:rPr lang="en-US" altLang="ko-KR" i="0" dirty="0">
                <a:solidFill>
                  <a:srgbClr val="111827"/>
                </a:solidFill>
                <a:effectLst/>
                <a:latin typeface="+mn-ea"/>
              </a:rPr>
              <a:t>_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111827"/>
                </a:solidFill>
                <a:latin typeface="+mn-ea"/>
              </a:rPr>
              <a:t>   </a:t>
            </a:r>
            <a:r>
              <a:rPr lang="en-US" altLang="ko-KR" i="0" dirty="0">
                <a:solidFill>
                  <a:srgbClr val="111827"/>
                </a:solidFill>
                <a:effectLst/>
                <a:latin typeface="+mn-ea"/>
              </a:rPr>
              <a:t>rounds :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111827"/>
                </a:solidFill>
                <a:latin typeface="+mn-ea"/>
              </a:rPr>
              <a:t>   </a:t>
            </a:r>
            <a:r>
              <a:rPr lang="ko-KR" altLang="en-US" dirty="0">
                <a:solidFill>
                  <a:srgbClr val="111827"/>
                </a:solidFill>
                <a:latin typeface="+mn-ea"/>
              </a:rPr>
              <a:t>검증 세트의 성능이   </a:t>
            </a:r>
            <a:endParaRPr lang="en-US" altLang="ko-KR" dirty="0">
              <a:solidFill>
                <a:srgbClr val="111827"/>
              </a:solidFill>
              <a:latin typeface="+mn-ea"/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111827"/>
                </a:solidFill>
                <a:latin typeface="+mn-ea"/>
              </a:rPr>
              <a:t>   </a:t>
            </a:r>
            <a:r>
              <a:rPr lang="ko-KR" altLang="en-US" dirty="0">
                <a:solidFill>
                  <a:srgbClr val="111827"/>
                </a:solidFill>
                <a:latin typeface="+mn-ea"/>
              </a:rPr>
              <a:t>개선되지 않을 때 </a:t>
            </a:r>
            <a:endParaRPr lang="en-US" altLang="ko-KR" dirty="0">
              <a:solidFill>
                <a:srgbClr val="111827"/>
              </a:solidFill>
              <a:latin typeface="+mn-ea"/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111827"/>
                </a:solidFill>
                <a:latin typeface="+mn-ea"/>
              </a:rPr>
              <a:t>   </a:t>
            </a:r>
            <a:r>
              <a:rPr lang="ko-KR" altLang="en-US" dirty="0">
                <a:solidFill>
                  <a:srgbClr val="111827"/>
                </a:solidFill>
                <a:latin typeface="+mn-ea"/>
              </a:rPr>
              <a:t>훈련을 조기에 중단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711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RMSE : </a:t>
            </a:r>
            <a:r>
              <a:rPr lang="ko-KR" altLang="en-US" b="0" i="0" dirty="0">
                <a:effectLst/>
                <a:latin typeface="Söhne"/>
              </a:rPr>
              <a:t>실제 값과 예측 값의 차이</a:t>
            </a:r>
            <a:r>
              <a:rPr lang="en-US" altLang="ko-KR" b="0" i="0" dirty="0">
                <a:effectLst/>
                <a:latin typeface="Söhne"/>
              </a:rPr>
              <a:t>(</a:t>
            </a:r>
            <a:r>
              <a:rPr lang="ko-KR" altLang="en-US" b="0" i="0" dirty="0">
                <a:effectLst/>
                <a:latin typeface="Söhne"/>
              </a:rPr>
              <a:t>오차</a:t>
            </a:r>
            <a:r>
              <a:rPr lang="en-US" altLang="ko-KR" b="0" i="0" dirty="0">
                <a:effectLst/>
                <a:latin typeface="Söhne"/>
              </a:rPr>
              <a:t>)</a:t>
            </a:r>
            <a:r>
              <a:rPr lang="ko-KR" altLang="en-US" b="0" i="0" dirty="0">
                <a:effectLst/>
                <a:latin typeface="Söhne"/>
              </a:rPr>
              <a:t>의 제곱에 대한 평균의 제곱근</a:t>
            </a:r>
            <a:endParaRPr lang="en-US" altLang="ko-KR" dirty="0"/>
          </a:p>
          <a:p>
            <a:r>
              <a:rPr lang="en-US" altLang="ko-KR" dirty="0"/>
              <a:t>MAE : </a:t>
            </a:r>
            <a:r>
              <a:rPr lang="ko-KR" altLang="en-US" b="0" i="0" dirty="0">
                <a:effectLst/>
                <a:latin typeface="Söhne"/>
              </a:rPr>
              <a:t>실제 값과 예측 값의 차이의 절대값의 평균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7C1B703-ACA8-8EFD-DE20-187401F9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624113"/>
              </p:ext>
            </p:extLst>
          </p:nvPr>
        </p:nvGraphicFramePr>
        <p:xfrm>
          <a:off x="450699" y="3061806"/>
          <a:ext cx="8236101" cy="24687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36889">
                  <a:extLst>
                    <a:ext uri="{9D8B030D-6E8A-4147-A177-3AD203B41FA5}">
                      <a16:colId xmlns:a16="http://schemas.microsoft.com/office/drawing/2014/main" val="4283423112"/>
                    </a:ext>
                  </a:extLst>
                </a:gridCol>
                <a:gridCol w="1502246">
                  <a:extLst>
                    <a:ext uri="{9D8B030D-6E8A-4147-A177-3AD203B41FA5}">
                      <a16:colId xmlns:a16="http://schemas.microsoft.com/office/drawing/2014/main" val="3843834160"/>
                    </a:ext>
                  </a:extLst>
                </a:gridCol>
                <a:gridCol w="2141965">
                  <a:extLst>
                    <a:ext uri="{9D8B030D-6E8A-4147-A177-3AD203B41FA5}">
                      <a16:colId xmlns:a16="http://schemas.microsoft.com/office/drawing/2014/main" val="3501006964"/>
                    </a:ext>
                  </a:extLst>
                </a:gridCol>
                <a:gridCol w="2055001">
                  <a:extLst>
                    <a:ext uri="{9D8B030D-6E8A-4147-A177-3AD203B41FA5}">
                      <a16:colId xmlns:a16="http://schemas.microsoft.com/office/drawing/2014/main" val="3363660760"/>
                    </a:ext>
                  </a:extLst>
                </a:gridCol>
              </a:tblGrid>
              <a:tr h="789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Parameter tunning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Train/Test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RMSE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MAE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706551"/>
                  </a:ext>
                </a:extLst>
              </a:tr>
              <a:tr h="41075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Before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train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19.082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10.958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962500"/>
                  </a:ext>
                </a:extLst>
              </a:tr>
              <a:tr h="4107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19.371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11.125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10808"/>
                  </a:ext>
                </a:extLst>
              </a:tr>
              <a:tr h="46096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After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train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18.265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10.473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41412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test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19.192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10.994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326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300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정박 대기 시간은 항만의 서비스 품질을 결정하는 중요한요소임</a:t>
            </a:r>
            <a:endParaRPr lang="en-US" altLang="ko-KR" dirty="0"/>
          </a:p>
          <a:p>
            <a:r>
              <a:rPr lang="ko-KR" altLang="en-US" dirty="0"/>
              <a:t>정박 대기시간 예측을 위해 모델들을 비교한 후 </a:t>
            </a:r>
            <a:r>
              <a:rPr lang="en-US" altLang="ko-KR" dirty="0" err="1"/>
              <a:t>Catboost</a:t>
            </a:r>
            <a:r>
              <a:rPr lang="ko-KR" altLang="en-US" dirty="0"/>
              <a:t>모델을 사용함</a:t>
            </a:r>
            <a:endParaRPr lang="en-US" altLang="ko-KR" dirty="0"/>
          </a:p>
          <a:p>
            <a:r>
              <a:rPr lang="en-US" altLang="ko-KR" dirty="0"/>
              <a:t>SHAP </a:t>
            </a:r>
            <a:r>
              <a:rPr lang="ko-KR" altLang="en-US" dirty="0"/>
              <a:t>기법을 통한 </a:t>
            </a:r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selection,</a:t>
            </a:r>
            <a:r>
              <a:rPr lang="ko-KR" altLang="en-US" dirty="0"/>
              <a:t> 이상치 제거 등의 </a:t>
            </a:r>
            <a:r>
              <a:rPr lang="ko-KR" altLang="en-US" dirty="0" err="1"/>
              <a:t>전처리</a:t>
            </a:r>
            <a:r>
              <a:rPr lang="ko-KR" altLang="en-US" dirty="0"/>
              <a:t> 과정과 </a:t>
            </a:r>
            <a:r>
              <a:rPr lang="en-US" altLang="ko-KR" dirty="0"/>
              <a:t>genetic </a:t>
            </a:r>
            <a:r>
              <a:rPr lang="ko-KR" altLang="en-US" dirty="0"/>
              <a:t>알고리즘을 사용한 모델 최적화 과정을 거쳐 예측 알고리즘의 성능을 개선함 </a:t>
            </a:r>
            <a:endParaRPr lang="en-US" altLang="ko-KR" dirty="0"/>
          </a:p>
          <a:p>
            <a:r>
              <a:rPr lang="ko-KR" altLang="en-US" dirty="0"/>
              <a:t>예측 결과는 항만관리자 뿐만 아니라 각 선박 운항자에게도 제공되어 항만의 서비스 만족도를 향상시킬 수 있을 것으로 기대함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06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3160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선박의 채산성은 항만내에서의 정체현상 없이 신속하게 입출항하여 예정된 항해를 완료함으로써 확보됨</a:t>
            </a:r>
            <a:endParaRPr lang="en-US" altLang="ko-KR" dirty="0"/>
          </a:p>
          <a:p>
            <a:r>
              <a:rPr lang="ko-KR" altLang="en-US" dirty="0"/>
              <a:t>선박의 항만 내에서의 정체되는 </a:t>
            </a:r>
            <a:r>
              <a:rPr lang="ko-KR" altLang="en-US" dirty="0" err="1"/>
              <a:t>체선현상은</a:t>
            </a:r>
            <a:r>
              <a:rPr lang="ko-KR" altLang="en-US" dirty="0"/>
              <a:t> 선박의 채산성과 직결되는 문제임</a:t>
            </a:r>
            <a:endParaRPr lang="en-US" altLang="ko-KR" dirty="0"/>
          </a:p>
          <a:p>
            <a:r>
              <a:rPr lang="ko-KR" altLang="en-US" dirty="0"/>
              <a:t>국가의 물류경쟁력을 확보하기 위해 </a:t>
            </a:r>
            <a:r>
              <a:rPr lang="ko-KR" altLang="en-US" dirty="0" err="1"/>
              <a:t>체선현상</a:t>
            </a:r>
            <a:r>
              <a:rPr lang="ko-KR" altLang="en-US" dirty="0"/>
              <a:t> 해결이 필수적임</a:t>
            </a:r>
            <a:endParaRPr lang="en-US" altLang="ko-KR" dirty="0"/>
          </a:p>
          <a:p>
            <a:r>
              <a:rPr lang="ko-KR" altLang="en-US" dirty="0"/>
              <a:t>선박의 </a:t>
            </a:r>
            <a:r>
              <a:rPr lang="ko-KR" altLang="en-US" dirty="0" err="1"/>
              <a:t>체선현상의</a:t>
            </a:r>
            <a:r>
              <a:rPr lang="ko-KR" altLang="en-US" dirty="0"/>
              <a:t> 대표적인 원인은 항만시설의 부족임</a:t>
            </a:r>
            <a:r>
              <a:rPr lang="en-US" altLang="ko-KR" sz="1400" dirty="0"/>
              <a:t>[1]</a:t>
            </a:r>
          </a:p>
          <a:p>
            <a:pPr lvl="1"/>
            <a:r>
              <a:rPr lang="ko-KR" altLang="en-US" b="0" i="0" dirty="0">
                <a:solidFill>
                  <a:srgbClr val="1D1C1D"/>
                </a:solidFill>
                <a:effectLst/>
                <a:latin typeface="+mn-ea"/>
              </a:rPr>
              <a:t>항만 시설을 확충은 확실한 방법이나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+mn-ea"/>
              </a:rPr>
              <a:t>건설 기간이 오래 걸리고 투자 예산이 확보 되어야 한다는 문제점이 있음</a:t>
            </a:r>
            <a:r>
              <a:rPr lang="en-US" altLang="ko-KR" sz="1400" b="0" i="0" dirty="0">
                <a:solidFill>
                  <a:srgbClr val="1D1C1D"/>
                </a:solidFill>
                <a:effectLst/>
                <a:latin typeface="+mn-ea"/>
              </a:rPr>
              <a:t>[2]</a:t>
            </a:r>
            <a:endParaRPr lang="en-US" altLang="ko-KR" sz="1400" dirty="0"/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항만內 선박의 대기시간을 예측함으로써 항만 운영 시스템을 보다 효율적으로 개선하고자 함</a:t>
            </a:r>
            <a:endParaRPr lang="en-US" altLang="ko-KR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Roboto" panose="02000000000000000000" pitchFamily="2" charset="0"/>
              </a:rPr>
              <a:t>[1] </a:t>
            </a:r>
            <a:r>
              <a:rPr lang="ko-KR" alt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사공훈</a:t>
            </a:r>
            <a:r>
              <a:rPr lang="en-US" altLang="ko-KR" sz="1400" dirty="0">
                <a:solidFill>
                  <a:srgbClr val="000000"/>
                </a:solidFill>
                <a:latin typeface="Roboto" panose="02000000000000000000" pitchFamily="2" charset="0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최석범</a:t>
            </a:r>
            <a:r>
              <a:rPr lang="en-US" altLang="ko-KR" sz="1400" dirty="0">
                <a:solidFill>
                  <a:srgbClr val="000000"/>
                </a:solidFill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국내 </a:t>
            </a:r>
            <a:r>
              <a:rPr lang="ko-KR" alt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벌크선박의</a:t>
            </a:r>
            <a:r>
              <a:rPr lang="ko-KR" alt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Roboto" panose="02000000000000000000" pitchFamily="2" charset="0"/>
              </a:rPr>
              <a:t>체선</a:t>
            </a:r>
            <a:r>
              <a:rPr lang="ko-KR" alt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원인에 대한 실증적 분석</a:t>
            </a:r>
            <a:r>
              <a:rPr lang="en-US" altLang="ko-KR" sz="1400" dirty="0">
                <a:solidFill>
                  <a:srgbClr val="000000"/>
                </a:solidFill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한국해운물류학회</a:t>
            </a:r>
            <a:r>
              <a:rPr lang="en-US" altLang="ko-KR" sz="1400" dirty="0">
                <a:solidFill>
                  <a:srgbClr val="000000"/>
                </a:solidFill>
                <a:latin typeface="Roboto" panose="02000000000000000000" pitchFamily="2" charset="0"/>
              </a:rPr>
              <a:t>, 2009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Roboto" panose="02000000000000000000" pitchFamily="2" charset="0"/>
              </a:rPr>
              <a:t>[2] </a:t>
            </a:r>
            <a:r>
              <a:rPr lang="ko-KR" alt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오재용</a:t>
            </a:r>
            <a:r>
              <a:rPr lang="en-US" altLang="ko-KR" sz="1400" dirty="0">
                <a:solidFill>
                  <a:srgbClr val="000000"/>
                </a:solidFill>
                <a:latin typeface="Roboto" panose="02000000000000000000" pitchFamily="2" charset="0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 김혜진</a:t>
            </a:r>
            <a:r>
              <a:rPr lang="en-US" altLang="ko-KR" sz="1400" dirty="0">
                <a:solidFill>
                  <a:srgbClr val="000000"/>
                </a:solidFill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정박 대기시간 예측을 위한 </a:t>
            </a:r>
            <a:r>
              <a:rPr lang="en-US" altLang="ko-KR" sz="1400" dirty="0">
                <a:solidFill>
                  <a:srgbClr val="000000"/>
                </a:solidFill>
                <a:latin typeface="Roboto" panose="02000000000000000000" pitchFamily="2" charset="0"/>
              </a:rPr>
              <a:t>Port-MIS </a:t>
            </a:r>
            <a:r>
              <a:rPr lang="ko-KR" alt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데이터 분석</a:t>
            </a:r>
            <a:r>
              <a:rPr lang="en-US" altLang="ko-KR" sz="1400" dirty="0">
                <a:solidFill>
                  <a:srgbClr val="000000"/>
                </a:solidFill>
                <a:latin typeface="Roboto" panose="02000000000000000000" pitchFamily="2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Roboto" panose="02000000000000000000" pitchFamily="2" charset="0"/>
              </a:rPr>
              <a:t>한국해양과학기술협의회</a:t>
            </a:r>
            <a:r>
              <a:rPr lang="en-US" altLang="ko-KR" sz="1400" dirty="0">
                <a:solidFill>
                  <a:srgbClr val="000000"/>
                </a:solidFill>
                <a:latin typeface="Roboto" panose="02000000000000000000" pitchFamily="2" charset="0"/>
              </a:rPr>
              <a:t>, 2020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93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0">
            <a:extLst>
              <a:ext uri="{FF2B5EF4-FFF2-40B4-BE49-F238E27FC236}">
                <a16:creationId xmlns:a16="http://schemas.microsoft.com/office/drawing/2014/main" id="{69B1FEED-C7FA-F074-4043-F99E315B2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93" y="797443"/>
            <a:ext cx="7344414" cy="544671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792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3072D-6A68-091F-D8D7-AEC96C0E4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DF0FEB61-2531-73D0-2928-EAE1F6AA92F5}"/>
              </a:ext>
            </a:extLst>
          </p:cNvPr>
          <p:cNvGrpSpPr/>
          <p:nvPr/>
        </p:nvGrpSpPr>
        <p:grpSpPr>
          <a:xfrm>
            <a:off x="900060" y="950285"/>
            <a:ext cx="7037886" cy="5232670"/>
            <a:chOff x="900060" y="950285"/>
            <a:chExt cx="7037886" cy="5232670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08EF4311-75F5-4814-E5F9-86A150D2B4EA}"/>
                </a:ext>
              </a:extLst>
            </p:cNvPr>
            <p:cNvGrpSpPr/>
            <p:nvPr/>
          </p:nvGrpSpPr>
          <p:grpSpPr>
            <a:xfrm>
              <a:off x="900060" y="950285"/>
              <a:ext cx="7037886" cy="5232670"/>
              <a:chOff x="900060" y="950285"/>
              <a:chExt cx="7037886" cy="5232670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C56641A-93F3-1B4C-D538-0B1D942B4928}"/>
                  </a:ext>
                </a:extLst>
              </p:cNvPr>
              <p:cNvGrpSpPr/>
              <p:nvPr/>
            </p:nvGrpSpPr>
            <p:grpSpPr>
              <a:xfrm>
                <a:off x="900060" y="950285"/>
                <a:ext cx="7037886" cy="5232670"/>
                <a:chOff x="900060" y="980728"/>
                <a:chExt cx="7598459" cy="6965594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7B4007AB-6FCF-4A91-73B3-A0D1E536B09C}"/>
                    </a:ext>
                  </a:extLst>
                </p:cNvPr>
                <p:cNvSpPr/>
                <p:nvPr/>
              </p:nvSpPr>
              <p:spPr>
                <a:xfrm>
                  <a:off x="3485418" y="1531831"/>
                  <a:ext cx="2407250" cy="6414491"/>
                </a:xfrm>
                <a:prstGeom prst="roundRect">
                  <a:avLst>
                    <a:gd name="adj" fmla="val 7163"/>
                  </a:avLst>
                </a:prstGeom>
                <a:noFill/>
                <a:ln w="63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8CD68442-DB20-8361-CE10-1FA952C50A97}"/>
                    </a:ext>
                  </a:extLst>
                </p:cNvPr>
                <p:cNvSpPr/>
                <p:nvPr/>
              </p:nvSpPr>
              <p:spPr>
                <a:xfrm>
                  <a:off x="900060" y="980728"/>
                  <a:ext cx="2386760" cy="6965594"/>
                </a:xfrm>
                <a:prstGeom prst="roundRect">
                  <a:avLst>
                    <a:gd name="adj" fmla="val 7771"/>
                  </a:avLst>
                </a:prstGeom>
                <a:noFill/>
                <a:ln w="63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화살표: 오각형 9">
                  <a:extLst>
                    <a:ext uri="{FF2B5EF4-FFF2-40B4-BE49-F238E27FC236}">
                      <a16:creationId xmlns:a16="http://schemas.microsoft.com/office/drawing/2014/main" id="{F632992D-A58C-0647-8410-55E465D13921}"/>
                    </a:ext>
                  </a:extLst>
                </p:cNvPr>
                <p:cNvSpPr/>
                <p:nvPr/>
              </p:nvSpPr>
              <p:spPr>
                <a:xfrm>
                  <a:off x="900060" y="980728"/>
                  <a:ext cx="2753955" cy="706090"/>
                </a:xfrm>
                <a:prstGeom prst="homePlate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/>
                    <a:t>Data collection </a:t>
                  </a:r>
                </a:p>
                <a:p>
                  <a:pPr algn="ctr"/>
                  <a:r>
                    <a:rPr lang="en-US" altLang="ko-KR" sz="1600" b="1" dirty="0"/>
                    <a:t>and preprocessing</a:t>
                  </a:r>
                  <a:endParaRPr lang="ko-KR" altLang="en-US" sz="1600" b="1" dirty="0"/>
                </a:p>
              </p:txBody>
            </p:sp>
            <p:sp>
              <p:nvSpPr>
                <p:cNvPr id="11" name="화살표: 갈매기형 수장 10">
                  <a:extLst>
                    <a:ext uri="{FF2B5EF4-FFF2-40B4-BE49-F238E27FC236}">
                      <a16:creationId xmlns:a16="http://schemas.microsoft.com/office/drawing/2014/main" id="{6F837EA3-8831-6301-4876-B288C08D5384}"/>
                    </a:ext>
                  </a:extLst>
                </p:cNvPr>
                <p:cNvSpPr/>
                <p:nvPr/>
              </p:nvSpPr>
              <p:spPr>
                <a:xfrm>
                  <a:off x="3485418" y="980728"/>
                  <a:ext cx="2753955" cy="706090"/>
                </a:xfrm>
                <a:prstGeom prst="chevron">
                  <a:avLst/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>
                      <a:solidFill>
                        <a:schemeClr val="bg1"/>
                      </a:solidFill>
                    </a:rPr>
                    <a:t>Modeling </a:t>
                  </a:r>
                </a:p>
                <a:p>
                  <a:pPr algn="ctr"/>
                  <a:r>
                    <a:rPr lang="en-US" altLang="ko-KR" sz="1600" b="1" dirty="0">
                      <a:solidFill>
                        <a:schemeClr val="bg1"/>
                      </a:solidFill>
                    </a:rPr>
                    <a:t>and evaluation</a:t>
                  </a:r>
                  <a:endParaRPr lang="ko-KR" altLang="en-US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4267EF6F-451E-70D8-50C3-ED81517A4F69}"/>
                    </a:ext>
                  </a:extLst>
                </p:cNvPr>
                <p:cNvSpPr/>
                <p:nvPr/>
              </p:nvSpPr>
              <p:spPr>
                <a:xfrm>
                  <a:off x="6091267" y="1531827"/>
                  <a:ext cx="2407250" cy="6414489"/>
                </a:xfrm>
                <a:prstGeom prst="roundRect">
                  <a:avLst>
                    <a:gd name="adj" fmla="val 7771"/>
                  </a:avLst>
                </a:prstGeom>
                <a:noFill/>
                <a:ln w="63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5DE92639-7477-D7FC-AB34-BD11819F991C}"/>
                    </a:ext>
                  </a:extLst>
                </p:cNvPr>
                <p:cNvGrpSpPr/>
                <p:nvPr/>
              </p:nvGrpSpPr>
              <p:grpSpPr>
                <a:xfrm>
                  <a:off x="6070778" y="980728"/>
                  <a:ext cx="2427741" cy="706090"/>
                  <a:chOff x="6070776" y="980728"/>
                  <a:chExt cx="2753956" cy="706090"/>
                </a:xfrm>
              </p:grpSpPr>
              <p:sp>
                <p:nvSpPr>
                  <p:cNvPr id="13" name="화살표: 갈매기형 수장 12">
                    <a:extLst>
                      <a:ext uri="{FF2B5EF4-FFF2-40B4-BE49-F238E27FC236}">
                        <a16:creationId xmlns:a16="http://schemas.microsoft.com/office/drawing/2014/main" id="{A13DFB95-209B-4CA8-0FB7-053896809B40}"/>
                      </a:ext>
                    </a:extLst>
                  </p:cNvPr>
                  <p:cNvSpPr/>
                  <p:nvPr/>
                </p:nvSpPr>
                <p:spPr>
                  <a:xfrm>
                    <a:off x="6070776" y="980728"/>
                    <a:ext cx="2753956" cy="706090"/>
                  </a:xfrm>
                  <a:prstGeom prst="chevron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600" b="1" dirty="0">
                        <a:solidFill>
                          <a:schemeClr val="bg1"/>
                        </a:solidFill>
                      </a:rPr>
                      <a:t>Model selection </a:t>
                    </a:r>
                  </a:p>
                  <a:p>
                    <a:pPr algn="ctr"/>
                    <a:r>
                      <a:rPr lang="en-US" altLang="ko-KR" sz="1600" b="1" dirty="0">
                        <a:solidFill>
                          <a:schemeClr val="bg1"/>
                        </a:solidFill>
                      </a:rPr>
                      <a:t>And optimization</a:t>
                    </a:r>
                    <a:endParaRPr lang="ko-KR" altLang="en-US" sz="16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" name="순서도: 처리 13">
                    <a:extLst>
                      <a:ext uri="{FF2B5EF4-FFF2-40B4-BE49-F238E27FC236}">
                        <a16:creationId xmlns:a16="http://schemas.microsoft.com/office/drawing/2014/main" id="{2FAC19AC-25CE-9F81-E9AE-C362DD784AF9}"/>
                      </a:ext>
                    </a:extLst>
                  </p:cNvPr>
                  <p:cNvSpPr/>
                  <p:nvPr/>
                </p:nvSpPr>
                <p:spPr>
                  <a:xfrm>
                    <a:off x="8461806" y="980728"/>
                    <a:ext cx="362925" cy="706090"/>
                  </a:xfrm>
                  <a:prstGeom prst="flowChartProcess">
                    <a:avLst/>
                  </a:pr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 dirty="0"/>
                  </a:p>
                </p:txBody>
              </p:sp>
            </p:grpSp>
          </p:grpSp>
          <p:sp>
            <p:nvSpPr>
              <p:cNvPr id="17" name="순서도: 대체 처리 16">
                <a:extLst>
                  <a:ext uri="{FF2B5EF4-FFF2-40B4-BE49-F238E27FC236}">
                    <a16:creationId xmlns:a16="http://schemas.microsoft.com/office/drawing/2014/main" id="{19411501-7221-141A-F533-DF8BCE92D5BD}"/>
                  </a:ext>
                </a:extLst>
              </p:cNvPr>
              <p:cNvSpPr/>
              <p:nvPr/>
            </p:nvSpPr>
            <p:spPr>
              <a:xfrm>
                <a:off x="1103819" y="1837826"/>
                <a:ext cx="1803159" cy="406313"/>
              </a:xfrm>
              <a:prstGeom prst="flowChartAlternateProcess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0" i="0" dirty="0">
                    <a:solidFill>
                      <a:srgbClr val="000000"/>
                    </a:solidFill>
                    <a:effectLst/>
                    <a:latin typeface="noto"/>
                  </a:rPr>
                  <a:t>Preparing data</a:t>
                </a:r>
                <a:endParaRPr lang="ko-KR" altLang="en-US" sz="1600" dirty="0"/>
              </a:p>
            </p:txBody>
          </p:sp>
          <p:sp>
            <p:nvSpPr>
              <p:cNvPr id="18" name="순서도: 대체 처리 17">
                <a:extLst>
                  <a:ext uri="{FF2B5EF4-FFF2-40B4-BE49-F238E27FC236}">
                    <a16:creationId xmlns:a16="http://schemas.microsoft.com/office/drawing/2014/main" id="{F09C5881-4B69-7B34-8FDA-0778F8517DA3}"/>
                  </a:ext>
                </a:extLst>
              </p:cNvPr>
              <p:cNvSpPr/>
              <p:nvPr/>
            </p:nvSpPr>
            <p:spPr>
              <a:xfrm>
                <a:off x="1103819" y="2372647"/>
                <a:ext cx="1803159" cy="482959"/>
              </a:xfrm>
              <a:prstGeom prst="flowChartAlternateProcess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0" i="0" dirty="0">
                    <a:solidFill>
                      <a:srgbClr val="000000"/>
                    </a:solidFill>
                    <a:effectLst/>
                    <a:latin typeface="noto"/>
                  </a:rPr>
                  <a:t>Remove missing </a:t>
                </a:r>
              </a:p>
              <a:p>
                <a:pPr algn="ctr"/>
                <a:r>
                  <a:rPr lang="en-US" altLang="ko-KR" sz="1600" b="0" i="0" dirty="0">
                    <a:solidFill>
                      <a:srgbClr val="000000"/>
                    </a:solidFill>
                    <a:effectLst/>
                    <a:latin typeface="noto"/>
                  </a:rPr>
                  <a:t>and outliers</a:t>
                </a:r>
                <a:endParaRPr lang="ko-KR" altLang="en-US" sz="1600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6323210B-5D96-74A0-D537-BB50102E2FE0}"/>
                  </a:ext>
                </a:extLst>
              </p:cNvPr>
              <p:cNvGrpSpPr/>
              <p:nvPr/>
            </p:nvGrpSpPr>
            <p:grpSpPr>
              <a:xfrm>
                <a:off x="1011846" y="2984114"/>
                <a:ext cx="1987105" cy="973996"/>
                <a:chOff x="980741" y="2400092"/>
                <a:chExt cx="1434171" cy="733518"/>
              </a:xfrm>
            </p:grpSpPr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76804C56-E749-C923-DABD-650882E0A688}"/>
                    </a:ext>
                  </a:extLst>
                </p:cNvPr>
                <p:cNvSpPr/>
                <p:nvPr/>
              </p:nvSpPr>
              <p:spPr>
                <a:xfrm>
                  <a:off x="980741" y="2400092"/>
                  <a:ext cx="1434171" cy="733518"/>
                </a:xfrm>
                <a:prstGeom prst="roundRect">
                  <a:avLst/>
                </a:prstGeom>
                <a:solidFill>
                  <a:srgbClr val="E9EDF4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19" name="순서도: 대체 처리 18">
                  <a:extLst>
                    <a:ext uri="{FF2B5EF4-FFF2-40B4-BE49-F238E27FC236}">
                      <a16:creationId xmlns:a16="http://schemas.microsoft.com/office/drawing/2014/main" id="{1383E8BD-2B78-DF5F-97D9-3AC8D7484731}"/>
                    </a:ext>
                  </a:extLst>
                </p:cNvPr>
                <p:cNvSpPr/>
                <p:nvPr/>
              </p:nvSpPr>
              <p:spPr>
                <a:xfrm>
                  <a:off x="1047122" y="2473441"/>
                  <a:ext cx="1301410" cy="305995"/>
                </a:xfrm>
                <a:prstGeom prst="flowChartAlternate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0" i="0" dirty="0">
                      <a:solidFill>
                        <a:srgbClr val="000000"/>
                      </a:solidFill>
                      <a:effectLst/>
                      <a:latin typeface="noto"/>
                    </a:rPr>
                    <a:t>Feature selection</a:t>
                  </a:r>
                  <a:endParaRPr lang="ko-KR" altLang="en-US" sz="1600" dirty="0"/>
                </a:p>
              </p:txBody>
            </p:sp>
            <p:sp>
              <p:nvSpPr>
                <p:cNvPr id="20" name="순서도: 대체 처리 19">
                  <a:extLst>
                    <a:ext uri="{FF2B5EF4-FFF2-40B4-BE49-F238E27FC236}">
                      <a16:creationId xmlns:a16="http://schemas.microsoft.com/office/drawing/2014/main" id="{12B8D8C2-4CDE-3BEC-9DE8-E42AAB409EF2}"/>
                    </a:ext>
                  </a:extLst>
                </p:cNvPr>
                <p:cNvSpPr/>
                <p:nvPr/>
              </p:nvSpPr>
              <p:spPr>
                <a:xfrm>
                  <a:off x="1047122" y="2858490"/>
                  <a:ext cx="1301410" cy="203316"/>
                </a:xfrm>
                <a:prstGeom prst="flowChartAlternateProcess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3175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SHAP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2" name="순서도: 대체 처리 21">
                <a:extLst>
                  <a:ext uri="{FF2B5EF4-FFF2-40B4-BE49-F238E27FC236}">
                    <a16:creationId xmlns:a16="http://schemas.microsoft.com/office/drawing/2014/main" id="{D7F9ECC7-F718-CD2D-53A0-332D767F3ACF}"/>
                  </a:ext>
                </a:extLst>
              </p:cNvPr>
              <p:cNvSpPr/>
              <p:nvPr/>
            </p:nvSpPr>
            <p:spPr>
              <a:xfrm>
                <a:off x="1103818" y="5228485"/>
                <a:ext cx="1803159" cy="530838"/>
              </a:xfrm>
              <a:prstGeom prst="flowChartAlternateProcess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0" i="0" dirty="0">
                    <a:solidFill>
                      <a:srgbClr val="000000"/>
                    </a:solidFill>
                    <a:effectLst/>
                    <a:latin typeface="noto"/>
                  </a:rPr>
                  <a:t>Training-test </a:t>
                </a:r>
              </a:p>
              <a:p>
                <a:pPr algn="ctr"/>
                <a:r>
                  <a:rPr lang="en-US" altLang="ko-KR" sz="1600" b="0" i="0" dirty="0">
                    <a:solidFill>
                      <a:srgbClr val="000000"/>
                    </a:solidFill>
                    <a:effectLst/>
                    <a:latin typeface="noto"/>
                  </a:rPr>
                  <a:t>dataset split</a:t>
                </a:r>
                <a:endParaRPr lang="ko-KR" altLang="en-US" sz="1600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38573125-F7DE-AF2A-B7ED-3DA8356069DC}"/>
                  </a:ext>
                </a:extLst>
              </p:cNvPr>
              <p:cNvGrpSpPr/>
              <p:nvPr/>
            </p:nvGrpSpPr>
            <p:grpSpPr>
              <a:xfrm>
                <a:off x="1011844" y="4106299"/>
                <a:ext cx="1987105" cy="973996"/>
                <a:chOff x="980741" y="2400092"/>
                <a:chExt cx="1434171" cy="733518"/>
              </a:xfrm>
            </p:grpSpPr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38DABE49-0565-16FF-A2D8-E986F0E80257}"/>
                    </a:ext>
                  </a:extLst>
                </p:cNvPr>
                <p:cNvSpPr/>
                <p:nvPr/>
              </p:nvSpPr>
              <p:spPr>
                <a:xfrm>
                  <a:off x="980741" y="2400092"/>
                  <a:ext cx="1434171" cy="733518"/>
                </a:xfrm>
                <a:prstGeom prst="roundRect">
                  <a:avLst/>
                </a:prstGeom>
                <a:solidFill>
                  <a:srgbClr val="E9EDF4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7" name="순서도: 대체 처리 26">
                  <a:extLst>
                    <a:ext uri="{FF2B5EF4-FFF2-40B4-BE49-F238E27FC236}">
                      <a16:creationId xmlns:a16="http://schemas.microsoft.com/office/drawing/2014/main" id="{196DE0D7-B25D-432C-082C-EFB8604D7060}"/>
                    </a:ext>
                  </a:extLst>
                </p:cNvPr>
                <p:cNvSpPr/>
                <p:nvPr/>
              </p:nvSpPr>
              <p:spPr>
                <a:xfrm>
                  <a:off x="1047122" y="2473441"/>
                  <a:ext cx="1301410" cy="305995"/>
                </a:xfrm>
                <a:prstGeom prst="flowChartAlternateProcess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0" i="0" dirty="0">
                      <a:solidFill>
                        <a:srgbClr val="000000"/>
                      </a:solidFill>
                      <a:effectLst/>
                      <a:latin typeface="noto"/>
                    </a:rPr>
                    <a:t>Data</a:t>
                  </a:r>
                </a:p>
                <a:p>
                  <a:pPr algn="ctr"/>
                  <a:r>
                    <a:rPr lang="en-US" altLang="ko-KR" sz="1600" b="0" i="0" dirty="0">
                      <a:solidFill>
                        <a:srgbClr val="000000"/>
                      </a:solidFill>
                      <a:effectLst/>
                      <a:latin typeface="noto"/>
                    </a:rPr>
                    <a:t>normalization</a:t>
                  </a:r>
                  <a:endParaRPr lang="ko-KR" altLang="en-US" sz="1600" dirty="0"/>
                </a:p>
              </p:txBody>
            </p:sp>
            <p:sp>
              <p:nvSpPr>
                <p:cNvPr id="28" name="순서도: 대체 처리 27">
                  <a:extLst>
                    <a:ext uri="{FF2B5EF4-FFF2-40B4-BE49-F238E27FC236}">
                      <a16:creationId xmlns:a16="http://schemas.microsoft.com/office/drawing/2014/main" id="{4C756D6C-5DA4-54CD-030A-3A7C53AA2F01}"/>
                    </a:ext>
                  </a:extLst>
                </p:cNvPr>
                <p:cNvSpPr/>
                <p:nvPr/>
              </p:nvSpPr>
              <p:spPr>
                <a:xfrm>
                  <a:off x="1047122" y="2858490"/>
                  <a:ext cx="1301410" cy="203316"/>
                </a:xfrm>
                <a:prstGeom prst="flowChartAlternateProcess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3175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Min Max scaling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7" name="연결선: 구부러짐 36">
                <a:extLst>
                  <a:ext uri="{FF2B5EF4-FFF2-40B4-BE49-F238E27FC236}">
                    <a16:creationId xmlns:a16="http://schemas.microsoft.com/office/drawing/2014/main" id="{75E79623-0887-F804-A844-F873E6E47585}"/>
                  </a:ext>
                </a:extLst>
              </p:cNvPr>
              <p:cNvCxnSpPr>
                <a:stCxn id="17" idx="2"/>
                <a:endCxn id="18" idx="0"/>
              </p:cNvCxnSpPr>
              <p:nvPr/>
            </p:nvCxnSpPr>
            <p:spPr>
              <a:xfrm rot="5400000">
                <a:off x="1941145" y="2308393"/>
                <a:ext cx="128508" cy="12700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연결선: 구부러짐 38">
                <a:extLst>
                  <a:ext uri="{FF2B5EF4-FFF2-40B4-BE49-F238E27FC236}">
                    <a16:creationId xmlns:a16="http://schemas.microsoft.com/office/drawing/2014/main" id="{0FBA6FDC-73F4-F30E-9F43-2E0CE65A1AD9}"/>
                  </a:ext>
                </a:extLst>
              </p:cNvPr>
              <p:cNvCxnSpPr>
                <a:stCxn id="18" idx="2"/>
                <a:endCxn id="23" idx="0"/>
              </p:cNvCxnSpPr>
              <p:nvPr/>
            </p:nvCxnSpPr>
            <p:spPr>
              <a:xfrm rot="5400000">
                <a:off x="1941145" y="2919860"/>
                <a:ext cx="128508" cy="12700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연결선: 구부러짐 40">
                <a:extLst>
                  <a:ext uri="{FF2B5EF4-FFF2-40B4-BE49-F238E27FC236}">
                    <a16:creationId xmlns:a16="http://schemas.microsoft.com/office/drawing/2014/main" id="{A0438C75-FF99-4B7E-CD14-05231EFF330D}"/>
                  </a:ext>
                </a:extLst>
              </p:cNvPr>
              <p:cNvCxnSpPr>
                <a:stCxn id="23" idx="2"/>
                <a:endCxn id="26" idx="0"/>
              </p:cNvCxnSpPr>
              <p:nvPr/>
            </p:nvCxnSpPr>
            <p:spPr>
              <a:xfrm rot="5400000">
                <a:off x="1931303" y="4032204"/>
                <a:ext cx="148190" cy="2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연결선: 구부러짐 42">
                <a:extLst>
                  <a:ext uri="{FF2B5EF4-FFF2-40B4-BE49-F238E27FC236}">
                    <a16:creationId xmlns:a16="http://schemas.microsoft.com/office/drawing/2014/main" id="{66C7EDDA-B000-99AF-8E48-D52133E93B39}"/>
                  </a:ext>
                </a:extLst>
              </p:cNvPr>
              <p:cNvCxnSpPr>
                <a:cxnSpLocks/>
                <a:stCxn id="26" idx="2"/>
                <a:endCxn id="22" idx="0"/>
              </p:cNvCxnSpPr>
              <p:nvPr/>
            </p:nvCxnSpPr>
            <p:spPr>
              <a:xfrm rot="16200000" flipH="1">
                <a:off x="1931303" y="5154389"/>
                <a:ext cx="148189" cy="1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690ACEE1-0766-864B-273A-A2F8F7C48EFE}"/>
                  </a:ext>
                </a:extLst>
              </p:cNvPr>
              <p:cNvCxnSpPr>
                <a:stCxn id="19" idx="2"/>
                <a:endCxn id="20" idx="0"/>
              </p:cNvCxnSpPr>
              <p:nvPr/>
            </p:nvCxnSpPr>
            <p:spPr>
              <a:xfrm>
                <a:off x="2005400" y="3487823"/>
                <a:ext cx="0" cy="1049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81AE51F4-FA4F-8292-7F3E-DC7FF5F98772}"/>
                  </a:ext>
                </a:extLst>
              </p:cNvPr>
              <p:cNvCxnSpPr>
                <a:stCxn id="27" idx="2"/>
                <a:endCxn id="28" idx="0"/>
              </p:cNvCxnSpPr>
              <p:nvPr/>
            </p:nvCxnSpPr>
            <p:spPr>
              <a:xfrm>
                <a:off x="2005398" y="4610009"/>
                <a:ext cx="0" cy="1049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F5748CFC-049B-A8BB-457F-7F880E56D246}"/>
                  </a:ext>
                </a:extLst>
              </p:cNvPr>
              <p:cNvSpPr/>
              <p:nvPr/>
            </p:nvSpPr>
            <p:spPr>
              <a:xfrm>
                <a:off x="3415881" y="1715428"/>
                <a:ext cx="1987105" cy="2365870"/>
              </a:xfrm>
              <a:prstGeom prst="roundRect">
                <a:avLst>
                  <a:gd name="adj" fmla="val 9101"/>
                </a:avLst>
              </a:prstGeom>
              <a:solidFill>
                <a:srgbClr val="E9EDF4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50" name="순서도: 대체 처리 49">
                <a:extLst>
                  <a:ext uri="{FF2B5EF4-FFF2-40B4-BE49-F238E27FC236}">
                    <a16:creationId xmlns:a16="http://schemas.microsoft.com/office/drawing/2014/main" id="{E8C73E51-A25B-24E2-BD0F-0983B7513093}"/>
                  </a:ext>
                </a:extLst>
              </p:cNvPr>
              <p:cNvSpPr/>
              <p:nvPr/>
            </p:nvSpPr>
            <p:spPr>
              <a:xfrm>
                <a:off x="3497458" y="1839829"/>
                <a:ext cx="1803159" cy="406313"/>
              </a:xfrm>
              <a:prstGeom prst="flowChartAlternateProcess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0" i="0" dirty="0">
                    <a:solidFill>
                      <a:srgbClr val="000000"/>
                    </a:solidFill>
                    <a:effectLst/>
                    <a:latin typeface="noto"/>
                  </a:rPr>
                  <a:t>Building</a:t>
                </a:r>
              </a:p>
              <a:p>
                <a:pPr algn="ctr"/>
                <a:r>
                  <a:rPr lang="en-US" altLang="ko-KR" sz="1600" b="0" i="0" dirty="0">
                    <a:solidFill>
                      <a:srgbClr val="000000"/>
                    </a:solidFill>
                    <a:effectLst/>
                    <a:latin typeface="noto"/>
                  </a:rPr>
                  <a:t> regression models</a:t>
                </a:r>
                <a:endParaRPr lang="ko-KR" altLang="en-US" sz="1600" dirty="0"/>
              </a:p>
            </p:txBody>
          </p:sp>
          <p:sp>
            <p:nvSpPr>
              <p:cNvPr id="51" name="순서도: 대체 처리 50">
                <a:extLst>
                  <a:ext uri="{FF2B5EF4-FFF2-40B4-BE49-F238E27FC236}">
                    <a16:creationId xmlns:a16="http://schemas.microsoft.com/office/drawing/2014/main" id="{A318DC5A-1713-BB5E-34D1-8CE8064A958B}"/>
                  </a:ext>
                </a:extLst>
              </p:cNvPr>
              <p:cNvSpPr/>
              <p:nvPr/>
            </p:nvSpPr>
            <p:spPr>
              <a:xfrm>
                <a:off x="3497458" y="2351113"/>
                <a:ext cx="1803159" cy="269972"/>
              </a:xfrm>
              <a:prstGeom prst="flowChartAlternate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Linear 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순서도: 대체 처리 53">
                <a:extLst>
                  <a:ext uri="{FF2B5EF4-FFF2-40B4-BE49-F238E27FC236}">
                    <a16:creationId xmlns:a16="http://schemas.microsoft.com/office/drawing/2014/main" id="{9C929A13-58AE-889B-954A-74B28A8853BB}"/>
                  </a:ext>
                </a:extLst>
              </p:cNvPr>
              <p:cNvSpPr/>
              <p:nvPr/>
            </p:nvSpPr>
            <p:spPr>
              <a:xfrm>
                <a:off x="3497458" y="2689481"/>
                <a:ext cx="1803159" cy="269972"/>
              </a:xfrm>
              <a:prstGeom prst="flowChartAlternate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tx1"/>
                    </a:solidFill>
                  </a:rPr>
                  <a:t>RandomForest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순서도: 대체 처리 54">
                <a:extLst>
                  <a:ext uri="{FF2B5EF4-FFF2-40B4-BE49-F238E27FC236}">
                    <a16:creationId xmlns:a16="http://schemas.microsoft.com/office/drawing/2014/main" id="{BCC6F191-1A88-1DD4-9DBE-4317DACF347D}"/>
                  </a:ext>
                </a:extLst>
              </p:cNvPr>
              <p:cNvSpPr/>
              <p:nvPr/>
            </p:nvSpPr>
            <p:spPr>
              <a:xfrm>
                <a:off x="3497458" y="3024315"/>
                <a:ext cx="1803159" cy="269972"/>
              </a:xfrm>
              <a:prstGeom prst="flowChartAlternate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tx1"/>
                    </a:solidFill>
                  </a:rPr>
                  <a:t>XGBoost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순서도: 대체 처리 55">
                <a:extLst>
                  <a:ext uri="{FF2B5EF4-FFF2-40B4-BE49-F238E27FC236}">
                    <a16:creationId xmlns:a16="http://schemas.microsoft.com/office/drawing/2014/main" id="{40E9A60A-37AD-8B84-87C5-3493F38BB735}"/>
                  </a:ext>
                </a:extLst>
              </p:cNvPr>
              <p:cNvSpPr/>
              <p:nvPr/>
            </p:nvSpPr>
            <p:spPr>
              <a:xfrm>
                <a:off x="3497457" y="3359149"/>
                <a:ext cx="1803159" cy="269972"/>
              </a:xfrm>
              <a:prstGeom prst="flowChartAlternate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tx1"/>
                    </a:solidFill>
                  </a:rPr>
                  <a:t>LightGBM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순서도: 대체 처리 56">
                <a:extLst>
                  <a:ext uri="{FF2B5EF4-FFF2-40B4-BE49-F238E27FC236}">
                    <a16:creationId xmlns:a16="http://schemas.microsoft.com/office/drawing/2014/main" id="{09765AC8-7829-5A2F-E06E-1A2DE7AAD364}"/>
                  </a:ext>
                </a:extLst>
              </p:cNvPr>
              <p:cNvSpPr/>
              <p:nvPr/>
            </p:nvSpPr>
            <p:spPr>
              <a:xfrm>
                <a:off x="3497457" y="3693983"/>
                <a:ext cx="1803159" cy="269972"/>
              </a:xfrm>
              <a:prstGeom prst="flowChartAlternate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tx1"/>
                    </a:solidFill>
                  </a:rPr>
                  <a:t>CatBoostressor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D5F24467-6549-56B9-9BEB-62A8BFC8AB60}"/>
                  </a:ext>
                </a:extLst>
              </p:cNvPr>
              <p:cNvCxnSpPr>
                <a:stCxn id="50" idx="2"/>
              </p:cNvCxnSpPr>
              <p:nvPr/>
            </p:nvCxnSpPr>
            <p:spPr>
              <a:xfrm flipH="1">
                <a:off x="4399036" y="2246142"/>
                <a:ext cx="2" cy="1049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56E2D4C2-B0A8-D739-2E13-27205A1DC12F}"/>
                  </a:ext>
                </a:extLst>
              </p:cNvPr>
              <p:cNvCxnSpPr>
                <a:stCxn id="51" idx="2"/>
                <a:endCxn id="54" idx="0"/>
              </p:cNvCxnSpPr>
              <p:nvPr/>
            </p:nvCxnSpPr>
            <p:spPr>
              <a:xfrm>
                <a:off x="4399038" y="2621085"/>
                <a:ext cx="0" cy="683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FF65B08F-610E-475C-3BC0-164843986B71}"/>
                  </a:ext>
                </a:extLst>
              </p:cNvPr>
              <p:cNvCxnSpPr>
                <a:stCxn id="54" idx="2"/>
                <a:endCxn id="55" idx="0"/>
              </p:cNvCxnSpPr>
              <p:nvPr/>
            </p:nvCxnSpPr>
            <p:spPr>
              <a:xfrm>
                <a:off x="4399038" y="2959453"/>
                <a:ext cx="0" cy="648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C181C3F1-03FF-8299-87B5-AC07EBA29E4F}"/>
                  </a:ext>
                </a:extLst>
              </p:cNvPr>
              <p:cNvCxnSpPr>
                <a:stCxn id="55" idx="2"/>
                <a:endCxn id="56" idx="0"/>
              </p:cNvCxnSpPr>
              <p:nvPr/>
            </p:nvCxnSpPr>
            <p:spPr>
              <a:xfrm flipH="1">
                <a:off x="4399037" y="3294287"/>
                <a:ext cx="1" cy="648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CFD6E4A4-6A9A-D4AF-04BC-A18DE62E7BC2}"/>
                  </a:ext>
                </a:extLst>
              </p:cNvPr>
              <p:cNvCxnSpPr>
                <a:stCxn id="56" idx="2"/>
                <a:endCxn id="57" idx="0"/>
              </p:cNvCxnSpPr>
              <p:nvPr/>
            </p:nvCxnSpPr>
            <p:spPr>
              <a:xfrm>
                <a:off x="4399037" y="3629121"/>
                <a:ext cx="0" cy="648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468D98C3-68E1-4497-AFEF-0A9D6543BDD8}"/>
                  </a:ext>
                </a:extLst>
              </p:cNvPr>
              <p:cNvSpPr/>
              <p:nvPr/>
            </p:nvSpPr>
            <p:spPr>
              <a:xfrm>
                <a:off x="3415881" y="4254132"/>
                <a:ext cx="1987105" cy="1718982"/>
              </a:xfrm>
              <a:prstGeom prst="roundRect">
                <a:avLst>
                  <a:gd name="adj" fmla="val 9101"/>
                </a:avLst>
              </a:prstGeom>
              <a:solidFill>
                <a:srgbClr val="E9EDF4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70" name="순서도: 대체 처리 69">
                <a:extLst>
                  <a:ext uri="{FF2B5EF4-FFF2-40B4-BE49-F238E27FC236}">
                    <a16:creationId xmlns:a16="http://schemas.microsoft.com/office/drawing/2014/main" id="{00034C88-920E-A7F1-7142-6A2C216F0E09}"/>
                  </a:ext>
                </a:extLst>
              </p:cNvPr>
              <p:cNvSpPr/>
              <p:nvPr/>
            </p:nvSpPr>
            <p:spPr>
              <a:xfrm>
                <a:off x="3497458" y="4378533"/>
                <a:ext cx="1803159" cy="406313"/>
              </a:xfrm>
              <a:prstGeom prst="flowChartAlternateProcess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0" i="0" dirty="0">
                    <a:solidFill>
                      <a:srgbClr val="000000"/>
                    </a:solidFill>
                    <a:effectLst/>
                    <a:latin typeface="noto"/>
                  </a:rPr>
                  <a:t>Model Evaluation</a:t>
                </a:r>
                <a:endParaRPr lang="ko-KR" altLang="en-US" sz="1600" dirty="0"/>
              </a:p>
            </p:txBody>
          </p:sp>
          <p:sp>
            <p:nvSpPr>
              <p:cNvPr id="71" name="순서도: 대체 처리 70">
                <a:extLst>
                  <a:ext uri="{FF2B5EF4-FFF2-40B4-BE49-F238E27FC236}">
                    <a16:creationId xmlns:a16="http://schemas.microsoft.com/office/drawing/2014/main" id="{7BBD1EA1-CC05-FBE8-7AAE-43277C23C0F5}"/>
                  </a:ext>
                </a:extLst>
              </p:cNvPr>
              <p:cNvSpPr/>
              <p:nvPr/>
            </p:nvSpPr>
            <p:spPr>
              <a:xfrm>
                <a:off x="3497458" y="4889817"/>
                <a:ext cx="1803159" cy="269972"/>
              </a:xfrm>
              <a:prstGeom prst="flowChartAlternate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RMSE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2DEF013E-19DE-0C92-7867-2939475DB4C8}"/>
                  </a:ext>
                </a:extLst>
              </p:cNvPr>
              <p:cNvSpPr/>
              <p:nvPr/>
            </p:nvSpPr>
            <p:spPr>
              <a:xfrm>
                <a:off x="3497458" y="5228185"/>
                <a:ext cx="1803159" cy="269972"/>
              </a:xfrm>
              <a:prstGeom prst="flowChartAlternate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MAE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순서도: 대체 처리 72">
                    <a:extLst>
                      <a:ext uri="{FF2B5EF4-FFF2-40B4-BE49-F238E27FC236}">
                        <a16:creationId xmlns:a16="http://schemas.microsoft.com/office/drawing/2014/main" id="{81528BC3-4E7B-15BA-F399-E2B165B545D1}"/>
                      </a:ext>
                    </a:extLst>
                  </p:cNvPr>
                  <p:cNvSpPr/>
                  <p:nvPr/>
                </p:nvSpPr>
                <p:spPr>
                  <a:xfrm>
                    <a:off x="3497458" y="5563019"/>
                    <a:ext cx="1803159" cy="269972"/>
                  </a:xfrm>
                  <a:prstGeom prst="flowChartAlternateProcess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3175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pt-BR" altLang="ko-KR" sz="1400" i="1" smtClean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m:t>𝑅</m:t>
                            </m:r>
                          </m:e>
                          <m:sup>
                            <m:r>
                              <a:rPr lang="pt-BR" altLang="ko-KR" sz="1400" i="1" smtClean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+mn-ea"/>
                          </a:rPr>
                          <m:t> </m:t>
                        </m:r>
                      </m:oMath>
                    </a14:m>
                    <a:r>
                      <a:rPr lang="en-US" altLang="ko-KR" sz="1400" dirty="0">
                        <a:solidFill>
                          <a:schemeClr val="tx1"/>
                        </a:solidFill>
                        <a:latin typeface="+mn-ea"/>
                      </a:rPr>
                      <a:t>score</a:t>
                    </a:r>
                    <a:endParaRPr lang="ko-KR" altLang="en-US" sz="14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mc:Choice>
            <mc:Fallback>
              <p:sp>
                <p:nvSpPr>
                  <p:cNvPr id="73" name="순서도: 대체 처리 72">
                    <a:extLst>
                      <a:ext uri="{FF2B5EF4-FFF2-40B4-BE49-F238E27FC236}">
                        <a16:creationId xmlns:a16="http://schemas.microsoft.com/office/drawing/2014/main" id="{81528BC3-4E7B-15BA-F399-E2B165B545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7458" y="5563019"/>
                    <a:ext cx="1803159" cy="269972"/>
                  </a:xfrm>
                  <a:prstGeom prst="flowChartAlternateProcess">
                    <a:avLst/>
                  </a:prstGeom>
                  <a:blipFill>
                    <a:blip r:embed="rId3"/>
                    <a:stretch>
                      <a:fillRect t="-11111" b="-26667"/>
                    </a:stretch>
                  </a:blipFill>
                  <a:ln w="3175">
                    <a:solidFill>
                      <a:schemeClr val="tx2">
                        <a:lumMod val="20000"/>
                        <a:lumOff val="8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9E77A2DC-9809-01D2-D119-C9C2BD4D8640}"/>
                  </a:ext>
                </a:extLst>
              </p:cNvPr>
              <p:cNvCxnSpPr>
                <a:stCxn id="70" idx="2"/>
                <a:endCxn id="71" idx="0"/>
              </p:cNvCxnSpPr>
              <p:nvPr/>
            </p:nvCxnSpPr>
            <p:spPr>
              <a:xfrm>
                <a:off x="4399038" y="4784846"/>
                <a:ext cx="0" cy="1049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165C1529-EE74-9FED-6B72-DB8DBE41FB70}"/>
                  </a:ext>
                </a:extLst>
              </p:cNvPr>
              <p:cNvCxnSpPr>
                <a:stCxn id="71" idx="2"/>
                <a:endCxn id="72" idx="0"/>
              </p:cNvCxnSpPr>
              <p:nvPr/>
            </p:nvCxnSpPr>
            <p:spPr>
              <a:xfrm>
                <a:off x="4399038" y="5159789"/>
                <a:ext cx="0" cy="683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B0A3064E-3163-C1A8-8758-FCEE448EEFEE}"/>
                  </a:ext>
                </a:extLst>
              </p:cNvPr>
              <p:cNvCxnSpPr>
                <a:stCxn id="72" idx="2"/>
                <a:endCxn id="73" idx="0"/>
              </p:cNvCxnSpPr>
              <p:nvPr/>
            </p:nvCxnSpPr>
            <p:spPr>
              <a:xfrm>
                <a:off x="4399038" y="5498157"/>
                <a:ext cx="0" cy="648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0216192A-BDB1-D792-161C-277C16DC5961}"/>
                  </a:ext>
                </a:extLst>
              </p:cNvPr>
              <p:cNvCxnSpPr>
                <a:stCxn id="49" idx="2"/>
                <a:endCxn id="69" idx="0"/>
              </p:cNvCxnSpPr>
              <p:nvPr/>
            </p:nvCxnSpPr>
            <p:spPr>
              <a:xfrm>
                <a:off x="4409434" y="4081298"/>
                <a:ext cx="0" cy="1728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연결선: 꺾임 91">
                <a:extLst>
                  <a:ext uri="{FF2B5EF4-FFF2-40B4-BE49-F238E27FC236}">
                    <a16:creationId xmlns:a16="http://schemas.microsoft.com/office/drawing/2014/main" id="{E7F5A36C-CF5B-FD00-199F-D9EF8CF7D022}"/>
                  </a:ext>
                </a:extLst>
              </p:cNvPr>
              <p:cNvCxnSpPr>
                <a:stCxn id="22" idx="3"/>
                <a:endCxn id="49" idx="1"/>
              </p:cNvCxnSpPr>
              <p:nvPr/>
            </p:nvCxnSpPr>
            <p:spPr>
              <a:xfrm flipV="1">
                <a:off x="2906977" y="2898363"/>
                <a:ext cx="508904" cy="2595541"/>
              </a:xfrm>
              <a:prstGeom prst="bentConnector3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2FF72076-7595-464C-4DFB-E66BEB8983AD}"/>
                </a:ext>
              </a:extLst>
            </p:cNvPr>
            <p:cNvSpPr/>
            <p:nvPr/>
          </p:nvSpPr>
          <p:spPr>
            <a:xfrm>
              <a:off x="5830336" y="1837826"/>
              <a:ext cx="1987105" cy="973996"/>
            </a:xfrm>
            <a:prstGeom prst="roundRect">
              <a:avLst/>
            </a:prstGeom>
            <a:solidFill>
              <a:srgbClr val="E9EDF4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97" name="순서도: 대체 처리 96">
              <a:extLst>
                <a:ext uri="{FF2B5EF4-FFF2-40B4-BE49-F238E27FC236}">
                  <a16:creationId xmlns:a16="http://schemas.microsoft.com/office/drawing/2014/main" id="{923953BE-8EA0-B32F-A830-530DC8995853}"/>
                </a:ext>
              </a:extLst>
            </p:cNvPr>
            <p:cNvSpPr/>
            <p:nvPr/>
          </p:nvSpPr>
          <p:spPr>
            <a:xfrm>
              <a:off x="5922310" y="1935222"/>
              <a:ext cx="1803159" cy="406313"/>
            </a:xfrm>
            <a:prstGeom prst="flowChartAlternate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0" i="0" dirty="0">
                  <a:solidFill>
                    <a:srgbClr val="000000"/>
                  </a:solidFill>
                  <a:effectLst/>
                  <a:latin typeface="noto"/>
                </a:rPr>
                <a:t>Select a Model</a:t>
              </a:r>
              <a:endParaRPr lang="ko-KR" altLang="en-US" sz="1600" dirty="0"/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:a16="http://schemas.microsoft.com/office/drawing/2014/main" id="{67F10F5A-5D30-1585-534F-8E2EA9A715BA}"/>
                </a:ext>
              </a:extLst>
            </p:cNvPr>
            <p:cNvSpPr/>
            <p:nvPr/>
          </p:nvSpPr>
          <p:spPr>
            <a:xfrm>
              <a:off x="5922310" y="2446506"/>
              <a:ext cx="1803159" cy="269972"/>
            </a:xfrm>
            <a:prstGeom prst="flowChartAlternate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CatBoost</a:t>
              </a:r>
              <a:r>
                <a:rPr lang="en-US" altLang="ko-KR" sz="1400" dirty="0">
                  <a:solidFill>
                    <a:schemeClr val="tx1"/>
                  </a:solidFill>
                </a:rPr>
                <a:t> Regressor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BFCFF96C-2EB4-43E5-7AA6-F63091642430}"/>
                </a:ext>
              </a:extLst>
            </p:cNvPr>
            <p:cNvCxnSpPr>
              <a:cxnSpLocks/>
              <a:stCxn id="57" idx="3"/>
              <a:endCxn id="98" idx="1"/>
            </p:cNvCxnSpPr>
            <p:nvPr/>
          </p:nvCxnSpPr>
          <p:spPr>
            <a:xfrm flipV="1">
              <a:off x="5300616" y="2581492"/>
              <a:ext cx="621694" cy="12474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EAB4375C-E338-F503-A518-EBBA3FF44CA1}"/>
                </a:ext>
              </a:extLst>
            </p:cNvPr>
            <p:cNvSpPr/>
            <p:nvPr/>
          </p:nvSpPr>
          <p:spPr>
            <a:xfrm>
              <a:off x="5830334" y="2973146"/>
              <a:ext cx="1987105" cy="973996"/>
            </a:xfrm>
            <a:prstGeom prst="roundRect">
              <a:avLst/>
            </a:prstGeom>
            <a:solidFill>
              <a:srgbClr val="E9EDF4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06" name="순서도: 대체 처리 105">
              <a:extLst>
                <a:ext uri="{FF2B5EF4-FFF2-40B4-BE49-F238E27FC236}">
                  <a16:creationId xmlns:a16="http://schemas.microsoft.com/office/drawing/2014/main" id="{53C2DE4F-4272-60A5-0E29-57CC3D586C5D}"/>
                </a:ext>
              </a:extLst>
            </p:cNvPr>
            <p:cNvSpPr/>
            <p:nvPr/>
          </p:nvSpPr>
          <p:spPr>
            <a:xfrm>
              <a:off x="5922308" y="3070542"/>
              <a:ext cx="1803159" cy="406313"/>
            </a:xfrm>
            <a:prstGeom prst="flowChartAlternate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0" i="0" dirty="0">
                  <a:solidFill>
                    <a:srgbClr val="000000"/>
                  </a:solidFill>
                  <a:effectLst/>
                  <a:latin typeface="noto"/>
                </a:rPr>
                <a:t>Model Optimization</a:t>
              </a:r>
              <a:endParaRPr lang="ko-KR" altLang="en-US" sz="1600" dirty="0"/>
            </a:p>
          </p:txBody>
        </p:sp>
        <p:sp>
          <p:nvSpPr>
            <p:cNvPr id="107" name="순서도: 대체 처리 106">
              <a:extLst>
                <a:ext uri="{FF2B5EF4-FFF2-40B4-BE49-F238E27FC236}">
                  <a16:creationId xmlns:a16="http://schemas.microsoft.com/office/drawing/2014/main" id="{6657868F-ADB0-1DE0-7712-D3B81052601A}"/>
                </a:ext>
              </a:extLst>
            </p:cNvPr>
            <p:cNvSpPr/>
            <p:nvPr/>
          </p:nvSpPr>
          <p:spPr>
            <a:xfrm>
              <a:off x="5922308" y="3581826"/>
              <a:ext cx="1803159" cy="269972"/>
            </a:xfrm>
            <a:prstGeom prst="flowChartAlternate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Genetic Algorithm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F085E947-4571-1634-C043-720755A4C87B}"/>
                </a:ext>
              </a:extLst>
            </p:cNvPr>
            <p:cNvCxnSpPr>
              <a:stCxn id="97" idx="2"/>
              <a:endCxn id="98" idx="0"/>
            </p:cNvCxnSpPr>
            <p:nvPr/>
          </p:nvCxnSpPr>
          <p:spPr>
            <a:xfrm>
              <a:off x="6823890" y="2341535"/>
              <a:ext cx="0" cy="104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37C1CD6F-07A2-1EB0-08EB-07B6F0236C65}"/>
                </a:ext>
              </a:extLst>
            </p:cNvPr>
            <p:cNvCxnSpPr>
              <a:stCxn id="106" idx="2"/>
              <a:endCxn id="107" idx="0"/>
            </p:cNvCxnSpPr>
            <p:nvPr/>
          </p:nvCxnSpPr>
          <p:spPr>
            <a:xfrm>
              <a:off x="6823888" y="3476855"/>
              <a:ext cx="0" cy="104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연결선: 꺾임 112">
              <a:extLst>
                <a:ext uri="{FF2B5EF4-FFF2-40B4-BE49-F238E27FC236}">
                  <a16:creationId xmlns:a16="http://schemas.microsoft.com/office/drawing/2014/main" id="{6DBD2A15-30F8-FF90-FC1E-C8769E7C4B5D}"/>
                </a:ext>
              </a:extLst>
            </p:cNvPr>
            <p:cNvCxnSpPr>
              <a:stCxn id="96" idx="2"/>
              <a:endCxn id="105" idx="0"/>
            </p:cNvCxnSpPr>
            <p:nvPr/>
          </p:nvCxnSpPr>
          <p:spPr>
            <a:xfrm rot="5400000">
              <a:off x="6743226" y="2892483"/>
              <a:ext cx="161324" cy="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4E061B05-39D7-6711-6D0A-2574D214BE14}"/>
                </a:ext>
              </a:extLst>
            </p:cNvPr>
            <p:cNvCxnSpPr>
              <a:cxnSpLocks/>
              <a:stCxn id="98" idx="3"/>
              <a:endCxn id="107" idx="3"/>
            </p:cNvCxnSpPr>
            <p:nvPr/>
          </p:nvCxnSpPr>
          <p:spPr>
            <a:xfrm flipH="1">
              <a:off x="7725467" y="2581492"/>
              <a:ext cx="2" cy="1135320"/>
            </a:xfrm>
            <a:prstGeom prst="bentConnector3">
              <a:avLst>
                <a:gd name="adj1" fmla="val -2147483647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연결선: 꺾임 127">
              <a:extLst>
                <a:ext uri="{FF2B5EF4-FFF2-40B4-BE49-F238E27FC236}">
                  <a16:creationId xmlns:a16="http://schemas.microsoft.com/office/drawing/2014/main" id="{576F1F79-7319-F8FC-7B6E-69420E5093BF}"/>
                </a:ext>
              </a:extLst>
            </p:cNvPr>
            <p:cNvCxnSpPr>
              <a:cxnSpLocks/>
              <a:stCxn id="69" idx="3"/>
              <a:endCxn id="96" idx="1"/>
            </p:cNvCxnSpPr>
            <p:nvPr/>
          </p:nvCxnSpPr>
          <p:spPr>
            <a:xfrm flipV="1">
              <a:off x="5402986" y="2324824"/>
              <a:ext cx="427350" cy="278879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079872D0-0CA0-3595-24DB-F291600C213C}"/>
                </a:ext>
              </a:extLst>
            </p:cNvPr>
            <p:cNvSpPr/>
            <p:nvPr/>
          </p:nvSpPr>
          <p:spPr>
            <a:xfrm>
              <a:off x="5830334" y="4108466"/>
              <a:ext cx="1987105" cy="1718982"/>
            </a:xfrm>
            <a:prstGeom prst="roundRect">
              <a:avLst>
                <a:gd name="adj" fmla="val 9101"/>
              </a:avLst>
            </a:prstGeom>
            <a:solidFill>
              <a:srgbClr val="E9EDF4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133" name="순서도: 대체 처리 132">
              <a:extLst>
                <a:ext uri="{FF2B5EF4-FFF2-40B4-BE49-F238E27FC236}">
                  <a16:creationId xmlns:a16="http://schemas.microsoft.com/office/drawing/2014/main" id="{5BB59CCD-6B25-EA0B-884C-9C7CAC3C59C4}"/>
                </a:ext>
              </a:extLst>
            </p:cNvPr>
            <p:cNvSpPr/>
            <p:nvPr/>
          </p:nvSpPr>
          <p:spPr>
            <a:xfrm>
              <a:off x="5911911" y="4232867"/>
              <a:ext cx="1803159" cy="406313"/>
            </a:xfrm>
            <a:prstGeom prst="flowChartAlternate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0" i="0" dirty="0">
                  <a:solidFill>
                    <a:srgbClr val="000000"/>
                  </a:solidFill>
                  <a:effectLst/>
                  <a:latin typeface="noto"/>
                </a:rPr>
                <a:t>Model Final Evaluation</a:t>
              </a:r>
              <a:endParaRPr lang="ko-KR" altLang="en-US" sz="1600" dirty="0"/>
            </a:p>
          </p:txBody>
        </p:sp>
        <p:sp>
          <p:nvSpPr>
            <p:cNvPr id="134" name="순서도: 대체 처리 133">
              <a:extLst>
                <a:ext uri="{FF2B5EF4-FFF2-40B4-BE49-F238E27FC236}">
                  <a16:creationId xmlns:a16="http://schemas.microsoft.com/office/drawing/2014/main" id="{756898F7-614D-A3CB-ED82-402FE2D30F16}"/>
                </a:ext>
              </a:extLst>
            </p:cNvPr>
            <p:cNvSpPr/>
            <p:nvPr/>
          </p:nvSpPr>
          <p:spPr>
            <a:xfrm>
              <a:off x="5911911" y="4744151"/>
              <a:ext cx="1803159" cy="269972"/>
            </a:xfrm>
            <a:prstGeom prst="flowChartAlternate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RMSE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5" name="순서도: 대체 처리 134">
              <a:extLst>
                <a:ext uri="{FF2B5EF4-FFF2-40B4-BE49-F238E27FC236}">
                  <a16:creationId xmlns:a16="http://schemas.microsoft.com/office/drawing/2014/main" id="{09D95BFE-5F80-2A07-10EA-976ABF9289F3}"/>
                </a:ext>
              </a:extLst>
            </p:cNvPr>
            <p:cNvSpPr/>
            <p:nvPr/>
          </p:nvSpPr>
          <p:spPr>
            <a:xfrm>
              <a:off x="5911911" y="5082519"/>
              <a:ext cx="1803159" cy="269972"/>
            </a:xfrm>
            <a:prstGeom prst="flowChartAlternate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MAE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순서도: 대체 처리 135">
                  <a:extLst>
                    <a:ext uri="{FF2B5EF4-FFF2-40B4-BE49-F238E27FC236}">
                      <a16:creationId xmlns:a16="http://schemas.microsoft.com/office/drawing/2014/main" id="{A0A3DC9B-35E4-ED61-C111-8CD93143292C}"/>
                    </a:ext>
                  </a:extLst>
                </p:cNvPr>
                <p:cNvSpPr/>
                <p:nvPr/>
              </p:nvSpPr>
              <p:spPr>
                <a:xfrm>
                  <a:off x="5911911" y="5417353"/>
                  <a:ext cx="1803159" cy="269972"/>
                </a:xfrm>
                <a:prstGeom prst="flowChartAlternateProcess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3175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pt-BR" altLang="ko-KR" sz="1400" i="1" smtClean="0">
                              <a:solidFill>
                                <a:schemeClr val="tx1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+mn-ea"/>
                            </a:rPr>
                            <m:t>𝑅</m:t>
                          </m:r>
                        </m:e>
                        <m:sup>
                          <m:r>
                            <a:rPr lang="pt-BR" altLang="ko-KR" sz="1400" i="1" smtClean="0">
                              <a:solidFill>
                                <a:schemeClr val="tx1"/>
                              </a:solidFill>
                              <a:latin typeface="+mn-ea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+mn-ea"/>
                        </a:rPr>
                        <m:t> </m:t>
                      </m:r>
                    </m:oMath>
                  </a14:m>
                  <a:r>
                    <a:rPr lang="en-US" altLang="ko-KR" sz="1400" dirty="0">
                      <a:solidFill>
                        <a:schemeClr val="tx1"/>
                      </a:solidFill>
                      <a:latin typeface="+mn-ea"/>
                    </a:rPr>
                    <a:t>score</a:t>
                  </a:r>
                  <a:endParaRPr lang="ko-KR" altLang="en-US" sz="14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mc:Choice>
          <mc:Fallback>
            <p:sp>
              <p:nvSpPr>
                <p:cNvPr id="136" name="순서도: 대체 처리 135">
                  <a:extLst>
                    <a:ext uri="{FF2B5EF4-FFF2-40B4-BE49-F238E27FC236}">
                      <a16:creationId xmlns:a16="http://schemas.microsoft.com/office/drawing/2014/main" id="{A0A3DC9B-35E4-ED61-C111-8CD9314329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911" y="5417353"/>
                  <a:ext cx="1803159" cy="269972"/>
                </a:xfrm>
                <a:prstGeom prst="flowChartAlternateProcess">
                  <a:avLst/>
                </a:prstGeom>
                <a:blipFill>
                  <a:blip r:embed="rId3"/>
                  <a:stretch>
                    <a:fillRect t="-11111" b="-26667"/>
                  </a:stretch>
                </a:blipFill>
                <a:ln w="3175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5144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분야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+mn-ea"/>
              </a:rPr>
              <a:t>머신러닝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b="0" i="0" dirty="0">
                <a:solidFill>
                  <a:srgbClr val="161616"/>
                </a:solidFill>
                <a:effectLst/>
                <a:latin typeface="+mn-ea"/>
              </a:rPr>
              <a:t>인간이 학습을 통해 정확도를 개선하는 방식을 모방하기 위한 데이터와 알고리즘 사용에 초점을 맞춘 </a:t>
            </a:r>
            <a:r>
              <a:rPr lang="ko-KR" altLang="en-US" dirty="0">
                <a:latin typeface="+mn-ea"/>
              </a:rPr>
              <a:t>인공지능</a:t>
            </a:r>
            <a:r>
              <a:rPr lang="en-US" altLang="ko-KR" dirty="0">
                <a:latin typeface="+mn-ea"/>
              </a:rPr>
              <a:t>(AI)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+mn-ea"/>
              </a:rPr>
              <a:t>의 한 분야</a:t>
            </a:r>
            <a:endParaRPr lang="en-US" altLang="ko-KR" b="0" i="0" dirty="0">
              <a:solidFill>
                <a:srgbClr val="161616"/>
              </a:solidFill>
              <a:effectLst/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선박 대기시간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b="0" i="0" dirty="0">
                <a:solidFill>
                  <a:srgbClr val="1D1C1D"/>
                </a:solidFill>
                <a:effectLst/>
                <a:latin typeface="+mn-ea"/>
              </a:rPr>
              <a:t>접안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+mn-ea"/>
              </a:rPr>
              <a:t>(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+mn-ea"/>
              </a:rPr>
              <a:t>배를 육지에 대는 것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+mn-ea"/>
              </a:rPr>
              <a:t>)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+mn-ea"/>
              </a:rPr>
              <a:t>전에 선박이 해상에 정박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+mn-ea"/>
              </a:rPr>
              <a:t>(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+mn-ea"/>
              </a:rPr>
              <a:t>해상에 닻을 바다 밑바닥에 내려놓고 운항을 멈추는 것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+mn-ea"/>
              </a:rPr>
              <a:t>)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+mn-ea"/>
              </a:rPr>
              <a:t>하는 시간</a:t>
            </a:r>
            <a:endParaRPr lang="en-US" altLang="ko-KR" b="0" i="0" dirty="0">
              <a:solidFill>
                <a:srgbClr val="000000"/>
              </a:solidFill>
              <a:effectLst/>
              <a:latin typeface="+mn-ea"/>
            </a:endParaRPr>
          </a:p>
          <a:p>
            <a:pPr lvl="1"/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050" name="Picture 2" descr="항만용어, 그것이 궁금하다! 부두와 계류시설에 대해 알아보자!">
            <a:extLst>
              <a:ext uri="{FF2B5EF4-FFF2-40B4-BE49-F238E27FC236}">
                <a16:creationId xmlns:a16="http://schemas.microsoft.com/office/drawing/2014/main" id="{9274D3D7-204E-BB40-500F-3DBE33563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242" y="4132099"/>
            <a:ext cx="3212807" cy="22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머신 러닝 - 무료 컴퓨터개 아이콘">
            <a:extLst>
              <a:ext uri="{FF2B5EF4-FFF2-40B4-BE49-F238E27FC236}">
                <a16:creationId xmlns:a16="http://schemas.microsoft.com/office/drawing/2014/main" id="{A3D3B0FE-ADD6-F6AD-C934-66AF80FDB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448" y="4132099"/>
            <a:ext cx="2223225" cy="222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20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0049D-5683-EC74-609E-DC4B089B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D8711-A876-8363-2BCF-3F2F3601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원인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b="0" i="0" dirty="0">
                <a:solidFill>
                  <a:srgbClr val="1D1C1D"/>
                </a:solidFill>
                <a:effectLst/>
                <a:latin typeface="+mn-ea"/>
              </a:rPr>
              <a:t>물류 정체로 인한 물류 지연이 발생함</a:t>
            </a:r>
            <a:endParaRPr lang="en-US" altLang="ko-KR" b="0" i="0" dirty="0">
              <a:solidFill>
                <a:srgbClr val="1D1C1D"/>
              </a:solidFill>
              <a:effectLst/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심각성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b="0" i="0" dirty="0">
                <a:solidFill>
                  <a:srgbClr val="1D1C1D"/>
                </a:solidFill>
                <a:effectLst/>
                <a:latin typeface="+mn-ea"/>
              </a:rPr>
              <a:t>연료 낭비 및 온실가스 배출 증가로 인한 환경 오염이 발생함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7D395-6081-D73D-E16E-13C652B8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895342-5EFB-803F-E708-8C24A957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028" name="Picture 4" descr="부산 신항 전경">
            <a:extLst>
              <a:ext uri="{FF2B5EF4-FFF2-40B4-BE49-F238E27FC236}">
                <a16:creationId xmlns:a16="http://schemas.microsoft.com/office/drawing/2014/main" id="{EB545575-F98C-69E9-237D-C3B66ED189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9" b="18727"/>
          <a:stretch/>
        </p:blipFill>
        <p:spPr bwMode="auto">
          <a:xfrm>
            <a:off x="5314209" y="3911684"/>
            <a:ext cx="3398619" cy="247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44202"/>
          <a:stretch/>
        </p:blipFill>
        <p:spPr>
          <a:xfrm>
            <a:off x="403215" y="3916663"/>
            <a:ext cx="4636115" cy="24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2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72FF3-CA08-8278-4D02-9A87888C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0F6F4D-D434-F816-A165-EC77BDF8E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데이터 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입력 데이터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접안지와 정박지 사이 거리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 </a:t>
            </a:r>
            <a:r>
              <a:rPr lang="en-US" altLang="ko-KR" dirty="0">
                <a:latin typeface="+mn-ea"/>
              </a:rPr>
              <a:t>13</a:t>
            </a:r>
            <a:r>
              <a:rPr lang="ko-KR" altLang="en-US" dirty="0">
                <a:latin typeface="+mn-ea"/>
              </a:rPr>
              <a:t>개의 </a:t>
            </a:r>
            <a:r>
              <a:rPr lang="en-US" altLang="ko-KR" dirty="0">
                <a:latin typeface="+mn-ea"/>
              </a:rPr>
              <a:t>features</a:t>
            </a:r>
          </a:p>
          <a:p>
            <a:pPr lvl="1"/>
            <a:r>
              <a:rPr lang="ko-KR" altLang="en-US" dirty="0">
                <a:latin typeface="+mn-ea"/>
              </a:rPr>
              <a:t>출력 데이터 </a:t>
            </a:r>
            <a:r>
              <a:rPr lang="en-US" altLang="ko-KR" dirty="0">
                <a:latin typeface="+mn-ea"/>
              </a:rPr>
              <a:t>: CI_HOUR (</a:t>
            </a:r>
            <a:r>
              <a:rPr lang="ko-KR" altLang="en-US" dirty="0">
                <a:latin typeface="+mn-ea"/>
              </a:rPr>
              <a:t>항만 내 선박 대기시간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ko-KR" altLang="en-US" dirty="0">
                <a:latin typeface="+mn-ea"/>
              </a:rPr>
              <a:t>기능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b="0" i="0" dirty="0">
                <a:solidFill>
                  <a:srgbClr val="1D1C1D"/>
                </a:solidFill>
                <a:effectLst/>
                <a:latin typeface="+mn-ea"/>
              </a:rPr>
              <a:t>선박의 제원 및 운항 정보 </a:t>
            </a:r>
            <a:r>
              <a:rPr lang="ko-KR" altLang="en-US" dirty="0">
                <a:solidFill>
                  <a:srgbClr val="1D1C1D"/>
                </a:solidFill>
                <a:latin typeface="+mn-ea"/>
              </a:rPr>
              <a:t>등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+mn-ea"/>
              </a:rPr>
              <a:t> 산출된 항차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+mn-ea"/>
              </a:rPr>
              <a:t>(voyage;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+mn-ea"/>
              </a:rPr>
              <a:t>선박의 여정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+mn-ea"/>
              </a:rPr>
              <a:t>)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+mn-ea"/>
              </a:rPr>
              <a:t>데이터를 활용하여 항만 內 선박의 대기 시간을 예측</a:t>
            </a:r>
            <a:endParaRPr lang="en-US" altLang="ko-KR" b="0" i="0" dirty="0">
              <a:solidFill>
                <a:srgbClr val="1D1C1D"/>
              </a:solidFill>
              <a:effectLst/>
              <a:latin typeface="+mn-ea"/>
            </a:endParaRPr>
          </a:p>
          <a:p>
            <a:pPr lvl="1"/>
            <a:r>
              <a:rPr lang="en-US" altLang="ko-KR" dirty="0" err="1"/>
              <a:t>XGBoost</a:t>
            </a:r>
            <a:r>
              <a:rPr lang="en-US" altLang="ko-KR" dirty="0"/>
              <a:t> </a:t>
            </a:r>
            <a:r>
              <a:rPr lang="ko-KR" altLang="en-US" dirty="0"/>
              <a:t>등 다양한 모델을 비교 분석</a:t>
            </a:r>
            <a:endParaRPr lang="en-US" altLang="ko-KR" b="0" i="0" dirty="0">
              <a:solidFill>
                <a:srgbClr val="1D1C1D"/>
              </a:solidFill>
              <a:effectLst/>
              <a:latin typeface="+mn-ea"/>
            </a:endParaRP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84264-3EE2-8E01-A661-F0946ADF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40F4A4-92E3-1E7F-DF4B-DDF4321D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E0169F-35F1-420E-9482-0583DF2F345E}"/>
              </a:ext>
            </a:extLst>
          </p:cNvPr>
          <p:cNvSpPr/>
          <p:nvPr/>
        </p:nvSpPr>
        <p:spPr>
          <a:xfrm>
            <a:off x="3042025" y="4389645"/>
            <a:ext cx="3090549" cy="18516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선박 대기시간</a:t>
            </a:r>
            <a:r>
              <a:rPr lang="en-US" altLang="ko-KR" dirty="0"/>
              <a:t> </a:t>
            </a:r>
            <a:r>
              <a:rPr lang="ko-KR" altLang="en-US" dirty="0"/>
              <a:t>예측 모델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2243E-C87A-DB6A-93DE-8540BACFFBC9}"/>
              </a:ext>
            </a:extLst>
          </p:cNvPr>
          <p:cNvSpPr txBox="1"/>
          <p:nvPr/>
        </p:nvSpPr>
        <p:spPr>
          <a:xfrm>
            <a:off x="337272" y="4572984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접안지와 정박지 사이 거리</a:t>
            </a:r>
            <a:r>
              <a:rPr lang="en-US" altLang="ko-KR" dirty="0"/>
              <a:t>, </a:t>
            </a:r>
          </a:p>
          <a:p>
            <a:pPr algn="just"/>
            <a:r>
              <a:rPr lang="ko-KR" altLang="en-US" dirty="0"/>
              <a:t>선박의 국적</a:t>
            </a:r>
            <a:r>
              <a:rPr lang="en-US" altLang="ko-KR" dirty="0"/>
              <a:t>, </a:t>
            </a:r>
          </a:p>
          <a:p>
            <a:pPr algn="just"/>
            <a:r>
              <a:rPr lang="ko-KR" altLang="en-US" dirty="0"/>
              <a:t>접안지 영역 크기</a:t>
            </a:r>
            <a:endParaRPr lang="en-US" altLang="ko-KR" dirty="0"/>
          </a:p>
          <a:p>
            <a:r>
              <a:rPr lang="ko-KR" altLang="en-US" dirty="0"/>
              <a:t>등 </a:t>
            </a:r>
            <a:r>
              <a:rPr lang="en-US" altLang="ko-KR" dirty="0"/>
              <a:t>13</a:t>
            </a:r>
            <a:r>
              <a:rPr lang="ko-KR" altLang="en-US" dirty="0"/>
              <a:t>개의 </a:t>
            </a:r>
            <a:r>
              <a:rPr lang="en-US" altLang="ko-KR" dirty="0"/>
              <a:t>features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E53D49B-6B30-6078-66D3-EF287684ED8B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470872" y="5311648"/>
            <a:ext cx="571153" cy="3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A8B30D-6810-FF84-D50A-BBEC838CE63D}"/>
              </a:ext>
            </a:extLst>
          </p:cNvPr>
          <p:cNvSpPr txBox="1"/>
          <p:nvPr/>
        </p:nvSpPr>
        <p:spPr>
          <a:xfrm>
            <a:off x="6703727" y="4853786"/>
            <a:ext cx="2133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CI_HOUR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항만 내 선박 대기시간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77345A7-A4DE-7DC1-EB4C-CD34C0465349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6132574" y="5315451"/>
            <a:ext cx="571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D43C6A-7219-C223-EB73-ABF6E1CF9142}"/>
              </a:ext>
            </a:extLst>
          </p:cNvPr>
          <p:cNvSpPr/>
          <p:nvPr/>
        </p:nvSpPr>
        <p:spPr>
          <a:xfrm>
            <a:off x="3260368" y="4850805"/>
            <a:ext cx="1263388" cy="54558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B89417-2F8D-193E-40A0-1E75160F9BE4}"/>
              </a:ext>
            </a:extLst>
          </p:cNvPr>
          <p:cNvSpPr/>
          <p:nvPr/>
        </p:nvSpPr>
        <p:spPr>
          <a:xfrm>
            <a:off x="4676156" y="5471514"/>
            <a:ext cx="1263388" cy="54558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인사이트 도출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B7451F-4BFB-E52A-C4F1-20C5CC19030F}"/>
              </a:ext>
            </a:extLst>
          </p:cNvPr>
          <p:cNvSpPr/>
          <p:nvPr/>
        </p:nvSpPr>
        <p:spPr>
          <a:xfrm>
            <a:off x="4676232" y="4847165"/>
            <a:ext cx="1263388" cy="54558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모델링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CCED1E-3D7A-96E7-1185-097DD2924951}"/>
              </a:ext>
            </a:extLst>
          </p:cNvPr>
          <p:cNvSpPr/>
          <p:nvPr/>
        </p:nvSpPr>
        <p:spPr>
          <a:xfrm>
            <a:off x="3275064" y="5471513"/>
            <a:ext cx="1263388" cy="54558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최적화 </a:t>
            </a:r>
            <a:endParaRPr lang="en-US" altLang="ko-KR" dirty="0"/>
          </a:p>
          <a:p>
            <a:pPr algn="ctr"/>
            <a:r>
              <a:rPr lang="ko-KR" altLang="en-US" dirty="0"/>
              <a:t>및 검증</a:t>
            </a:r>
          </a:p>
        </p:txBody>
      </p:sp>
    </p:spTree>
    <p:extLst>
      <p:ext uri="{BB962C8B-B14F-4D97-AF65-F5344CB8AC3E}">
        <p14:creationId xmlns:p14="http://schemas.microsoft.com/office/powerpoint/2010/main" val="202251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C35C8-596B-FAD0-5478-838D646F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116621-E065-233E-E9D1-EAF1F9001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전처리</a:t>
            </a:r>
            <a:endParaRPr lang="en-US" altLang="ko-KR" dirty="0"/>
          </a:p>
          <a:p>
            <a:pPr lvl="1"/>
            <a:r>
              <a:rPr lang="ko-KR" altLang="en-US" dirty="0" err="1"/>
              <a:t>결측값</a:t>
            </a:r>
            <a:r>
              <a:rPr lang="ko-KR" altLang="en-US" dirty="0"/>
              <a:t> 제거 및 대체</a:t>
            </a:r>
            <a:r>
              <a:rPr lang="en-US" altLang="ko-KR" dirty="0"/>
              <a:t>,</a:t>
            </a:r>
            <a:r>
              <a:rPr lang="ko-KR" altLang="en-US" dirty="0"/>
              <a:t> 이상치 제거</a:t>
            </a:r>
            <a:r>
              <a:rPr lang="en-US" altLang="ko-KR" dirty="0"/>
              <a:t>, feature selection </a:t>
            </a:r>
            <a:r>
              <a:rPr lang="ko-KR" altLang="en-US" dirty="0"/>
              <a:t>및 정규화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머신러닝</a:t>
            </a:r>
            <a:r>
              <a:rPr lang="ko-KR" altLang="en-US" dirty="0"/>
              <a:t> 모델</a:t>
            </a:r>
            <a:endParaRPr lang="en-US" altLang="ko-KR" dirty="0"/>
          </a:p>
          <a:p>
            <a:pPr lvl="1"/>
            <a:r>
              <a:rPr lang="en-US" altLang="ko-KR" dirty="0" err="1"/>
              <a:t>XGBoost</a:t>
            </a:r>
            <a:r>
              <a:rPr lang="en-US" altLang="ko-KR" dirty="0"/>
              <a:t> </a:t>
            </a:r>
            <a:r>
              <a:rPr lang="ko-KR" altLang="en-US" dirty="0"/>
              <a:t>등 다양한 모델을 비교 분석하여 알맞은 모델을 </a:t>
            </a:r>
            <a:r>
              <a:rPr lang="en-US" altLang="ko-KR" dirty="0"/>
              <a:t>select</a:t>
            </a:r>
          </a:p>
          <a:p>
            <a:pPr lvl="1"/>
            <a:r>
              <a:rPr lang="en-US" altLang="ko-KR" dirty="0"/>
              <a:t>Genetic</a:t>
            </a:r>
            <a:r>
              <a:rPr lang="ko-KR" altLang="en-US" dirty="0"/>
              <a:t> 알고리즘을 통해 최적의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파라미터로 모델 학습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검증 방법</a:t>
            </a:r>
            <a:endParaRPr lang="en-US" altLang="ko-KR" dirty="0"/>
          </a:p>
          <a:p>
            <a:pPr lvl="1"/>
            <a:r>
              <a:rPr lang="en-US" altLang="ko-KR" dirty="0"/>
              <a:t>RMSE, MAE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16A8A-1C26-52D7-DE8A-55BAF24B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A96F40-ECA7-3974-60E4-5C604EBF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5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020"/>
    </mc:Choice>
    <mc:Fallback xmlns="">
      <p:transition spd="slow" advTm="25902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셋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Dacon</a:t>
            </a:r>
            <a:r>
              <a:rPr lang="en-US" altLang="ko-KR" dirty="0"/>
              <a:t> </a:t>
            </a:r>
            <a:r>
              <a:rPr lang="ko-KR" altLang="en-US" dirty="0"/>
              <a:t>대회 중</a:t>
            </a:r>
            <a:r>
              <a:rPr lang="en-US" altLang="ko-KR" dirty="0"/>
              <a:t> HD</a:t>
            </a:r>
            <a:r>
              <a:rPr lang="ko-KR" altLang="en-US" dirty="0"/>
              <a:t> 현대 </a:t>
            </a:r>
            <a:r>
              <a:rPr lang="en-US" altLang="ko-KR" dirty="0"/>
              <a:t>AI Challenge </a:t>
            </a:r>
            <a:r>
              <a:rPr lang="ko-KR" altLang="en-US" dirty="0"/>
              <a:t>데이터 셋 활용</a:t>
            </a:r>
            <a:endParaRPr lang="en-US" altLang="ko-KR" dirty="0"/>
          </a:p>
          <a:p>
            <a:pPr lvl="1"/>
            <a:r>
              <a:rPr lang="ko-KR" altLang="en-US" dirty="0"/>
              <a:t>선박의 폭</a:t>
            </a:r>
            <a:r>
              <a:rPr lang="en-US" altLang="ko-KR" dirty="0"/>
              <a:t>, </a:t>
            </a:r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국적</a:t>
            </a:r>
            <a:r>
              <a:rPr lang="en-US" altLang="ko-KR" dirty="0"/>
              <a:t>, </a:t>
            </a:r>
            <a:r>
              <a:rPr lang="ko-KR" altLang="en-US" dirty="0"/>
              <a:t>소유주</a:t>
            </a:r>
            <a:r>
              <a:rPr lang="en-US" altLang="ko-KR" dirty="0"/>
              <a:t>, </a:t>
            </a:r>
            <a:r>
              <a:rPr lang="ko-KR" altLang="en-US" dirty="0"/>
              <a:t>정박지와 접안지 사이의 거리 등 총 </a:t>
            </a:r>
            <a:r>
              <a:rPr lang="en-US" altLang="ko-KR" dirty="0"/>
              <a:t>23</a:t>
            </a:r>
            <a:r>
              <a:rPr lang="ko-KR" altLang="en-US" dirty="0"/>
              <a:t>개의 </a:t>
            </a:r>
            <a:r>
              <a:rPr lang="en-US" altLang="ko-KR" dirty="0"/>
              <a:t>Columns</a:t>
            </a:r>
            <a:r>
              <a:rPr lang="ko-KR" altLang="en-US" dirty="0"/>
              <a:t>과 </a:t>
            </a:r>
            <a:r>
              <a:rPr lang="en-US" altLang="ko-KR" dirty="0"/>
              <a:t>391,939 Rows</a:t>
            </a:r>
            <a:r>
              <a:rPr lang="ko-KR" altLang="en-US" dirty="0"/>
              <a:t>로 이루어짐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9C1C6E-27D1-E395-4029-DD27F5133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341587" y="2904116"/>
            <a:ext cx="8460826" cy="336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27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86893-F2BE-5F80-146E-636D01CA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솔루션의 기능 </a:t>
            </a:r>
            <a:r>
              <a:rPr lang="en-US" altLang="ko-KR" dirty="0"/>
              <a:t>(1/10)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E3A3E-4A4F-341B-5BF1-2F94D3B1C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불러오기 및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lvl="1"/>
            <a:r>
              <a:rPr lang="ko-KR" altLang="en-US" dirty="0" err="1"/>
              <a:t>결측치</a:t>
            </a:r>
            <a:r>
              <a:rPr lang="ko-KR" altLang="en-US" dirty="0"/>
              <a:t> 제거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레이블 인코더를 통해 범주형 변수 수치형으로 변환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A218C-1090-1E2F-E20B-307A21C8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458E78-2D85-88BF-D6A8-71DC9845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3E6F569-0BE3-7FE0-00E1-01F75A2A8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11425"/>
              </p:ext>
            </p:extLst>
          </p:nvPr>
        </p:nvGraphicFramePr>
        <p:xfrm>
          <a:off x="838861" y="2082622"/>
          <a:ext cx="7721473" cy="6300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5292">
                  <a:extLst>
                    <a:ext uri="{9D8B030D-6E8A-4147-A177-3AD203B41FA5}">
                      <a16:colId xmlns:a16="http://schemas.microsoft.com/office/drawing/2014/main" val="4283423112"/>
                    </a:ext>
                  </a:extLst>
                </a:gridCol>
                <a:gridCol w="855292">
                  <a:extLst>
                    <a:ext uri="{9D8B030D-6E8A-4147-A177-3AD203B41FA5}">
                      <a16:colId xmlns:a16="http://schemas.microsoft.com/office/drawing/2014/main" val="3501006964"/>
                    </a:ext>
                  </a:extLst>
                </a:gridCol>
                <a:gridCol w="1606423">
                  <a:extLst>
                    <a:ext uri="{9D8B030D-6E8A-4147-A177-3AD203B41FA5}">
                      <a16:colId xmlns:a16="http://schemas.microsoft.com/office/drawing/2014/main" val="3363660760"/>
                    </a:ext>
                  </a:extLst>
                </a:gridCol>
                <a:gridCol w="855292">
                  <a:extLst>
                    <a:ext uri="{9D8B030D-6E8A-4147-A177-3AD203B41FA5}">
                      <a16:colId xmlns:a16="http://schemas.microsoft.com/office/drawing/2014/main" val="1459441781"/>
                    </a:ext>
                  </a:extLst>
                </a:gridCol>
                <a:gridCol w="855292">
                  <a:extLst>
                    <a:ext uri="{9D8B030D-6E8A-4147-A177-3AD203B41FA5}">
                      <a16:colId xmlns:a16="http://schemas.microsoft.com/office/drawing/2014/main" val="3288003882"/>
                    </a:ext>
                  </a:extLst>
                </a:gridCol>
                <a:gridCol w="855292">
                  <a:extLst>
                    <a:ext uri="{9D8B030D-6E8A-4147-A177-3AD203B41FA5}">
                      <a16:colId xmlns:a16="http://schemas.microsoft.com/office/drawing/2014/main" val="3787479030"/>
                    </a:ext>
                  </a:extLst>
                </a:gridCol>
                <a:gridCol w="983298">
                  <a:extLst>
                    <a:ext uri="{9D8B030D-6E8A-4147-A177-3AD203B41FA5}">
                      <a16:colId xmlns:a16="http://schemas.microsoft.com/office/drawing/2014/main" val="3554530810"/>
                    </a:ext>
                  </a:extLst>
                </a:gridCol>
                <a:gridCol w="855292">
                  <a:extLst>
                    <a:ext uri="{9D8B030D-6E8A-4147-A177-3AD203B41FA5}">
                      <a16:colId xmlns:a16="http://schemas.microsoft.com/office/drawing/2014/main" val="1033772854"/>
                    </a:ext>
                  </a:extLst>
                </a:gridCol>
              </a:tblGrid>
              <a:tr h="241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U_WIND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V_WIND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AIR_TENPERATURE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BREATH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DEPTH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DRAUGHT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LENGTH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706551"/>
                  </a:ext>
                </a:extLst>
              </a:tr>
              <a:tr h="355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163,688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163,688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164,630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163,688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962500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AA7D67DC-0B70-35B9-2493-E8887D969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60" y="3447740"/>
            <a:ext cx="7721474" cy="144285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4A7CE9-0DF1-79E5-7479-3B063439C888}"/>
              </a:ext>
            </a:extLst>
          </p:cNvPr>
          <p:cNvSpPr/>
          <p:nvPr/>
        </p:nvSpPr>
        <p:spPr>
          <a:xfrm>
            <a:off x="1818045" y="3490199"/>
            <a:ext cx="2386761" cy="14428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7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8446E-7BE2-4C5C-24B4-A53461C2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솔루션의 기능 </a:t>
            </a:r>
            <a:r>
              <a:rPr lang="en-US" altLang="ko-KR" dirty="0"/>
              <a:t>(2/10)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6E2C7-D725-85BB-F093-175F06A2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이상치 제거</a:t>
            </a:r>
            <a:endParaRPr lang="en-US" altLang="ko-KR" dirty="0"/>
          </a:p>
          <a:p>
            <a:pPr lvl="1"/>
            <a:r>
              <a:rPr lang="en-US" altLang="ko-KR" dirty="0"/>
              <a:t>IQR</a:t>
            </a:r>
            <a:r>
              <a:rPr lang="ko-KR" altLang="en-US" dirty="0"/>
              <a:t>을 계산하여 이상치를 정의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126EA-4C6A-E0DD-D68C-A8938F86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991F-23CA-4990-8735-245BB593101D}" type="datetime1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BC26B5-DE58-6F97-632B-48EA2A11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5F8B970-FA27-06F0-6BDB-C284C677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596" y="2082622"/>
            <a:ext cx="5611008" cy="370743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9C08FAF-887C-C7F2-1947-2C845AEB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04" y="2082622"/>
            <a:ext cx="3075792" cy="327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80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74246</TotalTime>
  <Words>1119</Words>
  <Application>Microsoft Office PowerPoint</Application>
  <PresentationFormat>화면 슬라이드 쇼(4:3)</PresentationFormat>
  <Paragraphs>268</Paragraphs>
  <Slides>21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noto</vt:lpstr>
      <vt:lpstr>Söhne</vt:lpstr>
      <vt:lpstr>SUIT SemiBold</vt:lpstr>
      <vt:lpstr>맑은 고딕</vt:lpstr>
      <vt:lpstr>Arial</vt:lpstr>
      <vt:lpstr>Roboto</vt:lpstr>
      <vt:lpstr>Office 테마</vt:lpstr>
      <vt:lpstr>머신러닝 기반으로 항만內 선박의  대기시간을 예측하는 알고리즘 개발</vt:lpstr>
      <vt:lpstr>서론</vt:lpstr>
      <vt:lpstr>주제 분야</vt:lpstr>
      <vt:lpstr>문제점</vt:lpstr>
      <vt:lpstr>솔루션</vt:lpstr>
      <vt:lpstr>상세 설계</vt:lpstr>
      <vt:lpstr>데이터 셋</vt:lpstr>
      <vt:lpstr>솔루션의 기능 (1/10)</vt:lpstr>
      <vt:lpstr>솔루션의 기능 (2/10)</vt:lpstr>
      <vt:lpstr>솔루션의 기능 (3/10)</vt:lpstr>
      <vt:lpstr>솔루션의 기능 (4/10)</vt:lpstr>
      <vt:lpstr>솔루션의 기능 (5/10)</vt:lpstr>
      <vt:lpstr>솔루션의 기능 (6/10)</vt:lpstr>
      <vt:lpstr>솔루션의 기능 (7/10)</vt:lpstr>
      <vt:lpstr>솔루션의 기능 (8/10)</vt:lpstr>
      <vt:lpstr>솔루션의 기능 (9/10)</vt:lpstr>
      <vt:lpstr>솔루션의 기능 (10/10)</vt:lpstr>
      <vt:lpstr>평가</vt:lpstr>
      <vt:lpstr>결론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Data Races on Real-time Operating Systems</dc:title>
  <dc:creator>Microsoft Corporation</dc:creator>
  <cp:lastModifiedBy>최민화</cp:lastModifiedBy>
  <cp:revision>2746</cp:revision>
  <cp:lastPrinted>2021-09-05T10:47:27Z</cp:lastPrinted>
  <dcterms:created xsi:type="dcterms:W3CDTF">2006-10-05T04:04:58Z</dcterms:created>
  <dcterms:modified xsi:type="dcterms:W3CDTF">2024-10-19T18:25:36Z</dcterms:modified>
</cp:coreProperties>
</file>