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816" r:id="rId13"/>
  </p:sldMasterIdLst>
  <p:sldIdLst>
    <p:sldId id="256" r:id="rId15"/>
    <p:sldId id="257" r:id="rId16"/>
    <p:sldId id="258" r:id="rId17"/>
    <p:sldId id="259" r:id="rId18"/>
    <p:sldId id="260" r:id="rId19"/>
    <p:sldId id="263" r:id="rId20"/>
    <p:sldId id="26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01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viewProps" Target="viewProps.xml"></Relationship><Relationship Id="rId23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9A241-3307-9DCD-F360-C2806032E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71C58F-5F87-EB80-C17D-435A38DF9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AFF6C4-D88B-4DD0-EA48-A09B64CB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30DF95FD-2129-45FF-82AB-4800C7F261DE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CC484D-752B-00AE-0CC5-F0EA516C2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0C6BA8-B890-4EC0-1ADF-EEAE9D36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8F673EAF-032E-45F1-A1B5-17CF2E9A6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826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FD4BB-7B9F-E723-07FA-757D9C9F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20E727-4C93-A519-6363-589093E34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F676E8-9897-46BE-32F6-1FCCFF57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95FD-2129-45FF-82AB-4800C7F261DE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B66DC9-89FD-864F-B510-5C6B83E3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293FB-957F-7670-10A8-614A69A5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73EAF-032E-45F1-A1B5-17CF2E9A6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13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E0ECFD-EFAB-2844-F5EA-DA35B6140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446BF-4D33-D596-8267-FF2B5036B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ECC27-AB9E-E7B6-9C0B-2BAF39F3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95FD-2129-45FF-82AB-4800C7F261DE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20438-E228-7158-773F-44209339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46CA-9ED2-AFE2-90D1-43A821780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73EAF-032E-45F1-A1B5-17CF2E9A6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22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EDF56-F836-B020-CD8A-17DFEA804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3BE763-8293-264D-A160-A08688AC7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490E90-E047-0E07-44E5-02CC3479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95FD-2129-45FF-82AB-4800C7F261DE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4C6601-D156-D9DD-F67F-B9B4A061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D3E0D-B24A-8EE5-B186-0BD79AE26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73EAF-032E-45F1-A1B5-17CF2E9A6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01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14D01-D1AD-E8FE-212E-C8481AC70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20D978-93E5-907C-8EF5-79D9E58A4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F61F62-1421-B439-D860-EE77359E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95FD-2129-45FF-82AB-4800C7F261DE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AE151D-F80F-280D-3D9A-92C21456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6853E-E8E9-4569-9AD2-2944DAA3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73EAF-032E-45F1-A1B5-17CF2E9A6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33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E4B84-F62A-D936-C527-1EA19299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CE04A-5C2E-FD9D-0AFA-A5DAD8FA6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7C32C5-0812-4DE7-FE50-DD9597B75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812D1-EEAF-B7EF-512B-A81EC843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95FD-2129-45FF-82AB-4800C7F261DE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4A0B8B-5778-3AC7-BC03-F27AA7775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9ADF04-6E89-1740-F78D-6B1CE681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73EAF-032E-45F1-A1B5-17CF2E9A6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41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44D4F-4339-0C80-FB26-F455BB7F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AE0288-B7D6-38E9-7FC9-78F69405D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4671DF-BDCB-15C4-12CA-C6B8E86B7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E1E35F-55C7-7229-F566-CDEC9EB90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906E09-C077-5771-061A-A50F16B34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376424-0F2C-927F-125E-9B390F0E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95FD-2129-45FF-82AB-4800C7F261DE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EE0AD2-4132-2659-4144-D05C86EF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8D192F-1D15-7008-31B3-7B016CD9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73EAF-032E-45F1-A1B5-17CF2E9A6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60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2A2EB-32A2-94CE-F52C-EFEC61CC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E157AF-1F52-DFCB-4B2E-F8A7B8EC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95FD-2129-45FF-82AB-4800C7F261DE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291CBC-984F-3F3B-13C3-97762DD1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5E5401-0A8E-3F46-B722-7E37F6E1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73EAF-032E-45F1-A1B5-17CF2E9A6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71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42776E-20FE-E2CF-31A6-8F1AB02BE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95FD-2129-45FF-82AB-4800C7F261DE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8BF311-6FEC-25F4-A3C3-B4221FF0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3047E1-2784-01CE-EDB5-BBC1A220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73EAF-032E-45F1-A1B5-17CF2E9A6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43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68FC8-599E-C66D-6730-8CFFEAAC3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3FC0AC-A394-6609-7372-339A06649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0BD5D5-FB53-EFDE-05CA-29D9BA5D0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FF4484-B75F-AB45-D747-3251C93F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95FD-2129-45FF-82AB-4800C7F261DE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85D4E6-2A6C-7FC4-12C0-0AF0179B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58809A-52AF-3094-5117-07D5D640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73EAF-032E-45F1-A1B5-17CF2E9A6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25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6BB50-C317-4920-3C7A-A24A7EA2D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178EB3-23BF-B846-6465-0EB0BEB59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FFDD6F-F0CA-705F-F1C3-ED69C2BEF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385F8-0E08-618B-D2BA-D23A097A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F95FD-2129-45FF-82AB-4800C7F261DE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8494CF-E7B6-4ACE-2A9B-A7C6D2EE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AEF50-0898-4E68-C6E2-2EF7C549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73EAF-032E-45F1-A1B5-17CF2E9A6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311784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2BB917-7B75-E49E-199A-661686E6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37D93D-F5EF-FC43-C6F0-2A8CD48FE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3A2E91-2474-7365-42F0-E19F9F4DF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DF95FD-2129-45FF-82AB-4800C7F261DE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A0B12-5184-DCE7-FBA8-BB8C7E2DC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CD7619-F162-E185-EC54-0FDE42FBF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673EAF-032E-45F1-A1B5-17CF2E9A6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95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image5.png"></Relationship><Relationship Id="rId2" Type="http://schemas.openxmlformats.org/officeDocument/2006/relationships/image" Target="../media/image4.png"></Relationship><Relationship Id="rId4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fImage374875541.png"></Relationship><Relationship Id="rId4" Type="http://schemas.openxmlformats.org/officeDocument/2006/relationships/slideLayout" Target="../slideLayouts/slideLayout6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image" Target="../media/fImage17948508467.png"></Relationship><Relationship Id="rId2" Type="http://schemas.openxmlformats.org/officeDocument/2006/relationships/image" Target="../media/fImage348021206334.png"></Relationship><Relationship Id="rId3" Type="http://schemas.openxmlformats.org/officeDocument/2006/relationships/slideLayout" Target="../slideLayouts/slideLayout6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75081226500.png"></Relationship><Relationship Id="rId3" Type="http://schemas.openxmlformats.org/officeDocument/2006/relationships/image" Target="../media/fImage235441239169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image" Target="../media/fImage435211355724.png"></Relationship><Relationship Id="rId2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>
            <a:lumMod val="8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3BCF1-2B24-AD50-D11F-7B04B2D8C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705" y="805815"/>
            <a:ext cx="10308590" cy="1397635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함께 오늘을 이야기해 보아요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952CF2-7784-A271-87DF-700FBA0BA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00" y="4810125"/>
            <a:ext cx="5334000" cy="40259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오늘은 또 어떤 일이 있으셨나요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85686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69D391-B55F-7E20-E04D-1DC9DB62B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074312F-A9BD-BD2E-D8B3-375CDF61F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76916" cy="41573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E8B5895-46AA-AAA8-A588-0B553D874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003" y="0"/>
            <a:ext cx="6032445" cy="19955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552CED8-152C-1CBA-AFBF-47EC0F793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322" y="2148840"/>
            <a:ext cx="5672027" cy="3737528"/>
          </a:xfrm>
          <a:prstGeom prst="rect">
            <a:avLst/>
          </a:prstGeom>
        </p:spPr>
      </p:pic>
      <p:sp>
        <p:nvSpPr>
          <p:cNvPr id="12" name="제목 11">
            <a:extLst>
              <a:ext uri="{FF2B5EF4-FFF2-40B4-BE49-F238E27FC236}">
                <a16:creationId xmlns:a16="http://schemas.microsoft.com/office/drawing/2014/main" id="{47F1DD79-B5F2-43FD-47A4-488F2852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51" y="4396902"/>
            <a:ext cx="5710722" cy="2286000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 fontScale="90000"/>
          </a:bodyPr>
          <a:lstStyle/>
          <a:p>
            <a:pPr algn="ctr"/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r>
              <a:rPr lang="en-US" altLang="ko-KR" sz="1800" dirty="0"/>
              <a:t>- </a:t>
            </a:r>
            <a:r>
              <a:rPr lang="ko-KR" altLang="en-US" sz="1800" dirty="0"/>
              <a:t>성인 </a:t>
            </a:r>
            <a:r>
              <a:rPr lang="en-US" altLang="ko-KR" sz="1800" dirty="0"/>
              <a:t>4</a:t>
            </a:r>
            <a:r>
              <a:rPr lang="ko-KR" altLang="en-US" sz="1800" dirty="0"/>
              <a:t>명 중 </a:t>
            </a:r>
            <a:r>
              <a:rPr lang="en-US" altLang="ko-KR" sz="1800" dirty="0"/>
              <a:t>1</a:t>
            </a:r>
            <a:r>
              <a:rPr lang="ko-KR" altLang="en-US" sz="1800" dirty="0"/>
              <a:t>명은 정신 건강 문제를 경험하나</a:t>
            </a:r>
            <a:r>
              <a:rPr lang="en-US" altLang="ko-KR" sz="1800" dirty="0"/>
              <a:t>, </a:t>
            </a:r>
            <a:r>
              <a:rPr lang="ko-KR" altLang="en-US" sz="1800" dirty="0"/>
              <a:t>정신장애로 진단받은 사람 중 </a:t>
            </a:r>
            <a:r>
              <a:rPr lang="en-US" altLang="ko-KR" sz="1800" dirty="0"/>
              <a:t>12.1%</a:t>
            </a:r>
            <a:r>
              <a:rPr lang="ko-KR" altLang="en-US" sz="1800" dirty="0"/>
              <a:t>만 전문가의 도움 받아 </a:t>
            </a:r>
            <a:r>
              <a:rPr lang="en-US" altLang="ko-KR" sz="1800" dirty="0"/>
              <a:t>–</a:t>
            </a:r>
            <a:br>
              <a:rPr lang="en-US" altLang="ko-KR" sz="1800" dirty="0"/>
            </a:br>
            <a:br>
              <a:rPr lang="en-US" altLang="ko-KR" sz="1800" dirty="0"/>
            </a:br>
            <a:br>
              <a:rPr lang="en-US" altLang="ko-KR" sz="1800" dirty="0"/>
            </a:br>
            <a:r>
              <a:rPr lang="ko-KR" altLang="en-US" sz="1300" dirty="0"/>
              <a:t>보건복지부</a:t>
            </a:r>
            <a:r>
              <a:rPr lang="en-US" altLang="ko-KR" sz="1300" dirty="0"/>
              <a:t>(</a:t>
            </a:r>
            <a:r>
              <a:rPr lang="ko-KR" altLang="en-US" sz="1300" dirty="0"/>
              <a:t>장관 </a:t>
            </a:r>
            <a:r>
              <a:rPr lang="ko-KR" altLang="en-US" sz="1300" dirty="0" err="1"/>
              <a:t>권덕철</a:t>
            </a:r>
            <a:r>
              <a:rPr lang="en-US" altLang="ko-KR" sz="1300" dirty="0"/>
              <a:t>)</a:t>
            </a:r>
            <a:r>
              <a:rPr lang="ko-KR" altLang="en-US" sz="1300" dirty="0"/>
              <a:t>는 정신장애의 유병률 및 정신건강서비스이용현황을 파악하기 위해「</a:t>
            </a:r>
            <a:r>
              <a:rPr lang="en-US" altLang="ko-KR" sz="1300" dirty="0"/>
              <a:t>2021</a:t>
            </a:r>
            <a:r>
              <a:rPr lang="ko-KR" altLang="en-US" sz="1300" dirty="0"/>
              <a:t>년 </a:t>
            </a:r>
            <a:r>
              <a:rPr lang="ko-KR" altLang="en-US" sz="1300" dirty="0" err="1"/>
              <a:t>정신건강실태조사」를</a:t>
            </a:r>
            <a:r>
              <a:rPr lang="ko-KR" altLang="en-US" sz="1300" dirty="0"/>
              <a:t> 실시하고</a:t>
            </a:r>
            <a:r>
              <a:rPr lang="en-US" altLang="ko-KR" sz="1300" dirty="0"/>
              <a:t>, </a:t>
            </a:r>
            <a:r>
              <a:rPr lang="ko-KR" altLang="en-US" sz="1300" dirty="0"/>
              <a:t>그 결과를 발표하였다</a:t>
            </a:r>
            <a:r>
              <a:rPr lang="en-US" altLang="ko-KR" sz="1300" dirty="0"/>
              <a:t>.</a:t>
            </a:r>
            <a:br>
              <a:rPr lang="en-US" altLang="ko-KR" sz="1800" dirty="0"/>
            </a:b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b="0" i="0" dirty="0">
                <a:solidFill>
                  <a:srgbClr val="222222"/>
                </a:solidFill>
                <a:effectLst/>
                <a:latin typeface="Apple SD Gothic Neo"/>
              </a:rPr>
            </a:br>
            <a:br>
              <a:rPr lang="ko-KR" altLang="en-US" sz="1400" dirty="0"/>
            </a:br>
            <a:br>
              <a:rPr lang="ko-KR" altLang="en-US" sz="1400" dirty="0"/>
            </a:br>
            <a:br>
              <a:rPr lang="ko-KR" altLang="en-US" sz="1400" dirty="0"/>
            </a:b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11789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>
            <a:lumMod val="85000"/>
          </a:schemeClr>
        </a:solidFill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F6E61F-C12E-9695-D1E0-D1A0CC2D8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FB020AA-4562-8056-4D85-D5AE6E326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84810" y="621665"/>
            <a:ext cx="5621020" cy="829310"/>
          </a:xfrm>
        </p:spPr>
        <p:txBody>
          <a:bodyPr>
            <a:normAutofit/>
          </a:bodyPr>
          <a:lstStyle/>
          <a:p>
            <a:r>
              <a:rPr lang="ko-KR" altLang="en-US" dirty="0"/>
              <a:t>정신 건강 관리의 중요성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D2ED08D-7C4B-F6C4-EF99-8703EDBD7CCA}"/>
              </a:ext>
            </a:extLst>
          </p:cNvPr>
          <p:cNvSpPr txBox="1">
            <a:spLocks/>
          </p:cNvSpPr>
          <p:nvPr/>
        </p:nvSpPr>
        <p:spPr>
          <a:xfrm>
            <a:off x="-384810" y="1450975"/>
            <a:ext cx="5621020" cy="829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Mapping</a:t>
            </a:r>
            <a:r>
              <a:rPr lang="ko-KR" altLang="en-US" dirty="0"/>
              <a:t> </a:t>
            </a:r>
            <a:r>
              <a:rPr lang="en-US" altLang="ko-KR" dirty="0"/>
              <a:t>with SDGs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60C787-5A21-1ED3-0838-6A970ED94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700" y="2116455"/>
            <a:ext cx="1866900" cy="18764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EE9397-416E-E1A1-0E92-C1D6B104F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170" y="2116455"/>
            <a:ext cx="1876425" cy="1885950"/>
          </a:xfrm>
          <a:prstGeom prst="rect">
            <a:avLst/>
          </a:prstGeom>
        </p:spPr>
      </p:pic>
      <p:sp>
        <p:nvSpPr>
          <p:cNvPr id="11" name="부제목 2">
            <a:extLst>
              <a:ext uri="{FF2B5EF4-FFF2-40B4-BE49-F238E27FC236}">
                <a16:creationId xmlns:a16="http://schemas.microsoft.com/office/drawing/2014/main" id="{F5C7B4D9-79D9-B4A1-12CA-273AE8EEE2EC}"/>
              </a:ext>
            </a:extLst>
          </p:cNvPr>
          <p:cNvSpPr txBox="1">
            <a:spLocks/>
          </p:cNvSpPr>
          <p:nvPr/>
        </p:nvSpPr>
        <p:spPr>
          <a:xfrm>
            <a:off x="678180" y="4342765"/>
            <a:ext cx="5418455" cy="2259965"/>
          </a:xfrm>
          <a:prstGeom prst="rect">
            <a:avLst/>
          </a:prstGeom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rtl="0" algn="ctr" defTabSz="91440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en-GB" alt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rtl="0" algn="ctr" defTabSz="914400" eaLnBrk="1" latinLnBrk="1" hangingPunct="1" lvl="1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rtl="0" algn="ctr" defTabSz="914400" eaLnBrk="1" latinLnBrk="1" hangingPunct="1" lvl="2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rtl="0" algn="ctr" defTabSz="914400" eaLnBrk="1" latinLnBrk="1" hangingPunct="1" lvl="3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rtl="0" algn="ctr" defTabSz="914400" eaLnBrk="1" latinLnBrk="1" hangingPunct="1" lvl="4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rtl="0" algn="ctr" defTabSz="914400" eaLnBrk="1" latinLnBrk="1" hangingPunct="1" lvl="5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rtl="0" algn="ctr" defTabSz="914400" eaLnBrk="1" latinLnBrk="1" hangingPunct="1" lvl="6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rtl="0" algn="ctr" defTabSz="914400" eaLnBrk="1" latinLnBrk="1" hangingPunct="1" lvl="7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rtl="0" algn="ctr" defTabSz="914400" eaLnBrk="1" latinLnBrk="1" hangingPunct="1" lvl="8">
              <a:lnSpc>
                <a:spcPct val="90000"/>
              </a:lnSpc>
              <a:spcBef>
                <a:spcPts val="500"/>
              </a:spcBef>
              <a:buFontTx/>
              <a:buNone/>
              <a:defRPr lang="en-GB" alt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ko-KR"/>
              <a:t>SDGs 3: </a:t>
            </a:r>
            <a:r>
              <a:rPr lang="ko-KR" altLang="en-US"/>
              <a:t>건강과 웰빙</a:t>
            </a:r>
            <a:endParaRPr lang="ko-KR" altLang="en-US"/>
          </a:p>
          <a:p>
            <a:pPr marL="0" indent="0">
              <a:buFontTx/>
              <a:buNone/>
            </a:pPr>
            <a:r>
              <a:rPr lang="ko-KR" altLang="en-US" sz="2000"/>
              <a:t>정신건강 지원을 필요로 하는 개인에게 맞춰 사용하기 편리하게 제공됩니다</a:t>
            </a:r>
            <a:r>
              <a:rPr lang="en-US" altLang="ko-KR" sz="2000"/>
              <a:t>.</a:t>
            </a:r>
            <a:endParaRPr lang="ko-KR" altLang="en-US" sz="2000"/>
          </a:p>
          <a:p>
            <a:pPr marL="0" indent="0">
              <a:buFontTx/>
              <a:buNone/>
            </a:pPr>
            <a:r>
              <a:rPr lang="ko-KR" altLang="en-US" sz="2000"/>
              <a:t>앱과 웹 등의 형태로 제한된 지역에서도 쉽게 접근할 수 있</a:t>
            </a:r>
            <a:r>
              <a:rPr lang="ko-KR" altLang="en-US" sz="2000"/>
              <a:t>는 </a:t>
            </a:r>
            <a:r>
              <a:rPr lang="ko-KR" altLang="en-US" sz="2000"/>
              <a:t>서비스가 </a:t>
            </a:r>
            <a:r>
              <a:rPr lang="ko-KR" altLang="en-US" sz="2000"/>
              <a:t>되</a:t>
            </a:r>
            <a:r>
              <a:rPr lang="ko-KR" altLang="en-US" sz="2000"/>
              <a:t>도록 합니다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623CBC0A-EC83-C4E1-E10A-DC2F2176D89D}"/>
              </a:ext>
            </a:extLst>
          </p:cNvPr>
          <p:cNvSpPr txBox="1">
            <a:spLocks/>
          </p:cNvSpPr>
          <p:nvPr/>
        </p:nvSpPr>
        <p:spPr>
          <a:xfrm>
            <a:off x="6461760" y="4342765"/>
            <a:ext cx="5417820" cy="22155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SDGs 8: </a:t>
            </a:r>
            <a:r>
              <a:rPr lang="ko-KR" altLang="en-US" dirty="0"/>
              <a:t>양질의 일자리와 경제성장</a:t>
            </a:r>
            <a:endParaRPr lang="en-US" altLang="ko-KR" dirty="0"/>
          </a:p>
          <a:p>
            <a:r>
              <a:rPr lang="ko-KR" altLang="en-US" sz="2200" dirty="0"/>
              <a:t>비단 청소년 뿐 아니라 장년층의 정신건강이 대두되고 있습니다</a:t>
            </a:r>
            <a:r>
              <a:rPr lang="en-US" altLang="ko-KR" sz="2200" dirty="0"/>
              <a:t>. </a:t>
            </a:r>
            <a:r>
              <a:rPr lang="ko-KR" altLang="en-US" sz="2200" dirty="0"/>
              <a:t>이들은 직장에서의 문제로 어려움을 많이 겪습니다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이분들을 위해 지원된다면 분명 양질의 일자리와 경제 성장의 이점이 있을 것입니다</a:t>
            </a:r>
            <a:r>
              <a:rPr lang="en-US" altLang="ko-KR" sz="2200" dirty="0"/>
              <a:t>.</a:t>
            </a:r>
            <a:r>
              <a:rPr lang="ko-KR" alt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8834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>
            <a:lumMod val="85000"/>
          </a:schemeClr>
        </a:solidFill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A28FEC-2886-B66B-5148-5D4CD8D7D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C95FAB0E-3DF2-9E56-A454-BEB21EB3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19040"/>
            <a:ext cx="12192000" cy="1838960"/>
          </a:xfrm>
        </p:spPr>
        <p:txBody>
          <a:bodyPr>
            <a:noAutofit/>
          </a:bodyPr>
          <a:lstStyle/>
          <a:p>
            <a:br>
              <a:rPr lang="en-US" altLang="ko-KR" sz="1800" dirty="0"/>
            </a:br>
            <a:r>
              <a:rPr lang="ko-KR" altLang="en-US" sz="1800" dirty="0"/>
              <a:t>생성형 </a:t>
            </a:r>
            <a:r>
              <a:rPr lang="en-US" altLang="ko-KR" sz="1800" dirty="0"/>
              <a:t>AI</a:t>
            </a:r>
            <a:r>
              <a:rPr lang="ko-KR" altLang="en-US" sz="1800" dirty="0"/>
              <a:t>를 활용하여 사용자가 자신의 감정을 안전하게 표현하고</a:t>
            </a:r>
            <a:r>
              <a:rPr lang="en-US" altLang="ko-KR" sz="1800" dirty="0"/>
              <a:t>, </a:t>
            </a:r>
            <a:r>
              <a:rPr lang="ko-KR" altLang="en-US" sz="1800" dirty="0"/>
              <a:t>적절한 인문학적 견해를 통해 감정적 안정과 지지를 받을 수 있도록 의도하였습니다</a:t>
            </a:r>
            <a:r>
              <a:rPr lang="en-US" altLang="ko-KR" sz="1800" dirty="0"/>
              <a:t>. </a:t>
            </a:r>
            <a:br>
              <a:rPr lang="en-US" altLang="ko-KR" sz="1800" dirty="0"/>
            </a:br>
            <a:br>
              <a:rPr lang="en-US" altLang="ko-KR" sz="1800" dirty="0"/>
            </a:br>
            <a:r>
              <a:rPr lang="ko-KR" altLang="en-US" sz="1800" dirty="0"/>
              <a:t>단순한 감정 분석을 넘어서</a:t>
            </a:r>
            <a:r>
              <a:rPr lang="en-US" altLang="ko-KR" sz="1800" dirty="0"/>
              <a:t>, </a:t>
            </a:r>
            <a:r>
              <a:rPr lang="ko-KR" altLang="en-US" sz="1800" dirty="0"/>
              <a:t>인간적인 따뜻함과 공감을 제공하여 사용자가 스스로를 더 잘 이해하고 치유할 수 있도록 </a:t>
            </a:r>
            <a:r>
              <a:rPr lang="ko-KR" altLang="en-US" sz="1800" dirty="0" err="1"/>
              <a:t>돕습니다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endParaRPr lang="ko-KR" altLang="en-US" sz="1800" dirty="0"/>
          </a:p>
        </p:txBody>
      </p:sp>
      <p:pic>
        <p:nvPicPr>
          <p:cNvPr id="15" name="그림 7" descr="C:/Users/host0/AppData/Roaming/PolarisOffice/ETemp/23724_22364680/fImage3748755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3675" y="167640"/>
            <a:ext cx="11814175" cy="485267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84213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>
            <a:lumMod val="85000"/>
          </a:schemeClr>
        </a:solidFill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8487B0-C832-E2B3-0063-B77C9BC98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 noGrp="1"/>
          </p:cNvSpPr>
          <p:nvPr>
            <p:ph type="title"/>
          </p:nvPr>
        </p:nvSpPr>
        <p:spPr>
          <a:xfrm rot="0">
            <a:off x="7232650" y="803910"/>
            <a:ext cx="435038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sz="2000"/>
              <a:t>사용자의 감정을 분석</a:t>
            </a:r>
            <a:r>
              <a:rPr sz="2000"/>
              <a:t>하고</a:t>
            </a:r>
            <a:endParaRPr lang="ko-KR" altLang="en-US" sz="2000"/>
          </a:p>
        </p:txBody>
      </p:sp>
      <p:pic>
        <p:nvPicPr>
          <p:cNvPr id="5" name="그림 2" descr="C:/Users/host0/AppData/Roaming/PolarisOffice/ETemp/23724_22364680/fImage17948508467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80035" y="532765"/>
            <a:ext cx="6632575" cy="1702435"/>
          </a:xfrm>
          <a:prstGeom prst="rect"/>
          <a:noFill/>
        </p:spPr>
      </p:pic>
      <p:pic>
        <p:nvPicPr>
          <p:cNvPr id="12" name="그림 14" descr="C:/Users/host0/AppData/Roaming/PolarisOffice/ETemp/23724_22364680/fImage34802120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83125" y="3235325"/>
            <a:ext cx="7119620" cy="3112135"/>
          </a:xfrm>
          <a:prstGeom prst="rect"/>
          <a:noFill/>
        </p:spPr>
      </p:pic>
      <p:sp>
        <p:nvSpPr>
          <p:cNvPr id="13" name="제목 18"/>
          <p:cNvSpPr txBox="1">
            <a:spLocks noGrp="1"/>
          </p:cNvSpPr>
          <p:nvPr/>
        </p:nvSpPr>
        <p:spPr>
          <a:xfrm rot="0">
            <a:off x="392430" y="3119120"/>
            <a:ext cx="4168775" cy="30099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/>
              <a:t>그에 맞는 인문학적 자료를 추천하여 긍정적인 피드백을 받았습니다. </a:t>
            </a:r>
            <a:endParaRPr lang="ko-KR" altLang="en-US" sz="2000">
              <a:latin typeface="맑은 고딕" charset="0"/>
              <a:ea typeface="맑은 고딕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15896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97815" y="4121785"/>
            <a:ext cx="4968875" cy="2555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sz="2000"/>
              <a:t>감정을 안전하게 표현하고 지지를 받는 경험을 긍정적으로 평가했습니다.</a:t>
            </a:r>
            <a:r>
              <a:rPr sz="2000"/>
              <a:t/>
            </a:r>
            <a:br>
              <a:rPr sz="2000"/>
            </a:br>
            <a:r>
              <a:rPr sz="2000"/>
              <a:t> </a:t>
            </a:r>
            <a:r>
              <a:rPr sz="2000"/>
              <a:t/>
            </a:r>
            <a:br>
              <a:rPr sz="2000"/>
            </a:br>
            <a:r>
              <a:rPr sz="2000"/>
              <a:t>특히, 감정의 심각성에 따라 AI가 적절한 공감과 지지를 제공하는 방식이 많은 사용자에게서 호응을 얻었습니다.</a:t>
            </a:r>
            <a:endParaRPr lang="ko-KR" altLang="en-US" sz="2000"/>
          </a:p>
        </p:txBody>
      </p:sp>
      <p:pic>
        <p:nvPicPr>
          <p:cNvPr id="5" name="그림 16" descr="C:/Users/host0/AppData/Roaming/PolarisOffice/ETemp/23724_22364680/fImage37508122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74650" y="429895"/>
            <a:ext cx="6788785" cy="3598545"/>
          </a:xfrm>
          <a:prstGeom prst="rect"/>
          <a:noFill/>
        </p:spPr>
      </p:pic>
      <p:pic>
        <p:nvPicPr>
          <p:cNvPr id="6" name="그림 17" descr="C:/Users/host0/AppData/Roaming/PolarisOffice/ETemp/23724_22364680/fImage23544123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272405" y="4419600"/>
            <a:ext cx="6592570" cy="1960245"/>
          </a:xfrm>
          <a:prstGeom prst="rect"/>
          <a:noFill/>
        </p:spPr>
      </p:pic>
      <p:sp>
        <p:nvSpPr>
          <p:cNvPr id="7" name="제목 20"/>
          <p:cNvSpPr txBox="1">
            <a:spLocks noGrp="1"/>
          </p:cNvSpPr>
          <p:nvPr/>
        </p:nvSpPr>
        <p:spPr>
          <a:xfrm rot="0">
            <a:off x="7240905" y="939800"/>
            <a:ext cx="4843780" cy="22891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sz="2000"/>
              <a:t>슬픔을 느끼는 사용자에게는 우울감을 이해하고 극복하는 데 도움이 될 만한 자료를 추천하였고, </a:t>
            </a:r>
            <a:endParaRPr lang="ko-KR" altLang="en-US" sz="2000"/>
          </a:p>
          <a:p>
            <a:pPr marL="0" indent="0" rtl="0" algn="l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ko-KR" altLang="en-US" sz="2000"/>
          </a:p>
          <a:p>
            <a:pPr marL="0" indent="0" rtl="0" algn="l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sz="2000"/>
              <a:t>사용자는 이를 통해 감정적으로 안정감을 찾았다는 피드백을 제공했습니다.</a:t>
            </a:r>
            <a:endParaRPr lang="ko-KR" altLang="en-US" sz="2000">
              <a:latin typeface="+mj-lt"/>
              <a:ea typeface="+mj-ea"/>
              <a:cs typeface="+mj-cs"/>
            </a:endParaRPr>
          </a:p>
          <a:p>
            <a:pPr marL="0" indent="0" rtl="0" algn="l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1">
            <a:lumMod val="85000"/>
          </a:schemeClr>
        </a:solidFill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D40C90-10B8-83D6-0AD3-A33532F21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3" descr="C:/Users/host0/AppData/Roaming/PolarisOffice/ETemp/23724_22364680/fImage435211355724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58"/>
          <a:stretch>
            <a:fillRect/>
          </a:stretch>
        </p:blipFill>
        <p:spPr>
          <a:xfrm rot="0">
            <a:off x="715645" y="1637030"/>
            <a:ext cx="4685030" cy="3982085"/>
          </a:xfrm>
          <a:prstGeom prst="rect"/>
          <a:noFill/>
        </p:spPr>
      </p:pic>
      <p:sp>
        <p:nvSpPr>
          <p:cNvPr id="7" name="제목 24"/>
          <p:cNvSpPr txBox="1">
            <a:spLocks noGrp="1"/>
          </p:cNvSpPr>
          <p:nvPr>
            <p:ph type="title" idx="1"/>
          </p:nvPr>
        </p:nvSpPr>
        <p:spPr>
          <a:xfrm rot="0">
            <a:off x="714375" y="234950"/>
            <a:ext cx="4987925" cy="107505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3600" b="1">
                <a:latin typeface="+mj-lt"/>
                <a:ea typeface="+mj-ea"/>
                <a:cs typeface="+mj-cs"/>
              </a:rPr>
              <a:t>향후 발전 </a:t>
            </a:r>
            <a:r>
              <a:rPr lang="ko-KR" altLang="en-US" sz="3600" b="1">
                <a:latin typeface="+mj-lt"/>
                <a:ea typeface="+mj-ea"/>
                <a:cs typeface="+mj-cs"/>
              </a:rPr>
              <a:t>방향</a:t>
            </a:r>
            <a:endParaRPr lang="ko-KR" altLang="en-US" sz="3600" b="1">
              <a:latin typeface="+mj-lt"/>
              <a:ea typeface="+mj-ea"/>
              <a:cs typeface="+mj-cs"/>
            </a:endParaRPr>
          </a:p>
        </p:txBody>
      </p:sp>
      <p:sp>
        <p:nvSpPr>
          <p:cNvPr id="8" name="제목 25"/>
          <p:cNvSpPr txBox="1">
            <a:spLocks noGrp="1"/>
          </p:cNvSpPr>
          <p:nvPr>
            <p:ph type="title" idx="2"/>
          </p:nvPr>
        </p:nvSpPr>
        <p:spPr>
          <a:xfrm rot="0">
            <a:off x="5690235" y="1697355"/>
            <a:ext cx="5942965" cy="3918585"/>
          </a:xfrm>
          <a:prstGeom prst="rect"/>
        </p:spPr>
        <p:txBody>
          <a:bodyPr wrap="square" lIns="91440" tIns="45720" rIns="91440" bIns="45720" numCol="1" vert="horz" anchor="ctr">
            <a:normAutofit fontScale="97500" lnSpcReduction="0"/>
          </a:bodyPr>
          <a:lstStyle/>
          <a:p>
            <a:pPr marL="0" indent="0" rtl="0" algn="l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sz="2000" i="0"/>
              <a:t/>
            </a:r>
            <a:br>
              <a:rPr sz="2000" i="0"/>
            </a:br>
            <a:r>
              <a:rPr lang="ko-KR" sz="2000" i="0"/>
              <a:t>장기적인 </a:t>
            </a:r>
            <a:r>
              <a:rPr lang="ko-KR" sz="2000" i="0"/>
              <a:t>감정</a:t>
            </a:r>
            <a:r>
              <a:rPr lang="ko-KR" sz="2000" i="0"/>
              <a:t>변화를 </a:t>
            </a:r>
            <a:r>
              <a:rPr lang="ko-KR" sz="2000" i="0"/>
              <a:t>추적하기 위해 감정일기의 </a:t>
            </a:r>
            <a:r>
              <a:rPr lang="ko-KR" sz="2000" i="0"/>
              <a:t>형태를 </a:t>
            </a:r>
            <a:r>
              <a:rPr lang="ko-KR" sz="2000" i="0"/>
              <a:t>구상하고 </a:t>
            </a:r>
            <a:r>
              <a:rPr lang="ko-KR" sz="2000" i="0"/>
              <a:t>있습니다.</a:t>
            </a:r>
            <a:r>
              <a:rPr lang="ko-KR" sz="2000" i="0"/>
              <a:t> </a:t>
            </a:r>
            <a:r>
              <a:rPr lang="ko-KR" sz="2000" i="0"/>
              <a:t/>
            </a:r>
            <a:br>
              <a:rPr lang="ko-KR" sz="2000" i="0"/>
            </a:br>
            <a:r>
              <a:rPr lang="ko-KR" sz="2000" i="0"/>
              <a:t/>
            </a:r>
            <a:br>
              <a:rPr lang="ko-KR" sz="2000" i="0"/>
            </a:br>
            <a:r>
              <a:rPr lang="ko-KR" sz="2000" i="0"/>
              <a:t/>
            </a:r>
            <a:br>
              <a:rPr lang="ko-KR" sz="2000" i="0"/>
            </a:br>
            <a:r>
              <a:rPr lang="ko-KR" sz="2000" i="0"/>
              <a:t/>
            </a:r>
            <a:br>
              <a:rPr lang="ko-KR" sz="2000" i="0"/>
            </a:br>
            <a:r>
              <a:rPr sz="2000" i="0"/>
              <a:t/>
            </a:r>
            <a:br>
              <a:rPr sz="2000" i="0"/>
            </a:br>
            <a:r>
              <a:rPr sz="2400" i="0"/>
              <a:t>앱은 사용자의 감정 상태를 기록하고, 장기적으로 감정 변화를 </a:t>
            </a:r>
            <a:r>
              <a:rPr sz="2400" i="0" b="0"/>
              <a:t>추적하여 사용자</a:t>
            </a:r>
            <a:r>
              <a:rPr sz="2400" i="0"/>
              <a:t>에게 맞춤형 조언을 제공하는 기능을 추가하여, 지속적인 정신건강 관리에 기여할 수 있을 것입니다.</a:t>
            </a:r>
            <a:endParaRPr lang="ko-KR" altLang="en-US" sz="222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86137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7</Pages>
  <Paragraphs>19</Paragraphs>
  <Words>221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민규 김</dc:creator>
  <cp:lastModifiedBy>김민규</cp:lastModifiedBy>
  <cp:version>10.105.255.54461</cp:version>
  <dcterms:modified xsi:type="dcterms:W3CDTF">2024-10-27T08:16:04Z</dcterms:modified>
</cp:coreProperties>
</file>