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318" r:id="rId4"/>
    <p:sldId id="319" r:id="rId5"/>
    <p:sldId id="314" r:id="rId6"/>
    <p:sldId id="291" r:id="rId7"/>
    <p:sldId id="298" r:id="rId8"/>
    <p:sldId id="294" r:id="rId9"/>
    <p:sldId id="327" r:id="rId10"/>
    <p:sldId id="301" r:id="rId11"/>
    <p:sldId id="328" r:id="rId12"/>
    <p:sldId id="311" r:id="rId13"/>
    <p:sldId id="312" r:id="rId14"/>
    <p:sldId id="313" r:id="rId15"/>
    <p:sldId id="321" r:id="rId16"/>
    <p:sldId id="322" r:id="rId17"/>
    <p:sldId id="323" r:id="rId18"/>
    <p:sldId id="325" r:id="rId19"/>
    <p:sldId id="320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A9A"/>
    <a:srgbClr val="16949A"/>
    <a:srgbClr val="129B9E"/>
    <a:srgbClr val="10A07E"/>
    <a:srgbClr val="169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38" autoAdjust="0"/>
  </p:normalViewPr>
  <p:slideViewPr>
    <p:cSldViewPr snapToGrid="0">
      <p:cViewPr varScale="1">
        <p:scale>
          <a:sx n="77" d="100"/>
          <a:sy n="77" d="100"/>
        </p:scale>
        <p:origin x="1104" y="90"/>
      </p:cViewPr>
      <p:guideLst>
        <p:guide pos="2808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46B4F-D3FA-4E20-84F9-B72BB36F2190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9E35-637E-49CA-B53B-7443D6D7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7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85D5F-F949-49EF-BB32-10BF0558C737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0E97C-4123-43FD-8FDD-65D0971D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1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0E97C-4123-43FD-8FDD-65D0971DB2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0E97C-4123-43FD-8FDD-65D0971DB2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0E97C-4123-43FD-8FDD-65D0971DB2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05E6-5398-489C-8CEF-CB0EC691A3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B9BD-0485-42EF-8CB8-B5DCD5DC4F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22D7-92C2-409D-ABAE-321166F373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CD23-29E8-4F6E-AA16-E264B41A33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020-0146-4365-81BC-D47D0E370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45F-547F-4955-A9D9-2363722AF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0B-718C-4031-BC92-DE226D1AC9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1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5E2-EF16-491D-8E01-AA8B84C20A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3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654D-11C3-4798-983A-60D0013332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319E-EBC7-46CF-9F8A-AF8ABDF69B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6AE-A0BF-4786-9DE4-3CA6A4AE5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949A">
                <a:alpha val="20000"/>
              </a:srgbClr>
            </a:gs>
            <a:gs pos="60000">
              <a:srgbClr val="10A07E">
                <a:alpha val="59000"/>
              </a:srgbClr>
            </a:gs>
            <a:gs pos="100000">
              <a:srgbClr val="169A9A">
                <a:alpha val="4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5DAF-9294-4B07-B52F-4E2DCC85C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41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6858000" cy="19097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Robust Facial Feature Representation Using Positional Micro-Patterns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35362"/>
            <a:ext cx="6858000" cy="9699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>
              <a:lnSpc>
                <a:spcPct val="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 Shahriar Rubel – 144434</a:t>
            </a:r>
          </a:p>
          <a:p>
            <a:pPr>
              <a:lnSpc>
                <a:spcPct val="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Adib Ahsan Chowdhury - 144446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0AD7A9F-AE6F-4F94-BC25-4C2D62F495C1}"/>
              </a:ext>
            </a:extLst>
          </p:cNvPr>
          <p:cNvSpPr txBox="1">
            <a:spLocks/>
          </p:cNvSpPr>
          <p:nvPr/>
        </p:nvSpPr>
        <p:spPr>
          <a:xfrm>
            <a:off x="1143000" y="4695728"/>
            <a:ext cx="6858000" cy="199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Supervised By</a:t>
            </a:r>
          </a:p>
          <a:p>
            <a:pPr>
              <a:lnSpc>
                <a:spcPct val="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Dr. Md. Hasanul Kabir</a:t>
            </a:r>
          </a:p>
          <a:p>
            <a:pPr>
              <a:lnSpc>
                <a:spcPct val="7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Associate Professor</a:t>
            </a:r>
          </a:p>
          <a:p>
            <a:pPr>
              <a:lnSpc>
                <a:spcPct val="7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 &amp; Engineering</a:t>
            </a:r>
          </a:p>
          <a:p>
            <a:pPr>
              <a:lnSpc>
                <a:spcPct val="7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Islamic University of Technology</a:t>
            </a:r>
          </a:p>
          <a:p>
            <a:pPr>
              <a:lnSpc>
                <a:spcPct val="7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0DAAD3-8C80-4864-801C-FADAF82D5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41" y="165368"/>
            <a:ext cx="832717" cy="13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Volumetric Feature Descriptors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79F6929-8402-4050-8E46-AC27075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Facial Feature Representation,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Volume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refers to the collection of 27 pixels - 9 from each of the 3 frames.(shown in the following figure)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6F0587-9793-426E-9452-84C5D70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8"/>
          <a:stretch/>
        </p:blipFill>
        <p:spPr>
          <a:xfrm>
            <a:off x="1229933" y="2651893"/>
            <a:ext cx="6684132" cy="2121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603874-E87C-4080-A306-B6F3A0334769}"/>
              </a:ext>
            </a:extLst>
          </p:cNvPr>
          <p:cNvSpPr txBox="1"/>
          <p:nvPr/>
        </p:nvSpPr>
        <p:spPr>
          <a:xfrm>
            <a:off x="885372" y="4748246"/>
            <a:ext cx="262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9(a).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Volume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with Frame Distance =1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106AA6-4C84-4A04-9CAA-55DCEE894BD9}"/>
              </a:ext>
            </a:extLst>
          </p:cNvPr>
          <p:cNvSpPr txBox="1"/>
          <p:nvPr/>
        </p:nvSpPr>
        <p:spPr>
          <a:xfrm>
            <a:off x="5548522" y="4748246"/>
            <a:ext cx="276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9(c).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Circularly Symmetric Neighbour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8C4EA1-671D-49C6-9ACA-792E2F4378E8}"/>
              </a:ext>
            </a:extLst>
          </p:cNvPr>
          <p:cNvSpPr txBox="1"/>
          <p:nvPr/>
        </p:nvSpPr>
        <p:spPr>
          <a:xfrm>
            <a:off x="885372" y="5850234"/>
            <a:ext cx="709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Among 27 pixels, center pixel of the center frame is considered as center &amp; rest of the 26 pixels are neighbors.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4FBBC61-2502-4C90-A4C6-1551AA508C87}"/>
              </a:ext>
            </a:extLst>
          </p:cNvPr>
          <p:cNvSpPr txBox="1"/>
          <p:nvPr/>
        </p:nvSpPr>
        <p:spPr>
          <a:xfrm>
            <a:off x="3216947" y="4748246"/>
            <a:ext cx="262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9(b).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Volume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with Frame Distance =2 </a:t>
            </a:r>
          </a:p>
        </p:txBody>
      </p:sp>
    </p:spTree>
    <p:extLst>
      <p:ext uri="{BB962C8B-B14F-4D97-AF65-F5344CB8AC3E}">
        <p14:creationId xmlns:p14="http://schemas.microsoft.com/office/powerpoint/2010/main" val="33307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A10F2-5055-41A1-9653-A97B6F9F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65126"/>
            <a:ext cx="8209359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Volumetric Feature Descriptors(cont.)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7FAA94-4690-4D44-A7C2-6F7082D3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18305"/>
            <a:ext cx="3868340" cy="487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Volume Local  Binary Count(VLBC)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EBF9FD-02A7-45E3-9649-0FCFED82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05895"/>
            <a:ext cx="3868340" cy="1374209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VLBC (X. Zhao, Y. Lin, J. Heikkila, 2018)</a:t>
            </a:r>
            <a:r>
              <a:rPr lang="en-US" sz="1600" dirty="0"/>
              <a:t> uses Similar Concept of LBC and extends it to volume.</a:t>
            </a:r>
          </a:p>
          <a:p>
            <a:r>
              <a:rPr lang="en-US" sz="1600" dirty="0"/>
              <a:t>Instead of 8 pixels</a:t>
            </a:r>
            <a:r>
              <a:rPr lang="en-US" sz="1600" b="1" dirty="0"/>
              <a:t>, 26 pixels </a:t>
            </a:r>
            <a:r>
              <a:rPr lang="en-US" sz="1600" dirty="0"/>
              <a:t>are used as neighbors without exponentially increasing the feature dimensions.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44E968-28EB-4BFE-B113-186F3508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z="1800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sz="18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AC22782-DFC0-4B3A-8C8A-70D8E79F7F4C}"/>
              </a:ext>
            </a:extLst>
          </p:cNvPr>
          <p:cNvSpPr txBox="1"/>
          <p:nvPr/>
        </p:nvSpPr>
        <p:spPr>
          <a:xfrm>
            <a:off x="1045465" y="5196494"/>
            <a:ext cx="255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10.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Illustration of Computing VLBC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AFDC88-2BB5-434B-B31C-B3E32BA0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7" y="3193711"/>
            <a:ext cx="2318583" cy="2046325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DC2C69A8-EA73-4D02-B343-A2CF226C1589}"/>
              </a:ext>
            </a:extLst>
          </p:cNvPr>
          <p:cNvSpPr txBox="1">
            <a:spLocks/>
          </p:cNvSpPr>
          <p:nvPr/>
        </p:nvSpPr>
        <p:spPr>
          <a:xfrm>
            <a:off x="386747" y="5756824"/>
            <a:ext cx="3868340" cy="100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It may generate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same codes for different pixels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as it only counts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total number of 1s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rather than the position like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LBC</a:t>
            </a:r>
            <a:endParaRPr lang="en-US" sz="16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B2143B81-D6AD-4C65-A3A4-16C6C375ED60}"/>
              </a:ext>
            </a:extLst>
          </p:cNvPr>
          <p:cNvSpPr txBox="1">
            <a:spLocks/>
          </p:cNvSpPr>
          <p:nvPr/>
        </p:nvSpPr>
        <p:spPr>
          <a:xfrm>
            <a:off x="4629150" y="1460164"/>
            <a:ext cx="3885008" cy="495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Volume Local  Binary Count (CVLBC)</a:t>
            </a:r>
            <a:endParaRPr lang="en-US" dirty="0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EF9F744A-270D-44DD-B5F7-9F676EDADB88}"/>
              </a:ext>
            </a:extLst>
          </p:cNvPr>
          <p:cNvSpPr txBox="1">
            <a:spLocks/>
          </p:cNvSpPr>
          <p:nvPr/>
        </p:nvSpPr>
        <p:spPr>
          <a:xfrm>
            <a:off x="4457700" y="1889619"/>
            <a:ext cx="3868340" cy="101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CVLBC(X. Zhao et al. 2018)</a:t>
            </a:r>
            <a:r>
              <a:rPr lang="en-US" sz="1600" dirty="0"/>
              <a:t> uses the same concept of completeness from CLBP &amp; the concept of volume from VLBC.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55126E-AAA7-4B11-A2BF-992E0CC5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400" y="2828075"/>
            <a:ext cx="4528055" cy="1704068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577F12E4-AC2C-491F-A747-A9A5F8B45E7B}"/>
              </a:ext>
            </a:extLst>
          </p:cNvPr>
          <p:cNvSpPr txBox="1">
            <a:spLocks/>
          </p:cNvSpPr>
          <p:nvPr/>
        </p:nvSpPr>
        <p:spPr>
          <a:xfrm>
            <a:off x="4567995" y="5297519"/>
            <a:ext cx="3868340" cy="100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Same as VLBC.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813116-D49A-4973-8A8A-E47F74E64440}"/>
              </a:ext>
            </a:extLst>
          </p:cNvPr>
          <p:cNvSpPr txBox="1"/>
          <p:nvPr/>
        </p:nvSpPr>
        <p:spPr>
          <a:xfrm>
            <a:off x="5328014" y="4600344"/>
            <a:ext cx="2998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11.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Workflow of CVLBC</a:t>
            </a:r>
          </a:p>
        </p:txBody>
      </p:sp>
    </p:spTree>
    <p:extLst>
      <p:ext uri="{BB962C8B-B14F-4D97-AF65-F5344CB8AC3E}">
        <p14:creationId xmlns:p14="http://schemas.microsoft.com/office/powerpoint/2010/main" val="2121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73" y="238086"/>
            <a:ext cx="7886700" cy="132556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Adaptive Feature Descriptors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43D73A-6CD0-40AC-A172-C6BBCDA6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" y="3921510"/>
            <a:ext cx="4673079" cy="17011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39" y="3719433"/>
            <a:ext cx="3803945" cy="10526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698956-A3C3-4577-9566-B6608D883813}"/>
              </a:ext>
            </a:extLst>
          </p:cNvPr>
          <p:cNvSpPr txBox="1"/>
          <p:nvPr/>
        </p:nvSpPr>
        <p:spPr>
          <a:xfrm>
            <a:off x="4673078" y="1469708"/>
            <a:ext cx="43920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Adaptive Median Binary Ternary(AMBP)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AMBP (A.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Hafiane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et al. , 2014) follow similar Concept as LBP,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But instead of Center pixel, they use a new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Threshold value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Threshold value is set to local median if local median keeps a particular distance from local minima &amp; local maxima, otherwise set to center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4A1470-29E4-4FD2-976E-BD4CD2C795E1}"/>
              </a:ext>
            </a:extLst>
          </p:cNvPr>
          <p:cNvSpPr txBox="1"/>
          <p:nvPr/>
        </p:nvSpPr>
        <p:spPr>
          <a:xfrm>
            <a:off x="4673079" y="5382905"/>
            <a:ext cx="43920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Limitations: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Sensitive to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Noise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as it has the similar concept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LBP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9C6B86-2708-4227-8402-5632D58179FE}"/>
              </a:ext>
            </a:extLst>
          </p:cNvPr>
          <p:cNvSpPr txBox="1"/>
          <p:nvPr/>
        </p:nvSpPr>
        <p:spPr>
          <a:xfrm>
            <a:off x="923125" y="5889873"/>
            <a:ext cx="282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12.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Workflow of AMBP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xmlns="" id="{978D61DB-AEC1-4853-A9D6-006D13E083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288" y="1736725"/>
            <a:ext cx="4391025" cy="1866900"/>
            <a:chOff x="89" y="1094"/>
            <a:chExt cx="2766" cy="117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xmlns="" id="{D05BFC20-EDCA-4CAC-AFDD-DD94C70544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9" y="1094"/>
              <a:ext cx="2766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1FC74EB-9695-4FB9-9837-AA5C1FBA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1532"/>
              <a:ext cx="410" cy="35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xmlns="" id="{84DBDBD5-A605-4399-966D-3661A893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1532"/>
              <a:ext cx="410" cy="35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xmlns="" id="{9FE8C7C1-8EFA-4110-8E35-E29E9EF2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" y="1634"/>
              <a:ext cx="35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IMAGE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704A48F-EED0-4676-978A-63DD5A71B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1620"/>
              <a:ext cx="148" cy="175"/>
            </a:xfrm>
            <a:custGeom>
              <a:avLst/>
              <a:gdLst>
                <a:gd name="T0" fmla="*/ 0 w 148"/>
                <a:gd name="T1" fmla="*/ 87 h 175"/>
                <a:gd name="T2" fmla="*/ 74 w 148"/>
                <a:gd name="T3" fmla="*/ 0 h 175"/>
                <a:gd name="T4" fmla="*/ 148 w 148"/>
                <a:gd name="T5" fmla="*/ 87 h 175"/>
                <a:gd name="T6" fmla="*/ 74 w 148"/>
                <a:gd name="T7" fmla="*/ 175 h 175"/>
                <a:gd name="T8" fmla="*/ 0 w 148"/>
                <a:gd name="T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75">
                  <a:moveTo>
                    <a:pt x="0" y="87"/>
                  </a:moveTo>
                  <a:lnTo>
                    <a:pt x="74" y="0"/>
                  </a:lnTo>
                  <a:lnTo>
                    <a:pt x="148" y="87"/>
                  </a:lnTo>
                  <a:lnTo>
                    <a:pt x="74" y="17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B0A8E61-5961-4E16-9805-71DFB7131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1620"/>
              <a:ext cx="148" cy="175"/>
            </a:xfrm>
            <a:custGeom>
              <a:avLst/>
              <a:gdLst>
                <a:gd name="T0" fmla="*/ 0 w 148"/>
                <a:gd name="T1" fmla="*/ 87 h 175"/>
                <a:gd name="T2" fmla="*/ 74 w 148"/>
                <a:gd name="T3" fmla="*/ 0 h 175"/>
                <a:gd name="T4" fmla="*/ 148 w 148"/>
                <a:gd name="T5" fmla="*/ 87 h 175"/>
                <a:gd name="T6" fmla="*/ 74 w 148"/>
                <a:gd name="T7" fmla="*/ 175 h 175"/>
                <a:gd name="T8" fmla="*/ 0 w 148"/>
                <a:gd name="T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75">
                  <a:moveTo>
                    <a:pt x="0" y="87"/>
                  </a:moveTo>
                  <a:lnTo>
                    <a:pt x="74" y="0"/>
                  </a:lnTo>
                  <a:lnTo>
                    <a:pt x="148" y="87"/>
                  </a:lnTo>
                  <a:lnTo>
                    <a:pt x="74" y="175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6350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xmlns="" id="{B87B0B11-F733-457B-9E76-59FF266D2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707"/>
              <a:ext cx="242" cy="0"/>
            </a:xfrm>
            <a:prstGeom prst="line">
              <a:avLst/>
            </a:prstGeom>
            <a:noFill/>
            <a:ln w="41275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8C41FD13-8920-4235-A47B-2A430E0F1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662"/>
              <a:ext cx="79" cy="91"/>
            </a:xfrm>
            <a:custGeom>
              <a:avLst/>
              <a:gdLst>
                <a:gd name="T0" fmla="*/ 0 w 79"/>
                <a:gd name="T1" fmla="*/ 0 h 91"/>
                <a:gd name="T2" fmla="*/ 79 w 79"/>
                <a:gd name="T3" fmla="*/ 45 h 91"/>
                <a:gd name="T4" fmla="*/ 0 w 79"/>
                <a:gd name="T5" fmla="*/ 91 h 91"/>
                <a:gd name="T6" fmla="*/ 0 w 79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1">
                  <a:moveTo>
                    <a:pt x="0" y="0"/>
                  </a:moveTo>
                  <a:lnTo>
                    <a:pt x="79" y="45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xmlns="" id="{CACA3514-1772-4223-8EBF-C792238E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464"/>
              <a:ext cx="656" cy="39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xmlns="" id="{73D09FE6-6C11-43E6-A289-4385D9ED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464"/>
              <a:ext cx="656" cy="394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xmlns="" id="{DB6D7B70-A91A-4A94-BFE9-9F8152F42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604"/>
              <a:ext cx="38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Threshold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12259FA-CA71-4DDB-9691-7DBD4B13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1246"/>
              <a:ext cx="153" cy="869"/>
            </a:xfrm>
            <a:custGeom>
              <a:avLst/>
              <a:gdLst>
                <a:gd name="T0" fmla="*/ 0 w 576"/>
                <a:gd name="T1" fmla="*/ 2864 h 2864"/>
                <a:gd name="T2" fmla="*/ 288 w 576"/>
                <a:gd name="T3" fmla="*/ 2576 h 2864"/>
                <a:gd name="T4" fmla="*/ 288 w 576"/>
                <a:gd name="T5" fmla="*/ 1695 h 2864"/>
                <a:gd name="T6" fmla="*/ 576 w 576"/>
                <a:gd name="T7" fmla="*/ 1407 h 2864"/>
                <a:gd name="T8" fmla="*/ 288 w 576"/>
                <a:gd name="T9" fmla="*/ 1119 h 2864"/>
                <a:gd name="T10" fmla="*/ 288 w 576"/>
                <a:gd name="T11" fmla="*/ 288 h 2864"/>
                <a:gd name="T12" fmla="*/ 0 w 576"/>
                <a:gd name="T13" fmla="*/ 0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2864">
                  <a:moveTo>
                    <a:pt x="0" y="2864"/>
                  </a:moveTo>
                  <a:cubicBezTo>
                    <a:pt x="152" y="2847"/>
                    <a:pt x="271" y="2728"/>
                    <a:pt x="288" y="2576"/>
                  </a:cubicBezTo>
                  <a:lnTo>
                    <a:pt x="288" y="1695"/>
                  </a:lnTo>
                  <a:cubicBezTo>
                    <a:pt x="305" y="1543"/>
                    <a:pt x="425" y="1423"/>
                    <a:pt x="576" y="1407"/>
                  </a:cubicBezTo>
                  <a:cubicBezTo>
                    <a:pt x="425" y="1390"/>
                    <a:pt x="305" y="1270"/>
                    <a:pt x="288" y="1119"/>
                  </a:cubicBezTo>
                  <a:lnTo>
                    <a:pt x="288" y="288"/>
                  </a:lnTo>
                  <a:cubicBezTo>
                    <a:pt x="271" y="137"/>
                    <a:pt x="152" y="17"/>
                    <a:pt x="0" y="0"/>
                  </a:cubicBezTo>
                </a:path>
              </a:pathLst>
            </a:custGeom>
            <a:noFill/>
            <a:ln w="269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xmlns="" id="{1B7D3351-2CE0-44CF-8B73-BC46A2BC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100"/>
              <a:ext cx="688" cy="35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xmlns="" id="{11391DCB-62B2-46B8-B459-FACB642D4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100"/>
              <a:ext cx="688" cy="35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xmlns="" id="{249335E8-EF67-48C8-9C1A-81810B45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508"/>
              <a:ext cx="688" cy="35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xmlns="" id="{2C0C1CDB-8816-46C7-9BC1-A28B14F8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508"/>
              <a:ext cx="688" cy="35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xmlns="" id="{A084DF98-D3CA-473E-AD76-100F11B7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916"/>
              <a:ext cx="688" cy="35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xmlns="" id="{A8134FAD-7CE5-4E3E-9DB6-48CF7938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916"/>
              <a:ext cx="688" cy="35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2DD092A4-BBB8-496C-9536-14311B55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1299"/>
              <a:ext cx="350" cy="321"/>
            </a:xfrm>
            <a:custGeom>
              <a:avLst/>
              <a:gdLst>
                <a:gd name="T0" fmla="*/ 0 w 350"/>
                <a:gd name="T1" fmla="*/ 321 h 321"/>
                <a:gd name="T2" fmla="*/ 0 w 350"/>
                <a:gd name="T3" fmla="*/ 0 h 321"/>
                <a:gd name="T4" fmla="*/ 350 w 350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" h="321">
                  <a:moveTo>
                    <a:pt x="0" y="321"/>
                  </a:moveTo>
                  <a:lnTo>
                    <a:pt x="0" y="0"/>
                  </a:lnTo>
                  <a:lnTo>
                    <a:pt x="350" y="0"/>
                  </a:lnTo>
                </a:path>
              </a:pathLst>
            </a:custGeom>
            <a:noFill/>
            <a:ln w="269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FDAB9DB6-609B-4262-BEA7-F39A01CF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263"/>
              <a:ext cx="63" cy="72"/>
            </a:xfrm>
            <a:custGeom>
              <a:avLst/>
              <a:gdLst>
                <a:gd name="T0" fmla="*/ 0 w 63"/>
                <a:gd name="T1" fmla="*/ 0 h 72"/>
                <a:gd name="T2" fmla="*/ 63 w 63"/>
                <a:gd name="T3" fmla="*/ 36 h 72"/>
                <a:gd name="T4" fmla="*/ 0 w 63"/>
                <a:gd name="T5" fmla="*/ 72 h 72"/>
                <a:gd name="T6" fmla="*/ 0 w 63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72">
                  <a:moveTo>
                    <a:pt x="0" y="0"/>
                  </a:moveTo>
                  <a:lnTo>
                    <a:pt x="63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xmlns="" id="{9172A6A2-15D3-4B67-9AB2-704927445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" y="1707"/>
              <a:ext cx="276" cy="0"/>
            </a:xfrm>
            <a:prstGeom prst="line">
              <a:avLst/>
            </a:prstGeom>
            <a:noFill/>
            <a:ln w="269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79508E3-3C3E-4626-B0E9-68C44DE8E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671"/>
              <a:ext cx="63" cy="72"/>
            </a:xfrm>
            <a:custGeom>
              <a:avLst/>
              <a:gdLst>
                <a:gd name="T0" fmla="*/ 0 w 63"/>
                <a:gd name="T1" fmla="*/ 0 h 72"/>
                <a:gd name="T2" fmla="*/ 63 w 63"/>
                <a:gd name="T3" fmla="*/ 36 h 72"/>
                <a:gd name="T4" fmla="*/ 0 w 63"/>
                <a:gd name="T5" fmla="*/ 72 h 72"/>
                <a:gd name="T6" fmla="*/ 0 w 63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72">
                  <a:moveTo>
                    <a:pt x="0" y="0"/>
                  </a:moveTo>
                  <a:lnTo>
                    <a:pt x="63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526755F1-9A3C-42BD-9558-7F8E3918D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1795"/>
              <a:ext cx="350" cy="320"/>
            </a:xfrm>
            <a:custGeom>
              <a:avLst/>
              <a:gdLst>
                <a:gd name="T0" fmla="*/ 0 w 350"/>
                <a:gd name="T1" fmla="*/ 0 h 320"/>
                <a:gd name="T2" fmla="*/ 0 w 350"/>
                <a:gd name="T3" fmla="*/ 320 h 320"/>
                <a:gd name="T4" fmla="*/ 350 w 350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" h="320">
                  <a:moveTo>
                    <a:pt x="0" y="0"/>
                  </a:moveTo>
                  <a:lnTo>
                    <a:pt x="0" y="320"/>
                  </a:lnTo>
                  <a:lnTo>
                    <a:pt x="350" y="320"/>
                  </a:lnTo>
                </a:path>
              </a:pathLst>
            </a:custGeom>
            <a:noFill/>
            <a:ln w="269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7B0DFD-E034-41F7-A625-65DB437D6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080"/>
              <a:ext cx="63" cy="71"/>
            </a:xfrm>
            <a:custGeom>
              <a:avLst/>
              <a:gdLst>
                <a:gd name="T0" fmla="*/ 0 w 63"/>
                <a:gd name="T1" fmla="*/ 0 h 71"/>
                <a:gd name="T2" fmla="*/ 63 w 63"/>
                <a:gd name="T3" fmla="*/ 35 h 71"/>
                <a:gd name="T4" fmla="*/ 0 w 63"/>
                <a:gd name="T5" fmla="*/ 71 h 71"/>
                <a:gd name="T6" fmla="*/ 0 w 63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71">
                  <a:moveTo>
                    <a:pt x="0" y="0"/>
                  </a:moveTo>
                  <a:lnTo>
                    <a:pt x="63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14">
            <a:extLst>
              <a:ext uri="{FF2B5EF4-FFF2-40B4-BE49-F238E27FC236}">
                <a16:creationId xmlns:a16="http://schemas.microsoft.com/office/drawing/2014/main" xmlns="" id="{5B6EE7D4-63FD-41FB-9E95-FF65A3E0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802" y="1869883"/>
            <a:ext cx="793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Local Median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of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xmlns="" id="{2D9D9B45-FDF8-4FE0-903A-8AD8582A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420" y="2526066"/>
            <a:ext cx="761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Local Minima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of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xmlns="" id="{33A046EB-C117-4BCB-9012-1718C52E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404" y="3187700"/>
            <a:ext cx="7838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Local Maxima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of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29" y="378619"/>
            <a:ext cx="78867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Adaptive Feature Descriptors(Cont.)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93BE0A-7FFA-43F1-921D-90D95659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" y="4362857"/>
            <a:ext cx="4399210" cy="14976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47BE0A-8BC9-44F5-B50D-C90E342B2B34}"/>
              </a:ext>
            </a:extLst>
          </p:cNvPr>
          <p:cNvSpPr txBox="1"/>
          <p:nvPr/>
        </p:nvSpPr>
        <p:spPr>
          <a:xfrm>
            <a:off x="4682022" y="1595081"/>
            <a:ext cx="4392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Adaptive Robust Binary Pattern(ARBP)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ARBP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(X. Wu et al. 2018) follows similar Concept as LBP &amp; AMBP,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But it uses local average as an extra parameter which contributes to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Threshold value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D56472-9E74-4481-9956-CCC6DEB31F59}"/>
              </a:ext>
            </a:extLst>
          </p:cNvPr>
          <p:cNvSpPr txBox="1"/>
          <p:nvPr/>
        </p:nvSpPr>
        <p:spPr>
          <a:xfrm>
            <a:off x="4682022" y="5405386"/>
            <a:ext cx="4171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Limitations: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Sensitive to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Noise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as  it directly considers the intensity values.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8B67DC-3BE0-46DF-9CAF-20BF6789BF2E}"/>
              </a:ext>
            </a:extLst>
          </p:cNvPr>
          <p:cNvSpPr txBox="1"/>
          <p:nvPr/>
        </p:nvSpPr>
        <p:spPr>
          <a:xfrm>
            <a:off x="1272638" y="6017797"/>
            <a:ext cx="282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13.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Workflow of ARBP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1F9A3D2-0AAA-438A-9F46-7D6C4CFCA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35349"/>
              </p:ext>
            </p:extLst>
          </p:nvPr>
        </p:nvGraphicFramePr>
        <p:xfrm>
          <a:off x="5904888" y="3114061"/>
          <a:ext cx="1725300" cy="16312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5100">
                  <a:extLst>
                    <a:ext uri="{9D8B030D-6E8A-4147-A177-3AD203B41FA5}">
                      <a16:colId xmlns:a16="http://schemas.microsoft.com/office/drawing/2014/main" xmlns="" val="4196625443"/>
                    </a:ext>
                  </a:extLst>
                </a:gridCol>
                <a:gridCol w="575100">
                  <a:extLst>
                    <a:ext uri="{9D8B030D-6E8A-4147-A177-3AD203B41FA5}">
                      <a16:colId xmlns:a16="http://schemas.microsoft.com/office/drawing/2014/main" xmlns="" val="1594554853"/>
                    </a:ext>
                  </a:extLst>
                </a:gridCol>
                <a:gridCol w="575100">
                  <a:extLst>
                    <a:ext uri="{9D8B030D-6E8A-4147-A177-3AD203B41FA5}">
                      <a16:colId xmlns:a16="http://schemas.microsoft.com/office/drawing/2014/main" xmlns="" val="1384853080"/>
                    </a:ext>
                  </a:extLst>
                </a:gridCol>
              </a:tblGrid>
              <a:tr h="4666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98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38647"/>
                  </a:ext>
                </a:extLst>
              </a:tr>
              <a:tr h="5822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96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91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74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7087248"/>
                  </a:ext>
                </a:extLst>
              </a:tr>
              <a:tr h="5822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 marL="113507" marR="113507" marT="56753" marB="56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4801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A46E04-EAB8-4219-A32B-7BAFC446DBFE}"/>
              </a:ext>
            </a:extLst>
          </p:cNvPr>
          <p:cNvSpPr txBox="1"/>
          <p:nvPr/>
        </p:nvSpPr>
        <p:spPr>
          <a:xfrm>
            <a:off x="5243288" y="4906054"/>
            <a:ext cx="347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14.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3x3 Local Region of Image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xmlns="" id="{171C7923-5C45-43FB-90BB-92A133D5C1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813" y="1690688"/>
            <a:ext cx="4052887" cy="2125662"/>
            <a:chOff x="255" y="1065"/>
            <a:chExt cx="2553" cy="1339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xmlns="" id="{319CD7C5-321B-4C46-AA86-8AEBCF9314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5" y="1065"/>
              <a:ext cx="2553" cy="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9A1FFB4C-C03C-4122-ACC9-A104DF2A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627"/>
              <a:ext cx="363" cy="27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06205A68-5874-4835-BDB8-F2255391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627"/>
              <a:ext cx="363" cy="274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xmlns="" id="{EEF16D7E-F0D0-40A2-A29A-74DCC8A0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706"/>
              <a:ext cx="3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IMAGE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8FA9E570-78E8-4B8A-AA1C-C5C88137B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1608"/>
              <a:ext cx="582" cy="308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xmlns="" id="{ED19904B-597B-4365-B6EA-10BF5546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1608"/>
              <a:ext cx="582" cy="308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xmlns="" id="{455D24F6-57A6-4285-BDB8-0607032E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1717"/>
              <a:ext cx="3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Threshold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BA83DB49-E872-4D48-B0CF-88E9AF5E2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1220"/>
              <a:ext cx="137" cy="1092"/>
            </a:xfrm>
            <a:custGeom>
              <a:avLst/>
              <a:gdLst>
                <a:gd name="T0" fmla="*/ 0 w 576"/>
                <a:gd name="T1" fmla="*/ 4592 h 4592"/>
                <a:gd name="T2" fmla="*/ 288 w 576"/>
                <a:gd name="T3" fmla="*/ 4304 h 4592"/>
                <a:gd name="T4" fmla="*/ 288 w 576"/>
                <a:gd name="T5" fmla="*/ 2543 h 4592"/>
                <a:gd name="T6" fmla="*/ 576 w 576"/>
                <a:gd name="T7" fmla="*/ 2255 h 4592"/>
                <a:gd name="T8" fmla="*/ 288 w 576"/>
                <a:gd name="T9" fmla="*/ 1967 h 4592"/>
                <a:gd name="T10" fmla="*/ 288 w 576"/>
                <a:gd name="T11" fmla="*/ 288 h 4592"/>
                <a:gd name="T12" fmla="*/ 0 w 576"/>
                <a:gd name="T13" fmla="*/ 0 h 4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592">
                  <a:moveTo>
                    <a:pt x="0" y="4592"/>
                  </a:moveTo>
                  <a:cubicBezTo>
                    <a:pt x="152" y="4575"/>
                    <a:pt x="271" y="4456"/>
                    <a:pt x="288" y="4304"/>
                  </a:cubicBezTo>
                  <a:lnTo>
                    <a:pt x="288" y="2543"/>
                  </a:lnTo>
                  <a:cubicBezTo>
                    <a:pt x="305" y="2392"/>
                    <a:pt x="425" y="2272"/>
                    <a:pt x="576" y="2255"/>
                  </a:cubicBezTo>
                  <a:cubicBezTo>
                    <a:pt x="425" y="2238"/>
                    <a:pt x="305" y="2119"/>
                    <a:pt x="288" y="1967"/>
                  </a:cubicBezTo>
                  <a:lnTo>
                    <a:pt x="288" y="288"/>
                  </a:lnTo>
                  <a:cubicBezTo>
                    <a:pt x="271" y="137"/>
                    <a:pt x="152" y="17"/>
                    <a:pt x="0" y="0"/>
                  </a:cubicBezTo>
                </a:path>
              </a:pathLst>
            </a:custGeom>
            <a:noFill/>
            <a:ln w="238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xmlns="" id="{C88C6782-A07F-4105-9C07-36A31004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070"/>
              <a:ext cx="610" cy="273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xmlns="" id="{48F883B4-105A-4E31-AB26-40CBAADD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070"/>
              <a:ext cx="610" cy="273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xmlns="" id="{08724E6B-CDE6-4A08-A26B-000CFD78E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1118"/>
              <a:ext cx="4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Local Median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of Image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xmlns="" id="{0DF4D258-BAC4-4C7A-9A59-2C9636F6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423"/>
              <a:ext cx="610" cy="273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xmlns="" id="{4F388386-BDB0-4894-B130-0BCC3A24D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423"/>
              <a:ext cx="610" cy="273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xmlns="" id="{273DA0BC-9B8D-4CC8-A5B6-E211AB5E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776"/>
              <a:ext cx="610" cy="27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xmlns="" id="{98ACE6D8-859B-4A1E-93DD-28D9B49E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776"/>
              <a:ext cx="610" cy="274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B057E416-1591-44B2-9104-C8D64E3C0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" y="1206"/>
              <a:ext cx="572" cy="375"/>
            </a:xfrm>
            <a:custGeom>
              <a:avLst/>
              <a:gdLst>
                <a:gd name="T0" fmla="*/ 0 w 572"/>
                <a:gd name="T1" fmla="*/ 375 h 375"/>
                <a:gd name="T2" fmla="*/ 0 w 572"/>
                <a:gd name="T3" fmla="*/ 0 h 375"/>
                <a:gd name="T4" fmla="*/ 572 w 572"/>
                <a:gd name="T5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375">
                  <a:moveTo>
                    <a:pt x="0" y="375"/>
                  </a:moveTo>
                  <a:lnTo>
                    <a:pt x="0" y="0"/>
                  </a:lnTo>
                  <a:lnTo>
                    <a:pt x="572" y="0"/>
                  </a:lnTo>
                </a:path>
              </a:pathLst>
            </a:custGeom>
            <a:noFill/>
            <a:ln w="238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AB9308DA-0D28-4FDD-8F14-664ED750B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178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28 h 57"/>
                <a:gd name="T4" fmla="*/ 0 w 56"/>
                <a:gd name="T5" fmla="*/ 57 h 57"/>
                <a:gd name="T6" fmla="*/ 0 w 5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56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5487A0B0-5F5C-4C51-A294-317D51445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1560"/>
              <a:ext cx="663" cy="204"/>
            </a:xfrm>
            <a:custGeom>
              <a:avLst/>
              <a:gdLst>
                <a:gd name="T0" fmla="*/ 0 w 663"/>
                <a:gd name="T1" fmla="*/ 204 h 204"/>
                <a:gd name="T2" fmla="*/ 91 w 663"/>
                <a:gd name="T3" fmla="*/ 204 h 204"/>
                <a:gd name="T4" fmla="*/ 91 w 663"/>
                <a:gd name="T5" fmla="*/ 0 h 204"/>
                <a:gd name="T6" fmla="*/ 663 w 663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3" h="204">
                  <a:moveTo>
                    <a:pt x="0" y="204"/>
                  </a:moveTo>
                  <a:lnTo>
                    <a:pt x="91" y="204"/>
                  </a:lnTo>
                  <a:lnTo>
                    <a:pt x="91" y="0"/>
                  </a:lnTo>
                  <a:lnTo>
                    <a:pt x="663" y="0"/>
                  </a:lnTo>
                </a:path>
              </a:pathLst>
            </a:custGeom>
            <a:noFill/>
            <a:ln w="238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A0267E0A-4E03-4445-86A3-F63D2076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532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56 w 56"/>
                <a:gd name="T3" fmla="*/ 28 h 56"/>
                <a:gd name="T4" fmla="*/ 0 w 56"/>
                <a:gd name="T5" fmla="*/ 56 h 56"/>
                <a:gd name="T6" fmla="*/ 0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56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4476F295-176C-4BBA-814D-65D768072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764"/>
              <a:ext cx="709" cy="502"/>
            </a:xfrm>
            <a:custGeom>
              <a:avLst/>
              <a:gdLst>
                <a:gd name="T0" fmla="*/ 0 w 709"/>
                <a:gd name="T1" fmla="*/ 0 h 502"/>
                <a:gd name="T2" fmla="*/ 137 w 709"/>
                <a:gd name="T3" fmla="*/ 0 h 502"/>
                <a:gd name="T4" fmla="*/ 137 w 709"/>
                <a:gd name="T5" fmla="*/ 502 h 502"/>
                <a:gd name="T6" fmla="*/ 709 w 709"/>
                <a:gd name="T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502">
                  <a:moveTo>
                    <a:pt x="0" y="0"/>
                  </a:moveTo>
                  <a:lnTo>
                    <a:pt x="137" y="0"/>
                  </a:lnTo>
                  <a:lnTo>
                    <a:pt x="137" y="502"/>
                  </a:lnTo>
                  <a:lnTo>
                    <a:pt x="709" y="502"/>
                  </a:lnTo>
                </a:path>
              </a:pathLst>
            </a:custGeom>
            <a:noFill/>
            <a:ln w="238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5284CB0F-BFDA-4B50-960C-328AC1725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2238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56 w 56"/>
                <a:gd name="T3" fmla="*/ 28 h 56"/>
                <a:gd name="T4" fmla="*/ 0 w 56"/>
                <a:gd name="T5" fmla="*/ 56 h 56"/>
                <a:gd name="T6" fmla="*/ 0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56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xmlns="" id="{BC6E475C-AD5E-4155-ADB6-8AD8D671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129"/>
              <a:ext cx="610" cy="27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xmlns="" id="{4DD29A9F-40C3-4579-9F7A-38F36058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129"/>
              <a:ext cx="610" cy="274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xmlns="" id="{F8D0C932-04AD-4405-A652-FAA4157C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1901"/>
              <a:ext cx="572" cy="0"/>
            </a:xfrm>
            <a:prstGeom prst="line">
              <a:avLst/>
            </a:prstGeom>
            <a:noFill/>
            <a:ln w="238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9E25D66F-74E1-46C8-965B-566268111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8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56 w 56"/>
                <a:gd name="T3" fmla="*/ 28 h 56"/>
                <a:gd name="T4" fmla="*/ 0 w 56"/>
                <a:gd name="T5" fmla="*/ 56 h 56"/>
                <a:gd name="T6" fmla="*/ 0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56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xmlns="" id="{A2622B50-178F-4051-9613-17532A92F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468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Local Minima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of Image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xmlns="" id="{9F012B17-A07B-40AD-8046-CCFA8E35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767"/>
              <a:ext cx="610" cy="273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xmlns="" id="{A48E405B-5559-426C-939B-0A5FF924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1812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Local Maxima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of Image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xmlns="" id="{B836E6CA-13ED-455D-A9EF-C32CDEB8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169"/>
              <a:ext cx="4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Local Average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of Image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Adaptive Feature Descriptors(Cont.)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637CC5-F504-4154-AD3D-A8FF2D623A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t="-727" r="49818" b="727"/>
          <a:stretch/>
        </p:blipFill>
        <p:spPr>
          <a:xfrm>
            <a:off x="2708952" y="4898042"/>
            <a:ext cx="1142746" cy="1130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7519" y="6057149"/>
            <a:ext cx="150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Cheek Region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0" y="4901353"/>
            <a:ext cx="2154408" cy="152512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B45E649F-EE11-4A79-9C48-AA96E90E56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72" y="1562100"/>
            <a:ext cx="4241823" cy="3255735"/>
            <a:chOff x="105" y="1190"/>
            <a:chExt cx="3198" cy="2569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xmlns="" id="{CDE43C0B-1EAF-4822-8009-96A6BB18B3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5" y="1190"/>
              <a:ext cx="3198" cy="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E06F19EC-F6A6-44E2-9F0A-FF233A67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338"/>
              <a:ext cx="45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xmlns="" id="{DA3AA970-EA17-4694-97D8-0DDEDFF8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338"/>
              <a:ext cx="45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7520F240-DF54-4E6A-AB96-723D735B4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2437"/>
              <a:ext cx="39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IMAGE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xmlns="" id="{2EA4BDB2-27CA-4C44-BFF9-F7F87E335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260"/>
              <a:ext cx="732" cy="386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xmlns="" id="{0BA08E3D-7980-4282-8D52-221A2F37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260"/>
              <a:ext cx="732" cy="386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xmlns="" id="{F683600E-A8FF-4568-982C-7FD70C7C9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96"/>
              <a:ext cx="26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DAPP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D71C70E6-046A-41D5-94E4-C19B4A81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360"/>
              <a:ext cx="171" cy="2239"/>
            </a:xfrm>
            <a:custGeom>
              <a:avLst/>
              <a:gdLst>
                <a:gd name="T0" fmla="*/ 0 w 576"/>
                <a:gd name="T1" fmla="*/ 7504 h 7504"/>
                <a:gd name="T2" fmla="*/ 288 w 576"/>
                <a:gd name="T3" fmla="*/ 7216 h 7504"/>
                <a:gd name="T4" fmla="*/ 288 w 576"/>
                <a:gd name="T5" fmla="*/ 3974 h 7504"/>
                <a:gd name="T6" fmla="*/ 576 w 576"/>
                <a:gd name="T7" fmla="*/ 3686 h 7504"/>
                <a:gd name="T8" fmla="*/ 288 w 576"/>
                <a:gd name="T9" fmla="*/ 3398 h 7504"/>
                <a:gd name="T10" fmla="*/ 288 w 576"/>
                <a:gd name="T11" fmla="*/ 288 h 7504"/>
                <a:gd name="T12" fmla="*/ 0 w 576"/>
                <a:gd name="T13" fmla="*/ 0 h 7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7504">
                  <a:moveTo>
                    <a:pt x="0" y="7504"/>
                  </a:moveTo>
                  <a:cubicBezTo>
                    <a:pt x="152" y="7488"/>
                    <a:pt x="271" y="7368"/>
                    <a:pt x="288" y="7216"/>
                  </a:cubicBezTo>
                  <a:lnTo>
                    <a:pt x="288" y="3974"/>
                  </a:lnTo>
                  <a:cubicBezTo>
                    <a:pt x="305" y="3822"/>
                    <a:pt x="425" y="3702"/>
                    <a:pt x="576" y="3686"/>
                  </a:cubicBezTo>
                  <a:cubicBezTo>
                    <a:pt x="425" y="3669"/>
                    <a:pt x="305" y="3549"/>
                    <a:pt x="288" y="3398"/>
                  </a:cubicBezTo>
                  <a:lnTo>
                    <a:pt x="288" y="288"/>
                  </a:lnTo>
                  <a:cubicBezTo>
                    <a:pt x="271" y="137"/>
                    <a:pt x="152" y="17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AE58C8F5-4825-4449-BAB6-B7A444C86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639"/>
              <a:ext cx="76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E67E1753-396D-4CCE-8B75-7D513044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639"/>
              <a:ext cx="76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xmlns="" id="{8BF9FADB-AA1C-4347-9FC9-6BB6E53C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754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xmlns="" id="{807143DE-5F47-405A-AF6E-054B7622F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82"/>
              <a:ext cx="76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xmlns="" id="{8F959CB4-F611-4C95-8A7A-83D47250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82"/>
              <a:ext cx="76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xmlns="" id="{72566C0E-19DA-4295-BDA6-4B5041D9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197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xmlns="" id="{B0061798-0509-489B-A8CD-E0228A14A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526"/>
              <a:ext cx="767" cy="343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xmlns="" id="{2572C646-E175-4382-840D-8997081A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526"/>
              <a:ext cx="767" cy="343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xmlns="" id="{F9F13B59-653B-47FE-962F-65D4B8FE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642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311D2CCF-EA18-426F-A1A9-257BE811B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" y="1364"/>
              <a:ext cx="719" cy="890"/>
            </a:xfrm>
            <a:custGeom>
              <a:avLst/>
              <a:gdLst>
                <a:gd name="T0" fmla="*/ 0 w 719"/>
                <a:gd name="T1" fmla="*/ 890 h 890"/>
                <a:gd name="T2" fmla="*/ 0 w 719"/>
                <a:gd name="T3" fmla="*/ 0 h 890"/>
                <a:gd name="T4" fmla="*/ 719 w 719"/>
                <a:gd name="T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9" h="890">
                  <a:moveTo>
                    <a:pt x="0" y="890"/>
                  </a:moveTo>
                  <a:lnTo>
                    <a:pt x="0" y="0"/>
                  </a:lnTo>
                  <a:lnTo>
                    <a:pt x="719" y="0"/>
                  </a:lnTo>
                </a:path>
              </a:pathLst>
            </a:cu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3FE40557-199D-4B5F-B0D4-D81FCFB8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1329"/>
              <a:ext cx="70" cy="71"/>
            </a:xfrm>
            <a:custGeom>
              <a:avLst/>
              <a:gdLst>
                <a:gd name="T0" fmla="*/ 0 w 70"/>
                <a:gd name="T1" fmla="*/ 0 h 71"/>
                <a:gd name="T2" fmla="*/ 70 w 70"/>
                <a:gd name="T3" fmla="*/ 35 h 71"/>
                <a:gd name="T4" fmla="*/ 0 w 70"/>
                <a:gd name="T5" fmla="*/ 71 h 71"/>
                <a:gd name="T6" fmla="*/ 0 w 70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0" y="0"/>
                  </a:moveTo>
                  <a:lnTo>
                    <a:pt x="70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DAED0159-27CB-462E-B8A1-8205AF7E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319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xmlns="" id="{6643ED7F-4A6A-4861-B6AD-A538B9AC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306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1A4CFAF0-3D9C-4A48-80B7-A099FAB8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2254"/>
              <a:ext cx="833" cy="256"/>
            </a:xfrm>
            <a:custGeom>
              <a:avLst/>
              <a:gdLst>
                <a:gd name="T0" fmla="*/ 0 w 833"/>
                <a:gd name="T1" fmla="*/ 256 h 256"/>
                <a:gd name="T2" fmla="*/ 114 w 833"/>
                <a:gd name="T3" fmla="*/ 256 h 256"/>
                <a:gd name="T4" fmla="*/ 114 w 833"/>
                <a:gd name="T5" fmla="*/ 0 h 256"/>
                <a:gd name="T6" fmla="*/ 833 w 833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3" h="256">
                  <a:moveTo>
                    <a:pt x="0" y="256"/>
                  </a:moveTo>
                  <a:lnTo>
                    <a:pt x="114" y="256"/>
                  </a:lnTo>
                  <a:lnTo>
                    <a:pt x="114" y="0"/>
                  </a:lnTo>
                  <a:lnTo>
                    <a:pt x="833" y="0"/>
                  </a:lnTo>
                </a:path>
              </a:pathLst>
            </a:cu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9AD1C421-ACB4-4587-9F94-62C22EB1B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2219"/>
              <a:ext cx="70" cy="71"/>
            </a:xfrm>
            <a:custGeom>
              <a:avLst/>
              <a:gdLst>
                <a:gd name="T0" fmla="*/ 0 w 70"/>
                <a:gd name="T1" fmla="*/ 0 h 71"/>
                <a:gd name="T2" fmla="*/ 70 w 70"/>
                <a:gd name="T3" fmla="*/ 35 h 71"/>
                <a:gd name="T4" fmla="*/ 0 w 70"/>
                <a:gd name="T5" fmla="*/ 71 h 71"/>
                <a:gd name="T6" fmla="*/ 0 w 70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0" y="0"/>
                  </a:moveTo>
                  <a:lnTo>
                    <a:pt x="70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34F83075-C150-48B7-B797-3C2F576B8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2510"/>
              <a:ext cx="890" cy="1089"/>
            </a:xfrm>
            <a:custGeom>
              <a:avLst/>
              <a:gdLst>
                <a:gd name="T0" fmla="*/ 0 w 890"/>
                <a:gd name="T1" fmla="*/ 0 h 1089"/>
                <a:gd name="T2" fmla="*/ 171 w 890"/>
                <a:gd name="T3" fmla="*/ 0 h 1089"/>
                <a:gd name="T4" fmla="*/ 171 w 890"/>
                <a:gd name="T5" fmla="*/ 1089 h 1089"/>
                <a:gd name="T6" fmla="*/ 890 w 890"/>
                <a:gd name="T7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1089">
                  <a:moveTo>
                    <a:pt x="0" y="0"/>
                  </a:moveTo>
                  <a:lnTo>
                    <a:pt x="171" y="0"/>
                  </a:lnTo>
                  <a:lnTo>
                    <a:pt x="171" y="1089"/>
                  </a:lnTo>
                  <a:lnTo>
                    <a:pt x="890" y="1089"/>
                  </a:lnTo>
                </a:path>
              </a:pathLst>
            </a:cu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51E35B0A-8A98-420D-A7CF-E0B11BF70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564"/>
              <a:ext cx="70" cy="70"/>
            </a:xfrm>
            <a:custGeom>
              <a:avLst/>
              <a:gdLst>
                <a:gd name="T0" fmla="*/ 0 w 70"/>
                <a:gd name="T1" fmla="*/ 0 h 70"/>
                <a:gd name="T2" fmla="*/ 70 w 70"/>
                <a:gd name="T3" fmla="*/ 35 h 70"/>
                <a:gd name="T4" fmla="*/ 0 w 70"/>
                <a:gd name="T5" fmla="*/ 70 h 70"/>
                <a:gd name="T6" fmla="*/ 0 w 70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0">
                  <a:moveTo>
                    <a:pt x="0" y="0"/>
                  </a:moveTo>
                  <a:lnTo>
                    <a:pt x="70" y="35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xmlns="" id="{05F0C6B7-4BD8-4F0B-9659-2AFD5F9E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69"/>
              <a:ext cx="76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xmlns="" id="{2DC8B696-FA92-4A3A-A5EB-DB6F393F1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69"/>
              <a:ext cx="76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xmlns="" id="{C2F08D04-9CBD-44F9-98AD-0ED35E85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084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xmlns="" id="{AF0B2CBE-2032-4F53-A4E1-F8385ECFE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2682"/>
              <a:ext cx="719" cy="0"/>
            </a:xfrm>
            <a:prstGeom prst="line">
              <a:avLst/>
            </a:pr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xmlns="" id="{82F27305-1A3A-4F15-AF06-1FAA626C1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2647"/>
              <a:ext cx="70" cy="70"/>
            </a:xfrm>
            <a:custGeom>
              <a:avLst/>
              <a:gdLst>
                <a:gd name="T0" fmla="*/ 0 w 70"/>
                <a:gd name="T1" fmla="*/ 0 h 70"/>
                <a:gd name="T2" fmla="*/ 70 w 70"/>
                <a:gd name="T3" fmla="*/ 35 h 70"/>
                <a:gd name="T4" fmla="*/ 0 w 70"/>
                <a:gd name="T5" fmla="*/ 70 h 70"/>
                <a:gd name="T6" fmla="*/ 0 w 70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0">
                  <a:moveTo>
                    <a:pt x="0" y="0"/>
                  </a:moveTo>
                  <a:lnTo>
                    <a:pt x="70" y="35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468A1A7F-E98A-4551-BCCC-9C8DF667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96"/>
              <a:ext cx="76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xmlns="" id="{9B6AD7DD-904A-4C24-BC63-59439D0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96"/>
              <a:ext cx="76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xmlns="" id="{2097C0EB-A8B3-4C02-ACD6-DE370278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311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xmlns="" id="{E9D91DED-0A29-4634-B2C5-3B697C7F7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12"/>
              <a:ext cx="767" cy="344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xmlns="" id="{BF684C16-D009-43EF-A5F6-1C0ECC5C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12"/>
              <a:ext cx="767" cy="344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xmlns="" id="{602E99C8-38F9-44D3-9E04-48B88193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527"/>
              <a:ext cx="3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State 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xmlns="" id="{9F23352E-69A8-4819-A9E4-EE0B2B9B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3141"/>
              <a:ext cx="719" cy="0"/>
            </a:xfrm>
            <a:prstGeom prst="line">
              <a:avLst/>
            </a:pr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xmlns="" id="{1B98811D-132E-4B3D-9782-3D9CDDAF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106"/>
              <a:ext cx="70" cy="70"/>
            </a:xfrm>
            <a:custGeom>
              <a:avLst/>
              <a:gdLst>
                <a:gd name="T0" fmla="*/ 0 w 70"/>
                <a:gd name="T1" fmla="*/ 0 h 70"/>
                <a:gd name="T2" fmla="*/ 70 w 70"/>
                <a:gd name="T3" fmla="*/ 35 h 70"/>
                <a:gd name="T4" fmla="*/ 0 w 70"/>
                <a:gd name="T5" fmla="*/ 70 h 70"/>
                <a:gd name="T6" fmla="*/ 0 w 70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0">
                  <a:moveTo>
                    <a:pt x="0" y="0"/>
                  </a:moveTo>
                  <a:lnTo>
                    <a:pt x="70" y="35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xmlns="" id="{39A235E0-D482-43F7-8C6D-BCFC59F6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811"/>
              <a:ext cx="725" cy="1"/>
            </a:xfrm>
            <a:prstGeom prst="line">
              <a:avLst/>
            </a:prstGeom>
            <a:noFill/>
            <a:ln w="3016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xmlns="" id="{BE9B8B11-DB3D-4A38-B024-F6BE2B8A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1776"/>
              <a:ext cx="70" cy="71"/>
            </a:xfrm>
            <a:custGeom>
              <a:avLst/>
              <a:gdLst>
                <a:gd name="T0" fmla="*/ 0 w 70"/>
                <a:gd name="T1" fmla="*/ 0 h 71"/>
                <a:gd name="T2" fmla="*/ 70 w 70"/>
                <a:gd name="T3" fmla="*/ 36 h 71"/>
                <a:gd name="T4" fmla="*/ 0 w 70"/>
                <a:gd name="T5" fmla="*/ 71 h 71"/>
                <a:gd name="T6" fmla="*/ 0 w 70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0" y="0"/>
                  </a:moveTo>
                  <a:lnTo>
                    <a:pt x="70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xmlns="" id="{B970368C-56FF-491D-B4FE-A25C8D16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761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4">
              <a:extLst>
                <a:ext uri="{FF2B5EF4-FFF2-40B4-BE49-F238E27FC236}">
                  <a16:creationId xmlns:a16="http://schemas.microsoft.com/office/drawing/2014/main" xmlns="" id="{8E3F08C6-C57D-4892-8D78-368FEA49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748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xmlns="" id="{D03E6C32-B9B7-4DC7-83EA-34E2C256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210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xmlns="" id="{13C8DD95-1561-44A5-A88F-0DF244539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197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xmlns="" id="{48B5FA18-14A9-4BF8-A19D-C8AE2569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642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24">
              <a:extLst>
                <a:ext uri="{FF2B5EF4-FFF2-40B4-BE49-F238E27FC236}">
                  <a16:creationId xmlns:a16="http://schemas.microsoft.com/office/drawing/2014/main" xmlns="" id="{02A2092C-0F02-4B2B-9621-773B047B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629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4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xmlns="" id="{75EE6B56-D1E6-4FB9-AAED-0AFAA0A6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096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xmlns="" id="{22E31EC3-1CFF-40D3-B1E6-1E7D85C97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3083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5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xmlns="" id="{3A1D6690-7DA0-4602-8A1E-69851AEE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557"/>
              <a:ext cx="532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4">
              <a:extLst>
                <a:ext uri="{FF2B5EF4-FFF2-40B4-BE49-F238E27FC236}">
                  <a16:creationId xmlns:a16="http://schemas.microsoft.com/office/drawing/2014/main" xmlns="" id="{A360152B-652F-43B7-926E-F3075063D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3544"/>
              <a:ext cx="43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D64AC"/>
                  </a:solidFill>
                  <a:effectLst/>
                  <a:latin typeface="Calibri" panose="020F0502020204030204" pitchFamily="34" charset="0"/>
                </a:rPr>
                <a:t>Condition </a:t>
              </a:r>
              <a:r>
                <a:rPr lang="en-US" altLang="en-US" sz="900" dirty="0">
                  <a:solidFill>
                    <a:srgbClr val="3D64AC"/>
                  </a:solidFill>
                  <a:latin typeface="Calibri" panose="020F0502020204030204" pitchFamily="34" charset="0"/>
                </a:rPr>
                <a:t>6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92373F-16CD-4B20-A09E-1B5C7C9D3487}"/>
              </a:ext>
            </a:extLst>
          </p:cNvPr>
          <p:cNvSpPr txBox="1"/>
          <p:nvPr/>
        </p:nvSpPr>
        <p:spPr>
          <a:xfrm>
            <a:off x="4412762" y="1414561"/>
            <a:ext cx="4674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Directional Age Primitive Pattern(DAPP)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DAPP(M. T. B. Iqbal et al., 2017)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efficiently represents both cranio-facial growth(shape) &amp; skin aging (texture)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Initially 3 states are considered- (1) is set for Wrinkle textures, (2) is set for lip/eye corners, otherwise it is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Wrinkles can appear either as straight edges or curved edges &amp; secondary &amp; tertiary edge response can be clockwise or counter clockwise to each-other. All these information extend these three categories into six.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Threshold is generated from the Standard Deviation (SD) of edge responses of cheek region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DA9E2AB-ED34-47AE-BE1E-053A536346EB}"/>
              </a:ext>
            </a:extLst>
          </p:cNvPr>
          <p:cNvSpPr txBox="1"/>
          <p:nvPr/>
        </p:nvSpPr>
        <p:spPr>
          <a:xfrm>
            <a:off x="851114" y="6519014"/>
            <a:ext cx="282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15.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Workflow of ARBP</a:t>
            </a:r>
          </a:p>
        </p:txBody>
      </p:sp>
    </p:spTree>
    <p:extLst>
      <p:ext uri="{BB962C8B-B14F-4D97-AF65-F5344CB8AC3E}">
        <p14:creationId xmlns:p14="http://schemas.microsoft.com/office/powerpoint/2010/main" val="13791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Experiments &amp; Results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538162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have setup our experiment for Facial expression Recognition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Texture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Classification using K Nearest Neighbor(KNN).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have used JAFFE Dataset with 6 class expression which includes anger, fear, disgust, joy, sadness and surprise and UCLA Dataset for Texture Classification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selected 213 images of 10 Japanese female subjects from JAFFE dataset and the selected images were cropped and normalized to 140x140 pixels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22" y="4393361"/>
            <a:ext cx="5154756" cy="2061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2768" y="6442274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16 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Sample expression images from the JAFFE database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99" y="2307769"/>
            <a:ext cx="2082800" cy="1981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0633"/>
              </p:ext>
            </p:extLst>
          </p:nvPr>
        </p:nvGraphicFramePr>
        <p:xfrm>
          <a:off x="6429099" y="2307769"/>
          <a:ext cx="2082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Experiments &amp; Results(Cont.)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38242"/>
            <a:ext cx="8345533" cy="48886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fixed the number of regions to (10x10) for each image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compute feature vector for each region and then concatenate them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experimented with 4 types of descriptors and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one of them was used for “Texture Recognition”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Basic Pattern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LBP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LBC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LTP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 Pattern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CLBP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CLBC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CLTP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Volumetric Pattern for “Texture Recognition”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VLBC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CVLBC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Adaptive Pattern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AMBP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ARBP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DAPP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3643" y="4425880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Figure 1.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10X10 regions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04" y="196862"/>
            <a:ext cx="78867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Experiments &amp; Results(Cont.)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07133"/>
              </p:ext>
            </p:extLst>
          </p:nvPr>
        </p:nvGraphicFramePr>
        <p:xfrm>
          <a:off x="628650" y="2394151"/>
          <a:ext cx="3355521" cy="161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LBP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32054"/>
              </p:ext>
            </p:extLst>
          </p:nvPr>
        </p:nvGraphicFramePr>
        <p:xfrm>
          <a:off x="4916941" y="2394151"/>
          <a:ext cx="3355521" cy="161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CLBP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CLTP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91.23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54158"/>
              </p:ext>
            </p:extLst>
          </p:nvPr>
        </p:nvGraphicFramePr>
        <p:xfrm>
          <a:off x="628650" y="5105560"/>
          <a:ext cx="3355521" cy="121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VLBC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CVLBC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97.50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32256"/>
              </p:ext>
            </p:extLst>
          </p:nvPr>
        </p:nvGraphicFramePr>
        <p:xfrm>
          <a:off x="4916941" y="5105560"/>
          <a:ext cx="3355521" cy="161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AMBP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5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1119" y="1470821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Facial Expression Recognition Rate on JAFFE 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9409" y="1470821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Facial Expression Recognition Rate on JAFFE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408" y="4207368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Facial Expression Recognition Rate on JAFFE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117" y="4207368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Texture Recognition Rate on UCLA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732" y="6358731"/>
            <a:ext cx="2057400" cy="365125"/>
          </a:xfrm>
        </p:spPr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1260764"/>
            <a:ext cx="8756073" cy="5460712"/>
          </a:xfrm>
        </p:spPr>
        <p:txBody>
          <a:bodyPr>
            <a:noAutofit/>
          </a:bodyPr>
          <a:lstStyle/>
          <a:p>
            <a:endParaRPr lang="en-US" sz="400" b="1" dirty="0"/>
          </a:p>
          <a:p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endParaRPr lang="en-US" sz="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2141220-53FE-45AC-B3D3-A55F03A3C6FF}"/>
              </a:ext>
            </a:extLst>
          </p:cNvPr>
          <p:cNvSpPr/>
          <p:nvPr/>
        </p:nvSpPr>
        <p:spPr>
          <a:xfrm>
            <a:off x="739487" y="2033603"/>
            <a:ext cx="7886700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Based on the performance of the feature descriptors, we are motivated to propose a new facial feature descriptor using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concept of CLTP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with the following modification and additional feature</a:t>
            </a:r>
          </a:p>
          <a:p>
            <a:pPr marL="342900" lvl="1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Instead of 3, We will experiment with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4 feature codes and concatenate them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generate final feature vector.</a:t>
            </a:r>
          </a:p>
          <a:p>
            <a:pPr marL="2114550" lvl="5" indent="-400050">
              <a:buFont typeface="+mj-lt"/>
              <a:buAutoNum type="romanL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Sign_Code </a:t>
            </a:r>
          </a:p>
          <a:p>
            <a:pPr marL="2114550" lvl="5" indent="-400050">
              <a:buFont typeface="+mj-lt"/>
              <a:buAutoNum type="romanL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Magnitude_Code</a:t>
            </a:r>
          </a:p>
          <a:p>
            <a:pPr marL="2114550" lvl="5" indent="-400050">
              <a:buFont typeface="+mj-lt"/>
              <a:buAutoNum type="romanLcPeriod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Directional_Code</a:t>
            </a:r>
          </a:p>
          <a:p>
            <a:pPr marL="2114550" lvl="5" indent="-400050">
              <a:buFont typeface="+mj-lt"/>
              <a:buAutoNum type="romanL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Center_Code</a:t>
            </a:r>
          </a:p>
          <a:p>
            <a:pPr marL="2114550" lvl="5" indent="-400050">
              <a:buFont typeface="+mj-lt"/>
              <a:buAutoNum type="romanLcPeriod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Instead of directly using pixel values, we will consider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Edge Responses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to     generate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Sign_Code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Magnitude_Code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We will consider one additional feature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directional information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Instead of user defined threshold, we will experiment with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adaptive threshold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from flat region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400050">
              <a:buFont typeface="+mj-lt"/>
              <a:buAutoNum type="romanLcPeriod"/>
            </a:pPr>
            <a:endParaRPr lang="en-US" sz="300" dirty="0"/>
          </a:p>
          <a:p>
            <a:pPr marL="742950" lvl="1" indent="-400050">
              <a:buFont typeface="+mj-lt"/>
              <a:buAutoNum type="romanLcPeriod"/>
            </a:pPr>
            <a:endParaRPr lang="en-US" sz="300" dirty="0"/>
          </a:p>
          <a:p>
            <a:pPr lvl="1"/>
            <a:endParaRPr lang="en-US" sz="300" dirty="0"/>
          </a:p>
          <a:p>
            <a:r>
              <a:rPr lang="en-US" sz="300" dirty="0"/>
              <a:t>	</a:t>
            </a:r>
          </a:p>
          <a:p>
            <a:r>
              <a:rPr lang="en-US" sz="300" dirty="0"/>
              <a:t>   </a:t>
            </a:r>
          </a:p>
          <a:p>
            <a:r>
              <a:rPr lang="en-US" sz="300" dirty="0"/>
              <a:t>	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410ED7-FF65-41C8-B2E1-1A70204E7D23}"/>
              </a:ext>
            </a:extLst>
          </p:cNvPr>
          <p:cNvSpPr txBox="1"/>
          <p:nvPr/>
        </p:nvSpPr>
        <p:spPr>
          <a:xfrm>
            <a:off x="1141268" y="1633493"/>
            <a:ext cx="242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Proposal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5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79" y="1721063"/>
            <a:ext cx="6069841" cy="3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699891" y="1402915"/>
            <a:ext cx="8093379" cy="205883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endParaRPr lang="en-GB" sz="1500" dirty="0">
              <a:latin typeface="Cambria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itchFamily="18" charset="0"/>
                <a:cs typeface="Andalus" pitchFamily="18" charset="-78"/>
              </a:rPr>
              <a:t>Automatic recognition and analysis of human face allow many interesting </a:t>
            </a:r>
            <a:r>
              <a:rPr lang="en-GB" dirty="0">
                <a:latin typeface="Cambria" pitchFamily="18" charset="0"/>
                <a:cs typeface="Andalus" pitchFamily="18" charset="-78"/>
              </a:rPr>
              <a:t>applications in Biometrics, Human-Computer Interaction, and Security</a:t>
            </a:r>
            <a:r>
              <a:rPr lang="en-GB" b="1" dirty="0">
                <a:latin typeface="Cambria" pitchFamily="18" charset="0"/>
                <a:cs typeface="Andalus" pitchFamily="18" charset="-78"/>
              </a:rPr>
              <a:t>.</a:t>
            </a:r>
          </a:p>
          <a:p>
            <a:pPr algn="just">
              <a:buNone/>
            </a:pPr>
            <a:endParaRPr lang="en-US" sz="525" dirty="0">
              <a:latin typeface="Cambria" pitchFamily="18" charset="0"/>
              <a:cs typeface="Andalus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itchFamily="18" charset="0"/>
                <a:cs typeface="Andalus" pitchFamily="18" charset="-78"/>
              </a:rPr>
              <a:t>Deriving an </a:t>
            </a:r>
            <a:r>
              <a:rPr lang="en-US" b="1" dirty="0">
                <a:latin typeface="Cambria" pitchFamily="18" charset="0"/>
                <a:cs typeface="Andalus" pitchFamily="18" charset="-78"/>
              </a:rPr>
              <a:t>efficient and effective feature representation</a:t>
            </a:r>
            <a:r>
              <a:rPr lang="en-US" dirty="0">
                <a:latin typeface="Cambria" pitchFamily="18" charset="0"/>
                <a:cs typeface="Andalus" pitchFamily="18" charset="-78"/>
              </a:rPr>
              <a:t> is the fundamental component for any successful facial recognition system.</a:t>
            </a:r>
            <a:endParaRPr lang="en-GB" sz="975" dirty="0">
              <a:latin typeface="Cambria" pitchFamily="18" charset="0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endParaRPr lang="en-GB" sz="600" dirty="0">
              <a:latin typeface="Cambria" pitchFamily="18" charset="0"/>
              <a:cs typeface="Andalus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Cambria" pitchFamily="18" charset="0"/>
                <a:cs typeface="Andalus" pitchFamily="18" charset="-78"/>
              </a:rPr>
              <a:t>The ongoing research aims to </a:t>
            </a:r>
            <a:r>
              <a:rPr lang="en-GB" b="1" dirty="0">
                <a:latin typeface="Cambria" pitchFamily="18" charset="0"/>
                <a:cs typeface="Andalus" pitchFamily="18" charset="-78"/>
              </a:rPr>
              <a:t>increase the robustness of the underlying feature descriptor </a:t>
            </a:r>
            <a:r>
              <a:rPr lang="en-GB" dirty="0">
                <a:latin typeface="Cambria" pitchFamily="18" charset="0"/>
                <a:cs typeface="Andalus" pitchFamily="18" charset="-78"/>
              </a:rPr>
              <a:t>against different factors.</a:t>
            </a:r>
            <a:endParaRPr lang="en-US" dirty="0">
              <a:latin typeface="Cambria" pitchFamily="18" charset="0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892" y="6075123"/>
            <a:ext cx="60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Figure 1.</a:t>
            </a:r>
            <a:r>
              <a:rPr lang="en-US" dirty="0">
                <a:latin typeface="Cambria" pitchFamily="18" charset="0"/>
              </a:rPr>
              <a:t> Overview of a generic facial recognition System</a:t>
            </a:r>
            <a:endParaRPr lang="en-GB" dirty="0">
              <a:latin typeface="Cambria" pitchFamily="18" charset="0"/>
            </a:endParaRPr>
          </a:p>
        </p:txBody>
      </p:sp>
      <p:pic>
        <p:nvPicPr>
          <p:cNvPr id="13" name="Picture 1" descr="C:\Users\Articuno\Desktop\Recommendation Letter\Fi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292" y="3595490"/>
            <a:ext cx="6131415" cy="234589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090447" y="325693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Cambria" pitchFamily="18" charset="0"/>
              </a:rPr>
              <a:t>Thesis  Focus</a:t>
            </a:r>
            <a:endParaRPr lang="en-GB" sz="16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548" y="3256936"/>
            <a:ext cx="2057400" cy="1905000"/>
          </a:xfrm>
          <a:prstGeom prst="rect">
            <a:avLst/>
          </a:prstGeom>
          <a:noFill/>
          <a:ln cmpd="sng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42" y="1274480"/>
            <a:ext cx="7886700" cy="53517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T. </a:t>
            </a:r>
            <a:r>
              <a:rPr lang="en-US" sz="1400" dirty="0" err="1"/>
              <a:t>Ojala</a:t>
            </a:r>
            <a:r>
              <a:rPr lang="en-US" sz="1400" dirty="0"/>
              <a:t>, M. </a:t>
            </a:r>
            <a:r>
              <a:rPr lang="en-US" sz="1400" dirty="0" err="1"/>
              <a:t>Pietikainen</a:t>
            </a:r>
            <a:r>
              <a:rPr lang="en-US" sz="1400" dirty="0"/>
              <a:t> and D. Harwood, “A comparative study of texture measures with classification based on feature distributions” Pattern Recognition vol. 29, 1996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Zhao, Yang, De-</a:t>
            </a:r>
            <a:r>
              <a:rPr lang="en-US" sz="1400" dirty="0" err="1"/>
              <a:t>Shuang</a:t>
            </a:r>
            <a:r>
              <a:rPr lang="en-US" sz="1400" dirty="0"/>
              <a:t> Huang, and Wei </a:t>
            </a:r>
            <a:r>
              <a:rPr lang="en-US" sz="1400" dirty="0" err="1"/>
              <a:t>Jia</a:t>
            </a:r>
            <a:r>
              <a:rPr lang="en-US" sz="1400" dirty="0"/>
              <a:t>. "Completed local binary count for rotation invariant texture classification." </a:t>
            </a:r>
            <a:r>
              <a:rPr lang="en-US" sz="1400" i="1" dirty="0"/>
              <a:t>IEEE transactions on image processing</a:t>
            </a:r>
            <a:r>
              <a:rPr lang="en-US" sz="1400" dirty="0"/>
              <a:t> 21.10 (2012): 4492-4497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X</a:t>
            </a:r>
            <a:r>
              <a:rPr lang="en-US" sz="1400" dirty="0"/>
              <a:t>. Tan and B. </a:t>
            </a:r>
            <a:r>
              <a:rPr lang="en-US" sz="1400" dirty="0" err="1"/>
              <a:t>Triggs</a:t>
            </a:r>
            <a:r>
              <a:rPr lang="en-US" sz="1400" dirty="0"/>
              <a:t>, “Enhanced local texture feature sets </a:t>
            </a:r>
            <a:r>
              <a:rPr lang="en-US" sz="1400" dirty="0" smtClean="0"/>
              <a:t>for face </a:t>
            </a:r>
            <a:r>
              <a:rPr lang="en-US" sz="1400" dirty="0"/>
              <a:t>recognition under difficult lighting conditions,” </a:t>
            </a:r>
            <a:r>
              <a:rPr lang="en-US" sz="1400" i="1" dirty="0"/>
              <a:t>IEEE </a:t>
            </a:r>
            <a:r>
              <a:rPr lang="en-US" sz="1400" i="1" dirty="0" smtClean="0"/>
              <a:t>Transactions on </a:t>
            </a:r>
            <a:r>
              <a:rPr lang="en-US" sz="1400" i="1" dirty="0"/>
              <a:t>Image Processing</a:t>
            </a:r>
            <a:r>
              <a:rPr lang="en-US" sz="1400" dirty="0"/>
              <a:t>, vol. 19, no. 6, pp. 1635–1650, 2010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Guo</a:t>
            </a:r>
            <a:r>
              <a:rPr lang="en-US" sz="1400" dirty="0"/>
              <a:t>, </a:t>
            </a:r>
            <a:r>
              <a:rPr lang="en-US" sz="1400" dirty="0" err="1"/>
              <a:t>Zhenhua</a:t>
            </a:r>
            <a:r>
              <a:rPr lang="en-US" sz="1400" dirty="0"/>
              <a:t>, Lei Zhang, and David Zhang. "A completed modeling of local binary pattern operator for texture classification." </a:t>
            </a:r>
            <a:r>
              <a:rPr lang="en-US" sz="1400" i="1" dirty="0"/>
              <a:t>IEEE Transactions on Image Processing</a:t>
            </a:r>
            <a:r>
              <a:rPr lang="en-US" sz="1400" dirty="0"/>
              <a:t> 19.6 (2010): 1657-1663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Y.Zhao</a:t>
            </a:r>
            <a:r>
              <a:rPr lang="en-US" sz="1400" dirty="0"/>
              <a:t>, D. S. Huang, </a:t>
            </a:r>
            <a:r>
              <a:rPr lang="en-US" sz="1400" dirty="0" err="1"/>
              <a:t>andW</a:t>
            </a:r>
            <a:r>
              <a:rPr lang="en-US" sz="1400" dirty="0"/>
              <a:t>. </a:t>
            </a:r>
            <a:r>
              <a:rPr lang="en-US" sz="1400" dirty="0" err="1"/>
              <a:t>Jia</a:t>
            </a:r>
            <a:r>
              <a:rPr lang="en-US" sz="1400" dirty="0"/>
              <a:t>, “Completed local binary </a:t>
            </a:r>
            <a:r>
              <a:rPr lang="en-US" sz="1400" dirty="0" smtClean="0"/>
              <a:t>count for </a:t>
            </a:r>
            <a:r>
              <a:rPr lang="en-US" sz="1400" dirty="0"/>
              <a:t>rotation invariant texture classification,” </a:t>
            </a:r>
            <a:r>
              <a:rPr lang="en-US" sz="1400" i="1" dirty="0"/>
              <a:t>IEEE </a:t>
            </a:r>
            <a:r>
              <a:rPr lang="en-US" sz="1400" i="1" dirty="0" smtClean="0"/>
              <a:t>Transactions on </a:t>
            </a:r>
            <a:r>
              <a:rPr lang="en-US" sz="1400" i="1" dirty="0"/>
              <a:t>Image Processing</a:t>
            </a:r>
            <a:r>
              <a:rPr lang="en-US" sz="1400" dirty="0"/>
              <a:t>, vol. 21, no. 10, pp. 4492–4497, </a:t>
            </a:r>
            <a:r>
              <a:rPr lang="en-US" sz="1400" dirty="0" smtClean="0"/>
              <a:t>2012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Rassem</a:t>
            </a:r>
            <a:r>
              <a:rPr lang="en-US" sz="1400" dirty="0"/>
              <a:t>, </a:t>
            </a:r>
            <a:r>
              <a:rPr lang="en-US" sz="1400" dirty="0" err="1"/>
              <a:t>Taha</a:t>
            </a:r>
            <a:r>
              <a:rPr lang="en-US" sz="1400" dirty="0"/>
              <a:t> H., and Bee </a:t>
            </a:r>
            <a:r>
              <a:rPr lang="en-US" sz="1400" dirty="0" err="1"/>
              <a:t>Ee</a:t>
            </a:r>
            <a:r>
              <a:rPr lang="en-US" sz="1400" dirty="0"/>
              <a:t> </a:t>
            </a:r>
            <a:r>
              <a:rPr lang="en-US" sz="1400" dirty="0" err="1"/>
              <a:t>Khoo</a:t>
            </a:r>
            <a:r>
              <a:rPr lang="en-US" sz="1400" dirty="0"/>
              <a:t>. "Completed local ternary pattern for rotation invariant texture classification." </a:t>
            </a:r>
            <a:r>
              <a:rPr lang="en-US" sz="1400" i="1" dirty="0"/>
              <a:t>The Scientific World Journal</a:t>
            </a:r>
            <a:r>
              <a:rPr lang="en-US" sz="1400" dirty="0"/>
              <a:t> 2014 (2014</a:t>
            </a:r>
            <a:r>
              <a:rPr lang="en-US" sz="14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Zhao, </a:t>
            </a:r>
            <a:r>
              <a:rPr lang="en-US" sz="1400" dirty="0" err="1"/>
              <a:t>Xiaochao</a:t>
            </a:r>
            <a:r>
              <a:rPr lang="en-US" sz="1400" dirty="0"/>
              <a:t>, </a:t>
            </a:r>
            <a:r>
              <a:rPr lang="en-US" sz="1400" dirty="0" err="1"/>
              <a:t>Yaping</a:t>
            </a:r>
            <a:r>
              <a:rPr lang="en-US" sz="1400" dirty="0"/>
              <a:t> Lin, and </a:t>
            </a:r>
            <a:r>
              <a:rPr lang="en-US" sz="1400" dirty="0" err="1"/>
              <a:t>Janne</a:t>
            </a:r>
            <a:r>
              <a:rPr lang="en-US" sz="1400" dirty="0"/>
              <a:t> </a:t>
            </a:r>
            <a:r>
              <a:rPr lang="en-US" sz="1400" dirty="0" err="1"/>
              <a:t>Heikkilä</a:t>
            </a:r>
            <a:r>
              <a:rPr lang="en-US" sz="1400" dirty="0"/>
              <a:t>. "Dynamic texture recognition using volume local binary count patterns with an application to 2D face spoofing detection." </a:t>
            </a:r>
            <a:r>
              <a:rPr lang="en-US" sz="1400" i="1" dirty="0"/>
              <a:t>IEEE Transactions on Multimedia</a:t>
            </a:r>
            <a:r>
              <a:rPr lang="en-US" sz="1400" dirty="0"/>
              <a:t> 20.3 (2018): 552-566.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</a:t>
            </a:r>
            <a:r>
              <a:rPr lang="en-US" sz="1400" dirty="0"/>
              <a:t>. </a:t>
            </a:r>
            <a:r>
              <a:rPr lang="en-US" sz="1400" dirty="0" err="1"/>
              <a:t>Haane</a:t>
            </a:r>
            <a:r>
              <a:rPr lang="en-US" sz="1400" dirty="0"/>
              <a:t>, K. </a:t>
            </a:r>
            <a:r>
              <a:rPr lang="en-US" sz="1400" dirty="0" err="1"/>
              <a:t>Palaniappan</a:t>
            </a:r>
            <a:r>
              <a:rPr lang="en-US" sz="1400" dirty="0"/>
              <a:t>, and G. </a:t>
            </a:r>
            <a:r>
              <a:rPr lang="en-US" sz="1400" dirty="0" err="1"/>
              <a:t>Seetharaman</a:t>
            </a:r>
            <a:r>
              <a:rPr lang="en-US" sz="1400" dirty="0"/>
              <a:t>, ``Adaptive median </a:t>
            </a:r>
            <a:r>
              <a:rPr lang="en-US" sz="1400" dirty="0" smtClean="0"/>
              <a:t>binary patterns </a:t>
            </a:r>
            <a:r>
              <a:rPr lang="en-US" sz="1400" dirty="0"/>
              <a:t>for texture </a:t>
            </a:r>
            <a:r>
              <a:rPr lang="en-US" sz="1400" dirty="0" err="1"/>
              <a:t>classication</a:t>
            </a:r>
            <a:r>
              <a:rPr lang="en-US" sz="1400" dirty="0"/>
              <a:t>,'' presented at the Int. Conf. </a:t>
            </a:r>
            <a:r>
              <a:rPr lang="en-US" sz="1400" dirty="0" smtClean="0"/>
              <a:t>Pattern </a:t>
            </a:r>
            <a:r>
              <a:rPr lang="en-US" sz="1400" dirty="0" err="1" smtClean="0"/>
              <a:t>Recognit</a:t>
            </a:r>
            <a:r>
              <a:rPr lang="en-US" sz="1400" dirty="0"/>
              <a:t>., Aug. </a:t>
            </a:r>
            <a:r>
              <a:rPr lang="en-US" sz="1400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Wu, </a:t>
            </a:r>
            <a:r>
              <a:rPr lang="en-US" sz="1400" dirty="0" err="1"/>
              <a:t>Xuelian</a:t>
            </a:r>
            <a:r>
              <a:rPr lang="en-US" sz="1400" dirty="0"/>
              <a:t>, et al. "Hyphae Detection in Fungal Keratitis Images With Adaptive Robust Binary Pattern." </a:t>
            </a:r>
            <a:r>
              <a:rPr lang="en-US" sz="1400" i="1" dirty="0"/>
              <a:t>IEEE Access</a:t>
            </a:r>
            <a:r>
              <a:rPr lang="en-US" sz="1400" dirty="0"/>
              <a:t> 6 (2018): 13449-13460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Iqbal, </a:t>
            </a:r>
            <a:r>
              <a:rPr lang="en-US" sz="1400" dirty="0" err="1"/>
              <a:t>Md</a:t>
            </a:r>
            <a:r>
              <a:rPr lang="en-US" sz="1400" dirty="0"/>
              <a:t> </a:t>
            </a:r>
            <a:r>
              <a:rPr lang="en-US" sz="1400" dirty="0" err="1"/>
              <a:t>Tauhid</a:t>
            </a:r>
            <a:r>
              <a:rPr lang="en-US" sz="1400" dirty="0"/>
              <a:t> Bin, et al. "Directional age-primitive pattern (DAPP) for human age group recognition and age estimation." </a:t>
            </a:r>
            <a:r>
              <a:rPr lang="en-US" sz="1400" i="1" dirty="0"/>
              <a:t>IEEE Transactions on Information Forensics and Security</a:t>
            </a:r>
            <a:r>
              <a:rPr lang="en-US" sz="1400" dirty="0"/>
              <a:t>12.11 (2017): 2505-2517.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Challenges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82246"/>
            <a:ext cx="8229600" cy="493776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Cambria" pitchFamily="18" charset="0"/>
              </a:rPr>
              <a:t>Although feature extraction receives considerable attention, the inherent variability of facial appearances caused by</a:t>
            </a:r>
          </a:p>
          <a:p>
            <a:pPr lvl="1" algn="just">
              <a:buFont typeface="Wingdings" pitchFamily="2" charset="2"/>
              <a:buChar char="q"/>
            </a:pPr>
            <a:r>
              <a:rPr lang="en-GB" sz="1900" b="1" dirty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variations in </a:t>
            </a:r>
            <a:r>
              <a:rPr lang="en-US" sz="1900" b="1" dirty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illumination, pose, alignment,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occlusion,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facial expression, and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aging</a:t>
            </a:r>
          </a:p>
          <a:p>
            <a:pPr algn="just">
              <a:buNone/>
            </a:pPr>
            <a:r>
              <a:rPr lang="en-US" sz="1800" dirty="0">
                <a:latin typeface="Cambria" pitchFamily="18" charset="0"/>
                <a:cs typeface="Andalus" pitchFamily="18" charset="-78"/>
              </a:rPr>
              <a:t>	</a:t>
            </a:r>
            <a:r>
              <a:rPr lang="en-US" sz="1800" dirty="0">
                <a:latin typeface="Cambria" pitchFamily="18" charset="0"/>
              </a:rPr>
              <a:t>makes </a:t>
            </a:r>
            <a:r>
              <a:rPr lang="en-US" sz="1800" b="1" dirty="0">
                <a:latin typeface="Cambria" pitchFamily="18" charset="0"/>
              </a:rPr>
              <a:t>recognition in unconstrained environment</a:t>
            </a:r>
            <a:r>
              <a:rPr lang="en-US" sz="1800" dirty="0">
                <a:latin typeface="Cambria" pitchFamily="18" charset="0"/>
              </a:rPr>
              <a:t> a difficult and challenging task.</a:t>
            </a:r>
          </a:p>
          <a:p>
            <a:pPr algn="just">
              <a:buFont typeface="Wingdings" pitchFamily="2" charset="2"/>
              <a:buChar char="q"/>
            </a:pPr>
            <a:endParaRPr lang="en-US" sz="18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Cambria" pitchFamily="18" charset="0"/>
              </a:rPr>
              <a:t>Human </a:t>
            </a:r>
            <a:r>
              <a:rPr lang="en-US" sz="1800" b="1" dirty="0">
                <a:latin typeface="Cambria" pitchFamily="18" charset="0"/>
              </a:rPr>
              <a:t>faces are non-rigid, dynamic objects</a:t>
            </a:r>
            <a:r>
              <a:rPr lang="en-US" sz="1800" dirty="0">
                <a:latin typeface="Cambria" pitchFamily="18" charset="0"/>
              </a:rPr>
              <a:t> with a large diversity in shape, color and texture.</a:t>
            </a:r>
            <a:endParaRPr lang="en-US" sz="15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Cambria" pitchFamily="18" charset="0"/>
              </a:rPr>
              <a:t>Therefore, finding a facial feature descriptor satisfying the following three criteria is a challenging task: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Cambria" pitchFamily="18" charset="0"/>
              </a:rPr>
              <a:t>Distinctiveness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Cambria" pitchFamily="18" charset="0"/>
              </a:rPr>
              <a:t>Robustness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Cambria" pitchFamily="18" charset="0"/>
              </a:rPr>
              <a:t>Computationally inexpensive cost</a:t>
            </a:r>
            <a:endParaRPr lang="en-GB" sz="18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Objectives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15649"/>
            <a:ext cx="8461332" cy="54805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Cambria" pitchFamily="18" charset="0"/>
              </a:rPr>
              <a:t>	</a:t>
            </a:r>
            <a:r>
              <a:rPr lang="en-US" sz="1900" dirty="0">
                <a:latin typeface="Cambria" pitchFamily="18" charset="0"/>
              </a:rPr>
              <a:t>Our thesis aimed at designing an effective appearance-based facial feature descriptor based on a robust local texture encoding scheme, which should satisfy the following criteria:</a:t>
            </a:r>
          </a:p>
          <a:p>
            <a:pPr algn="just">
              <a:buNone/>
            </a:pPr>
            <a:endParaRPr lang="en-US" sz="1900" dirty="0"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</a:rPr>
              <a:t>Robust</a:t>
            </a:r>
            <a:r>
              <a:rPr lang="en-US" sz="1900" dirty="0">
                <a:solidFill>
                  <a:schemeClr val="tx1"/>
                </a:solidFill>
                <a:latin typeface="Cambria" pitchFamily="18" charset="0"/>
              </a:rPr>
              <a:t> against illumination variations and random noise.</a:t>
            </a:r>
          </a:p>
          <a:p>
            <a:pPr lvl="1" algn="just">
              <a:buFont typeface="Wingdings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</a:rPr>
              <a:t>Applicable in different face related problem domains</a:t>
            </a:r>
            <a:r>
              <a:rPr lang="en-US" sz="1900" dirty="0">
                <a:solidFill>
                  <a:schemeClr val="tx1"/>
                </a:solidFill>
                <a:latin typeface="Cambria" pitchFamily="18" charset="0"/>
              </a:rPr>
              <a:t>, such as face recognition, facial expression analysis, and gender classification.</a:t>
            </a:r>
          </a:p>
          <a:p>
            <a:pPr lvl="1" algn="just">
              <a:buFont typeface="Wingdings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Cambria" pitchFamily="18" charset="0"/>
              </a:rPr>
              <a:t>Achieve superior performance in unconstrained environment</a:t>
            </a:r>
            <a:r>
              <a:rPr lang="en-US" sz="1900" dirty="0">
                <a:solidFill>
                  <a:schemeClr val="tx1"/>
                </a:solidFill>
                <a:latin typeface="Cambria" pitchFamily="18" charset="0"/>
              </a:rPr>
              <a:t> than the existing state-of-the-art techniques.</a:t>
            </a:r>
          </a:p>
          <a:p>
            <a:pPr lvl="1" algn="just">
              <a:buFont typeface="Wingdings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mbria" pitchFamily="18" charset="0"/>
              </a:rPr>
              <a:t>Computationally </a:t>
            </a:r>
            <a:r>
              <a:rPr lang="en-US" sz="1900" b="1" dirty="0">
                <a:solidFill>
                  <a:schemeClr val="tx1"/>
                </a:solidFill>
                <a:latin typeface="Cambria" pitchFamily="18" charset="0"/>
              </a:rPr>
              <a:t>efficient and effective</a:t>
            </a:r>
            <a:r>
              <a:rPr lang="en-US" sz="1900" dirty="0">
                <a:solidFill>
                  <a:schemeClr val="tx1"/>
                </a:solidFill>
                <a:latin typeface="Cambria" pitchFamily="18" charset="0"/>
              </a:rPr>
              <a:t>.</a:t>
            </a:r>
            <a:endParaRPr lang="en-GB" sz="19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01DC0-4719-4C55-B3EC-552FD9C0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368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DC0DF-0371-4303-93EB-A0A73AB0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7574"/>
            <a:ext cx="8384721" cy="50439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Basic Patterns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Based on  Intensity Values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Local Binary Pattern (LBP)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Local Binary Count (LBC)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Local Ternary Pattern (LTP)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Complete Patterns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Based on  Sign &amp; Magnitude of intensity difference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 Local Binary Pattern (CLBP)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 Local Binary Count (CLBC)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 Local Ternary Pattern (CLTP)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Volumetric Patterns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Based on the volume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Volume Local Binary Pattern (VLBC)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 Volume Local Binary Pattern (CVLBC)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Adaptive Pattern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Based on Adaptive Thresholds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Adaptive Median Binary Pattern (AMBP)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Adaptive Robust Binary Pattern (ARBP)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Directional Age Primitive Pattern (DAPP)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4EAA74E-47A0-46C8-9105-E9615BD75411}"/>
              </a:ext>
            </a:extLst>
          </p:cNvPr>
          <p:cNvSpPr txBox="1">
            <a:spLocks/>
          </p:cNvSpPr>
          <p:nvPr/>
        </p:nvSpPr>
        <p:spPr>
          <a:xfrm>
            <a:off x="783841" y="1043894"/>
            <a:ext cx="1847264" cy="63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Categories 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8FB1E-90E7-4341-B379-D36C314E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0558"/>
            <a:ext cx="78867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Feature Descriptors</a:t>
            </a:r>
            <a:endParaRPr lang="en-US" baseline="30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367C9D5-6D44-42F2-B309-340B2B98E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17083"/>
              </p:ext>
            </p:extLst>
          </p:nvPr>
        </p:nvGraphicFramePr>
        <p:xfrm>
          <a:off x="88488" y="1583603"/>
          <a:ext cx="4572000" cy="19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Visio" r:id="rId3" imgW="5838754" imgH="2533548" progId="Visio.Drawing.15">
                  <p:embed/>
                </p:oleObj>
              </mc:Choice>
              <mc:Fallback>
                <p:oleObj name="Visio" r:id="rId3" imgW="5838754" imgH="2533548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EA6C8C0F-D70F-42E3-AD48-7482E989BB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88" y="1583603"/>
                        <a:ext cx="4572000" cy="198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0132BA1B-CF21-451D-B800-D39B7D4B353C}"/>
                  </a:ext>
                </a:extLst>
              </p:cNvPr>
              <p:cNvSpPr/>
              <p:nvPr/>
            </p:nvSpPr>
            <p:spPr>
              <a:xfrm>
                <a:off x="4469479" y="2781568"/>
                <a:ext cx="4331622" cy="611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𝐿𝐵𝑃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,  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32BA1B-CF21-451D-B800-D39B7D4B3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79" y="2781568"/>
                <a:ext cx="4331622" cy="611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D3223D-C98E-458A-96B3-500995C07724}"/>
              </a:ext>
            </a:extLst>
          </p:cNvPr>
          <p:cNvSpPr txBox="1"/>
          <p:nvPr/>
        </p:nvSpPr>
        <p:spPr>
          <a:xfrm>
            <a:off x="682522" y="3580720"/>
            <a:ext cx="339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2.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Basic Pattern’s Workflows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EB66B8-119A-4BAE-A1FF-5B5E8D719864}"/>
              </a:ext>
            </a:extLst>
          </p:cNvPr>
          <p:cNvSpPr txBox="1"/>
          <p:nvPr/>
        </p:nvSpPr>
        <p:spPr>
          <a:xfrm>
            <a:off x="4748981" y="1496121"/>
            <a:ext cx="4208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LBP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LBP (Shan et al., 2009;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Ahonen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et al., 2006) operator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thresholds  </a:t>
            </a:r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neighbor gray values with respect to the center pixel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concatenates the result binomially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3F2523-6005-4247-B65A-EC777CFD68C5}"/>
              </a:ext>
            </a:extLst>
          </p:cNvPr>
          <p:cNvSpPr txBox="1"/>
          <p:nvPr/>
        </p:nvSpPr>
        <p:spPr>
          <a:xfrm>
            <a:off x="4748981" y="3349993"/>
            <a:ext cx="415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 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LBP Performs weakly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under the presence of random noise and large illumination variation.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xmlns="" id="{A69358FC-0AB8-478F-84D9-F7EE54B5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35419" y="4465202"/>
            <a:ext cx="6827124" cy="143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745486-E066-4620-973D-EEB4248236AD}"/>
              </a:ext>
            </a:extLst>
          </p:cNvPr>
          <p:cNvSpPr txBox="1"/>
          <p:nvPr/>
        </p:nvSpPr>
        <p:spPr>
          <a:xfrm>
            <a:off x="918352" y="6017797"/>
            <a:ext cx="766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3.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Illustration of the basic LBP operator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Feature Descriptors(Cont.)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6C6F207-1DE0-418F-8AA2-2BFCF3E6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60463"/>
            <a:ext cx="3868340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Binary Count(LBC)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841B5B5-836F-4042-B72E-2B0D6674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4375"/>
            <a:ext cx="3868340" cy="342582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is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same as LBC (Y. Zhao, D.-S. Huang, and W. Jia, 2012), in thresholding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local neighboring pixels, but it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differs in the encoding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phase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by counting the 1s in the thresholded codes rather than applying binary encoding.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59ABF30A-8664-4973-95E4-8F726A242083}"/>
                  </a:ext>
                </a:extLst>
              </p:cNvPr>
              <p:cNvSpPr/>
              <p:nvPr/>
            </p:nvSpPr>
            <p:spPr>
              <a:xfrm>
                <a:off x="745553" y="3511298"/>
                <a:ext cx="3752629" cy="676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𝐿𝐵𝐶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 ,   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3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13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ABF30A-8664-4973-95E4-8F726A242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3" y="3511298"/>
                <a:ext cx="3752629" cy="676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7" y="4132458"/>
            <a:ext cx="2589792" cy="1101536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8422C4BE-C2CF-43F1-9738-D59B829DF354}"/>
              </a:ext>
            </a:extLst>
          </p:cNvPr>
          <p:cNvSpPr txBox="1">
            <a:spLocks/>
          </p:cNvSpPr>
          <p:nvPr/>
        </p:nvSpPr>
        <p:spPr>
          <a:xfrm>
            <a:off x="646511" y="5493330"/>
            <a:ext cx="386834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It may generate same codes for different pixels as it only counts the total number of 1s rather than the position. 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2D973979-AC39-459D-9166-12ECEE66A987}"/>
              </a:ext>
            </a:extLst>
          </p:cNvPr>
          <p:cNvSpPr txBox="1">
            <a:spLocks/>
          </p:cNvSpPr>
          <p:nvPr/>
        </p:nvSpPr>
        <p:spPr>
          <a:xfrm>
            <a:off x="4968513" y="1160463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Ternary Pattern(LTP)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xmlns="" id="{A9D8679D-FB28-471C-B309-D04439F10F32}"/>
              </a:ext>
            </a:extLst>
          </p:cNvPr>
          <p:cNvSpPr txBox="1">
            <a:spLocks/>
          </p:cNvSpPr>
          <p:nvPr/>
        </p:nvSpPr>
        <p:spPr>
          <a:xfrm>
            <a:off x="4968513" y="1984375"/>
            <a:ext cx="3868340" cy="342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Local Ternary Pattern (Tan and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2007)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introduces one additional discrimination level than LBP, which improves the robustness of LTP feature under the presence of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noise.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C54E7FAE-364C-4C93-BE12-F70D9E62AC87}"/>
              </a:ext>
            </a:extLst>
          </p:cNvPr>
          <p:cNvSpPr txBox="1">
            <a:spLocks/>
          </p:cNvSpPr>
          <p:nvPr/>
        </p:nvSpPr>
        <p:spPr>
          <a:xfrm>
            <a:off x="4985182" y="5410201"/>
            <a:ext cx="386834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Still susceptible to noise and illumination variations as it employs simply the gray level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B79B7A9-C7A6-4EB9-86EC-60F4C20A0D6B}"/>
              </a:ext>
            </a:extLst>
          </p:cNvPr>
          <p:cNvSpPr txBox="1"/>
          <p:nvPr/>
        </p:nvSpPr>
        <p:spPr>
          <a:xfrm>
            <a:off x="4749046" y="5057358"/>
            <a:ext cx="434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5.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Illustration of the basic LTP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5164A3D-6D0D-4F0C-9DA4-47F2FCA6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1754" y="3988890"/>
            <a:ext cx="3981857" cy="97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3FC784-D82A-47B0-8187-1A5D12F6C1EC}"/>
              </a:ext>
            </a:extLst>
          </p:cNvPr>
          <p:cNvSpPr txBox="1"/>
          <p:nvPr/>
        </p:nvSpPr>
        <p:spPr>
          <a:xfrm>
            <a:off x="594078" y="5210194"/>
            <a:ext cx="40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4.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Illustration of the basic LBC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3D01071-287D-418D-81CE-FEE5F352F81F}"/>
                  </a:ext>
                </a:extLst>
              </p:cNvPr>
              <p:cNvSpPr/>
              <p:nvPr/>
            </p:nvSpPr>
            <p:spPr>
              <a:xfrm>
                <a:off x="5003224" y="3171906"/>
                <a:ext cx="4055575" cy="681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,  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0, 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−1,  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&lt;−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D01071-287D-418D-81CE-FEE5F352F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24" y="3171906"/>
                <a:ext cx="4055575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Feature Descriptors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617603"/>
            <a:ext cx="2057400" cy="365125"/>
          </a:xfrm>
        </p:spPr>
        <p:txBody>
          <a:bodyPr/>
          <a:lstStyle/>
          <a:p>
            <a:fld id="{B3345BF9-8E13-4E08-82D0-D7845EE68D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5B39661-8F6E-4331-93B8-055FBF8005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736931"/>
            <a:ext cx="4457700" cy="1803438"/>
            <a:chOff x="1007" y="1295"/>
            <a:chExt cx="3284" cy="123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B1C66873-4C8D-4EF0-9450-10085F81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727"/>
              <a:ext cx="490" cy="369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DDF327D3-6616-4863-84DB-A9003F03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727"/>
              <a:ext cx="490" cy="369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2993CB16-2479-4A78-96D8-3B79C11A1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1833"/>
              <a:ext cx="42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IMAGE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128E9413-541A-4559-9506-816951740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1819"/>
              <a:ext cx="245" cy="185"/>
            </a:xfrm>
            <a:custGeom>
              <a:avLst/>
              <a:gdLst>
                <a:gd name="T0" fmla="*/ 0 w 245"/>
                <a:gd name="T1" fmla="*/ 92 h 185"/>
                <a:gd name="T2" fmla="*/ 123 w 245"/>
                <a:gd name="T3" fmla="*/ 0 h 185"/>
                <a:gd name="T4" fmla="*/ 245 w 245"/>
                <a:gd name="T5" fmla="*/ 92 h 185"/>
                <a:gd name="T6" fmla="*/ 123 w 245"/>
                <a:gd name="T7" fmla="*/ 185 h 185"/>
                <a:gd name="T8" fmla="*/ 0 w 245"/>
                <a:gd name="T9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5">
                  <a:moveTo>
                    <a:pt x="0" y="92"/>
                  </a:moveTo>
                  <a:lnTo>
                    <a:pt x="123" y="0"/>
                  </a:lnTo>
                  <a:lnTo>
                    <a:pt x="245" y="92"/>
                  </a:lnTo>
                  <a:lnTo>
                    <a:pt x="123" y="185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B28B73F7-FA69-4BF3-AD73-E7D8D830C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1819"/>
              <a:ext cx="245" cy="185"/>
            </a:xfrm>
            <a:custGeom>
              <a:avLst/>
              <a:gdLst>
                <a:gd name="T0" fmla="*/ 0 w 245"/>
                <a:gd name="T1" fmla="*/ 92 h 185"/>
                <a:gd name="T2" fmla="*/ 123 w 245"/>
                <a:gd name="T3" fmla="*/ 0 h 185"/>
                <a:gd name="T4" fmla="*/ 245 w 245"/>
                <a:gd name="T5" fmla="*/ 92 h 185"/>
                <a:gd name="T6" fmla="*/ 123 w 245"/>
                <a:gd name="T7" fmla="*/ 185 h 185"/>
                <a:gd name="T8" fmla="*/ 0 w 245"/>
                <a:gd name="T9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5">
                  <a:moveTo>
                    <a:pt x="0" y="92"/>
                  </a:moveTo>
                  <a:lnTo>
                    <a:pt x="123" y="0"/>
                  </a:lnTo>
                  <a:lnTo>
                    <a:pt x="245" y="92"/>
                  </a:lnTo>
                  <a:lnTo>
                    <a:pt x="123" y="185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7938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xmlns="" id="{00851D3C-45FE-4E58-9FB9-1B1F09C3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911"/>
              <a:ext cx="290" cy="0"/>
            </a:xfrm>
            <a:prstGeom prst="line">
              <a:avLst/>
            </a:prstGeom>
            <a:noFill/>
            <a:ln w="49213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AA3AF927-5B39-401E-AF10-3004D6536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1863"/>
              <a:ext cx="95" cy="97"/>
            </a:xfrm>
            <a:custGeom>
              <a:avLst/>
              <a:gdLst>
                <a:gd name="T0" fmla="*/ 0 w 95"/>
                <a:gd name="T1" fmla="*/ 0 h 97"/>
                <a:gd name="T2" fmla="*/ 95 w 95"/>
                <a:gd name="T3" fmla="*/ 48 h 97"/>
                <a:gd name="T4" fmla="*/ 0 w 95"/>
                <a:gd name="T5" fmla="*/ 97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95" y="48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xmlns="" id="{E8D0A544-DDCB-4429-A6BE-3C506791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742"/>
              <a:ext cx="653" cy="418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9CEE3AE7-2114-4227-840E-598812ED7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742"/>
              <a:ext cx="653" cy="416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814F4B6D-2EB1-429A-81C1-52E2F637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803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Complete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Descriptor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A96F4FDB-9E2F-4D44-A2DE-867575443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395"/>
              <a:ext cx="184" cy="1102"/>
            </a:xfrm>
            <a:custGeom>
              <a:avLst/>
              <a:gdLst>
                <a:gd name="T0" fmla="*/ 0 w 576"/>
                <a:gd name="T1" fmla="*/ 3432 h 3432"/>
                <a:gd name="T2" fmla="*/ 288 w 576"/>
                <a:gd name="T3" fmla="*/ 3144 h 3432"/>
                <a:gd name="T4" fmla="*/ 288 w 576"/>
                <a:gd name="T5" fmla="*/ 1973 h 3432"/>
                <a:gd name="T6" fmla="*/ 576 w 576"/>
                <a:gd name="T7" fmla="*/ 1685 h 3432"/>
                <a:gd name="T8" fmla="*/ 288 w 576"/>
                <a:gd name="T9" fmla="*/ 1397 h 3432"/>
                <a:gd name="T10" fmla="*/ 288 w 576"/>
                <a:gd name="T11" fmla="*/ 288 h 3432"/>
                <a:gd name="T12" fmla="*/ 0 w 576"/>
                <a:gd name="T13" fmla="*/ 0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432">
                  <a:moveTo>
                    <a:pt x="0" y="3432"/>
                  </a:moveTo>
                  <a:cubicBezTo>
                    <a:pt x="152" y="3415"/>
                    <a:pt x="271" y="3296"/>
                    <a:pt x="288" y="3144"/>
                  </a:cubicBezTo>
                  <a:lnTo>
                    <a:pt x="288" y="1973"/>
                  </a:lnTo>
                  <a:cubicBezTo>
                    <a:pt x="305" y="1822"/>
                    <a:pt x="425" y="1702"/>
                    <a:pt x="576" y="1685"/>
                  </a:cubicBezTo>
                  <a:cubicBezTo>
                    <a:pt x="425" y="1668"/>
                    <a:pt x="305" y="1549"/>
                    <a:pt x="288" y="1397"/>
                  </a:cubicBezTo>
                  <a:lnTo>
                    <a:pt x="288" y="288"/>
                  </a:lnTo>
                  <a:cubicBezTo>
                    <a:pt x="271" y="136"/>
                    <a:pt x="152" y="16"/>
                    <a:pt x="0" y="0"/>
                  </a:cubicBezTo>
                </a:path>
              </a:pathLst>
            </a:custGeom>
            <a:noFill/>
            <a:ln w="31750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xmlns="" id="{0E9B9303-3512-44A6-841D-D437BE6C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295"/>
              <a:ext cx="822" cy="37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xmlns="" id="{1B27456E-0C8F-40FC-A812-B9E9D431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295"/>
              <a:ext cx="822" cy="370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xmlns="" id="{1A642312-3D51-439E-91F9-E59E4E3A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430"/>
              <a:ext cx="44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CLBP_SIGN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xmlns="" id="{6932B17F-2967-4623-B4FB-548783E9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727"/>
              <a:ext cx="822" cy="369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xmlns="" id="{B31E0A51-E010-47F8-8691-915FA2DE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727"/>
              <a:ext cx="822" cy="369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xmlns="" id="{5C1DDF39-D524-443F-9EF2-44105B45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863"/>
              <a:ext cx="76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CLBP_MAGNITUDE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xmlns="" id="{B50B4404-EA5A-4DBE-934F-CA32BA73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158"/>
              <a:ext cx="822" cy="37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xmlns="" id="{3C4F670B-EC96-45FF-AC53-978DE4BBE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158"/>
              <a:ext cx="822" cy="370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xmlns="" id="{4CB3BC30-1AB6-4658-809D-A2C8D7EE3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293"/>
              <a:ext cx="55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CLBP_CENTER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xmlns="" id="{9D8864D0-634D-4480-8521-A6B25445E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" y="1480"/>
              <a:ext cx="297" cy="339"/>
            </a:xfrm>
            <a:custGeom>
              <a:avLst/>
              <a:gdLst>
                <a:gd name="T0" fmla="*/ 0 w 297"/>
                <a:gd name="T1" fmla="*/ 339 h 339"/>
                <a:gd name="T2" fmla="*/ 0 w 297"/>
                <a:gd name="T3" fmla="*/ 0 h 339"/>
                <a:gd name="T4" fmla="*/ 297 w 297"/>
                <a:gd name="T5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" h="339">
                  <a:moveTo>
                    <a:pt x="0" y="339"/>
                  </a:moveTo>
                  <a:lnTo>
                    <a:pt x="0" y="0"/>
                  </a:lnTo>
                  <a:lnTo>
                    <a:pt x="297" y="0"/>
                  </a:lnTo>
                </a:path>
              </a:pathLst>
            </a:custGeom>
            <a:noFill/>
            <a:ln w="31750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xmlns="" id="{D5B13332-54E1-4FE9-951E-F8473EAA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442"/>
              <a:ext cx="75" cy="76"/>
            </a:xfrm>
            <a:custGeom>
              <a:avLst/>
              <a:gdLst>
                <a:gd name="T0" fmla="*/ 0 w 75"/>
                <a:gd name="T1" fmla="*/ 0 h 76"/>
                <a:gd name="T2" fmla="*/ 75 w 75"/>
                <a:gd name="T3" fmla="*/ 38 h 76"/>
                <a:gd name="T4" fmla="*/ 0 w 75"/>
                <a:gd name="T5" fmla="*/ 76 h 76"/>
                <a:gd name="T6" fmla="*/ 0 w 75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6">
                  <a:moveTo>
                    <a:pt x="0" y="0"/>
                  </a:moveTo>
                  <a:lnTo>
                    <a:pt x="75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xmlns="" id="{5469FCBE-AC44-4420-8F24-BE3C59009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" y="1911"/>
              <a:ext cx="175" cy="0"/>
            </a:xfrm>
            <a:prstGeom prst="line">
              <a:avLst/>
            </a:prstGeom>
            <a:noFill/>
            <a:ln w="31750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xmlns="" id="{10F357D0-F939-4BE0-862D-2384B042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874"/>
              <a:ext cx="75" cy="75"/>
            </a:xfrm>
            <a:custGeom>
              <a:avLst/>
              <a:gdLst>
                <a:gd name="T0" fmla="*/ 0 w 75"/>
                <a:gd name="T1" fmla="*/ 0 h 75"/>
                <a:gd name="T2" fmla="*/ 75 w 75"/>
                <a:gd name="T3" fmla="*/ 37 h 75"/>
                <a:gd name="T4" fmla="*/ 0 w 75"/>
                <a:gd name="T5" fmla="*/ 75 h 75"/>
                <a:gd name="T6" fmla="*/ 0 w 75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5">
                  <a:moveTo>
                    <a:pt x="0" y="0"/>
                  </a:moveTo>
                  <a:lnTo>
                    <a:pt x="75" y="37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xmlns="" id="{0DD4956D-1C93-4DD1-9AC8-230CFBE7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" y="2004"/>
              <a:ext cx="297" cy="339"/>
            </a:xfrm>
            <a:custGeom>
              <a:avLst/>
              <a:gdLst>
                <a:gd name="T0" fmla="*/ 0 w 297"/>
                <a:gd name="T1" fmla="*/ 0 h 339"/>
                <a:gd name="T2" fmla="*/ 0 w 297"/>
                <a:gd name="T3" fmla="*/ 339 h 339"/>
                <a:gd name="T4" fmla="*/ 297 w 297"/>
                <a:gd name="T5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" h="339">
                  <a:moveTo>
                    <a:pt x="0" y="0"/>
                  </a:moveTo>
                  <a:lnTo>
                    <a:pt x="0" y="339"/>
                  </a:lnTo>
                  <a:lnTo>
                    <a:pt x="297" y="339"/>
                  </a:lnTo>
                </a:path>
              </a:pathLst>
            </a:custGeom>
            <a:noFill/>
            <a:ln w="31750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xmlns="" id="{27B54A27-9F3C-4543-B003-3B3D666C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2305"/>
              <a:ext cx="75" cy="76"/>
            </a:xfrm>
            <a:custGeom>
              <a:avLst/>
              <a:gdLst>
                <a:gd name="T0" fmla="*/ 0 w 75"/>
                <a:gd name="T1" fmla="*/ 0 h 76"/>
                <a:gd name="T2" fmla="*/ 75 w 75"/>
                <a:gd name="T3" fmla="*/ 38 h 76"/>
                <a:gd name="T4" fmla="*/ 0 w 75"/>
                <a:gd name="T5" fmla="*/ 76 h 76"/>
                <a:gd name="T6" fmla="*/ 0 w 75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6">
                  <a:moveTo>
                    <a:pt x="0" y="0"/>
                  </a:moveTo>
                  <a:lnTo>
                    <a:pt x="75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48853D-2449-4F14-A90D-CDD398D7F557}"/>
              </a:ext>
            </a:extLst>
          </p:cNvPr>
          <p:cNvSpPr txBox="1"/>
          <p:nvPr/>
        </p:nvSpPr>
        <p:spPr>
          <a:xfrm>
            <a:off x="615950" y="3542539"/>
            <a:ext cx="368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6.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Complete Pattern’s Workflows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77FFA69-85E6-4A95-8E79-BF8A31BC2B34}"/>
              </a:ext>
            </a:extLst>
          </p:cNvPr>
          <p:cNvSpPr txBox="1"/>
          <p:nvPr/>
        </p:nvSpPr>
        <p:spPr>
          <a:xfrm>
            <a:off x="4548372" y="1594313"/>
            <a:ext cx="4208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CLBP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case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CLBP (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Z.Guo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, L. Zhang, D. Zhang, 2010),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local region is represented by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its center pixels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 local difference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sign-magnitude transform  &amp; decomposes the image local structure into two complementary components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Difference signs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Difference magnitude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0433DA-D8A3-4BC0-85D3-24A6582F1864}"/>
              </a:ext>
            </a:extLst>
          </p:cNvPr>
          <p:cNvSpPr txBox="1"/>
          <p:nvPr/>
        </p:nvSpPr>
        <p:spPr>
          <a:xfrm>
            <a:off x="4523786" y="3683927"/>
            <a:ext cx="4158784" cy="97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 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CLBP Performs weakly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under the presence of random noise and large illumination variation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as it uses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same concept of  LBP</a:t>
            </a:r>
            <a:endParaRPr 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53C6282-7D42-416C-A9AA-0DE2C26D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3" y="4808098"/>
            <a:ext cx="1154012" cy="1204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7D698C0D-B09D-4CC7-AE59-B7C9090A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11" y="4764204"/>
            <a:ext cx="1154012" cy="12117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057D96A5-F75E-439A-A1B7-27F3E8FEA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2" y="4793054"/>
            <a:ext cx="1154012" cy="1154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C3811B3B-C1EC-4C09-A2F4-2F90DAAA1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92" y="4793054"/>
            <a:ext cx="1154012" cy="11540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311377-FB3E-4EAB-B9D9-3AC7884C3AB9}"/>
              </a:ext>
            </a:extLst>
          </p:cNvPr>
          <p:cNvSpPr txBox="1"/>
          <p:nvPr/>
        </p:nvSpPr>
        <p:spPr>
          <a:xfrm>
            <a:off x="523693" y="6059474"/>
            <a:ext cx="189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7(a). 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3x3 Sample Block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DE01BE3-5CF0-4BD7-8FA2-A8799269B385}"/>
              </a:ext>
            </a:extLst>
          </p:cNvPr>
          <p:cNvSpPr txBox="1"/>
          <p:nvPr/>
        </p:nvSpPr>
        <p:spPr>
          <a:xfrm>
            <a:off x="2603757" y="6059474"/>
            <a:ext cx="189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7(b). 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local difference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18E4E4B-A13D-4F34-AF9E-A38A2A4F9E6D}"/>
              </a:ext>
            </a:extLst>
          </p:cNvPr>
          <p:cNvSpPr txBox="1"/>
          <p:nvPr/>
        </p:nvSpPr>
        <p:spPr>
          <a:xfrm>
            <a:off x="4649121" y="6059474"/>
            <a:ext cx="189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7(c). 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Sign Components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829B247-E441-4841-A605-2B4DE8F13B3A}"/>
              </a:ext>
            </a:extLst>
          </p:cNvPr>
          <p:cNvSpPr txBox="1"/>
          <p:nvPr/>
        </p:nvSpPr>
        <p:spPr>
          <a:xfrm>
            <a:off x="6566687" y="6059474"/>
            <a:ext cx="205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Figure 7(b). 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Magnitude Components</a:t>
            </a:r>
          </a:p>
        </p:txBody>
      </p:sp>
    </p:spTree>
    <p:extLst>
      <p:ext uri="{BB962C8B-B14F-4D97-AF65-F5344CB8AC3E}">
        <p14:creationId xmlns:p14="http://schemas.microsoft.com/office/powerpoint/2010/main" val="10829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8857-2696-4B3B-B3A8-0BE05AF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Feature Descriptors(Cont.)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6C6F207-1DE0-418F-8AA2-2BFCF3E6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043" y="1266022"/>
            <a:ext cx="3942158" cy="676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Local Binary Count(CLBC)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841B5B5-836F-4042-B72E-2B0D6674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4376"/>
            <a:ext cx="3868340" cy="3607602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CLBC (Y. Zhao, D.S. Huang, W. Jia, 2012)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discards the structural information from LBP operator. They  only concentrate on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local binary grayscale difference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uses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same concept of completeness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CLBP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lvl="1" algn="just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For Sign Difference, If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Neighbor pixel &gt; Center pixel, 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it is set to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1, otherwise 0.</a:t>
            </a:r>
          </a:p>
          <a:p>
            <a:pPr lvl="1" algn="just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For Magnitude Difference,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If Magnitude of Local Difference &gt; Average  Magnitude of Global Difference,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it is set to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1, otherwise 0.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BF9-8E13-4E08-82D0-D7845EE68DD4}" type="slidenum">
              <a:rPr lang="en-US" sz="1800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9</a:t>
            </a:fld>
            <a:endParaRPr lang="en-US" sz="1800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8422C4BE-C2CF-43F1-9738-D59B829DF354}"/>
              </a:ext>
            </a:extLst>
          </p:cNvPr>
          <p:cNvSpPr txBox="1">
            <a:spLocks/>
          </p:cNvSpPr>
          <p:nvPr/>
        </p:nvSpPr>
        <p:spPr>
          <a:xfrm>
            <a:off x="646511" y="5693569"/>
            <a:ext cx="386834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It may generate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same codes for different pixels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as it only counts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total number of 1s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rather than the position like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LBC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2D973979-AC39-459D-9166-12ECEE66A987}"/>
              </a:ext>
            </a:extLst>
          </p:cNvPr>
          <p:cNvSpPr txBox="1">
            <a:spLocks/>
          </p:cNvSpPr>
          <p:nvPr/>
        </p:nvSpPr>
        <p:spPr>
          <a:xfrm>
            <a:off x="4786637" y="1105043"/>
            <a:ext cx="41754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Local Ternary Pattern(CLTP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xmlns="" id="{A9D8679D-FB28-471C-B309-D04439F10F32}"/>
              </a:ext>
            </a:extLst>
          </p:cNvPr>
          <p:cNvSpPr txBox="1">
            <a:spLocks/>
          </p:cNvSpPr>
          <p:nvPr/>
        </p:nvSpPr>
        <p:spPr>
          <a:xfrm>
            <a:off x="4857445" y="1928955"/>
            <a:ext cx="3868340" cy="342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CLTP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(T. H. </a:t>
            </a:r>
            <a:r>
              <a:rPr lang="en-GB" sz="1600" b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Raseen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&amp; B. E. Khoo, 2013)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extends the concept of LTP &amp; its framework is similar to CLBP.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C54E7FAE-364C-4C93-BE12-F70D9E62AC87}"/>
              </a:ext>
            </a:extLst>
          </p:cNvPr>
          <p:cNvSpPr txBox="1">
            <a:spLocks/>
          </p:cNvSpPr>
          <p:nvPr/>
        </p:nvSpPr>
        <p:spPr>
          <a:xfrm>
            <a:off x="4936689" y="4995395"/>
            <a:ext cx="386834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 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As it uses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the same concept of LTP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it is susceptible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to noise and illumination variations.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E7879F7-CE01-4332-B47D-D0B39853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8" y="2730000"/>
            <a:ext cx="4246295" cy="16857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347A55-71DB-420B-AD0C-82A96791AC84}"/>
              </a:ext>
            </a:extLst>
          </p:cNvPr>
          <p:cNvSpPr txBox="1"/>
          <p:nvPr/>
        </p:nvSpPr>
        <p:spPr>
          <a:xfrm>
            <a:off x="5671729" y="4484691"/>
            <a:ext cx="255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Figure 8.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CLTP Workflow</a:t>
            </a:r>
          </a:p>
        </p:txBody>
      </p:sp>
    </p:spTree>
    <p:extLst>
      <p:ext uri="{BB962C8B-B14F-4D97-AF65-F5344CB8AC3E}">
        <p14:creationId xmlns:p14="http://schemas.microsoft.com/office/powerpoint/2010/main" val="24067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1726</Words>
  <Application>Microsoft Office PowerPoint</Application>
  <PresentationFormat>On-screen Show (4:3)</PresentationFormat>
  <Paragraphs>316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Andalus</vt:lpstr>
      <vt:lpstr>Arial</vt:lpstr>
      <vt:lpstr>Calibri</vt:lpstr>
      <vt:lpstr>Calibri Light</vt:lpstr>
      <vt:lpstr>Cambria</vt:lpstr>
      <vt:lpstr>Cambria Math</vt:lpstr>
      <vt:lpstr>Wingdings</vt:lpstr>
      <vt:lpstr>1_Office Theme</vt:lpstr>
      <vt:lpstr>Visio</vt:lpstr>
      <vt:lpstr>Robust Facial Feature Representation Using Positional Micro-Patterns</vt:lpstr>
      <vt:lpstr>Introduction</vt:lpstr>
      <vt:lpstr>Research Challenges</vt:lpstr>
      <vt:lpstr>Thesis Objectives</vt:lpstr>
      <vt:lpstr>Literature Review</vt:lpstr>
      <vt:lpstr>Basic Feature Descriptors</vt:lpstr>
      <vt:lpstr>Basic Feature Descriptors(Cont.)</vt:lpstr>
      <vt:lpstr>Complete Feature Descriptors</vt:lpstr>
      <vt:lpstr>Complete Feature Descriptors(Cont.)</vt:lpstr>
      <vt:lpstr>Volumetric Feature Descriptors</vt:lpstr>
      <vt:lpstr>Volumetric Feature Descriptors(cont.)</vt:lpstr>
      <vt:lpstr>Adaptive Feature Descriptors</vt:lpstr>
      <vt:lpstr>Adaptive Feature Descriptors(Cont.)</vt:lpstr>
      <vt:lpstr>Adaptive Feature Descriptors(Cont.)</vt:lpstr>
      <vt:lpstr>Experiments &amp; Results</vt:lpstr>
      <vt:lpstr>Experiments &amp; Results(Cont.)</vt:lpstr>
      <vt:lpstr>Experiments &amp; Results(Cont.)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157</cp:revision>
  <dcterms:created xsi:type="dcterms:W3CDTF">2018-05-25T13:51:54Z</dcterms:created>
  <dcterms:modified xsi:type="dcterms:W3CDTF">2018-07-02T20:18:30Z</dcterms:modified>
</cp:coreProperties>
</file>