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6" r:id="rId2"/>
    <p:sldId id="277" r:id="rId3"/>
    <p:sldId id="281" r:id="rId4"/>
    <p:sldId id="280" r:id="rId5"/>
    <p:sldId id="282" r:id="rId6"/>
    <p:sldId id="28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CDE8"/>
    <a:srgbClr val="2F518E"/>
    <a:srgbClr val="BCCDE7"/>
    <a:srgbClr val="DDBC8E"/>
    <a:srgbClr val="7515DD"/>
    <a:srgbClr val="DDBC90"/>
    <a:srgbClr val="BF1C2D"/>
    <a:srgbClr val="FFDB0D"/>
    <a:srgbClr val="7D3F90"/>
    <a:srgbClr val="D5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6327"/>
  </p:normalViewPr>
  <p:slideViewPr>
    <p:cSldViewPr snapToGrid="0" snapToObjects="1">
      <p:cViewPr>
        <p:scale>
          <a:sx n="131" d="100"/>
          <a:sy n="131" d="100"/>
        </p:scale>
        <p:origin x="144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457AB-9497-474D-9690-1DAF2DEE3A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47B52-ECC5-3143-9AC5-0BC28D7E305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D88F6-2DDA-CB4F-91F4-9B525386DD76}" type="datetimeFigureOut">
              <a:rPr lang="en-US" smtClean="0"/>
              <a:t>4/11/21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83F28F6-C730-9745-BB79-6FA7876C86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F674778-9451-4341-8976-BA4DBB1EF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6ECC9-EBA1-C74E-A47C-9E7191DC99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C6151-322F-D349-AF2D-A63504DE21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38AA7-1C04-754E-A4B1-55240AB2850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6E33-2D2C-1744-848F-6D19AC5D5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28BBC-2041-A44D-B052-74F557FCF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5D842-BF4E-9943-B6BF-0EE2CE90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A52AC-85E5-9543-BA73-F349F83B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F1846-B02E-D64B-ACD8-D2838F90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3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4F634-7BAD-094C-9E1D-77731856F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2608A-2390-7643-BF48-B0DB313B3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45C0E-3BC6-4B47-AA78-EEFFAB2C1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6ACD6-5931-3F4C-9891-4663D2E3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B72A5-9BDF-7941-B94B-2AB5F028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6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A68D85-8656-3340-B405-5FB5C0EC5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18CA8-4AE3-584B-843A-896C4131B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708C2-CEF3-8D4C-AA21-DEC93575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EA159-6BA5-424A-A1F3-B4E90AE9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CA5F2-8CEF-BC47-8C41-CBEFE41F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318B-A846-E446-98FD-4995B3DF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F3827-9F23-054E-B2B5-4821CEBEF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B101-8097-5246-B2E5-257A4D24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05E38-6A8F-E24D-B421-FDB28845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23862-8064-B749-BF92-CEB6D5F0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8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1EF0-BF1F-7743-A8EB-5AF3E5AA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58563-CB97-1F46-90B9-89C5A5701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B5FFC-3CCA-4943-B8DE-E61D41C0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450CF-190E-EC43-97A6-BDF3257B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57156-755F-024D-8FC0-FA31FBC1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1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FF9C-B00C-6745-8ED0-68B66E976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28C45-340A-204A-82D4-6938ADF0C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AA3FE-051F-7B4F-8113-BC15E09E2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93A70-1D67-884E-8E54-89EB3388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30026-2C5E-F241-A894-58BCF3FF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40DC1-1F1E-2D47-A964-9B5CF0861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1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A778-49E8-3242-943D-A38ABFA3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7F160-A91F-8B4C-B9C9-4864B3954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3B25D-ADB6-274A-B251-36874B50B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D5AE1-9582-6D4B-A1AB-0C9FFCC54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364852-6465-AA4E-83D1-4E49FD92E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FD0343-F09B-9743-AE01-757A9A15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74E219-E8B1-0C4F-84F2-24091722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E10A9C-C950-454C-86CC-133C5FEF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3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C921A-0BAD-CE4B-ABD3-54C5DD25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D4E71A-3C97-F94F-9A85-9A86A06E2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AAB93-B49E-7546-A39A-094765E85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3DC22-B51C-D74E-B3DA-398326DAA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6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338999-0A96-2243-8111-65E76FCD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1C5111-AB1E-F141-9669-C6B7CE23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5ABB2-261E-BD4C-9D44-191D389D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3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1C3E3-9C47-454B-B3A7-1F1568B9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AB51-337A-554A-BEE6-64C88E67A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5BAB1-D58B-9949-92B1-FC0585240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9715E-B843-9A48-BEDF-650E4672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E0175-F76E-A047-9B9F-5BE71A207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3335C-028C-904B-B2D1-D44E5D92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8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BE518-9449-0449-AFE8-571D0778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D3728-5409-ED43-8E2F-3F871BABE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BAB79-DD86-0F48-BD32-C87F5A627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61CCA-02C6-6F44-9F13-E982E4C0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16083-53CB-B74F-9A85-D55F2773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D9CFD-C3B7-D84C-9633-64C8C775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A626CD-18A1-BC4B-998A-7B0FDCD50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717CC-5BAB-5440-A990-68916E1A3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49285-5EFE-6C43-85DF-46BAB790E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1246A-AA0D-1344-AACC-8A747329776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EBAC9-2251-4744-A589-993F5EDDB4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70E21-CB97-654A-9C55-E60233948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5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BDB829-D168-CF42-9DD4-3C5275E63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148" y="1808018"/>
            <a:ext cx="2804070" cy="30479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612010-2911-1946-9111-1F507D55E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764" y="1190310"/>
            <a:ext cx="5364307" cy="4283318"/>
          </a:xfrm>
          <a:prstGeom prst="rect">
            <a:avLst/>
          </a:prstGeom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3FD2A9DA-2339-4548-973E-72A913A40596}"/>
              </a:ext>
            </a:extLst>
          </p:cNvPr>
          <p:cNvSpPr/>
          <p:nvPr/>
        </p:nvSpPr>
        <p:spPr>
          <a:xfrm>
            <a:off x="4649218" y="2583868"/>
            <a:ext cx="519546" cy="1496202"/>
          </a:xfrm>
          <a:prstGeom prst="rightArrow">
            <a:avLst>
              <a:gd name="adj1" fmla="val 66668"/>
              <a:gd name="adj2" fmla="val 50000"/>
            </a:avLst>
          </a:prstGeom>
          <a:solidFill>
            <a:srgbClr val="FFFF00"/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F2AEC22-D01C-3D46-8527-B4A222142E12}"/>
              </a:ext>
            </a:extLst>
          </p:cNvPr>
          <p:cNvGrpSpPr/>
          <p:nvPr/>
        </p:nvGrpSpPr>
        <p:grpSpPr>
          <a:xfrm>
            <a:off x="1604353" y="1298488"/>
            <a:ext cx="3153427" cy="540000"/>
            <a:chOff x="6267794" y="658408"/>
            <a:chExt cx="2880000" cy="5400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D41EB2-5DB4-E846-8717-8CCD6EAD65B7}"/>
                </a:ext>
              </a:extLst>
            </p:cNvPr>
            <p:cNvSpPr txBox="1"/>
            <p:nvPr/>
          </p:nvSpPr>
          <p:spPr>
            <a:xfrm>
              <a:off x="6267794" y="658408"/>
              <a:ext cx="288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425887-966D-2642-A5E0-E1A764AAD66A}"/>
                </a:ext>
              </a:extLst>
            </p:cNvPr>
            <p:cNvSpPr txBox="1"/>
            <p:nvPr/>
          </p:nvSpPr>
          <p:spPr>
            <a:xfrm>
              <a:off x="6267794" y="658408"/>
              <a:ext cx="144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E26FC8-A08F-5248-9CE6-0D8A2FACEDF4}"/>
                </a:ext>
              </a:extLst>
            </p:cNvPr>
            <p:cNvSpPr txBox="1"/>
            <p:nvPr/>
          </p:nvSpPr>
          <p:spPr>
            <a:xfrm>
              <a:off x="6267794" y="658408"/>
              <a:ext cx="72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C19830-47F1-564A-A8AC-4140D7B55C3D}"/>
                </a:ext>
              </a:extLst>
            </p:cNvPr>
            <p:cNvSpPr txBox="1"/>
            <p:nvPr/>
          </p:nvSpPr>
          <p:spPr>
            <a:xfrm>
              <a:off x="7707794" y="658408"/>
              <a:ext cx="72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84C5AC2-971C-9F46-A13D-7BCDCE1B9E12}"/>
                </a:ext>
              </a:extLst>
            </p:cNvPr>
            <p:cNvSpPr txBox="1"/>
            <p:nvPr/>
          </p:nvSpPr>
          <p:spPr>
            <a:xfrm>
              <a:off x="6267794" y="658408"/>
              <a:ext cx="36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2C7C63-7288-4149-A4D7-FDB86F78471A}"/>
                </a:ext>
              </a:extLst>
            </p:cNvPr>
            <p:cNvSpPr txBox="1"/>
            <p:nvPr/>
          </p:nvSpPr>
          <p:spPr>
            <a:xfrm>
              <a:off x="7347794" y="658408"/>
              <a:ext cx="72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14798B-7160-3846-A0A6-8214961AFD49}"/>
                </a:ext>
              </a:extLst>
            </p:cNvPr>
            <p:cNvSpPr txBox="1"/>
            <p:nvPr/>
          </p:nvSpPr>
          <p:spPr>
            <a:xfrm>
              <a:off x="8067794" y="658408"/>
              <a:ext cx="72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4319E6A-FC7C-1242-AE89-C12C0346F3D7}"/>
              </a:ext>
            </a:extLst>
          </p:cNvPr>
          <p:cNvSpPr txBox="1"/>
          <p:nvPr/>
        </p:nvSpPr>
        <p:spPr>
          <a:xfrm>
            <a:off x="1600428" y="1276100"/>
            <a:ext cx="3324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  0  0  1  C</a:t>
            </a:r>
            <a:r>
              <a:rPr lang="en-US" sz="2000" baseline="-25000" dirty="0"/>
              <a:t>1</a:t>
            </a:r>
            <a:r>
              <a:rPr lang="en-US" sz="3200" dirty="0"/>
              <a:t> C</a:t>
            </a:r>
            <a:r>
              <a:rPr lang="en-US" baseline="-25000" dirty="0"/>
              <a:t>2</a:t>
            </a:r>
            <a:r>
              <a:rPr lang="en-US" sz="3200" dirty="0"/>
              <a:t> C</a:t>
            </a:r>
            <a:r>
              <a:rPr lang="en-US" baseline="-25000" dirty="0"/>
              <a:t>3</a:t>
            </a:r>
            <a:r>
              <a:rPr lang="en-US" sz="3200" dirty="0"/>
              <a:t> C</a:t>
            </a:r>
            <a:r>
              <a:rPr lang="en-US" baseline="-25000" dirty="0"/>
              <a:t>4</a:t>
            </a:r>
            <a:endParaRPr lang="en-US" sz="3200" baseline="-25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7EE9607-FA22-634A-B245-8F700E839056}"/>
              </a:ext>
            </a:extLst>
          </p:cNvPr>
          <p:cNvGrpSpPr/>
          <p:nvPr/>
        </p:nvGrpSpPr>
        <p:grpSpPr>
          <a:xfrm>
            <a:off x="4816979" y="1298488"/>
            <a:ext cx="3276697" cy="540000"/>
            <a:chOff x="1548747" y="1298488"/>
            <a:chExt cx="3276697" cy="540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4F11099-9D9E-1340-AA04-27C0E42BC4A8}"/>
                </a:ext>
              </a:extLst>
            </p:cNvPr>
            <p:cNvGrpSpPr/>
            <p:nvPr/>
          </p:nvGrpSpPr>
          <p:grpSpPr>
            <a:xfrm>
              <a:off x="1604353" y="1298488"/>
              <a:ext cx="3153427" cy="540000"/>
              <a:chOff x="6267794" y="658408"/>
              <a:chExt cx="2880000" cy="54000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22F325-73C1-BF48-BFFC-5DE5DCDBB1A3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288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2EE8F97-ACE3-C24D-BAF1-4B61E4AFCAFE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144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540A3C-ACC4-DD49-8764-9C8A734BFA71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C40B43C-710D-D444-9FB8-A6A5EF4ED356}"/>
                  </a:ext>
                </a:extLst>
              </p:cNvPr>
              <p:cNvSpPr txBox="1"/>
              <p:nvPr/>
            </p:nvSpPr>
            <p:spPr>
              <a:xfrm>
                <a:off x="770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C0D3313-F688-774E-A73E-760B15137287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36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3CD0E4A-73FB-4542-B120-15BBA1A21575}"/>
                  </a:ext>
                </a:extLst>
              </p:cNvPr>
              <p:cNvSpPr txBox="1"/>
              <p:nvPr/>
            </p:nvSpPr>
            <p:spPr>
              <a:xfrm>
                <a:off x="734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C3F4FD-25D9-D745-AD55-14BE08548010}"/>
                  </a:ext>
                </a:extLst>
              </p:cNvPr>
              <p:cNvSpPr txBox="1"/>
              <p:nvPr/>
            </p:nvSpPr>
            <p:spPr>
              <a:xfrm>
                <a:off x="806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13E71FB-F2A0-9141-A324-6D91B5590B91}"/>
                </a:ext>
              </a:extLst>
            </p:cNvPr>
            <p:cNvSpPr txBox="1"/>
            <p:nvPr/>
          </p:nvSpPr>
          <p:spPr>
            <a:xfrm>
              <a:off x="1548747" y="1298488"/>
              <a:ext cx="32766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</a:t>
              </a:r>
              <a:r>
                <a:rPr lang="en-US" sz="2800" baseline="-25000" dirty="0"/>
                <a:t>2</a:t>
              </a:r>
              <a:r>
                <a:rPr lang="en-US" sz="2800" dirty="0"/>
                <a:t> A</a:t>
              </a:r>
              <a:r>
                <a:rPr lang="en-US" sz="2800" baseline="-25000" dirty="0"/>
                <a:t>2 </a:t>
              </a:r>
              <a:r>
                <a:rPr lang="en-US" sz="2800" dirty="0"/>
                <a:t>A</a:t>
              </a:r>
              <a:r>
                <a:rPr lang="en-US" sz="2800" baseline="-25000" dirty="0"/>
                <a:t>2</a:t>
              </a:r>
              <a:r>
                <a:rPr lang="en-US" sz="2800" dirty="0"/>
                <a:t> A</a:t>
              </a:r>
              <a:r>
                <a:rPr lang="en-US" sz="2800" baseline="-25000" dirty="0"/>
                <a:t>2</a:t>
              </a:r>
              <a:r>
                <a:rPr lang="en-US" sz="2800" dirty="0"/>
                <a:t> A</a:t>
              </a:r>
              <a:r>
                <a:rPr lang="en-US" sz="2800" baseline="-25000" dirty="0"/>
                <a:t>1 </a:t>
              </a:r>
              <a:r>
                <a:rPr lang="en-US" sz="2800" dirty="0"/>
                <a:t>A</a:t>
              </a:r>
              <a:r>
                <a:rPr lang="en-US" sz="2800" baseline="-25000" dirty="0"/>
                <a:t>1 </a:t>
              </a:r>
              <a:r>
                <a:rPr lang="en-US" sz="2800" dirty="0"/>
                <a:t>A</a:t>
              </a:r>
              <a:r>
                <a:rPr lang="en-US" sz="2800" baseline="-25000" dirty="0"/>
                <a:t>1 </a:t>
              </a:r>
              <a:r>
                <a:rPr lang="en-US" sz="2800" dirty="0"/>
                <a:t>A</a:t>
              </a:r>
              <a:r>
                <a:rPr lang="en-US" sz="2800" baseline="-25000" dirty="0"/>
                <a:t>1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7885CF8-1F52-0C4E-ACCA-BB4591C770EB}"/>
              </a:ext>
            </a:extLst>
          </p:cNvPr>
          <p:cNvGrpSpPr/>
          <p:nvPr/>
        </p:nvGrpSpPr>
        <p:grpSpPr>
          <a:xfrm>
            <a:off x="6687669" y="2371100"/>
            <a:ext cx="6096000" cy="2308324"/>
            <a:chOff x="3048000" y="2828836"/>
            <a:chExt cx="6096000" cy="230832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7FE7B6B-8F6E-D146-818C-6556E42D9FE4}"/>
                </a:ext>
              </a:extLst>
            </p:cNvPr>
            <p:cNvSpPr/>
            <p:nvPr/>
          </p:nvSpPr>
          <p:spPr>
            <a:xfrm>
              <a:off x="3048000" y="2828836"/>
              <a:ext cx="6096000" cy="230832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If 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1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2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3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4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 is true:</a:t>
              </a:r>
            </a:p>
            <a:p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	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2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2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2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2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       PM</a:t>
              </a:r>
              <a:br>
                <a:rPr lang="en-GB" dirty="0"/>
              </a:br>
              <a:r>
                <a:rPr lang="en-GB" dirty="0"/>
                <a:t>	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1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1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1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1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       PL</a:t>
              </a:r>
            </a:p>
            <a:p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	PH unchanged</a:t>
              </a:r>
              <a:br>
                <a:rPr lang="en-GB" dirty="0"/>
              </a:b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if 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1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2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3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4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 is false:</a:t>
              </a:r>
              <a:br>
                <a:rPr lang="en-GB" dirty="0"/>
              </a:br>
              <a:r>
                <a:rPr lang="en-GB" dirty="0"/>
                <a:t>	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(PH)             PH</a:t>
              </a:r>
            </a:p>
            <a:p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	(PM)            PM</a:t>
              </a:r>
            </a:p>
            <a:p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	(PL + 2)       PL</a:t>
              </a:r>
              <a:endParaRPr lang="en-US" dirty="0"/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6BD129CC-52F0-9145-A9F2-AD0D1D53CD0B}"/>
                </a:ext>
              </a:extLst>
            </p:cNvPr>
            <p:cNvSpPr/>
            <p:nvPr/>
          </p:nvSpPr>
          <p:spPr>
            <a:xfrm>
              <a:off x="5113316" y="3223619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BA2FD1DA-EA76-464D-9A64-6099F2C46ABA}"/>
                </a:ext>
              </a:extLst>
            </p:cNvPr>
            <p:cNvSpPr/>
            <p:nvPr/>
          </p:nvSpPr>
          <p:spPr>
            <a:xfrm>
              <a:off x="5113316" y="3504636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B76F423B-DF09-8B4D-AA0F-E514CD9EED61}"/>
                </a:ext>
              </a:extLst>
            </p:cNvPr>
            <p:cNvSpPr/>
            <p:nvPr/>
          </p:nvSpPr>
          <p:spPr>
            <a:xfrm>
              <a:off x="4591034" y="4327490"/>
              <a:ext cx="675729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0D48E6A2-35A1-C442-9C1E-CD0F30BA6067}"/>
                </a:ext>
              </a:extLst>
            </p:cNvPr>
            <p:cNvSpPr/>
            <p:nvPr/>
          </p:nvSpPr>
          <p:spPr>
            <a:xfrm>
              <a:off x="4604333" y="4590222"/>
              <a:ext cx="64672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29" name="Right Arrow 28">
              <a:extLst>
                <a:ext uri="{FF2B5EF4-FFF2-40B4-BE49-F238E27FC236}">
                  <a16:creationId xmlns:a16="http://schemas.microsoft.com/office/drawing/2014/main" id="{5B0F677B-8B08-F149-8D06-5306688ED6B9}"/>
                </a:ext>
              </a:extLst>
            </p:cNvPr>
            <p:cNvSpPr/>
            <p:nvPr/>
          </p:nvSpPr>
          <p:spPr>
            <a:xfrm>
              <a:off x="4944163" y="4877365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BD5B4F2-4CAB-DB47-AE26-C486DA40C9DB}"/>
              </a:ext>
            </a:extLst>
          </p:cNvPr>
          <p:cNvGrpSpPr/>
          <p:nvPr/>
        </p:nvGrpSpPr>
        <p:grpSpPr>
          <a:xfrm>
            <a:off x="561683" y="2702055"/>
            <a:ext cx="5094580" cy="1839069"/>
            <a:chOff x="416520" y="2989198"/>
            <a:chExt cx="5094580" cy="183906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8E71741-1578-9B4D-85B4-887CC3706942}"/>
                </a:ext>
              </a:extLst>
            </p:cNvPr>
            <p:cNvGrpSpPr/>
            <p:nvPr/>
          </p:nvGrpSpPr>
          <p:grpSpPr>
            <a:xfrm>
              <a:off x="416520" y="2989198"/>
              <a:ext cx="1760892" cy="584775"/>
              <a:chOff x="2424486" y="3489379"/>
              <a:chExt cx="1760892" cy="584775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BE01E0A-A1B7-6B47-B0A0-3AE34EC58122}"/>
                  </a:ext>
                </a:extLst>
              </p:cNvPr>
              <p:cNvSpPr txBox="1"/>
              <p:nvPr/>
            </p:nvSpPr>
            <p:spPr>
              <a:xfrm>
                <a:off x="2424486" y="3489379"/>
                <a:ext cx="176089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C</a:t>
                </a:r>
                <a:r>
                  <a:rPr lang="en-US" sz="2000" baseline="-25000" dirty="0"/>
                  <a:t>1</a:t>
                </a:r>
                <a:r>
                  <a:rPr lang="en-US" sz="3200" dirty="0"/>
                  <a:t> C</a:t>
                </a:r>
                <a:r>
                  <a:rPr lang="en-US" baseline="-25000" dirty="0"/>
                  <a:t>2</a:t>
                </a:r>
                <a:r>
                  <a:rPr lang="en-US" sz="3200" dirty="0"/>
                  <a:t> C</a:t>
                </a:r>
                <a:r>
                  <a:rPr lang="en-US" baseline="-25000" dirty="0"/>
                  <a:t>3</a:t>
                </a:r>
                <a:r>
                  <a:rPr lang="en-US" sz="3200" dirty="0"/>
                  <a:t> C</a:t>
                </a:r>
                <a:r>
                  <a:rPr lang="en-US" baseline="-25000" dirty="0"/>
                  <a:t>4</a:t>
                </a:r>
                <a:endParaRPr lang="en-US" sz="3200" baseline="-25000" dirty="0"/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E38235F-D1EE-FC43-94EB-E2D2C1CBC99F}"/>
                  </a:ext>
                </a:extLst>
              </p:cNvPr>
              <p:cNvGrpSpPr/>
              <p:nvPr/>
            </p:nvGrpSpPr>
            <p:grpSpPr>
              <a:xfrm>
                <a:off x="2474570" y="3534154"/>
                <a:ext cx="1576714" cy="540000"/>
                <a:chOff x="3378158" y="3407889"/>
                <a:chExt cx="1576714" cy="540000"/>
              </a:xfrm>
            </p:grpSpPr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9A29F95-435B-B84E-A387-EAA5F5E451D6}"/>
                    </a:ext>
                  </a:extLst>
                </p:cNvPr>
                <p:cNvSpPr txBox="1"/>
                <p:nvPr/>
              </p:nvSpPr>
              <p:spPr>
                <a:xfrm>
                  <a:off x="3378158" y="3407889"/>
                  <a:ext cx="1576714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78E4B89-DF5A-7246-97BB-E518D8FC7C4C}"/>
                    </a:ext>
                  </a:extLst>
                </p:cNvPr>
                <p:cNvSpPr txBox="1"/>
                <p:nvPr/>
              </p:nvSpPr>
              <p:spPr>
                <a:xfrm>
                  <a:off x="3378158" y="3407889"/>
                  <a:ext cx="788357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FC3EC2E-D20B-E145-8403-00117C3433C5}"/>
                    </a:ext>
                  </a:extLst>
                </p:cNvPr>
                <p:cNvSpPr txBox="1"/>
                <p:nvPr/>
              </p:nvSpPr>
              <p:spPr>
                <a:xfrm>
                  <a:off x="3772337" y="3407889"/>
                  <a:ext cx="788357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03CB881-FB4B-C849-AD01-C969BE1AC594}"/>
                </a:ext>
              </a:extLst>
            </p:cNvPr>
            <p:cNvSpPr txBox="1"/>
            <p:nvPr/>
          </p:nvSpPr>
          <p:spPr>
            <a:xfrm>
              <a:off x="1998531" y="3677804"/>
              <a:ext cx="3295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Jump if the 4004 Test Signal is = 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626D979-CD20-A645-AE13-B88DD956AC8B}"/>
                </a:ext>
              </a:extLst>
            </p:cNvPr>
            <p:cNvSpPr txBox="1"/>
            <p:nvPr/>
          </p:nvSpPr>
          <p:spPr>
            <a:xfrm>
              <a:off x="1998531" y="3940536"/>
              <a:ext cx="2676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Jump if the Carry Bit  is = 1</a:t>
              </a:r>
            </a:p>
          </p:txBody>
        </p:sp>
        <p:sp>
          <p:nvSpPr>
            <p:cNvPr id="49" name="Bent Up Arrow 48">
              <a:extLst>
                <a:ext uri="{FF2B5EF4-FFF2-40B4-BE49-F238E27FC236}">
                  <a16:creationId xmlns:a16="http://schemas.microsoft.com/office/drawing/2014/main" id="{9C063F2B-7E51-6E4D-8329-E7B0FAAA2DF7}"/>
                </a:ext>
              </a:extLst>
            </p:cNvPr>
            <p:cNvSpPr/>
            <p:nvPr/>
          </p:nvSpPr>
          <p:spPr>
            <a:xfrm flipH="1">
              <a:off x="1776141" y="3618748"/>
              <a:ext cx="264265" cy="262732"/>
            </a:xfrm>
            <a:prstGeom prst="bentUp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50" name="Bent Up Arrow 49">
              <a:extLst>
                <a:ext uri="{FF2B5EF4-FFF2-40B4-BE49-F238E27FC236}">
                  <a16:creationId xmlns:a16="http://schemas.microsoft.com/office/drawing/2014/main" id="{9F687484-8206-AC4B-8A2D-34ADD01C945E}"/>
                </a:ext>
              </a:extLst>
            </p:cNvPr>
            <p:cNvSpPr/>
            <p:nvPr/>
          </p:nvSpPr>
          <p:spPr>
            <a:xfrm flipH="1">
              <a:off x="1379964" y="3618748"/>
              <a:ext cx="660442" cy="570239"/>
            </a:xfrm>
            <a:prstGeom prst="bentUpArrow">
              <a:avLst>
                <a:gd name="adj1" fmla="val 11535"/>
                <a:gd name="adj2" fmla="val 11535"/>
                <a:gd name="adj3" fmla="val 17655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92F7112-84FB-4C4D-B4AB-91591EB681D7}"/>
                </a:ext>
              </a:extLst>
            </p:cNvPr>
            <p:cNvSpPr txBox="1"/>
            <p:nvPr/>
          </p:nvSpPr>
          <p:spPr>
            <a:xfrm>
              <a:off x="2040406" y="3319134"/>
              <a:ext cx="3470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If the indicated Condition Bit is = 1: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E263189-8D4C-8147-8FAA-A3706269EBC8}"/>
                </a:ext>
              </a:extLst>
            </p:cNvPr>
            <p:cNvSpPr txBox="1"/>
            <p:nvPr/>
          </p:nvSpPr>
          <p:spPr>
            <a:xfrm>
              <a:off x="1998531" y="4210116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Jump if the Accumulator = 0</a:t>
              </a:r>
            </a:p>
          </p:txBody>
        </p:sp>
        <p:sp>
          <p:nvSpPr>
            <p:cNvPr id="53" name="Bent Up Arrow 52">
              <a:extLst>
                <a:ext uri="{FF2B5EF4-FFF2-40B4-BE49-F238E27FC236}">
                  <a16:creationId xmlns:a16="http://schemas.microsoft.com/office/drawing/2014/main" id="{D917B3EF-9C52-374C-BFB7-BF29FD0A237F}"/>
                </a:ext>
              </a:extLst>
            </p:cNvPr>
            <p:cNvSpPr/>
            <p:nvPr/>
          </p:nvSpPr>
          <p:spPr>
            <a:xfrm flipH="1">
              <a:off x="1020052" y="3633029"/>
              <a:ext cx="1020353" cy="822135"/>
            </a:xfrm>
            <a:prstGeom prst="bentUpArrow">
              <a:avLst>
                <a:gd name="adj1" fmla="val 8988"/>
                <a:gd name="adj2" fmla="val 10261"/>
                <a:gd name="adj3" fmla="val 13410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0187574-195A-DE4E-B7C2-41F2C7F6C136}"/>
                </a:ext>
              </a:extLst>
            </p:cNvPr>
            <p:cNvSpPr txBox="1"/>
            <p:nvPr/>
          </p:nvSpPr>
          <p:spPr>
            <a:xfrm>
              <a:off x="1998531" y="4458935"/>
              <a:ext cx="3082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Invert ALL the other conditions</a:t>
              </a:r>
            </a:p>
          </p:txBody>
        </p:sp>
        <p:sp>
          <p:nvSpPr>
            <p:cNvPr id="55" name="Bent Up Arrow 54">
              <a:extLst>
                <a:ext uri="{FF2B5EF4-FFF2-40B4-BE49-F238E27FC236}">
                  <a16:creationId xmlns:a16="http://schemas.microsoft.com/office/drawing/2014/main" id="{73267E3F-8CB0-7741-B0E0-C104F1DB0435}"/>
                </a:ext>
              </a:extLst>
            </p:cNvPr>
            <p:cNvSpPr/>
            <p:nvPr/>
          </p:nvSpPr>
          <p:spPr>
            <a:xfrm flipH="1">
              <a:off x="585104" y="3633030"/>
              <a:ext cx="1451850" cy="1056430"/>
            </a:xfrm>
            <a:prstGeom prst="bentUpArrow">
              <a:avLst>
                <a:gd name="adj1" fmla="val 8988"/>
                <a:gd name="adj2" fmla="val 10261"/>
                <a:gd name="adj3" fmla="val 13410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44F90A8-8CAE-C54C-B97C-C3247501E4F6}"/>
              </a:ext>
            </a:extLst>
          </p:cNvPr>
          <p:cNvSpPr txBox="1"/>
          <p:nvPr/>
        </p:nvSpPr>
        <p:spPr>
          <a:xfrm>
            <a:off x="10443652" y="6386877"/>
            <a:ext cx="1576714" cy="369332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JCN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EA33698-CD3A-724A-B8D0-538708870AC0}"/>
              </a:ext>
            </a:extLst>
          </p:cNvPr>
          <p:cNvGrpSpPr/>
          <p:nvPr/>
        </p:nvGrpSpPr>
        <p:grpSpPr>
          <a:xfrm>
            <a:off x="808646" y="5463547"/>
            <a:ext cx="6155981" cy="923330"/>
            <a:chOff x="2130760" y="5581907"/>
            <a:chExt cx="6155981" cy="92333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5C652F0-1379-7A47-AA1C-C9DF2D078FD5}"/>
                </a:ext>
              </a:extLst>
            </p:cNvPr>
            <p:cNvSpPr/>
            <p:nvPr/>
          </p:nvSpPr>
          <p:spPr>
            <a:xfrm>
              <a:off x="2130760" y="5581907"/>
              <a:ext cx="6155981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JUMP = C</a:t>
              </a:r>
              <a:r>
                <a:rPr lang="en-GB" baseline="-25000" dirty="0"/>
                <a:t>1</a:t>
              </a:r>
              <a:r>
                <a:rPr lang="en-GB" dirty="0"/>
                <a:t> * ((ACC = 0) * C</a:t>
              </a:r>
              <a:r>
                <a:rPr lang="en-GB" baseline="-25000" dirty="0"/>
                <a:t>2 </a:t>
              </a:r>
              <a:r>
                <a:rPr lang="en-GB" dirty="0"/>
                <a:t>+ (carry = 1) * C</a:t>
              </a:r>
              <a:r>
                <a:rPr lang="en-GB" baseline="-25000" dirty="0"/>
                <a:t>3  </a:t>
              </a:r>
              <a:r>
                <a:rPr lang="en-GB" dirty="0"/>
                <a:t>+ TEST * C</a:t>
              </a:r>
              <a:r>
                <a:rPr lang="en-GB" baseline="-25000" dirty="0"/>
                <a:t>4 </a:t>
              </a:r>
              <a:r>
                <a:rPr lang="en-GB" dirty="0"/>
                <a:t> + </a:t>
              </a:r>
            </a:p>
            <a:p>
              <a:endParaRPr lang="en-GB" dirty="0"/>
            </a:p>
            <a:p>
              <a:r>
                <a:rPr lang="en-GB" dirty="0"/>
                <a:t>               C</a:t>
              </a:r>
              <a:r>
                <a:rPr lang="en-GB" baseline="-25000" dirty="0"/>
                <a:t>1</a:t>
              </a:r>
              <a:r>
                <a:rPr lang="en-GB" dirty="0"/>
                <a:t> * (((ACC &lt;&gt; 0) + C</a:t>
              </a:r>
              <a:r>
                <a:rPr lang="en-GB" baseline="-25000" dirty="0"/>
                <a:t>2 </a:t>
              </a:r>
              <a:r>
                <a:rPr lang="en-GB" dirty="0"/>
                <a:t>) + ((carry = 0) + C</a:t>
              </a:r>
              <a:r>
                <a:rPr lang="en-GB" baseline="-25000" dirty="0"/>
                <a:t>3 </a:t>
              </a:r>
              <a:r>
                <a:rPr lang="en-GB" dirty="0"/>
                <a:t>) * (TEST + C</a:t>
              </a:r>
              <a:r>
                <a:rPr lang="en-GB" baseline="-25000" dirty="0"/>
                <a:t>4</a:t>
              </a:r>
              <a:r>
                <a:rPr lang="en-GB" dirty="0"/>
                <a:t> )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3FA7F6D-3FFA-4344-8655-D93DDEDE2ABA}"/>
                </a:ext>
              </a:extLst>
            </p:cNvPr>
            <p:cNvCxnSpPr>
              <a:cxnSpLocks/>
            </p:cNvCxnSpPr>
            <p:nvPr/>
          </p:nvCxnSpPr>
          <p:spPr>
            <a:xfrm>
              <a:off x="2937878" y="5638545"/>
              <a:ext cx="243188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BAD1536-1E18-EB40-8E74-F564ED6D15DE}"/>
                </a:ext>
              </a:extLst>
            </p:cNvPr>
            <p:cNvCxnSpPr>
              <a:cxnSpLocks/>
            </p:cNvCxnSpPr>
            <p:nvPr/>
          </p:nvCxnSpPr>
          <p:spPr>
            <a:xfrm>
              <a:off x="4695385" y="6187455"/>
              <a:ext cx="243188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7B11165-C473-3A45-8655-9CEF5071BB22}"/>
                </a:ext>
              </a:extLst>
            </p:cNvPr>
            <p:cNvCxnSpPr>
              <a:cxnSpLocks/>
            </p:cNvCxnSpPr>
            <p:nvPr/>
          </p:nvCxnSpPr>
          <p:spPr>
            <a:xfrm>
              <a:off x="6449298" y="6187455"/>
              <a:ext cx="243188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D4B102-665C-CC46-9AC6-D5DB0CF03C44}"/>
                </a:ext>
              </a:extLst>
            </p:cNvPr>
            <p:cNvCxnSpPr>
              <a:cxnSpLocks/>
            </p:cNvCxnSpPr>
            <p:nvPr/>
          </p:nvCxnSpPr>
          <p:spPr>
            <a:xfrm>
              <a:off x="7707202" y="6187455"/>
              <a:ext cx="243188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3D3D9A7-E79E-CB46-909F-2F2D701781D7}"/>
                </a:ext>
              </a:extLst>
            </p:cNvPr>
            <p:cNvCxnSpPr>
              <a:cxnSpLocks/>
            </p:cNvCxnSpPr>
            <p:nvPr/>
          </p:nvCxnSpPr>
          <p:spPr>
            <a:xfrm>
              <a:off x="6497850" y="5638545"/>
              <a:ext cx="509853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8982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1A1E6-3524-5141-A0C3-6229BFED174F}"/>
              </a:ext>
            </a:extLst>
          </p:cNvPr>
          <p:cNvGrpSpPr/>
          <p:nvPr/>
        </p:nvGrpSpPr>
        <p:grpSpPr>
          <a:xfrm>
            <a:off x="402693" y="-340691"/>
            <a:ext cx="6493248" cy="4361893"/>
            <a:chOff x="1600428" y="509314"/>
            <a:chExt cx="6493248" cy="4361893"/>
          </a:xfrm>
        </p:grpSpPr>
        <p:sp>
          <p:nvSpPr>
            <p:cNvPr id="48" name="Right Arrow 47">
              <a:extLst>
                <a:ext uri="{FF2B5EF4-FFF2-40B4-BE49-F238E27FC236}">
                  <a16:creationId xmlns:a16="http://schemas.microsoft.com/office/drawing/2014/main" id="{E54035C4-2224-E24F-ADAF-C75C0DEAD565}"/>
                </a:ext>
              </a:extLst>
            </p:cNvPr>
            <p:cNvSpPr/>
            <p:nvPr/>
          </p:nvSpPr>
          <p:spPr>
            <a:xfrm rot="16200000">
              <a:off x="3638872" y="2358023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B36D9AD-5D69-8540-BCD2-308494B2097F}"/>
                </a:ext>
              </a:extLst>
            </p:cNvPr>
            <p:cNvSpPr txBox="1"/>
            <p:nvPr/>
          </p:nvSpPr>
          <p:spPr>
            <a:xfrm>
              <a:off x="2392710" y="2562883"/>
              <a:ext cx="2869568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000 for register pair 0 or 0P</a:t>
              </a:r>
            </a:p>
            <a:p>
              <a:r>
                <a:rPr lang="en-US" dirty="0"/>
                <a:t>001 for register pair 2 or 1P</a:t>
              </a:r>
            </a:p>
            <a:p>
              <a:r>
                <a:rPr lang="en-US" dirty="0"/>
                <a:t>010 for register pair 4 or 2P</a:t>
              </a:r>
            </a:p>
            <a:p>
              <a:r>
                <a:rPr lang="en-US" dirty="0"/>
                <a:t>011 for register pair 6 or 3P</a:t>
              </a:r>
            </a:p>
            <a:p>
              <a:r>
                <a:rPr lang="en-US" dirty="0"/>
                <a:t>100 for register pair 8 or 4P</a:t>
              </a:r>
            </a:p>
            <a:p>
              <a:r>
                <a:rPr lang="en-US" dirty="0"/>
                <a:t>101 for register pair 10 or 5P</a:t>
              </a:r>
            </a:p>
            <a:p>
              <a:r>
                <a:rPr lang="en-US" dirty="0"/>
                <a:t>110 for register pair 12 or 6P</a:t>
              </a:r>
            </a:p>
            <a:p>
              <a:r>
                <a:rPr lang="en-US" dirty="0"/>
                <a:t>111 for register pair 14 or 7P</a:t>
              </a:r>
            </a:p>
          </p:txBody>
        </p:sp>
        <p:sp>
          <p:nvSpPr>
            <p:cNvPr id="61" name="Double Brace 60">
              <a:extLst>
                <a:ext uri="{FF2B5EF4-FFF2-40B4-BE49-F238E27FC236}">
                  <a16:creationId xmlns:a16="http://schemas.microsoft.com/office/drawing/2014/main" id="{256F6689-176E-5648-A146-BB89C60E8411}"/>
                </a:ext>
              </a:extLst>
            </p:cNvPr>
            <p:cNvSpPr/>
            <p:nvPr/>
          </p:nvSpPr>
          <p:spPr>
            <a:xfrm rot="16200000">
              <a:off x="5788930" y="-84186"/>
              <a:ext cx="1373582" cy="3100586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6D30DB7-6350-3944-B20C-02161F676032}"/>
                </a:ext>
              </a:extLst>
            </p:cNvPr>
            <p:cNvGrpSpPr/>
            <p:nvPr/>
          </p:nvGrpSpPr>
          <p:grpSpPr>
            <a:xfrm>
              <a:off x="1600428" y="509314"/>
              <a:ext cx="6493248" cy="1643583"/>
              <a:chOff x="1600428" y="509314"/>
              <a:chExt cx="6493248" cy="1643583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9F2AEC22-D01C-3D46-8527-B4A222142E12}"/>
                  </a:ext>
                </a:extLst>
              </p:cNvPr>
              <p:cNvGrpSpPr/>
              <p:nvPr/>
            </p:nvGrpSpPr>
            <p:grpSpPr>
              <a:xfrm>
                <a:off x="1604353" y="1298488"/>
                <a:ext cx="3153427" cy="540000"/>
                <a:chOff x="6267794" y="658408"/>
                <a:chExt cx="2880000" cy="540000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2D41EB2-5DB4-E846-8717-8CCD6EAD65B7}"/>
                    </a:ext>
                  </a:extLst>
                </p:cNvPr>
                <p:cNvSpPr txBox="1"/>
                <p:nvPr/>
              </p:nvSpPr>
              <p:spPr>
                <a:xfrm>
                  <a:off x="6267794" y="658408"/>
                  <a:ext cx="288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D425887-966D-2642-A5E0-E1A764AAD66A}"/>
                    </a:ext>
                  </a:extLst>
                </p:cNvPr>
                <p:cNvSpPr txBox="1"/>
                <p:nvPr/>
              </p:nvSpPr>
              <p:spPr>
                <a:xfrm>
                  <a:off x="6267794" y="658408"/>
                  <a:ext cx="144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1E26FC8-A08F-5248-9CE6-0D8A2FACEDF4}"/>
                    </a:ext>
                  </a:extLst>
                </p:cNvPr>
                <p:cNvSpPr txBox="1"/>
                <p:nvPr/>
              </p:nvSpPr>
              <p:spPr>
                <a:xfrm>
                  <a:off x="6267794" y="658408"/>
                  <a:ext cx="72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8C19830-47F1-564A-A8AC-4140D7B55C3D}"/>
                    </a:ext>
                  </a:extLst>
                </p:cNvPr>
                <p:cNvSpPr txBox="1"/>
                <p:nvPr/>
              </p:nvSpPr>
              <p:spPr>
                <a:xfrm>
                  <a:off x="7707794" y="658408"/>
                  <a:ext cx="72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84C5AC2-971C-9F46-A13D-7BCDCE1B9E12}"/>
                    </a:ext>
                  </a:extLst>
                </p:cNvPr>
                <p:cNvSpPr txBox="1"/>
                <p:nvPr/>
              </p:nvSpPr>
              <p:spPr>
                <a:xfrm>
                  <a:off x="6267794" y="658408"/>
                  <a:ext cx="36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B2C7C63-7288-4149-A4D7-FDB86F78471A}"/>
                    </a:ext>
                  </a:extLst>
                </p:cNvPr>
                <p:cNvSpPr txBox="1"/>
                <p:nvPr/>
              </p:nvSpPr>
              <p:spPr>
                <a:xfrm>
                  <a:off x="7347794" y="658408"/>
                  <a:ext cx="72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D14798B-7160-3846-A0A6-8214961AFD49}"/>
                    </a:ext>
                  </a:extLst>
                </p:cNvPr>
                <p:cNvSpPr txBox="1"/>
                <p:nvPr/>
              </p:nvSpPr>
              <p:spPr>
                <a:xfrm>
                  <a:off x="8067794" y="658408"/>
                  <a:ext cx="72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4319E6A-FC7C-1242-AE89-C12C0346F3D7}"/>
                  </a:ext>
                </a:extLst>
              </p:cNvPr>
              <p:cNvSpPr txBox="1"/>
              <p:nvPr/>
            </p:nvSpPr>
            <p:spPr>
              <a:xfrm>
                <a:off x="1600428" y="1276100"/>
                <a:ext cx="33249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0  0  1  0  R</a:t>
                </a:r>
                <a:r>
                  <a:rPr lang="en-US" sz="2000" baseline="-25000" dirty="0"/>
                  <a:t>p</a:t>
                </a:r>
                <a:r>
                  <a:rPr lang="en-US" sz="3200" dirty="0"/>
                  <a:t> R</a:t>
                </a:r>
                <a:r>
                  <a:rPr lang="en-US" baseline="-25000" dirty="0"/>
                  <a:t>p</a:t>
                </a:r>
                <a:r>
                  <a:rPr lang="en-US" sz="3200" dirty="0"/>
                  <a:t> R</a:t>
                </a:r>
                <a:r>
                  <a:rPr lang="en-US" baseline="-25000" dirty="0"/>
                  <a:t>p</a:t>
                </a:r>
                <a:r>
                  <a:rPr lang="en-US" sz="3200" dirty="0"/>
                  <a:t> 0</a:t>
                </a:r>
                <a:endParaRPr lang="en-US" sz="3200" baseline="-25000" dirty="0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7EE9607-FA22-634A-B245-8F700E839056}"/>
                  </a:ext>
                </a:extLst>
              </p:cNvPr>
              <p:cNvGrpSpPr/>
              <p:nvPr/>
            </p:nvGrpSpPr>
            <p:grpSpPr>
              <a:xfrm>
                <a:off x="4816979" y="1298488"/>
                <a:ext cx="3276697" cy="540000"/>
                <a:chOff x="1548747" y="1298488"/>
                <a:chExt cx="3276697" cy="540000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4F11099-9D9E-1340-AA04-27C0E42BC4A8}"/>
                    </a:ext>
                  </a:extLst>
                </p:cNvPr>
                <p:cNvGrpSpPr/>
                <p:nvPr/>
              </p:nvGrpSpPr>
              <p:grpSpPr>
                <a:xfrm>
                  <a:off x="1604353" y="1298488"/>
                  <a:ext cx="3153427" cy="540000"/>
                  <a:chOff x="6267794" y="658408"/>
                  <a:chExt cx="2880000" cy="540000"/>
                </a:xfrm>
              </p:grpSpPr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6822F325-73C1-BF48-BFFC-5DE5DCDBB1A3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288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02EE8F97-ACE3-C24D-BAF1-4B61E4AFCAFE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144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F8540A3C-ACC4-DD49-8764-9C8A734BFA71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C40B43C-710D-D444-9FB8-A6A5EF4ED356}"/>
                      </a:ext>
                    </a:extLst>
                  </p:cNvPr>
                  <p:cNvSpPr txBox="1"/>
                  <p:nvPr/>
                </p:nvSpPr>
                <p:spPr>
                  <a:xfrm>
                    <a:off x="770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C0D3313-F688-774E-A73E-760B15137287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36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43CD0E4A-73FB-4542-B120-15BBA1A21575}"/>
                      </a:ext>
                    </a:extLst>
                  </p:cNvPr>
                  <p:cNvSpPr txBox="1"/>
                  <p:nvPr/>
                </p:nvSpPr>
                <p:spPr>
                  <a:xfrm>
                    <a:off x="734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92C3F4FD-25D9-D745-AD55-14BE08548010}"/>
                      </a:ext>
                    </a:extLst>
                  </p:cNvPr>
                  <p:cNvSpPr txBox="1"/>
                  <p:nvPr/>
                </p:nvSpPr>
                <p:spPr>
                  <a:xfrm>
                    <a:off x="806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13E71FB-F2A0-9141-A324-6D91B5590B91}"/>
                    </a:ext>
                  </a:extLst>
                </p:cNvPr>
                <p:cNvSpPr txBox="1"/>
                <p:nvPr/>
              </p:nvSpPr>
              <p:spPr>
                <a:xfrm>
                  <a:off x="1548747" y="1298488"/>
                  <a:ext cx="327669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/>
                    <a:t>D</a:t>
                  </a:r>
                  <a:r>
                    <a:rPr lang="en-US" sz="2800" baseline="-25000" dirty="0"/>
                    <a:t>1</a:t>
                  </a:r>
                  <a:r>
                    <a:rPr lang="en-US" sz="2800" dirty="0"/>
                    <a:t> D</a:t>
                  </a:r>
                  <a:r>
                    <a:rPr lang="en-US" sz="2800" baseline="-25000" dirty="0"/>
                    <a:t>2</a:t>
                  </a:r>
                  <a:r>
                    <a:rPr lang="en-US" sz="2800" dirty="0"/>
                    <a:t>D</a:t>
                  </a:r>
                  <a:r>
                    <a:rPr lang="en-US" sz="2800" baseline="-25000" dirty="0"/>
                    <a:t>3 </a:t>
                  </a:r>
                  <a:r>
                    <a:rPr lang="en-US" sz="2800" dirty="0"/>
                    <a:t>D</a:t>
                  </a:r>
                  <a:r>
                    <a:rPr lang="en-US" sz="2800" baseline="-25000" dirty="0"/>
                    <a:t>4 </a:t>
                  </a:r>
                  <a:r>
                    <a:rPr lang="en-US" sz="2800" dirty="0"/>
                    <a:t>D</a:t>
                  </a:r>
                  <a:r>
                    <a:rPr lang="en-US" sz="2800" baseline="-25000" dirty="0"/>
                    <a:t>5 </a:t>
                  </a:r>
                  <a:r>
                    <a:rPr lang="en-US" sz="2800" dirty="0"/>
                    <a:t>D</a:t>
                  </a:r>
                  <a:r>
                    <a:rPr lang="en-US" sz="2800" baseline="-25000" dirty="0"/>
                    <a:t>6  </a:t>
                  </a:r>
                  <a:r>
                    <a:rPr lang="en-US" sz="2800" dirty="0"/>
                    <a:t>D</a:t>
                  </a:r>
                  <a:r>
                    <a:rPr lang="en-US" sz="2800" baseline="-25000" dirty="0"/>
                    <a:t>7</a:t>
                  </a:r>
                  <a:r>
                    <a:rPr lang="en-US" sz="2800" dirty="0"/>
                    <a:t>D</a:t>
                  </a:r>
                  <a:r>
                    <a:rPr lang="en-US" sz="2800" baseline="-25000" dirty="0"/>
                    <a:t>8</a:t>
                  </a:r>
                </a:p>
              </p:txBody>
            </p:sp>
          </p:grpSp>
          <p:sp>
            <p:nvSpPr>
              <p:cNvPr id="59" name="Double Brace 58">
                <a:extLst>
                  <a:ext uri="{FF2B5EF4-FFF2-40B4-BE49-F238E27FC236}">
                    <a16:creationId xmlns:a16="http://schemas.microsoft.com/office/drawing/2014/main" id="{46B51322-D976-C545-B9C4-F1822CB8B2F0}"/>
                  </a:ext>
                </a:extLst>
              </p:cNvPr>
              <p:cNvSpPr/>
              <p:nvPr/>
            </p:nvSpPr>
            <p:spPr>
              <a:xfrm rot="16200000">
                <a:off x="3105528" y="876507"/>
                <a:ext cx="1373582" cy="1179197"/>
              </a:xfrm>
              <a:prstGeom prst="bracePair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FCC7AEB-4CD4-F04E-9F3C-6FD1F4F4F54E}"/>
                  </a:ext>
                </a:extLst>
              </p:cNvPr>
              <p:cNvSpPr txBox="1"/>
              <p:nvPr/>
            </p:nvSpPr>
            <p:spPr>
              <a:xfrm>
                <a:off x="2978604" y="509314"/>
                <a:ext cx="5047408" cy="540000"/>
              </a:xfrm>
              <a:prstGeom prst="rect">
                <a:avLst/>
              </a:prstGeom>
              <a:solidFill>
                <a:schemeClr val="bg1"/>
              </a:solidFill>
              <a:ln w="47625"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22F4040-8825-9E43-9E3B-EE3201254F60}"/>
                </a:ext>
              </a:extLst>
            </p:cNvPr>
            <p:cNvSpPr txBox="1"/>
            <p:nvPr/>
          </p:nvSpPr>
          <p:spPr>
            <a:xfrm>
              <a:off x="5702139" y="2563063"/>
              <a:ext cx="1929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8-bit data quantity</a:t>
              </a:r>
            </a:p>
          </p:txBody>
        </p:sp>
        <p:sp>
          <p:nvSpPr>
            <p:cNvPr id="64" name="Right Arrow 63">
              <a:extLst>
                <a:ext uri="{FF2B5EF4-FFF2-40B4-BE49-F238E27FC236}">
                  <a16:creationId xmlns:a16="http://schemas.microsoft.com/office/drawing/2014/main" id="{38F1A132-A403-D645-B26C-4E46CF7EEEB6}"/>
                </a:ext>
              </a:extLst>
            </p:cNvPr>
            <p:cNvSpPr/>
            <p:nvPr/>
          </p:nvSpPr>
          <p:spPr>
            <a:xfrm rot="16200000">
              <a:off x="6328192" y="2337198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D8845618-C632-7146-B72C-1D5EFC00311B}"/>
              </a:ext>
            </a:extLst>
          </p:cNvPr>
          <p:cNvSpPr txBox="1"/>
          <p:nvPr/>
        </p:nvSpPr>
        <p:spPr>
          <a:xfrm>
            <a:off x="10443652" y="6386877"/>
            <a:ext cx="1576714" cy="369332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FIM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84BFBAE-4BBB-6847-B4BE-FADAB0CC4E49}"/>
              </a:ext>
            </a:extLst>
          </p:cNvPr>
          <p:cNvSpPr txBox="1"/>
          <p:nvPr/>
        </p:nvSpPr>
        <p:spPr>
          <a:xfrm>
            <a:off x="6197050" y="355094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</a:t>
            </a:r>
            <a:r>
              <a:rPr lang="en-US" dirty="0"/>
              <a:t>D</a:t>
            </a:r>
            <a:r>
              <a:rPr lang="en-US" baseline="-25000" dirty="0"/>
              <a:t>2</a:t>
            </a:r>
            <a:r>
              <a:rPr lang="en-US" dirty="0"/>
              <a:t>D</a:t>
            </a:r>
            <a:r>
              <a:rPr lang="en-US" baseline="-25000" dirty="0"/>
              <a:t>3</a:t>
            </a:r>
            <a:r>
              <a:rPr lang="en-US" dirty="0"/>
              <a:t>D</a:t>
            </a:r>
            <a:r>
              <a:rPr lang="en-US" baseline="-25000" dirty="0"/>
              <a:t>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FB87897-16A0-A94D-9C04-F608CCA767FB}"/>
              </a:ext>
            </a:extLst>
          </p:cNvPr>
          <p:cNvSpPr txBox="1"/>
          <p:nvPr/>
        </p:nvSpPr>
        <p:spPr>
          <a:xfrm>
            <a:off x="6197050" y="398901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5</a:t>
            </a:r>
            <a:r>
              <a:rPr lang="en-US" dirty="0"/>
              <a:t>D</a:t>
            </a:r>
            <a:r>
              <a:rPr lang="en-US" baseline="-25000" dirty="0"/>
              <a:t>6</a:t>
            </a:r>
            <a:r>
              <a:rPr lang="en-US" dirty="0"/>
              <a:t>D</a:t>
            </a:r>
            <a:r>
              <a:rPr lang="en-US" baseline="-25000" dirty="0"/>
              <a:t>7</a:t>
            </a:r>
            <a:r>
              <a:rPr lang="en-US" dirty="0"/>
              <a:t>D</a:t>
            </a:r>
            <a:r>
              <a:rPr lang="en-US" baseline="-25000" dirty="0"/>
              <a:t>8</a:t>
            </a:r>
          </a:p>
        </p:txBody>
      </p:sp>
      <p:sp>
        <p:nvSpPr>
          <p:cNvPr id="104" name="Right Arrow 103">
            <a:extLst>
              <a:ext uri="{FF2B5EF4-FFF2-40B4-BE49-F238E27FC236}">
                <a16:creationId xmlns:a16="http://schemas.microsoft.com/office/drawing/2014/main" id="{D90E7AB3-CEE9-3C43-AC28-CF6C8C63D4DB}"/>
              </a:ext>
            </a:extLst>
          </p:cNvPr>
          <p:cNvSpPr/>
          <p:nvPr/>
        </p:nvSpPr>
        <p:spPr>
          <a:xfrm>
            <a:off x="7266574" y="3670734"/>
            <a:ext cx="306893" cy="12974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105" name="Right Arrow 104">
            <a:extLst>
              <a:ext uri="{FF2B5EF4-FFF2-40B4-BE49-F238E27FC236}">
                <a16:creationId xmlns:a16="http://schemas.microsoft.com/office/drawing/2014/main" id="{B941C98F-9571-1B4A-8E3E-951524EEAD11}"/>
              </a:ext>
            </a:extLst>
          </p:cNvPr>
          <p:cNvSpPr/>
          <p:nvPr/>
        </p:nvSpPr>
        <p:spPr>
          <a:xfrm>
            <a:off x="7272357" y="4108812"/>
            <a:ext cx="306893" cy="12974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7FEAD9-E658-424D-945D-62D2C2B9800A}"/>
              </a:ext>
            </a:extLst>
          </p:cNvPr>
          <p:cNvSpPr/>
          <p:nvPr/>
        </p:nvSpPr>
        <p:spPr>
          <a:xfrm>
            <a:off x="7573467" y="3552875"/>
            <a:ext cx="976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p </a:t>
            </a:r>
            <a:r>
              <a:rPr lang="en-US" dirty="0"/>
              <a:t>R</a:t>
            </a:r>
            <a:r>
              <a:rPr lang="en-US" baseline="-25000" dirty="0"/>
              <a:t>p</a:t>
            </a:r>
            <a:r>
              <a:rPr lang="en-US" dirty="0"/>
              <a:t> R</a:t>
            </a:r>
            <a:r>
              <a:rPr lang="en-US" baseline="-25000" dirty="0"/>
              <a:t>p</a:t>
            </a:r>
            <a:r>
              <a:rPr lang="en-US" dirty="0"/>
              <a:t> 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42F5424-97CF-CA4B-B20D-1E0C617E34F6}"/>
              </a:ext>
            </a:extLst>
          </p:cNvPr>
          <p:cNvSpPr/>
          <p:nvPr/>
        </p:nvSpPr>
        <p:spPr>
          <a:xfrm>
            <a:off x="7585033" y="3948404"/>
            <a:ext cx="1407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p+1 </a:t>
            </a:r>
            <a:r>
              <a:rPr lang="en-US" dirty="0"/>
              <a:t>R</a:t>
            </a:r>
            <a:r>
              <a:rPr lang="en-US" baseline="-25000" dirty="0"/>
              <a:t>p+1</a:t>
            </a:r>
            <a:r>
              <a:rPr lang="en-US" dirty="0"/>
              <a:t> R</a:t>
            </a:r>
            <a:r>
              <a:rPr lang="en-US" baseline="-25000" dirty="0"/>
              <a:t>p+1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3802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08765087-4529-9243-853B-1B6B298A34E0}"/>
              </a:ext>
            </a:extLst>
          </p:cNvPr>
          <p:cNvGrpSpPr/>
          <p:nvPr/>
        </p:nvGrpSpPr>
        <p:grpSpPr>
          <a:xfrm>
            <a:off x="5470814" y="1320613"/>
            <a:ext cx="6010343" cy="5177073"/>
            <a:chOff x="1940212" y="1175903"/>
            <a:chExt cx="6010343" cy="5177073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B70F0F0-CF3F-6644-8E03-27DEB174A36B}"/>
                </a:ext>
              </a:extLst>
            </p:cNvPr>
            <p:cNvGrpSpPr/>
            <p:nvPr/>
          </p:nvGrpSpPr>
          <p:grpSpPr>
            <a:xfrm>
              <a:off x="1940212" y="1175903"/>
              <a:ext cx="5348862" cy="5177073"/>
              <a:chOff x="1940212" y="1175903"/>
              <a:chExt cx="5348862" cy="5177073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D84A29CC-BACE-BB49-9446-1B030AEBDC91}"/>
                  </a:ext>
                </a:extLst>
              </p:cNvPr>
              <p:cNvGrpSpPr/>
              <p:nvPr/>
            </p:nvGrpSpPr>
            <p:grpSpPr>
              <a:xfrm>
                <a:off x="2731675" y="1175903"/>
                <a:ext cx="3524531" cy="5177073"/>
                <a:chOff x="404112" y="1135836"/>
                <a:chExt cx="3524531" cy="5177073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160BD7D1-5ABA-114C-A0AF-CB603648744F}"/>
                    </a:ext>
                  </a:extLst>
                </p:cNvPr>
                <p:cNvGrpSpPr/>
                <p:nvPr/>
              </p:nvGrpSpPr>
              <p:grpSpPr>
                <a:xfrm>
                  <a:off x="1659953" y="1135836"/>
                  <a:ext cx="2268690" cy="5177073"/>
                  <a:chOff x="2854908" y="1095769"/>
                  <a:chExt cx="2268690" cy="5177073"/>
                </a:xfrm>
              </p:grpSpPr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156CF6C1-0BC1-384B-ADD6-0D3C772902F5}"/>
                      </a:ext>
                    </a:extLst>
                  </p:cNvPr>
                  <p:cNvGrpSpPr/>
                  <p:nvPr/>
                </p:nvGrpSpPr>
                <p:grpSpPr>
                  <a:xfrm>
                    <a:off x="2854908" y="1095769"/>
                    <a:ext cx="2268690" cy="5177073"/>
                    <a:chOff x="2854908" y="1095769"/>
                    <a:chExt cx="2268690" cy="5177073"/>
                  </a:xfrm>
                </p:grpSpPr>
                <p:sp>
                  <p:nvSpPr>
                    <p:cNvPr id="4" name="Rectangle 3">
                      <a:extLst>
                        <a:ext uri="{FF2B5EF4-FFF2-40B4-BE49-F238E27FC236}">
                          <a16:creationId xmlns:a16="http://schemas.microsoft.com/office/drawing/2014/main" id="{162A526B-682F-264E-9D85-EEBA426C81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7189" y="1402772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" name="Rectangle 5">
                      <a:extLst>
                        <a:ext uri="{FF2B5EF4-FFF2-40B4-BE49-F238E27FC236}">
                          <a16:creationId xmlns:a16="http://schemas.microsoft.com/office/drawing/2014/main" id="{42F487B7-CA62-B74D-9C7C-62D9165D2E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7189" y="2000044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Rectangle 6">
                      <a:extLst>
                        <a:ext uri="{FF2B5EF4-FFF2-40B4-BE49-F238E27FC236}">
                          <a16:creationId xmlns:a16="http://schemas.microsoft.com/office/drawing/2014/main" id="{1A4B9C2C-8D3D-C045-A3A2-E36A31BC7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05705" y="2560741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" name="Rectangle 7">
                      <a:extLst>
                        <a:ext uri="{FF2B5EF4-FFF2-40B4-BE49-F238E27FC236}">
                          <a16:creationId xmlns:a16="http://schemas.microsoft.com/office/drawing/2014/main" id="{884185DB-77B5-4144-B793-709ADF81C0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05705" y="3158013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7156B845-3269-7747-BB69-B99BB762D0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05705" y="3699817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id="{FB085937-9E2E-1041-AA75-20D3C9E340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05705" y="4297089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79C92C71-2C35-9E43-A348-E712BC7DBF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7189" y="4846791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419CB047-D3BA-C443-BF66-8CBF12A88B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7189" y="5444063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F74D46F4-EA6F-C54B-AF82-844633E6F8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8661" y="5444063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16</a:t>
                      </a:r>
                      <a:endParaRPr lang="en-US" dirty="0"/>
                    </a:p>
                  </p:txBody>
                </p:sp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377E9EA6-4298-B044-B3A2-1DC7850E02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8661" y="4838374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15</a:t>
                      </a:r>
                      <a:endParaRPr lang="en-US" dirty="0"/>
                    </a:p>
                  </p:txBody>
                </p:sp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A6583B3D-8765-4D4D-AD74-534A853BE4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8661" y="4276593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14</a:t>
                      </a:r>
                      <a:endParaRPr lang="en-US" dirty="0"/>
                    </a:p>
                  </p:txBody>
                </p:sp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40EFBFB4-192E-984B-9586-ECD1701806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8661" y="3670904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13</a:t>
                      </a:r>
                      <a:endParaRPr lang="en-US" dirty="0"/>
                    </a:p>
                  </p:txBody>
                </p:sp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C0A34CBC-4865-DF49-A0D7-FC369650FB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4909" y="3147622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12</a:t>
                      </a:r>
                      <a:endParaRPr lang="en-US" dirty="0"/>
                    </a:p>
                  </p:txBody>
                </p:sp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574A1F26-3736-EE4F-83B1-E403411FA0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4909" y="2541933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11</a:t>
                      </a:r>
                      <a:endParaRPr lang="en-US" dirty="0"/>
                    </a:p>
                  </p:txBody>
                </p:sp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5CC245CA-59BC-FF4A-B6CB-0716E4E294D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4909" y="1980152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10</a:t>
                      </a:r>
                      <a:endParaRPr lang="en-US" dirty="0"/>
                    </a:p>
                  </p:txBody>
                </p:sp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C1826819-9435-5441-B2FC-E04867D1F7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4908" y="1374463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p:txBody>
                </p:sp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70B56535-3F22-7949-94C2-70D9718AAB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36925" y="1374462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p:txBody>
                </p:sp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E5758700-864D-AC44-9815-3EA5B2D700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36925" y="1982675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p:txBody>
                </p:sp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ED3EBAE8-DB35-9A43-8256-7CC2691DB0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49805" y="2555226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p:txBody>
                </p:sp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F482B356-4C8A-5944-9E50-6334C6337F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49805" y="3132755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p:txBody>
                </p:sp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ED90DD4C-3B06-D840-9D5B-0A7AC35468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43310" y="3679468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p:txBody>
                </p:sp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ED5AE710-FDE2-C841-A0B2-FCCD1C2616B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43310" y="4287681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p:txBody>
                </p:sp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0132DDA6-D48E-B948-8A62-016AA473EF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56190" y="4860232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p:txBody>
                </p:sp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1AD38BCB-FC59-0240-8BEC-AAB1E6926E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56190" y="5437761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p:txBody>
                </p:sp>
                <p:sp>
                  <p:nvSpPr>
                    <p:cNvPr id="2" name="Rectangle 1">
                      <a:extLst>
                        <a:ext uri="{FF2B5EF4-FFF2-40B4-BE49-F238E27FC236}">
                          <a16:creationId xmlns:a16="http://schemas.microsoft.com/office/drawing/2014/main" id="{90323245-E493-C744-85FB-20C5733439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7291" y="1095769"/>
                      <a:ext cx="1600794" cy="494779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" name="Oval 2">
                      <a:extLst>
                        <a:ext uri="{FF2B5EF4-FFF2-40B4-BE49-F238E27FC236}">
                          <a16:creationId xmlns:a16="http://schemas.microsoft.com/office/drawing/2014/main" id="{BB3CA70C-4C58-2D45-B548-43CA1110DD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8728" y="5894424"/>
                      <a:ext cx="378418" cy="37841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p:txBody>
                </p:sp>
              </p:grp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DB35441E-F1F7-B948-A70F-16B7905F5C68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559106" y="3264318"/>
                    <a:ext cx="87716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chemeClr val="bg1"/>
                        </a:solidFill>
                      </a:rPr>
                      <a:t>i4004</a:t>
                    </a:r>
                  </a:p>
                </p:txBody>
              </p:sp>
            </p:grp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D5650B8-2C5A-D949-A538-B4321861C5AC}"/>
                    </a:ext>
                  </a:extLst>
                </p:cNvPr>
                <p:cNvSpPr txBox="1"/>
                <p:nvPr/>
              </p:nvSpPr>
              <p:spPr>
                <a:xfrm>
                  <a:off x="850196" y="1414529"/>
                  <a:ext cx="7019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Reset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3D6930B-BF6D-2346-8676-9D2E82A562BB}"/>
                    </a:ext>
                  </a:extLst>
                </p:cNvPr>
                <p:cNvSpPr txBox="1"/>
                <p:nvPr/>
              </p:nvSpPr>
              <p:spPr>
                <a:xfrm>
                  <a:off x="996262" y="1959096"/>
                  <a:ext cx="5559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Test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921922E-DEF9-B94F-9513-594575CBB810}"/>
                    </a:ext>
                  </a:extLst>
                </p:cNvPr>
                <p:cNvSpPr txBox="1"/>
                <p:nvPr/>
              </p:nvSpPr>
              <p:spPr>
                <a:xfrm>
                  <a:off x="504139" y="2515101"/>
                  <a:ext cx="10480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CM-ROM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853606E-3C8C-9B46-A895-539042729362}"/>
                    </a:ext>
                  </a:extLst>
                </p:cNvPr>
                <p:cNvSpPr txBox="1"/>
                <p:nvPr/>
              </p:nvSpPr>
              <p:spPr>
                <a:xfrm>
                  <a:off x="1046916" y="3059668"/>
                  <a:ext cx="5052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</a:t>
                  </a:r>
                  <a:r>
                    <a:rPr lang="en-US" baseline="-25000" dirty="0"/>
                    <a:t>DD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680FDA0-4915-4640-B858-0AA74DC34C00}"/>
                    </a:ext>
                  </a:extLst>
                </p:cNvPr>
                <p:cNvSpPr txBox="1"/>
                <p:nvPr/>
              </p:nvSpPr>
              <p:spPr>
                <a:xfrm>
                  <a:off x="404112" y="3677227"/>
                  <a:ext cx="11480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CM-RAM3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95C4066-BFDC-9742-8A47-18106B88EC76}"/>
                    </a:ext>
                  </a:extLst>
                </p:cNvPr>
                <p:cNvSpPr txBox="1"/>
                <p:nvPr/>
              </p:nvSpPr>
              <p:spPr>
                <a:xfrm>
                  <a:off x="404112" y="4266193"/>
                  <a:ext cx="11480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CM-RAM2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0FF1CCB-D146-5E47-AB48-CCDE3FFAB840}"/>
                    </a:ext>
                  </a:extLst>
                </p:cNvPr>
                <p:cNvSpPr txBox="1"/>
                <p:nvPr/>
              </p:nvSpPr>
              <p:spPr>
                <a:xfrm>
                  <a:off x="404112" y="4847663"/>
                  <a:ext cx="11480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CM-RAM1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57CBFF0-721D-494D-A3CC-AC0AF1CD18B3}"/>
                    </a:ext>
                  </a:extLst>
                </p:cNvPr>
                <p:cNvSpPr txBox="1"/>
                <p:nvPr/>
              </p:nvSpPr>
              <p:spPr>
                <a:xfrm>
                  <a:off x="404112" y="5418059"/>
                  <a:ext cx="11480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CM-RAM0</a:t>
                  </a:r>
                </a:p>
              </p:txBody>
            </p:sp>
          </p:grpSp>
          <p:sp>
            <p:nvSpPr>
              <p:cNvPr id="43" name="Double Brace 42">
                <a:extLst>
                  <a:ext uri="{FF2B5EF4-FFF2-40B4-BE49-F238E27FC236}">
                    <a16:creationId xmlns:a16="http://schemas.microsoft.com/office/drawing/2014/main" id="{0DAD5FD4-331B-4348-B5C1-F3867B97935A}"/>
                  </a:ext>
                </a:extLst>
              </p:cNvPr>
              <p:cNvSpPr/>
              <p:nvPr/>
            </p:nvSpPr>
            <p:spPr>
              <a:xfrm>
                <a:off x="2614256" y="2557111"/>
                <a:ext cx="2025711" cy="394824"/>
              </a:xfrm>
              <a:prstGeom prst="bracePair">
                <a:avLst>
                  <a:gd name="adj" fmla="val 22622"/>
                </a:avLst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E8684FC-CB28-5342-A5AE-E41843B470EA}"/>
                  </a:ext>
                </a:extLst>
              </p:cNvPr>
              <p:cNvSpPr txBox="1"/>
              <p:nvPr/>
            </p:nvSpPr>
            <p:spPr>
              <a:xfrm>
                <a:off x="1940212" y="2458271"/>
                <a:ext cx="675185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sz="1100" dirty="0"/>
                  <a:t>Memory</a:t>
                </a:r>
              </a:p>
              <a:p>
                <a:pPr algn="just"/>
                <a:r>
                  <a:rPr lang="en-US" sz="1100" dirty="0"/>
                  <a:t>Control</a:t>
                </a:r>
              </a:p>
              <a:p>
                <a:pPr algn="just"/>
                <a:r>
                  <a:rPr lang="en-US" sz="1100" dirty="0"/>
                  <a:t>Output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8724525-E23B-E147-BF47-0A29CE9374A5}"/>
                  </a:ext>
                </a:extLst>
              </p:cNvPr>
              <p:cNvSpPr txBox="1"/>
              <p:nvPr/>
            </p:nvSpPr>
            <p:spPr>
              <a:xfrm>
                <a:off x="1940212" y="4473398"/>
                <a:ext cx="675185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sz="1100" dirty="0"/>
                  <a:t>Memory</a:t>
                </a:r>
              </a:p>
              <a:p>
                <a:pPr algn="just"/>
                <a:r>
                  <a:rPr lang="en-US" sz="1100" dirty="0"/>
                  <a:t>Control</a:t>
                </a:r>
              </a:p>
              <a:p>
                <a:pPr algn="just"/>
                <a:r>
                  <a:rPr lang="en-US" sz="1100" dirty="0"/>
                  <a:t>Outputs</a:t>
                </a:r>
              </a:p>
            </p:txBody>
          </p:sp>
          <p:sp>
            <p:nvSpPr>
              <p:cNvPr id="47" name="Double Brace 46">
                <a:extLst>
                  <a:ext uri="{FF2B5EF4-FFF2-40B4-BE49-F238E27FC236}">
                    <a16:creationId xmlns:a16="http://schemas.microsoft.com/office/drawing/2014/main" id="{B92355B1-C777-3340-BF54-A8CDB40B8A13}"/>
                  </a:ext>
                </a:extLst>
              </p:cNvPr>
              <p:cNvSpPr/>
              <p:nvPr/>
            </p:nvSpPr>
            <p:spPr>
              <a:xfrm>
                <a:off x="2529110" y="3758700"/>
                <a:ext cx="4759964" cy="2066971"/>
              </a:xfrm>
              <a:prstGeom prst="bracePair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6BCD0F3-52C2-2645-BE46-E75F33B0CEEE}"/>
                </a:ext>
              </a:extLst>
            </p:cNvPr>
            <p:cNvSpPr txBox="1"/>
            <p:nvPr/>
          </p:nvSpPr>
          <p:spPr>
            <a:xfrm>
              <a:off x="6516664" y="3193295"/>
              <a:ext cx="455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SS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C3687A-C0F0-2941-B5CD-E34BA8D61228}"/>
                </a:ext>
              </a:extLst>
            </p:cNvPr>
            <p:cNvSpPr txBox="1"/>
            <p:nvPr/>
          </p:nvSpPr>
          <p:spPr>
            <a:xfrm>
              <a:off x="6480121" y="2591289"/>
              <a:ext cx="12442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Clk</a:t>
              </a:r>
              <a:r>
                <a:rPr lang="en-US" dirty="0"/>
                <a:t> Phase 1</a:t>
              </a:r>
              <a:endParaRPr lang="en-US" baseline="-250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566F70D-EA9A-0740-80E1-366913FF3AB0}"/>
                </a:ext>
              </a:extLst>
            </p:cNvPr>
            <p:cNvSpPr txBox="1"/>
            <p:nvPr/>
          </p:nvSpPr>
          <p:spPr>
            <a:xfrm>
              <a:off x="6475046" y="2060286"/>
              <a:ext cx="12442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Clk</a:t>
              </a:r>
              <a:r>
                <a:rPr lang="en-US" dirty="0"/>
                <a:t> Phase 2</a:t>
              </a:r>
              <a:endParaRPr lang="en-US" baseline="-250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B7987C9-7AA3-E241-ADF5-EF92189810CC}"/>
                </a:ext>
              </a:extLst>
            </p:cNvPr>
            <p:cNvSpPr txBox="1"/>
            <p:nvPr/>
          </p:nvSpPr>
          <p:spPr>
            <a:xfrm>
              <a:off x="6475046" y="1453462"/>
              <a:ext cx="1033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Sync-Out</a:t>
              </a:r>
              <a:endParaRPr lang="en-US" baseline="-250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EE809C1-1E01-0448-90C0-B924FBC2AA1E}"/>
                </a:ext>
              </a:extLst>
            </p:cNvPr>
            <p:cNvSpPr txBox="1"/>
            <p:nvPr/>
          </p:nvSpPr>
          <p:spPr>
            <a:xfrm>
              <a:off x="6512256" y="3698047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D3</a:t>
              </a:r>
              <a:endParaRPr lang="en-US" baseline="-250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6438E7C-9D05-914C-8753-FB8A00471470}"/>
                </a:ext>
              </a:extLst>
            </p:cNvPr>
            <p:cNvSpPr txBox="1"/>
            <p:nvPr/>
          </p:nvSpPr>
          <p:spPr>
            <a:xfrm>
              <a:off x="6480667" y="4288732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D2</a:t>
              </a:r>
              <a:endParaRPr lang="en-US" baseline="-250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086D043-5AD7-6544-83B7-A5C039D51449}"/>
                </a:ext>
              </a:extLst>
            </p:cNvPr>
            <p:cNvSpPr txBox="1"/>
            <p:nvPr/>
          </p:nvSpPr>
          <p:spPr>
            <a:xfrm>
              <a:off x="6464079" y="494577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D1</a:t>
              </a:r>
              <a:endParaRPr lang="en-US" baseline="-25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ECCEFF-15CB-794B-B8F4-DF0A1B64D8E1}"/>
                </a:ext>
              </a:extLst>
            </p:cNvPr>
            <p:cNvSpPr txBox="1"/>
            <p:nvPr/>
          </p:nvSpPr>
          <p:spPr>
            <a:xfrm>
              <a:off x="6432490" y="5536463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D0</a:t>
              </a:r>
              <a:endParaRPr lang="en-US" baseline="-250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4415EAE-DA0E-ED41-8ED0-C903A6DD0487}"/>
                </a:ext>
              </a:extLst>
            </p:cNvPr>
            <p:cNvSpPr txBox="1"/>
            <p:nvPr/>
          </p:nvSpPr>
          <p:spPr>
            <a:xfrm>
              <a:off x="7498187" y="4530280"/>
              <a:ext cx="452368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1100" dirty="0"/>
                <a:t>Bus</a:t>
              </a:r>
            </a:p>
            <a:p>
              <a:pPr algn="ctr"/>
              <a:r>
                <a:rPr lang="en-US" sz="1100" dirty="0"/>
                <a:t>I/O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BA3A625-0C6C-DF45-A0F3-63A698A384F4}"/>
              </a:ext>
            </a:extLst>
          </p:cNvPr>
          <p:cNvGrpSpPr/>
          <p:nvPr/>
        </p:nvGrpSpPr>
        <p:grpSpPr>
          <a:xfrm>
            <a:off x="1784556" y="3468428"/>
            <a:ext cx="1361223" cy="3541071"/>
            <a:chOff x="8362051" y="1084130"/>
            <a:chExt cx="1361223" cy="3541071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43D98BBB-0473-F445-907C-65A08B8A1A58}"/>
                </a:ext>
              </a:extLst>
            </p:cNvPr>
            <p:cNvGrpSpPr/>
            <p:nvPr/>
          </p:nvGrpSpPr>
          <p:grpSpPr>
            <a:xfrm>
              <a:off x="8362051" y="1480950"/>
              <a:ext cx="1361223" cy="2695959"/>
              <a:chOff x="8362051" y="1480950"/>
              <a:chExt cx="1361223" cy="2695959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E4ED677-F1E0-0341-9124-0EF8842C1955}"/>
                  </a:ext>
                </a:extLst>
              </p:cNvPr>
              <p:cNvSpPr/>
              <p:nvPr/>
            </p:nvSpPr>
            <p:spPr>
              <a:xfrm>
                <a:off x="8780318" y="349585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40E30CE-72D9-6946-9F62-6EFBD543E6F6}"/>
                  </a:ext>
                </a:extLst>
              </p:cNvPr>
              <p:cNvSpPr/>
              <p:nvPr/>
            </p:nvSpPr>
            <p:spPr>
              <a:xfrm>
                <a:off x="8780317" y="382646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C696AC0-BF99-CA4F-A1BB-3F3C0BCD3029}"/>
                  </a:ext>
                </a:extLst>
              </p:cNvPr>
              <p:cNvSpPr/>
              <p:nvPr/>
            </p:nvSpPr>
            <p:spPr>
              <a:xfrm>
                <a:off x="9109862" y="349585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7B23E8E-8133-FC49-B774-B1E603DF366A}"/>
                  </a:ext>
                </a:extLst>
              </p:cNvPr>
              <p:cNvSpPr/>
              <p:nvPr/>
            </p:nvSpPr>
            <p:spPr>
              <a:xfrm>
                <a:off x="9109861" y="382646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56C4E8F-262D-E54E-BDB3-0D57F7FBE3C1}"/>
                  </a:ext>
                </a:extLst>
              </p:cNvPr>
              <p:cNvSpPr txBox="1"/>
              <p:nvPr/>
            </p:nvSpPr>
            <p:spPr>
              <a:xfrm>
                <a:off x="9421588" y="378645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9AD7BAA-68AB-214A-B22D-67ADC84FA778}"/>
                  </a:ext>
                </a:extLst>
              </p:cNvPr>
              <p:cNvSpPr txBox="1"/>
              <p:nvPr/>
            </p:nvSpPr>
            <p:spPr>
              <a:xfrm>
                <a:off x="9421587" y="347683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76B92AA-41F3-144C-8884-A3970AABF858}"/>
                  </a:ext>
                </a:extLst>
              </p:cNvPr>
              <p:cNvSpPr txBox="1"/>
              <p:nvPr/>
            </p:nvSpPr>
            <p:spPr>
              <a:xfrm>
                <a:off x="8362051" y="380757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D0AEC00-696F-C941-A7CE-F4FAC90FDE11}"/>
                  </a:ext>
                </a:extLst>
              </p:cNvPr>
              <p:cNvSpPr txBox="1"/>
              <p:nvPr/>
            </p:nvSpPr>
            <p:spPr>
              <a:xfrm>
                <a:off x="8367432" y="346510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15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F512852-94C6-7F4F-B80B-A31338D6CCFB}"/>
                  </a:ext>
                </a:extLst>
              </p:cNvPr>
              <p:cNvSpPr/>
              <p:nvPr/>
            </p:nvSpPr>
            <p:spPr>
              <a:xfrm>
                <a:off x="8780318" y="283263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118EFA2-976B-C447-B038-DAB8A436B243}"/>
                  </a:ext>
                </a:extLst>
              </p:cNvPr>
              <p:cNvSpPr/>
              <p:nvPr/>
            </p:nvSpPr>
            <p:spPr>
              <a:xfrm>
                <a:off x="8780317" y="3163242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6AF76CE-2B1C-CB4D-8768-A3B592A6F8F5}"/>
                  </a:ext>
                </a:extLst>
              </p:cNvPr>
              <p:cNvSpPr/>
              <p:nvPr/>
            </p:nvSpPr>
            <p:spPr>
              <a:xfrm>
                <a:off x="9109862" y="283263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ABA1D17-CE26-EC48-9517-67446AAA333A}"/>
                  </a:ext>
                </a:extLst>
              </p:cNvPr>
              <p:cNvSpPr/>
              <p:nvPr/>
            </p:nvSpPr>
            <p:spPr>
              <a:xfrm>
                <a:off x="9109861" y="3163242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3783C10-8A33-1C48-AA63-C8328058D465}"/>
                  </a:ext>
                </a:extLst>
              </p:cNvPr>
              <p:cNvSpPr txBox="1"/>
              <p:nvPr/>
            </p:nvSpPr>
            <p:spPr>
              <a:xfrm>
                <a:off x="9421588" y="31232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61F1B69-40CD-3342-B632-CAABB5032157}"/>
                  </a:ext>
                </a:extLst>
              </p:cNvPr>
              <p:cNvSpPr txBox="1"/>
              <p:nvPr/>
            </p:nvSpPr>
            <p:spPr>
              <a:xfrm>
                <a:off x="9421587" y="281361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22B94C4-6E34-524D-823B-095228DF5CC3}"/>
                  </a:ext>
                </a:extLst>
              </p:cNvPr>
              <p:cNvSpPr txBox="1"/>
              <p:nvPr/>
            </p:nvSpPr>
            <p:spPr>
              <a:xfrm>
                <a:off x="8362051" y="314435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5D3FBA8-B06D-2540-A2D4-A60504DFA663}"/>
                  </a:ext>
                </a:extLst>
              </p:cNvPr>
              <p:cNvSpPr txBox="1"/>
              <p:nvPr/>
            </p:nvSpPr>
            <p:spPr>
              <a:xfrm>
                <a:off x="8367432" y="280188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13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0389188-F3CB-EC43-AD72-297A60064596}"/>
                  </a:ext>
                </a:extLst>
              </p:cNvPr>
              <p:cNvSpPr/>
              <p:nvPr/>
            </p:nvSpPr>
            <p:spPr>
              <a:xfrm>
                <a:off x="8780318" y="2174918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1D7198F-C213-F64B-964F-4A1B246E073E}"/>
                  </a:ext>
                </a:extLst>
              </p:cNvPr>
              <p:cNvSpPr/>
              <p:nvPr/>
            </p:nvSpPr>
            <p:spPr>
              <a:xfrm>
                <a:off x="8780317" y="250552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C4C1F42-FA8E-FE44-95DC-B726ACAF003E}"/>
                  </a:ext>
                </a:extLst>
              </p:cNvPr>
              <p:cNvSpPr/>
              <p:nvPr/>
            </p:nvSpPr>
            <p:spPr>
              <a:xfrm>
                <a:off x="9109862" y="2174918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24793A6-C533-4E4D-BB7C-49C21ED88935}"/>
                  </a:ext>
                </a:extLst>
              </p:cNvPr>
              <p:cNvSpPr/>
              <p:nvPr/>
            </p:nvSpPr>
            <p:spPr>
              <a:xfrm>
                <a:off x="9109861" y="250552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B6FCBAC-C0CF-D64E-A671-3F011F939C22}"/>
                  </a:ext>
                </a:extLst>
              </p:cNvPr>
              <p:cNvSpPr txBox="1"/>
              <p:nvPr/>
            </p:nvSpPr>
            <p:spPr>
              <a:xfrm>
                <a:off x="9421588" y="24655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3D0C314-28A6-AD45-87F9-18931A20EB2F}"/>
                  </a:ext>
                </a:extLst>
              </p:cNvPr>
              <p:cNvSpPr txBox="1"/>
              <p:nvPr/>
            </p:nvSpPr>
            <p:spPr>
              <a:xfrm>
                <a:off x="9421587" y="21558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4569688-E980-894B-A885-06A334DBCB60}"/>
                  </a:ext>
                </a:extLst>
              </p:cNvPr>
              <p:cNvSpPr txBox="1"/>
              <p:nvPr/>
            </p:nvSpPr>
            <p:spPr>
              <a:xfrm>
                <a:off x="8362051" y="248664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F558DB5-D009-0D4C-9956-E006C964BAB9}"/>
                  </a:ext>
                </a:extLst>
              </p:cNvPr>
              <p:cNvSpPr txBox="1"/>
              <p:nvPr/>
            </p:nvSpPr>
            <p:spPr>
              <a:xfrm>
                <a:off x="8367432" y="214416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11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BA1D58A-2F7C-684F-9CE9-6982A69D8636}"/>
                  </a:ext>
                </a:extLst>
              </p:cNvPr>
              <p:cNvSpPr/>
              <p:nvPr/>
            </p:nvSpPr>
            <p:spPr>
              <a:xfrm>
                <a:off x="8780318" y="151169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B0BC219-AB56-414E-A48A-C9EC33904CF4}"/>
                  </a:ext>
                </a:extLst>
              </p:cNvPr>
              <p:cNvSpPr/>
              <p:nvPr/>
            </p:nvSpPr>
            <p:spPr>
              <a:xfrm>
                <a:off x="8780317" y="184231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1EF19B71-DEDD-DB4E-887E-4291F42DECF0}"/>
                  </a:ext>
                </a:extLst>
              </p:cNvPr>
              <p:cNvSpPr/>
              <p:nvPr/>
            </p:nvSpPr>
            <p:spPr>
              <a:xfrm>
                <a:off x="9109862" y="151169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DC3FE65-2063-454B-8D07-B83AC735BBDD}"/>
                  </a:ext>
                </a:extLst>
              </p:cNvPr>
              <p:cNvSpPr/>
              <p:nvPr/>
            </p:nvSpPr>
            <p:spPr>
              <a:xfrm>
                <a:off x="9109861" y="184231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E177FD8-7665-DD45-946B-95A069C9E57F}"/>
                  </a:ext>
                </a:extLst>
              </p:cNvPr>
              <p:cNvSpPr txBox="1"/>
              <p:nvPr/>
            </p:nvSpPr>
            <p:spPr>
              <a:xfrm>
                <a:off x="9421588" y="180230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3FEF010-B253-9F40-B97A-CB7EC90DF1F0}"/>
                  </a:ext>
                </a:extLst>
              </p:cNvPr>
              <p:cNvSpPr txBox="1"/>
              <p:nvPr/>
            </p:nvSpPr>
            <p:spPr>
              <a:xfrm>
                <a:off x="9421587" y="149267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5D8BC77-CED7-5B49-B380-3351457EFFFF}"/>
                  </a:ext>
                </a:extLst>
              </p:cNvPr>
              <p:cNvSpPr txBox="1"/>
              <p:nvPr/>
            </p:nvSpPr>
            <p:spPr>
              <a:xfrm>
                <a:off x="8362051" y="182342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1032BBB-F5C6-DE4B-9708-45854162CC29}"/>
                  </a:ext>
                </a:extLst>
              </p:cNvPr>
              <p:cNvSpPr txBox="1"/>
              <p:nvPr/>
            </p:nvSpPr>
            <p:spPr>
              <a:xfrm>
                <a:off x="8367432" y="1480950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9</a:t>
                </a:r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AC64C0D-F03F-B444-B37D-2B1C93526B08}"/>
                </a:ext>
              </a:extLst>
            </p:cNvPr>
            <p:cNvSpPr txBox="1"/>
            <p:nvPr/>
          </p:nvSpPr>
          <p:spPr>
            <a:xfrm>
              <a:off x="8780318" y="1084130"/>
              <a:ext cx="641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PINS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DE27145-56E8-5145-8D04-3A9D735C7FF2}"/>
                </a:ext>
              </a:extLst>
            </p:cNvPr>
            <p:cNvSpPr/>
            <p:nvPr/>
          </p:nvSpPr>
          <p:spPr>
            <a:xfrm>
              <a:off x="8936180" y="4046880"/>
              <a:ext cx="378418" cy="3784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51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CD454EBD-224F-F249-9AEF-F5F571DDA32F}"/>
                </a:ext>
              </a:extLst>
            </p:cNvPr>
            <p:cNvSpPr/>
            <p:nvPr/>
          </p:nvSpPr>
          <p:spPr>
            <a:xfrm>
              <a:off x="8775149" y="4147477"/>
              <a:ext cx="695324" cy="311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0696EB16-EC01-2345-9C49-6D6287E9F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2861" y="3474969"/>
              <a:ext cx="0" cy="11502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1" name="Table 100">
            <a:extLst>
              <a:ext uri="{FF2B5EF4-FFF2-40B4-BE49-F238E27FC236}">
                <a16:creationId xmlns:a16="http://schemas.microsoft.com/office/drawing/2014/main" id="{FAA944D9-3788-F346-9FBB-9E92166F2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363165"/>
              </p:ext>
            </p:extLst>
          </p:nvPr>
        </p:nvGraphicFramePr>
        <p:xfrm>
          <a:off x="102043" y="429952"/>
          <a:ext cx="5091709" cy="3017520"/>
        </p:xfrm>
        <a:graphic>
          <a:graphicData uri="http://schemas.openxmlformats.org/drawingml/2006/table">
            <a:tbl>
              <a:tblPr/>
              <a:tblGrid>
                <a:gridCol w="1434927">
                  <a:extLst>
                    <a:ext uri="{9D8B030D-6E8A-4147-A177-3AD203B41FA5}">
                      <a16:colId xmlns:a16="http://schemas.microsoft.com/office/drawing/2014/main" val="760947265"/>
                    </a:ext>
                  </a:extLst>
                </a:gridCol>
                <a:gridCol w="3656782">
                  <a:extLst>
                    <a:ext uri="{9D8B030D-6E8A-4147-A177-3AD203B41FA5}">
                      <a16:colId xmlns:a16="http://schemas.microsoft.com/office/drawing/2014/main" val="925352198"/>
                    </a:ext>
                  </a:extLst>
                </a:gridCol>
              </a:tblGrid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Introduction date: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 15, 1971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308416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Type: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4-bit microprocessor (8-bit instructions)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52050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Frequency: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500KHz - 740KHz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54527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Technology: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P-channel silicon gate MOS technology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6425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Number of transistors: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 </a:t>
                      </a:r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2,300 (10 microns)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317589"/>
                  </a:ext>
                </a:extLst>
              </a:tr>
              <a:tr h="74834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Addressable Memory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4096x8-bit ROM and 1280x4-bit RAM</a:t>
                      </a:r>
                      <a:endParaRPr lang="en-GB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011943"/>
                  </a:ext>
                </a:extLst>
              </a:tr>
              <a:tr h="74834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Number of Instructions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 with a 4 level stack and sixteen 4-bit (or eight 8-bit) registers</a:t>
                      </a:r>
                      <a:endParaRPr lang="en-GB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161698"/>
                  </a:ext>
                </a:extLst>
              </a:tr>
              <a:tr h="74834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History:</a:t>
                      </a:r>
                      <a:br>
                        <a:rPr lang="en-GB" sz="1100" b="1" dirty="0">
                          <a:latin typeface="+mn-lt"/>
                        </a:rPr>
                      </a:br>
                      <a:br>
                        <a:rPr lang="en-GB" sz="1100" b="1" dirty="0">
                          <a:latin typeface="+mn-lt"/>
                        </a:rPr>
                      </a:br>
                      <a:br>
                        <a:rPr lang="en-GB" sz="1100" b="1" dirty="0">
                          <a:latin typeface="+mn-lt"/>
                        </a:rPr>
                      </a:br>
                      <a:r>
                        <a:rPr lang="en-GB" sz="1100" b="1" dirty="0">
                          <a:latin typeface="+mn-lt"/>
                        </a:rPr>
                        <a:t> 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 In 1969 </a:t>
                      </a:r>
                      <a:r>
                        <a:rPr lang="en-GB" sz="1100" dirty="0" err="1"/>
                        <a:t>Busicom</a:t>
                      </a:r>
                      <a:r>
                        <a:rPr lang="en-GB" sz="1100" dirty="0"/>
                        <a:t> asked Intel to design a set of chips to be used in a new high </a:t>
                      </a:r>
                      <a:r>
                        <a:rPr lang="en-GB" sz="1100" dirty="0" err="1"/>
                        <a:t>perfomance</a:t>
                      </a:r>
                      <a:r>
                        <a:rPr lang="en-GB" sz="1100" dirty="0"/>
                        <a:t> calculator.</a:t>
                      </a:r>
                      <a:br>
                        <a:rPr lang="en-GB" sz="1100" dirty="0"/>
                      </a:br>
                      <a:r>
                        <a:rPr lang="en-GB" sz="1100" dirty="0"/>
                        <a:t>Ted Hoff, Federico </a:t>
                      </a:r>
                      <a:r>
                        <a:rPr lang="en-GB" sz="1100" dirty="0" err="1"/>
                        <a:t>Faggin</a:t>
                      </a:r>
                      <a:r>
                        <a:rPr lang="en-GB" sz="1100" dirty="0"/>
                        <a:t> and Stan </a:t>
                      </a:r>
                      <a:r>
                        <a:rPr lang="en-GB" sz="1100" dirty="0" err="1"/>
                        <a:t>Mazor</a:t>
                      </a:r>
                      <a:r>
                        <a:rPr lang="en-GB" sz="1100" dirty="0"/>
                        <a:t> came up with a design that involved a central processing unit, 4004 (CPU)</a:t>
                      </a:r>
                      <a:br>
                        <a:rPr lang="en-GB" sz="1100" dirty="0"/>
                      </a:br>
                      <a:r>
                        <a:rPr lang="en-GB" sz="1100" dirty="0"/>
                        <a:t>a read-only memory, 4001 (ROM) a random access memory, 4002 (RAM) and a shift register, 4003 (I/O).</a:t>
                      </a:r>
                      <a:br>
                        <a:rPr lang="en-GB" sz="1100" dirty="0"/>
                      </a:br>
                      <a:r>
                        <a:rPr lang="en-GB" sz="1100" dirty="0"/>
                        <a:t>The CPU was eventually to be called a microprocessor.</a:t>
                      </a:r>
                      <a:br>
                        <a:rPr lang="en-GB" sz="1100" dirty="0"/>
                      </a:br>
                      <a:r>
                        <a:rPr lang="en-GB" sz="1100" dirty="0"/>
                        <a:t>Later Intel negotiated for a return of the rights for the chips, which had gone to </a:t>
                      </a:r>
                      <a:r>
                        <a:rPr lang="en-GB" sz="1100" dirty="0" err="1"/>
                        <a:t>Busicom</a:t>
                      </a:r>
                      <a:r>
                        <a:rPr lang="en-GB" sz="1100" dirty="0"/>
                        <a:t> in the original contract.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763909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Second source: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National Semiconductors was the only second source to Intel 4004.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150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87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BA3A625-0C6C-DF45-A0F3-63A698A384F4}"/>
              </a:ext>
            </a:extLst>
          </p:cNvPr>
          <p:cNvGrpSpPr/>
          <p:nvPr/>
        </p:nvGrpSpPr>
        <p:grpSpPr>
          <a:xfrm>
            <a:off x="1683301" y="3082373"/>
            <a:ext cx="1361223" cy="3541071"/>
            <a:chOff x="8362051" y="1084130"/>
            <a:chExt cx="1361223" cy="3541071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43D98BBB-0473-F445-907C-65A08B8A1A58}"/>
                </a:ext>
              </a:extLst>
            </p:cNvPr>
            <p:cNvGrpSpPr/>
            <p:nvPr/>
          </p:nvGrpSpPr>
          <p:grpSpPr>
            <a:xfrm>
              <a:off x="8362051" y="1480950"/>
              <a:ext cx="1361223" cy="2695959"/>
              <a:chOff x="8362051" y="1480950"/>
              <a:chExt cx="1361223" cy="2695959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E4ED677-F1E0-0341-9124-0EF8842C1955}"/>
                  </a:ext>
                </a:extLst>
              </p:cNvPr>
              <p:cNvSpPr/>
              <p:nvPr/>
            </p:nvSpPr>
            <p:spPr>
              <a:xfrm>
                <a:off x="8780318" y="349585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40E30CE-72D9-6946-9F62-6EFBD543E6F6}"/>
                  </a:ext>
                </a:extLst>
              </p:cNvPr>
              <p:cNvSpPr/>
              <p:nvPr/>
            </p:nvSpPr>
            <p:spPr>
              <a:xfrm>
                <a:off x="8780317" y="382646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C696AC0-BF99-CA4F-A1BB-3F3C0BCD3029}"/>
                  </a:ext>
                </a:extLst>
              </p:cNvPr>
              <p:cNvSpPr/>
              <p:nvPr/>
            </p:nvSpPr>
            <p:spPr>
              <a:xfrm>
                <a:off x="9109862" y="349585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7B23E8E-8133-FC49-B774-B1E603DF366A}"/>
                  </a:ext>
                </a:extLst>
              </p:cNvPr>
              <p:cNvSpPr/>
              <p:nvPr/>
            </p:nvSpPr>
            <p:spPr>
              <a:xfrm>
                <a:off x="9109861" y="382646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56C4E8F-262D-E54E-BDB3-0D57F7FBE3C1}"/>
                  </a:ext>
                </a:extLst>
              </p:cNvPr>
              <p:cNvSpPr txBox="1"/>
              <p:nvPr/>
            </p:nvSpPr>
            <p:spPr>
              <a:xfrm>
                <a:off x="9421588" y="378645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9AD7BAA-68AB-214A-B22D-67ADC84FA778}"/>
                  </a:ext>
                </a:extLst>
              </p:cNvPr>
              <p:cNvSpPr txBox="1"/>
              <p:nvPr/>
            </p:nvSpPr>
            <p:spPr>
              <a:xfrm>
                <a:off x="9421587" y="347683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76B92AA-41F3-144C-8884-A3970AABF858}"/>
                  </a:ext>
                </a:extLst>
              </p:cNvPr>
              <p:cNvSpPr txBox="1"/>
              <p:nvPr/>
            </p:nvSpPr>
            <p:spPr>
              <a:xfrm>
                <a:off x="8362051" y="380757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D0AEC00-696F-C941-A7CE-F4FAC90FDE11}"/>
                  </a:ext>
                </a:extLst>
              </p:cNvPr>
              <p:cNvSpPr txBox="1"/>
              <p:nvPr/>
            </p:nvSpPr>
            <p:spPr>
              <a:xfrm>
                <a:off x="8367432" y="346510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15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F512852-94C6-7F4F-B80B-A31338D6CCFB}"/>
                  </a:ext>
                </a:extLst>
              </p:cNvPr>
              <p:cNvSpPr/>
              <p:nvPr/>
            </p:nvSpPr>
            <p:spPr>
              <a:xfrm>
                <a:off x="8780318" y="283263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118EFA2-976B-C447-B038-DAB8A436B243}"/>
                  </a:ext>
                </a:extLst>
              </p:cNvPr>
              <p:cNvSpPr/>
              <p:nvPr/>
            </p:nvSpPr>
            <p:spPr>
              <a:xfrm>
                <a:off x="8780317" y="3163242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6AF76CE-2B1C-CB4D-8768-A3B592A6F8F5}"/>
                  </a:ext>
                </a:extLst>
              </p:cNvPr>
              <p:cNvSpPr/>
              <p:nvPr/>
            </p:nvSpPr>
            <p:spPr>
              <a:xfrm>
                <a:off x="9109862" y="283263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ABA1D17-CE26-EC48-9517-67446AAA333A}"/>
                  </a:ext>
                </a:extLst>
              </p:cNvPr>
              <p:cNvSpPr/>
              <p:nvPr/>
            </p:nvSpPr>
            <p:spPr>
              <a:xfrm>
                <a:off x="9109861" y="3163242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3783C10-8A33-1C48-AA63-C8328058D465}"/>
                  </a:ext>
                </a:extLst>
              </p:cNvPr>
              <p:cNvSpPr txBox="1"/>
              <p:nvPr/>
            </p:nvSpPr>
            <p:spPr>
              <a:xfrm>
                <a:off x="9421588" y="31232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61F1B69-40CD-3342-B632-CAABB5032157}"/>
                  </a:ext>
                </a:extLst>
              </p:cNvPr>
              <p:cNvSpPr txBox="1"/>
              <p:nvPr/>
            </p:nvSpPr>
            <p:spPr>
              <a:xfrm>
                <a:off x="9421587" y="281361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22B94C4-6E34-524D-823B-095228DF5CC3}"/>
                  </a:ext>
                </a:extLst>
              </p:cNvPr>
              <p:cNvSpPr txBox="1"/>
              <p:nvPr/>
            </p:nvSpPr>
            <p:spPr>
              <a:xfrm>
                <a:off x="8362051" y="314435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5D3FBA8-B06D-2540-A2D4-A60504DFA663}"/>
                  </a:ext>
                </a:extLst>
              </p:cNvPr>
              <p:cNvSpPr txBox="1"/>
              <p:nvPr/>
            </p:nvSpPr>
            <p:spPr>
              <a:xfrm>
                <a:off x="8367432" y="280188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13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0389188-F3CB-EC43-AD72-297A60064596}"/>
                  </a:ext>
                </a:extLst>
              </p:cNvPr>
              <p:cNvSpPr/>
              <p:nvPr/>
            </p:nvSpPr>
            <p:spPr>
              <a:xfrm>
                <a:off x="8780318" y="2174918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1D7198F-C213-F64B-964F-4A1B246E073E}"/>
                  </a:ext>
                </a:extLst>
              </p:cNvPr>
              <p:cNvSpPr/>
              <p:nvPr/>
            </p:nvSpPr>
            <p:spPr>
              <a:xfrm>
                <a:off x="8780317" y="250552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C4C1F42-FA8E-FE44-95DC-B726ACAF003E}"/>
                  </a:ext>
                </a:extLst>
              </p:cNvPr>
              <p:cNvSpPr/>
              <p:nvPr/>
            </p:nvSpPr>
            <p:spPr>
              <a:xfrm>
                <a:off x="9109862" y="2174918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24793A6-C533-4E4D-BB7C-49C21ED88935}"/>
                  </a:ext>
                </a:extLst>
              </p:cNvPr>
              <p:cNvSpPr/>
              <p:nvPr/>
            </p:nvSpPr>
            <p:spPr>
              <a:xfrm>
                <a:off x="9109861" y="250552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B6FCBAC-C0CF-D64E-A671-3F011F939C22}"/>
                  </a:ext>
                </a:extLst>
              </p:cNvPr>
              <p:cNvSpPr txBox="1"/>
              <p:nvPr/>
            </p:nvSpPr>
            <p:spPr>
              <a:xfrm>
                <a:off x="9421588" y="24655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3D0C314-28A6-AD45-87F9-18931A20EB2F}"/>
                  </a:ext>
                </a:extLst>
              </p:cNvPr>
              <p:cNvSpPr txBox="1"/>
              <p:nvPr/>
            </p:nvSpPr>
            <p:spPr>
              <a:xfrm>
                <a:off x="9421587" y="21558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4569688-E980-894B-A885-06A334DBCB60}"/>
                  </a:ext>
                </a:extLst>
              </p:cNvPr>
              <p:cNvSpPr txBox="1"/>
              <p:nvPr/>
            </p:nvSpPr>
            <p:spPr>
              <a:xfrm>
                <a:off x="8362051" y="248664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F558DB5-D009-0D4C-9956-E006C964BAB9}"/>
                  </a:ext>
                </a:extLst>
              </p:cNvPr>
              <p:cNvSpPr txBox="1"/>
              <p:nvPr/>
            </p:nvSpPr>
            <p:spPr>
              <a:xfrm>
                <a:off x="8367432" y="214416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11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BA1D58A-2F7C-684F-9CE9-6982A69D8636}"/>
                  </a:ext>
                </a:extLst>
              </p:cNvPr>
              <p:cNvSpPr/>
              <p:nvPr/>
            </p:nvSpPr>
            <p:spPr>
              <a:xfrm>
                <a:off x="8780318" y="151169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B0BC219-AB56-414E-A48A-C9EC33904CF4}"/>
                  </a:ext>
                </a:extLst>
              </p:cNvPr>
              <p:cNvSpPr/>
              <p:nvPr/>
            </p:nvSpPr>
            <p:spPr>
              <a:xfrm>
                <a:off x="8780317" y="184231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1EF19B71-DEDD-DB4E-887E-4291F42DECF0}"/>
                  </a:ext>
                </a:extLst>
              </p:cNvPr>
              <p:cNvSpPr/>
              <p:nvPr/>
            </p:nvSpPr>
            <p:spPr>
              <a:xfrm>
                <a:off x="9109862" y="151169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DC3FE65-2063-454B-8D07-B83AC735BBDD}"/>
                  </a:ext>
                </a:extLst>
              </p:cNvPr>
              <p:cNvSpPr/>
              <p:nvPr/>
            </p:nvSpPr>
            <p:spPr>
              <a:xfrm>
                <a:off x="9109861" y="184231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E177FD8-7665-DD45-946B-95A069C9E57F}"/>
                  </a:ext>
                </a:extLst>
              </p:cNvPr>
              <p:cNvSpPr txBox="1"/>
              <p:nvPr/>
            </p:nvSpPr>
            <p:spPr>
              <a:xfrm>
                <a:off x="9421588" y="180230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3FEF010-B253-9F40-B97A-CB7EC90DF1F0}"/>
                  </a:ext>
                </a:extLst>
              </p:cNvPr>
              <p:cNvSpPr txBox="1"/>
              <p:nvPr/>
            </p:nvSpPr>
            <p:spPr>
              <a:xfrm>
                <a:off x="9421587" y="149267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5D8BC77-CED7-5B49-B380-3351457EFFFF}"/>
                  </a:ext>
                </a:extLst>
              </p:cNvPr>
              <p:cNvSpPr txBox="1"/>
              <p:nvPr/>
            </p:nvSpPr>
            <p:spPr>
              <a:xfrm>
                <a:off x="8362051" y="182342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1032BBB-F5C6-DE4B-9708-45854162CC29}"/>
                  </a:ext>
                </a:extLst>
              </p:cNvPr>
              <p:cNvSpPr txBox="1"/>
              <p:nvPr/>
            </p:nvSpPr>
            <p:spPr>
              <a:xfrm>
                <a:off x="8367432" y="1480950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9</a:t>
                </a:r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AC64C0D-F03F-B444-B37D-2B1C93526B08}"/>
                </a:ext>
              </a:extLst>
            </p:cNvPr>
            <p:cNvSpPr txBox="1"/>
            <p:nvPr/>
          </p:nvSpPr>
          <p:spPr>
            <a:xfrm>
              <a:off x="8780318" y="1084130"/>
              <a:ext cx="641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PINS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DE27145-56E8-5145-8D04-3A9D735C7FF2}"/>
                </a:ext>
              </a:extLst>
            </p:cNvPr>
            <p:cNvSpPr/>
            <p:nvPr/>
          </p:nvSpPr>
          <p:spPr>
            <a:xfrm>
              <a:off x="8936180" y="4046880"/>
              <a:ext cx="378418" cy="3784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51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CD454EBD-224F-F249-9AEF-F5F571DDA32F}"/>
                </a:ext>
              </a:extLst>
            </p:cNvPr>
            <p:cNvSpPr/>
            <p:nvPr/>
          </p:nvSpPr>
          <p:spPr>
            <a:xfrm>
              <a:off x="8775149" y="4147477"/>
              <a:ext cx="695324" cy="311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0696EB16-EC01-2345-9C49-6D6287E9F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2861" y="3474969"/>
              <a:ext cx="0" cy="11502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3E04626-F394-BC41-9E7F-0BDA9145A15F}"/>
              </a:ext>
            </a:extLst>
          </p:cNvPr>
          <p:cNvGrpSpPr/>
          <p:nvPr/>
        </p:nvGrpSpPr>
        <p:grpSpPr>
          <a:xfrm>
            <a:off x="5989496" y="1088446"/>
            <a:ext cx="5531110" cy="5177073"/>
            <a:chOff x="2419445" y="1175903"/>
            <a:chExt cx="5531110" cy="517707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765087-4529-9243-853B-1B6B298A34E0}"/>
                </a:ext>
              </a:extLst>
            </p:cNvPr>
            <p:cNvGrpSpPr/>
            <p:nvPr/>
          </p:nvGrpSpPr>
          <p:grpSpPr>
            <a:xfrm>
              <a:off x="2419445" y="1175903"/>
              <a:ext cx="5531110" cy="5177073"/>
              <a:chOff x="2419445" y="1175903"/>
              <a:chExt cx="5531110" cy="5177073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B70F0F0-CF3F-6644-8E03-27DEB174A36B}"/>
                  </a:ext>
                </a:extLst>
              </p:cNvPr>
              <p:cNvGrpSpPr/>
              <p:nvPr/>
            </p:nvGrpSpPr>
            <p:grpSpPr>
              <a:xfrm>
                <a:off x="2419445" y="1175903"/>
                <a:ext cx="4869628" cy="5177073"/>
                <a:chOff x="2419445" y="1175903"/>
                <a:chExt cx="4869628" cy="5177073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D84A29CC-BACE-BB49-9446-1B030AEBDC91}"/>
                    </a:ext>
                  </a:extLst>
                </p:cNvPr>
                <p:cNvGrpSpPr/>
                <p:nvPr/>
              </p:nvGrpSpPr>
              <p:grpSpPr>
                <a:xfrm>
                  <a:off x="3177759" y="1175903"/>
                  <a:ext cx="3078447" cy="5177073"/>
                  <a:chOff x="850196" y="1135836"/>
                  <a:chExt cx="3078447" cy="5177073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160BD7D1-5ABA-114C-A0AF-CB603648744F}"/>
                      </a:ext>
                    </a:extLst>
                  </p:cNvPr>
                  <p:cNvGrpSpPr/>
                  <p:nvPr/>
                </p:nvGrpSpPr>
                <p:grpSpPr>
                  <a:xfrm>
                    <a:off x="1659953" y="1135836"/>
                    <a:ext cx="2268690" cy="5177073"/>
                    <a:chOff x="2854908" y="1095769"/>
                    <a:chExt cx="2268690" cy="5177073"/>
                  </a:xfrm>
                </p:grpSpPr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156CF6C1-0BC1-384B-ADD6-0D3C772902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54908" y="1095769"/>
                      <a:ext cx="2268690" cy="5177073"/>
                      <a:chOff x="2854908" y="1095769"/>
                      <a:chExt cx="2268690" cy="5177073"/>
                    </a:xfrm>
                  </p:grpSpPr>
                  <p:sp>
                    <p:nvSpPr>
                      <p:cNvPr id="4" name="Rectangle 3">
                        <a:extLst>
                          <a:ext uri="{FF2B5EF4-FFF2-40B4-BE49-F238E27FC236}">
                            <a16:creationId xmlns:a16="http://schemas.microsoft.com/office/drawing/2014/main" id="{162A526B-682F-264E-9D85-EEBA426C81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7189" y="1402772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42F487B7-CA62-B74D-9C7C-62D9165D2E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7189" y="2000044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" name="Rectangle 6">
                        <a:extLst>
                          <a:ext uri="{FF2B5EF4-FFF2-40B4-BE49-F238E27FC236}">
                            <a16:creationId xmlns:a16="http://schemas.microsoft.com/office/drawing/2014/main" id="{1A4B9C2C-8D3D-C045-A3A2-E36A31BC78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5705" y="2560741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" name="Rectangle 7">
                        <a:extLst>
                          <a:ext uri="{FF2B5EF4-FFF2-40B4-BE49-F238E27FC236}">
                            <a16:creationId xmlns:a16="http://schemas.microsoft.com/office/drawing/2014/main" id="{884185DB-77B5-4144-B793-709ADF81C0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5705" y="3158013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" name="Rectangle 8">
                        <a:extLst>
                          <a:ext uri="{FF2B5EF4-FFF2-40B4-BE49-F238E27FC236}">
                            <a16:creationId xmlns:a16="http://schemas.microsoft.com/office/drawing/2014/main" id="{7156B845-3269-7747-BB69-B99BB762D0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5705" y="3699817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" name="Rectangle 9">
                        <a:extLst>
                          <a:ext uri="{FF2B5EF4-FFF2-40B4-BE49-F238E27FC236}">
                            <a16:creationId xmlns:a16="http://schemas.microsoft.com/office/drawing/2014/main" id="{FB085937-9E2E-1041-AA75-20D3C9E340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5705" y="4297089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" name="Rectangle 10">
                        <a:extLst>
                          <a:ext uri="{FF2B5EF4-FFF2-40B4-BE49-F238E27FC236}">
                            <a16:creationId xmlns:a16="http://schemas.microsoft.com/office/drawing/2014/main" id="{79C92C71-2C35-9E43-A348-E712BC7DBF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7189" y="4846791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" name="Rectangle 11">
                        <a:extLst>
                          <a:ext uri="{FF2B5EF4-FFF2-40B4-BE49-F238E27FC236}">
                            <a16:creationId xmlns:a16="http://schemas.microsoft.com/office/drawing/2014/main" id="{419CB047-D3BA-C443-BF66-8CBF12A88B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7189" y="5444063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" name="TextBox 4">
                        <a:extLst>
                          <a:ext uri="{FF2B5EF4-FFF2-40B4-BE49-F238E27FC236}">
                            <a16:creationId xmlns:a16="http://schemas.microsoft.com/office/drawing/2014/main" id="{F74D46F4-EA6F-C54B-AF82-844633E6F8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8661" y="5444063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16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377E9EA6-4298-B044-B3A2-1DC7850E02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8661" y="4838374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15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A6583B3D-8765-4D4D-AD74-534A853BE42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8661" y="4276593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14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40EFBFB4-192E-984B-9586-ECD1701806B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8661" y="3670904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13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C0A34CBC-4865-DF49-A0D7-FC369650FB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4909" y="3147622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12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574A1F26-3736-EE4F-83B1-E403411FA0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4909" y="2541933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11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5CC245CA-59BC-FF4A-B6CB-0716E4E294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4909" y="1980152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10</a:t>
                        </a:r>
                        <a:endParaRPr lang="en-US" dirty="0"/>
                      </a:p>
                    </p:txBody>
                  </p:sp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C1826819-9435-5441-B2FC-E04867D1F76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4908" y="1374463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9</a:t>
                        </a:r>
                      </a:p>
                    </p:txBody>
                  </p:sp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70B56535-3F22-7949-94C2-70D9718AAB8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36925" y="1374462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8</a:t>
                        </a:r>
                      </a:p>
                    </p:txBody>
                  </p:sp>
                  <p:sp>
                    <p:nvSpPr>
                      <p:cNvPr id="22" name="TextBox 21">
                        <a:extLst>
                          <a:ext uri="{FF2B5EF4-FFF2-40B4-BE49-F238E27FC236}">
                            <a16:creationId xmlns:a16="http://schemas.microsoft.com/office/drawing/2014/main" id="{E5758700-864D-AC44-9815-3EA5B2D7006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36925" y="1982675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7</a:t>
                        </a:r>
                      </a:p>
                    </p:txBody>
                  </p:sp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ED3EBAE8-DB35-9A43-8256-7CC2691DB09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49805" y="2555226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6</a:t>
                        </a:r>
                      </a:p>
                    </p:txBody>
                  </p:sp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F482B356-4C8A-5944-9E50-6334C6337F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49805" y="3132755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5</a:t>
                        </a:r>
                      </a:p>
                    </p:txBody>
                  </p:sp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ED90DD4C-3B06-D840-9D5B-0A7AC35468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43310" y="3679468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4</a:t>
                        </a:r>
                      </a:p>
                    </p:txBody>
                  </p:sp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ED5AE710-FDE2-C841-A0B2-FCCD1C2616B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43310" y="4287681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3</a:t>
                        </a:r>
                      </a:p>
                    </p:txBody>
                  </p: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0132DDA6-D48E-B948-8A62-016AA473EF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56190" y="4860232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2</a:t>
                        </a:r>
                      </a:p>
                    </p:txBody>
                  </p:sp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1AD38BCB-FC59-0240-8BEC-AAB1E6926E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56190" y="5437761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1</a:t>
                        </a:r>
                      </a:p>
                    </p:txBody>
                  </p:sp>
                  <p:sp>
                    <p:nvSpPr>
                      <p:cNvPr id="2" name="Rectangle 1">
                        <a:extLst>
                          <a:ext uri="{FF2B5EF4-FFF2-40B4-BE49-F238E27FC236}">
                            <a16:creationId xmlns:a16="http://schemas.microsoft.com/office/drawing/2014/main" id="{90323245-E493-C744-85FB-20C5733439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97291" y="1095769"/>
                        <a:ext cx="1600794" cy="494779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" name="Oval 2">
                        <a:extLst>
                          <a:ext uri="{FF2B5EF4-FFF2-40B4-BE49-F238E27FC236}">
                            <a16:creationId xmlns:a16="http://schemas.microsoft.com/office/drawing/2014/main" id="{BB3CA70C-4C58-2D45-B548-43CA1110DD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8728" y="5894424"/>
                        <a:ext cx="378418" cy="37841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bg1"/>
                            </a:solidFill>
                          </a:ln>
                        </a:endParaRPr>
                      </a:p>
                    </p:txBody>
                  </p:sp>
                </p:grpSp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DB35441E-F1F7-B948-A70F-16B7905F5C68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3559106" y="3264318"/>
                      <a:ext cx="87716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i4001</a:t>
                      </a:r>
                    </a:p>
                  </p:txBody>
                </p:sp>
              </p:grp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DD5650B8-2C5A-D949-A538-B4321861C5AC}"/>
                      </a:ext>
                    </a:extLst>
                  </p:cNvPr>
                  <p:cNvSpPr txBox="1"/>
                  <p:nvPr/>
                </p:nvSpPr>
                <p:spPr>
                  <a:xfrm>
                    <a:off x="850196" y="1414529"/>
                    <a:ext cx="7019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Reset</a:t>
                    </a:r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83D6930B-BF6D-2346-8676-9D2E82A562BB}"/>
                      </a:ext>
                    </a:extLst>
                  </p:cNvPr>
                  <p:cNvSpPr txBox="1"/>
                  <p:nvPr/>
                </p:nvSpPr>
                <p:spPr>
                  <a:xfrm>
                    <a:off x="996262" y="1959096"/>
                    <a:ext cx="38183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</a:t>
                    </a:r>
                    <a:r>
                      <a:rPr lang="en-US" baseline="-25000" dirty="0"/>
                      <a:t>0</a:t>
                    </a:r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921922E-DEF9-B94F-9513-594575CBB810}"/>
                      </a:ext>
                    </a:extLst>
                  </p:cNvPr>
                  <p:cNvSpPr txBox="1"/>
                  <p:nvPr/>
                </p:nvSpPr>
                <p:spPr>
                  <a:xfrm>
                    <a:off x="1013297" y="2524787"/>
                    <a:ext cx="5052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CM</a:t>
                    </a: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D853606E-3C8C-9B46-A895-539042729362}"/>
                      </a:ext>
                    </a:extLst>
                  </p:cNvPr>
                  <p:cNvSpPr txBox="1"/>
                  <p:nvPr/>
                </p:nvSpPr>
                <p:spPr>
                  <a:xfrm>
                    <a:off x="1046916" y="3059668"/>
                    <a:ext cx="5052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V</a:t>
                    </a:r>
                    <a:r>
                      <a:rPr lang="en-US" baseline="-25000" dirty="0"/>
                      <a:t>DD</a:t>
                    </a:r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680FDA0-4915-4640-B858-0AA74DC34C00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34" y="3693782"/>
                    <a:ext cx="4539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r>
                      <a:rPr lang="en-US" baseline="-25000" dirty="0"/>
                      <a:t>3</a:t>
                    </a: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C95C4066-BFDC-9742-8A47-18106B88EC76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34" y="4282748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r>
                      <a:rPr lang="en-US" baseline="-25000" dirty="0"/>
                      <a:t>2</a:t>
                    </a:r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80FF1CCB-D146-5E47-AB48-CCDE3FFAB840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34" y="4864218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r>
                      <a:rPr lang="en-US" baseline="-25000" dirty="0"/>
                      <a:t>1</a:t>
                    </a: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B57CBFF0-721D-494D-A3CC-AC0AF1CD18B3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34" y="5434614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r>
                      <a:rPr lang="en-US" baseline="-25000" dirty="0"/>
                      <a:t>0</a:t>
                    </a:r>
                  </a:p>
                </p:txBody>
              </p:sp>
            </p:grpSp>
            <p:sp>
              <p:nvSpPr>
                <p:cNvPr id="43" name="Double Brace 42">
                  <a:extLst>
                    <a:ext uri="{FF2B5EF4-FFF2-40B4-BE49-F238E27FC236}">
                      <a16:creationId xmlns:a16="http://schemas.microsoft.com/office/drawing/2014/main" id="{0DAD5FD4-331B-4348-B5C1-F3867B97935A}"/>
                    </a:ext>
                  </a:extLst>
                </p:cNvPr>
                <p:cNvSpPr/>
                <p:nvPr/>
              </p:nvSpPr>
              <p:spPr>
                <a:xfrm>
                  <a:off x="3123414" y="2566797"/>
                  <a:ext cx="2025711" cy="394824"/>
                </a:xfrm>
                <a:prstGeom prst="bracePair">
                  <a:avLst>
                    <a:gd name="adj" fmla="val 22622"/>
                  </a:avLst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E8684FC-CB28-5342-A5AE-E41843B470EA}"/>
                    </a:ext>
                  </a:extLst>
                </p:cNvPr>
                <p:cNvSpPr txBox="1"/>
                <p:nvPr/>
              </p:nvSpPr>
              <p:spPr>
                <a:xfrm>
                  <a:off x="2449370" y="2467957"/>
                  <a:ext cx="675185" cy="600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/>
                  <a:r>
                    <a:rPr lang="en-US" sz="1100" dirty="0"/>
                    <a:t>Memory</a:t>
                  </a:r>
                </a:p>
                <a:p>
                  <a:pPr algn="just"/>
                  <a:r>
                    <a:rPr lang="en-US" sz="1100" dirty="0"/>
                    <a:t>Control</a:t>
                  </a:r>
                </a:p>
                <a:p>
                  <a:pPr algn="just"/>
                  <a:r>
                    <a:rPr lang="en-US" sz="1100" dirty="0"/>
                    <a:t>Input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8724525-E23B-E147-BF47-0A29CE9374A5}"/>
                    </a:ext>
                  </a:extLst>
                </p:cNvPr>
                <p:cNvSpPr txBox="1"/>
                <p:nvPr/>
              </p:nvSpPr>
              <p:spPr>
                <a:xfrm>
                  <a:off x="2419445" y="4481979"/>
                  <a:ext cx="591829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dirty="0"/>
                    <a:t>Output</a:t>
                  </a:r>
                </a:p>
                <a:p>
                  <a:pPr algn="ctr"/>
                  <a:r>
                    <a:rPr lang="en-US" sz="1100" dirty="0"/>
                    <a:t>Lines</a:t>
                  </a:r>
                </a:p>
              </p:txBody>
            </p:sp>
            <p:sp>
              <p:nvSpPr>
                <p:cNvPr id="47" name="Double Brace 46">
                  <a:extLst>
                    <a:ext uri="{FF2B5EF4-FFF2-40B4-BE49-F238E27FC236}">
                      <a16:creationId xmlns:a16="http://schemas.microsoft.com/office/drawing/2014/main" id="{B92355B1-C777-3340-BF54-A8CDB40B8A13}"/>
                    </a:ext>
                  </a:extLst>
                </p:cNvPr>
                <p:cNvSpPr/>
                <p:nvPr/>
              </p:nvSpPr>
              <p:spPr>
                <a:xfrm>
                  <a:off x="2986604" y="3758700"/>
                  <a:ext cx="4302469" cy="2066971"/>
                </a:xfrm>
                <a:prstGeom prst="bracePair">
                  <a:avLst/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6BCD0F3-52C2-2645-BE46-E75F33B0CEEE}"/>
                  </a:ext>
                </a:extLst>
              </p:cNvPr>
              <p:cNvSpPr txBox="1"/>
              <p:nvPr/>
            </p:nvSpPr>
            <p:spPr>
              <a:xfrm>
                <a:off x="6516664" y="3193295"/>
                <a:ext cx="455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/>
                  <a:t>SS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BC3687A-C0F0-2941-B5CD-E34BA8D61228}"/>
                  </a:ext>
                </a:extLst>
              </p:cNvPr>
              <p:cNvSpPr txBox="1"/>
              <p:nvPr/>
            </p:nvSpPr>
            <p:spPr>
              <a:xfrm>
                <a:off x="6480121" y="2591289"/>
                <a:ext cx="1244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Clk</a:t>
                </a:r>
                <a:r>
                  <a:rPr lang="en-US" dirty="0"/>
                  <a:t> Phase 1</a:t>
                </a:r>
                <a:endParaRPr lang="en-US" baseline="-2500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566F70D-EA9A-0740-80E1-366913FF3AB0}"/>
                  </a:ext>
                </a:extLst>
              </p:cNvPr>
              <p:cNvSpPr txBox="1"/>
              <p:nvPr/>
            </p:nvSpPr>
            <p:spPr>
              <a:xfrm>
                <a:off x="6475046" y="2060286"/>
                <a:ext cx="1244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Clk</a:t>
                </a:r>
                <a:r>
                  <a:rPr lang="en-US" dirty="0"/>
                  <a:t> Phase 2</a:t>
                </a:r>
                <a:endParaRPr lang="en-US" baseline="-25000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B7987C9-7AA3-E241-ADF5-EF92189810CC}"/>
                  </a:ext>
                </a:extLst>
              </p:cNvPr>
              <p:cNvSpPr txBox="1"/>
              <p:nvPr/>
            </p:nvSpPr>
            <p:spPr>
              <a:xfrm>
                <a:off x="6475046" y="1453462"/>
                <a:ext cx="10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Sync-Out</a:t>
                </a:r>
                <a:endParaRPr lang="en-US" baseline="-25000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EE809C1-1E01-0448-90C0-B924FBC2AA1E}"/>
                  </a:ext>
                </a:extLst>
              </p:cNvPr>
              <p:cNvSpPr txBox="1"/>
              <p:nvPr/>
            </p:nvSpPr>
            <p:spPr>
              <a:xfrm>
                <a:off x="6512256" y="3698047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D3</a:t>
                </a:r>
                <a:endParaRPr lang="en-US" baseline="-250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6438E7C-9D05-914C-8753-FB8A00471470}"/>
                  </a:ext>
                </a:extLst>
              </p:cNvPr>
              <p:cNvSpPr txBox="1"/>
              <p:nvPr/>
            </p:nvSpPr>
            <p:spPr>
              <a:xfrm>
                <a:off x="6480667" y="4288732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D2</a:t>
                </a:r>
                <a:endParaRPr lang="en-US" baseline="-25000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086D043-5AD7-6544-83B7-A5C039D51449}"/>
                  </a:ext>
                </a:extLst>
              </p:cNvPr>
              <p:cNvSpPr txBox="1"/>
              <p:nvPr/>
            </p:nvSpPr>
            <p:spPr>
              <a:xfrm>
                <a:off x="6464079" y="4945778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D1</a:t>
                </a:r>
                <a:endParaRPr lang="en-US" baseline="-25000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3ECCEFF-15CB-794B-B8F4-DF0A1B64D8E1}"/>
                  </a:ext>
                </a:extLst>
              </p:cNvPr>
              <p:cNvSpPr txBox="1"/>
              <p:nvPr/>
            </p:nvSpPr>
            <p:spPr>
              <a:xfrm>
                <a:off x="6432490" y="5536463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D0</a:t>
                </a:r>
                <a:endParaRPr lang="en-US" baseline="-25000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4415EAE-DA0E-ED41-8ED0-C903A6DD0487}"/>
                  </a:ext>
                </a:extLst>
              </p:cNvPr>
              <p:cNvSpPr txBox="1"/>
              <p:nvPr/>
            </p:nvSpPr>
            <p:spPr>
              <a:xfrm>
                <a:off x="7498187" y="4530280"/>
                <a:ext cx="452368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Data</a:t>
                </a:r>
              </a:p>
              <a:p>
                <a:pPr algn="ctr"/>
                <a:r>
                  <a:rPr lang="en-US" sz="1100" dirty="0"/>
                  <a:t>Bus</a:t>
                </a:r>
              </a:p>
              <a:p>
                <a:pPr algn="ctr"/>
                <a:r>
                  <a:rPr lang="en-US" sz="1100" dirty="0"/>
                  <a:t>I/O</a:t>
                </a: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4037D5B-0FD9-324E-B90C-53427A477679}"/>
                </a:ext>
              </a:extLst>
            </p:cNvPr>
            <p:cNvSpPr txBox="1"/>
            <p:nvPr/>
          </p:nvSpPr>
          <p:spPr>
            <a:xfrm>
              <a:off x="2420570" y="1978947"/>
              <a:ext cx="81144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Clear input</a:t>
              </a:r>
            </a:p>
            <a:p>
              <a:pPr algn="ctr"/>
              <a:r>
                <a:rPr lang="en-US" sz="1100" dirty="0"/>
                <a:t>I/O Lines</a:t>
              </a:r>
            </a:p>
          </p:txBody>
        </p:sp>
      </p:grp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00B43AD3-E5A0-904C-A415-802918FED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676801"/>
              </p:ext>
            </p:extLst>
          </p:nvPr>
        </p:nvGraphicFramePr>
        <p:xfrm>
          <a:off x="102043" y="429952"/>
          <a:ext cx="5264339" cy="1173480"/>
        </p:xfrm>
        <a:graphic>
          <a:graphicData uri="http://schemas.openxmlformats.org/drawingml/2006/table">
            <a:tbl>
              <a:tblPr/>
              <a:tblGrid>
                <a:gridCol w="1473838">
                  <a:extLst>
                    <a:ext uri="{9D8B030D-6E8A-4147-A177-3AD203B41FA5}">
                      <a16:colId xmlns:a16="http://schemas.microsoft.com/office/drawing/2014/main" val="760947265"/>
                    </a:ext>
                  </a:extLst>
                </a:gridCol>
                <a:gridCol w="3790501">
                  <a:extLst>
                    <a:ext uri="{9D8B030D-6E8A-4147-A177-3AD203B41FA5}">
                      <a16:colId xmlns:a16="http://schemas.microsoft.com/office/drawing/2014/main" val="925352198"/>
                    </a:ext>
                  </a:extLst>
                </a:gridCol>
              </a:tblGrid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Introduction date: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latin typeface="+mn-lt"/>
                        </a:rPr>
                        <a:t>1971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308416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Type: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Fully Decoded Static Random Access Memory.</a:t>
                      </a:r>
                      <a:r>
                        <a:rPr lang="en-GB" sz="1100" dirty="0">
                          <a:latin typeface="+mn-lt"/>
                        </a:rPr>
                        <a:t>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52050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Memory: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256 x 8-bit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54527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Technology: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P-channel silicon gate MOS technology (10 microns)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6425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Number of transistors: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317589"/>
                  </a:ext>
                </a:extLst>
              </a:tr>
              <a:tr h="74834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History:</a:t>
                      </a:r>
                      <a:br>
                        <a:rPr lang="en-GB" sz="1100" b="1" dirty="0">
                          <a:latin typeface="+mn-lt"/>
                        </a:rPr>
                      </a:br>
                      <a:r>
                        <a:rPr lang="en-GB" sz="1100" b="1" dirty="0">
                          <a:latin typeface="+mn-lt"/>
                        </a:rPr>
                        <a:t> 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4001 is a 256 x 8-bit ROM designed to be used with other </a:t>
                      </a:r>
                    </a:p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MCS-4/40 devices such as the 4004 CPU.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763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17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BA3A625-0C6C-DF45-A0F3-63A698A384F4}"/>
              </a:ext>
            </a:extLst>
          </p:cNvPr>
          <p:cNvGrpSpPr/>
          <p:nvPr/>
        </p:nvGrpSpPr>
        <p:grpSpPr>
          <a:xfrm>
            <a:off x="1694493" y="2949575"/>
            <a:ext cx="1361223" cy="3541071"/>
            <a:chOff x="8362051" y="1084130"/>
            <a:chExt cx="1361223" cy="3541071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43D98BBB-0473-F445-907C-65A08B8A1A58}"/>
                </a:ext>
              </a:extLst>
            </p:cNvPr>
            <p:cNvGrpSpPr/>
            <p:nvPr/>
          </p:nvGrpSpPr>
          <p:grpSpPr>
            <a:xfrm>
              <a:off x="8362051" y="1480950"/>
              <a:ext cx="1361223" cy="2695959"/>
              <a:chOff x="8362051" y="1480950"/>
              <a:chExt cx="1361223" cy="2695959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E4ED677-F1E0-0341-9124-0EF8842C1955}"/>
                  </a:ext>
                </a:extLst>
              </p:cNvPr>
              <p:cNvSpPr/>
              <p:nvPr/>
            </p:nvSpPr>
            <p:spPr>
              <a:xfrm>
                <a:off x="8780318" y="349585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40E30CE-72D9-6946-9F62-6EFBD543E6F6}"/>
                  </a:ext>
                </a:extLst>
              </p:cNvPr>
              <p:cNvSpPr/>
              <p:nvPr/>
            </p:nvSpPr>
            <p:spPr>
              <a:xfrm>
                <a:off x="8780317" y="382646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C696AC0-BF99-CA4F-A1BB-3F3C0BCD3029}"/>
                  </a:ext>
                </a:extLst>
              </p:cNvPr>
              <p:cNvSpPr/>
              <p:nvPr/>
            </p:nvSpPr>
            <p:spPr>
              <a:xfrm>
                <a:off x="9109862" y="349585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7B23E8E-8133-FC49-B774-B1E603DF366A}"/>
                  </a:ext>
                </a:extLst>
              </p:cNvPr>
              <p:cNvSpPr/>
              <p:nvPr/>
            </p:nvSpPr>
            <p:spPr>
              <a:xfrm>
                <a:off x="9109861" y="382646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56C4E8F-262D-E54E-BDB3-0D57F7FBE3C1}"/>
                  </a:ext>
                </a:extLst>
              </p:cNvPr>
              <p:cNvSpPr txBox="1"/>
              <p:nvPr/>
            </p:nvSpPr>
            <p:spPr>
              <a:xfrm>
                <a:off x="9421588" y="378645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9AD7BAA-68AB-214A-B22D-67ADC84FA778}"/>
                  </a:ext>
                </a:extLst>
              </p:cNvPr>
              <p:cNvSpPr txBox="1"/>
              <p:nvPr/>
            </p:nvSpPr>
            <p:spPr>
              <a:xfrm>
                <a:off x="9421587" y="347683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76B92AA-41F3-144C-8884-A3970AABF858}"/>
                  </a:ext>
                </a:extLst>
              </p:cNvPr>
              <p:cNvSpPr txBox="1"/>
              <p:nvPr/>
            </p:nvSpPr>
            <p:spPr>
              <a:xfrm>
                <a:off x="8362051" y="380757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D0AEC00-696F-C941-A7CE-F4FAC90FDE11}"/>
                  </a:ext>
                </a:extLst>
              </p:cNvPr>
              <p:cNvSpPr txBox="1"/>
              <p:nvPr/>
            </p:nvSpPr>
            <p:spPr>
              <a:xfrm>
                <a:off x="8367432" y="346510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15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F512852-94C6-7F4F-B80B-A31338D6CCFB}"/>
                  </a:ext>
                </a:extLst>
              </p:cNvPr>
              <p:cNvSpPr/>
              <p:nvPr/>
            </p:nvSpPr>
            <p:spPr>
              <a:xfrm>
                <a:off x="8780318" y="283263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118EFA2-976B-C447-B038-DAB8A436B243}"/>
                  </a:ext>
                </a:extLst>
              </p:cNvPr>
              <p:cNvSpPr/>
              <p:nvPr/>
            </p:nvSpPr>
            <p:spPr>
              <a:xfrm>
                <a:off x="8780317" y="3163242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6AF76CE-2B1C-CB4D-8768-A3B592A6F8F5}"/>
                  </a:ext>
                </a:extLst>
              </p:cNvPr>
              <p:cNvSpPr/>
              <p:nvPr/>
            </p:nvSpPr>
            <p:spPr>
              <a:xfrm>
                <a:off x="9109862" y="283263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ABA1D17-CE26-EC48-9517-67446AAA333A}"/>
                  </a:ext>
                </a:extLst>
              </p:cNvPr>
              <p:cNvSpPr/>
              <p:nvPr/>
            </p:nvSpPr>
            <p:spPr>
              <a:xfrm>
                <a:off x="9109861" y="3163242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3783C10-8A33-1C48-AA63-C8328058D465}"/>
                  </a:ext>
                </a:extLst>
              </p:cNvPr>
              <p:cNvSpPr txBox="1"/>
              <p:nvPr/>
            </p:nvSpPr>
            <p:spPr>
              <a:xfrm>
                <a:off x="9421588" y="31232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61F1B69-40CD-3342-B632-CAABB5032157}"/>
                  </a:ext>
                </a:extLst>
              </p:cNvPr>
              <p:cNvSpPr txBox="1"/>
              <p:nvPr/>
            </p:nvSpPr>
            <p:spPr>
              <a:xfrm>
                <a:off x="9421587" y="281361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22B94C4-6E34-524D-823B-095228DF5CC3}"/>
                  </a:ext>
                </a:extLst>
              </p:cNvPr>
              <p:cNvSpPr txBox="1"/>
              <p:nvPr/>
            </p:nvSpPr>
            <p:spPr>
              <a:xfrm>
                <a:off x="8362051" y="314435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5D3FBA8-B06D-2540-A2D4-A60504DFA663}"/>
                  </a:ext>
                </a:extLst>
              </p:cNvPr>
              <p:cNvSpPr txBox="1"/>
              <p:nvPr/>
            </p:nvSpPr>
            <p:spPr>
              <a:xfrm>
                <a:off x="8367432" y="280188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13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0389188-F3CB-EC43-AD72-297A60064596}"/>
                  </a:ext>
                </a:extLst>
              </p:cNvPr>
              <p:cNvSpPr/>
              <p:nvPr/>
            </p:nvSpPr>
            <p:spPr>
              <a:xfrm>
                <a:off x="8780318" y="2174918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1D7198F-C213-F64B-964F-4A1B246E073E}"/>
                  </a:ext>
                </a:extLst>
              </p:cNvPr>
              <p:cNvSpPr/>
              <p:nvPr/>
            </p:nvSpPr>
            <p:spPr>
              <a:xfrm>
                <a:off x="8780317" y="250552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C4C1F42-FA8E-FE44-95DC-B726ACAF003E}"/>
                  </a:ext>
                </a:extLst>
              </p:cNvPr>
              <p:cNvSpPr/>
              <p:nvPr/>
            </p:nvSpPr>
            <p:spPr>
              <a:xfrm>
                <a:off x="9109862" y="2174918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24793A6-C533-4E4D-BB7C-49C21ED88935}"/>
                  </a:ext>
                </a:extLst>
              </p:cNvPr>
              <p:cNvSpPr/>
              <p:nvPr/>
            </p:nvSpPr>
            <p:spPr>
              <a:xfrm>
                <a:off x="9109861" y="250552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B6FCBAC-C0CF-D64E-A671-3F011F939C22}"/>
                  </a:ext>
                </a:extLst>
              </p:cNvPr>
              <p:cNvSpPr txBox="1"/>
              <p:nvPr/>
            </p:nvSpPr>
            <p:spPr>
              <a:xfrm>
                <a:off x="9421588" y="24655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3D0C314-28A6-AD45-87F9-18931A20EB2F}"/>
                  </a:ext>
                </a:extLst>
              </p:cNvPr>
              <p:cNvSpPr txBox="1"/>
              <p:nvPr/>
            </p:nvSpPr>
            <p:spPr>
              <a:xfrm>
                <a:off x="9421587" y="21558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4569688-E980-894B-A885-06A334DBCB60}"/>
                  </a:ext>
                </a:extLst>
              </p:cNvPr>
              <p:cNvSpPr txBox="1"/>
              <p:nvPr/>
            </p:nvSpPr>
            <p:spPr>
              <a:xfrm>
                <a:off x="8362051" y="248664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F558DB5-D009-0D4C-9956-E006C964BAB9}"/>
                  </a:ext>
                </a:extLst>
              </p:cNvPr>
              <p:cNvSpPr txBox="1"/>
              <p:nvPr/>
            </p:nvSpPr>
            <p:spPr>
              <a:xfrm>
                <a:off x="8367432" y="214416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11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BA1D58A-2F7C-684F-9CE9-6982A69D8636}"/>
                  </a:ext>
                </a:extLst>
              </p:cNvPr>
              <p:cNvSpPr/>
              <p:nvPr/>
            </p:nvSpPr>
            <p:spPr>
              <a:xfrm>
                <a:off x="8780318" y="151169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B0BC219-AB56-414E-A48A-C9EC33904CF4}"/>
                  </a:ext>
                </a:extLst>
              </p:cNvPr>
              <p:cNvSpPr/>
              <p:nvPr/>
            </p:nvSpPr>
            <p:spPr>
              <a:xfrm>
                <a:off x="8780317" y="184231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1EF19B71-DEDD-DB4E-887E-4291F42DECF0}"/>
                  </a:ext>
                </a:extLst>
              </p:cNvPr>
              <p:cNvSpPr/>
              <p:nvPr/>
            </p:nvSpPr>
            <p:spPr>
              <a:xfrm>
                <a:off x="9109862" y="151169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DC3FE65-2063-454B-8D07-B83AC735BBDD}"/>
                  </a:ext>
                </a:extLst>
              </p:cNvPr>
              <p:cNvSpPr/>
              <p:nvPr/>
            </p:nvSpPr>
            <p:spPr>
              <a:xfrm>
                <a:off x="9109861" y="184231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E177FD8-7665-DD45-946B-95A069C9E57F}"/>
                  </a:ext>
                </a:extLst>
              </p:cNvPr>
              <p:cNvSpPr txBox="1"/>
              <p:nvPr/>
            </p:nvSpPr>
            <p:spPr>
              <a:xfrm>
                <a:off x="9421588" y="180230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3FEF010-B253-9F40-B97A-CB7EC90DF1F0}"/>
                  </a:ext>
                </a:extLst>
              </p:cNvPr>
              <p:cNvSpPr txBox="1"/>
              <p:nvPr/>
            </p:nvSpPr>
            <p:spPr>
              <a:xfrm>
                <a:off x="9421587" y="149267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5D8BC77-CED7-5B49-B380-3351457EFFFF}"/>
                  </a:ext>
                </a:extLst>
              </p:cNvPr>
              <p:cNvSpPr txBox="1"/>
              <p:nvPr/>
            </p:nvSpPr>
            <p:spPr>
              <a:xfrm>
                <a:off x="8362051" y="182342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1032BBB-F5C6-DE4B-9708-45854162CC29}"/>
                  </a:ext>
                </a:extLst>
              </p:cNvPr>
              <p:cNvSpPr txBox="1"/>
              <p:nvPr/>
            </p:nvSpPr>
            <p:spPr>
              <a:xfrm>
                <a:off x="8367432" y="1480950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9</a:t>
                </a:r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AC64C0D-F03F-B444-B37D-2B1C93526B08}"/>
                </a:ext>
              </a:extLst>
            </p:cNvPr>
            <p:cNvSpPr txBox="1"/>
            <p:nvPr/>
          </p:nvSpPr>
          <p:spPr>
            <a:xfrm>
              <a:off x="8780318" y="1084130"/>
              <a:ext cx="641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PINS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DE27145-56E8-5145-8D04-3A9D735C7FF2}"/>
                </a:ext>
              </a:extLst>
            </p:cNvPr>
            <p:cNvSpPr/>
            <p:nvPr/>
          </p:nvSpPr>
          <p:spPr>
            <a:xfrm>
              <a:off x="8936180" y="4046880"/>
              <a:ext cx="378418" cy="3784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51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CD454EBD-224F-F249-9AEF-F5F571DDA32F}"/>
                </a:ext>
              </a:extLst>
            </p:cNvPr>
            <p:cNvSpPr/>
            <p:nvPr/>
          </p:nvSpPr>
          <p:spPr>
            <a:xfrm>
              <a:off x="8775149" y="4147477"/>
              <a:ext cx="695324" cy="311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0696EB16-EC01-2345-9C49-6D6287E9F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2861" y="3474969"/>
              <a:ext cx="0" cy="11502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7F00DF2-2708-6345-BDDE-784C1AF19E51}"/>
              </a:ext>
            </a:extLst>
          </p:cNvPr>
          <p:cNvGrpSpPr/>
          <p:nvPr/>
        </p:nvGrpSpPr>
        <p:grpSpPr>
          <a:xfrm>
            <a:off x="5762367" y="727002"/>
            <a:ext cx="5556883" cy="5177073"/>
            <a:chOff x="5153126" y="748834"/>
            <a:chExt cx="5556883" cy="517707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765087-4529-9243-853B-1B6B298A34E0}"/>
                </a:ext>
              </a:extLst>
            </p:cNvPr>
            <p:cNvGrpSpPr/>
            <p:nvPr/>
          </p:nvGrpSpPr>
          <p:grpSpPr>
            <a:xfrm>
              <a:off x="5178899" y="748834"/>
              <a:ext cx="5531110" cy="5177073"/>
              <a:chOff x="2419445" y="1175903"/>
              <a:chExt cx="5531110" cy="5177073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B70F0F0-CF3F-6644-8E03-27DEB174A36B}"/>
                  </a:ext>
                </a:extLst>
              </p:cNvPr>
              <p:cNvGrpSpPr/>
              <p:nvPr/>
            </p:nvGrpSpPr>
            <p:grpSpPr>
              <a:xfrm>
                <a:off x="2419445" y="1175903"/>
                <a:ext cx="4869628" cy="5177073"/>
                <a:chOff x="2419445" y="1175903"/>
                <a:chExt cx="4869628" cy="5177073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D84A29CC-BACE-BB49-9446-1B030AEBDC91}"/>
                    </a:ext>
                  </a:extLst>
                </p:cNvPr>
                <p:cNvGrpSpPr/>
                <p:nvPr/>
              </p:nvGrpSpPr>
              <p:grpSpPr>
                <a:xfrm>
                  <a:off x="3177759" y="1175903"/>
                  <a:ext cx="3078447" cy="5177073"/>
                  <a:chOff x="850196" y="1135836"/>
                  <a:chExt cx="3078447" cy="5177073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160BD7D1-5ABA-114C-A0AF-CB603648744F}"/>
                      </a:ext>
                    </a:extLst>
                  </p:cNvPr>
                  <p:cNvGrpSpPr/>
                  <p:nvPr/>
                </p:nvGrpSpPr>
                <p:grpSpPr>
                  <a:xfrm>
                    <a:off x="1659953" y="1135836"/>
                    <a:ext cx="2268690" cy="5177073"/>
                    <a:chOff x="2854908" y="1095769"/>
                    <a:chExt cx="2268690" cy="5177073"/>
                  </a:xfrm>
                </p:grpSpPr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156CF6C1-0BC1-384B-ADD6-0D3C772902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54908" y="1095769"/>
                      <a:ext cx="2268690" cy="5177073"/>
                      <a:chOff x="2854908" y="1095769"/>
                      <a:chExt cx="2268690" cy="5177073"/>
                    </a:xfrm>
                  </p:grpSpPr>
                  <p:sp>
                    <p:nvSpPr>
                      <p:cNvPr id="4" name="Rectangle 3">
                        <a:extLst>
                          <a:ext uri="{FF2B5EF4-FFF2-40B4-BE49-F238E27FC236}">
                            <a16:creationId xmlns:a16="http://schemas.microsoft.com/office/drawing/2014/main" id="{162A526B-682F-264E-9D85-EEBA426C81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7189" y="1402772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42F487B7-CA62-B74D-9C7C-62D9165D2E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7189" y="2000044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" name="Rectangle 6">
                        <a:extLst>
                          <a:ext uri="{FF2B5EF4-FFF2-40B4-BE49-F238E27FC236}">
                            <a16:creationId xmlns:a16="http://schemas.microsoft.com/office/drawing/2014/main" id="{1A4B9C2C-8D3D-C045-A3A2-E36A31BC78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5705" y="2560741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" name="Rectangle 7">
                        <a:extLst>
                          <a:ext uri="{FF2B5EF4-FFF2-40B4-BE49-F238E27FC236}">
                            <a16:creationId xmlns:a16="http://schemas.microsoft.com/office/drawing/2014/main" id="{884185DB-77B5-4144-B793-709ADF81C0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5705" y="3158013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" name="Rectangle 8">
                        <a:extLst>
                          <a:ext uri="{FF2B5EF4-FFF2-40B4-BE49-F238E27FC236}">
                            <a16:creationId xmlns:a16="http://schemas.microsoft.com/office/drawing/2014/main" id="{7156B845-3269-7747-BB69-B99BB762D0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5705" y="3699817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" name="Rectangle 9">
                        <a:extLst>
                          <a:ext uri="{FF2B5EF4-FFF2-40B4-BE49-F238E27FC236}">
                            <a16:creationId xmlns:a16="http://schemas.microsoft.com/office/drawing/2014/main" id="{FB085937-9E2E-1041-AA75-20D3C9E340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5705" y="4297089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" name="Rectangle 10">
                        <a:extLst>
                          <a:ext uri="{FF2B5EF4-FFF2-40B4-BE49-F238E27FC236}">
                            <a16:creationId xmlns:a16="http://schemas.microsoft.com/office/drawing/2014/main" id="{79C92C71-2C35-9E43-A348-E712BC7DBF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7189" y="4846791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" name="Rectangle 11">
                        <a:extLst>
                          <a:ext uri="{FF2B5EF4-FFF2-40B4-BE49-F238E27FC236}">
                            <a16:creationId xmlns:a16="http://schemas.microsoft.com/office/drawing/2014/main" id="{419CB047-D3BA-C443-BF66-8CBF12A88B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7189" y="5444063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" name="TextBox 4">
                        <a:extLst>
                          <a:ext uri="{FF2B5EF4-FFF2-40B4-BE49-F238E27FC236}">
                            <a16:creationId xmlns:a16="http://schemas.microsoft.com/office/drawing/2014/main" id="{F74D46F4-EA6F-C54B-AF82-844633E6F8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8661" y="5444063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16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377E9EA6-4298-B044-B3A2-1DC7850E02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8661" y="4838374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15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A6583B3D-8765-4D4D-AD74-534A853BE42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8661" y="4276593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14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40EFBFB4-192E-984B-9586-ECD1701806B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8661" y="3670904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13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C0A34CBC-4865-DF49-A0D7-FC369650FB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4909" y="3147622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12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574A1F26-3736-EE4F-83B1-E403411FA0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4909" y="2541933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11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5CC245CA-59BC-FF4A-B6CB-0716E4E294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4909" y="1980152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10</a:t>
                        </a:r>
                        <a:endParaRPr lang="en-US" dirty="0"/>
                      </a:p>
                    </p:txBody>
                  </p:sp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C1826819-9435-5441-B2FC-E04867D1F76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4908" y="1374463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9</a:t>
                        </a:r>
                      </a:p>
                    </p:txBody>
                  </p:sp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70B56535-3F22-7949-94C2-70D9718AAB8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36925" y="1374462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8</a:t>
                        </a:r>
                      </a:p>
                    </p:txBody>
                  </p:sp>
                  <p:sp>
                    <p:nvSpPr>
                      <p:cNvPr id="22" name="TextBox 21">
                        <a:extLst>
                          <a:ext uri="{FF2B5EF4-FFF2-40B4-BE49-F238E27FC236}">
                            <a16:creationId xmlns:a16="http://schemas.microsoft.com/office/drawing/2014/main" id="{E5758700-864D-AC44-9815-3EA5B2D7006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36925" y="1982675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7</a:t>
                        </a:r>
                      </a:p>
                    </p:txBody>
                  </p:sp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ED3EBAE8-DB35-9A43-8256-7CC2691DB09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49805" y="2555226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6</a:t>
                        </a:r>
                      </a:p>
                    </p:txBody>
                  </p:sp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F482B356-4C8A-5944-9E50-6334C6337F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49805" y="3132755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5</a:t>
                        </a:r>
                      </a:p>
                    </p:txBody>
                  </p:sp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ED90DD4C-3B06-D840-9D5B-0A7AC35468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43310" y="3679468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4</a:t>
                        </a:r>
                      </a:p>
                    </p:txBody>
                  </p:sp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ED5AE710-FDE2-C841-A0B2-FCCD1C2616B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43310" y="4287681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3</a:t>
                        </a:r>
                      </a:p>
                    </p:txBody>
                  </p: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0132DDA6-D48E-B948-8A62-016AA473EF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56190" y="4860232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2</a:t>
                        </a:r>
                      </a:p>
                    </p:txBody>
                  </p:sp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1AD38BCB-FC59-0240-8BEC-AAB1E6926E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56190" y="5437761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1</a:t>
                        </a:r>
                      </a:p>
                    </p:txBody>
                  </p:sp>
                  <p:sp>
                    <p:nvSpPr>
                      <p:cNvPr id="2" name="Rectangle 1">
                        <a:extLst>
                          <a:ext uri="{FF2B5EF4-FFF2-40B4-BE49-F238E27FC236}">
                            <a16:creationId xmlns:a16="http://schemas.microsoft.com/office/drawing/2014/main" id="{90323245-E493-C744-85FB-20C5733439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97291" y="1095769"/>
                        <a:ext cx="1600794" cy="494779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" name="Oval 2">
                        <a:extLst>
                          <a:ext uri="{FF2B5EF4-FFF2-40B4-BE49-F238E27FC236}">
                            <a16:creationId xmlns:a16="http://schemas.microsoft.com/office/drawing/2014/main" id="{BB3CA70C-4C58-2D45-B548-43CA1110DD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8728" y="5894424"/>
                        <a:ext cx="378418" cy="37841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bg1"/>
                            </a:solidFill>
                          </a:ln>
                        </a:endParaRPr>
                      </a:p>
                    </p:txBody>
                  </p:sp>
                </p:grpSp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DB35441E-F1F7-B948-A70F-16B7905F5C68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3559106" y="3264318"/>
                      <a:ext cx="87716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i4002</a:t>
                      </a:r>
                    </a:p>
                  </p:txBody>
                </p:sp>
              </p:grp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DD5650B8-2C5A-D949-A538-B4321861C5AC}"/>
                      </a:ext>
                    </a:extLst>
                  </p:cNvPr>
                  <p:cNvSpPr txBox="1"/>
                  <p:nvPr/>
                </p:nvSpPr>
                <p:spPr>
                  <a:xfrm>
                    <a:off x="850196" y="1414529"/>
                    <a:ext cx="7019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Reset</a:t>
                    </a:r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83D6930B-BF6D-2346-8676-9D2E82A562BB}"/>
                      </a:ext>
                    </a:extLst>
                  </p:cNvPr>
                  <p:cNvSpPr txBox="1"/>
                  <p:nvPr/>
                </p:nvSpPr>
                <p:spPr>
                  <a:xfrm>
                    <a:off x="996262" y="1959096"/>
                    <a:ext cx="38183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</a:t>
                    </a:r>
                    <a:r>
                      <a:rPr lang="en-US" baseline="-25000" dirty="0"/>
                      <a:t>0</a:t>
                    </a:r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921922E-DEF9-B94F-9513-594575CBB810}"/>
                      </a:ext>
                    </a:extLst>
                  </p:cNvPr>
                  <p:cNvSpPr txBox="1"/>
                  <p:nvPr/>
                </p:nvSpPr>
                <p:spPr>
                  <a:xfrm>
                    <a:off x="1013297" y="2524787"/>
                    <a:ext cx="5052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CM</a:t>
                    </a: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D853606E-3C8C-9B46-A895-539042729362}"/>
                      </a:ext>
                    </a:extLst>
                  </p:cNvPr>
                  <p:cNvSpPr txBox="1"/>
                  <p:nvPr/>
                </p:nvSpPr>
                <p:spPr>
                  <a:xfrm>
                    <a:off x="1046916" y="3059668"/>
                    <a:ext cx="5052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V</a:t>
                    </a:r>
                    <a:r>
                      <a:rPr lang="en-US" baseline="-25000" dirty="0"/>
                      <a:t>DD</a:t>
                    </a:r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680FDA0-4915-4640-B858-0AA74DC34C00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34" y="3693782"/>
                    <a:ext cx="4539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r>
                      <a:rPr lang="en-US" baseline="-25000" dirty="0"/>
                      <a:t>3</a:t>
                    </a: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C95C4066-BFDC-9742-8A47-18106B88EC76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34" y="4282748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r>
                      <a:rPr lang="en-US" baseline="-25000" dirty="0"/>
                      <a:t>2</a:t>
                    </a:r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80FF1CCB-D146-5E47-AB48-CCDE3FFAB840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34" y="4864218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r>
                      <a:rPr lang="en-US" baseline="-25000" dirty="0"/>
                      <a:t>1</a:t>
                    </a: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B57CBFF0-721D-494D-A3CC-AC0AF1CD18B3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34" y="5434614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r>
                      <a:rPr lang="en-US" baseline="-25000" dirty="0"/>
                      <a:t>0</a:t>
                    </a:r>
                  </a:p>
                </p:txBody>
              </p:sp>
            </p:grpSp>
            <p:sp>
              <p:nvSpPr>
                <p:cNvPr id="43" name="Double Brace 42">
                  <a:extLst>
                    <a:ext uri="{FF2B5EF4-FFF2-40B4-BE49-F238E27FC236}">
                      <a16:creationId xmlns:a16="http://schemas.microsoft.com/office/drawing/2014/main" id="{0DAD5FD4-331B-4348-B5C1-F3867B97935A}"/>
                    </a:ext>
                  </a:extLst>
                </p:cNvPr>
                <p:cNvSpPr/>
                <p:nvPr/>
              </p:nvSpPr>
              <p:spPr>
                <a:xfrm>
                  <a:off x="3123414" y="2566797"/>
                  <a:ext cx="2025711" cy="394824"/>
                </a:xfrm>
                <a:prstGeom prst="bracePair">
                  <a:avLst>
                    <a:gd name="adj" fmla="val 22622"/>
                  </a:avLst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E8684FC-CB28-5342-A5AE-E41843B470EA}"/>
                    </a:ext>
                  </a:extLst>
                </p:cNvPr>
                <p:cNvSpPr txBox="1"/>
                <p:nvPr/>
              </p:nvSpPr>
              <p:spPr>
                <a:xfrm>
                  <a:off x="2449370" y="2467957"/>
                  <a:ext cx="675185" cy="600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/>
                  <a:r>
                    <a:rPr lang="en-US" sz="1100" dirty="0"/>
                    <a:t>Memory</a:t>
                  </a:r>
                </a:p>
                <a:p>
                  <a:pPr algn="just"/>
                  <a:r>
                    <a:rPr lang="en-US" sz="1100" dirty="0"/>
                    <a:t>Control</a:t>
                  </a:r>
                </a:p>
                <a:p>
                  <a:pPr algn="just"/>
                  <a:r>
                    <a:rPr lang="en-US" sz="1100" dirty="0"/>
                    <a:t>Input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8724525-E23B-E147-BF47-0A29CE9374A5}"/>
                    </a:ext>
                  </a:extLst>
                </p:cNvPr>
                <p:cNvSpPr txBox="1"/>
                <p:nvPr/>
              </p:nvSpPr>
              <p:spPr>
                <a:xfrm>
                  <a:off x="2419445" y="4481979"/>
                  <a:ext cx="591829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dirty="0"/>
                    <a:t>Output</a:t>
                  </a:r>
                </a:p>
                <a:p>
                  <a:pPr algn="ctr"/>
                  <a:r>
                    <a:rPr lang="en-US" sz="1100" dirty="0"/>
                    <a:t>Lines</a:t>
                  </a:r>
                </a:p>
              </p:txBody>
            </p:sp>
            <p:sp>
              <p:nvSpPr>
                <p:cNvPr id="47" name="Double Brace 46">
                  <a:extLst>
                    <a:ext uri="{FF2B5EF4-FFF2-40B4-BE49-F238E27FC236}">
                      <a16:creationId xmlns:a16="http://schemas.microsoft.com/office/drawing/2014/main" id="{B92355B1-C777-3340-BF54-A8CDB40B8A13}"/>
                    </a:ext>
                  </a:extLst>
                </p:cNvPr>
                <p:cNvSpPr/>
                <p:nvPr/>
              </p:nvSpPr>
              <p:spPr>
                <a:xfrm>
                  <a:off x="2986604" y="3758700"/>
                  <a:ext cx="4302469" cy="2066971"/>
                </a:xfrm>
                <a:prstGeom prst="bracePair">
                  <a:avLst/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6BCD0F3-52C2-2645-BE46-E75F33B0CEEE}"/>
                  </a:ext>
                </a:extLst>
              </p:cNvPr>
              <p:cNvSpPr txBox="1"/>
              <p:nvPr/>
            </p:nvSpPr>
            <p:spPr>
              <a:xfrm>
                <a:off x="6516664" y="3193295"/>
                <a:ext cx="455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/>
                  <a:t>SS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BC3687A-C0F0-2941-B5CD-E34BA8D61228}"/>
                  </a:ext>
                </a:extLst>
              </p:cNvPr>
              <p:cNvSpPr txBox="1"/>
              <p:nvPr/>
            </p:nvSpPr>
            <p:spPr>
              <a:xfrm>
                <a:off x="6480121" y="2591289"/>
                <a:ext cx="1244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Clk</a:t>
                </a:r>
                <a:r>
                  <a:rPr lang="en-US" dirty="0"/>
                  <a:t> Phase 1</a:t>
                </a:r>
                <a:endParaRPr lang="en-US" baseline="-2500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566F70D-EA9A-0740-80E1-366913FF3AB0}"/>
                  </a:ext>
                </a:extLst>
              </p:cNvPr>
              <p:cNvSpPr txBox="1"/>
              <p:nvPr/>
            </p:nvSpPr>
            <p:spPr>
              <a:xfrm>
                <a:off x="6475046" y="2060286"/>
                <a:ext cx="1244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Clk</a:t>
                </a:r>
                <a:r>
                  <a:rPr lang="en-US" dirty="0"/>
                  <a:t> Phase 2</a:t>
                </a:r>
                <a:endParaRPr lang="en-US" baseline="-25000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B7987C9-7AA3-E241-ADF5-EF92189810CC}"/>
                  </a:ext>
                </a:extLst>
              </p:cNvPr>
              <p:cNvSpPr txBox="1"/>
              <p:nvPr/>
            </p:nvSpPr>
            <p:spPr>
              <a:xfrm>
                <a:off x="6475046" y="1453462"/>
                <a:ext cx="10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Sync-Out</a:t>
                </a:r>
                <a:endParaRPr lang="en-US" baseline="-25000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EE809C1-1E01-0448-90C0-B924FBC2AA1E}"/>
                  </a:ext>
                </a:extLst>
              </p:cNvPr>
              <p:cNvSpPr txBox="1"/>
              <p:nvPr/>
            </p:nvSpPr>
            <p:spPr>
              <a:xfrm>
                <a:off x="6512256" y="3698047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D3</a:t>
                </a:r>
                <a:endParaRPr lang="en-US" baseline="-250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6438E7C-9D05-914C-8753-FB8A00471470}"/>
                  </a:ext>
                </a:extLst>
              </p:cNvPr>
              <p:cNvSpPr txBox="1"/>
              <p:nvPr/>
            </p:nvSpPr>
            <p:spPr>
              <a:xfrm>
                <a:off x="6480667" y="4288732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D2</a:t>
                </a:r>
                <a:endParaRPr lang="en-US" baseline="-25000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086D043-5AD7-6544-83B7-A5C039D51449}"/>
                  </a:ext>
                </a:extLst>
              </p:cNvPr>
              <p:cNvSpPr txBox="1"/>
              <p:nvPr/>
            </p:nvSpPr>
            <p:spPr>
              <a:xfrm>
                <a:off x="6464079" y="4945778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D1</a:t>
                </a:r>
                <a:endParaRPr lang="en-US" baseline="-25000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3ECCEFF-15CB-794B-B8F4-DF0A1B64D8E1}"/>
                  </a:ext>
                </a:extLst>
              </p:cNvPr>
              <p:cNvSpPr txBox="1"/>
              <p:nvPr/>
            </p:nvSpPr>
            <p:spPr>
              <a:xfrm>
                <a:off x="6432490" y="5536463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D0</a:t>
                </a:r>
                <a:endParaRPr lang="en-US" baseline="-25000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4415EAE-DA0E-ED41-8ED0-C903A6DD0487}"/>
                  </a:ext>
                </a:extLst>
              </p:cNvPr>
              <p:cNvSpPr txBox="1"/>
              <p:nvPr/>
            </p:nvSpPr>
            <p:spPr>
              <a:xfrm>
                <a:off x="7498187" y="4530280"/>
                <a:ext cx="452368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Data</a:t>
                </a:r>
              </a:p>
              <a:p>
                <a:pPr algn="ctr"/>
                <a:r>
                  <a:rPr lang="en-US" sz="1100" dirty="0"/>
                  <a:t>Bus</a:t>
                </a:r>
              </a:p>
              <a:p>
                <a:pPr algn="ctr"/>
                <a:r>
                  <a:rPr lang="en-US" sz="1100" dirty="0"/>
                  <a:t>I/O</a:t>
                </a: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4037D5B-0FD9-324E-B90C-53427A477679}"/>
                </a:ext>
              </a:extLst>
            </p:cNvPr>
            <p:cNvSpPr txBox="1"/>
            <p:nvPr/>
          </p:nvSpPr>
          <p:spPr>
            <a:xfrm>
              <a:off x="5153126" y="1503501"/>
              <a:ext cx="81464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Chip Select</a:t>
              </a:r>
            </a:p>
            <a:p>
              <a:pPr algn="ctr"/>
              <a:r>
                <a:rPr lang="en-US" sz="1100" dirty="0"/>
                <a:t>Input</a:t>
              </a:r>
            </a:p>
          </p:txBody>
        </p:sp>
      </p:grp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6246ABF2-E5FF-154D-BC0C-7EC571A6E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328443"/>
              </p:ext>
            </p:extLst>
          </p:nvPr>
        </p:nvGraphicFramePr>
        <p:xfrm>
          <a:off x="102044" y="429952"/>
          <a:ext cx="5247438" cy="1844040"/>
        </p:xfrm>
        <a:graphic>
          <a:graphicData uri="http://schemas.openxmlformats.org/drawingml/2006/table">
            <a:tbl>
              <a:tblPr/>
              <a:tblGrid>
                <a:gridCol w="1291806">
                  <a:extLst>
                    <a:ext uri="{9D8B030D-6E8A-4147-A177-3AD203B41FA5}">
                      <a16:colId xmlns:a16="http://schemas.microsoft.com/office/drawing/2014/main" val="760947265"/>
                    </a:ext>
                  </a:extLst>
                </a:gridCol>
                <a:gridCol w="3955632">
                  <a:extLst>
                    <a:ext uri="{9D8B030D-6E8A-4147-A177-3AD203B41FA5}">
                      <a16:colId xmlns:a16="http://schemas.microsoft.com/office/drawing/2014/main" val="925352198"/>
                    </a:ext>
                  </a:extLst>
                </a:gridCol>
              </a:tblGrid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Introduction date: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latin typeface="+mn-lt"/>
                        </a:rPr>
                        <a:t>1971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308416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Type: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latin typeface="+mn-lt"/>
                        </a:rPr>
                        <a:t>320-bit MOS RAM and 4-bit output port.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52050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Memory: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80 x 4-bit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54527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Technology: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P-channel silicon gate MOS technology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6425"/>
                  </a:ext>
                </a:extLst>
              </a:tr>
              <a:tr h="74834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History:</a:t>
                      </a:r>
                      <a:br>
                        <a:rPr lang="en-GB" sz="1100" b="1" dirty="0">
                          <a:latin typeface="+mn-lt"/>
                        </a:rPr>
                      </a:br>
                      <a:br>
                        <a:rPr lang="en-GB" sz="1100" b="1" dirty="0">
                          <a:latin typeface="+mn-lt"/>
                        </a:rPr>
                      </a:br>
                      <a:br>
                        <a:rPr lang="en-GB" sz="1100" b="1" dirty="0">
                          <a:latin typeface="+mn-lt"/>
                        </a:rPr>
                      </a:br>
                      <a:r>
                        <a:rPr lang="en-GB" sz="1100" b="1" dirty="0">
                          <a:latin typeface="+mn-lt"/>
                        </a:rPr>
                        <a:t> 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The 4002 was designed to be used with other MCS-4/40 devices such as the 4004 CPU.</a:t>
                      </a:r>
                      <a:br>
                        <a:rPr lang="en-GB" sz="1100" dirty="0">
                          <a:latin typeface="+mn-lt"/>
                        </a:rPr>
                      </a:br>
                      <a:r>
                        <a:rPr lang="en-GB" sz="1100" dirty="0">
                          <a:latin typeface="+mn-lt"/>
                        </a:rPr>
                        <a:t>The chip was available in two different metal options 4002-1 and 4002-2 this was to make it possible to extend the chip selection so that 4pcs of 4002 chips could be connected to the 4004 CPU without any external chip selection logic.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763909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Second source: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National Semiconductors was the only second source.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150794"/>
                  </a:ext>
                </a:extLst>
              </a:tr>
            </a:tbl>
          </a:graphicData>
        </a:graphic>
      </p:graphicFrame>
      <p:sp>
        <p:nvSpPr>
          <p:cNvPr id="60" name="Rectangle 3">
            <a:extLst>
              <a:ext uri="{FF2B5EF4-FFF2-40B4-BE49-F238E27FC236}">
                <a16:creationId xmlns:a16="http://schemas.microsoft.com/office/drawing/2014/main" id="{5F9EAEAD-FFF1-914E-93B5-C6B2F0E54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923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540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8303</TotalTime>
  <Words>798</Words>
  <Application>Microsoft Macintosh PowerPoint</Application>
  <PresentationFormat>Widescreen</PresentationFormat>
  <Paragraphs>256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-webkit-standard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Shapton</dc:creator>
  <cp:lastModifiedBy>Andrew Shapton</cp:lastModifiedBy>
  <cp:revision>77</cp:revision>
  <cp:lastPrinted>2021-04-02T16:31:22Z</cp:lastPrinted>
  <dcterms:created xsi:type="dcterms:W3CDTF">2021-02-18T20:52:12Z</dcterms:created>
  <dcterms:modified xsi:type="dcterms:W3CDTF">2021-04-11T20:57:04Z</dcterms:modified>
</cp:coreProperties>
</file>