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76" r:id="rId2"/>
    <p:sldId id="277" r:id="rId3"/>
    <p:sldId id="281" r:id="rId4"/>
    <p:sldId id="285" r:id="rId5"/>
    <p:sldId id="286" r:id="rId6"/>
    <p:sldId id="287" r:id="rId7"/>
    <p:sldId id="280" r:id="rId8"/>
    <p:sldId id="282" r:id="rId9"/>
    <p:sldId id="284" r:id="rId10"/>
    <p:sldId id="28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CCDE8"/>
    <a:srgbClr val="2F518E"/>
    <a:srgbClr val="BCCDE7"/>
    <a:srgbClr val="DDBC8E"/>
    <a:srgbClr val="7515DD"/>
    <a:srgbClr val="DDBC90"/>
    <a:srgbClr val="BF1C2D"/>
    <a:srgbClr val="FFDB0D"/>
    <a:srgbClr val="7D3F90"/>
    <a:srgbClr val="D5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60"/>
    <p:restoredTop sz="96327"/>
  </p:normalViewPr>
  <p:slideViewPr>
    <p:cSldViewPr snapToGrid="0" snapToObjects="1">
      <p:cViewPr>
        <p:scale>
          <a:sx n="164" d="100"/>
          <a:sy n="164" d="100"/>
        </p:scale>
        <p:origin x="-119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F8457AB-9497-474D-9690-1DAF2DEE3A9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F47B52-ECC5-3143-9AC5-0BC28D7E3056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6D88F6-2DDA-CB4F-91F4-9B525386DD76}" type="datetimeFigureOut">
              <a:rPr lang="en-US" smtClean="0"/>
              <a:t>4/17/21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D83F28F6-C730-9745-BB79-6FA7876C868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8F674778-9451-4341-8976-BA4DBB1EFD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56ECC9-EBA1-C74E-A47C-9E7191DC99F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DC6151-322F-D349-AF2D-A63504DE21B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638AA7-1C04-754E-A4B1-55240AB2850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A6E33-2D2C-1744-848F-6D19AC5D5D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D28BBC-2041-A44D-B052-74F557FCFE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95D842-BF4E-9943-B6BF-0EE2CE90E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1246A-AA0D-1344-AACC-8A747329776B}" type="datetimeFigureOut">
              <a:rPr lang="en-US" smtClean="0"/>
              <a:t>4/17/21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2A52AC-85E5-9543-BA73-F349F83B1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DF1846-B02E-D64B-ACD8-D2838F908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A6007-93E7-7D4C-86BC-1AAE49B6C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435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4F634-7BAD-094C-9E1D-77731856F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B2608A-2390-7643-BF48-B0DB313B32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645C0E-3BC6-4B47-AA78-EEFFAB2C1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1246A-AA0D-1344-AACC-8A747329776B}" type="datetimeFigureOut">
              <a:rPr lang="en-US" smtClean="0"/>
              <a:t>4/17/21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E6ACD6-5931-3F4C-9891-4663D2E31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BB72A5-9BDF-7941-B94B-2AB5F028C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A6007-93E7-7D4C-86BC-1AAE49B6C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966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A68D85-8656-3340-B405-5FB5C0EC5E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B18CA8-4AE3-584B-843A-896C4131B5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4708C2-CEF3-8D4C-AA21-DEC93575F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1246A-AA0D-1344-AACC-8A747329776B}" type="datetimeFigureOut">
              <a:rPr lang="en-US" smtClean="0"/>
              <a:t>4/17/21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6EA159-6BA5-424A-A1F3-B4E90AE9B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BCA5F2-8CEF-BC47-8C41-CBEFE41FD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A6007-93E7-7D4C-86BC-1AAE49B6C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19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9318B-A846-E446-98FD-4995B3DFE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F3827-9F23-054E-B2B5-4821CEBEFE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40B101-8097-5246-B2E5-257A4D248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1246A-AA0D-1344-AACC-8A747329776B}" type="datetimeFigureOut">
              <a:rPr lang="en-US" smtClean="0"/>
              <a:t>4/17/21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05E38-6A8F-E24D-B421-FDB288454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F23862-8064-B749-BF92-CEB6D5F07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A6007-93E7-7D4C-86BC-1AAE49B6C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086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61EF0-BF1F-7743-A8EB-5AF3E5AAC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658563-CB97-1F46-90B9-89C5A57018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FB5FFC-3CCA-4943-B8DE-E61D41C04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1246A-AA0D-1344-AACC-8A747329776B}" type="datetimeFigureOut">
              <a:rPr lang="en-US" smtClean="0"/>
              <a:t>4/17/21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9450CF-190E-EC43-97A6-BDF3257BB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057156-755F-024D-8FC0-FA31FBC19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A6007-93E7-7D4C-86BC-1AAE49B6C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913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9FF9C-B00C-6745-8ED0-68B66E976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328C45-340A-204A-82D4-6938ADF0C1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4AA3FE-051F-7B4F-8113-BC15E09E2A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793A70-1D67-884E-8E54-89EB33883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1246A-AA0D-1344-AACC-8A747329776B}" type="datetimeFigureOut">
              <a:rPr lang="en-US" smtClean="0"/>
              <a:t>4/17/21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C30026-2C5E-F241-A894-58BCF3FF4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740DC1-1F1E-2D47-A964-9B5CF0861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A6007-93E7-7D4C-86BC-1AAE49B6C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614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BA778-49E8-3242-943D-A38ABFA35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37F160-A91F-8B4C-B9C9-4864B3954B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83B25D-ADB6-274A-B251-36874B50B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8D5AE1-9582-6D4B-A1AB-0C9FFCC549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364852-6465-AA4E-83D1-4E49FD92EA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FD0343-F09B-9743-AE01-757A9A15F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1246A-AA0D-1344-AACC-8A747329776B}" type="datetimeFigureOut">
              <a:rPr lang="en-US" smtClean="0"/>
              <a:t>4/17/21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74E219-E8B1-0C4F-84F2-240917229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E10A9C-C950-454C-86CC-133C5FEFE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A6007-93E7-7D4C-86BC-1AAE49B6C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136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C921A-0BAD-CE4B-ABD3-54C5DD252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D4E71A-3C97-F94F-9A85-9A86A06E2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1246A-AA0D-1344-AACC-8A747329776B}" type="datetimeFigureOut">
              <a:rPr lang="en-US" smtClean="0"/>
              <a:t>4/17/21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6AAB93-B49E-7546-A39A-094765E85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B3DC22-B51C-D74E-B3DA-398326DAA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A6007-93E7-7D4C-86BC-1AAE49B6C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661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338999-0A96-2243-8111-65E76FCD4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1246A-AA0D-1344-AACC-8A747329776B}" type="datetimeFigureOut">
              <a:rPr lang="en-US" smtClean="0"/>
              <a:t>4/17/21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1C5111-AB1E-F141-9669-C6B7CE23D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95ABB2-261E-BD4C-9D44-191D389D6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A6007-93E7-7D4C-86BC-1AAE49B6C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34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1C3E3-9C47-454B-B3A7-1F1568B93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05AB51-337A-554A-BEE6-64C88E67AB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B5BAB1-D58B-9949-92B1-FC0585240E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89715E-B843-9A48-BEDF-650E46726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1246A-AA0D-1344-AACC-8A747329776B}" type="datetimeFigureOut">
              <a:rPr lang="en-US" smtClean="0"/>
              <a:t>4/17/21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8E0175-F76E-A047-9B9F-5BE71A207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83335C-028C-904B-B2D1-D44E5D928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A6007-93E7-7D4C-86BC-1AAE49B6C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589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BE518-9449-0449-AFE8-571D0778C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DD3728-5409-ED43-8E2F-3F871BABEB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5BAB79-DD86-0F48-BD32-C87F5A6274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061CCA-02C6-6F44-9F13-E982E4C07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1246A-AA0D-1344-AACC-8A747329776B}" type="datetimeFigureOut">
              <a:rPr lang="en-US" smtClean="0"/>
              <a:t>4/17/21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916083-53CB-B74F-9A85-D55F2773A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D9CFD-C3B7-D84C-9633-64C8C7759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A6007-93E7-7D4C-86BC-1AAE49B6C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32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A626CD-18A1-BC4B-998A-7B0FDCD50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6717CC-5BAB-5440-A990-68916E1A30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049285-5EFE-6C43-85DF-46BAB790E6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51246A-AA0D-1344-AACC-8A747329776B}" type="datetimeFigureOut">
              <a:rPr lang="en-US" smtClean="0"/>
              <a:t>4/17/21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7EBAC9-2251-4744-A589-993F5EDDB4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070E21-CB97-654A-9C55-E602339481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6A6007-93E7-7D4C-86BC-1AAE49B6C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254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EBDB829-D168-CF42-9DD4-3C5275E63E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5148" y="1808018"/>
            <a:ext cx="2804070" cy="304790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E612010-2911-1946-9111-1F507D55E0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8764" y="1190310"/>
            <a:ext cx="5364307" cy="4283318"/>
          </a:xfrm>
          <a:prstGeom prst="rect">
            <a:avLst/>
          </a:prstGeom>
        </p:spPr>
      </p:pic>
      <p:sp>
        <p:nvSpPr>
          <p:cNvPr id="4" name="Right Arrow 3">
            <a:extLst>
              <a:ext uri="{FF2B5EF4-FFF2-40B4-BE49-F238E27FC236}">
                <a16:creationId xmlns:a16="http://schemas.microsoft.com/office/drawing/2014/main" id="{3FD2A9DA-2339-4548-973E-72A913A40596}"/>
              </a:ext>
            </a:extLst>
          </p:cNvPr>
          <p:cNvSpPr/>
          <p:nvPr/>
        </p:nvSpPr>
        <p:spPr>
          <a:xfrm>
            <a:off x="4649218" y="2583868"/>
            <a:ext cx="519546" cy="1496202"/>
          </a:xfrm>
          <a:prstGeom prst="rightArrow">
            <a:avLst>
              <a:gd name="adj1" fmla="val 66668"/>
              <a:gd name="adj2" fmla="val 50000"/>
            </a:avLst>
          </a:prstGeom>
          <a:solidFill>
            <a:srgbClr val="FFFF00"/>
          </a:solidFill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7916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Group 155">
            <a:extLst>
              <a:ext uri="{FF2B5EF4-FFF2-40B4-BE49-F238E27FC236}">
                <a16:creationId xmlns:a16="http://schemas.microsoft.com/office/drawing/2014/main" id="{ABA3A625-0C6C-DF45-A0F3-63A698A384F4}"/>
              </a:ext>
            </a:extLst>
          </p:cNvPr>
          <p:cNvGrpSpPr/>
          <p:nvPr/>
        </p:nvGrpSpPr>
        <p:grpSpPr>
          <a:xfrm>
            <a:off x="1694493" y="2949575"/>
            <a:ext cx="1361223" cy="3541071"/>
            <a:chOff x="8362051" y="1084130"/>
            <a:chExt cx="1361223" cy="3541071"/>
          </a:xfrm>
        </p:grpSpPr>
        <p:grpSp>
          <p:nvGrpSpPr>
            <p:cNvPr id="149" name="Group 148">
              <a:extLst>
                <a:ext uri="{FF2B5EF4-FFF2-40B4-BE49-F238E27FC236}">
                  <a16:creationId xmlns:a16="http://schemas.microsoft.com/office/drawing/2014/main" id="{43D98BBB-0473-F445-907C-65A08B8A1A58}"/>
                </a:ext>
              </a:extLst>
            </p:cNvPr>
            <p:cNvGrpSpPr/>
            <p:nvPr/>
          </p:nvGrpSpPr>
          <p:grpSpPr>
            <a:xfrm>
              <a:off x="8362051" y="1480950"/>
              <a:ext cx="1361223" cy="2695959"/>
              <a:chOff x="8362051" y="1480950"/>
              <a:chExt cx="1361223" cy="2695959"/>
            </a:xfrm>
          </p:grpSpPr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5E4ED677-F1E0-0341-9124-0EF8842C1955}"/>
                  </a:ext>
                </a:extLst>
              </p:cNvPr>
              <p:cNvSpPr/>
              <p:nvPr/>
            </p:nvSpPr>
            <p:spPr>
              <a:xfrm>
                <a:off x="8780318" y="3495850"/>
                <a:ext cx="311727" cy="31172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D40E30CE-72D9-6946-9F62-6EFBD543E6F6}"/>
                  </a:ext>
                </a:extLst>
              </p:cNvPr>
              <p:cNvSpPr/>
              <p:nvPr/>
            </p:nvSpPr>
            <p:spPr>
              <a:xfrm>
                <a:off x="8780317" y="3826461"/>
                <a:ext cx="311727" cy="31172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4C696AC0-BF99-CA4F-A1BB-3F3C0BCD3029}"/>
                  </a:ext>
                </a:extLst>
              </p:cNvPr>
              <p:cNvSpPr/>
              <p:nvPr/>
            </p:nvSpPr>
            <p:spPr>
              <a:xfrm>
                <a:off x="9109862" y="3495850"/>
                <a:ext cx="311727" cy="31172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37B23E8E-8133-FC49-B774-B1E603DF366A}"/>
                  </a:ext>
                </a:extLst>
              </p:cNvPr>
              <p:cNvSpPr/>
              <p:nvPr/>
            </p:nvSpPr>
            <p:spPr>
              <a:xfrm>
                <a:off x="9109861" y="3826461"/>
                <a:ext cx="311727" cy="31172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656C4E8F-262D-E54E-BDB3-0D57F7FBE3C1}"/>
                  </a:ext>
                </a:extLst>
              </p:cNvPr>
              <p:cNvSpPr txBox="1"/>
              <p:nvPr/>
            </p:nvSpPr>
            <p:spPr>
              <a:xfrm>
                <a:off x="9421588" y="3786454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F9AD7BAA-68AB-214A-B22D-67ADC84FA778}"/>
                  </a:ext>
                </a:extLst>
              </p:cNvPr>
              <p:cNvSpPr txBox="1"/>
              <p:nvPr/>
            </p:nvSpPr>
            <p:spPr>
              <a:xfrm>
                <a:off x="9421587" y="347683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</a:t>
                </a:r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176B92AA-41F3-144C-8884-A3970AABF858}"/>
                  </a:ext>
                </a:extLst>
              </p:cNvPr>
              <p:cNvSpPr txBox="1"/>
              <p:nvPr/>
            </p:nvSpPr>
            <p:spPr>
              <a:xfrm>
                <a:off x="8362051" y="3807577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16</a:t>
                </a:r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1D0AEC00-696F-C941-A7CE-F4FAC90FDE11}"/>
                  </a:ext>
                </a:extLst>
              </p:cNvPr>
              <p:cNvSpPr txBox="1"/>
              <p:nvPr/>
            </p:nvSpPr>
            <p:spPr>
              <a:xfrm>
                <a:off x="8367432" y="3465101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15</a:t>
                </a:r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CF512852-94C6-7F4F-B80B-A31338D6CCFB}"/>
                  </a:ext>
                </a:extLst>
              </p:cNvPr>
              <p:cNvSpPr/>
              <p:nvPr/>
            </p:nvSpPr>
            <p:spPr>
              <a:xfrm>
                <a:off x="8780318" y="2832631"/>
                <a:ext cx="311727" cy="31172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0118EFA2-976B-C447-B038-DAB8A436B243}"/>
                  </a:ext>
                </a:extLst>
              </p:cNvPr>
              <p:cNvSpPr/>
              <p:nvPr/>
            </p:nvSpPr>
            <p:spPr>
              <a:xfrm>
                <a:off x="8780317" y="3163242"/>
                <a:ext cx="311727" cy="31172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16AF76CE-2B1C-CB4D-8768-A3B592A6F8F5}"/>
                  </a:ext>
                </a:extLst>
              </p:cNvPr>
              <p:cNvSpPr/>
              <p:nvPr/>
            </p:nvSpPr>
            <p:spPr>
              <a:xfrm>
                <a:off x="9109862" y="2832631"/>
                <a:ext cx="311727" cy="31172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DABA1D17-CE26-EC48-9517-67446AAA333A}"/>
                  </a:ext>
                </a:extLst>
              </p:cNvPr>
              <p:cNvSpPr/>
              <p:nvPr/>
            </p:nvSpPr>
            <p:spPr>
              <a:xfrm>
                <a:off x="9109861" y="3163242"/>
                <a:ext cx="311727" cy="31172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B3783C10-8A33-1C48-AA63-C8328058D465}"/>
                  </a:ext>
                </a:extLst>
              </p:cNvPr>
              <p:cNvSpPr txBox="1"/>
              <p:nvPr/>
            </p:nvSpPr>
            <p:spPr>
              <a:xfrm>
                <a:off x="9421588" y="312323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</a:t>
                </a:r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261F1B69-40CD-3342-B632-CAABB5032157}"/>
                  </a:ext>
                </a:extLst>
              </p:cNvPr>
              <p:cNvSpPr txBox="1"/>
              <p:nvPr/>
            </p:nvSpPr>
            <p:spPr>
              <a:xfrm>
                <a:off x="9421587" y="2813611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4</a:t>
                </a:r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D22B94C4-6E34-524D-823B-095228DF5CC3}"/>
                  </a:ext>
                </a:extLst>
              </p:cNvPr>
              <p:cNvSpPr txBox="1"/>
              <p:nvPr/>
            </p:nvSpPr>
            <p:spPr>
              <a:xfrm>
                <a:off x="8362051" y="3144358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14</a:t>
                </a:r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85D3FBA8-B06D-2540-A2D4-A60504DFA663}"/>
                  </a:ext>
                </a:extLst>
              </p:cNvPr>
              <p:cNvSpPr txBox="1"/>
              <p:nvPr/>
            </p:nvSpPr>
            <p:spPr>
              <a:xfrm>
                <a:off x="8367432" y="2801882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13</a:t>
                </a:r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40389188-F3CB-EC43-AD72-297A60064596}"/>
                  </a:ext>
                </a:extLst>
              </p:cNvPr>
              <p:cNvSpPr/>
              <p:nvPr/>
            </p:nvSpPr>
            <p:spPr>
              <a:xfrm>
                <a:off x="8780318" y="2174918"/>
                <a:ext cx="311727" cy="31172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E1D7198F-C213-F64B-964F-4A1B246E073E}"/>
                  </a:ext>
                </a:extLst>
              </p:cNvPr>
              <p:cNvSpPr/>
              <p:nvPr/>
            </p:nvSpPr>
            <p:spPr>
              <a:xfrm>
                <a:off x="8780317" y="2505529"/>
                <a:ext cx="311727" cy="31172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AC4C1F42-FA8E-FE44-95DC-B726ACAF003E}"/>
                  </a:ext>
                </a:extLst>
              </p:cNvPr>
              <p:cNvSpPr/>
              <p:nvPr/>
            </p:nvSpPr>
            <p:spPr>
              <a:xfrm>
                <a:off x="9109862" y="2174918"/>
                <a:ext cx="311727" cy="31172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124793A6-C533-4E4D-BB7C-49C21ED88935}"/>
                  </a:ext>
                </a:extLst>
              </p:cNvPr>
              <p:cNvSpPr/>
              <p:nvPr/>
            </p:nvSpPr>
            <p:spPr>
              <a:xfrm>
                <a:off x="9109861" y="2505529"/>
                <a:ext cx="311727" cy="31172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EB6FCBAC-C0CF-D64E-A671-3F011F939C22}"/>
                  </a:ext>
                </a:extLst>
              </p:cNvPr>
              <p:cNvSpPr txBox="1"/>
              <p:nvPr/>
            </p:nvSpPr>
            <p:spPr>
              <a:xfrm>
                <a:off x="9421588" y="2465522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5</a:t>
                </a:r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F3D0C314-28A6-AD45-87F9-18931A20EB2F}"/>
                  </a:ext>
                </a:extLst>
              </p:cNvPr>
              <p:cNvSpPr txBox="1"/>
              <p:nvPr/>
            </p:nvSpPr>
            <p:spPr>
              <a:xfrm>
                <a:off x="9421587" y="215589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6</a:t>
                </a:r>
              </a:p>
            </p:txBody>
          </p: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64569688-E980-894B-A885-06A334DBCB60}"/>
                  </a:ext>
                </a:extLst>
              </p:cNvPr>
              <p:cNvSpPr txBox="1"/>
              <p:nvPr/>
            </p:nvSpPr>
            <p:spPr>
              <a:xfrm>
                <a:off x="8362051" y="2486645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12</a:t>
                </a:r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8F558DB5-D009-0D4C-9956-E006C964BAB9}"/>
                  </a:ext>
                </a:extLst>
              </p:cNvPr>
              <p:cNvSpPr txBox="1"/>
              <p:nvPr/>
            </p:nvSpPr>
            <p:spPr>
              <a:xfrm>
                <a:off x="8367432" y="2144169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11</a:t>
                </a:r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4BA1D58A-2F7C-684F-9CE9-6982A69D8636}"/>
                  </a:ext>
                </a:extLst>
              </p:cNvPr>
              <p:cNvSpPr/>
              <p:nvPr/>
            </p:nvSpPr>
            <p:spPr>
              <a:xfrm>
                <a:off x="8780318" y="1511699"/>
                <a:ext cx="311727" cy="31172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0B0BC219-AB56-414E-A48A-C9EC33904CF4}"/>
                  </a:ext>
                </a:extLst>
              </p:cNvPr>
              <p:cNvSpPr/>
              <p:nvPr/>
            </p:nvSpPr>
            <p:spPr>
              <a:xfrm>
                <a:off x="8780317" y="1842310"/>
                <a:ext cx="311727" cy="31172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1EF19B71-DEDD-DB4E-887E-4291F42DECF0}"/>
                  </a:ext>
                </a:extLst>
              </p:cNvPr>
              <p:cNvSpPr/>
              <p:nvPr/>
            </p:nvSpPr>
            <p:spPr>
              <a:xfrm>
                <a:off x="9109862" y="1511699"/>
                <a:ext cx="311727" cy="31172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3DC3FE65-2063-454B-8D07-B83AC735BBDD}"/>
                  </a:ext>
                </a:extLst>
              </p:cNvPr>
              <p:cNvSpPr/>
              <p:nvPr/>
            </p:nvSpPr>
            <p:spPr>
              <a:xfrm>
                <a:off x="9109861" y="1842310"/>
                <a:ext cx="311727" cy="31172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2E177FD8-7665-DD45-946B-95A069C9E57F}"/>
                  </a:ext>
                </a:extLst>
              </p:cNvPr>
              <p:cNvSpPr txBox="1"/>
              <p:nvPr/>
            </p:nvSpPr>
            <p:spPr>
              <a:xfrm>
                <a:off x="9421588" y="1802303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7</a:t>
                </a:r>
              </a:p>
            </p:txBody>
          </p:sp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13FEF010-B253-9F40-B97A-CB7EC90DF1F0}"/>
                  </a:ext>
                </a:extLst>
              </p:cNvPr>
              <p:cNvSpPr txBox="1"/>
              <p:nvPr/>
            </p:nvSpPr>
            <p:spPr>
              <a:xfrm>
                <a:off x="9421587" y="1492679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8</a:t>
                </a:r>
              </a:p>
            </p:txBody>
          </p: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05D8BC77-CED7-5B49-B380-3351457EFFFF}"/>
                  </a:ext>
                </a:extLst>
              </p:cNvPr>
              <p:cNvSpPr txBox="1"/>
              <p:nvPr/>
            </p:nvSpPr>
            <p:spPr>
              <a:xfrm>
                <a:off x="8362051" y="1823426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10</a:t>
                </a:r>
              </a:p>
            </p:txBody>
          </p: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01032BBB-F5C6-DE4B-9708-45854162CC29}"/>
                  </a:ext>
                </a:extLst>
              </p:cNvPr>
              <p:cNvSpPr txBox="1"/>
              <p:nvPr/>
            </p:nvSpPr>
            <p:spPr>
              <a:xfrm>
                <a:off x="8367432" y="1480950"/>
                <a:ext cx="3545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 9</a:t>
                </a:r>
              </a:p>
            </p:txBody>
          </p:sp>
        </p:grp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BAC64C0D-F03F-B444-B37D-2B1C93526B08}"/>
                </a:ext>
              </a:extLst>
            </p:cNvPr>
            <p:cNvSpPr txBox="1"/>
            <p:nvPr/>
          </p:nvSpPr>
          <p:spPr>
            <a:xfrm>
              <a:off x="8780318" y="1084130"/>
              <a:ext cx="6412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PINS</a:t>
              </a:r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0DE27145-56E8-5145-8D04-3A9D735C7FF2}"/>
                </a:ext>
              </a:extLst>
            </p:cNvPr>
            <p:cNvSpPr/>
            <p:nvPr/>
          </p:nvSpPr>
          <p:spPr>
            <a:xfrm>
              <a:off x="8936180" y="4046880"/>
              <a:ext cx="378418" cy="378418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2F518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1"/>
                  </a:solidFill>
                </a:ln>
              </a:endParaRPr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CD454EBD-224F-F249-9AEF-F5F571DDA32F}"/>
                </a:ext>
              </a:extLst>
            </p:cNvPr>
            <p:cNvSpPr/>
            <p:nvPr/>
          </p:nvSpPr>
          <p:spPr>
            <a:xfrm>
              <a:off x="8775149" y="4147477"/>
              <a:ext cx="695324" cy="3117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0696EB16-EC01-2345-9C49-6D6287E9FA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02861" y="3474969"/>
              <a:ext cx="0" cy="115023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07F00DF2-2708-6345-BDDE-784C1AF19E51}"/>
              </a:ext>
            </a:extLst>
          </p:cNvPr>
          <p:cNvGrpSpPr/>
          <p:nvPr/>
        </p:nvGrpSpPr>
        <p:grpSpPr>
          <a:xfrm>
            <a:off x="5762367" y="727002"/>
            <a:ext cx="5556883" cy="5177073"/>
            <a:chOff x="5153126" y="748834"/>
            <a:chExt cx="5556883" cy="5177073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08765087-4529-9243-853B-1B6B298A34E0}"/>
                </a:ext>
              </a:extLst>
            </p:cNvPr>
            <p:cNvGrpSpPr/>
            <p:nvPr/>
          </p:nvGrpSpPr>
          <p:grpSpPr>
            <a:xfrm>
              <a:off x="5178899" y="748834"/>
              <a:ext cx="5531110" cy="5177073"/>
              <a:chOff x="2419445" y="1175903"/>
              <a:chExt cx="5531110" cy="5177073"/>
            </a:xfrm>
          </p:grpSpPr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4B70F0F0-CF3F-6644-8E03-27DEB174A36B}"/>
                  </a:ext>
                </a:extLst>
              </p:cNvPr>
              <p:cNvGrpSpPr/>
              <p:nvPr/>
            </p:nvGrpSpPr>
            <p:grpSpPr>
              <a:xfrm>
                <a:off x="2419445" y="1175903"/>
                <a:ext cx="4869628" cy="5177073"/>
                <a:chOff x="2419445" y="1175903"/>
                <a:chExt cx="4869628" cy="5177073"/>
              </a:xfrm>
            </p:grpSpPr>
            <p:grpSp>
              <p:nvGrpSpPr>
                <p:cNvPr id="32" name="Group 31">
                  <a:extLst>
                    <a:ext uri="{FF2B5EF4-FFF2-40B4-BE49-F238E27FC236}">
                      <a16:creationId xmlns:a16="http://schemas.microsoft.com/office/drawing/2014/main" id="{D84A29CC-BACE-BB49-9446-1B030AEBDC91}"/>
                    </a:ext>
                  </a:extLst>
                </p:cNvPr>
                <p:cNvGrpSpPr/>
                <p:nvPr/>
              </p:nvGrpSpPr>
              <p:grpSpPr>
                <a:xfrm>
                  <a:off x="3177759" y="1175903"/>
                  <a:ext cx="3078447" cy="5177073"/>
                  <a:chOff x="850196" y="1135836"/>
                  <a:chExt cx="3078447" cy="5177073"/>
                </a:xfrm>
              </p:grpSpPr>
              <p:grpSp>
                <p:nvGrpSpPr>
                  <p:cNvPr id="30" name="Group 29">
                    <a:extLst>
                      <a:ext uri="{FF2B5EF4-FFF2-40B4-BE49-F238E27FC236}">
                        <a16:creationId xmlns:a16="http://schemas.microsoft.com/office/drawing/2014/main" id="{160BD7D1-5ABA-114C-A0AF-CB603648744F}"/>
                      </a:ext>
                    </a:extLst>
                  </p:cNvPr>
                  <p:cNvGrpSpPr/>
                  <p:nvPr/>
                </p:nvGrpSpPr>
                <p:grpSpPr>
                  <a:xfrm>
                    <a:off x="1659953" y="1135836"/>
                    <a:ext cx="2268690" cy="5177073"/>
                    <a:chOff x="2854908" y="1095769"/>
                    <a:chExt cx="2268690" cy="5177073"/>
                  </a:xfrm>
                </p:grpSpPr>
                <p:grpSp>
                  <p:nvGrpSpPr>
                    <p:cNvPr id="13" name="Group 12">
                      <a:extLst>
                        <a:ext uri="{FF2B5EF4-FFF2-40B4-BE49-F238E27FC236}">
                          <a16:creationId xmlns:a16="http://schemas.microsoft.com/office/drawing/2014/main" id="{156CF6C1-0BC1-384B-ADD6-0D3C772902F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854908" y="1095769"/>
                      <a:ext cx="2268690" cy="5177073"/>
                      <a:chOff x="2854908" y="1095769"/>
                      <a:chExt cx="2268690" cy="5177073"/>
                    </a:xfrm>
                  </p:grpSpPr>
                  <p:sp>
                    <p:nvSpPr>
                      <p:cNvPr id="4" name="Rectangle 3">
                        <a:extLst>
                          <a:ext uri="{FF2B5EF4-FFF2-40B4-BE49-F238E27FC236}">
                            <a16:creationId xmlns:a16="http://schemas.microsoft.com/office/drawing/2014/main" id="{162A526B-682F-264E-9D85-EEBA426C813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897189" y="1402772"/>
                        <a:ext cx="2183966" cy="290945"/>
                      </a:xfrm>
                      <a:prstGeom prst="rect">
                        <a:avLst/>
                      </a:prstGeom>
                      <a:solidFill>
                        <a:srgbClr val="BCCDE7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6" name="Rectangle 5">
                        <a:extLst>
                          <a:ext uri="{FF2B5EF4-FFF2-40B4-BE49-F238E27FC236}">
                            <a16:creationId xmlns:a16="http://schemas.microsoft.com/office/drawing/2014/main" id="{42F487B7-CA62-B74D-9C7C-62D9165D2EE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897189" y="2000044"/>
                        <a:ext cx="2183966" cy="290945"/>
                      </a:xfrm>
                      <a:prstGeom prst="rect">
                        <a:avLst/>
                      </a:prstGeom>
                      <a:solidFill>
                        <a:srgbClr val="BCCDE7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" name="Rectangle 6">
                        <a:extLst>
                          <a:ext uri="{FF2B5EF4-FFF2-40B4-BE49-F238E27FC236}">
                            <a16:creationId xmlns:a16="http://schemas.microsoft.com/office/drawing/2014/main" id="{1A4B9C2C-8D3D-C045-A3A2-E36A31BC785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905705" y="2560741"/>
                        <a:ext cx="2183966" cy="290945"/>
                      </a:xfrm>
                      <a:prstGeom prst="rect">
                        <a:avLst/>
                      </a:prstGeom>
                      <a:solidFill>
                        <a:srgbClr val="BCCDE7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8" name="Rectangle 7">
                        <a:extLst>
                          <a:ext uri="{FF2B5EF4-FFF2-40B4-BE49-F238E27FC236}">
                            <a16:creationId xmlns:a16="http://schemas.microsoft.com/office/drawing/2014/main" id="{884185DB-77B5-4144-B793-709ADF81C0B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905705" y="3158013"/>
                        <a:ext cx="2183966" cy="290945"/>
                      </a:xfrm>
                      <a:prstGeom prst="rect">
                        <a:avLst/>
                      </a:prstGeom>
                      <a:solidFill>
                        <a:srgbClr val="BCCDE7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9" name="Rectangle 8">
                        <a:extLst>
                          <a:ext uri="{FF2B5EF4-FFF2-40B4-BE49-F238E27FC236}">
                            <a16:creationId xmlns:a16="http://schemas.microsoft.com/office/drawing/2014/main" id="{7156B845-3269-7747-BB69-B99BB762D0F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905705" y="3699817"/>
                        <a:ext cx="2183966" cy="290945"/>
                      </a:xfrm>
                      <a:prstGeom prst="rect">
                        <a:avLst/>
                      </a:prstGeom>
                      <a:solidFill>
                        <a:srgbClr val="BCCDE7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0" name="Rectangle 9">
                        <a:extLst>
                          <a:ext uri="{FF2B5EF4-FFF2-40B4-BE49-F238E27FC236}">
                            <a16:creationId xmlns:a16="http://schemas.microsoft.com/office/drawing/2014/main" id="{FB085937-9E2E-1041-AA75-20D3C9E3408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905705" y="4297089"/>
                        <a:ext cx="2183966" cy="290945"/>
                      </a:xfrm>
                      <a:prstGeom prst="rect">
                        <a:avLst/>
                      </a:prstGeom>
                      <a:solidFill>
                        <a:srgbClr val="BCCDE7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1" name="Rectangle 10">
                        <a:extLst>
                          <a:ext uri="{FF2B5EF4-FFF2-40B4-BE49-F238E27FC236}">
                            <a16:creationId xmlns:a16="http://schemas.microsoft.com/office/drawing/2014/main" id="{79C92C71-2C35-9E43-A348-E712BC7DBF1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897189" y="4846791"/>
                        <a:ext cx="2183966" cy="290945"/>
                      </a:xfrm>
                      <a:prstGeom prst="rect">
                        <a:avLst/>
                      </a:prstGeom>
                      <a:solidFill>
                        <a:srgbClr val="BCCDE7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2" name="Rectangle 11">
                        <a:extLst>
                          <a:ext uri="{FF2B5EF4-FFF2-40B4-BE49-F238E27FC236}">
                            <a16:creationId xmlns:a16="http://schemas.microsoft.com/office/drawing/2014/main" id="{419CB047-D3BA-C443-BF66-8CBF12A88B7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897189" y="5444063"/>
                        <a:ext cx="2183966" cy="290945"/>
                      </a:xfrm>
                      <a:prstGeom prst="rect">
                        <a:avLst/>
                      </a:prstGeom>
                      <a:solidFill>
                        <a:srgbClr val="BCCDE7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" name="TextBox 4">
                        <a:extLst>
                          <a:ext uri="{FF2B5EF4-FFF2-40B4-BE49-F238E27FC236}">
                            <a16:creationId xmlns:a16="http://schemas.microsoft.com/office/drawing/2014/main" id="{F74D46F4-EA6F-C54B-AF82-844633E6F89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858661" y="5444063"/>
                        <a:ext cx="367408" cy="307777"/>
                      </a:xfrm>
                      <a:prstGeom prst="rect">
                        <a:avLst/>
                      </a:prstGeom>
                      <a:solidFill>
                        <a:srgbClr val="BCCDE7"/>
                      </a:solidFill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sz="1400" dirty="0"/>
                          <a:t>16</a:t>
                        </a:r>
                        <a:endParaRPr lang="en-US" dirty="0"/>
                      </a:p>
                    </p:txBody>
                  </p:sp>
                  <p:sp>
                    <p:nvSpPr>
                      <p:cNvPr id="14" name="TextBox 13">
                        <a:extLst>
                          <a:ext uri="{FF2B5EF4-FFF2-40B4-BE49-F238E27FC236}">
                            <a16:creationId xmlns:a16="http://schemas.microsoft.com/office/drawing/2014/main" id="{377E9EA6-4298-B044-B3A2-1DC7850E023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858661" y="4838374"/>
                        <a:ext cx="367408" cy="307777"/>
                      </a:xfrm>
                      <a:prstGeom prst="rect">
                        <a:avLst/>
                      </a:prstGeom>
                      <a:solidFill>
                        <a:srgbClr val="BCCDE7"/>
                      </a:solidFill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sz="1400" dirty="0"/>
                          <a:t>15</a:t>
                        </a:r>
                        <a:endParaRPr lang="en-US" dirty="0"/>
                      </a:p>
                    </p:txBody>
                  </p:sp>
                  <p:sp>
                    <p:nvSpPr>
                      <p:cNvPr id="15" name="TextBox 14">
                        <a:extLst>
                          <a:ext uri="{FF2B5EF4-FFF2-40B4-BE49-F238E27FC236}">
                            <a16:creationId xmlns:a16="http://schemas.microsoft.com/office/drawing/2014/main" id="{A6583B3D-8765-4D4D-AD74-534A853BE42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858661" y="4276593"/>
                        <a:ext cx="367408" cy="307777"/>
                      </a:xfrm>
                      <a:prstGeom prst="rect">
                        <a:avLst/>
                      </a:prstGeom>
                      <a:solidFill>
                        <a:srgbClr val="BCCDE7"/>
                      </a:solidFill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sz="1400" dirty="0"/>
                          <a:t>14</a:t>
                        </a:r>
                        <a:endParaRPr lang="en-US" dirty="0"/>
                      </a:p>
                    </p:txBody>
                  </p:sp>
                  <p:sp>
                    <p:nvSpPr>
                      <p:cNvPr id="16" name="TextBox 15">
                        <a:extLst>
                          <a:ext uri="{FF2B5EF4-FFF2-40B4-BE49-F238E27FC236}">
                            <a16:creationId xmlns:a16="http://schemas.microsoft.com/office/drawing/2014/main" id="{40EFBFB4-192E-984B-9586-ECD1701806B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858661" y="3670904"/>
                        <a:ext cx="367408" cy="307777"/>
                      </a:xfrm>
                      <a:prstGeom prst="rect">
                        <a:avLst/>
                      </a:prstGeom>
                      <a:solidFill>
                        <a:srgbClr val="BCCDE7"/>
                      </a:solidFill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sz="1400" dirty="0"/>
                          <a:t>13</a:t>
                        </a:r>
                        <a:endParaRPr lang="en-US" dirty="0"/>
                      </a:p>
                    </p:txBody>
                  </p:sp>
                  <p:sp>
                    <p:nvSpPr>
                      <p:cNvPr id="17" name="TextBox 16">
                        <a:extLst>
                          <a:ext uri="{FF2B5EF4-FFF2-40B4-BE49-F238E27FC236}">
                            <a16:creationId xmlns:a16="http://schemas.microsoft.com/office/drawing/2014/main" id="{C0A34CBC-4865-DF49-A0D7-FC369650FBD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854909" y="3147622"/>
                        <a:ext cx="367408" cy="307777"/>
                      </a:xfrm>
                      <a:prstGeom prst="rect">
                        <a:avLst/>
                      </a:prstGeom>
                      <a:solidFill>
                        <a:srgbClr val="BCCDE7"/>
                      </a:solidFill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sz="1400" dirty="0"/>
                          <a:t>12</a:t>
                        </a:r>
                        <a:endParaRPr lang="en-US" dirty="0"/>
                      </a:p>
                    </p:txBody>
                  </p:sp>
                  <p:sp>
                    <p:nvSpPr>
                      <p:cNvPr id="18" name="TextBox 17">
                        <a:extLst>
                          <a:ext uri="{FF2B5EF4-FFF2-40B4-BE49-F238E27FC236}">
                            <a16:creationId xmlns:a16="http://schemas.microsoft.com/office/drawing/2014/main" id="{574A1F26-3736-EE4F-83B1-E403411FA0D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854909" y="2541933"/>
                        <a:ext cx="367408" cy="307777"/>
                      </a:xfrm>
                      <a:prstGeom prst="rect">
                        <a:avLst/>
                      </a:prstGeom>
                      <a:solidFill>
                        <a:srgbClr val="BCCDE7"/>
                      </a:solidFill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sz="1400" dirty="0"/>
                          <a:t>11</a:t>
                        </a:r>
                        <a:endParaRPr lang="en-US" dirty="0"/>
                      </a:p>
                    </p:txBody>
                  </p:sp>
                  <p:sp>
                    <p:nvSpPr>
                      <p:cNvPr id="19" name="TextBox 18">
                        <a:extLst>
                          <a:ext uri="{FF2B5EF4-FFF2-40B4-BE49-F238E27FC236}">
                            <a16:creationId xmlns:a16="http://schemas.microsoft.com/office/drawing/2014/main" id="{5CC245CA-59BC-FF4A-B6CB-0716E4E294D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854909" y="1980152"/>
                        <a:ext cx="367408" cy="307777"/>
                      </a:xfrm>
                      <a:prstGeom prst="rect">
                        <a:avLst/>
                      </a:prstGeom>
                      <a:solidFill>
                        <a:srgbClr val="BCCDE7"/>
                      </a:solidFill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sz="1400" dirty="0"/>
                          <a:t>10</a:t>
                        </a:r>
                        <a:endParaRPr lang="en-US" dirty="0"/>
                      </a:p>
                    </p:txBody>
                  </p:sp>
                  <p:sp>
                    <p:nvSpPr>
                      <p:cNvPr id="20" name="TextBox 19">
                        <a:extLst>
                          <a:ext uri="{FF2B5EF4-FFF2-40B4-BE49-F238E27FC236}">
                            <a16:creationId xmlns:a16="http://schemas.microsoft.com/office/drawing/2014/main" id="{C1826819-9435-5441-B2FC-E04867D1F76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854908" y="1374463"/>
                        <a:ext cx="367408" cy="307777"/>
                      </a:xfrm>
                      <a:prstGeom prst="rect">
                        <a:avLst/>
                      </a:prstGeom>
                      <a:solidFill>
                        <a:srgbClr val="BCCDE7"/>
                      </a:solidFill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sz="1400" dirty="0"/>
                          <a:t>9</a:t>
                        </a:r>
                      </a:p>
                    </p:txBody>
                  </p:sp>
                  <p:sp>
                    <p:nvSpPr>
                      <p:cNvPr id="21" name="TextBox 20">
                        <a:extLst>
                          <a:ext uri="{FF2B5EF4-FFF2-40B4-BE49-F238E27FC236}">
                            <a16:creationId xmlns:a16="http://schemas.microsoft.com/office/drawing/2014/main" id="{70B56535-3F22-7949-94C2-70D9718AAB8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736925" y="1374462"/>
                        <a:ext cx="367408" cy="307777"/>
                      </a:xfrm>
                      <a:prstGeom prst="rect">
                        <a:avLst/>
                      </a:prstGeom>
                      <a:solidFill>
                        <a:srgbClr val="BCCDE7"/>
                      </a:solidFill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sz="1400" dirty="0"/>
                          <a:t>8</a:t>
                        </a:r>
                      </a:p>
                    </p:txBody>
                  </p:sp>
                  <p:sp>
                    <p:nvSpPr>
                      <p:cNvPr id="22" name="TextBox 21">
                        <a:extLst>
                          <a:ext uri="{FF2B5EF4-FFF2-40B4-BE49-F238E27FC236}">
                            <a16:creationId xmlns:a16="http://schemas.microsoft.com/office/drawing/2014/main" id="{E5758700-864D-AC44-9815-3EA5B2D7006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736925" y="1982675"/>
                        <a:ext cx="367408" cy="307777"/>
                      </a:xfrm>
                      <a:prstGeom prst="rect">
                        <a:avLst/>
                      </a:prstGeom>
                      <a:solidFill>
                        <a:srgbClr val="BCCDE7"/>
                      </a:solidFill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sz="1400" dirty="0"/>
                          <a:t>7</a:t>
                        </a:r>
                      </a:p>
                    </p:txBody>
                  </p:sp>
                  <p:sp>
                    <p:nvSpPr>
                      <p:cNvPr id="23" name="TextBox 22">
                        <a:extLst>
                          <a:ext uri="{FF2B5EF4-FFF2-40B4-BE49-F238E27FC236}">
                            <a16:creationId xmlns:a16="http://schemas.microsoft.com/office/drawing/2014/main" id="{ED3EBAE8-DB35-9A43-8256-7CC2691DB09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749805" y="2555226"/>
                        <a:ext cx="367408" cy="307777"/>
                      </a:xfrm>
                      <a:prstGeom prst="rect">
                        <a:avLst/>
                      </a:prstGeom>
                      <a:solidFill>
                        <a:srgbClr val="BCCDE7"/>
                      </a:solidFill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sz="1400" dirty="0"/>
                          <a:t>6</a:t>
                        </a:r>
                      </a:p>
                    </p:txBody>
                  </p:sp>
                  <p:sp>
                    <p:nvSpPr>
                      <p:cNvPr id="24" name="TextBox 23">
                        <a:extLst>
                          <a:ext uri="{FF2B5EF4-FFF2-40B4-BE49-F238E27FC236}">
                            <a16:creationId xmlns:a16="http://schemas.microsoft.com/office/drawing/2014/main" id="{F482B356-4C8A-5944-9E50-6334C6337F2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749805" y="3132755"/>
                        <a:ext cx="367408" cy="307777"/>
                      </a:xfrm>
                      <a:prstGeom prst="rect">
                        <a:avLst/>
                      </a:prstGeom>
                      <a:solidFill>
                        <a:srgbClr val="BCCDE7"/>
                      </a:solidFill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sz="1400" dirty="0"/>
                          <a:t>5</a:t>
                        </a:r>
                      </a:p>
                    </p:txBody>
                  </p:sp>
                  <p:sp>
                    <p:nvSpPr>
                      <p:cNvPr id="25" name="TextBox 24">
                        <a:extLst>
                          <a:ext uri="{FF2B5EF4-FFF2-40B4-BE49-F238E27FC236}">
                            <a16:creationId xmlns:a16="http://schemas.microsoft.com/office/drawing/2014/main" id="{ED90DD4C-3B06-D840-9D5B-0A7AC35468B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743310" y="3679468"/>
                        <a:ext cx="367408" cy="307777"/>
                      </a:xfrm>
                      <a:prstGeom prst="rect">
                        <a:avLst/>
                      </a:prstGeom>
                      <a:solidFill>
                        <a:srgbClr val="BCCDE7"/>
                      </a:solidFill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sz="1400" dirty="0"/>
                          <a:t>4</a:t>
                        </a:r>
                      </a:p>
                    </p:txBody>
                  </p:sp>
                  <p:sp>
                    <p:nvSpPr>
                      <p:cNvPr id="26" name="TextBox 25">
                        <a:extLst>
                          <a:ext uri="{FF2B5EF4-FFF2-40B4-BE49-F238E27FC236}">
                            <a16:creationId xmlns:a16="http://schemas.microsoft.com/office/drawing/2014/main" id="{ED5AE710-FDE2-C841-A0B2-FCCD1C2616B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743310" y="4287681"/>
                        <a:ext cx="367408" cy="307777"/>
                      </a:xfrm>
                      <a:prstGeom prst="rect">
                        <a:avLst/>
                      </a:prstGeom>
                      <a:solidFill>
                        <a:srgbClr val="BCCDE7"/>
                      </a:solidFill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sz="1400" dirty="0"/>
                          <a:t>3</a:t>
                        </a:r>
                      </a:p>
                    </p:txBody>
                  </p:sp>
                  <p:sp>
                    <p:nvSpPr>
                      <p:cNvPr id="27" name="TextBox 26">
                        <a:extLst>
                          <a:ext uri="{FF2B5EF4-FFF2-40B4-BE49-F238E27FC236}">
                            <a16:creationId xmlns:a16="http://schemas.microsoft.com/office/drawing/2014/main" id="{0132DDA6-D48E-B948-8A62-016AA473EF9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756190" y="4860232"/>
                        <a:ext cx="367408" cy="307777"/>
                      </a:xfrm>
                      <a:prstGeom prst="rect">
                        <a:avLst/>
                      </a:prstGeom>
                      <a:solidFill>
                        <a:srgbClr val="BCCDE7"/>
                      </a:solidFill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sz="1400" dirty="0"/>
                          <a:t>2</a:t>
                        </a:r>
                      </a:p>
                    </p:txBody>
                  </p:sp>
                  <p:sp>
                    <p:nvSpPr>
                      <p:cNvPr id="28" name="TextBox 27">
                        <a:extLst>
                          <a:ext uri="{FF2B5EF4-FFF2-40B4-BE49-F238E27FC236}">
                            <a16:creationId xmlns:a16="http://schemas.microsoft.com/office/drawing/2014/main" id="{1AD38BCB-FC59-0240-8BEC-AAB1E6926EC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756190" y="5437761"/>
                        <a:ext cx="367408" cy="307777"/>
                      </a:xfrm>
                      <a:prstGeom prst="rect">
                        <a:avLst/>
                      </a:prstGeom>
                      <a:solidFill>
                        <a:srgbClr val="BCCDE7"/>
                      </a:solidFill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sz="1400" dirty="0"/>
                          <a:t>1</a:t>
                        </a:r>
                      </a:p>
                    </p:txBody>
                  </p:sp>
                  <p:sp>
                    <p:nvSpPr>
                      <p:cNvPr id="2" name="Rectangle 1">
                        <a:extLst>
                          <a:ext uri="{FF2B5EF4-FFF2-40B4-BE49-F238E27FC236}">
                            <a16:creationId xmlns:a16="http://schemas.microsoft.com/office/drawing/2014/main" id="{90323245-E493-C744-85FB-20C57334397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97291" y="1095769"/>
                        <a:ext cx="1600794" cy="4947797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" name="Oval 2">
                        <a:extLst>
                          <a:ext uri="{FF2B5EF4-FFF2-40B4-BE49-F238E27FC236}">
                            <a16:creationId xmlns:a16="http://schemas.microsoft.com/office/drawing/2014/main" id="{BB3CA70C-4C58-2D45-B548-43CA1110DD2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98728" y="5894424"/>
                        <a:ext cx="378418" cy="378418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>
                            <a:solidFill>
                              <a:schemeClr val="bg1"/>
                            </a:solidFill>
                          </a:ln>
                        </a:endParaRPr>
                      </a:p>
                    </p:txBody>
                  </p:sp>
                </p:grpSp>
                <p:sp>
                  <p:nvSpPr>
                    <p:cNvPr id="29" name="TextBox 28">
                      <a:extLst>
                        <a:ext uri="{FF2B5EF4-FFF2-40B4-BE49-F238E27FC236}">
                          <a16:creationId xmlns:a16="http://schemas.microsoft.com/office/drawing/2014/main" id="{DB35441E-F1F7-B948-A70F-16B7905F5C68}"/>
                        </a:ext>
                      </a:extLst>
                    </p:cNvPr>
                    <p:cNvSpPr txBox="1"/>
                    <p:nvPr/>
                  </p:nvSpPr>
                  <p:spPr>
                    <a:xfrm rot="16200000">
                      <a:off x="3559106" y="3264318"/>
                      <a:ext cx="877163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i4002</a:t>
                      </a:r>
                    </a:p>
                  </p:txBody>
                </p:sp>
              </p:grpSp>
              <p:sp>
                <p:nvSpPr>
                  <p:cNvPr id="31" name="TextBox 30">
                    <a:extLst>
                      <a:ext uri="{FF2B5EF4-FFF2-40B4-BE49-F238E27FC236}">
                        <a16:creationId xmlns:a16="http://schemas.microsoft.com/office/drawing/2014/main" id="{DD5650B8-2C5A-D949-A538-B4321861C5AC}"/>
                      </a:ext>
                    </a:extLst>
                  </p:cNvPr>
                  <p:cNvSpPr txBox="1"/>
                  <p:nvPr/>
                </p:nvSpPr>
                <p:spPr>
                  <a:xfrm>
                    <a:off x="850196" y="1414529"/>
                    <a:ext cx="701987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Reset</a:t>
                    </a:r>
                  </a:p>
                </p:txBody>
              </p:sp>
              <p:sp>
                <p:nvSpPr>
                  <p:cNvPr id="33" name="TextBox 32">
                    <a:extLst>
                      <a:ext uri="{FF2B5EF4-FFF2-40B4-BE49-F238E27FC236}">
                        <a16:creationId xmlns:a16="http://schemas.microsoft.com/office/drawing/2014/main" id="{83D6930B-BF6D-2346-8676-9D2E82A562BB}"/>
                      </a:ext>
                    </a:extLst>
                  </p:cNvPr>
                  <p:cNvSpPr txBox="1"/>
                  <p:nvPr/>
                </p:nvSpPr>
                <p:spPr>
                  <a:xfrm>
                    <a:off x="996262" y="1959096"/>
                    <a:ext cx="38183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P</a:t>
                    </a:r>
                    <a:r>
                      <a:rPr lang="en-US" baseline="-25000" dirty="0"/>
                      <a:t>0</a:t>
                    </a:r>
                  </a:p>
                </p:txBody>
              </p:sp>
              <p:sp>
                <p:nvSpPr>
                  <p:cNvPr id="35" name="TextBox 34">
                    <a:extLst>
                      <a:ext uri="{FF2B5EF4-FFF2-40B4-BE49-F238E27FC236}">
                        <a16:creationId xmlns:a16="http://schemas.microsoft.com/office/drawing/2014/main" id="{F921922E-DEF9-B94F-9513-594575CBB810}"/>
                      </a:ext>
                    </a:extLst>
                  </p:cNvPr>
                  <p:cNvSpPr txBox="1"/>
                  <p:nvPr/>
                </p:nvSpPr>
                <p:spPr>
                  <a:xfrm>
                    <a:off x="1013297" y="2524787"/>
                    <a:ext cx="505267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CM</a:t>
                    </a:r>
                  </a:p>
                </p:txBody>
              </p:sp>
              <p:sp>
                <p:nvSpPr>
                  <p:cNvPr id="36" name="TextBox 35">
                    <a:extLst>
                      <a:ext uri="{FF2B5EF4-FFF2-40B4-BE49-F238E27FC236}">
                        <a16:creationId xmlns:a16="http://schemas.microsoft.com/office/drawing/2014/main" id="{D853606E-3C8C-9B46-A895-539042729362}"/>
                      </a:ext>
                    </a:extLst>
                  </p:cNvPr>
                  <p:cNvSpPr txBox="1"/>
                  <p:nvPr/>
                </p:nvSpPr>
                <p:spPr>
                  <a:xfrm>
                    <a:off x="1046916" y="3059668"/>
                    <a:ext cx="505267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V</a:t>
                    </a:r>
                    <a:r>
                      <a:rPr lang="en-US" baseline="-25000" dirty="0"/>
                      <a:t>DD</a:t>
                    </a:r>
                  </a:p>
                </p:txBody>
              </p:sp>
              <p:sp>
                <p:nvSpPr>
                  <p:cNvPr id="37" name="TextBox 36">
                    <a:extLst>
                      <a:ext uri="{FF2B5EF4-FFF2-40B4-BE49-F238E27FC236}">
                        <a16:creationId xmlns:a16="http://schemas.microsoft.com/office/drawing/2014/main" id="{F680FDA0-4915-4640-B858-0AA74DC34C00}"/>
                      </a:ext>
                    </a:extLst>
                  </p:cNvPr>
                  <p:cNvSpPr txBox="1"/>
                  <p:nvPr/>
                </p:nvSpPr>
                <p:spPr>
                  <a:xfrm>
                    <a:off x="1084834" y="3693782"/>
                    <a:ext cx="45397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O</a:t>
                    </a:r>
                    <a:r>
                      <a:rPr lang="en-US" baseline="-25000" dirty="0"/>
                      <a:t>3</a:t>
                    </a:r>
                  </a:p>
                </p:txBody>
              </p:sp>
              <p:sp>
                <p:nvSpPr>
                  <p:cNvPr id="40" name="TextBox 39">
                    <a:extLst>
                      <a:ext uri="{FF2B5EF4-FFF2-40B4-BE49-F238E27FC236}">
                        <a16:creationId xmlns:a16="http://schemas.microsoft.com/office/drawing/2014/main" id="{C95C4066-BFDC-9742-8A47-18106B88EC76}"/>
                      </a:ext>
                    </a:extLst>
                  </p:cNvPr>
                  <p:cNvSpPr txBox="1"/>
                  <p:nvPr/>
                </p:nvSpPr>
                <p:spPr>
                  <a:xfrm>
                    <a:off x="1084834" y="4282748"/>
                    <a:ext cx="415498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O</a:t>
                    </a:r>
                    <a:r>
                      <a:rPr lang="en-US" baseline="-25000" dirty="0"/>
                      <a:t>2</a:t>
                    </a:r>
                  </a:p>
                </p:txBody>
              </p:sp>
              <p:sp>
                <p:nvSpPr>
                  <p:cNvPr id="41" name="TextBox 40">
                    <a:extLst>
                      <a:ext uri="{FF2B5EF4-FFF2-40B4-BE49-F238E27FC236}">
                        <a16:creationId xmlns:a16="http://schemas.microsoft.com/office/drawing/2014/main" id="{80FF1CCB-D146-5E47-AB48-CCDE3FFAB840}"/>
                      </a:ext>
                    </a:extLst>
                  </p:cNvPr>
                  <p:cNvSpPr txBox="1"/>
                  <p:nvPr/>
                </p:nvSpPr>
                <p:spPr>
                  <a:xfrm>
                    <a:off x="1084834" y="4864218"/>
                    <a:ext cx="415498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O</a:t>
                    </a:r>
                    <a:r>
                      <a:rPr lang="en-US" baseline="-25000" dirty="0"/>
                      <a:t>1</a:t>
                    </a:r>
                  </a:p>
                </p:txBody>
              </p:sp>
              <p:sp>
                <p:nvSpPr>
                  <p:cNvPr id="42" name="TextBox 41">
                    <a:extLst>
                      <a:ext uri="{FF2B5EF4-FFF2-40B4-BE49-F238E27FC236}">
                        <a16:creationId xmlns:a16="http://schemas.microsoft.com/office/drawing/2014/main" id="{B57CBFF0-721D-494D-A3CC-AC0AF1CD18B3}"/>
                      </a:ext>
                    </a:extLst>
                  </p:cNvPr>
                  <p:cNvSpPr txBox="1"/>
                  <p:nvPr/>
                </p:nvSpPr>
                <p:spPr>
                  <a:xfrm>
                    <a:off x="1084834" y="5434614"/>
                    <a:ext cx="415498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O</a:t>
                    </a:r>
                    <a:r>
                      <a:rPr lang="en-US" baseline="-25000" dirty="0"/>
                      <a:t>0</a:t>
                    </a:r>
                  </a:p>
                </p:txBody>
              </p:sp>
            </p:grpSp>
            <p:sp>
              <p:nvSpPr>
                <p:cNvPr id="43" name="Double Brace 42">
                  <a:extLst>
                    <a:ext uri="{FF2B5EF4-FFF2-40B4-BE49-F238E27FC236}">
                      <a16:creationId xmlns:a16="http://schemas.microsoft.com/office/drawing/2014/main" id="{0DAD5FD4-331B-4348-B5C1-F3867B97935A}"/>
                    </a:ext>
                  </a:extLst>
                </p:cNvPr>
                <p:cNvSpPr/>
                <p:nvPr/>
              </p:nvSpPr>
              <p:spPr>
                <a:xfrm>
                  <a:off x="3123414" y="2566797"/>
                  <a:ext cx="2025711" cy="394824"/>
                </a:xfrm>
                <a:prstGeom prst="bracePair">
                  <a:avLst>
                    <a:gd name="adj" fmla="val 22622"/>
                  </a:avLst>
                </a:prstGeom>
                <a:ln w="381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6E8684FC-CB28-5342-A5AE-E41843B470EA}"/>
                    </a:ext>
                  </a:extLst>
                </p:cNvPr>
                <p:cNvSpPr txBox="1"/>
                <p:nvPr/>
              </p:nvSpPr>
              <p:spPr>
                <a:xfrm>
                  <a:off x="2449370" y="2467957"/>
                  <a:ext cx="675185" cy="60016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just"/>
                  <a:r>
                    <a:rPr lang="en-US" sz="1100" dirty="0"/>
                    <a:t>Memory</a:t>
                  </a:r>
                </a:p>
                <a:p>
                  <a:pPr algn="just"/>
                  <a:r>
                    <a:rPr lang="en-US" sz="1100" dirty="0"/>
                    <a:t>Control</a:t>
                  </a:r>
                </a:p>
                <a:p>
                  <a:pPr algn="just"/>
                  <a:r>
                    <a:rPr lang="en-US" sz="1100" dirty="0"/>
                    <a:t>Input</a:t>
                  </a:r>
                </a:p>
              </p:txBody>
            </p:sp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48724525-E23B-E147-BF47-0A29CE9374A5}"/>
                    </a:ext>
                  </a:extLst>
                </p:cNvPr>
                <p:cNvSpPr txBox="1"/>
                <p:nvPr/>
              </p:nvSpPr>
              <p:spPr>
                <a:xfrm>
                  <a:off x="2419445" y="4481979"/>
                  <a:ext cx="591829" cy="4308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100" dirty="0"/>
                    <a:t>Output</a:t>
                  </a:r>
                </a:p>
                <a:p>
                  <a:pPr algn="ctr"/>
                  <a:r>
                    <a:rPr lang="en-US" sz="1100" dirty="0"/>
                    <a:t>Lines</a:t>
                  </a:r>
                </a:p>
              </p:txBody>
            </p:sp>
            <p:sp>
              <p:nvSpPr>
                <p:cNvPr id="47" name="Double Brace 46">
                  <a:extLst>
                    <a:ext uri="{FF2B5EF4-FFF2-40B4-BE49-F238E27FC236}">
                      <a16:creationId xmlns:a16="http://schemas.microsoft.com/office/drawing/2014/main" id="{B92355B1-C777-3340-BF54-A8CDB40B8A13}"/>
                    </a:ext>
                  </a:extLst>
                </p:cNvPr>
                <p:cNvSpPr/>
                <p:nvPr/>
              </p:nvSpPr>
              <p:spPr>
                <a:xfrm>
                  <a:off x="2986604" y="3758700"/>
                  <a:ext cx="4302469" cy="2066971"/>
                </a:xfrm>
                <a:prstGeom prst="bracePair">
                  <a:avLst/>
                </a:prstGeom>
                <a:ln w="381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E6BCD0F3-52C2-2645-BE46-E75F33B0CEEE}"/>
                  </a:ext>
                </a:extLst>
              </p:cNvPr>
              <p:cNvSpPr txBox="1"/>
              <p:nvPr/>
            </p:nvSpPr>
            <p:spPr>
              <a:xfrm>
                <a:off x="6516664" y="3193295"/>
                <a:ext cx="4558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V</a:t>
                </a:r>
                <a:r>
                  <a:rPr lang="en-US" baseline="-25000" dirty="0"/>
                  <a:t>SS</a:t>
                </a: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7BC3687A-C0F0-2941-B5CD-E34BA8D61228}"/>
                  </a:ext>
                </a:extLst>
              </p:cNvPr>
              <p:cNvSpPr txBox="1"/>
              <p:nvPr/>
            </p:nvSpPr>
            <p:spPr>
              <a:xfrm>
                <a:off x="6480121" y="2591289"/>
                <a:ext cx="12442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Clk</a:t>
                </a:r>
                <a:r>
                  <a:rPr lang="en-US" dirty="0"/>
                  <a:t> Phase 1</a:t>
                </a:r>
                <a:endParaRPr lang="en-US" baseline="-25000" dirty="0"/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2566F70D-EA9A-0740-80E1-366913FF3AB0}"/>
                  </a:ext>
                </a:extLst>
              </p:cNvPr>
              <p:cNvSpPr txBox="1"/>
              <p:nvPr/>
            </p:nvSpPr>
            <p:spPr>
              <a:xfrm>
                <a:off x="6475046" y="2060286"/>
                <a:ext cx="12442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Clk</a:t>
                </a:r>
                <a:r>
                  <a:rPr lang="en-US" dirty="0"/>
                  <a:t> Phase 2</a:t>
                </a:r>
                <a:endParaRPr lang="en-US" baseline="-25000" dirty="0"/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BB7987C9-7AA3-E241-ADF5-EF92189810CC}"/>
                  </a:ext>
                </a:extLst>
              </p:cNvPr>
              <p:cNvSpPr txBox="1"/>
              <p:nvPr/>
            </p:nvSpPr>
            <p:spPr>
              <a:xfrm>
                <a:off x="6475046" y="1453462"/>
                <a:ext cx="10330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Sync-Out</a:t>
                </a:r>
                <a:endParaRPr lang="en-US" baseline="-25000" dirty="0"/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8EE809C1-1E01-0448-90C0-B924FBC2AA1E}"/>
                  </a:ext>
                </a:extLst>
              </p:cNvPr>
              <p:cNvSpPr txBox="1"/>
              <p:nvPr/>
            </p:nvSpPr>
            <p:spPr>
              <a:xfrm>
                <a:off x="6512256" y="3698047"/>
                <a:ext cx="4443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D3</a:t>
                </a:r>
                <a:endParaRPr lang="en-US" baseline="-25000" dirty="0"/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26438E7C-9D05-914C-8753-FB8A00471470}"/>
                  </a:ext>
                </a:extLst>
              </p:cNvPr>
              <p:cNvSpPr txBox="1"/>
              <p:nvPr/>
            </p:nvSpPr>
            <p:spPr>
              <a:xfrm>
                <a:off x="6480667" y="4288732"/>
                <a:ext cx="4443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D2</a:t>
                </a:r>
                <a:endParaRPr lang="en-US" baseline="-25000" dirty="0"/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4086D043-5AD7-6544-83B7-A5C039D51449}"/>
                  </a:ext>
                </a:extLst>
              </p:cNvPr>
              <p:cNvSpPr txBox="1"/>
              <p:nvPr/>
            </p:nvSpPr>
            <p:spPr>
              <a:xfrm>
                <a:off x="6464079" y="4945778"/>
                <a:ext cx="4443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D1</a:t>
                </a:r>
                <a:endParaRPr lang="en-US" baseline="-25000" dirty="0"/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53ECCEFF-15CB-794B-B8F4-DF0A1B64D8E1}"/>
                  </a:ext>
                </a:extLst>
              </p:cNvPr>
              <p:cNvSpPr txBox="1"/>
              <p:nvPr/>
            </p:nvSpPr>
            <p:spPr>
              <a:xfrm>
                <a:off x="6432490" y="5536463"/>
                <a:ext cx="4443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D0</a:t>
                </a:r>
                <a:endParaRPr lang="en-US" baseline="-25000" dirty="0"/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A4415EAE-DA0E-ED41-8ED0-C903A6DD0487}"/>
                  </a:ext>
                </a:extLst>
              </p:cNvPr>
              <p:cNvSpPr txBox="1"/>
              <p:nvPr/>
            </p:nvSpPr>
            <p:spPr>
              <a:xfrm>
                <a:off x="7498187" y="4530280"/>
                <a:ext cx="452368" cy="6001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100" dirty="0"/>
                  <a:t>Data</a:t>
                </a:r>
              </a:p>
              <a:p>
                <a:pPr algn="ctr"/>
                <a:r>
                  <a:rPr lang="en-US" sz="1100" dirty="0"/>
                  <a:t>Bus</a:t>
                </a:r>
              </a:p>
              <a:p>
                <a:pPr algn="ctr"/>
                <a:r>
                  <a:rPr lang="en-US" sz="1100" dirty="0"/>
                  <a:t>I/O</a:t>
                </a:r>
              </a:p>
            </p:txBody>
          </p:sp>
        </p:grp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C4037D5B-0FD9-324E-B90C-53427A477679}"/>
                </a:ext>
              </a:extLst>
            </p:cNvPr>
            <p:cNvSpPr txBox="1"/>
            <p:nvPr/>
          </p:nvSpPr>
          <p:spPr>
            <a:xfrm>
              <a:off x="5153126" y="1503501"/>
              <a:ext cx="81464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/>
                <a:t>Chip Select</a:t>
              </a:r>
            </a:p>
            <a:p>
              <a:pPr algn="ctr"/>
              <a:r>
                <a:rPr lang="en-US" sz="1100" dirty="0"/>
                <a:t>Input</a:t>
              </a:r>
            </a:p>
          </p:txBody>
        </p:sp>
      </p:grpSp>
      <p:graphicFrame>
        <p:nvGraphicFramePr>
          <p:cNvPr id="59" name="Table 58">
            <a:extLst>
              <a:ext uri="{FF2B5EF4-FFF2-40B4-BE49-F238E27FC236}">
                <a16:creationId xmlns:a16="http://schemas.microsoft.com/office/drawing/2014/main" id="{6246ABF2-E5FF-154D-BC0C-7EC571A6E1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6328443"/>
              </p:ext>
            </p:extLst>
          </p:nvPr>
        </p:nvGraphicFramePr>
        <p:xfrm>
          <a:off x="102044" y="429952"/>
          <a:ext cx="5247438" cy="1844040"/>
        </p:xfrm>
        <a:graphic>
          <a:graphicData uri="http://schemas.openxmlformats.org/drawingml/2006/table">
            <a:tbl>
              <a:tblPr/>
              <a:tblGrid>
                <a:gridCol w="1291806">
                  <a:extLst>
                    <a:ext uri="{9D8B030D-6E8A-4147-A177-3AD203B41FA5}">
                      <a16:colId xmlns:a16="http://schemas.microsoft.com/office/drawing/2014/main" val="760947265"/>
                    </a:ext>
                  </a:extLst>
                </a:gridCol>
                <a:gridCol w="3955632">
                  <a:extLst>
                    <a:ext uri="{9D8B030D-6E8A-4147-A177-3AD203B41FA5}">
                      <a16:colId xmlns:a16="http://schemas.microsoft.com/office/drawing/2014/main" val="925352198"/>
                    </a:ext>
                  </a:extLst>
                </a:gridCol>
              </a:tblGrid>
              <a:tr h="101665">
                <a:tc>
                  <a:txBody>
                    <a:bodyPr/>
                    <a:lstStyle/>
                    <a:p>
                      <a:pPr algn="r"/>
                      <a:r>
                        <a:rPr lang="en-GB" sz="1100" b="1" dirty="0">
                          <a:latin typeface="+mn-lt"/>
                        </a:rPr>
                        <a:t>Introduction date:</a:t>
                      </a:r>
                      <a:endParaRPr lang="en-GB" sz="1100" dirty="0">
                        <a:latin typeface="+mn-lt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CCD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>
                          <a:latin typeface="+mn-lt"/>
                        </a:rPr>
                        <a:t>1971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CCD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9308416"/>
                  </a:ext>
                </a:extLst>
              </a:tr>
              <a:tr h="101665">
                <a:tc>
                  <a:txBody>
                    <a:bodyPr/>
                    <a:lstStyle/>
                    <a:p>
                      <a:pPr algn="r"/>
                      <a:r>
                        <a:rPr lang="en-GB" sz="1100" b="1">
                          <a:latin typeface="+mn-lt"/>
                        </a:rPr>
                        <a:t>Type:</a:t>
                      </a:r>
                      <a:endParaRPr lang="en-GB" sz="1100">
                        <a:latin typeface="+mn-lt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CCD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>
                          <a:latin typeface="+mn-lt"/>
                        </a:rPr>
                        <a:t>320-bit MOS RAM and 4-bit output port.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CCD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752050"/>
                  </a:ext>
                </a:extLst>
              </a:tr>
              <a:tr h="101665">
                <a:tc>
                  <a:txBody>
                    <a:bodyPr/>
                    <a:lstStyle/>
                    <a:p>
                      <a:pPr algn="r"/>
                      <a:r>
                        <a:rPr lang="en-GB" sz="1100" b="1">
                          <a:latin typeface="+mn-lt"/>
                        </a:rPr>
                        <a:t>Memory:</a:t>
                      </a:r>
                      <a:endParaRPr lang="en-GB" sz="1100">
                        <a:latin typeface="+mn-lt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CCD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latin typeface="+mn-lt"/>
                        </a:rPr>
                        <a:t>80 x 4-bit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CCD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454527"/>
                  </a:ext>
                </a:extLst>
              </a:tr>
              <a:tr h="101665">
                <a:tc>
                  <a:txBody>
                    <a:bodyPr/>
                    <a:lstStyle/>
                    <a:p>
                      <a:pPr algn="r"/>
                      <a:r>
                        <a:rPr lang="en-GB" sz="1100" b="1">
                          <a:latin typeface="+mn-lt"/>
                        </a:rPr>
                        <a:t>Technology:</a:t>
                      </a:r>
                      <a:endParaRPr lang="en-GB" sz="1100">
                        <a:latin typeface="+mn-lt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CCD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latin typeface="+mn-lt"/>
                        </a:rPr>
                        <a:t>P-channel silicon gate MOS technology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CCD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346425"/>
                  </a:ext>
                </a:extLst>
              </a:tr>
              <a:tr h="74834">
                <a:tc>
                  <a:txBody>
                    <a:bodyPr/>
                    <a:lstStyle/>
                    <a:p>
                      <a:pPr algn="r"/>
                      <a:r>
                        <a:rPr lang="en-GB" sz="1100" b="1" dirty="0">
                          <a:latin typeface="+mn-lt"/>
                        </a:rPr>
                        <a:t>History:</a:t>
                      </a:r>
                      <a:br>
                        <a:rPr lang="en-GB" sz="1100" b="1" dirty="0">
                          <a:latin typeface="+mn-lt"/>
                        </a:rPr>
                      </a:br>
                      <a:br>
                        <a:rPr lang="en-GB" sz="1100" b="1" dirty="0">
                          <a:latin typeface="+mn-lt"/>
                        </a:rPr>
                      </a:br>
                      <a:br>
                        <a:rPr lang="en-GB" sz="1100" b="1" dirty="0">
                          <a:latin typeface="+mn-lt"/>
                        </a:rPr>
                      </a:br>
                      <a:r>
                        <a:rPr lang="en-GB" sz="1100" b="1" dirty="0">
                          <a:latin typeface="+mn-lt"/>
                        </a:rPr>
                        <a:t> </a:t>
                      </a:r>
                      <a:endParaRPr lang="en-GB" sz="1100" dirty="0">
                        <a:latin typeface="+mn-lt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CCD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latin typeface="+mn-lt"/>
                        </a:rPr>
                        <a:t>The 4002 was designed to be used with other MCS-4/40 devices such as the 4004 CPU.</a:t>
                      </a:r>
                      <a:br>
                        <a:rPr lang="en-GB" sz="1100" dirty="0">
                          <a:latin typeface="+mn-lt"/>
                        </a:rPr>
                      </a:br>
                      <a:r>
                        <a:rPr lang="en-GB" sz="1100" dirty="0">
                          <a:latin typeface="+mn-lt"/>
                        </a:rPr>
                        <a:t>The chip was available in two different metal options 4002-1 and 4002-2 this was to make it possible to extend the chip selection so that 4pcs of 4002 chips could be connected to the 4004 CPU without any external chip selection logic.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CCD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7763909"/>
                  </a:ext>
                </a:extLst>
              </a:tr>
              <a:tr h="101665">
                <a:tc>
                  <a:txBody>
                    <a:bodyPr/>
                    <a:lstStyle/>
                    <a:p>
                      <a:pPr algn="r"/>
                      <a:r>
                        <a:rPr lang="en-GB" sz="1100" b="1" dirty="0">
                          <a:latin typeface="+mn-lt"/>
                        </a:rPr>
                        <a:t>Second source:</a:t>
                      </a:r>
                      <a:endParaRPr lang="en-GB" sz="1100" dirty="0">
                        <a:latin typeface="+mn-lt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CCD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latin typeface="+mn-lt"/>
                        </a:rPr>
                        <a:t>National Semiconductors was the only second source.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CCD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8150794"/>
                  </a:ext>
                </a:extLst>
              </a:tr>
            </a:tbl>
          </a:graphicData>
        </a:graphic>
      </p:graphicFrame>
      <p:sp>
        <p:nvSpPr>
          <p:cNvPr id="60" name="Rectangle 3">
            <a:extLst>
              <a:ext uri="{FF2B5EF4-FFF2-40B4-BE49-F238E27FC236}">
                <a16:creationId xmlns:a16="http://schemas.microsoft.com/office/drawing/2014/main" id="{5F9EAEAD-FFF1-914E-93B5-C6B2F0E540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4923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-webkit-standard"/>
              </a:rPr>
              <a:t> 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9540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F2AEC22-D01C-3D46-8527-B4A222142E12}"/>
              </a:ext>
            </a:extLst>
          </p:cNvPr>
          <p:cNvGrpSpPr/>
          <p:nvPr/>
        </p:nvGrpSpPr>
        <p:grpSpPr>
          <a:xfrm>
            <a:off x="1604353" y="1298488"/>
            <a:ext cx="3153427" cy="540000"/>
            <a:chOff x="6267794" y="658408"/>
            <a:chExt cx="2880000" cy="540000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2D41EB2-5DB4-E846-8717-8CCD6EAD65B7}"/>
                </a:ext>
              </a:extLst>
            </p:cNvPr>
            <p:cNvSpPr txBox="1"/>
            <p:nvPr/>
          </p:nvSpPr>
          <p:spPr>
            <a:xfrm>
              <a:off x="6267794" y="658408"/>
              <a:ext cx="2880000" cy="540000"/>
            </a:xfrm>
            <a:prstGeom prst="rect">
              <a:avLst/>
            </a:prstGeom>
            <a:noFill/>
            <a:ln w="476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D425887-966D-2642-A5E0-E1A764AAD66A}"/>
                </a:ext>
              </a:extLst>
            </p:cNvPr>
            <p:cNvSpPr txBox="1"/>
            <p:nvPr/>
          </p:nvSpPr>
          <p:spPr>
            <a:xfrm>
              <a:off x="6267794" y="658408"/>
              <a:ext cx="1440000" cy="540000"/>
            </a:xfrm>
            <a:prstGeom prst="rect">
              <a:avLst/>
            </a:prstGeom>
            <a:noFill/>
            <a:ln w="476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1E26FC8-A08F-5248-9CE6-0D8A2FACEDF4}"/>
                </a:ext>
              </a:extLst>
            </p:cNvPr>
            <p:cNvSpPr txBox="1"/>
            <p:nvPr/>
          </p:nvSpPr>
          <p:spPr>
            <a:xfrm>
              <a:off x="6267794" y="658408"/>
              <a:ext cx="720000" cy="540000"/>
            </a:xfrm>
            <a:prstGeom prst="rect">
              <a:avLst/>
            </a:prstGeom>
            <a:noFill/>
            <a:ln w="476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8C19830-47F1-564A-A8AC-4140D7B55C3D}"/>
                </a:ext>
              </a:extLst>
            </p:cNvPr>
            <p:cNvSpPr txBox="1"/>
            <p:nvPr/>
          </p:nvSpPr>
          <p:spPr>
            <a:xfrm>
              <a:off x="7707794" y="658408"/>
              <a:ext cx="720000" cy="540000"/>
            </a:xfrm>
            <a:prstGeom prst="rect">
              <a:avLst/>
            </a:prstGeom>
            <a:noFill/>
            <a:ln w="476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84C5AC2-971C-9F46-A13D-7BCDCE1B9E12}"/>
                </a:ext>
              </a:extLst>
            </p:cNvPr>
            <p:cNvSpPr txBox="1"/>
            <p:nvPr/>
          </p:nvSpPr>
          <p:spPr>
            <a:xfrm>
              <a:off x="6267794" y="658408"/>
              <a:ext cx="360000" cy="540000"/>
            </a:xfrm>
            <a:prstGeom prst="rect">
              <a:avLst/>
            </a:prstGeom>
            <a:noFill/>
            <a:ln w="476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B2C7C63-7288-4149-A4D7-FDB86F78471A}"/>
                </a:ext>
              </a:extLst>
            </p:cNvPr>
            <p:cNvSpPr txBox="1"/>
            <p:nvPr/>
          </p:nvSpPr>
          <p:spPr>
            <a:xfrm>
              <a:off x="7347794" y="658408"/>
              <a:ext cx="720000" cy="540000"/>
            </a:xfrm>
            <a:prstGeom prst="rect">
              <a:avLst/>
            </a:prstGeom>
            <a:noFill/>
            <a:ln w="476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D14798B-7160-3846-A0A6-8214961AFD49}"/>
                </a:ext>
              </a:extLst>
            </p:cNvPr>
            <p:cNvSpPr txBox="1"/>
            <p:nvPr/>
          </p:nvSpPr>
          <p:spPr>
            <a:xfrm>
              <a:off x="8067794" y="658408"/>
              <a:ext cx="720000" cy="540000"/>
            </a:xfrm>
            <a:prstGeom prst="rect">
              <a:avLst/>
            </a:prstGeom>
            <a:noFill/>
            <a:ln w="476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04319E6A-FC7C-1242-AE89-C12C0346F3D7}"/>
              </a:ext>
            </a:extLst>
          </p:cNvPr>
          <p:cNvSpPr txBox="1"/>
          <p:nvPr/>
        </p:nvSpPr>
        <p:spPr>
          <a:xfrm>
            <a:off x="1600428" y="1276100"/>
            <a:ext cx="3324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0  0  0  1  C</a:t>
            </a:r>
            <a:r>
              <a:rPr lang="en-US" sz="2000" baseline="-25000" dirty="0"/>
              <a:t>1</a:t>
            </a:r>
            <a:r>
              <a:rPr lang="en-US" sz="3200" dirty="0"/>
              <a:t> C</a:t>
            </a:r>
            <a:r>
              <a:rPr lang="en-US" baseline="-25000" dirty="0"/>
              <a:t>2</a:t>
            </a:r>
            <a:r>
              <a:rPr lang="en-US" sz="3200" dirty="0"/>
              <a:t> C</a:t>
            </a:r>
            <a:r>
              <a:rPr lang="en-US" baseline="-25000" dirty="0"/>
              <a:t>3</a:t>
            </a:r>
            <a:r>
              <a:rPr lang="en-US" sz="3200" dirty="0"/>
              <a:t> C</a:t>
            </a:r>
            <a:r>
              <a:rPr lang="en-US" baseline="-25000" dirty="0"/>
              <a:t>4</a:t>
            </a:r>
            <a:endParaRPr lang="en-US" sz="3200" baseline="-2500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7EE9607-FA22-634A-B245-8F700E839056}"/>
              </a:ext>
            </a:extLst>
          </p:cNvPr>
          <p:cNvGrpSpPr/>
          <p:nvPr/>
        </p:nvGrpSpPr>
        <p:grpSpPr>
          <a:xfrm>
            <a:off x="4816979" y="1298488"/>
            <a:ext cx="3276697" cy="540000"/>
            <a:chOff x="1548747" y="1298488"/>
            <a:chExt cx="3276697" cy="540000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4F11099-9D9E-1340-AA04-27C0E42BC4A8}"/>
                </a:ext>
              </a:extLst>
            </p:cNvPr>
            <p:cNvGrpSpPr/>
            <p:nvPr/>
          </p:nvGrpSpPr>
          <p:grpSpPr>
            <a:xfrm>
              <a:off x="1604353" y="1298488"/>
              <a:ext cx="3153427" cy="540000"/>
              <a:chOff x="6267794" y="658408"/>
              <a:chExt cx="2880000" cy="540000"/>
            </a:xfrm>
          </p:grpSpPr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822F325-73C1-BF48-BFFC-5DE5DCDBB1A3}"/>
                  </a:ext>
                </a:extLst>
              </p:cNvPr>
              <p:cNvSpPr txBox="1"/>
              <p:nvPr/>
            </p:nvSpPr>
            <p:spPr>
              <a:xfrm>
                <a:off x="6267794" y="658408"/>
                <a:ext cx="2880000" cy="540000"/>
              </a:xfrm>
              <a:prstGeom prst="rect">
                <a:avLst/>
              </a:prstGeom>
              <a:noFill/>
              <a:ln w="4762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2EE8F97-ACE3-C24D-BAF1-4B61E4AFCAFE}"/>
                  </a:ext>
                </a:extLst>
              </p:cNvPr>
              <p:cNvSpPr txBox="1"/>
              <p:nvPr/>
            </p:nvSpPr>
            <p:spPr>
              <a:xfrm>
                <a:off x="6267794" y="658408"/>
                <a:ext cx="1440000" cy="540000"/>
              </a:xfrm>
              <a:prstGeom prst="rect">
                <a:avLst/>
              </a:prstGeom>
              <a:noFill/>
              <a:ln w="4762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8540A3C-ACC4-DD49-8764-9C8A734BFA71}"/>
                  </a:ext>
                </a:extLst>
              </p:cNvPr>
              <p:cNvSpPr txBox="1"/>
              <p:nvPr/>
            </p:nvSpPr>
            <p:spPr>
              <a:xfrm>
                <a:off x="6267794" y="658408"/>
                <a:ext cx="720000" cy="540000"/>
              </a:xfrm>
              <a:prstGeom prst="rect">
                <a:avLst/>
              </a:prstGeom>
              <a:noFill/>
              <a:ln w="4762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C40B43C-710D-D444-9FB8-A6A5EF4ED356}"/>
                  </a:ext>
                </a:extLst>
              </p:cNvPr>
              <p:cNvSpPr txBox="1"/>
              <p:nvPr/>
            </p:nvSpPr>
            <p:spPr>
              <a:xfrm>
                <a:off x="7707794" y="658408"/>
                <a:ext cx="720000" cy="540000"/>
              </a:xfrm>
              <a:prstGeom prst="rect">
                <a:avLst/>
              </a:prstGeom>
              <a:noFill/>
              <a:ln w="4762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C0D3313-F688-774E-A73E-760B15137287}"/>
                  </a:ext>
                </a:extLst>
              </p:cNvPr>
              <p:cNvSpPr txBox="1"/>
              <p:nvPr/>
            </p:nvSpPr>
            <p:spPr>
              <a:xfrm>
                <a:off x="6267794" y="658408"/>
                <a:ext cx="360000" cy="540000"/>
              </a:xfrm>
              <a:prstGeom prst="rect">
                <a:avLst/>
              </a:prstGeom>
              <a:noFill/>
              <a:ln w="4762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3CD0E4A-73FB-4542-B120-15BBA1A21575}"/>
                  </a:ext>
                </a:extLst>
              </p:cNvPr>
              <p:cNvSpPr txBox="1"/>
              <p:nvPr/>
            </p:nvSpPr>
            <p:spPr>
              <a:xfrm>
                <a:off x="7347794" y="658408"/>
                <a:ext cx="720000" cy="540000"/>
              </a:xfrm>
              <a:prstGeom prst="rect">
                <a:avLst/>
              </a:prstGeom>
              <a:noFill/>
              <a:ln w="4762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2C3F4FD-25D9-D745-AD55-14BE08548010}"/>
                  </a:ext>
                </a:extLst>
              </p:cNvPr>
              <p:cNvSpPr txBox="1"/>
              <p:nvPr/>
            </p:nvSpPr>
            <p:spPr>
              <a:xfrm>
                <a:off x="8067794" y="658408"/>
                <a:ext cx="720000" cy="540000"/>
              </a:xfrm>
              <a:prstGeom prst="rect">
                <a:avLst/>
              </a:prstGeom>
              <a:noFill/>
              <a:ln w="4762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dirty="0"/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13E71FB-F2A0-9141-A324-6D91B5590B91}"/>
                </a:ext>
              </a:extLst>
            </p:cNvPr>
            <p:cNvSpPr txBox="1"/>
            <p:nvPr/>
          </p:nvSpPr>
          <p:spPr>
            <a:xfrm>
              <a:off x="1548747" y="1298488"/>
              <a:ext cx="327669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A</a:t>
              </a:r>
              <a:r>
                <a:rPr lang="en-US" sz="2800" baseline="-25000" dirty="0"/>
                <a:t>2</a:t>
              </a:r>
              <a:r>
                <a:rPr lang="en-US" sz="2800" dirty="0"/>
                <a:t> A</a:t>
              </a:r>
              <a:r>
                <a:rPr lang="en-US" sz="2800" baseline="-25000" dirty="0"/>
                <a:t>2 </a:t>
              </a:r>
              <a:r>
                <a:rPr lang="en-US" sz="2800" dirty="0"/>
                <a:t>A</a:t>
              </a:r>
              <a:r>
                <a:rPr lang="en-US" sz="2800" baseline="-25000" dirty="0"/>
                <a:t>2</a:t>
              </a:r>
              <a:r>
                <a:rPr lang="en-US" sz="2800" dirty="0"/>
                <a:t> A</a:t>
              </a:r>
              <a:r>
                <a:rPr lang="en-US" sz="2800" baseline="-25000" dirty="0"/>
                <a:t>2</a:t>
              </a:r>
              <a:r>
                <a:rPr lang="en-US" sz="2800" dirty="0"/>
                <a:t> A</a:t>
              </a:r>
              <a:r>
                <a:rPr lang="en-US" sz="2800" baseline="-25000" dirty="0"/>
                <a:t>1 </a:t>
              </a:r>
              <a:r>
                <a:rPr lang="en-US" sz="2800" dirty="0"/>
                <a:t>A</a:t>
              </a:r>
              <a:r>
                <a:rPr lang="en-US" sz="2800" baseline="-25000" dirty="0"/>
                <a:t>1 </a:t>
              </a:r>
              <a:r>
                <a:rPr lang="en-US" sz="2800" dirty="0"/>
                <a:t>A</a:t>
              </a:r>
              <a:r>
                <a:rPr lang="en-US" sz="2800" baseline="-25000" dirty="0"/>
                <a:t>1 </a:t>
              </a:r>
              <a:r>
                <a:rPr lang="en-US" sz="2800" dirty="0"/>
                <a:t>A</a:t>
              </a:r>
              <a:r>
                <a:rPr lang="en-US" sz="2800" baseline="-25000" dirty="0"/>
                <a:t>1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57885CF8-1F52-0C4E-ACCA-BB4591C770EB}"/>
              </a:ext>
            </a:extLst>
          </p:cNvPr>
          <p:cNvGrpSpPr/>
          <p:nvPr/>
        </p:nvGrpSpPr>
        <p:grpSpPr>
          <a:xfrm>
            <a:off x="6687669" y="2371100"/>
            <a:ext cx="6096000" cy="2308324"/>
            <a:chOff x="3048000" y="2828836"/>
            <a:chExt cx="6096000" cy="2308324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B7FE7B6B-8F6E-D146-818C-6556E42D9FE4}"/>
                </a:ext>
              </a:extLst>
            </p:cNvPr>
            <p:cNvSpPr/>
            <p:nvPr/>
          </p:nvSpPr>
          <p:spPr>
            <a:xfrm>
              <a:off x="3048000" y="2828836"/>
              <a:ext cx="6096000" cy="2308324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GB" dirty="0">
                  <a:solidFill>
                    <a:srgbClr val="333333"/>
                  </a:solidFill>
                  <a:latin typeface="Arial" panose="020B0604020202020204" pitchFamily="34" charset="0"/>
                </a:rPr>
                <a:t>If C</a:t>
              </a:r>
              <a:r>
                <a:rPr lang="en-GB" baseline="-25000" dirty="0">
                  <a:solidFill>
                    <a:srgbClr val="333333"/>
                  </a:solidFill>
                  <a:latin typeface="Arial" panose="020B0604020202020204" pitchFamily="34" charset="0"/>
                </a:rPr>
                <a:t>1</a:t>
              </a:r>
              <a:r>
                <a:rPr lang="en-GB" dirty="0">
                  <a:solidFill>
                    <a:srgbClr val="333333"/>
                  </a:solidFill>
                  <a:latin typeface="Arial" panose="020B0604020202020204" pitchFamily="34" charset="0"/>
                </a:rPr>
                <a:t>C</a:t>
              </a:r>
              <a:r>
                <a:rPr lang="en-GB" baseline="-25000" dirty="0">
                  <a:solidFill>
                    <a:srgbClr val="333333"/>
                  </a:solidFill>
                  <a:latin typeface="Arial" panose="020B0604020202020204" pitchFamily="34" charset="0"/>
                </a:rPr>
                <a:t>2</a:t>
              </a:r>
              <a:r>
                <a:rPr lang="en-GB" dirty="0">
                  <a:solidFill>
                    <a:srgbClr val="333333"/>
                  </a:solidFill>
                  <a:latin typeface="Arial" panose="020B0604020202020204" pitchFamily="34" charset="0"/>
                </a:rPr>
                <a:t>C</a:t>
              </a:r>
              <a:r>
                <a:rPr lang="en-GB" baseline="-25000" dirty="0">
                  <a:solidFill>
                    <a:srgbClr val="333333"/>
                  </a:solidFill>
                  <a:latin typeface="Arial" panose="020B0604020202020204" pitchFamily="34" charset="0"/>
                </a:rPr>
                <a:t>3</a:t>
              </a:r>
              <a:r>
                <a:rPr lang="en-GB" dirty="0">
                  <a:solidFill>
                    <a:srgbClr val="333333"/>
                  </a:solidFill>
                  <a:latin typeface="Arial" panose="020B0604020202020204" pitchFamily="34" charset="0"/>
                </a:rPr>
                <a:t>C</a:t>
              </a:r>
              <a:r>
                <a:rPr lang="en-GB" baseline="-25000" dirty="0">
                  <a:solidFill>
                    <a:srgbClr val="333333"/>
                  </a:solidFill>
                  <a:latin typeface="Arial" panose="020B0604020202020204" pitchFamily="34" charset="0"/>
                </a:rPr>
                <a:t>4</a:t>
              </a:r>
              <a:r>
                <a:rPr lang="en-GB" dirty="0">
                  <a:solidFill>
                    <a:srgbClr val="333333"/>
                  </a:solidFill>
                  <a:latin typeface="Arial" panose="020B0604020202020204" pitchFamily="34" charset="0"/>
                </a:rPr>
                <a:t> is true:</a:t>
              </a:r>
            </a:p>
            <a:p>
              <a:r>
                <a:rPr lang="en-GB" dirty="0">
                  <a:solidFill>
                    <a:srgbClr val="333333"/>
                  </a:solidFill>
                  <a:latin typeface="Arial" panose="020B0604020202020204" pitchFamily="34" charset="0"/>
                </a:rPr>
                <a:t>	A</a:t>
              </a:r>
              <a:r>
                <a:rPr lang="en-GB" baseline="-25000" dirty="0">
                  <a:solidFill>
                    <a:srgbClr val="333333"/>
                  </a:solidFill>
                  <a:latin typeface="Arial" panose="020B0604020202020204" pitchFamily="34" charset="0"/>
                </a:rPr>
                <a:t>2</a:t>
              </a:r>
              <a:r>
                <a:rPr lang="en-GB" dirty="0">
                  <a:solidFill>
                    <a:srgbClr val="333333"/>
                  </a:solidFill>
                  <a:latin typeface="Arial" panose="020B0604020202020204" pitchFamily="34" charset="0"/>
                </a:rPr>
                <a:t>A</a:t>
              </a:r>
              <a:r>
                <a:rPr lang="en-GB" baseline="-25000" dirty="0">
                  <a:solidFill>
                    <a:srgbClr val="333333"/>
                  </a:solidFill>
                  <a:latin typeface="Arial" panose="020B0604020202020204" pitchFamily="34" charset="0"/>
                </a:rPr>
                <a:t>2</a:t>
              </a:r>
              <a:r>
                <a:rPr lang="en-GB" dirty="0">
                  <a:solidFill>
                    <a:srgbClr val="333333"/>
                  </a:solidFill>
                  <a:latin typeface="Arial" panose="020B0604020202020204" pitchFamily="34" charset="0"/>
                </a:rPr>
                <a:t>A</a:t>
              </a:r>
              <a:r>
                <a:rPr lang="en-GB" baseline="-25000" dirty="0">
                  <a:solidFill>
                    <a:srgbClr val="333333"/>
                  </a:solidFill>
                  <a:latin typeface="Arial" panose="020B0604020202020204" pitchFamily="34" charset="0"/>
                </a:rPr>
                <a:t>2</a:t>
              </a:r>
              <a:r>
                <a:rPr lang="en-GB" dirty="0">
                  <a:solidFill>
                    <a:srgbClr val="333333"/>
                  </a:solidFill>
                  <a:latin typeface="Arial" panose="020B0604020202020204" pitchFamily="34" charset="0"/>
                </a:rPr>
                <a:t>A</a:t>
              </a:r>
              <a:r>
                <a:rPr lang="en-GB" baseline="-25000" dirty="0">
                  <a:solidFill>
                    <a:srgbClr val="333333"/>
                  </a:solidFill>
                  <a:latin typeface="Arial" panose="020B0604020202020204" pitchFamily="34" charset="0"/>
                </a:rPr>
                <a:t>2</a:t>
              </a:r>
              <a:r>
                <a:rPr lang="en-GB" dirty="0">
                  <a:solidFill>
                    <a:srgbClr val="333333"/>
                  </a:solidFill>
                  <a:latin typeface="Arial" panose="020B0604020202020204" pitchFamily="34" charset="0"/>
                </a:rPr>
                <a:t>       PM</a:t>
              </a:r>
              <a:br>
                <a:rPr lang="en-GB" dirty="0"/>
              </a:br>
              <a:r>
                <a:rPr lang="en-GB" dirty="0"/>
                <a:t>	</a:t>
              </a:r>
              <a:r>
                <a:rPr lang="en-GB" dirty="0">
                  <a:solidFill>
                    <a:srgbClr val="333333"/>
                  </a:solidFill>
                  <a:latin typeface="Arial" panose="020B0604020202020204" pitchFamily="34" charset="0"/>
                </a:rPr>
                <a:t>A</a:t>
              </a:r>
              <a:r>
                <a:rPr lang="en-GB" baseline="-25000" dirty="0">
                  <a:solidFill>
                    <a:srgbClr val="333333"/>
                  </a:solidFill>
                  <a:latin typeface="Arial" panose="020B0604020202020204" pitchFamily="34" charset="0"/>
                </a:rPr>
                <a:t>1</a:t>
              </a:r>
              <a:r>
                <a:rPr lang="en-GB" dirty="0">
                  <a:solidFill>
                    <a:srgbClr val="333333"/>
                  </a:solidFill>
                  <a:latin typeface="Arial" panose="020B0604020202020204" pitchFamily="34" charset="0"/>
                </a:rPr>
                <a:t>A</a:t>
              </a:r>
              <a:r>
                <a:rPr lang="en-GB" baseline="-25000" dirty="0">
                  <a:solidFill>
                    <a:srgbClr val="333333"/>
                  </a:solidFill>
                  <a:latin typeface="Arial" panose="020B0604020202020204" pitchFamily="34" charset="0"/>
                </a:rPr>
                <a:t>1</a:t>
              </a:r>
              <a:r>
                <a:rPr lang="en-GB" dirty="0">
                  <a:solidFill>
                    <a:srgbClr val="333333"/>
                  </a:solidFill>
                  <a:latin typeface="Arial" panose="020B0604020202020204" pitchFamily="34" charset="0"/>
                </a:rPr>
                <a:t>A</a:t>
              </a:r>
              <a:r>
                <a:rPr lang="en-GB" baseline="-25000" dirty="0">
                  <a:solidFill>
                    <a:srgbClr val="333333"/>
                  </a:solidFill>
                  <a:latin typeface="Arial" panose="020B0604020202020204" pitchFamily="34" charset="0"/>
                </a:rPr>
                <a:t>1</a:t>
              </a:r>
              <a:r>
                <a:rPr lang="en-GB" dirty="0">
                  <a:solidFill>
                    <a:srgbClr val="333333"/>
                  </a:solidFill>
                  <a:latin typeface="Arial" panose="020B0604020202020204" pitchFamily="34" charset="0"/>
                </a:rPr>
                <a:t>A</a:t>
              </a:r>
              <a:r>
                <a:rPr lang="en-GB" baseline="-25000" dirty="0">
                  <a:solidFill>
                    <a:srgbClr val="333333"/>
                  </a:solidFill>
                  <a:latin typeface="Arial" panose="020B0604020202020204" pitchFamily="34" charset="0"/>
                </a:rPr>
                <a:t>1</a:t>
              </a:r>
              <a:r>
                <a:rPr lang="en-GB" dirty="0">
                  <a:solidFill>
                    <a:srgbClr val="333333"/>
                  </a:solidFill>
                  <a:latin typeface="Arial" panose="020B0604020202020204" pitchFamily="34" charset="0"/>
                </a:rPr>
                <a:t>       PL</a:t>
              </a:r>
            </a:p>
            <a:p>
              <a:r>
                <a:rPr lang="en-GB" dirty="0">
                  <a:solidFill>
                    <a:srgbClr val="333333"/>
                  </a:solidFill>
                  <a:latin typeface="Arial" panose="020B0604020202020204" pitchFamily="34" charset="0"/>
                </a:rPr>
                <a:t>	PH unchanged</a:t>
              </a:r>
              <a:br>
                <a:rPr lang="en-GB" dirty="0"/>
              </a:br>
              <a:r>
                <a:rPr lang="en-GB" dirty="0">
                  <a:solidFill>
                    <a:srgbClr val="333333"/>
                  </a:solidFill>
                  <a:latin typeface="Arial" panose="020B0604020202020204" pitchFamily="34" charset="0"/>
                </a:rPr>
                <a:t>if C</a:t>
              </a:r>
              <a:r>
                <a:rPr lang="en-GB" baseline="-25000" dirty="0">
                  <a:solidFill>
                    <a:srgbClr val="333333"/>
                  </a:solidFill>
                  <a:latin typeface="Arial" panose="020B0604020202020204" pitchFamily="34" charset="0"/>
                </a:rPr>
                <a:t>1</a:t>
              </a:r>
              <a:r>
                <a:rPr lang="en-GB" dirty="0">
                  <a:solidFill>
                    <a:srgbClr val="333333"/>
                  </a:solidFill>
                  <a:latin typeface="Arial" panose="020B0604020202020204" pitchFamily="34" charset="0"/>
                </a:rPr>
                <a:t>C</a:t>
              </a:r>
              <a:r>
                <a:rPr lang="en-GB" baseline="-25000" dirty="0">
                  <a:solidFill>
                    <a:srgbClr val="333333"/>
                  </a:solidFill>
                  <a:latin typeface="Arial" panose="020B0604020202020204" pitchFamily="34" charset="0"/>
                </a:rPr>
                <a:t>2</a:t>
              </a:r>
              <a:r>
                <a:rPr lang="en-GB" dirty="0">
                  <a:solidFill>
                    <a:srgbClr val="333333"/>
                  </a:solidFill>
                  <a:latin typeface="Arial" panose="020B0604020202020204" pitchFamily="34" charset="0"/>
                </a:rPr>
                <a:t>C</a:t>
              </a:r>
              <a:r>
                <a:rPr lang="en-GB" baseline="-25000" dirty="0">
                  <a:solidFill>
                    <a:srgbClr val="333333"/>
                  </a:solidFill>
                  <a:latin typeface="Arial" panose="020B0604020202020204" pitchFamily="34" charset="0"/>
                </a:rPr>
                <a:t>3</a:t>
              </a:r>
              <a:r>
                <a:rPr lang="en-GB" dirty="0">
                  <a:solidFill>
                    <a:srgbClr val="333333"/>
                  </a:solidFill>
                  <a:latin typeface="Arial" panose="020B0604020202020204" pitchFamily="34" charset="0"/>
                </a:rPr>
                <a:t>C</a:t>
              </a:r>
              <a:r>
                <a:rPr lang="en-GB" baseline="-25000" dirty="0">
                  <a:solidFill>
                    <a:srgbClr val="333333"/>
                  </a:solidFill>
                  <a:latin typeface="Arial" panose="020B0604020202020204" pitchFamily="34" charset="0"/>
                </a:rPr>
                <a:t>4</a:t>
              </a:r>
              <a:r>
                <a:rPr lang="en-GB" dirty="0">
                  <a:solidFill>
                    <a:srgbClr val="333333"/>
                  </a:solidFill>
                  <a:latin typeface="Arial" panose="020B0604020202020204" pitchFamily="34" charset="0"/>
                </a:rPr>
                <a:t> is false:</a:t>
              </a:r>
              <a:br>
                <a:rPr lang="en-GB" dirty="0"/>
              </a:br>
              <a:r>
                <a:rPr lang="en-GB" dirty="0"/>
                <a:t>	</a:t>
              </a:r>
              <a:r>
                <a:rPr lang="en-GB" dirty="0">
                  <a:solidFill>
                    <a:srgbClr val="333333"/>
                  </a:solidFill>
                  <a:latin typeface="Arial" panose="020B0604020202020204" pitchFamily="34" charset="0"/>
                </a:rPr>
                <a:t>(PH)             PH</a:t>
              </a:r>
            </a:p>
            <a:p>
              <a:r>
                <a:rPr lang="en-GB" dirty="0">
                  <a:solidFill>
                    <a:srgbClr val="333333"/>
                  </a:solidFill>
                  <a:latin typeface="Arial" panose="020B0604020202020204" pitchFamily="34" charset="0"/>
                </a:rPr>
                <a:t>	(PM)            PM</a:t>
              </a:r>
            </a:p>
            <a:p>
              <a:r>
                <a:rPr lang="en-GB" dirty="0">
                  <a:solidFill>
                    <a:srgbClr val="333333"/>
                  </a:solidFill>
                  <a:latin typeface="Arial" panose="020B0604020202020204" pitchFamily="34" charset="0"/>
                </a:rPr>
                <a:t>	(PL + 2)       PL</a:t>
              </a:r>
              <a:endParaRPr lang="en-US" dirty="0"/>
            </a:p>
          </p:txBody>
        </p:sp>
        <p:sp>
          <p:nvSpPr>
            <p:cNvPr id="24" name="Right Arrow 23">
              <a:extLst>
                <a:ext uri="{FF2B5EF4-FFF2-40B4-BE49-F238E27FC236}">
                  <a16:creationId xmlns:a16="http://schemas.microsoft.com/office/drawing/2014/main" id="{6BD129CC-52F0-9145-A9F2-AD0D1D53CD0B}"/>
                </a:ext>
              </a:extLst>
            </p:cNvPr>
            <p:cNvSpPr/>
            <p:nvPr/>
          </p:nvSpPr>
          <p:spPr>
            <a:xfrm>
              <a:off x="5113316" y="3223619"/>
              <a:ext cx="306893" cy="129746"/>
            </a:xfrm>
            <a:prstGeom prst="rightArrow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 algn="ctr"/>
              <a:endParaRPr lang="en-US" b="1">
                <a:ln/>
                <a:solidFill>
                  <a:schemeClr val="accent4"/>
                </a:solidFill>
              </a:endParaRPr>
            </a:p>
          </p:txBody>
        </p:sp>
        <p:sp>
          <p:nvSpPr>
            <p:cNvPr id="25" name="Right Arrow 24">
              <a:extLst>
                <a:ext uri="{FF2B5EF4-FFF2-40B4-BE49-F238E27FC236}">
                  <a16:creationId xmlns:a16="http://schemas.microsoft.com/office/drawing/2014/main" id="{BA2FD1DA-EA76-464D-9A64-6099F2C46ABA}"/>
                </a:ext>
              </a:extLst>
            </p:cNvPr>
            <p:cNvSpPr/>
            <p:nvPr/>
          </p:nvSpPr>
          <p:spPr>
            <a:xfrm>
              <a:off x="5113316" y="3504636"/>
              <a:ext cx="306893" cy="129746"/>
            </a:xfrm>
            <a:prstGeom prst="rightArrow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 algn="ctr"/>
              <a:endParaRPr lang="en-US" b="1">
                <a:ln/>
                <a:solidFill>
                  <a:schemeClr val="accent4"/>
                </a:solidFill>
              </a:endParaRPr>
            </a:p>
          </p:txBody>
        </p:sp>
        <p:sp>
          <p:nvSpPr>
            <p:cNvPr id="26" name="Right Arrow 25">
              <a:extLst>
                <a:ext uri="{FF2B5EF4-FFF2-40B4-BE49-F238E27FC236}">
                  <a16:creationId xmlns:a16="http://schemas.microsoft.com/office/drawing/2014/main" id="{B76F423B-DF09-8B4D-AA0F-E514CD9EED61}"/>
                </a:ext>
              </a:extLst>
            </p:cNvPr>
            <p:cNvSpPr/>
            <p:nvPr/>
          </p:nvSpPr>
          <p:spPr>
            <a:xfrm>
              <a:off x="4591034" y="4327490"/>
              <a:ext cx="675729" cy="129746"/>
            </a:xfrm>
            <a:prstGeom prst="rightArrow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 algn="ctr"/>
              <a:endParaRPr lang="en-US" b="1">
                <a:ln/>
                <a:solidFill>
                  <a:schemeClr val="accent4"/>
                </a:solidFill>
              </a:endParaRPr>
            </a:p>
          </p:txBody>
        </p:sp>
        <p:sp>
          <p:nvSpPr>
            <p:cNvPr id="27" name="Right Arrow 26">
              <a:extLst>
                <a:ext uri="{FF2B5EF4-FFF2-40B4-BE49-F238E27FC236}">
                  <a16:creationId xmlns:a16="http://schemas.microsoft.com/office/drawing/2014/main" id="{0D48E6A2-35A1-C442-9C1E-CD0F30BA6067}"/>
                </a:ext>
              </a:extLst>
            </p:cNvPr>
            <p:cNvSpPr/>
            <p:nvPr/>
          </p:nvSpPr>
          <p:spPr>
            <a:xfrm>
              <a:off x="4604333" y="4590222"/>
              <a:ext cx="646723" cy="129746"/>
            </a:xfrm>
            <a:prstGeom prst="rightArrow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 algn="ctr"/>
              <a:endParaRPr lang="en-US" b="1">
                <a:ln/>
                <a:solidFill>
                  <a:schemeClr val="accent4"/>
                </a:solidFill>
              </a:endParaRPr>
            </a:p>
          </p:txBody>
        </p:sp>
        <p:sp>
          <p:nvSpPr>
            <p:cNvPr id="29" name="Right Arrow 28">
              <a:extLst>
                <a:ext uri="{FF2B5EF4-FFF2-40B4-BE49-F238E27FC236}">
                  <a16:creationId xmlns:a16="http://schemas.microsoft.com/office/drawing/2014/main" id="{5B0F677B-8B08-F149-8D06-5306688ED6B9}"/>
                </a:ext>
              </a:extLst>
            </p:cNvPr>
            <p:cNvSpPr/>
            <p:nvPr/>
          </p:nvSpPr>
          <p:spPr>
            <a:xfrm>
              <a:off x="4944163" y="4877365"/>
              <a:ext cx="306893" cy="129746"/>
            </a:xfrm>
            <a:prstGeom prst="rightArrow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 algn="ctr"/>
              <a:endParaRPr lang="en-US" b="1">
                <a:ln/>
                <a:solidFill>
                  <a:schemeClr val="accent4"/>
                </a:solidFill>
              </a:endParaRP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2BD5B4F2-4CAB-DB47-AE26-C486DA40C9DB}"/>
              </a:ext>
            </a:extLst>
          </p:cNvPr>
          <p:cNvGrpSpPr/>
          <p:nvPr/>
        </p:nvGrpSpPr>
        <p:grpSpPr>
          <a:xfrm>
            <a:off x="561683" y="2702055"/>
            <a:ext cx="5094580" cy="1839069"/>
            <a:chOff x="416520" y="2989198"/>
            <a:chExt cx="5094580" cy="1839069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98E71741-1578-9B4D-85B4-887CC3706942}"/>
                </a:ext>
              </a:extLst>
            </p:cNvPr>
            <p:cNvGrpSpPr/>
            <p:nvPr/>
          </p:nvGrpSpPr>
          <p:grpSpPr>
            <a:xfrm>
              <a:off x="416520" y="2989198"/>
              <a:ext cx="1760892" cy="584775"/>
              <a:chOff x="2424486" y="3489379"/>
              <a:chExt cx="1760892" cy="584775"/>
            </a:xfrm>
          </p:grpSpPr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BE01E0A-A1B7-6B47-B0A0-3AE34EC58122}"/>
                  </a:ext>
                </a:extLst>
              </p:cNvPr>
              <p:cNvSpPr txBox="1"/>
              <p:nvPr/>
            </p:nvSpPr>
            <p:spPr>
              <a:xfrm>
                <a:off x="2424486" y="3489379"/>
                <a:ext cx="176089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/>
                  <a:t>C</a:t>
                </a:r>
                <a:r>
                  <a:rPr lang="en-US" sz="2000" baseline="-25000" dirty="0"/>
                  <a:t>1</a:t>
                </a:r>
                <a:r>
                  <a:rPr lang="en-US" sz="3200" dirty="0"/>
                  <a:t> C</a:t>
                </a:r>
                <a:r>
                  <a:rPr lang="en-US" baseline="-25000" dirty="0"/>
                  <a:t>2</a:t>
                </a:r>
                <a:r>
                  <a:rPr lang="en-US" sz="3200" dirty="0"/>
                  <a:t> C</a:t>
                </a:r>
                <a:r>
                  <a:rPr lang="en-US" baseline="-25000" dirty="0"/>
                  <a:t>3</a:t>
                </a:r>
                <a:r>
                  <a:rPr lang="en-US" sz="3200" dirty="0"/>
                  <a:t> C</a:t>
                </a:r>
                <a:r>
                  <a:rPr lang="en-US" baseline="-25000" dirty="0"/>
                  <a:t>4</a:t>
                </a:r>
                <a:endParaRPr lang="en-US" sz="3200" baseline="-25000" dirty="0"/>
              </a:p>
            </p:txBody>
          </p:sp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9E38235F-D1EE-FC43-94EB-E2D2C1CBC99F}"/>
                  </a:ext>
                </a:extLst>
              </p:cNvPr>
              <p:cNvGrpSpPr/>
              <p:nvPr/>
            </p:nvGrpSpPr>
            <p:grpSpPr>
              <a:xfrm>
                <a:off x="2474570" y="3534154"/>
                <a:ext cx="1576714" cy="540000"/>
                <a:chOff x="3378158" y="3407889"/>
                <a:chExt cx="1576714" cy="540000"/>
              </a:xfrm>
            </p:grpSpPr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C9A29F95-435B-B84E-A387-EAA5F5E451D6}"/>
                    </a:ext>
                  </a:extLst>
                </p:cNvPr>
                <p:cNvSpPr txBox="1"/>
                <p:nvPr/>
              </p:nvSpPr>
              <p:spPr>
                <a:xfrm>
                  <a:off x="3378158" y="3407889"/>
                  <a:ext cx="1576714" cy="540000"/>
                </a:xfrm>
                <a:prstGeom prst="rect">
                  <a:avLst/>
                </a:prstGeom>
                <a:noFill/>
                <a:ln w="47625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878E4B89-DF5A-7246-97BB-E518D8FC7C4C}"/>
                    </a:ext>
                  </a:extLst>
                </p:cNvPr>
                <p:cNvSpPr txBox="1"/>
                <p:nvPr/>
              </p:nvSpPr>
              <p:spPr>
                <a:xfrm>
                  <a:off x="3378158" y="3407889"/>
                  <a:ext cx="788357" cy="540000"/>
                </a:xfrm>
                <a:prstGeom prst="rect">
                  <a:avLst/>
                </a:prstGeom>
                <a:noFill/>
                <a:ln w="47625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FFC3EC2E-D20B-E145-8403-00117C3433C5}"/>
                    </a:ext>
                  </a:extLst>
                </p:cNvPr>
                <p:cNvSpPr txBox="1"/>
                <p:nvPr/>
              </p:nvSpPr>
              <p:spPr>
                <a:xfrm>
                  <a:off x="3772337" y="3407889"/>
                  <a:ext cx="788357" cy="540000"/>
                </a:xfrm>
                <a:prstGeom prst="rect">
                  <a:avLst/>
                </a:prstGeom>
                <a:noFill/>
                <a:ln w="47625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endParaRPr lang="en-US" dirty="0"/>
                </a:p>
              </p:txBody>
            </p:sp>
          </p:grpSp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003CB881-FB4B-C849-AD01-C969BE1AC594}"/>
                </a:ext>
              </a:extLst>
            </p:cNvPr>
            <p:cNvSpPr txBox="1"/>
            <p:nvPr/>
          </p:nvSpPr>
          <p:spPr>
            <a:xfrm>
              <a:off x="1998531" y="3677804"/>
              <a:ext cx="32954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Jump if the 4004 Test Signal is = 0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F626D979-CD20-A645-AE13-B88DD956AC8B}"/>
                </a:ext>
              </a:extLst>
            </p:cNvPr>
            <p:cNvSpPr txBox="1"/>
            <p:nvPr/>
          </p:nvSpPr>
          <p:spPr>
            <a:xfrm>
              <a:off x="1998531" y="3940536"/>
              <a:ext cx="26768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Jump if the Carry Bit  is = 1</a:t>
              </a:r>
            </a:p>
          </p:txBody>
        </p:sp>
        <p:sp>
          <p:nvSpPr>
            <p:cNvPr id="49" name="Bent Up Arrow 48">
              <a:extLst>
                <a:ext uri="{FF2B5EF4-FFF2-40B4-BE49-F238E27FC236}">
                  <a16:creationId xmlns:a16="http://schemas.microsoft.com/office/drawing/2014/main" id="{9C063F2B-7E51-6E4D-8329-E7B0FAAA2DF7}"/>
                </a:ext>
              </a:extLst>
            </p:cNvPr>
            <p:cNvSpPr/>
            <p:nvPr/>
          </p:nvSpPr>
          <p:spPr>
            <a:xfrm flipH="1">
              <a:off x="1776141" y="3618748"/>
              <a:ext cx="264265" cy="262732"/>
            </a:xfrm>
            <a:prstGeom prst="bentUpArrow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 algn="ctr"/>
              <a:endParaRPr lang="en-US" b="1">
                <a:ln/>
                <a:solidFill>
                  <a:schemeClr val="accent4"/>
                </a:solidFill>
              </a:endParaRPr>
            </a:p>
          </p:txBody>
        </p:sp>
        <p:sp>
          <p:nvSpPr>
            <p:cNvPr id="50" name="Bent Up Arrow 49">
              <a:extLst>
                <a:ext uri="{FF2B5EF4-FFF2-40B4-BE49-F238E27FC236}">
                  <a16:creationId xmlns:a16="http://schemas.microsoft.com/office/drawing/2014/main" id="{9F687484-8206-AC4B-8A2D-34ADD01C945E}"/>
                </a:ext>
              </a:extLst>
            </p:cNvPr>
            <p:cNvSpPr/>
            <p:nvPr/>
          </p:nvSpPr>
          <p:spPr>
            <a:xfrm flipH="1">
              <a:off x="1379964" y="3618748"/>
              <a:ext cx="660442" cy="570239"/>
            </a:xfrm>
            <a:prstGeom prst="bentUpArrow">
              <a:avLst>
                <a:gd name="adj1" fmla="val 11535"/>
                <a:gd name="adj2" fmla="val 11535"/>
                <a:gd name="adj3" fmla="val 17655"/>
              </a:avLst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 algn="ctr"/>
              <a:endParaRPr lang="en-US" b="1">
                <a:ln/>
                <a:solidFill>
                  <a:schemeClr val="accent4"/>
                </a:solidFill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A92F7112-84FB-4C4D-B4AB-91591EB681D7}"/>
                </a:ext>
              </a:extLst>
            </p:cNvPr>
            <p:cNvSpPr txBox="1"/>
            <p:nvPr/>
          </p:nvSpPr>
          <p:spPr>
            <a:xfrm>
              <a:off x="2040406" y="3319134"/>
              <a:ext cx="34706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If the indicated Condition Bit is = 1: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4E263189-8D4C-8147-8FAA-A3706269EBC8}"/>
                </a:ext>
              </a:extLst>
            </p:cNvPr>
            <p:cNvSpPr txBox="1"/>
            <p:nvPr/>
          </p:nvSpPr>
          <p:spPr>
            <a:xfrm>
              <a:off x="1998531" y="4210116"/>
              <a:ext cx="29262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Jump if the Accumulator = 0</a:t>
              </a:r>
            </a:p>
          </p:txBody>
        </p:sp>
        <p:sp>
          <p:nvSpPr>
            <p:cNvPr id="53" name="Bent Up Arrow 52">
              <a:extLst>
                <a:ext uri="{FF2B5EF4-FFF2-40B4-BE49-F238E27FC236}">
                  <a16:creationId xmlns:a16="http://schemas.microsoft.com/office/drawing/2014/main" id="{D917B3EF-9C52-374C-BFB7-BF29FD0A237F}"/>
                </a:ext>
              </a:extLst>
            </p:cNvPr>
            <p:cNvSpPr/>
            <p:nvPr/>
          </p:nvSpPr>
          <p:spPr>
            <a:xfrm flipH="1">
              <a:off x="1020052" y="3633029"/>
              <a:ext cx="1020353" cy="822135"/>
            </a:xfrm>
            <a:prstGeom prst="bentUpArrow">
              <a:avLst>
                <a:gd name="adj1" fmla="val 8988"/>
                <a:gd name="adj2" fmla="val 10261"/>
                <a:gd name="adj3" fmla="val 13410"/>
              </a:avLst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 algn="ctr"/>
              <a:endParaRPr lang="en-US" b="1">
                <a:ln/>
                <a:solidFill>
                  <a:schemeClr val="accent4"/>
                </a:solidFill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80187574-195A-DE4E-B7C2-41F2C7F6C136}"/>
                </a:ext>
              </a:extLst>
            </p:cNvPr>
            <p:cNvSpPr txBox="1"/>
            <p:nvPr/>
          </p:nvSpPr>
          <p:spPr>
            <a:xfrm>
              <a:off x="1998531" y="4458935"/>
              <a:ext cx="30828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Invert ALL the other conditions</a:t>
              </a:r>
            </a:p>
          </p:txBody>
        </p:sp>
        <p:sp>
          <p:nvSpPr>
            <p:cNvPr id="55" name="Bent Up Arrow 54">
              <a:extLst>
                <a:ext uri="{FF2B5EF4-FFF2-40B4-BE49-F238E27FC236}">
                  <a16:creationId xmlns:a16="http://schemas.microsoft.com/office/drawing/2014/main" id="{73267E3F-8CB0-7741-B0E0-C104F1DB0435}"/>
                </a:ext>
              </a:extLst>
            </p:cNvPr>
            <p:cNvSpPr/>
            <p:nvPr/>
          </p:nvSpPr>
          <p:spPr>
            <a:xfrm flipH="1">
              <a:off x="585104" y="3633030"/>
              <a:ext cx="1451850" cy="1056430"/>
            </a:xfrm>
            <a:prstGeom prst="bentUpArrow">
              <a:avLst>
                <a:gd name="adj1" fmla="val 8988"/>
                <a:gd name="adj2" fmla="val 10261"/>
                <a:gd name="adj3" fmla="val 13410"/>
              </a:avLst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 algn="ctr"/>
              <a:endParaRPr lang="en-US" b="1">
                <a:ln/>
                <a:solidFill>
                  <a:schemeClr val="accent4"/>
                </a:solidFill>
              </a:endParaRPr>
            </a:p>
          </p:txBody>
        </p: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144F90A8-8CAE-C54C-B97C-C3247501E4F6}"/>
              </a:ext>
            </a:extLst>
          </p:cNvPr>
          <p:cNvSpPr txBox="1"/>
          <p:nvPr/>
        </p:nvSpPr>
        <p:spPr>
          <a:xfrm>
            <a:off x="10443652" y="6386877"/>
            <a:ext cx="1576714" cy="369332"/>
          </a:xfrm>
          <a:prstGeom prst="rect">
            <a:avLst/>
          </a:prstGeom>
          <a:noFill/>
          <a:ln w="476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JCN</a:t>
            </a:r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2EA33698-CD3A-724A-B8D0-538708870AC0}"/>
              </a:ext>
            </a:extLst>
          </p:cNvPr>
          <p:cNvGrpSpPr/>
          <p:nvPr/>
        </p:nvGrpSpPr>
        <p:grpSpPr>
          <a:xfrm>
            <a:off x="808646" y="5463547"/>
            <a:ext cx="6155981" cy="923330"/>
            <a:chOff x="2130760" y="5581907"/>
            <a:chExt cx="6155981" cy="923330"/>
          </a:xfrm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D5C652F0-1379-7A47-AA1C-C9DF2D078FD5}"/>
                </a:ext>
              </a:extLst>
            </p:cNvPr>
            <p:cNvSpPr/>
            <p:nvPr/>
          </p:nvSpPr>
          <p:spPr>
            <a:xfrm>
              <a:off x="2130760" y="5581907"/>
              <a:ext cx="6155981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dirty="0"/>
                <a:t>JUMP = C</a:t>
              </a:r>
              <a:r>
                <a:rPr lang="en-GB" baseline="-25000" dirty="0"/>
                <a:t>1</a:t>
              </a:r>
              <a:r>
                <a:rPr lang="en-GB" dirty="0"/>
                <a:t> * ((ACC = 0) * C</a:t>
              </a:r>
              <a:r>
                <a:rPr lang="en-GB" baseline="-25000" dirty="0"/>
                <a:t>2 </a:t>
              </a:r>
              <a:r>
                <a:rPr lang="en-GB" dirty="0"/>
                <a:t>+ (carry = 1) * C</a:t>
              </a:r>
              <a:r>
                <a:rPr lang="en-GB" baseline="-25000" dirty="0"/>
                <a:t>3  </a:t>
              </a:r>
              <a:r>
                <a:rPr lang="en-GB" dirty="0"/>
                <a:t>+ TEST * C</a:t>
              </a:r>
              <a:r>
                <a:rPr lang="en-GB" baseline="-25000" dirty="0"/>
                <a:t>4 </a:t>
              </a:r>
              <a:r>
                <a:rPr lang="en-GB" dirty="0"/>
                <a:t> + </a:t>
              </a:r>
            </a:p>
            <a:p>
              <a:endParaRPr lang="en-GB" dirty="0"/>
            </a:p>
            <a:p>
              <a:r>
                <a:rPr lang="en-GB" dirty="0"/>
                <a:t>               C</a:t>
              </a:r>
              <a:r>
                <a:rPr lang="en-GB" baseline="-25000" dirty="0"/>
                <a:t>1</a:t>
              </a:r>
              <a:r>
                <a:rPr lang="en-GB" dirty="0"/>
                <a:t> * (((ACC &lt;&gt; 0) + C</a:t>
              </a:r>
              <a:r>
                <a:rPr lang="en-GB" baseline="-25000" dirty="0"/>
                <a:t>2 </a:t>
              </a:r>
              <a:r>
                <a:rPr lang="en-GB" dirty="0"/>
                <a:t>) + ((carry = 0) + C</a:t>
              </a:r>
              <a:r>
                <a:rPr lang="en-GB" baseline="-25000" dirty="0"/>
                <a:t>3 </a:t>
              </a:r>
              <a:r>
                <a:rPr lang="en-GB" dirty="0"/>
                <a:t>) * (TEST + C</a:t>
              </a:r>
              <a:r>
                <a:rPr lang="en-GB" baseline="-25000" dirty="0"/>
                <a:t>4</a:t>
              </a:r>
              <a:r>
                <a:rPr lang="en-GB" dirty="0"/>
                <a:t> )</a:t>
              </a:r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33FA7F6D-3FFA-4344-8655-D93DDEDE2ABA}"/>
                </a:ext>
              </a:extLst>
            </p:cNvPr>
            <p:cNvCxnSpPr>
              <a:cxnSpLocks/>
            </p:cNvCxnSpPr>
            <p:nvPr/>
          </p:nvCxnSpPr>
          <p:spPr>
            <a:xfrm>
              <a:off x="2937878" y="5638545"/>
              <a:ext cx="243188" cy="0"/>
            </a:xfrm>
            <a:prstGeom prst="line">
              <a:avLst/>
            </a:prstGeom>
            <a:ln w="476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4BAD1536-1E18-EB40-8E74-F564ED6D15DE}"/>
                </a:ext>
              </a:extLst>
            </p:cNvPr>
            <p:cNvCxnSpPr>
              <a:cxnSpLocks/>
            </p:cNvCxnSpPr>
            <p:nvPr/>
          </p:nvCxnSpPr>
          <p:spPr>
            <a:xfrm>
              <a:off x="4695385" y="6187455"/>
              <a:ext cx="243188" cy="0"/>
            </a:xfrm>
            <a:prstGeom prst="line">
              <a:avLst/>
            </a:prstGeom>
            <a:ln w="476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07B11165-C473-3A45-8655-9CEF5071BB22}"/>
                </a:ext>
              </a:extLst>
            </p:cNvPr>
            <p:cNvCxnSpPr>
              <a:cxnSpLocks/>
            </p:cNvCxnSpPr>
            <p:nvPr/>
          </p:nvCxnSpPr>
          <p:spPr>
            <a:xfrm>
              <a:off x="6449298" y="6187455"/>
              <a:ext cx="243188" cy="0"/>
            </a:xfrm>
            <a:prstGeom prst="line">
              <a:avLst/>
            </a:prstGeom>
            <a:ln w="476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34D4B102-665C-CC46-9AC6-D5DB0CF03C44}"/>
                </a:ext>
              </a:extLst>
            </p:cNvPr>
            <p:cNvCxnSpPr>
              <a:cxnSpLocks/>
            </p:cNvCxnSpPr>
            <p:nvPr/>
          </p:nvCxnSpPr>
          <p:spPr>
            <a:xfrm>
              <a:off x="7707202" y="6187455"/>
              <a:ext cx="243188" cy="0"/>
            </a:xfrm>
            <a:prstGeom prst="line">
              <a:avLst/>
            </a:prstGeom>
            <a:ln w="476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83D3D9A7-E79E-CB46-909F-2F2D701781D7}"/>
                </a:ext>
              </a:extLst>
            </p:cNvPr>
            <p:cNvCxnSpPr>
              <a:cxnSpLocks/>
            </p:cNvCxnSpPr>
            <p:nvPr/>
          </p:nvCxnSpPr>
          <p:spPr>
            <a:xfrm>
              <a:off x="6497850" y="5638545"/>
              <a:ext cx="509853" cy="0"/>
            </a:xfrm>
            <a:prstGeom prst="line">
              <a:avLst/>
            </a:prstGeom>
            <a:ln w="476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48982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9601A1E6-3524-5141-A0C3-6229BFED174F}"/>
              </a:ext>
            </a:extLst>
          </p:cNvPr>
          <p:cNvGrpSpPr/>
          <p:nvPr/>
        </p:nvGrpSpPr>
        <p:grpSpPr>
          <a:xfrm>
            <a:off x="402693" y="-340691"/>
            <a:ext cx="6493248" cy="4361893"/>
            <a:chOff x="1600428" y="509314"/>
            <a:chExt cx="6493248" cy="4361893"/>
          </a:xfrm>
        </p:grpSpPr>
        <p:sp>
          <p:nvSpPr>
            <p:cNvPr id="48" name="Right Arrow 47">
              <a:extLst>
                <a:ext uri="{FF2B5EF4-FFF2-40B4-BE49-F238E27FC236}">
                  <a16:creationId xmlns:a16="http://schemas.microsoft.com/office/drawing/2014/main" id="{E54035C4-2224-E24F-ADAF-C75C0DEAD565}"/>
                </a:ext>
              </a:extLst>
            </p:cNvPr>
            <p:cNvSpPr/>
            <p:nvPr/>
          </p:nvSpPr>
          <p:spPr>
            <a:xfrm rot="16200000">
              <a:off x="3638872" y="2358023"/>
              <a:ext cx="306893" cy="129746"/>
            </a:xfrm>
            <a:prstGeom prst="rightArrow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 algn="ctr"/>
              <a:endParaRPr lang="en-US" b="1">
                <a:ln/>
                <a:solidFill>
                  <a:schemeClr val="accent4"/>
                </a:solidFill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7B36D9AD-5D69-8540-BCD2-308494B2097F}"/>
                </a:ext>
              </a:extLst>
            </p:cNvPr>
            <p:cNvSpPr txBox="1"/>
            <p:nvPr/>
          </p:nvSpPr>
          <p:spPr>
            <a:xfrm>
              <a:off x="2392710" y="2562883"/>
              <a:ext cx="2869568" cy="23083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000 for register pair 0 or 0P</a:t>
              </a:r>
            </a:p>
            <a:p>
              <a:r>
                <a:rPr lang="en-US" dirty="0"/>
                <a:t>001 for register pair 2 or 1P</a:t>
              </a:r>
            </a:p>
            <a:p>
              <a:r>
                <a:rPr lang="en-US" dirty="0"/>
                <a:t>010 for register pair 4 or 2P</a:t>
              </a:r>
            </a:p>
            <a:p>
              <a:r>
                <a:rPr lang="en-US" dirty="0"/>
                <a:t>011 for register pair 6 or 3P</a:t>
              </a:r>
            </a:p>
            <a:p>
              <a:r>
                <a:rPr lang="en-US" dirty="0"/>
                <a:t>100 for register pair 8 or 4P</a:t>
              </a:r>
            </a:p>
            <a:p>
              <a:r>
                <a:rPr lang="en-US" dirty="0"/>
                <a:t>101 for register pair 10 or 5P</a:t>
              </a:r>
            </a:p>
            <a:p>
              <a:r>
                <a:rPr lang="en-US" dirty="0"/>
                <a:t>110 for register pair 12 or 6P</a:t>
              </a:r>
            </a:p>
            <a:p>
              <a:r>
                <a:rPr lang="en-US" dirty="0"/>
                <a:t>111 for register pair 14 or 7P</a:t>
              </a:r>
            </a:p>
          </p:txBody>
        </p:sp>
        <p:sp>
          <p:nvSpPr>
            <p:cNvPr id="61" name="Double Brace 60">
              <a:extLst>
                <a:ext uri="{FF2B5EF4-FFF2-40B4-BE49-F238E27FC236}">
                  <a16:creationId xmlns:a16="http://schemas.microsoft.com/office/drawing/2014/main" id="{256F6689-176E-5648-A146-BB89C60E8411}"/>
                </a:ext>
              </a:extLst>
            </p:cNvPr>
            <p:cNvSpPr/>
            <p:nvPr/>
          </p:nvSpPr>
          <p:spPr>
            <a:xfrm rot="16200000">
              <a:off x="5788930" y="-84186"/>
              <a:ext cx="1373582" cy="3100586"/>
            </a:xfrm>
            <a:prstGeom prst="bracePair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76D30DB7-6350-3944-B20C-02161F676032}"/>
                </a:ext>
              </a:extLst>
            </p:cNvPr>
            <p:cNvGrpSpPr/>
            <p:nvPr/>
          </p:nvGrpSpPr>
          <p:grpSpPr>
            <a:xfrm>
              <a:off x="1600428" y="509314"/>
              <a:ext cx="6493248" cy="1643583"/>
              <a:chOff x="1600428" y="509314"/>
              <a:chExt cx="6493248" cy="1643583"/>
            </a:xfrm>
          </p:grpSpPr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9F2AEC22-D01C-3D46-8527-B4A222142E12}"/>
                  </a:ext>
                </a:extLst>
              </p:cNvPr>
              <p:cNvGrpSpPr/>
              <p:nvPr/>
            </p:nvGrpSpPr>
            <p:grpSpPr>
              <a:xfrm>
                <a:off x="1604353" y="1298488"/>
                <a:ext cx="3153427" cy="540000"/>
                <a:chOff x="6267794" y="658408"/>
                <a:chExt cx="2880000" cy="540000"/>
              </a:xfrm>
            </p:grpSpPr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32D41EB2-5DB4-E846-8717-8CCD6EAD65B7}"/>
                    </a:ext>
                  </a:extLst>
                </p:cNvPr>
                <p:cNvSpPr txBox="1"/>
                <p:nvPr/>
              </p:nvSpPr>
              <p:spPr>
                <a:xfrm>
                  <a:off x="6267794" y="658408"/>
                  <a:ext cx="2880000" cy="540000"/>
                </a:xfrm>
                <a:prstGeom prst="rect">
                  <a:avLst/>
                </a:prstGeom>
                <a:noFill/>
                <a:ln w="47625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8D425887-966D-2642-A5E0-E1A764AAD66A}"/>
                    </a:ext>
                  </a:extLst>
                </p:cNvPr>
                <p:cNvSpPr txBox="1"/>
                <p:nvPr/>
              </p:nvSpPr>
              <p:spPr>
                <a:xfrm>
                  <a:off x="6267794" y="658408"/>
                  <a:ext cx="1440000" cy="540000"/>
                </a:xfrm>
                <a:prstGeom prst="rect">
                  <a:avLst/>
                </a:prstGeom>
                <a:noFill/>
                <a:ln w="47625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31E26FC8-A08F-5248-9CE6-0D8A2FACEDF4}"/>
                    </a:ext>
                  </a:extLst>
                </p:cNvPr>
                <p:cNvSpPr txBox="1"/>
                <p:nvPr/>
              </p:nvSpPr>
              <p:spPr>
                <a:xfrm>
                  <a:off x="6267794" y="658408"/>
                  <a:ext cx="720000" cy="540000"/>
                </a:xfrm>
                <a:prstGeom prst="rect">
                  <a:avLst/>
                </a:prstGeom>
                <a:noFill/>
                <a:ln w="47625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08C19830-47F1-564A-A8AC-4140D7B55C3D}"/>
                    </a:ext>
                  </a:extLst>
                </p:cNvPr>
                <p:cNvSpPr txBox="1"/>
                <p:nvPr/>
              </p:nvSpPr>
              <p:spPr>
                <a:xfrm>
                  <a:off x="7707794" y="658408"/>
                  <a:ext cx="720000" cy="540000"/>
                </a:xfrm>
                <a:prstGeom prst="rect">
                  <a:avLst/>
                </a:prstGeom>
                <a:noFill/>
                <a:ln w="47625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B84C5AC2-971C-9F46-A13D-7BCDCE1B9E12}"/>
                    </a:ext>
                  </a:extLst>
                </p:cNvPr>
                <p:cNvSpPr txBox="1"/>
                <p:nvPr/>
              </p:nvSpPr>
              <p:spPr>
                <a:xfrm>
                  <a:off x="6267794" y="658408"/>
                  <a:ext cx="360000" cy="540000"/>
                </a:xfrm>
                <a:prstGeom prst="rect">
                  <a:avLst/>
                </a:prstGeom>
                <a:noFill/>
                <a:ln w="47625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AB2C7C63-7288-4149-A4D7-FDB86F78471A}"/>
                    </a:ext>
                  </a:extLst>
                </p:cNvPr>
                <p:cNvSpPr txBox="1"/>
                <p:nvPr/>
              </p:nvSpPr>
              <p:spPr>
                <a:xfrm>
                  <a:off x="7347794" y="658408"/>
                  <a:ext cx="720000" cy="540000"/>
                </a:xfrm>
                <a:prstGeom prst="rect">
                  <a:avLst/>
                </a:prstGeom>
                <a:noFill/>
                <a:ln w="47625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5D14798B-7160-3846-A0A6-8214961AFD49}"/>
                    </a:ext>
                  </a:extLst>
                </p:cNvPr>
                <p:cNvSpPr txBox="1"/>
                <p:nvPr/>
              </p:nvSpPr>
              <p:spPr>
                <a:xfrm>
                  <a:off x="8067794" y="658408"/>
                  <a:ext cx="720000" cy="540000"/>
                </a:xfrm>
                <a:prstGeom prst="rect">
                  <a:avLst/>
                </a:prstGeom>
                <a:noFill/>
                <a:ln w="47625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endParaRPr lang="en-US" dirty="0"/>
                </a:p>
              </p:txBody>
            </p:sp>
          </p:grp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4319E6A-FC7C-1242-AE89-C12C0346F3D7}"/>
                  </a:ext>
                </a:extLst>
              </p:cNvPr>
              <p:cNvSpPr txBox="1"/>
              <p:nvPr/>
            </p:nvSpPr>
            <p:spPr>
              <a:xfrm>
                <a:off x="1600428" y="1276100"/>
                <a:ext cx="332499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/>
                  <a:t>0  0  1  0  R</a:t>
                </a:r>
                <a:r>
                  <a:rPr lang="en-US" sz="2000" baseline="-25000" dirty="0"/>
                  <a:t>p</a:t>
                </a:r>
                <a:r>
                  <a:rPr lang="en-US" sz="3200" dirty="0"/>
                  <a:t> R</a:t>
                </a:r>
                <a:r>
                  <a:rPr lang="en-US" baseline="-25000" dirty="0"/>
                  <a:t>p</a:t>
                </a:r>
                <a:r>
                  <a:rPr lang="en-US" sz="3200" dirty="0"/>
                  <a:t> R</a:t>
                </a:r>
                <a:r>
                  <a:rPr lang="en-US" baseline="-25000" dirty="0"/>
                  <a:t>p</a:t>
                </a:r>
                <a:r>
                  <a:rPr lang="en-US" sz="3200" dirty="0"/>
                  <a:t> 0</a:t>
                </a:r>
                <a:endParaRPr lang="en-US" sz="3200" baseline="-25000" dirty="0"/>
              </a:p>
            </p:txBody>
          </p: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07EE9607-FA22-634A-B245-8F700E839056}"/>
                  </a:ext>
                </a:extLst>
              </p:cNvPr>
              <p:cNvGrpSpPr/>
              <p:nvPr/>
            </p:nvGrpSpPr>
            <p:grpSpPr>
              <a:xfrm>
                <a:off x="4816979" y="1298488"/>
                <a:ext cx="3276697" cy="540000"/>
                <a:chOff x="1548747" y="1298488"/>
                <a:chExt cx="3276697" cy="540000"/>
              </a:xfrm>
            </p:grpSpPr>
            <p:grpSp>
              <p:nvGrpSpPr>
                <p:cNvPr id="14" name="Group 13">
                  <a:extLst>
                    <a:ext uri="{FF2B5EF4-FFF2-40B4-BE49-F238E27FC236}">
                      <a16:creationId xmlns:a16="http://schemas.microsoft.com/office/drawing/2014/main" id="{84F11099-9D9E-1340-AA04-27C0E42BC4A8}"/>
                    </a:ext>
                  </a:extLst>
                </p:cNvPr>
                <p:cNvGrpSpPr/>
                <p:nvPr/>
              </p:nvGrpSpPr>
              <p:grpSpPr>
                <a:xfrm>
                  <a:off x="1604353" y="1298488"/>
                  <a:ext cx="3153427" cy="540000"/>
                  <a:chOff x="6267794" y="658408"/>
                  <a:chExt cx="2880000" cy="540000"/>
                </a:xfrm>
              </p:grpSpPr>
              <p:sp>
                <p:nvSpPr>
                  <p:cNvPr id="16" name="TextBox 15">
                    <a:extLst>
                      <a:ext uri="{FF2B5EF4-FFF2-40B4-BE49-F238E27FC236}">
                        <a16:creationId xmlns:a16="http://schemas.microsoft.com/office/drawing/2014/main" id="{6822F325-73C1-BF48-BFFC-5DE5DCDBB1A3}"/>
                      </a:ext>
                    </a:extLst>
                  </p:cNvPr>
                  <p:cNvSpPr txBox="1"/>
                  <p:nvPr/>
                </p:nvSpPr>
                <p:spPr>
                  <a:xfrm>
                    <a:off x="6267794" y="658408"/>
                    <a:ext cx="2880000" cy="540000"/>
                  </a:xfrm>
                  <a:prstGeom prst="rect">
                    <a:avLst/>
                  </a:prstGeom>
                  <a:noFill/>
                  <a:ln w="47625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02EE8F97-ACE3-C24D-BAF1-4B61E4AFCAFE}"/>
                      </a:ext>
                    </a:extLst>
                  </p:cNvPr>
                  <p:cNvSpPr txBox="1"/>
                  <p:nvPr/>
                </p:nvSpPr>
                <p:spPr>
                  <a:xfrm>
                    <a:off x="6267794" y="658408"/>
                    <a:ext cx="1440000" cy="540000"/>
                  </a:xfrm>
                  <a:prstGeom prst="rect">
                    <a:avLst/>
                  </a:prstGeom>
                  <a:noFill/>
                  <a:ln w="47625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F8540A3C-ACC4-DD49-8764-9C8A734BFA71}"/>
                      </a:ext>
                    </a:extLst>
                  </p:cNvPr>
                  <p:cNvSpPr txBox="1"/>
                  <p:nvPr/>
                </p:nvSpPr>
                <p:spPr>
                  <a:xfrm>
                    <a:off x="6267794" y="658408"/>
                    <a:ext cx="720000" cy="540000"/>
                  </a:xfrm>
                  <a:prstGeom prst="rect">
                    <a:avLst/>
                  </a:prstGeom>
                  <a:noFill/>
                  <a:ln w="47625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3C40B43C-710D-D444-9FB8-A6A5EF4ED356}"/>
                      </a:ext>
                    </a:extLst>
                  </p:cNvPr>
                  <p:cNvSpPr txBox="1"/>
                  <p:nvPr/>
                </p:nvSpPr>
                <p:spPr>
                  <a:xfrm>
                    <a:off x="7707794" y="658408"/>
                    <a:ext cx="720000" cy="540000"/>
                  </a:xfrm>
                  <a:prstGeom prst="rect">
                    <a:avLst/>
                  </a:prstGeom>
                  <a:noFill/>
                  <a:ln w="47625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0C0D3313-F688-774E-A73E-760B15137287}"/>
                      </a:ext>
                    </a:extLst>
                  </p:cNvPr>
                  <p:cNvSpPr txBox="1"/>
                  <p:nvPr/>
                </p:nvSpPr>
                <p:spPr>
                  <a:xfrm>
                    <a:off x="6267794" y="658408"/>
                    <a:ext cx="360000" cy="540000"/>
                  </a:xfrm>
                  <a:prstGeom prst="rect">
                    <a:avLst/>
                  </a:prstGeom>
                  <a:noFill/>
                  <a:ln w="47625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43CD0E4A-73FB-4542-B120-15BBA1A21575}"/>
                      </a:ext>
                    </a:extLst>
                  </p:cNvPr>
                  <p:cNvSpPr txBox="1"/>
                  <p:nvPr/>
                </p:nvSpPr>
                <p:spPr>
                  <a:xfrm>
                    <a:off x="7347794" y="658408"/>
                    <a:ext cx="720000" cy="540000"/>
                  </a:xfrm>
                  <a:prstGeom prst="rect">
                    <a:avLst/>
                  </a:prstGeom>
                  <a:noFill/>
                  <a:ln w="47625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92C3F4FD-25D9-D745-AD55-14BE08548010}"/>
                      </a:ext>
                    </a:extLst>
                  </p:cNvPr>
                  <p:cNvSpPr txBox="1"/>
                  <p:nvPr/>
                </p:nvSpPr>
                <p:spPr>
                  <a:xfrm>
                    <a:off x="8067794" y="658408"/>
                    <a:ext cx="720000" cy="540000"/>
                  </a:xfrm>
                  <a:prstGeom prst="rect">
                    <a:avLst/>
                  </a:prstGeom>
                  <a:noFill/>
                  <a:ln w="47625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B13E71FB-F2A0-9141-A324-6D91B5590B91}"/>
                    </a:ext>
                  </a:extLst>
                </p:cNvPr>
                <p:cNvSpPr txBox="1"/>
                <p:nvPr/>
              </p:nvSpPr>
              <p:spPr>
                <a:xfrm>
                  <a:off x="1548747" y="1298488"/>
                  <a:ext cx="3276697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800" dirty="0"/>
                    <a:t>D</a:t>
                  </a:r>
                  <a:r>
                    <a:rPr lang="en-US" sz="2800" baseline="-25000" dirty="0"/>
                    <a:t>1</a:t>
                  </a:r>
                  <a:r>
                    <a:rPr lang="en-US" sz="2800" dirty="0"/>
                    <a:t> D</a:t>
                  </a:r>
                  <a:r>
                    <a:rPr lang="en-US" sz="2800" baseline="-25000" dirty="0"/>
                    <a:t>2</a:t>
                  </a:r>
                  <a:r>
                    <a:rPr lang="en-US" sz="2800" dirty="0"/>
                    <a:t>D</a:t>
                  </a:r>
                  <a:r>
                    <a:rPr lang="en-US" sz="2800" baseline="-25000" dirty="0"/>
                    <a:t>3 </a:t>
                  </a:r>
                  <a:r>
                    <a:rPr lang="en-US" sz="2800" dirty="0"/>
                    <a:t>D</a:t>
                  </a:r>
                  <a:r>
                    <a:rPr lang="en-US" sz="2800" baseline="-25000" dirty="0"/>
                    <a:t>4 </a:t>
                  </a:r>
                  <a:r>
                    <a:rPr lang="en-US" sz="2800" dirty="0"/>
                    <a:t>D</a:t>
                  </a:r>
                  <a:r>
                    <a:rPr lang="en-US" sz="2800" baseline="-25000" dirty="0"/>
                    <a:t>5 </a:t>
                  </a:r>
                  <a:r>
                    <a:rPr lang="en-US" sz="2800" dirty="0"/>
                    <a:t>D</a:t>
                  </a:r>
                  <a:r>
                    <a:rPr lang="en-US" sz="2800" baseline="-25000" dirty="0"/>
                    <a:t>6  </a:t>
                  </a:r>
                  <a:r>
                    <a:rPr lang="en-US" sz="2800" dirty="0"/>
                    <a:t>D</a:t>
                  </a:r>
                  <a:r>
                    <a:rPr lang="en-US" sz="2800" baseline="-25000" dirty="0"/>
                    <a:t>7</a:t>
                  </a:r>
                  <a:r>
                    <a:rPr lang="en-US" sz="2800" dirty="0"/>
                    <a:t>D</a:t>
                  </a:r>
                  <a:r>
                    <a:rPr lang="en-US" sz="2800" baseline="-25000" dirty="0"/>
                    <a:t>8</a:t>
                  </a:r>
                </a:p>
              </p:txBody>
            </p:sp>
          </p:grpSp>
          <p:sp>
            <p:nvSpPr>
              <p:cNvPr id="59" name="Double Brace 58">
                <a:extLst>
                  <a:ext uri="{FF2B5EF4-FFF2-40B4-BE49-F238E27FC236}">
                    <a16:creationId xmlns:a16="http://schemas.microsoft.com/office/drawing/2014/main" id="{46B51322-D976-C545-B9C4-F1822CB8B2F0}"/>
                  </a:ext>
                </a:extLst>
              </p:cNvPr>
              <p:cNvSpPr/>
              <p:nvPr/>
            </p:nvSpPr>
            <p:spPr>
              <a:xfrm rot="16200000">
                <a:off x="3105528" y="876507"/>
                <a:ext cx="1373582" cy="1179197"/>
              </a:xfrm>
              <a:prstGeom prst="bracePair">
                <a:avLst/>
              </a:prstGeom>
              <a:ln w="381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9FCC7AEB-4CD4-F04E-9F3C-6FD1F4F4F54E}"/>
                  </a:ext>
                </a:extLst>
              </p:cNvPr>
              <p:cNvSpPr txBox="1"/>
              <p:nvPr/>
            </p:nvSpPr>
            <p:spPr>
              <a:xfrm>
                <a:off x="2978604" y="509314"/>
                <a:ext cx="5047408" cy="540000"/>
              </a:xfrm>
              <a:prstGeom prst="rect">
                <a:avLst/>
              </a:prstGeom>
              <a:solidFill>
                <a:schemeClr val="bg1"/>
              </a:solidFill>
              <a:ln w="47625">
                <a:noFill/>
              </a:ln>
            </p:spPr>
            <p:txBody>
              <a:bodyPr wrap="square" rtlCol="0">
                <a:spAutoFit/>
              </a:bodyPr>
              <a:lstStyle/>
              <a:p>
                <a:endParaRPr lang="en-US" dirty="0"/>
              </a:p>
            </p:txBody>
          </p:sp>
        </p:grp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022F4040-8825-9E43-9E3B-EE3201254F60}"/>
                </a:ext>
              </a:extLst>
            </p:cNvPr>
            <p:cNvSpPr txBox="1"/>
            <p:nvPr/>
          </p:nvSpPr>
          <p:spPr>
            <a:xfrm>
              <a:off x="5702139" y="2563063"/>
              <a:ext cx="19296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8-bit data quantity</a:t>
              </a:r>
            </a:p>
          </p:txBody>
        </p:sp>
        <p:sp>
          <p:nvSpPr>
            <p:cNvPr id="64" name="Right Arrow 63">
              <a:extLst>
                <a:ext uri="{FF2B5EF4-FFF2-40B4-BE49-F238E27FC236}">
                  <a16:creationId xmlns:a16="http://schemas.microsoft.com/office/drawing/2014/main" id="{38F1A132-A403-D645-B26C-4E46CF7EEEB6}"/>
                </a:ext>
              </a:extLst>
            </p:cNvPr>
            <p:cNvSpPr/>
            <p:nvPr/>
          </p:nvSpPr>
          <p:spPr>
            <a:xfrm rot="16200000">
              <a:off x="6328192" y="2337198"/>
              <a:ext cx="306893" cy="129746"/>
            </a:xfrm>
            <a:prstGeom prst="rightArrow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 algn="ctr"/>
              <a:endParaRPr lang="en-US" b="1">
                <a:ln/>
                <a:solidFill>
                  <a:schemeClr val="accent4"/>
                </a:solidFill>
              </a:endParaRPr>
            </a:p>
          </p:txBody>
        </p:sp>
      </p:grpSp>
      <p:sp>
        <p:nvSpPr>
          <p:cNvPr id="101" name="TextBox 100">
            <a:extLst>
              <a:ext uri="{FF2B5EF4-FFF2-40B4-BE49-F238E27FC236}">
                <a16:creationId xmlns:a16="http://schemas.microsoft.com/office/drawing/2014/main" id="{D8845618-C632-7146-B72C-1D5EFC00311B}"/>
              </a:ext>
            </a:extLst>
          </p:cNvPr>
          <p:cNvSpPr txBox="1"/>
          <p:nvPr/>
        </p:nvSpPr>
        <p:spPr>
          <a:xfrm>
            <a:off x="10443652" y="6386877"/>
            <a:ext cx="1576714" cy="369332"/>
          </a:xfrm>
          <a:prstGeom prst="rect">
            <a:avLst/>
          </a:prstGeom>
          <a:noFill/>
          <a:ln w="476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FIM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484BFBAE-4BBB-6847-B4BE-FADAB0CC4E49}"/>
              </a:ext>
            </a:extLst>
          </p:cNvPr>
          <p:cNvSpPr txBox="1"/>
          <p:nvPr/>
        </p:nvSpPr>
        <p:spPr>
          <a:xfrm>
            <a:off x="6197050" y="3550941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  <a:r>
              <a:rPr lang="en-US" baseline="-25000" dirty="0"/>
              <a:t>1</a:t>
            </a:r>
            <a:r>
              <a:rPr lang="en-US" dirty="0"/>
              <a:t>D</a:t>
            </a:r>
            <a:r>
              <a:rPr lang="en-US" baseline="-25000" dirty="0"/>
              <a:t>2</a:t>
            </a:r>
            <a:r>
              <a:rPr lang="en-US" dirty="0"/>
              <a:t>D</a:t>
            </a:r>
            <a:r>
              <a:rPr lang="en-US" baseline="-25000" dirty="0"/>
              <a:t>3</a:t>
            </a:r>
            <a:r>
              <a:rPr lang="en-US" dirty="0"/>
              <a:t>D</a:t>
            </a:r>
            <a:r>
              <a:rPr lang="en-US" baseline="-25000" dirty="0"/>
              <a:t>4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9FB87897-16A0-A94D-9C04-F608CCA767FB}"/>
              </a:ext>
            </a:extLst>
          </p:cNvPr>
          <p:cNvSpPr txBox="1"/>
          <p:nvPr/>
        </p:nvSpPr>
        <p:spPr>
          <a:xfrm>
            <a:off x="6197050" y="3989019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  <a:r>
              <a:rPr lang="en-US" baseline="-25000" dirty="0"/>
              <a:t>5</a:t>
            </a:r>
            <a:r>
              <a:rPr lang="en-US" dirty="0"/>
              <a:t>D</a:t>
            </a:r>
            <a:r>
              <a:rPr lang="en-US" baseline="-25000" dirty="0"/>
              <a:t>6</a:t>
            </a:r>
            <a:r>
              <a:rPr lang="en-US" dirty="0"/>
              <a:t>D</a:t>
            </a:r>
            <a:r>
              <a:rPr lang="en-US" baseline="-25000" dirty="0"/>
              <a:t>7</a:t>
            </a:r>
            <a:r>
              <a:rPr lang="en-US" dirty="0"/>
              <a:t>D</a:t>
            </a:r>
            <a:r>
              <a:rPr lang="en-US" baseline="-25000" dirty="0"/>
              <a:t>8</a:t>
            </a:r>
          </a:p>
        </p:txBody>
      </p:sp>
      <p:sp>
        <p:nvSpPr>
          <p:cNvPr id="104" name="Right Arrow 103">
            <a:extLst>
              <a:ext uri="{FF2B5EF4-FFF2-40B4-BE49-F238E27FC236}">
                <a16:creationId xmlns:a16="http://schemas.microsoft.com/office/drawing/2014/main" id="{D90E7AB3-CEE9-3C43-AC28-CF6C8C63D4DB}"/>
              </a:ext>
            </a:extLst>
          </p:cNvPr>
          <p:cNvSpPr/>
          <p:nvPr/>
        </p:nvSpPr>
        <p:spPr>
          <a:xfrm>
            <a:off x="7266574" y="3670734"/>
            <a:ext cx="306893" cy="129746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endParaRPr lang="en-US" b="1">
              <a:ln/>
              <a:solidFill>
                <a:schemeClr val="accent4"/>
              </a:solidFill>
            </a:endParaRPr>
          </a:p>
        </p:txBody>
      </p:sp>
      <p:sp>
        <p:nvSpPr>
          <p:cNvPr id="105" name="Right Arrow 104">
            <a:extLst>
              <a:ext uri="{FF2B5EF4-FFF2-40B4-BE49-F238E27FC236}">
                <a16:creationId xmlns:a16="http://schemas.microsoft.com/office/drawing/2014/main" id="{B941C98F-9571-1B4A-8E3E-951524EEAD11}"/>
              </a:ext>
            </a:extLst>
          </p:cNvPr>
          <p:cNvSpPr/>
          <p:nvPr/>
        </p:nvSpPr>
        <p:spPr>
          <a:xfrm>
            <a:off x="7272357" y="4108812"/>
            <a:ext cx="306893" cy="129746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endParaRPr lang="en-US" b="1">
              <a:ln/>
              <a:solidFill>
                <a:schemeClr val="accent4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D7FEAD9-E658-424D-945D-62D2C2B9800A}"/>
              </a:ext>
            </a:extLst>
          </p:cNvPr>
          <p:cNvSpPr/>
          <p:nvPr/>
        </p:nvSpPr>
        <p:spPr>
          <a:xfrm>
            <a:off x="7573467" y="3552875"/>
            <a:ext cx="29836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R</a:t>
            </a:r>
            <a:r>
              <a:rPr lang="en-US" baseline="-25000" dirty="0"/>
              <a:t>p </a:t>
            </a:r>
            <a:r>
              <a:rPr lang="en-US" dirty="0"/>
              <a:t>R</a:t>
            </a:r>
            <a:r>
              <a:rPr lang="en-US" baseline="-25000" dirty="0"/>
              <a:t>p</a:t>
            </a:r>
            <a:r>
              <a:rPr lang="en-US" dirty="0"/>
              <a:t> R</a:t>
            </a:r>
            <a:r>
              <a:rPr lang="en-US" baseline="-25000" dirty="0"/>
              <a:t>p</a:t>
            </a:r>
            <a:r>
              <a:rPr lang="en-US" dirty="0"/>
              <a:t> R</a:t>
            </a:r>
            <a:r>
              <a:rPr lang="en-US" baseline="-25000" dirty="0"/>
              <a:t>p</a:t>
            </a:r>
            <a:r>
              <a:rPr lang="en-US" dirty="0"/>
              <a:t> 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742F5424-97CF-CA4B-B20D-1E0C617E34F6}"/>
              </a:ext>
            </a:extLst>
          </p:cNvPr>
          <p:cNvSpPr/>
          <p:nvPr/>
        </p:nvSpPr>
        <p:spPr>
          <a:xfrm>
            <a:off x="7585032" y="3948404"/>
            <a:ext cx="27435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R</a:t>
            </a:r>
            <a:r>
              <a:rPr lang="en-US" baseline="-25000" dirty="0"/>
              <a:t>p+1 </a:t>
            </a:r>
            <a:r>
              <a:rPr lang="en-US" dirty="0"/>
              <a:t>R</a:t>
            </a:r>
            <a:r>
              <a:rPr lang="en-US" baseline="-25000" dirty="0"/>
              <a:t>p+1</a:t>
            </a:r>
            <a:r>
              <a:rPr lang="en-US" dirty="0"/>
              <a:t> R</a:t>
            </a:r>
            <a:r>
              <a:rPr lang="en-US" baseline="-25000" dirty="0"/>
              <a:t>p+1</a:t>
            </a:r>
            <a:r>
              <a:rPr lang="en-US" dirty="0"/>
              <a:t> R</a:t>
            </a:r>
            <a:r>
              <a:rPr lang="en-US" baseline="-25000" dirty="0"/>
              <a:t>p+1</a:t>
            </a:r>
          </a:p>
        </p:txBody>
      </p:sp>
    </p:spTree>
    <p:extLst>
      <p:ext uri="{BB962C8B-B14F-4D97-AF65-F5344CB8AC3E}">
        <p14:creationId xmlns:p14="http://schemas.microsoft.com/office/powerpoint/2010/main" val="14338028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332FA69B-8075-B64C-89F2-E169D4A2E068}"/>
              </a:ext>
            </a:extLst>
          </p:cNvPr>
          <p:cNvGrpSpPr/>
          <p:nvPr/>
        </p:nvGrpSpPr>
        <p:grpSpPr>
          <a:xfrm>
            <a:off x="720408" y="809975"/>
            <a:ext cx="3661850" cy="4361893"/>
            <a:chOff x="720408" y="809975"/>
            <a:chExt cx="3661850" cy="4361893"/>
          </a:xfrm>
        </p:grpSpPr>
        <p:sp>
          <p:nvSpPr>
            <p:cNvPr id="48" name="Right Arrow 47">
              <a:extLst>
                <a:ext uri="{FF2B5EF4-FFF2-40B4-BE49-F238E27FC236}">
                  <a16:creationId xmlns:a16="http://schemas.microsoft.com/office/drawing/2014/main" id="{E54035C4-2224-E24F-ADAF-C75C0DEAD565}"/>
                </a:ext>
              </a:extLst>
            </p:cNvPr>
            <p:cNvSpPr/>
            <p:nvPr/>
          </p:nvSpPr>
          <p:spPr>
            <a:xfrm rot="16200000">
              <a:off x="2758852" y="2658684"/>
              <a:ext cx="306893" cy="129746"/>
            </a:xfrm>
            <a:prstGeom prst="rightArrow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 algn="ctr"/>
              <a:endParaRPr lang="en-US" b="1">
                <a:ln/>
                <a:solidFill>
                  <a:schemeClr val="accent4"/>
                </a:solidFill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7B36D9AD-5D69-8540-BCD2-308494B2097F}"/>
                </a:ext>
              </a:extLst>
            </p:cNvPr>
            <p:cNvSpPr txBox="1"/>
            <p:nvPr/>
          </p:nvSpPr>
          <p:spPr>
            <a:xfrm>
              <a:off x="1512690" y="2863544"/>
              <a:ext cx="2869568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000 for register pair 0 or 0P</a:t>
              </a:r>
            </a:p>
            <a:p>
              <a:r>
                <a:rPr lang="en-US" dirty="0"/>
                <a:t>001 for register pair 2 or 1P</a:t>
              </a:r>
            </a:p>
            <a:p>
              <a:r>
                <a:rPr lang="en-US" dirty="0"/>
                <a:t>010 for register pair 4 or 2P</a:t>
              </a:r>
            </a:p>
            <a:p>
              <a:r>
                <a:rPr lang="en-US" dirty="0"/>
                <a:t>011 for register pair 6 or 3P</a:t>
              </a:r>
            </a:p>
            <a:p>
              <a:r>
                <a:rPr lang="en-US" dirty="0"/>
                <a:t>100 for register pair 8 or 4P</a:t>
              </a:r>
            </a:p>
            <a:p>
              <a:r>
                <a:rPr lang="en-US" dirty="0"/>
                <a:t>101 for register pair 10 or 5P</a:t>
              </a:r>
            </a:p>
            <a:p>
              <a:r>
                <a:rPr lang="en-US" dirty="0"/>
                <a:t>110 for register pair 12 or 6P</a:t>
              </a:r>
            </a:p>
            <a:p>
              <a:r>
                <a:rPr lang="en-US" dirty="0"/>
                <a:t>111 for register pair 14 or 7P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2D41EB2-5DB4-E846-8717-8CCD6EAD65B7}"/>
                </a:ext>
              </a:extLst>
            </p:cNvPr>
            <p:cNvSpPr txBox="1"/>
            <p:nvPr/>
          </p:nvSpPr>
          <p:spPr>
            <a:xfrm>
              <a:off x="724333" y="1599149"/>
              <a:ext cx="3153427" cy="540000"/>
            </a:xfrm>
            <a:prstGeom prst="rect">
              <a:avLst/>
            </a:prstGeom>
            <a:noFill/>
            <a:ln w="476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D425887-966D-2642-A5E0-E1A764AAD66A}"/>
                </a:ext>
              </a:extLst>
            </p:cNvPr>
            <p:cNvSpPr txBox="1"/>
            <p:nvPr/>
          </p:nvSpPr>
          <p:spPr>
            <a:xfrm>
              <a:off x="724333" y="1599149"/>
              <a:ext cx="1576714" cy="540000"/>
            </a:xfrm>
            <a:prstGeom prst="rect">
              <a:avLst/>
            </a:prstGeom>
            <a:noFill/>
            <a:ln w="476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1E26FC8-A08F-5248-9CE6-0D8A2FACEDF4}"/>
                </a:ext>
              </a:extLst>
            </p:cNvPr>
            <p:cNvSpPr txBox="1"/>
            <p:nvPr/>
          </p:nvSpPr>
          <p:spPr>
            <a:xfrm>
              <a:off x="724333" y="1599149"/>
              <a:ext cx="788357" cy="540000"/>
            </a:xfrm>
            <a:prstGeom prst="rect">
              <a:avLst/>
            </a:prstGeom>
            <a:noFill/>
            <a:ln w="476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8C19830-47F1-564A-A8AC-4140D7B55C3D}"/>
                </a:ext>
              </a:extLst>
            </p:cNvPr>
            <p:cNvSpPr txBox="1"/>
            <p:nvPr/>
          </p:nvSpPr>
          <p:spPr>
            <a:xfrm>
              <a:off x="2301047" y="1599149"/>
              <a:ext cx="788357" cy="540000"/>
            </a:xfrm>
            <a:prstGeom prst="rect">
              <a:avLst/>
            </a:prstGeom>
            <a:noFill/>
            <a:ln w="476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84C5AC2-971C-9F46-A13D-7BCDCE1B9E12}"/>
                </a:ext>
              </a:extLst>
            </p:cNvPr>
            <p:cNvSpPr txBox="1"/>
            <p:nvPr/>
          </p:nvSpPr>
          <p:spPr>
            <a:xfrm>
              <a:off x="724333" y="1599149"/>
              <a:ext cx="394178" cy="540000"/>
            </a:xfrm>
            <a:prstGeom prst="rect">
              <a:avLst/>
            </a:prstGeom>
            <a:noFill/>
            <a:ln w="476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B2C7C63-7288-4149-A4D7-FDB86F78471A}"/>
                </a:ext>
              </a:extLst>
            </p:cNvPr>
            <p:cNvSpPr txBox="1"/>
            <p:nvPr/>
          </p:nvSpPr>
          <p:spPr>
            <a:xfrm>
              <a:off x="1906868" y="1599149"/>
              <a:ext cx="788357" cy="540000"/>
            </a:xfrm>
            <a:prstGeom prst="rect">
              <a:avLst/>
            </a:prstGeom>
            <a:noFill/>
            <a:ln w="476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D14798B-7160-3846-A0A6-8214961AFD49}"/>
                </a:ext>
              </a:extLst>
            </p:cNvPr>
            <p:cNvSpPr txBox="1"/>
            <p:nvPr/>
          </p:nvSpPr>
          <p:spPr>
            <a:xfrm>
              <a:off x="2695225" y="1599149"/>
              <a:ext cx="788357" cy="540000"/>
            </a:xfrm>
            <a:prstGeom prst="rect">
              <a:avLst/>
            </a:prstGeom>
            <a:noFill/>
            <a:ln w="476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4319E6A-FC7C-1242-AE89-C12C0346F3D7}"/>
                </a:ext>
              </a:extLst>
            </p:cNvPr>
            <p:cNvSpPr txBox="1"/>
            <p:nvPr/>
          </p:nvSpPr>
          <p:spPr>
            <a:xfrm>
              <a:off x="720408" y="1576761"/>
              <a:ext cx="332499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0  0  1  0  R</a:t>
              </a:r>
              <a:r>
                <a:rPr lang="en-US" sz="2000" baseline="-25000" dirty="0"/>
                <a:t>p</a:t>
              </a:r>
              <a:r>
                <a:rPr lang="en-US" sz="3200" dirty="0"/>
                <a:t> R</a:t>
              </a:r>
              <a:r>
                <a:rPr lang="en-US" baseline="-25000" dirty="0"/>
                <a:t>p</a:t>
              </a:r>
              <a:r>
                <a:rPr lang="en-US" sz="3200" dirty="0"/>
                <a:t> R</a:t>
              </a:r>
              <a:r>
                <a:rPr lang="en-US" baseline="-25000" dirty="0"/>
                <a:t>p</a:t>
              </a:r>
              <a:r>
                <a:rPr lang="en-US" sz="3200" dirty="0"/>
                <a:t> 0</a:t>
              </a:r>
              <a:endParaRPr lang="en-US" sz="3200" baseline="-25000" dirty="0"/>
            </a:p>
          </p:txBody>
        </p:sp>
        <p:sp>
          <p:nvSpPr>
            <p:cNvPr id="59" name="Double Brace 58">
              <a:extLst>
                <a:ext uri="{FF2B5EF4-FFF2-40B4-BE49-F238E27FC236}">
                  <a16:creationId xmlns:a16="http://schemas.microsoft.com/office/drawing/2014/main" id="{46B51322-D976-C545-B9C4-F1822CB8B2F0}"/>
                </a:ext>
              </a:extLst>
            </p:cNvPr>
            <p:cNvSpPr/>
            <p:nvPr/>
          </p:nvSpPr>
          <p:spPr>
            <a:xfrm rot="16200000">
              <a:off x="2225508" y="1177168"/>
              <a:ext cx="1373582" cy="1179197"/>
            </a:xfrm>
            <a:prstGeom prst="bracePair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9FCC7AEB-4CD4-F04E-9F3C-6FD1F4F4F54E}"/>
                </a:ext>
              </a:extLst>
            </p:cNvPr>
            <p:cNvSpPr txBox="1"/>
            <p:nvPr/>
          </p:nvSpPr>
          <p:spPr>
            <a:xfrm>
              <a:off x="2098584" y="809975"/>
              <a:ext cx="1946823" cy="540000"/>
            </a:xfrm>
            <a:prstGeom prst="rect">
              <a:avLst/>
            </a:prstGeom>
            <a:solidFill>
              <a:schemeClr val="bg1"/>
            </a:solidFill>
            <a:ln w="47625">
              <a:noFill/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  <p:sp>
        <p:nvSpPr>
          <p:cNvPr id="101" name="TextBox 100">
            <a:extLst>
              <a:ext uri="{FF2B5EF4-FFF2-40B4-BE49-F238E27FC236}">
                <a16:creationId xmlns:a16="http://schemas.microsoft.com/office/drawing/2014/main" id="{D8845618-C632-7146-B72C-1D5EFC00311B}"/>
              </a:ext>
            </a:extLst>
          </p:cNvPr>
          <p:cNvSpPr txBox="1"/>
          <p:nvPr/>
        </p:nvSpPr>
        <p:spPr>
          <a:xfrm>
            <a:off x="10443652" y="6386877"/>
            <a:ext cx="1576714" cy="369332"/>
          </a:xfrm>
          <a:prstGeom prst="rect">
            <a:avLst/>
          </a:prstGeom>
          <a:noFill/>
          <a:ln w="476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SRC 1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484BFBAE-4BBB-6847-B4BE-FADAB0CC4E49}"/>
              </a:ext>
            </a:extLst>
          </p:cNvPr>
          <p:cNvSpPr txBox="1"/>
          <p:nvPr/>
        </p:nvSpPr>
        <p:spPr>
          <a:xfrm>
            <a:off x="7941558" y="2621590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</a:t>
            </a:r>
            <a:r>
              <a:rPr lang="en-US" dirty="0" err="1"/>
              <a:t>RP</a:t>
            </a:r>
            <a:r>
              <a:rPr lang="en-US" baseline="-25000" dirty="0" err="1"/>
              <a:t>p</a:t>
            </a:r>
            <a:r>
              <a:rPr lang="en-US" dirty="0"/>
              <a:t>)</a:t>
            </a:r>
          </a:p>
        </p:txBody>
      </p:sp>
      <p:sp>
        <p:nvSpPr>
          <p:cNvPr id="104" name="Right Arrow 103">
            <a:extLst>
              <a:ext uri="{FF2B5EF4-FFF2-40B4-BE49-F238E27FC236}">
                <a16:creationId xmlns:a16="http://schemas.microsoft.com/office/drawing/2014/main" id="{D90E7AB3-CEE9-3C43-AC28-CF6C8C63D4DB}"/>
              </a:ext>
            </a:extLst>
          </p:cNvPr>
          <p:cNvSpPr/>
          <p:nvPr/>
        </p:nvSpPr>
        <p:spPr>
          <a:xfrm>
            <a:off x="9011082" y="2741383"/>
            <a:ext cx="306893" cy="129746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endParaRPr lang="en-US" b="1">
              <a:ln/>
              <a:solidFill>
                <a:schemeClr val="accent4"/>
              </a:solidFill>
            </a:endParaRPr>
          </a:p>
        </p:txBody>
      </p:sp>
      <p:sp>
        <p:nvSpPr>
          <p:cNvPr id="105" name="Right Arrow 104">
            <a:extLst>
              <a:ext uri="{FF2B5EF4-FFF2-40B4-BE49-F238E27FC236}">
                <a16:creationId xmlns:a16="http://schemas.microsoft.com/office/drawing/2014/main" id="{B941C98F-9571-1B4A-8E3E-951524EEAD11}"/>
              </a:ext>
            </a:extLst>
          </p:cNvPr>
          <p:cNvSpPr/>
          <p:nvPr/>
        </p:nvSpPr>
        <p:spPr>
          <a:xfrm>
            <a:off x="9016865" y="3179461"/>
            <a:ext cx="306893" cy="129746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endParaRPr lang="en-US" b="1">
              <a:ln/>
              <a:solidFill>
                <a:schemeClr val="accent4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D7FEAD9-E658-424D-945D-62D2C2B9800A}"/>
              </a:ext>
            </a:extLst>
          </p:cNvPr>
          <p:cNvSpPr/>
          <p:nvPr/>
        </p:nvSpPr>
        <p:spPr>
          <a:xfrm>
            <a:off x="9317975" y="2623524"/>
            <a:ext cx="8098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DB(x2)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742F5424-97CF-CA4B-B20D-1E0C617E34F6}"/>
              </a:ext>
            </a:extLst>
          </p:cNvPr>
          <p:cNvSpPr/>
          <p:nvPr/>
        </p:nvSpPr>
        <p:spPr>
          <a:xfrm>
            <a:off x="9329541" y="3019053"/>
            <a:ext cx="8098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DB(x3)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5F79FF5-A4CB-C744-B6A2-6A0839DDFBC2}"/>
              </a:ext>
            </a:extLst>
          </p:cNvPr>
          <p:cNvSpPr/>
          <p:nvPr/>
        </p:nvSpPr>
        <p:spPr>
          <a:xfrm>
            <a:off x="7949025" y="398006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b="1" dirty="0"/>
              <a:t>(RRRO) --&gt; DB (X2)</a:t>
            </a:r>
            <a:br>
              <a:rPr lang="en-GB" dirty="0"/>
            </a:br>
            <a:r>
              <a:rPr lang="en-GB" b="1" dirty="0"/>
              <a:t>(RRR1) --&gt; DB (X3)</a:t>
            </a:r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07E3FE6-BFC3-254D-B093-617C3D304E35}"/>
              </a:ext>
            </a:extLst>
          </p:cNvPr>
          <p:cNvSpPr txBox="1"/>
          <p:nvPr/>
        </p:nvSpPr>
        <p:spPr>
          <a:xfrm>
            <a:off x="7940536" y="3059668"/>
            <a:ext cx="80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(RP</a:t>
            </a:r>
            <a:r>
              <a:rPr lang="en-US" baseline="-25000" dirty="0"/>
              <a:t>p+1</a:t>
            </a:r>
            <a:r>
              <a:rPr lang="en-US" dirty="0"/>
              <a:t>)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E038F02A-D478-8142-AEE3-81389CD094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1950" y="1206500"/>
            <a:ext cx="38481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6740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Box 100">
            <a:extLst>
              <a:ext uri="{FF2B5EF4-FFF2-40B4-BE49-F238E27FC236}">
                <a16:creationId xmlns:a16="http://schemas.microsoft.com/office/drawing/2014/main" id="{D8845618-C632-7146-B72C-1D5EFC00311B}"/>
              </a:ext>
            </a:extLst>
          </p:cNvPr>
          <p:cNvSpPr txBox="1"/>
          <p:nvPr/>
        </p:nvSpPr>
        <p:spPr>
          <a:xfrm>
            <a:off x="10443652" y="6386877"/>
            <a:ext cx="1576714" cy="369332"/>
          </a:xfrm>
          <a:prstGeom prst="rect">
            <a:avLst/>
          </a:prstGeom>
          <a:noFill/>
          <a:ln w="476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SRC 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E9B1D82-ECD1-204B-A777-75893F6A2DF1}"/>
              </a:ext>
            </a:extLst>
          </p:cNvPr>
          <p:cNvSpPr txBox="1"/>
          <p:nvPr/>
        </p:nvSpPr>
        <p:spPr>
          <a:xfrm>
            <a:off x="3058591" y="3894268"/>
            <a:ext cx="2720863" cy="1200329"/>
          </a:xfrm>
          <a:prstGeom prst="rect">
            <a:avLst/>
          </a:prstGeom>
          <a:solidFill>
            <a:schemeClr val="bg1"/>
          </a:solidFill>
          <a:ln w="47625"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1 of 4 DATA RAM chips within the DATA RAM bank previously selected with a DCL instruction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5C5A37E-FBBC-974D-93C7-8717ECF61963}"/>
              </a:ext>
            </a:extLst>
          </p:cNvPr>
          <p:cNvGrpSpPr/>
          <p:nvPr/>
        </p:nvGrpSpPr>
        <p:grpSpPr>
          <a:xfrm>
            <a:off x="915190" y="883358"/>
            <a:ext cx="3153427" cy="540000"/>
            <a:chOff x="6267794" y="658408"/>
            <a:chExt cx="2880000" cy="540000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D71F7C52-92AD-4C4D-B199-BB887030B1F2}"/>
                </a:ext>
              </a:extLst>
            </p:cNvPr>
            <p:cNvSpPr txBox="1"/>
            <p:nvPr/>
          </p:nvSpPr>
          <p:spPr>
            <a:xfrm>
              <a:off x="6267794" y="658408"/>
              <a:ext cx="2880000" cy="540000"/>
            </a:xfrm>
            <a:prstGeom prst="rect">
              <a:avLst/>
            </a:prstGeom>
            <a:noFill/>
            <a:ln w="476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2BAF882E-6929-454A-BF37-DB60469FF7A4}"/>
                </a:ext>
              </a:extLst>
            </p:cNvPr>
            <p:cNvSpPr txBox="1"/>
            <p:nvPr/>
          </p:nvSpPr>
          <p:spPr>
            <a:xfrm>
              <a:off x="6267794" y="658408"/>
              <a:ext cx="1440000" cy="540000"/>
            </a:xfrm>
            <a:prstGeom prst="rect">
              <a:avLst/>
            </a:prstGeom>
            <a:noFill/>
            <a:ln w="476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C97C69E3-5231-BF4D-A7F2-D74FD0844706}"/>
                </a:ext>
              </a:extLst>
            </p:cNvPr>
            <p:cNvSpPr txBox="1"/>
            <p:nvPr/>
          </p:nvSpPr>
          <p:spPr>
            <a:xfrm>
              <a:off x="6267794" y="658408"/>
              <a:ext cx="720000" cy="540000"/>
            </a:xfrm>
            <a:prstGeom prst="rect">
              <a:avLst/>
            </a:prstGeom>
            <a:noFill/>
            <a:ln w="476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3F45469A-691F-8E4B-AFCC-A17E7E8E5C79}"/>
                </a:ext>
              </a:extLst>
            </p:cNvPr>
            <p:cNvSpPr txBox="1"/>
            <p:nvPr/>
          </p:nvSpPr>
          <p:spPr>
            <a:xfrm>
              <a:off x="7707794" y="658408"/>
              <a:ext cx="720000" cy="540000"/>
            </a:xfrm>
            <a:prstGeom prst="rect">
              <a:avLst/>
            </a:prstGeom>
            <a:noFill/>
            <a:ln w="476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40005272-110E-4742-B7F3-6856934B380C}"/>
                </a:ext>
              </a:extLst>
            </p:cNvPr>
            <p:cNvSpPr txBox="1"/>
            <p:nvPr/>
          </p:nvSpPr>
          <p:spPr>
            <a:xfrm>
              <a:off x="6267794" y="658408"/>
              <a:ext cx="360000" cy="540000"/>
            </a:xfrm>
            <a:prstGeom prst="rect">
              <a:avLst/>
            </a:prstGeom>
            <a:noFill/>
            <a:ln w="476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8A468300-4E45-CF45-9FAA-F56CB2E626E5}"/>
                </a:ext>
              </a:extLst>
            </p:cNvPr>
            <p:cNvSpPr txBox="1"/>
            <p:nvPr/>
          </p:nvSpPr>
          <p:spPr>
            <a:xfrm>
              <a:off x="7347794" y="658408"/>
              <a:ext cx="720000" cy="540000"/>
            </a:xfrm>
            <a:prstGeom prst="rect">
              <a:avLst/>
            </a:prstGeom>
            <a:noFill/>
            <a:ln w="476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A6270ED0-95EB-7145-9BC4-B5E7274B4A3B}"/>
                </a:ext>
              </a:extLst>
            </p:cNvPr>
            <p:cNvSpPr txBox="1"/>
            <p:nvPr/>
          </p:nvSpPr>
          <p:spPr>
            <a:xfrm>
              <a:off x="8067794" y="658408"/>
              <a:ext cx="720000" cy="540000"/>
            </a:xfrm>
            <a:prstGeom prst="rect">
              <a:avLst/>
            </a:prstGeom>
            <a:noFill/>
            <a:ln w="476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  <p:sp>
        <p:nvSpPr>
          <p:cNvPr id="50" name="Double Brace 49">
            <a:extLst>
              <a:ext uri="{FF2B5EF4-FFF2-40B4-BE49-F238E27FC236}">
                <a16:creationId xmlns:a16="http://schemas.microsoft.com/office/drawing/2014/main" id="{6713F242-B721-CD44-B19F-922A5FC27B88}"/>
              </a:ext>
            </a:extLst>
          </p:cNvPr>
          <p:cNvSpPr/>
          <p:nvPr/>
        </p:nvSpPr>
        <p:spPr>
          <a:xfrm rot="16200000">
            <a:off x="618965" y="692459"/>
            <a:ext cx="1380810" cy="788357"/>
          </a:xfrm>
          <a:prstGeom prst="bracePair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Double Brace 50">
            <a:extLst>
              <a:ext uri="{FF2B5EF4-FFF2-40B4-BE49-F238E27FC236}">
                <a16:creationId xmlns:a16="http://schemas.microsoft.com/office/drawing/2014/main" id="{7CEE3E57-1B9B-5245-8728-3209525B0433}"/>
              </a:ext>
            </a:extLst>
          </p:cNvPr>
          <p:cNvSpPr/>
          <p:nvPr/>
        </p:nvSpPr>
        <p:spPr>
          <a:xfrm rot="16200000">
            <a:off x="2632372" y="391114"/>
            <a:ext cx="1373582" cy="1498912"/>
          </a:xfrm>
          <a:prstGeom prst="bracePair">
            <a:avLst>
              <a:gd name="adj" fmla="val 6936"/>
            </a:avLst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Double Brace 51">
            <a:extLst>
              <a:ext uri="{FF2B5EF4-FFF2-40B4-BE49-F238E27FC236}">
                <a16:creationId xmlns:a16="http://schemas.microsoft.com/office/drawing/2014/main" id="{EA36D946-0212-8C4E-9312-BEB7AB6EFF47}"/>
              </a:ext>
            </a:extLst>
          </p:cNvPr>
          <p:cNvSpPr/>
          <p:nvPr/>
        </p:nvSpPr>
        <p:spPr>
          <a:xfrm rot="16200000">
            <a:off x="1449211" y="692459"/>
            <a:ext cx="1380810" cy="788357"/>
          </a:xfrm>
          <a:prstGeom prst="bracePair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0ED2086-C401-4C40-8E0A-254D17041A3D}"/>
              </a:ext>
            </a:extLst>
          </p:cNvPr>
          <p:cNvSpPr txBox="1"/>
          <p:nvPr/>
        </p:nvSpPr>
        <p:spPr>
          <a:xfrm>
            <a:off x="503571" y="345679"/>
            <a:ext cx="4036565" cy="369332"/>
          </a:xfrm>
          <a:prstGeom prst="rect">
            <a:avLst/>
          </a:prstGeom>
          <a:solidFill>
            <a:schemeClr val="bg1"/>
          </a:solidFill>
          <a:ln w="47625"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When referring to a DATA Ram character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766C5B2-7730-8049-A067-33A45605D37D}"/>
              </a:ext>
            </a:extLst>
          </p:cNvPr>
          <p:cNvSpPr txBox="1"/>
          <p:nvPr/>
        </p:nvSpPr>
        <p:spPr>
          <a:xfrm>
            <a:off x="3076598" y="3264804"/>
            <a:ext cx="2702856" cy="646331"/>
          </a:xfrm>
          <a:prstGeom prst="rect">
            <a:avLst/>
          </a:prstGeom>
          <a:solidFill>
            <a:schemeClr val="bg1"/>
          </a:solidFill>
          <a:ln w="47625"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1 of 4 registers within the DATA RAM chip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4578088-2B42-314A-8EFD-ED3B7F49E425}"/>
              </a:ext>
            </a:extLst>
          </p:cNvPr>
          <p:cNvSpPr txBox="1"/>
          <p:nvPr/>
        </p:nvSpPr>
        <p:spPr>
          <a:xfrm>
            <a:off x="3076598" y="2537649"/>
            <a:ext cx="1933156" cy="646331"/>
          </a:xfrm>
          <a:prstGeom prst="rect">
            <a:avLst/>
          </a:prstGeom>
          <a:solidFill>
            <a:schemeClr val="bg1"/>
          </a:solidFill>
          <a:ln w="47625"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1 of 16 characters within the register</a:t>
            </a:r>
          </a:p>
        </p:txBody>
      </p:sp>
      <p:sp>
        <p:nvSpPr>
          <p:cNvPr id="63" name="Bent Up Arrow 62">
            <a:extLst>
              <a:ext uri="{FF2B5EF4-FFF2-40B4-BE49-F238E27FC236}">
                <a16:creationId xmlns:a16="http://schemas.microsoft.com/office/drawing/2014/main" id="{D7ACFDE0-6E46-2444-BA2A-564FC515573F}"/>
              </a:ext>
            </a:extLst>
          </p:cNvPr>
          <p:cNvSpPr/>
          <p:nvPr/>
        </p:nvSpPr>
        <p:spPr>
          <a:xfrm flipH="1">
            <a:off x="1833460" y="6124145"/>
            <a:ext cx="264265" cy="262732"/>
          </a:xfrm>
          <a:prstGeom prst="bentUp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endParaRPr lang="en-US" b="1">
              <a:ln/>
              <a:solidFill>
                <a:schemeClr val="accent4"/>
              </a:solidFill>
            </a:endParaRPr>
          </a:p>
        </p:txBody>
      </p:sp>
      <p:sp>
        <p:nvSpPr>
          <p:cNvPr id="65" name="Bent Up Arrow 64">
            <a:extLst>
              <a:ext uri="{FF2B5EF4-FFF2-40B4-BE49-F238E27FC236}">
                <a16:creationId xmlns:a16="http://schemas.microsoft.com/office/drawing/2014/main" id="{1716AEDE-B888-E445-9211-30149C97E034}"/>
              </a:ext>
            </a:extLst>
          </p:cNvPr>
          <p:cNvSpPr/>
          <p:nvPr/>
        </p:nvSpPr>
        <p:spPr>
          <a:xfrm flipH="1">
            <a:off x="1305151" y="5321554"/>
            <a:ext cx="660442" cy="570239"/>
          </a:xfrm>
          <a:prstGeom prst="bentUpArrow">
            <a:avLst>
              <a:gd name="adj1" fmla="val 11535"/>
              <a:gd name="adj2" fmla="val 11535"/>
              <a:gd name="adj3" fmla="val 17655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endParaRPr lang="en-US" b="1">
              <a:ln/>
              <a:solidFill>
                <a:schemeClr val="accent4"/>
              </a:solidFill>
            </a:endParaRPr>
          </a:p>
        </p:txBody>
      </p:sp>
      <p:sp>
        <p:nvSpPr>
          <p:cNvPr id="68" name="Right Arrow 67">
            <a:extLst>
              <a:ext uri="{FF2B5EF4-FFF2-40B4-BE49-F238E27FC236}">
                <a16:creationId xmlns:a16="http://schemas.microsoft.com/office/drawing/2014/main" id="{3126DAFD-7F7B-644B-AC42-EF1711E7DCA5}"/>
              </a:ext>
            </a:extLst>
          </p:cNvPr>
          <p:cNvSpPr/>
          <p:nvPr/>
        </p:nvSpPr>
        <p:spPr>
          <a:xfrm rot="16200000">
            <a:off x="2995802" y="2204362"/>
            <a:ext cx="646723" cy="129746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endParaRPr lang="en-US" b="1">
              <a:ln/>
              <a:solidFill>
                <a:schemeClr val="accent4"/>
              </a:solidFill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584704A-B5FB-4D49-BD5B-BFE994D2C220}"/>
              </a:ext>
            </a:extLst>
          </p:cNvPr>
          <p:cNvGrpSpPr/>
          <p:nvPr/>
        </p:nvGrpSpPr>
        <p:grpSpPr>
          <a:xfrm>
            <a:off x="1112279" y="1945390"/>
            <a:ext cx="1181681" cy="1869146"/>
            <a:chOff x="1112278" y="2151752"/>
            <a:chExt cx="1181681" cy="1869146"/>
          </a:xfrm>
        </p:grpSpPr>
        <p:sp>
          <p:nvSpPr>
            <p:cNvPr id="69" name="Bent Up Arrow 68">
              <a:extLst>
                <a:ext uri="{FF2B5EF4-FFF2-40B4-BE49-F238E27FC236}">
                  <a16:creationId xmlns:a16="http://schemas.microsoft.com/office/drawing/2014/main" id="{1C6F18D0-CE03-C14F-A04A-1B2F22901189}"/>
                </a:ext>
              </a:extLst>
            </p:cNvPr>
            <p:cNvSpPr/>
            <p:nvPr/>
          </p:nvSpPr>
          <p:spPr>
            <a:xfrm flipH="1">
              <a:off x="1235260" y="2151752"/>
              <a:ext cx="1020353" cy="1700799"/>
            </a:xfrm>
            <a:prstGeom prst="bentUpArrow">
              <a:avLst>
                <a:gd name="adj1" fmla="val 8988"/>
                <a:gd name="adj2" fmla="val 7206"/>
                <a:gd name="adj3" fmla="val 10016"/>
              </a:avLst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 algn="ctr"/>
              <a:endParaRPr lang="en-US" b="1">
                <a:ln/>
                <a:solidFill>
                  <a:schemeClr val="accent4"/>
                </a:solidFill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5F147FD-CD7C-AF45-8BDA-49BDCB8F785C}"/>
                </a:ext>
              </a:extLst>
            </p:cNvPr>
            <p:cNvSpPr/>
            <p:nvPr/>
          </p:nvSpPr>
          <p:spPr>
            <a:xfrm>
              <a:off x="1112278" y="3562568"/>
              <a:ext cx="1181681" cy="4583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Bent Up Arrow 65">
            <a:extLst>
              <a:ext uri="{FF2B5EF4-FFF2-40B4-BE49-F238E27FC236}">
                <a16:creationId xmlns:a16="http://schemas.microsoft.com/office/drawing/2014/main" id="{AF11D249-05C4-804C-B63E-82537DD302C1}"/>
              </a:ext>
            </a:extLst>
          </p:cNvPr>
          <p:cNvSpPr/>
          <p:nvPr/>
        </p:nvSpPr>
        <p:spPr>
          <a:xfrm flipH="1">
            <a:off x="2097725" y="1945390"/>
            <a:ext cx="1020353" cy="1700799"/>
          </a:xfrm>
          <a:prstGeom prst="bentUpArrow">
            <a:avLst>
              <a:gd name="adj1" fmla="val 8988"/>
              <a:gd name="adj2" fmla="val 7206"/>
              <a:gd name="adj3" fmla="val 10016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endParaRPr lang="en-US" b="1">
              <a:ln/>
              <a:solidFill>
                <a:schemeClr val="accent4"/>
              </a:solidFill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41F782B0-80B0-4649-84C9-A369EE6F806D}"/>
              </a:ext>
            </a:extLst>
          </p:cNvPr>
          <p:cNvSpPr/>
          <p:nvPr/>
        </p:nvSpPr>
        <p:spPr>
          <a:xfrm>
            <a:off x="1126437" y="2177321"/>
            <a:ext cx="125609" cy="22439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C2C750FF-FDBA-BF4C-92F2-7A02E97804D7}"/>
              </a:ext>
            </a:extLst>
          </p:cNvPr>
          <p:cNvSpPr/>
          <p:nvPr/>
        </p:nvSpPr>
        <p:spPr>
          <a:xfrm>
            <a:off x="1372049" y="2530152"/>
            <a:ext cx="125609" cy="17543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B707747-7984-5F49-8F9E-C2E99B4EA41D}"/>
              </a:ext>
            </a:extLst>
          </p:cNvPr>
          <p:cNvSpPr/>
          <p:nvPr/>
        </p:nvSpPr>
        <p:spPr>
          <a:xfrm>
            <a:off x="2831222" y="3894268"/>
            <a:ext cx="146485" cy="5682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01321458-DC3C-3946-9F22-0802B20714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2049" y="3299316"/>
            <a:ext cx="1816100" cy="1282700"/>
          </a:xfrm>
          <a:prstGeom prst="rect">
            <a:avLst/>
          </a:prstGeom>
        </p:spPr>
      </p:pic>
      <p:sp>
        <p:nvSpPr>
          <p:cNvPr id="79" name="Rectangle 78">
            <a:extLst>
              <a:ext uri="{FF2B5EF4-FFF2-40B4-BE49-F238E27FC236}">
                <a16:creationId xmlns:a16="http://schemas.microsoft.com/office/drawing/2014/main" id="{B00F825B-6D7A-FB42-A51C-0B06F5AA0380}"/>
              </a:ext>
            </a:extLst>
          </p:cNvPr>
          <p:cNvSpPr/>
          <p:nvPr/>
        </p:nvSpPr>
        <p:spPr>
          <a:xfrm>
            <a:off x="2791957" y="4295481"/>
            <a:ext cx="173721" cy="2268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8" name="Picture 77">
            <a:extLst>
              <a:ext uri="{FF2B5EF4-FFF2-40B4-BE49-F238E27FC236}">
                <a16:creationId xmlns:a16="http://schemas.microsoft.com/office/drawing/2014/main" id="{AE5B7C77-5165-F44C-8BD6-189442311F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745" r="14817"/>
          <a:stretch/>
        </p:blipFill>
        <p:spPr>
          <a:xfrm>
            <a:off x="2790335" y="3299316"/>
            <a:ext cx="324609" cy="1282700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6130D0CE-B8F4-D444-ABB3-D98756910933}"/>
              </a:ext>
            </a:extLst>
          </p:cNvPr>
          <p:cNvGrpSpPr/>
          <p:nvPr/>
        </p:nvGrpSpPr>
        <p:grpSpPr>
          <a:xfrm>
            <a:off x="5883299" y="403874"/>
            <a:ext cx="5521006" cy="4741276"/>
            <a:chOff x="5883299" y="403874"/>
            <a:chExt cx="5521006" cy="4741276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7990296-2BB6-304D-9C43-169455BC933C}"/>
                </a:ext>
              </a:extLst>
            </p:cNvPr>
            <p:cNvSpPr txBox="1"/>
            <p:nvPr/>
          </p:nvSpPr>
          <p:spPr>
            <a:xfrm>
              <a:off x="8683442" y="3944821"/>
              <a:ext cx="2720863" cy="1200329"/>
            </a:xfrm>
            <a:prstGeom prst="rect">
              <a:avLst/>
            </a:prstGeom>
            <a:solidFill>
              <a:schemeClr val="bg1"/>
            </a:solidFill>
            <a:ln w="47625">
              <a:noFill/>
            </a:ln>
          </p:spPr>
          <p:txBody>
            <a:bodyPr wrap="square" rtlCol="0">
              <a:spAutoFit/>
            </a:bodyPr>
            <a:lstStyle/>
            <a:p>
              <a:pPr algn="just"/>
              <a:r>
                <a:rPr lang="en-US" dirty="0"/>
                <a:t>1 of 4 DATA RAM chips within the DATA RAM bank previously selected with a DCL instruction</a:t>
              </a:r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ED17F7F1-190E-514B-847B-FD2CDD4EB387}"/>
                </a:ext>
              </a:extLst>
            </p:cNvPr>
            <p:cNvGrpSpPr/>
            <p:nvPr/>
          </p:nvGrpSpPr>
          <p:grpSpPr>
            <a:xfrm>
              <a:off x="6540041" y="933911"/>
              <a:ext cx="3153427" cy="540000"/>
              <a:chOff x="6267794" y="658408"/>
              <a:chExt cx="2880000" cy="540000"/>
            </a:xfrm>
          </p:grpSpPr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F6026B5D-3F03-BC42-A6BC-0F3C3B7741ED}"/>
                  </a:ext>
                </a:extLst>
              </p:cNvPr>
              <p:cNvSpPr txBox="1"/>
              <p:nvPr/>
            </p:nvSpPr>
            <p:spPr>
              <a:xfrm>
                <a:off x="6267794" y="658408"/>
                <a:ext cx="2880000" cy="540000"/>
              </a:xfrm>
              <a:prstGeom prst="rect">
                <a:avLst/>
              </a:prstGeom>
              <a:noFill/>
              <a:ln w="4762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4307B331-B9B1-5F4A-88B7-BDD1F7CEE91A}"/>
                  </a:ext>
                </a:extLst>
              </p:cNvPr>
              <p:cNvSpPr txBox="1"/>
              <p:nvPr/>
            </p:nvSpPr>
            <p:spPr>
              <a:xfrm>
                <a:off x="6267794" y="658408"/>
                <a:ext cx="1440000" cy="540000"/>
              </a:xfrm>
              <a:prstGeom prst="rect">
                <a:avLst/>
              </a:prstGeom>
              <a:noFill/>
              <a:ln w="4762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4186B0B2-3862-7C4D-AC7C-FFB69C525328}"/>
                  </a:ext>
                </a:extLst>
              </p:cNvPr>
              <p:cNvSpPr txBox="1"/>
              <p:nvPr/>
            </p:nvSpPr>
            <p:spPr>
              <a:xfrm>
                <a:off x="6267794" y="658408"/>
                <a:ext cx="720000" cy="540000"/>
              </a:xfrm>
              <a:prstGeom prst="rect">
                <a:avLst/>
              </a:prstGeom>
              <a:noFill/>
              <a:ln w="4762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BC99B9C3-A083-1245-89E5-ED368C0658C3}"/>
                  </a:ext>
                </a:extLst>
              </p:cNvPr>
              <p:cNvSpPr txBox="1"/>
              <p:nvPr/>
            </p:nvSpPr>
            <p:spPr>
              <a:xfrm>
                <a:off x="7707794" y="658408"/>
                <a:ext cx="720000" cy="540000"/>
              </a:xfrm>
              <a:prstGeom prst="rect">
                <a:avLst/>
              </a:prstGeom>
              <a:noFill/>
              <a:ln w="4762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D96E70ED-4F65-A546-AEBB-7968C68D08F1}"/>
                  </a:ext>
                </a:extLst>
              </p:cNvPr>
              <p:cNvSpPr txBox="1"/>
              <p:nvPr/>
            </p:nvSpPr>
            <p:spPr>
              <a:xfrm>
                <a:off x="6267794" y="658408"/>
                <a:ext cx="360000" cy="540000"/>
              </a:xfrm>
              <a:prstGeom prst="rect">
                <a:avLst/>
              </a:prstGeom>
              <a:noFill/>
              <a:ln w="4762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ABDCC7F-D612-2141-BAA8-71DB68633820}"/>
                  </a:ext>
                </a:extLst>
              </p:cNvPr>
              <p:cNvSpPr txBox="1"/>
              <p:nvPr/>
            </p:nvSpPr>
            <p:spPr>
              <a:xfrm>
                <a:off x="7347794" y="658408"/>
                <a:ext cx="720000" cy="540000"/>
              </a:xfrm>
              <a:prstGeom prst="rect">
                <a:avLst/>
              </a:prstGeom>
              <a:noFill/>
              <a:ln w="4762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7F5FD34-18F9-8148-A56C-F9662155935B}"/>
                  </a:ext>
                </a:extLst>
              </p:cNvPr>
              <p:cNvSpPr txBox="1"/>
              <p:nvPr/>
            </p:nvSpPr>
            <p:spPr>
              <a:xfrm>
                <a:off x="8067794" y="658408"/>
                <a:ext cx="720000" cy="540000"/>
              </a:xfrm>
              <a:prstGeom prst="rect">
                <a:avLst/>
              </a:prstGeom>
              <a:noFill/>
              <a:ln w="4762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dirty="0"/>
              </a:p>
            </p:txBody>
          </p:sp>
        </p:grpSp>
        <p:sp>
          <p:nvSpPr>
            <p:cNvPr id="56" name="Double Brace 55">
              <a:extLst>
                <a:ext uri="{FF2B5EF4-FFF2-40B4-BE49-F238E27FC236}">
                  <a16:creationId xmlns:a16="http://schemas.microsoft.com/office/drawing/2014/main" id="{5E758CE4-8810-304C-8614-02C47CEF9D05}"/>
                </a:ext>
              </a:extLst>
            </p:cNvPr>
            <p:cNvSpPr/>
            <p:nvPr/>
          </p:nvSpPr>
          <p:spPr>
            <a:xfrm rot="16200000">
              <a:off x="6243816" y="743012"/>
              <a:ext cx="1380810" cy="788357"/>
            </a:xfrm>
            <a:prstGeom prst="bracePair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Double Brace 56">
              <a:extLst>
                <a:ext uri="{FF2B5EF4-FFF2-40B4-BE49-F238E27FC236}">
                  <a16:creationId xmlns:a16="http://schemas.microsoft.com/office/drawing/2014/main" id="{FF10F1C4-5FF1-3343-B2B5-529B7E745DF3}"/>
                </a:ext>
              </a:extLst>
            </p:cNvPr>
            <p:cNvSpPr/>
            <p:nvPr/>
          </p:nvSpPr>
          <p:spPr>
            <a:xfrm rot="16200000">
              <a:off x="8257223" y="441667"/>
              <a:ext cx="1373582" cy="1498912"/>
            </a:xfrm>
            <a:prstGeom prst="bracePair">
              <a:avLst>
                <a:gd name="adj" fmla="val 6936"/>
              </a:avLst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Double Brace 57">
              <a:extLst>
                <a:ext uri="{FF2B5EF4-FFF2-40B4-BE49-F238E27FC236}">
                  <a16:creationId xmlns:a16="http://schemas.microsoft.com/office/drawing/2014/main" id="{B83520A4-4140-7D42-B619-8D7C91ACBA0E}"/>
                </a:ext>
              </a:extLst>
            </p:cNvPr>
            <p:cNvSpPr/>
            <p:nvPr/>
          </p:nvSpPr>
          <p:spPr>
            <a:xfrm rot="16200000">
              <a:off x="7074062" y="743012"/>
              <a:ext cx="1380810" cy="788357"/>
            </a:xfrm>
            <a:prstGeom prst="bracePair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066D7EF0-8623-F24B-92B7-9A53B21B7FE6}"/>
                </a:ext>
              </a:extLst>
            </p:cNvPr>
            <p:cNvSpPr txBox="1"/>
            <p:nvPr/>
          </p:nvSpPr>
          <p:spPr>
            <a:xfrm>
              <a:off x="5883299" y="403874"/>
              <a:ext cx="4698905" cy="369332"/>
            </a:xfrm>
            <a:prstGeom prst="rect">
              <a:avLst/>
            </a:prstGeom>
            <a:solidFill>
              <a:schemeClr val="bg1"/>
            </a:solidFill>
            <a:ln w="476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When referring to a DATA RAM status character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1A5B0212-25C1-A442-B94F-6D8D5B474700}"/>
                </a:ext>
              </a:extLst>
            </p:cNvPr>
            <p:cNvSpPr txBox="1"/>
            <p:nvPr/>
          </p:nvSpPr>
          <p:spPr>
            <a:xfrm>
              <a:off x="8701449" y="3315357"/>
              <a:ext cx="2702856" cy="646331"/>
            </a:xfrm>
            <a:prstGeom prst="rect">
              <a:avLst/>
            </a:prstGeom>
            <a:solidFill>
              <a:schemeClr val="bg1"/>
            </a:solidFill>
            <a:ln w="47625">
              <a:noFill/>
            </a:ln>
          </p:spPr>
          <p:txBody>
            <a:bodyPr wrap="square" rtlCol="0">
              <a:spAutoFit/>
            </a:bodyPr>
            <a:lstStyle/>
            <a:p>
              <a:pPr algn="just"/>
              <a:r>
                <a:rPr lang="en-US" dirty="0"/>
                <a:t>1 of 4 registers within the DATA RAM chip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E0E254EF-BE6A-394A-B276-407112CA0A68}"/>
                </a:ext>
              </a:extLst>
            </p:cNvPr>
            <p:cNvSpPr txBox="1"/>
            <p:nvPr/>
          </p:nvSpPr>
          <p:spPr>
            <a:xfrm>
              <a:off x="8701449" y="2588202"/>
              <a:ext cx="1933156" cy="369332"/>
            </a:xfrm>
            <a:prstGeom prst="rect">
              <a:avLst/>
            </a:prstGeom>
            <a:solidFill>
              <a:schemeClr val="bg1"/>
            </a:solidFill>
            <a:ln w="47625">
              <a:noFill/>
            </a:ln>
          </p:spPr>
          <p:txBody>
            <a:bodyPr wrap="square" rtlCol="0">
              <a:spAutoFit/>
            </a:bodyPr>
            <a:lstStyle/>
            <a:p>
              <a:pPr algn="just"/>
              <a:r>
                <a:rPr lang="en-US" dirty="0"/>
                <a:t>Not relevant</a:t>
              </a:r>
            </a:p>
          </p:txBody>
        </p:sp>
        <p:sp>
          <p:nvSpPr>
            <p:cNvPr id="62" name="Right Arrow 61">
              <a:extLst>
                <a:ext uri="{FF2B5EF4-FFF2-40B4-BE49-F238E27FC236}">
                  <a16:creationId xmlns:a16="http://schemas.microsoft.com/office/drawing/2014/main" id="{332E5DE6-D8DD-ED4A-AACE-DE8B707A60AA}"/>
                </a:ext>
              </a:extLst>
            </p:cNvPr>
            <p:cNvSpPr/>
            <p:nvPr/>
          </p:nvSpPr>
          <p:spPr>
            <a:xfrm rot="16200000">
              <a:off x="8620653" y="2254915"/>
              <a:ext cx="646723" cy="129746"/>
            </a:xfrm>
            <a:prstGeom prst="rightArrow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 algn="ctr"/>
              <a:endParaRPr lang="en-US" b="1">
                <a:ln/>
                <a:solidFill>
                  <a:schemeClr val="accent4"/>
                </a:solidFill>
              </a:endParaRPr>
            </a:p>
          </p:txBody>
        </p: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8BFAECD1-06BC-924C-8B5E-36C558E34181}"/>
                </a:ext>
              </a:extLst>
            </p:cNvPr>
            <p:cNvGrpSpPr/>
            <p:nvPr/>
          </p:nvGrpSpPr>
          <p:grpSpPr>
            <a:xfrm>
              <a:off x="6737130" y="1995943"/>
              <a:ext cx="1181681" cy="1869146"/>
              <a:chOff x="1112278" y="2151752"/>
              <a:chExt cx="1181681" cy="1869146"/>
            </a:xfrm>
          </p:grpSpPr>
          <p:sp>
            <p:nvSpPr>
              <p:cNvPr id="67" name="Bent Up Arrow 66">
                <a:extLst>
                  <a:ext uri="{FF2B5EF4-FFF2-40B4-BE49-F238E27FC236}">
                    <a16:creationId xmlns:a16="http://schemas.microsoft.com/office/drawing/2014/main" id="{1B9172D9-B618-CF42-87F4-7EF2DABE1482}"/>
                  </a:ext>
                </a:extLst>
              </p:cNvPr>
              <p:cNvSpPr/>
              <p:nvPr/>
            </p:nvSpPr>
            <p:spPr>
              <a:xfrm flipH="1">
                <a:off x="1235260" y="2151752"/>
                <a:ext cx="1020353" cy="1700799"/>
              </a:xfrm>
              <a:prstGeom prst="bentUpArrow">
                <a:avLst>
                  <a:gd name="adj1" fmla="val 8988"/>
                  <a:gd name="adj2" fmla="val 7206"/>
                  <a:gd name="adj3" fmla="val 10016"/>
                </a:avLst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/>
                  <a:lightRig rig="soft" dir="t">
                    <a:rot lat="0" lon="0" rev="15600000"/>
                  </a:lightRig>
                </a:scene3d>
                <a:sp3d extrusionH="57150" prstMaterial="softEdge">
                  <a:bevelT w="25400" h="38100"/>
                </a:sp3d>
              </a:bodyPr>
              <a:lstStyle/>
              <a:p>
                <a:pPr algn="ctr"/>
                <a:endParaRPr lang="en-US" b="1">
                  <a:ln/>
                  <a:solidFill>
                    <a:schemeClr val="accent4"/>
                  </a:solidFill>
                </a:endParaRPr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84AF570D-8DE0-EE49-BFDC-EA5526B97467}"/>
                  </a:ext>
                </a:extLst>
              </p:cNvPr>
              <p:cNvSpPr/>
              <p:nvPr/>
            </p:nvSpPr>
            <p:spPr>
              <a:xfrm>
                <a:off x="1112278" y="3562568"/>
                <a:ext cx="1181681" cy="45833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1" name="Bent Up Arrow 70">
              <a:extLst>
                <a:ext uri="{FF2B5EF4-FFF2-40B4-BE49-F238E27FC236}">
                  <a16:creationId xmlns:a16="http://schemas.microsoft.com/office/drawing/2014/main" id="{25E1360D-9A7C-A941-A8B9-BDBDE4F7AE55}"/>
                </a:ext>
              </a:extLst>
            </p:cNvPr>
            <p:cNvSpPr/>
            <p:nvPr/>
          </p:nvSpPr>
          <p:spPr>
            <a:xfrm flipH="1">
              <a:off x="7722576" y="1995943"/>
              <a:ext cx="1020353" cy="1700799"/>
            </a:xfrm>
            <a:prstGeom prst="bentUpArrow">
              <a:avLst>
                <a:gd name="adj1" fmla="val 8988"/>
                <a:gd name="adj2" fmla="val 7206"/>
                <a:gd name="adj3" fmla="val 10016"/>
              </a:avLst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 algn="ctr"/>
              <a:endParaRPr lang="en-US" b="1">
                <a:ln/>
                <a:solidFill>
                  <a:schemeClr val="accent4"/>
                </a:solidFill>
              </a:endParaRP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12CB75DA-31EE-FF40-9FCA-543FC1A53392}"/>
                </a:ext>
              </a:extLst>
            </p:cNvPr>
            <p:cNvSpPr/>
            <p:nvPr/>
          </p:nvSpPr>
          <p:spPr>
            <a:xfrm>
              <a:off x="6751288" y="2227874"/>
              <a:ext cx="125609" cy="22439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78D546F9-D223-BC4B-BB76-C62C722D26F7}"/>
                </a:ext>
              </a:extLst>
            </p:cNvPr>
            <p:cNvSpPr/>
            <p:nvPr/>
          </p:nvSpPr>
          <p:spPr>
            <a:xfrm>
              <a:off x="6996900" y="2580705"/>
              <a:ext cx="125609" cy="175435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5026B880-7992-184C-91D6-54F0204A5529}"/>
                </a:ext>
              </a:extLst>
            </p:cNvPr>
            <p:cNvSpPr/>
            <p:nvPr/>
          </p:nvSpPr>
          <p:spPr>
            <a:xfrm>
              <a:off x="8456073" y="3944821"/>
              <a:ext cx="146485" cy="56828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DDB09A58-7EC5-544C-8BE1-D850A3B9285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26900" y="3349869"/>
              <a:ext cx="1816100" cy="1282700"/>
            </a:xfrm>
            <a:prstGeom prst="rect">
              <a:avLst/>
            </a:prstGeom>
          </p:spPr>
        </p:pic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E07E004A-4AD9-A944-9D55-78B717E01A97}"/>
                </a:ext>
              </a:extLst>
            </p:cNvPr>
            <p:cNvSpPr/>
            <p:nvPr/>
          </p:nvSpPr>
          <p:spPr>
            <a:xfrm>
              <a:off x="8416808" y="4346034"/>
              <a:ext cx="173721" cy="22680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2" name="Picture 81">
              <a:extLst>
                <a:ext uri="{FF2B5EF4-FFF2-40B4-BE49-F238E27FC236}">
                  <a16:creationId xmlns:a16="http://schemas.microsoft.com/office/drawing/2014/main" id="{E0682C0D-23F3-3641-B990-667F175B4F1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65745" r="14817"/>
            <a:stretch/>
          </p:blipFill>
          <p:spPr>
            <a:xfrm>
              <a:off x="8415186" y="3349869"/>
              <a:ext cx="324609" cy="12827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29990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Double Brace 102">
            <a:extLst>
              <a:ext uri="{FF2B5EF4-FFF2-40B4-BE49-F238E27FC236}">
                <a16:creationId xmlns:a16="http://schemas.microsoft.com/office/drawing/2014/main" id="{6B6CE1C1-1911-304F-BDC2-69616823C790}"/>
              </a:ext>
            </a:extLst>
          </p:cNvPr>
          <p:cNvSpPr/>
          <p:nvPr/>
        </p:nvSpPr>
        <p:spPr>
          <a:xfrm rot="16200000">
            <a:off x="6662549" y="436446"/>
            <a:ext cx="1373582" cy="1498912"/>
          </a:xfrm>
          <a:prstGeom prst="bracePair">
            <a:avLst>
              <a:gd name="adj" fmla="val 6936"/>
            </a:avLst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ight Arrow 104">
            <a:extLst>
              <a:ext uri="{FF2B5EF4-FFF2-40B4-BE49-F238E27FC236}">
                <a16:creationId xmlns:a16="http://schemas.microsoft.com/office/drawing/2014/main" id="{4ABD3031-5BB6-B241-A0EA-A77582ED60E5}"/>
              </a:ext>
            </a:extLst>
          </p:cNvPr>
          <p:cNvSpPr/>
          <p:nvPr/>
        </p:nvSpPr>
        <p:spPr>
          <a:xfrm rot="16200000">
            <a:off x="6768653" y="2507020"/>
            <a:ext cx="1157239" cy="125610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endParaRPr lang="en-US" b="1">
              <a:ln/>
              <a:solidFill>
                <a:schemeClr val="accent4"/>
              </a:solidFill>
            </a:endParaRPr>
          </a:p>
        </p:txBody>
      </p:sp>
      <p:sp>
        <p:nvSpPr>
          <p:cNvPr id="99" name="Double Brace 98">
            <a:extLst>
              <a:ext uri="{FF2B5EF4-FFF2-40B4-BE49-F238E27FC236}">
                <a16:creationId xmlns:a16="http://schemas.microsoft.com/office/drawing/2014/main" id="{87CD1EDE-3668-DB44-8F9E-E00ED3372B4F}"/>
              </a:ext>
            </a:extLst>
          </p:cNvPr>
          <p:cNvSpPr/>
          <p:nvPr/>
        </p:nvSpPr>
        <p:spPr>
          <a:xfrm rot="16200000">
            <a:off x="8257223" y="441667"/>
            <a:ext cx="1373582" cy="1498912"/>
          </a:xfrm>
          <a:prstGeom prst="bracePair">
            <a:avLst>
              <a:gd name="adj" fmla="val 6936"/>
            </a:avLst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D8845618-C632-7146-B72C-1D5EFC00311B}"/>
              </a:ext>
            </a:extLst>
          </p:cNvPr>
          <p:cNvSpPr txBox="1"/>
          <p:nvPr/>
        </p:nvSpPr>
        <p:spPr>
          <a:xfrm>
            <a:off x="10443652" y="6386877"/>
            <a:ext cx="1576714" cy="369332"/>
          </a:xfrm>
          <a:prstGeom prst="rect">
            <a:avLst/>
          </a:prstGeom>
          <a:noFill/>
          <a:ln w="476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SRC 3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8D018AC-7C8C-3B4D-ADED-45BF6D2EB544}"/>
              </a:ext>
            </a:extLst>
          </p:cNvPr>
          <p:cNvGrpSpPr/>
          <p:nvPr/>
        </p:nvGrpSpPr>
        <p:grpSpPr>
          <a:xfrm>
            <a:off x="772052" y="345679"/>
            <a:ext cx="4036565" cy="4377738"/>
            <a:chOff x="772052" y="345679"/>
            <a:chExt cx="4036565" cy="4377738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CE9B1D82-ECD1-204B-A777-75893F6A2DF1}"/>
                </a:ext>
              </a:extLst>
            </p:cNvPr>
            <p:cNvSpPr txBox="1"/>
            <p:nvPr/>
          </p:nvSpPr>
          <p:spPr>
            <a:xfrm>
              <a:off x="2210148" y="2969091"/>
              <a:ext cx="2122241" cy="1754326"/>
            </a:xfrm>
            <a:prstGeom prst="rect">
              <a:avLst/>
            </a:prstGeom>
            <a:solidFill>
              <a:schemeClr val="bg1"/>
            </a:solidFill>
            <a:ln w="47625">
              <a:noFill/>
            </a:ln>
          </p:spPr>
          <p:txBody>
            <a:bodyPr wrap="square" rtlCol="0">
              <a:spAutoFit/>
            </a:bodyPr>
            <a:lstStyle/>
            <a:p>
              <a:pPr algn="just"/>
              <a:r>
                <a:rPr lang="en-GB" dirty="0"/>
                <a:t>The port associated with 1 of 4 DATA RAM chips within the DATA RAM bank previously selected by a DCL instruction. </a:t>
              </a:r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F5C5A37E-FBBC-974D-93C7-8717ECF61963}"/>
                </a:ext>
              </a:extLst>
            </p:cNvPr>
            <p:cNvGrpSpPr/>
            <p:nvPr/>
          </p:nvGrpSpPr>
          <p:grpSpPr>
            <a:xfrm>
              <a:off x="915190" y="883358"/>
              <a:ext cx="3153427" cy="540000"/>
              <a:chOff x="6267794" y="658408"/>
              <a:chExt cx="2880000" cy="540000"/>
            </a:xfrm>
          </p:grpSpPr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D71F7C52-92AD-4C4D-B199-BB887030B1F2}"/>
                  </a:ext>
                </a:extLst>
              </p:cNvPr>
              <p:cNvSpPr txBox="1"/>
              <p:nvPr/>
            </p:nvSpPr>
            <p:spPr>
              <a:xfrm>
                <a:off x="6267794" y="658408"/>
                <a:ext cx="2880000" cy="540000"/>
              </a:xfrm>
              <a:prstGeom prst="rect">
                <a:avLst/>
              </a:prstGeom>
              <a:noFill/>
              <a:ln w="4762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2BAF882E-6929-454A-BF37-DB60469FF7A4}"/>
                  </a:ext>
                </a:extLst>
              </p:cNvPr>
              <p:cNvSpPr txBox="1"/>
              <p:nvPr/>
            </p:nvSpPr>
            <p:spPr>
              <a:xfrm>
                <a:off x="6267794" y="658408"/>
                <a:ext cx="1440000" cy="540000"/>
              </a:xfrm>
              <a:prstGeom prst="rect">
                <a:avLst/>
              </a:prstGeom>
              <a:noFill/>
              <a:ln w="4762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C97C69E3-5231-BF4D-A7F2-D74FD0844706}"/>
                  </a:ext>
                </a:extLst>
              </p:cNvPr>
              <p:cNvSpPr txBox="1"/>
              <p:nvPr/>
            </p:nvSpPr>
            <p:spPr>
              <a:xfrm>
                <a:off x="6267794" y="658408"/>
                <a:ext cx="720000" cy="540000"/>
              </a:xfrm>
              <a:prstGeom prst="rect">
                <a:avLst/>
              </a:prstGeom>
              <a:noFill/>
              <a:ln w="4762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3F45469A-691F-8E4B-AFCC-A17E7E8E5C79}"/>
                  </a:ext>
                </a:extLst>
              </p:cNvPr>
              <p:cNvSpPr txBox="1"/>
              <p:nvPr/>
            </p:nvSpPr>
            <p:spPr>
              <a:xfrm>
                <a:off x="7707794" y="658408"/>
                <a:ext cx="720000" cy="540000"/>
              </a:xfrm>
              <a:prstGeom prst="rect">
                <a:avLst/>
              </a:prstGeom>
              <a:noFill/>
              <a:ln w="4762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40005272-110E-4742-B7F3-6856934B380C}"/>
                  </a:ext>
                </a:extLst>
              </p:cNvPr>
              <p:cNvSpPr txBox="1"/>
              <p:nvPr/>
            </p:nvSpPr>
            <p:spPr>
              <a:xfrm>
                <a:off x="6267794" y="658408"/>
                <a:ext cx="360000" cy="540000"/>
              </a:xfrm>
              <a:prstGeom prst="rect">
                <a:avLst/>
              </a:prstGeom>
              <a:noFill/>
              <a:ln w="4762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8A468300-4E45-CF45-9FAA-F56CB2E626E5}"/>
                  </a:ext>
                </a:extLst>
              </p:cNvPr>
              <p:cNvSpPr txBox="1"/>
              <p:nvPr/>
            </p:nvSpPr>
            <p:spPr>
              <a:xfrm>
                <a:off x="7347794" y="658408"/>
                <a:ext cx="720000" cy="540000"/>
              </a:xfrm>
              <a:prstGeom prst="rect">
                <a:avLst/>
              </a:prstGeom>
              <a:noFill/>
              <a:ln w="4762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A6270ED0-95EB-7145-9BC4-B5E7274B4A3B}"/>
                  </a:ext>
                </a:extLst>
              </p:cNvPr>
              <p:cNvSpPr txBox="1"/>
              <p:nvPr/>
            </p:nvSpPr>
            <p:spPr>
              <a:xfrm>
                <a:off x="8067794" y="658408"/>
                <a:ext cx="720000" cy="540000"/>
              </a:xfrm>
              <a:prstGeom prst="rect">
                <a:avLst/>
              </a:prstGeom>
              <a:noFill/>
              <a:ln w="4762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dirty="0"/>
              </a:p>
            </p:txBody>
          </p:sp>
        </p:grpSp>
        <p:sp>
          <p:nvSpPr>
            <p:cNvPr id="50" name="Double Brace 49">
              <a:extLst>
                <a:ext uri="{FF2B5EF4-FFF2-40B4-BE49-F238E27FC236}">
                  <a16:creationId xmlns:a16="http://schemas.microsoft.com/office/drawing/2014/main" id="{6713F242-B721-CD44-B19F-922A5FC27B88}"/>
                </a:ext>
              </a:extLst>
            </p:cNvPr>
            <p:cNvSpPr/>
            <p:nvPr/>
          </p:nvSpPr>
          <p:spPr>
            <a:xfrm rot="16200000">
              <a:off x="618965" y="692459"/>
              <a:ext cx="1380810" cy="788357"/>
            </a:xfrm>
            <a:prstGeom prst="bracePair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Double Brace 50">
              <a:extLst>
                <a:ext uri="{FF2B5EF4-FFF2-40B4-BE49-F238E27FC236}">
                  <a16:creationId xmlns:a16="http://schemas.microsoft.com/office/drawing/2014/main" id="{7CEE3E57-1B9B-5245-8728-3209525B0433}"/>
                </a:ext>
              </a:extLst>
            </p:cNvPr>
            <p:cNvSpPr/>
            <p:nvPr/>
          </p:nvSpPr>
          <p:spPr>
            <a:xfrm rot="16200000">
              <a:off x="2199292" y="-41966"/>
              <a:ext cx="1373582" cy="2365072"/>
            </a:xfrm>
            <a:prstGeom prst="bracePair">
              <a:avLst>
                <a:gd name="adj" fmla="val 6936"/>
              </a:avLst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60ED2086-C401-4C40-8E0A-254D17041A3D}"/>
                </a:ext>
              </a:extLst>
            </p:cNvPr>
            <p:cNvSpPr txBox="1"/>
            <p:nvPr/>
          </p:nvSpPr>
          <p:spPr>
            <a:xfrm>
              <a:off x="772052" y="345679"/>
              <a:ext cx="4036565" cy="369332"/>
            </a:xfrm>
            <a:prstGeom prst="rect">
              <a:avLst/>
            </a:prstGeom>
            <a:solidFill>
              <a:schemeClr val="bg1"/>
            </a:solidFill>
            <a:ln w="476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When referring to RAM output port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24578088-2B42-314A-8EFD-ED3B7F49E425}"/>
                </a:ext>
              </a:extLst>
            </p:cNvPr>
            <p:cNvSpPr txBox="1"/>
            <p:nvPr/>
          </p:nvSpPr>
          <p:spPr>
            <a:xfrm>
              <a:off x="2210148" y="2545402"/>
              <a:ext cx="1376153" cy="369332"/>
            </a:xfrm>
            <a:prstGeom prst="rect">
              <a:avLst/>
            </a:prstGeom>
            <a:solidFill>
              <a:schemeClr val="bg1"/>
            </a:solidFill>
            <a:ln w="47625">
              <a:noFill/>
            </a:ln>
          </p:spPr>
          <p:txBody>
            <a:bodyPr wrap="square" rtlCol="0">
              <a:spAutoFit/>
            </a:bodyPr>
            <a:lstStyle/>
            <a:p>
              <a:pPr algn="just"/>
              <a:r>
                <a:rPr lang="en-US" dirty="0"/>
                <a:t>Not relevant</a:t>
              </a:r>
            </a:p>
          </p:txBody>
        </p:sp>
        <p:sp>
          <p:nvSpPr>
            <p:cNvPr id="68" name="Right Arrow 67">
              <a:extLst>
                <a:ext uri="{FF2B5EF4-FFF2-40B4-BE49-F238E27FC236}">
                  <a16:creationId xmlns:a16="http://schemas.microsoft.com/office/drawing/2014/main" id="{3126DAFD-7F7B-644B-AC42-EF1711E7DCA5}"/>
                </a:ext>
              </a:extLst>
            </p:cNvPr>
            <p:cNvSpPr/>
            <p:nvPr/>
          </p:nvSpPr>
          <p:spPr>
            <a:xfrm rot="16200000">
              <a:off x="2564910" y="2206303"/>
              <a:ext cx="646723" cy="129746"/>
            </a:xfrm>
            <a:prstGeom prst="rightArrow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 algn="ctr"/>
              <a:endParaRPr lang="en-US" b="1">
                <a:ln/>
                <a:solidFill>
                  <a:schemeClr val="accent4"/>
                </a:solidFill>
              </a:endParaRPr>
            </a:p>
          </p:txBody>
        </p:sp>
        <p:sp>
          <p:nvSpPr>
            <p:cNvPr id="69" name="Bent Up Arrow 68">
              <a:extLst>
                <a:ext uri="{FF2B5EF4-FFF2-40B4-BE49-F238E27FC236}">
                  <a16:creationId xmlns:a16="http://schemas.microsoft.com/office/drawing/2014/main" id="{1C6F18D0-CE03-C14F-A04A-1B2F22901189}"/>
                </a:ext>
              </a:extLst>
            </p:cNvPr>
            <p:cNvSpPr/>
            <p:nvPr/>
          </p:nvSpPr>
          <p:spPr>
            <a:xfrm flipH="1">
              <a:off x="1235261" y="1945390"/>
              <a:ext cx="1020353" cy="1700799"/>
            </a:xfrm>
            <a:prstGeom prst="bentUpArrow">
              <a:avLst>
                <a:gd name="adj1" fmla="val 7970"/>
                <a:gd name="adj2" fmla="val 7206"/>
                <a:gd name="adj3" fmla="val 10016"/>
              </a:avLst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 algn="ctr"/>
              <a:endParaRPr lang="en-US" b="1">
                <a:ln/>
                <a:solidFill>
                  <a:schemeClr val="accent4"/>
                </a:solidFill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6130D0CE-B8F4-D444-ABB3-D98756910933}"/>
              </a:ext>
            </a:extLst>
          </p:cNvPr>
          <p:cNvGrpSpPr/>
          <p:nvPr/>
        </p:nvGrpSpPr>
        <p:grpSpPr>
          <a:xfrm>
            <a:off x="5883299" y="403874"/>
            <a:ext cx="4698905" cy="4168962"/>
            <a:chOff x="5883299" y="403874"/>
            <a:chExt cx="4698905" cy="4168962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ED17F7F1-190E-514B-847B-FD2CDD4EB387}"/>
                </a:ext>
              </a:extLst>
            </p:cNvPr>
            <p:cNvGrpSpPr/>
            <p:nvPr/>
          </p:nvGrpSpPr>
          <p:grpSpPr>
            <a:xfrm>
              <a:off x="6540041" y="933911"/>
              <a:ext cx="3153427" cy="540000"/>
              <a:chOff x="6267794" y="658408"/>
              <a:chExt cx="2880000" cy="540000"/>
            </a:xfrm>
          </p:grpSpPr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F6026B5D-3F03-BC42-A6BC-0F3C3B7741ED}"/>
                  </a:ext>
                </a:extLst>
              </p:cNvPr>
              <p:cNvSpPr txBox="1"/>
              <p:nvPr/>
            </p:nvSpPr>
            <p:spPr>
              <a:xfrm>
                <a:off x="6267794" y="658408"/>
                <a:ext cx="2880000" cy="540000"/>
              </a:xfrm>
              <a:prstGeom prst="rect">
                <a:avLst/>
              </a:prstGeom>
              <a:noFill/>
              <a:ln w="4762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4307B331-B9B1-5F4A-88B7-BDD1F7CEE91A}"/>
                  </a:ext>
                </a:extLst>
              </p:cNvPr>
              <p:cNvSpPr txBox="1"/>
              <p:nvPr/>
            </p:nvSpPr>
            <p:spPr>
              <a:xfrm>
                <a:off x="6267794" y="658408"/>
                <a:ext cx="1440000" cy="540000"/>
              </a:xfrm>
              <a:prstGeom prst="rect">
                <a:avLst/>
              </a:prstGeom>
              <a:noFill/>
              <a:ln w="4762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4186B0B2-3862-7C4D-AC7C-FFB69C525328}"/>
                  </a:ext>
                </a:extLst>
              </p:cNvPr>
              <p:cNvSpPr txBox="1"/>
              <p:nvPr/>
            </p:nvSpPr>
            <p:spPr>
              <a:xfrm>
                <a:off x="6267794" y="658408"/>
                <a:ext cx="720000" cy="540000"/>
              </a:xfrm>
              <a:prstGeom prst="rect">
                <a:avLst/>
              </a:prstGeom>
              <a:noFill/>
              <a:ln w="4762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BC99B9C3-A083-1245-89E5-ED368C0658C3}"/>
                  </a:ext>
                </a:extLst>
              </p:cNvPr>
              <p:cNvSpPr txBox="1"/>
              <p:nvPr/>
            </p:nvSpPr>
            <p:spPr>
              <a:xfrm>
                <a:off x="7707794" y="658408"/>
                <a:ext cx="720000" cy="540000"/>
              </a:xfrm>
              <a:prstGeom prst="rect">
                <a:avLst/>
              </a:prstGeom>
              <a:noFill/>
              <a:ln w="4762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D96E70ED-4F65-A546-AEBB-7968C68D08F1}"/>
                  </a:ext>
                </a:extLst>
              </p:cNvPr>
              <p:cNvSpPr txBox="1"/>
              <p:nvPr/>
            </p:nvSpPr>
            <p:spPr>
              <a:xfrm>
                <a:off x="6267794" y="658408"/>
                <a:ext cx="360000" cy="540000"/>
              </a:xfrm>
              <a:prstGeom prst="rect">
                <a:avLst/>
              </a:prstGeom>
              <a:noFill/>
              <a:ln w="4762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ABDCC7F-D612-2141-BAA8-71DB68633820}"/>
                  </a:ext>
                </a:extLst>
              </p:cNvPr>
              <p:cNvSpPr txBox="1"/>
              <p:nvPr/>
            </p:nvSpPr>
            <p:spPr>
              <a:xfrm>
                <a:off x="7347794" y="658408"/>
                <a:ext cx="720000" cy="540000"/>
              </a:xfrm>
              <a:prstGeom prst="rect">
                <a:avLst/>
              </a:prstGeom>
              <a:noFill/>
              <a:ln w="4762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7F5FD34-18F9-8148-A56C-F9662155935B}"/>
                  </a:ext>
                </a:extLst>
              </p:cNvPr>
              <p:cNvSpPr txBox="1"/>
              <p:nvPr/>
            </p:nvSpPr>
            <p:spPr>
              <a:xfrm>
                <a:off x="8067794" y="658408"/>
                <a:ext cx="720000" cy="540000"/>
              </a:xfrm>
              <a:prstGeom prst="rect">
                <a:avLst/>
              </a:prstGeom>
              <a:noFill/>
              <a:ln w="4762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dirty="0"/>
              </a:p>
            </p:txBody>
          </p:sp>
        </p:grp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066D7EF0-8623-F24B-92B7-9A53B21B7FE6}"/>
                </a:ext>
              </a:extLst>
            </p:cNvPr>
            <p:cNvSpPr txBox="1"/>
            <p:nvPr/>
          </p:nvSpPr>
          <p:spPr>
            <a:xfrm>
              <a:off x="5883299" y="403874"/>
              <a:ext cx="4698905" cy="369332"/>
            </a:xfrm>
            <a:prstGeom prst="rect">
              <a:avLst/>
            </a:prstGeom>
            <a:solidFill>
              <a:schemeClr val="bg1"/>
            </a:solidFill>
            <a:ln w="476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When referring to a ROM input/output port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84AF570D-8DE0-EE49-BFDC-EA5526B97467}"/>
                </a:ext>
              </a:extLst>
            </p:cNvPr>
            <p:cNvSpPr/>
            <p:nvPr/>
          </p:nvSpPr>
          <p:spPr>
            <a:xfrm>
              <a:off x="6737130" y="3406759"/>
              <a:ext cx="1181681" cy="4583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12CB75DA-31EE-FF40-9FCA-543FC1A53392}"/>
                </a:ext>
              </a:extLst>
            </p:cNvPr>
            <p:cNvSpPr/>
            <p:nvPr/>
          </p:nvSpPr>
          <p:spPr>
            <a:xfrm>
              <a:off x="6751288" y="2227874"/>
              <a:ext cx="125609" cy="22439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78D546F9-D223-BC4B-BB76-C62C722D26F7}"/>
                </a:ext>
              </a:extLst>
            </p:cNvPr>
            <p:cNvSpPr/>
            <p:nvPr/>
          </p:nvSpPr>
          <p:spPr>
            <a:xfrm>
              <a:off x="6996900" y="2580705"/>
              <a:ext cx="125609" cy="175435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5026B880-7992-184C-91D6-54F0204A5529}"/>
                </a:ext>
              </a:extLst>
            </p:cNvPr>
            <p:cNvSpPr/>
            <p:nvPr/>
          </p:nvSpPr>
          <p:spPr>
            <a:xfrm>
              <a:off x="8456073" y="3944821"/>
              <a:ext cx="146485" cy="56828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E07E004A-4AD9-A944-9D55-78B717E01A97}"/>
                </a:ext>
              </a:extLst>
            </p:cNvPr>
            <p:cNvSpPr/>
            <p:nvPr/>
          </p:nvSpPr>
          <p:spPr>
            <a:xfrm>
              <a:off x="8416808" y="4346034"/>
              <a:ext cx="173721" cy="22680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0" name="TextBox 99">
            <a:extLst>
              <a:ext uri="{FF2B5EF4-FFF2-40B4-BE49-F238E27FC236}">
                <a16:creationId xmlns:a16="http://schemas.microsoft.com/office/drawing/2014/main" id="{E9E39445-4D1F-6045-8AFE-319B8D94530F}"/>
              </a:ext>
            </a:extLst>
          </p:cNvPr>
          <p:cNvSpPr txBox="1"/>
          <p:nvPr/>
        </p:nvSpPr>
        <p:spPr>
          <a:xfrm>
            <a:off x="8232751" y="2599759"/>
            <a:ext cx="1933156" cy="369332"/>
          </a:xfrm>
          <a:prstGeom prst="rect">
            <a:avLst/>
          </a:prstGeom>
          <a:solidFill>
            <a:schemeClr val="bg1"/>
          </a:solidFill>
          <a:ln w="47625"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Not relevant</a:t>
            </a:r>
          </a:p>
        </p:txBody>
      </p:sp>
      <p:sp>
        <p:nvSpPr>
          <p:cNvPr id="102" name="Right Arrow 101">
            <a:extLst>
              <a:ext uri="{FF2B5EF4-FFF2-40B4-BE49-F238E27FC236}">
                <a16:creationId xmlns:a16="http://schemas.microsoft.com/office/drawing/2014/main" id="{EA779BE1-F607-774C-8380-830DE5846D6A}"/>
              </a:ext>
            </a:extLst>
          </p:cNvPr>
          <p:cNvSpPr/>
          <p:nvPr/>
        </p:nvSpPr>
        <p:spPr>
          <a:xfrm rot="16200000">
            <a:off x="8620653" y="2249694"/>
            <a:ext cx="646723" cy="129746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endParaRPr lang="en-US" b="1">
              <a:ln/>
              <a:solidFill>
                <a:schemeClr val="accent4"/>
              </a:solidFill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D5695370-4D61-704A-AEA9-90B14BD1A3F0}"/>
              </a:ext>
            </a:extLst>
          </p:cNvPr>
          <p:cNvSpPr txBox="1"/>
          <p:nvPr/>
        </p:nvSpPr>
        <p:spPr>
          <a:xfrm>
            <a:off x="6560620" y="3051578"/>
            <a:ext cx="3944127" cy="369332"/>
          </a:xfrm>
          <a:prstGeom prst="rect">
            <a:avLst/>
          </a:prstGeom>
          <a:solidFill>
            <a:schemeClr val="bg1"/>
          </a:solidFill>
          <a:ln w="47625">
            <a:noFill/>
          </a:ln>
        </p:spPr>
        <p:txBody>
          <a:bodyPr wrap="square" rtlCol="0">
            <a:spAutoFit/>
          </a:bodyPr>
          <a:lstStyle/>
          <a:p>
            <a:r>
              <a:rPr lang="en-GB" dirty="0"/>
              <a:t>The port associated with 1 of 16 ROMs. </a:t>
            </a:r>
          </a:p>
        </p:txBody>
      </p:sp>
    </p:spTree>
    <p:extLst>
      <p:ext uri="{BB962C8B-B14F-4D97-AF65-F5344CB8AC3E}">
        <p14:creationId xmlns:p14="http://schemas.microsoft.com/office/powerpoint/2010/main" val="42859639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08765087-4529-9243-853B-1B6B298A34E0}"/>
              </a:ext>
            </a:extLst>
          </p:cNvPr>
          <p:cNvGrpSpPr/>
          <p:nvPr/>
        </p:nvGrpSpPr>
        <p:grpSpPr>
          <a:xfrm>
            <a:off x="5470814" y="1320613"/>
            <a:ext cx="6010343" cy="5177073"/>
            <a:chOff x="1940212" y="1175903"/>
            <a:chExt cx="6010343" cy="5177073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4B70F0F0-CF3F-6644-8E03-27DEB174A36B}"/>
                </a:ext>
              </a:extLst>
            </p:cNvPr>
            <p:cNvGrpSpPr/>
            <p:nvPr/>
          </p:nvGrpSpPr>
          <p:grpSpPr>
            <a:xfrm>
              <a:off x="1940212" y="1175903"/>
              <a:ext cx="5348862" cy="5177073"/>
              <a:chOff x="1940212" y="1175903"/>
              <a:chExt cx="5348862" cy="5177073"/>
            </a:xfrm>
          </p:grpSpPr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D84A29CC-BACE-BB49-9446-1B030AEBDC91}"/>
                  </a:ext>
                </a:extLst>
              </p:cNvPr>
              <p:cNvGrpSpPr/>
              <p:nvPr/>
            </p:nvGrpSpPr>
            <p:grpSpPr>
              <a:xfrm>
                <a:off x="2731675" y="1175903"/>
                <a:ext cx="3524531" cy="5177073"/>
                <a:chOff x="404112" y="1135836"/>
                <a:chExt cx="3524531" cy="5177073"/>
              </a:xfrm>
            </p:grpSpPr>
            <p:grpSp>
              <p:nvGrpSpPr>
                <p:cNvPr id="30" name="Group 29">
                  <a:extLst>
                    <a:ext uri="{FF2B5EF4-FFF2-40B4-BE49-F238E27FC236}">
                      <a16:creationId xmlns:a16="http://schemas.microsoft.com/office/drawing/2014/main" id="{160BD7D1-5ABA-114C-A0AF-CB603648744F}"/>
                    </a:ext>
                  </a:extLst>
                </p:cNvPr>
                <p:cNvGrpSpPr/>
                <p:nvPr/>
              </p:nvGrpSpPr>
              <p:grpSpPr>
                <a:xfrm>
                  <a:off x="1659953" y="1135836"/>
                  <a:ext cx="2268690" cy="5177073"/>
                  <a:chOff x="2854908" y="1095769"/>
                  <a:chExt cx="2268690" cy="5177073"/>
                </a:xfrm>
              </p:grpSpPr>
              <p:grpSp>
                <p:nvGrpSpPr>
                  <p:cNvPr id="13" name="Group 12">
                    <a:extLst>
                      <a:ext uri="{FF2B5EF4-FFF2-40B4-BE49-F238E27FC236}">
                        <a16:creationId xmlns:a16="http://schemas.microsoft.com/office/drawing/2014/main" id="{156CF6C1-0BC1-384B-ADD6-0D3C772902F5}"/>
                      </a:ext>
                    </a:extLst>
                  </p:cNvPr>
                  <p:cNvGrpSpPr/>
                  <p:nvPr/>
                </p:nvGrpSpPr>
                <p:grpSpPr>
                  <a:xfrm>
                    <a:off x="2854908" y="1095769"/>
                    <a:ext cx="2268690" cy="5177073"/>
                    <a:chOff x="2854908" y="1095769"/>
                    <a:chExt cx="2268690" cy="5177073"/>
                  </a:xfrm>
                </p:grpSpPr>
                <p:sp>
                  <p:nvSpPr>
                    <p:cNvPr id="4" name="Rectangle 3">
                      <a:extLst>
                        <a:ext uri="{FF2B5EF4-FFF2-40B4-BE49-F238E27FC236}">
                          <a16:creationId xmlns:a16="http://schemas.microsoft.com/office/drawing/2014/main" id="{162A526B-682F-264E-9D85-EEBA426C813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97189" y="1402772"/>
                      <a:ext cx="2183966" cy="290945"/>
                    </a:xfrm>
                    <a:prstGeom prst="rect">
                      <a:avLst/>
                    </a:prstGeom>
                    <a:solidFill>
                      <a:srgbClr val="BCCDE7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" name="Rectangle 5">
                      <a:extLst>
                        <a:ext uri="{FF2B5EF4-FFF2-40B4-BE49-F238E27FC236}">
                          <a16:creationId xmlns:a16="http://schemas.microsoft.com/office/drawing/2014/main" id="{42F487B7-CA62-B74D-9C7C-62D9165D2EE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97189" y="2000044"/>
                      <a:ext cx="2183966" cy="290945"/>
                    </a:xfrm>
                    <a:prstGeom prst="rect">
                      <a:avLst/>
                    </a:prstGeom>
                    <a:solidFill>
                      <a:srgbClr val="BCCDE7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" name="Rectangle 6">
                      <a:extLst>
                        <a:ext uri="{FF2B5EF4-FFF2-40B4-BE49-F238E27FC236}">
                          <a16:creationId xmlns:a16="http://schemas.microsoft.com/office/drawing/2014/main" id="{1A4B9C2C-8D3D-C045-A3A2-E36A31BC785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05705" y="2560741"/>
                      <a:ext cx="2183966" cy="290945"/>
                    </a:xfrm>
                    <a:prstGeom prst="rect">
                      <a:avLst/>
                    </a:prstGeom>
                    <a:solidFill>
                      <a:srgbClr val="BCCDE7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" name="Rectangle 7">
                      <a:extLst>
                        <a:ext uri="{FF2B5EF4-FFF2-40B4-BE49-F238E27FC236}">
                          <a16:creationId xmlns:a16="http://schemas.microsoft.com/office/drawing/2014/main" id="{884185DB-77B5-4144-B793-709ADF81C0B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05705" y="3158013"/>
                      <a:ext cx="2183966" cy="290945"/>
                    </a:xfrm>
                    <a:prstGeom prst="rect">
                      <a:avLst/>
                    </a:prstGeom>
                    <a:solidFill>
                      <a:srgbClr val="BCCDE7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" name="Rectangle 8">
                      <a:extLst>
                        <a:ext uri="{FF2B5EF4-FFF2-40B4-BE49-F238E27FC236}">
                          <a16:creationId xmlns:a16="http://schemas.microsoft.com/office/drawing/2014/main" id="{7156B845-3269-7747-BB69-B99BB762D0F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05705" y="3699817"/>
                      <a:ext cx="2183966" cy="290945"/>
                    </a:xfrm>
                    <a:prstGeom prst="rect">
                      <a:avLst/>
                    </a:prstGeom>
                    <a:solidFill>
                      <a:srgbClr val="BCCDE7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" name="Rectangle 9">
                      <a:extLst>
                        <a:ext uri="{FF2B5EF4-FFF2-40B4-BE49-F238E27FC236}">
                          <a16:creationId xmlns:a16="http://schemas.microsoft.com/office/drawing/2014/main" id="{FB085937-9E2E-1041-AA75-20D3C9E3408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05705" y="4297089"/>
                      <a:ext cx="2183966" cy="290945"/>
                    </a:xfrm>
                    <a:prstGeom prst="rect">
                      <a:avLst/>
                    </a:prstGeom>
                    <a:solidFill>
                      <a:srgbClr val="BCCDE7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" name="Rectangle 10">
                      <a:extLst>
                        <a:ext uri="{FF2B5EF4-FFF2-40B4-BE49-F238E27FC236}">
                          <a16:creationId xmlns:a16="http://schemas.microsoft.com/office/drawing/2014/main" id="{79C92C71-2C35-9E43-A348-E712BC7DBF1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97189" y="4846791"/>
                      <a:ext cx="2183966" cy="290945"/>
                    </a:xfrm>
                    <a:prstGeom prst="rect">
                      <a:avLst/>
                    </a:prstGeom>
                    <a:solidFill>
                      <a:srgbClr val="BCCDE7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" name="Rectangle 11">
                      <a:extLst>
                        <a:ext uri="{FF2B5EF4-FFF2-40B4-BE49-F238E27FC236}">
                          <a16:creationId xmlns:a16="http://schemas.microsoft.com/office/drawing/2014/main" id="{419CB047-D3BA-C443-BF66-8CBF12A88B7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97189" y="5444063"/>
                      <a:ext cx="2183966" cy="290945"/>
                    </a:xfrm>
                    <a:prstGeom prst="rect">
                      <a:avLst/>
                    </a:prstGeom>
                    <a:solidFill>
                      <a:srgbClr val="BCCDE7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" name="TextBox 4">
                      <a:extLst>
                        <a:ext uri="{FF2B5EF4-FFF2-40B4-BE49-F238E27FC236}">
                          <a16:creationId xmlns:a16="http://schemas.microsoft.com/office/drawing/2014/main" id="{F74D46F4-EA6F-C54B-AF82-844633E6F89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858661" y="5444063"/>
                      <a:ext cx="367408" cy="307777"/>
                    </a:xfrm>
                    <a:prstGeom prst="rect">
                      <a:avLst/>
                    </a:prstGeom>
                    <a:solidFill>
                      <a:srgbClr val="BCCDE7"/>
                    </a:solidFill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1400" dirty="0"/>
                        <a:t>16</a:t>
                      </a:r>
                      <a:endParaRPr lang="en-US" dirty="0"/>
                    </a:p>
                  </p:txBody>
                </p:sp>
                <p:sp>
                  <p:nvSpPr>
                    <p:cNvPr id="14" name="TextBox 13">
                      <a:extLst>
                        <a:ext uri="{FF2B5EF4-FFF2-40B4-BE49-F238E27FC236}">
                          <a16:creationId xmlns:a16="http://schemas.microsoft.com/office/drawing/2014/main" id="{377E9EA6-4298-B044-B3A2-1DC7850E023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858661" y="4838374"/>
                      <a:ext cx="367408" cy="307777"/>
                    </a:xfrm>
                    <a:prstGeom prst="rect">
                      <a:avLst/>
                    </a:prstGeom>
                    <a:solidFill>
                      <a:srgbClr val="BCCDE7"/>
                    </a:solidFill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1400" dirty="0"/>
                        <a:t>15</a:t>
                      </a:r>
                      <a:endParaRPr lang="en-US" dirty="0"/>
                    </a:p>
                  </p:txBody>
                </p:sp>
                <p:sp>
                  <p:nvSpPr>
                    <p:cNvPr id="15" name="TextBox 14">
                      <a:extLst>
                        <a:ext uri="{FF2B5EF4-FFF2-40B4-BE49-F238E27FC236}">
                          <a16:creationId xmlns:a16="http://schemas.microsoft.com/office/drawing/2014/main" id="{A6583B3D-8765-4D4D-AD74-534A853BE42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858661" y="4276593"/>
                      <a:ext cx="367408" cy="307777"/>
                    </a:xfrm>
                    <a:prstGeom prst="rect">
                      <a:avLst/>
                    </a:prstGeom>
                    <a:solidFill>
                      <a:srgbClr val="BCCDE7"/>
                    </a:solidFill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1400" dirty="0"/>
                        <a:t>14</a:t>
                      </a:r>
                      <a:endParaRPr lang="en-US" dirty="0"/>
                    </a:p>
                  </p:txBody>
                </p:sp>
                <p:sp>
                  <p:nvSpPr>
                    <p:cNvPr id="16" name="TextBox 15">
                      <a:extLst>
                        <a:ext uri="{FF2B5EF4-FFF2-40B4-BE49-F238E27FC236}">
                          <a16:creationId xmlns:a16="http://schemas.microsoft.com/office/drawing/2014/main" id="{40EFBFB4-192E-984B-9586-ECD1701806B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858661" y="3670904"/>
                      <a:ext cx="367408" cy="307777"/>
                    </a:xfrm>
                    <a:prstGeom prst="rect">
                      <a:avLst/>
                    </a:prstGeom>
                    <a:solidFill>
                      <a:srgbClr val="BCCDE7"/>
                    </a:solidFill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1400" dirty="0"/>
                        <a:t>13</a:t>
                      </a:r>
                      <a:endParaRPr lang="en-US" dirty="0"/>
                    </a:p>
                  </p:txBody>
                </p:sp>
                <p:sp>
                  <p:nvSpPr>
                    <p:cNvPr id="17" name="TextBox 16">
                      <a:extLst>
                        <a:ext uri="{FF2B5EF4-FFF2-40B4-BE49-F238E27FC236}">
                          <a16:creationId xmlns:a16="http://schemas.microsoft.com/office/drawing/2014/main" id="{C0A34CBC-4865-DF49-A0D7-FC369650FBD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854909" y="3147622"/>
                      <a:ext cx="367408" cy="307777"/>
                    </a:xfrm>
                    <a:prstGeom prst="rect">
                      <a:avLst/>
                    </a:prstGeom>
                    <a:solidFill>
                      <a:srgbClr val="BCCDE7"/>
                    </a:solidFill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1400" dirty="0"/>
                        <a:t>12</a:t>
                      </a:r>
                      <a:endParaRPr lang="en-US" dirty="0"/>
                    </a:p>
                  </p:txBody>
                </p:sp>
                <p:sp>
                  <p:nvSpPr>
                    <p:cNvPr id="18" name="TextBox 17">
                      <a:extLst>
                        <a:ext uri="{FF2B5EF4-FFF2-40B4-BE49-F238E27FC236}">
                          <a16:creationId xmlns:a16="http://schemas.microsoft.com/office/drawing/2014/main" id="{574A1F26-3736-EE4F-83B1-E403411FA0D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854909" y="2541933"/>
                      <a:ext cx="367408" cy="307777"/>
                    </a:xfrm>
                    <a:prstGeom prst="rect">
                      <a:avLst/>
                    </a:prstGeom>
                    <a:solidFill>
                      <a:srgbClr val="BCCDE7"/>
                    </a:solidFill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1400" dirty="0"/>
                        <a:t>11</a:t>
                      </a:r>
                      <a:endParaRPr lang="en-US" dirty="0"/>
                    </a:p>
                  </p:txBody>
                </p:sp>
                <p:sp>
                  <p:nvSpPr>
                    <p:cNvPr id="19" name="TextBox 18">
                      <a:extLst>
                        <a:ext uri="{FF2B5EF4-FFF2-40B4-BE49-F238E27FC236}">
                          <a16:creationId xmlns:a16="http://schemas.microsoft.com/office/drawing/2014/main" id="{5CC245CA-59BC-FF4A-B6CB-0716E4E294D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854909" y="1980152"/>
                      <a:ext cx="367408" cy="307777"/>
                    </a:xfrm>
                    <a:prstGeom prst="rect">
                      <a:avLst/>
                    </a:prstGeom>
                    <a:solidFill>
                      <a:srgbClr val="BCCDE7"/>
                    </a:solidFill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1400" dirty="0"/>
                        <a:t>10</a:t>
                      </a:r>
                      <a:endParaRPr lang="en-US" dirty="0"/>
                    </a:p>
                  </p:txBody>
                </p:sp>
                <p:sp>
                  <p:nvSpPr>
                    <p:cNvPr id="20" name="TextBox 19">
                      <a:extLst>
                        <a:ext uri="{FF2B5EF4-FFF2-40B4-BE49-F238E27FC236}">
                          <a16:creationId xmlns:a16="http://schemas.microsoft.com/office/drawing/2014/main" id="{C1826819-9435-5441-B2FC-E04867D1F76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854908" y="1374463"/>
                      <a:ext cx="367408" cy="307777"/>
                    </a:xfrm>
                    <a:prstGeom prst="rect">
                      <a:avLst/>
                    </a:prstGeom>
                    <a:solidFill>
                      <a:srgbClr val="BCCDE7"/>
                    </a:solidFill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1400" dirty="0"/>
                        <a:t>9</a:t>
                      </a:r>
                    </a:p>
                  </p:txBody>
                </p:sp>
                <p:sp>
                  <p:nvSpPr>
                    <p:cNvPr id="21" name="TextBox 20">
                      <a:extLst>
                        <a:ext uri="{FF2B5EF4-FFF2-40B4-BE49-F238E27FC236}">
                          <a16:creationId xmlns:a16="http://schemas.microsoft.com/office/drawing/2014/main" id="{70B56535-3F22-7949-94C2-70D9718AAB8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736925" y="1374462"/>
                      <a:ext cx="367408" cy="307777"/>
                    </a:xfrm>
                    <a:prstGeom prst="rect">
                      <a:avLst/>
                    </a:prstGeom>
                    <a:solidFill>
                      <a:srgbClr val="BCCDE7"/>
                    </a:solidFill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1400" dirty="0"/>
                        <a:t>8</a:t>
                      </a:r>
                    </a:p>
                  </p:txBody>
                </p:sp>
                <p:sp>
                  <p:nvSpPr>
                    <p:cNvPr id="22" name="TextBox 21">
                      <a:extLst>
                        <a:ext uri="{FF2B5EF4-FFF2-40B4-BE49-F238E27FC236}">
                          <a16:creationId xmlns:a16="http://schemas.microsoft.com/office/drawing/2014/main" id="{E5758700-864D-AC44-9815-3EA5B2D7006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736925" y="1982675"/>
                      <a:ext cx="367408" cy="307777"/>
                    </a:xfrm>
                    <a:prstGeom prst="rect">
                      <a:avLst/>
                    </a:prstGeom>
                    <a:solidFill>
                      <a:srgbClr val="BCCDE7"/>
                    </a:solidFill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1400" dirty="0"/>
                        <a:t>7</a:t>
                      </a:r>
                    </a:p>
                  </p:txBody>
                </p:sp>
                <p:sp>
                  <p:nvSpPr>
                    <p:cNvPr id="23" name="TextBox 22">
                      <a:extLst>
                        <a:ext uri="{FF2B5EF4-FFF2-40B4-BE49-F238E27FC236}">
                          <a16:creationId xmlns:a16="http://schemas.microsoft.com/office/drawing/2014/main" id="{ED3EBAE8-DB35-9A43-8256-7CC2691DB09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749805" y="2555226"/>
                      <a:ext cx="367408" cy="307777"/>
                    </a:xfrm>
                    <a:prstGeom prst="rect">
                      <a:avLst/>
                    </a:prstGeom>
                    <a:solidFill>
                      <a:srgbClr val="BCCDE7"/>
                    </a:solidFill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1400" dirty="0"/>
                        <a:t>6</a:t>
                      </a:r>
                    </a:p>
                  </p:txBody>
                </p:sp>
                <p:sp>
                  <p:nvSpPr>
                    <p:cNvPr id="24" name="TextBox 23">
                      <a:extLst>
                        <a:ext uri="{FF2B5EF4-FFF2-40B4-BE49-F238E27FC236}">
                          <a16:creationId xmlns:a16="http://schemas.microsoft.com/office/drawing/2014/main" id="{F482B356-4C8A-5944-9E50-6334C6337F2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749805" y="3132755"/>
                      <a:ext cx="367408" cy="307777"/>
                    </a:xfrm>
                    <a:prstGeom prst="rect">
                      <a:avLst/>
                    </a:prstGeom>
                    <a:solidFill>
                      <a:srgbClr val="BCCDE7"/>
                    </a:solidFill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1400" dirty="0"/>
                        <a:t>5</a:t>
                      </a:r>
                    </a:p>
                  </p:txBody>
                </p:sp>
                <p:sp>
                  <p:nvSpPr>
                    <p:cNvPr id="25" name="TextBox 24">
                      <a:extLst>
                        <a:ext uri="{FF2B5EF4-FFF2-40B4-BE49-F238E27FC236}">
                          <a16:creationId xmlns:a16="http://schemas.microsoft.com/office/drawing/2014/main" id="{ED90DD4C-3B06-D840-9D5B-0A7AC35468B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743310" y="3679468"/>
                      <a:ext cx="367408" cy="307777"/>
                    </a:xfrm>
                    <a:prstGeom prst="rect">
                      <a:avLst/>
                    </a:prstGeom>
                    <a:solidFill>
                      <a:srgbClr val="BCCDE7"/>
                    </a:solidFill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</a:p>
                  </p:txBody>
                </p:sp>
                <p:sp>
                  <p:nvSpPr>
                    <p:cNvPr id="26" name="TextBox 25">
                      <a:extLst>
                        <a:ext uri="{FF2B5EF4-FFF2-40B4-BE49-F238E27FC236}">
                          <a16:creationId xmlns:a16="http://schemas.microsoft.com/office/drawing/2014/main" id="{ED5AE710-FDE2-C841-A0B2-FCCD1C2616B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743310" y="4287681"/>
                      <a:ext cx="367408" cy="307777"/>
                    </a:xfrm>
                    <a:prstGeom prst="rect">
                      <a:avLst/>
                    </a:prstGeom>
                    <a:solidFill>
                      <a:srgbClr val="BCCDE7"/>
                    </a:solidFill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p:txBody>
                </p:sp>
                <p:sp>
                  <p:nvSpPr>
                    <p:cNvPr id="27" name="TextBox 26">
                      <a:extLst>
                        <a:ext uri="{FF2B5EF4-FFF2-40B4-BE49-F238E27FC236}">
                          <a16:creationId xmlns:a16="http://schemas.microsoft.com/office/drawing/2014/main" id="{0132DDA6-D48E-B948-8A62-016AA473EF9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756190" y="4860232"/>
                      <a:ext cx="367408" cy="307777"/>
                    </a:xfrm>
                    <a:prstGeom prst="rect">
                      <a:avLst/>
                    </a:prstGeom>
                    <a:solidFill>
                      <a:srgbClr val="BCCDE7"/>
                    </a:solidFill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p:txBody>
                </p:sp>
                <p:sp>
                  <p:nvSpPr>
                    <p:cNvPr id="28" name="TextBox 27">
                      <a:extLst>
                        <a:ext uri="{FF2B5EF4-FFF2-40B4-BE49-F238E27FC236}">
                          <a16:creationId xmlns:a16="http://schemas.microsoft.com/office/drawing/2014/main" id="{1AD38BCB-FC59-0240-8BEC-AAB1E6926EC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756190" y="5437761"/>
                      <a:ext cx="367408" cy="307777"/>
                    </a:xfrm>
                    <a:prstGeom prst="rect">
                      <a:avLst/>
                    </a:prstGeom>
                    <a:solidFill>
                      <a:srgbClr val="BCCDE7"/>
                    </a:solidFill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p:txBody>
                </p:sp>
                <p:sp>
                  <p:nvSpPr>
                    <p:cNvPr id="2" name="Rectangle 1">
                      <a:extLst>
                        <a:ext uri="{FF2B5EF4-FFF2-40B4-BE49-F238E27FC236}">
                          <a16:creationId xmlns:a16="http://schemas.microsoft.com/office/drawing/2014/main" id="{90323245-E493-C744-85FB-20C57334397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97291" y="1095769"/>
                      <a:ext cx="1600794" cy="4947797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" name="Oval 2">
                      <a:extLst>
                        <a:ext uri="{FF2B5EF4-FFF2-40B4-BE49-F238E27FC236}">
                          <a16:creationId xmlns:a16="http://schemas.microsoft.com/office/drawing/2014/main" id="{BB3CA70C-4C58-2D45-B548-43CA1110DD2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98728" y="5894424"/>
                      <a:ext cx="378418" cy="378418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>
                          <a:solidFill>
                            <a:schemeClr val="bg1"/>
                          </a:solidFill>
                        </a:ln>
                      </a:endParaRPr>
                    </a:p>
                  </p:txBody>
                </p:sp>
              </p:grpSp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DB35441E-F1F7-B948-A70F-16B7905F5C68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3559106" y="3264318"/>
                    <a:ext cx="877163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400" dirty="0">
                        <a:solidFill>
                          <a:schemeClr val="bg1"/>
                        </a:solidFill>
                      </a:rPr>
                      <a:t>i4004</a:t>
                    </a:r>
                  </a:p>
                </p:txBody>
              </p:sp>
            </p:grpSp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DD5650B8-2C5A-D949-A538-B4321861C5AC}"/>
                    </a:ext>
                  </a:extLst>
                </p:cNvPr>
                <p:cNvSpPr txBox="1"/>
                <p:nvPr/>
              </p:nvSpPr>
              <p:spPr>
                <a:xfrm>
                  <a:off x="850196" y="1414529"/>
                  <a:ext cx="7019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Reset</a:t>
                  </a:r>
                </a:p>
              </p:txBody>
            </p:sp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83D6930B-BF6D-2346-8676-9D2E82A562BB}"/>
                    </a:ext>
                  </a:extLst>
                </p:cNvPr>
                <p:cNvSpPr txBox="1"/>
                <p:nvPr/>
              </p:nvSpPr>
              <p:spPr>
                <a:xfrm>
                  <a:off x="996262" y="1959096"/>
                  <a:ext cx="55592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Test</a:t>
                  </a:r>
                </a:p>
              </p:txBody>
            </p:sp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F921922E-DEF9-B94F-9513-594575CBB810}"/>
                    </a:ext>
                  </a:extLst>
                </p:cNvPr>
                <p:cNvSpPr txBox="1"/>
                <p:nvPr/>
              </p:nvSpPr>
              <p:spPr>
                <a:xfrm>
                  <a:off x="504139" y="2515101"/>
                  <a:ext cx="10480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CM-ROM</a:t>
                  </a:r>
                </a:p>
              </p:txBody>
            </p:sp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D853606E-3C8C-9B46-A895-539042729362}"/>
                    </a:ext>
                  </a:extLst>
                </p:cNvPr>
                <p:cNvSpPr txBox="1"/>
                <p:nvPr/>
              </p:nvSpPr>
              <p:spPr>
                <a:xfrm>
                  <a:off x="1046916" y="3059668"/>
                  <a:ext cx="50526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V</a:t>
                  </a:r>
                  <a:r>
                    <a:rPr lang="en-US" baseline="-25000" dirty="0"/>
                    <a:t>DD</a:t>
                  </a:r>
                </a:p>
              </p:txBody>
            </p:sp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F680FDA0-4915-4640-B858-0AA74DC34C00}"/>
                    </a:ext>
                  </a:extLst>
                </p:cNvPr>
                <p:cNvSpPr txBox="1"/>
                <p:nvPr/>
              </p:nvSpPr>
              <p:spPr>
                <a:xfrm>
                  <a:off x="404112" y="3677227"/>
                  <a:ext cx="114807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CM-RAM3</a:t>
                  </a:r>
                </a:p>
              </p:txBody>
            </p:sp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C95C4066-BFDC-9742-8A47-18106B88EC76}"/>
                    </a:ext>
                  </a:extLst>
                </p:cNvPr>
                <p:cNvSpPr txBox="1"/>
                <p:nvPr/>
              </p:nvSpPr>
              <p:spPr>
                <a:xfrm>
                  <a:off x="404112" y="4266193"/>
                  <a:ext cx="114807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CM-RAM2</a:t>
                  </a:r>
                </a:p>
              </p:txBody>
            </p:sp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80FF1CCB-D146-5E47-AB48-CCDE3FFAB840}"/>
                    </a:ext>
                  </a:extLst>
                </p:cNvPr>
                <p:cNvSpPr txBox="1"/>
                <p:nvPr/>
              </p:nvSpPr>
              <p:spPr>
                <a:xfrm>
                  <a:off x="404112" y="4847663"/>
                  <a:ext cx="114807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CM-RAM1</a:t>
                  </a:r>
                </a:p>
              </p:txBody>
            </p:sp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B57CBFF0-721D-494D-A3CC-AC0AF1CD18B3}"/>
                    </a:ext>
                  </a:extLst>
                </p:cNvPr>
                <p:cNvSpPr txBox="1"/>
                <p:nvPr/>
              </p:nvSpPr>
              <p:spPr>
                <a:xfrm>
                  <a:off x="404112" y="5418059"/>
                  <a:ext cx="114807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CM-RAM0</a:t>
                  </a:r>
                </a:p>
              </p:txBody>
            </p:sp>
          </p:grpSp>
          <p:sp>
            <p:nvSpPr>
              <p:cNvPr id="43" name="Double Brace 42">
                <a:extLst>
                  <a:ext uri="{FF2B5EF4-FFF2-40B4-BE49-F238E27FC236}">
                    <a16:creationId xmlns:a16="http://schemas.microsoft.com/office/drawing/2014/main" id="{0DAD5FD4-331B-4348-B5C1-F3867B97935A}"/>
                  </a:ext>
                </a:extLst>
              </p:cNvPr>
              <p:cNvSpPr/>
              <p:nvPr/>
            </p:nvSpPr>
            <p:spPr>
              <a:xfrm>
                <a:off x="2614256" y="2557111"/>
                <a:ext cx="2025711" cy="394824"/>
              </a:xfrm>
              <a:prstGeom prst="bracePair">
                <a:avLst>
                  <a:gd name="adj" fmla="val 22622"/>
                </a:avLst>
              </a:prstGeom>
              <a:ln w="381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6E8684FC-CB28-5342-A5AE-E41843B470EA}"/>
                  </a:ext>
                </a:extLst>
              </p:cNvPr>
              <p:cNvSpPr txBox="1"/>
              <p:nvPr/>
            </p:nvSpPr>
            <p:spPr>
              <a:xfrm>
                <a:off x="1940212" y="2458271"/>
                <a:ext cx="675185" cy="6001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just"/>
                <a:r>
                  <a:rPr lang="en-US" sz="1100" dirty="0"/>
                  <a:t>Memory</a:t>
                </a:r>
              </a:p>
              <a:p>
                <a:pPr algn="just"/>
                <a:r>
                  <a:rPr lang="en-US" sz="1100" dirty="0"/>
                  <a:t>Control</a:t>
                </a:r>
              </a:p>
              <a:p>
                <a:pPr algn="just"/>
                <a:r>
                  <a:rPr lang="en-US" sz="1100" dirty="0"/>
                  <a:t>Output</a:t>
                </a: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48724525-E23B-E147-BF47-0A29CE9374A5}"/>
                  </a:ext>
                </a:extLst>
              </p:cNvPr>
              <p:cNvSpPr txBox="1"/>
              <p:nvPr/>
            </p:nvSpPr>
            <p:spPr>
              <a:xfrm>
                <a:off x="1940212" y="4473398"/>
                <a:ext cx="675185" cy="6001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just"/>
                <a:r>
                  <a:rPr lang="en-US" sz="1100" dirty="0"/>
                  <a:t>Memory</a:t>
                </a:r>
              </a:p>
              <a:p>
                <a:pPr algn="just"/>
                <a:r>
                  <a:rPr lang="en-US" sz="1100" dirty="0"/>
                  <a:t>Control</a:t>
                </a:r>
              </a:p>
              <a:p>
                <a:pPr algn="just"/>
                <a:r>
                  <a:rPr lang="en-US" sz="1100" dirty="0"/>
                  <a:t>Outputs</a:t>
                </a:r>
              </a:p>
            </p:txBody>
          </p:sp>
          <p:sp>
            <p:nvSpPr>
              <p:cNvPr id="47" name="Double Brace 46">
                <a:extLst>
                  <a:ext uri="{FF2B5EF4-FFF2-40B4-BE49-F238E27FC236}">
                    <a16:creationId xmlns:a16="http://schemas.microsoft.com/office/drawing/2014/main" id="{B92355B1-C777-3340-BF54-A8CDB40B8A13}"/>
                  </a:ext>
                </a:extLst>
              </p:cNvPr>
              <p:cNvSpPr/>
              <p:nvPr/>
            </p:nvSpPr>
            <p:spPr>
              <a:xfrm>
                <a:off x="2529110" y="3758700"/>
                <a:ext cx="4759964" cy="2066971"/>
              </a:xfrm>
              <a:prstGeom prst="bracePair">
                <a:avLst/>
              </a:prstGeom>
              <a:ln w="381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E6BCD0F3-52C2-2645-BE46-E75F33B0CEEE}"/>
                </a:ext>
              </a:extLst>
            </p:cNvPr>
            <p:cNvSpPr txBox="1"/>
            <p:nvPr/>
          </p:nvSpPr>
          <p:spPr>
            <a:xfrm>
              <a:off x="6516664" y="3193295"/>
              <a:ext cx="4558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V</a:t>
              </a:r>
              <a:r>
                <a:rPr lang="en-US" baseline="-25000" dirty="0"/>
                <a:t>SS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7BC3687A-C0F0-2941-B5CD-E34BA8D61228}"/>
                </a:ext>
              </a:extLst>
            </p:cNvPr>
            <p:cNvSpPr txBox="1"/>
            <p:nvPr/>
          </p:nvSpPr>
          <p:spPr>
            <a:xfrm>
              <a:off x="6480121" y="2591289"/>
              <a:ext cx="12442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Clk</a:t>
              </a:r>
              <a:r>
                <a:rPr lang="en-US" dirty="0"/>
                <a:t> Phase 1</a:t>
              </a:r>
              <a:endParaRPr lang="en-US" baseline="-25000" dirty="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2566F70D-EA9A-0740-80E1-366913FF3AB0}"/>
                </a:ext>
              </a:extLst>
            </p:cNvPr>
            <p:cNvSpPr txBox="1"/>
            <p:nvPr/>
          </p:nvSpPr>
          <p:spPr>
            <a:xfrm>
              <a:off x="6475046" y="2060286"/>
              <a:ext cx="12442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Clk</a:t>
              </a:r>
              <a:r>
                <a:rPr lang="en-US" dirty="0"/>
                <a:t> Phase 2</a:t>
              </a:r>
              <a:endParaRPr lang="en-US" baseline="-25000" dirty="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B7987C9-7AA3-E241-ADF5-EF92189810CC}"/>
                </a:ext>
              </a:extLst>
            </p:cNvPr>
            <p:cNvSpPr txBox="1"/>
            <p:nvPr/>
          </p:nvSpPr>
          <p:spPr>
            <a:xfrm>
              <a:off x="6475046" y="1453462"/>
              <a:ext cx="10330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Sync-Out</a:t>
              </a:r>
              <a:endParaRPr lang="en-US" baseline="-25000" dirty="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8EE809C1-1E01-0448-90C0-B924FBC2AA1E}"/>
                </a:ext>
              </a:extLst>
            </p:cNvPr>
            <p:cNvSpPr txBox="1"/>
            <p:nvPr/>
          </p:nvSpPr>
          <p:spPr>
            <a:xfrm>
              <a:off x="6512256" y="3698047"/>
              <a:ext cx="4443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D3</a:t>
              </a:r>
              <a:endParaRPr lang="en-US" baseline="-25000" dirty="0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26438E7C-9D05-914C-8753-FB8A00471470}"/>
                </a:ext>
              </a:extLst>
            </p:cNvPr>
            <p:cNvSpPr txBox="1"/>
            <p:nvPr/>
          </p:nvSpPr>
          <p:spPr>
            <a:xfrm>
              <a:off x="6480667" y="4288732"/>
              <a:ext cx="4443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D2</a:t>
              </a:r>
              <a:endParaRPr lang="en-US" baseline="-25000" dirty="0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4086D043-5AD7-6544-83B7-A5C039D51449}"/>
                </a:ext>
              </a:extLst>
            </p:cNvPr>
            <p:cNvSpPr txBox="1"/>
            <p:nvPr/>
          </p:nvSpPr>
          <p:spPr>
            <a:xfrm>
              <a:off x="6464079" y="4945778"/>
              <a:ext cx="4443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D1</a:t>
              </a:r>
              <a:endParaRPr lang="en-US" baseline="-25000" dirty="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53ECCEFF-15CB-794B-B8F4-DF0A1B64D8E1}"/>
                </a:ext>
              </a:extLst>
            </p:cNvPr>
            <p:cNvSpPr txBox="1"/>
            <p:nvPr/>
          </p:nvSpPr>
          <p:spPr>
            <a:xfrm>
              <a:off x="6432490" y="5536463"/>
              <a:ext cx="4443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D0</a:t>
              </a:r>
              <a:endParaRPr lang="en-US" baseline="-25000" dirty="0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A4415EAE-DA0E-ED41-8ED0-C903A6DD0487}"/>
                </a:ext>
              </a:extLst>
            </p:cNvPr>
            <p:cNvSpPr txBox="1"/>
            <p:nvPr/>
          </p:nvSpPr>
          <p:spPr>
            <a:xfrm>
              <a:off x="7498187" y="4530280"/>
              <a:ext cx="452368" cy="600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/>
                <a:t>Data</a:t>
              </a:r>
            </a:p>
            <a:p>
              <a:pPr algn="ctr"/>
              <a:r>
                <a:rPr lang="en-US" sz="1100" dirty="0"/>
                <a:t>Bus</a:t>
              </a:r>
            </a:p>
            <a:p>
              <a:pPr algn="ctr"/>
              <a:r>
                <a:rPr lang="en-US" sz="1100" dirty="0"/>
                <a:t>I/O</a:t>
              </a:r>
            </a:p>
          </p:txBody>
        </p:sp>
      </p:grp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ABA3A625-0C6C-DF45-A0F3-63A698A384F4}"/>
              </a:ext>
            </a:extLst>
          </p:cNvPr>
          <p:cNvGrpSpPr/>
          <p:nvPr/>
        </p:nvGrpSpPr>
        <p:grpSpPr>
          <a:xfrm>
            <a:off x="1784556" y="3468428"/>
            <a:ext cx="1361223" cy="3541071"/>
            <a:chOff x="8362051" y="1084130"/>
            <a:chExt cx="1361223" cy="3541071"/>
          </a:xfrm>
        </p:grpSpPr>
        <p:grpSp>
          <p:nvGrpSpPr>
            <p:cNvPr id="149" name="Group 148">
              <a:extLst>
                <a:ext uri="{FF2B5EF4-FFF2-40B4-BE49-F238E27FC236}">
                  <a16:creationId xmlns:a16="http://schemas.microsoft.com/office/drawing/2014/main" id="{43D98BBB-0473-F445-907C-65A08B8A1A58}"/>
                </a:ext>
              </a:extLst>
            </p:cNvPr>
            <p:cNvGrpSpPr/>
            <p:nvPr/>
          </p:nvGrpSpPr>
          <p:grpSpPr>
            <a:xfrm>
              <a:off x="8362051" y="1480950"/>
              <a:ext cx="1361223" cy="2695959"/>
              <a:chOff x="8362051" y="1480950"/>
              <a:chExt cx="1361223" cy="2695959"/>
            </a:xfrm>
          </p:grpSpPr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5E4ED677-F1E0-0341-9124-0EF8842C1955}"/>
                  </a:ext>
                </a:extLst>
              </p:cNvPr>
              <p:cNvSpPr/>
              <p:nvPr/>
            </p:nvSpPr>
            <p:spPr>
              <a:xfrm>
                <a:off x="8780318" y="3495850"/>
                <a:ext cx="311727" cy="31172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D40E30CE-72D9-6946-9F62-6EFBD543E6F6}"/>
                  </a:ext>
                </a:extLst>
              </p:cNvPr>
              <p:cNvSpPr/>
              <p:nvPr/>
            </p:nvSpPr>
            <p:spPr>
              <a:xfrm>
                <a:off x="8780317" y="3826461"/>
                <a:ext cx="311727" cy="31172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4C696AC0-BF99-CA4F-A1BB-3F3C0BCD3029}"/>
                  </a:ext>
                </a:extLst>
              </p:cNvPr>
              <p:cNvSpPr/>
              <p:nvPr/>
            </p:nvSpPr>
            <p:spPr>
              <a:xfrm>
                <a:off x="9109862" y="3495850"/>
                <a:ext cx="311727" cy="31172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37B23E8E-8133-FC49-B774-B1E603DF366A}"/>
                  </a:ext>
                </a:extLst>
              </p:cNvPr>
              <p:cNvSpPr/>
              <p:nvPr/>
            </p:nvSpPr>
            <p:spPr>
              <a:xfrm>
                <a:off x="9109861" y="3826461"/>
                <a:ext cx="311727" cy="31172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656C4E8F-262D-E54E-BDB3-0D57F7FBE3C1}"/>
                  </a:ext>
                </a:extLst>
              </p:cNvPr>
              <p:cNvSpPr txBox="1"/>
              <p:nvPr/>
            </p:nvSpPr>
            <p:spPr>
              <a:xfrm>
                <a:off x="9421588" y="3786454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F9AD7BAA-68AB-214A-B22D-67ADC84FA778}"/>
                  </a:ext>
                </a:extLst>
              </p:cNvPr>
              <p:cNvSpPr txBox="1"/>
              <p:nvPr/>
            </p:nvSpPr>
            <p:spPr>
              <a:xfrm>
                <a:off x="9421587" y="347683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</a:t>
                </a:r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176B92AA-41F3-144C-8884-A3970AABF858}"/>
                  </a:ext>
                </a:extLst>
              </p:cNvPr>
              <p:cNvSpPr txBox="1"/>
              <p:nvPr/>
            </p:nvSpPr>
            <p:spPr>
              <a:xfrm>
                <a:off x="8362051" y="3807577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16</a:t>
                </a:r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1D0AEC00-696F-C941-A7CE-F4FAC90FDE11}"/>
                  </a:ext>
                </a:extLst>
              </p:cNvPr>
              <p:cNvSpPr txBox="1"/>
              <p:nvPr/>
            </p:nvSpPr>
            <p:spPr>
              <a:xfrm>
                <a:off x="8367432" y="3465101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15</a:t>
                </a:r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CF512852-94C6-7F4F-B80B-A31338D6CCFB}"/>
                  </a:ext>
                </a:extLst>
              </p:cNvPr>
              <p:cNvSpPr/>
              <p:nvPr/>
            </p:nvSpPr>
            <p:spPr>
              <a:xfrm>
                <a:off x="8780318" y="2832631"/>
                <a:ext cx="311727" cy="31172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0118EFA2-976B-C447-B038-DAB8A436B243}"/>
                  </a:ext>
                </a:extLst>
              </p:cNvPr>
              <p:cNvSpPr/>
              <p:nvPr/>
            </p:nvSpPr>
            <p:spPr>
              <a:xfrm>
                <a:off x="8780317" y="3163242"/>
                <a:ext cx="311727" cy="31172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16AF76CE-2B1C-CB4D-8768-A3B592A6F8F5}"/>
                  </a:ext>
                </a:extLst>
              </p:cNvPr>
              <p:cNvSpPr/>
              <p:nvPr/>
            </p:nvSpPr>
            <p:spPr>
              <a:xfrm>
                <a:off x="9109862" y="2832631"/>
                <a:ext cx="311727" cy="31172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DABA1D17-CE26-EC48-9517-67446AAA333A}"/>
                  </a:ext>
                </a:extLst>
              </p:cNvPr>
              <p:cNvSpPr/>
              <p:nvPr/>
            </p:nvSpPr>
            <p:spPr>
              <a:xfrm>
                <a:off x="9109861" y="3163242"/>
                <a:ext cx="311727" cy="31172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B3783C10-8A33-1C48-AA63-C8328058D465}"/>
                  </a:ext>
                </a:extLst>
              </p:cNvPr>
              <p:cNvSpPr txBox="1"/>
              <p:nvPr/>
            </p:nvSpPr>
            <p:spPr>
              <a:xfrm>
                <a:off x="9421588" y="312323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</a:t>
                </a:r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261F1B69-40CD-3342-B632-CAABB5032157}"/>
                  </a:ext>
                </a:extLst>
              </p:cNvPr>
              <p:cNvSpPr txBox="1"/>
              <p:nvPr/>
            </p:nvSpPr>
            <p:spPr>
              <a:xfrm>
                <a:off x="9421587" y="2813611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4</a:t>
                </a:r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D22B94C4-6E34-524D-823B-095228DF5CC3}"/>
                  </a:ext>
                </a:extLst>
              </p:cNvPr>
              <p:cNvSpPr txBox="1"/>
              <p:nvPr/>
            </p:nvSpPr>
            <p:spPr>
              <a:xfrm>
                <a:off x="8362051" y="3144358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14</a:t>
                </a:r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85D3FBA8-B06D-2540-A2D4-A60504DFA663}"/>
                  </a:ext>
                </a:extLst>
              </p:cNvPr>
              <p:cNvSpPr txBox="1"/>
              <p:nvPr/>
            </p:nvSpPr>
            <p:spPr>
              <a:xfrm>
                <a:off x="8367432" y="2801882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13</a:t>
                </a:r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40389188-F3CB-EC43-AD72-297A60064596}"/>
                  </a:ext>
                </a:extLst>
              </p:cNvPr>
              <p:cNvSpPr/>
              <p:nvPr/>
            </p:nvSpPr>
            <p:spPr>
              <a:xfrm>
                <a:off x="8780318" y="2174918"/>
                <a:ext cx="311727" cy="31172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E1D7198F-C213-F64B-964F-4A1B246E073E}"/>
                  </a:ext>
                </a:extLst>
              </p:cNvPr>
              <p:cNvSpPr/>
              <p:nvPr/>
            </p:nvSpPr>
            <p:spPr>
              <a:xfrm>
                <a:off x="8780317" y="2505529"/>
                <a:ext cx="311727" cy="31172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AC4C1F42-FA8E-FE44-95DC-B726ACAF003E}"/>
                  </a:ext>
                </a:extLst>
              </p:cNvPr>
              <p:cNvSpPr/>
              <p:nvPr/>
            </p:nvSpPr>
            <p:spPr>
              <a:xfrm>
                <a:off x="9109862" y="2174918"/>
                <a:ext cx="311727" cy="31172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124793A6-C533-4E4D-BB7C-49C21ED88935}"/>
                  </a:ext>
                </a:extLst>
              </p:cNvPr>
              <p:cNvSpPr/>
              <p:nvPr/>
            </p:nvSpPr>
            <p:spPr>
              <a:xfrm>
                <a:off x="9109861" y="2505529"/>
                <a:ext cx="311727" cy="31172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EB6FCBAC-C0CF-D64E-A671-3F011F939C22}"/>
                  </a:ext>
                </a:extLst>
              </p:cNvPr>
              <p:cNvSpPr txBox="1"/>
              <p:nvPr/>
            </p:nvSpPr>
            <p:spPr>
              <a:xfrm>
                <a:off x="9421588" y="2465522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5</a:t>
                </a:r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F3D0C314-28A6-AD45-87F9-18931A20EB2F}"/>
                  </a:ext>
                </a:extLst>
              </p:cNvPr>
              <p:cNvSpPr txBox="1"/>
              <p:nvPr/>
            </p:nvSpPr>
            <p:spPr>
              <a:xfrm>
                <a:off x="9421587" y="215589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6</a:t>
                </a:r>
              </a:p>
            </p:txBody>
          </p: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64569688-E980-894B-A885-06A334DBCB60}"/>
                  </a:ext>
                </a:extLst>
              </p:cNvPr>
              <p:cNvSpPr txBox="1"/>
              <p:nvPr/>
            </p:nvSpPr>
            <p:spPr>
              <a:xfrm>
                <a:off x="8362051" y="2486645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12</a:t>
                </a:r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8F558DB5-D009-0D4C-9956-E006C964BAB9}"/>
                  </a:ext>
                </a:extLst>
              </p:cNvPr>
              <p:cNvSpPr txBox="1"/>
              <p:nvPr/>
            </p:nvSpPr>
            <p:spPr>
              <a:xfrm>
                <a:off x="8367432" y="2144169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11</a:t>
                </a:r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4BA1D58A-2F7C-684F-9CE9-6982A69D8636}"/>
                  </a:ext>
                </a:extLst>
              </p:cNvPr>
              <p:cNvSpPr/>
              <p:nvPr/>
            </p:nvSpPr>
            <p:spPr>
              <a:xfrm>
                <a:off x="8780318" y="1511699"/>
                <a:ext cx="311727" cy="31172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0B0BC219-AB56-414E-A48A-C9EC33904CF4}"/>
                  </a:ext>
                </a:extLst>
              </p:cNvPr>
              <p:cNvSpPr/>
              <p:nvPr/>
            </p:nvSpPr>
            <p:spPr>
              <a:xfrm>
                <a:off x="8780317" y="1842310"/>
                <a:ext cx="311727" cy="31172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1EF19B71-DEDD-DB4E-887E-4291F42DECF0}"/>
                  </a:ext>
                </a:extLst>
              </p:cNvPr>
              <p:cNvSpPr/>
              <p:nvPr/>
            </p:nvSpPr>
            <p:spPr>
              <a:xfrm>
                <a:off x="9109862" y="1511699"/>
                <a:ext cx="311727" cy="31172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3DC3FE65-2063-454B-8D07-B83AC735BBDD}"/>
                  </a:ext>
                </a:extLst>
              </p:cNvPr>
              <p:cNvSpPr/>
              <p:nvPr/>
            </p:nvSpPr>
            <p:spPr>
              <a:xfrm>
                <a:off x="9109861" y="1842310"/>
                <a:ext cx="311727" cy="31172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2E177FD8-7665-DD45-946B-95A069C9E57F}"/>
                  </a:ext>
                </a:extLst>
              </p:cNvPr>
              <p:cNvSpPr txBox="1"/>
              <p:nvPr/>
            </p:nvSpPr>
            <p:spPr>
              <a:xfrm>
                <a:off x="9421588" y="1802303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7</a:t>
                </a:r>
              </a:p>
            </p:txBody>
          </p:sp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13FEF010-B253-9F40-B97A-CB7EC90DF1F0}"/>
                  </a:ext>
                </a:extLst>
              </p:cNvPr>
              <p:cNvSpPr txBox="1"/>
              <p:nvPr/>
            </p:nvSpPr>
            <p:spPr>
              <a:xfrm>
                <a:off x="9421587" y="1492679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8</a:t>
                </a:r>
              </a:p>
            </p:txBody>
          </p: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05D8BC77-CED7-5B49-B380-3351457EFFFF}"/>
                  </a:ext>
                </a:extLst>
              </p:cNvPr>
              <p:cNvSpPr txBox="1"/>
              <p:nvPr/>
            </p:nvSpPr>
            <p:spPr>
              <a:xfrm>
                <a:off x="8362051" y="1823426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10</a:t>
                </a:r>
              </a:p>
            </p:txBody>
          </p: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01032BBB-F5C6-DE4B-9708-45854162CC29}"/>
                  </a:ext>
                </a:extLst>
              </p:cNvPr>
              <p:cNvSpPr txBox="1"/>
              <p:nvPr/>
            </p:nvSpPr>
            <p:spPr>
              <a:xfrm>
                <a:off x="8367432" y="1480950"/>
                <a:ext cx="3545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 9</a:t>
                </a:r>
              </a:p>
            </p:txBody>
          </p:sp>
        </p:grp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BAC64C0D-F03F-B444-B37D-2B1C93526B08}"/>
                </a:ext>
              </a:extLst>
            </p:cNvPr>
            <p:cNvSpPr txBox="1"/>
            <p:nvPr/>
          </p:nvSpPr>
          <p:spPr>
            <a:xfrm>
              <a:off x="8780318" y="1084130"/>
              <a:ext cx="6412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PINS</a:t>
              </a:r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0DE27145-56E8-5145-8D04-3A9D735C7FF2}"/>
                </a:ext>
              </a:extLst>
            </p:cNvPr>
            <p:cNvSpPr/>
            <p:nvPr/>
          </p:nvSpPr>
          <p:spPr>
            <a:xfrm>
              <a:off x="8936180" y="4046880"/>
              <a:ext cx="378418" cy="378418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2F518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1"/>
                  </a:solidFill>
                </a:ln>
              </a:endParaRPr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CD454EBD-224F-F249-9AEF-F5F571DDA32F}"/>
                </a:ext>
              </a:extLst>
            </p:cNvPr>
            <p:cNvSpPr/>
            <p:nvPr/>
          </p:nvSpPr>
          <p:spPr>
            <a:xfrm>
              <a:off x="8775149" y="4147477"/>
              <a:ext cx="695324" cy="3117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0696EB16-EC01-2345-9C49-6D6287E9FA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02861" y="3474969"/>
              <a:ext cx="0" cy="115023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01" name="Table 100">
            <a:extLst>
              <a:ext uri="{FF2B5EF4-FFF2-40B4-BE49-F238E27FC236}">
                <a16:creationId xmlns:a16="http://schemas.microsoft.com/office/drawing/2014/main" id="{FAA944D9-3788-F346-9FBB-9E92166F20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9363165"/>
              </p:ext>
            </p:extLst>
          </p:nvPr>
        </p:nvGraphicFramePr>
        <p:xfrm>
          <a:off x="102043" y="429952"/>
          <a:ext cx="5091709" cy="3017520"/>
        </p:xfrm>
        <a:graphic>
          <a:graphicData uri="http://schemas.openxmlformats.org/drawingml/2006/table">
            <a:tbl>
              <a:tblPr/>
              <a:tblGrid>
                <a:gridCol w="1434927">
                  <a:extLst>
                    <a:ext uri="{9D8B030D-6E8A-4147-A177-3AD203B41FA5}">
                      <a16:colId xmlns:a16="http://schemas.microsoft.com/office/drawing/2014/main" val="760947265"/>
                    </a:ext>
                  </a:extLst>
                </a:gridCol>
                <a:gridCol w="3656782">
                  <a:extLst>
                    <a:ext uri="{9D8B030D-6E8A-4147-A177-3AD203B41FA5}">
                      <a16:colId xmlns:a16="http://schemas.microsoft.com/office/drawing/2014/main" val="925352198"/>
                    </a:ext>
                  </a:extLst>
                </a:gridCol>
              </a:tblGrid>
              <a:tr h="101665">
                <a:tc>
                  <a:txBody>
                    <a:bodyPr/>
                    <a:lstStyle/>
                    <a:p>
                      <a:pPr algn="r"/>
                      <a:r>
                        <a:rPr lang="en-GB" sz="1100" b="1" dirty="0">
                          <a:latin typeface="+mn-lt"/>
                        </a:rPr>
                        <a:t>Introduction date:</a:t>
                      </a:r>
                      <a:endParaRPr lang="en-GB" sz="1100" dirty="0">
                        <a:latin typeface="+mn-lt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CCD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November 15, 1971</a:t>
                      </a:r>
                      <a:endParaRPr lang="en-GB" sz="1100" dirty="0">
                        <a:latin typeface="+mn-lt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CCD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9308416"/>
                  </a:ext>
                </a:extLst>
              </a:tr>
              <a:tr h="101665">
                <a:tc>
                  <a:txBody>
                    <a:bodyPr/>
                    <a:lstStyle/>
                    <a:p>
                      <a:pPr algn="r"/>
                      <a:r>
                        <a:rPr lang="en-GB" sz="1100" b="1">
                          <a:latin typeface="+mn-lt"/>
                        </a:rPr>
                        <a:t>Type:</a:t>
                      </a:r>
                      <a:endParaRPr lang="en-GB" sz="1100">
                        <a:latin typeface="+mn-lt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CCD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4-bit microprocessor (8-bit instructions)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CCD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752050"/>
                  </a:ext>
                </a:extLst>
              </a:tr>
              <a:tr h="101665">
                <a:tc>
                  <a:txBody>
                    <a:bodyPr/>
                    <a:lstStyle/>
                    <a:p>
                      <a:pPr algn="r"/>
                      <a:r>
                        <a:rPr lang="en-GB" sz="1100" b="1" dirty="0">
                          <a:latin typeface="+mn-lt"/>
                        </a:rPr>
                        <a:t>Frequency:</a:t>
                      </a:r>
                      <a:endParaRPr lang="en-GB" sz="1100" dirty="0">
                        <a:latin typeface="+mn-lt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CCD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500KHz - 740KHz</a:t>
                      </a:r>
                      <a:endParaRPr lang="en-GB" sz="1100" dirty="0">
                        <a:latin typeface="+mn-lt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CCD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454527"/>
                  </a:ext>
                </a:extLst>
              </a:tr>
              <a:tr h="101665">
                <a:tc>
                  <a:txBody>
                    <a:bodyPr/>
                    <a:lstStyle/>
                    <a:p>
                      <a:pPr algn="r"/>
                      <a:r>
                        <a:rPr lang="en-GB" sz="1100" b="1">
                          <a:latin typeface="+mn-lt"/>
                        </a:rPr>
                        <a:t>Technology:</a:t>
                      </a:r>
                      <a:endParaRPr lang="en-GB" sz="1100">
                        <a:latin typeface="+mn-lt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CCD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latin typeface="+mn-lt"/>
                        </a:rPr>
                        <a:t>P-channel silicon gate MOS technology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CCD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346425"/>
                  </a:ext>
                </a:extLst>
              </a:tr>
              <a:tr h="101665">
                <a:tc>
                  <a:txBody>
                    <a:bodyPr/>
                    <a:lstStyle/>
                    <a:p>
                      <a:pPr algn="r"/>
                      <a:r>
                        <a:rPr lang="en-GB" sz="1100" b="1" dirty="0">
                          <a:latin typeface="+mn-lt"/>
                        </a:rPr>
                        <a:t>Number of transistors:</a:t>
                      </a:r>
                      <a:endParaRPr lang="en-GB" sz="1100" dirty="0">
                        <a:latin typeface="+mn-lt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CCD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latin typeface="+mn-lt"/>
                        </a:rPr>
                        <a:t> </a:t>
                      </a:r>
                      <a:r>
                        <a:rPr lang="en-GB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2,300 (10 microns)</a:t>
                      </a:r>
                      <a:endParaRPr lang="en-GB" sz="1100" dirty="0">
                        <a:latin typeface="+mn-lt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CCD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8317589"/>
                  </a:ext>
                </a:extLst>
              </a:tr>
              <a:tr h="74834">
                <a:tc>
                  <a:txBody>
                    <a:bodyPr/>
                    <a:lstStyle/>
                    <a:p>
                      <a:pPr algn="r"/>
                      <a:r>
                        <a:rPr lang="en-GB" sz="1100" b="1" dirty="0">
                          <a:latin typeface="+mn-lt"/>
                        </a:rPr>
                        <a:t>Addressable Memory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CCD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4096x8-bit ROM and 1280x4-bit RAM</a:t>
                      </a:r>
                      <a:endParaRPr lang="en-GB" sz="1100" dirty="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CCD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9011943"/>
                  </a:ext>
                </a:extLst>
              </a:tr>
              <a:tr h="74834">
                <a:tc>
                  <a:txBody>
                    <a:bodyPr/>
                    <a:lstStyle/>
                    <a:p>
                      <a:pPr algn="r"/>
                      <a:r>
                        <a:rPr lang="en-GB" sz="1100" b="1" dirty="0">
                          <a:latin typeface="+mn-lt"/>
                        </a:rPr>
                        <a:t>Number of Instructions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CCD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45 with a 4 level stack and sixteen 4-bit (or eight 8-bit) registers</a:t>
                      </a:r>
                      <a:endParaRPr lang="en-GB" sz="1100" dirty="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CCD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3161698"/>
                  </a:ext>
                </a:extLst>
              </a:tr>
              <a:tr h="74834">
                <a:tc>
                  <a:txBody>
                    <a:bodyPr/>
                    <a:lstStyle/>
                    <a:p>
                      <a:pPr algn="r"/>
                      <a:r>
                        <a:rPr lang="en-GB" sz="1100" b="1" dirty="0">
                          <a:latin typeface="+mn-lt"/>
                        </a:rPr>
                        <a:t>History:</a:t>
                      </a:r>
                      <a:br>
                        <a:rPr lang="en-GB" sz="1100" b="1" dirty="0">
                          <a:latin typeface="+mn-lt"/>
                        </a:rPr>
                      </a:br>
                      <a:br>
                        <a:rPr lang="en-GB" sz="1100" b="1" dirty="0">
                          <a:latin typeface="+mn-lt"/>
                        </a:rPr>
                      </a:br>
                      <a:br>
                        <a:rPr lang="en-GB" sz="1100" b="1" dirty="0">
                          <a:latin typeface="+mn-lt"/>
                        </a:rPr>
                      </a:br>
                      <a:r>
                        <a:rPr lang="en-GB" sz="1100" b="1" dirty="0">
                          <a:latin typeface="+mn-lt"/>
                        </a:rPr>
                        <a:t> </a:t>
                      </a:r>
                      <a:endParaRPr lang="en-GB" sz="1100" dirty="0">
                        <a:latin typeface="+mn-lt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CCD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 In 1969 </a:t>
                      </a:r>
                      <a:r>
                        <a:rPr lang="en-GB" sz="1100" dirty="0" err="1"/>
                        <a:t>Busicom</a:t>
                      </a:r>
                      <a:r>
                        <a:rPr lang="en-GB" sz="1100" dirty="0"/>
                        <a:t> asked Intel to design a set of chips to be used in a new high </a:t>
                      </a:r>
                      <a:r>
                        <a:rPr lang="en-GB" sz="1100" dirty="0" err="1"/>
                        <a:t>perfomance</a:t>
                      </a:r>
                      <a:r>
                        <a:rPr lang="en-GB" sz="1100" dirty="0"/>
                        <a:t> calculator.</a:t>
                      </a:r>
                      <a:br>
                        <a:rPr lang="en-GB" sz="1100" dirty="0"/>
                      </a:br>
                      <a:r>
                        <a:rPr lang="en-GB" sz="1100" dirty="0"/>
                        <a:t>Ted Hoff, Federico </a:t>
                      </a:r>
                      <a:r>
                        <a:rPr lang="en-GB" sz="1100" dirty="0" err="1"/>
                        <a:t>Faggin</a:t>
                      </a:r>
                      <a:r>
                        <a:rPr lang="en-GB" sz="1100" dirty="0"/>
                        <a:t> and Stan </a:t>
                      </a:r>
                      <a:r>
                        <a:rPr lang="en-GB" sz="1100" dirty="0" err="1"/>
                        <a:t>Mazor</a:t>
                      </a:r>
                      <a:r>
                        <a:rPr lang="en-GB" sz="1100" dirty="0"/>
                        <a:t> came up with a design that involved a central processing unit, 4004 (CPU)</a:t>
                      </a:r>
                      <a:br>
                        <a:rPr lang="en-GB" sz="1100" dirty="0"/>
                      </a:br>
                      <a:r>
                        <a:rPr lang="en-GB" sz="1100" dirty="0"/>
                        <a:t>a read-only memory, 4001 (ROM) a random access memory, 4002 (RAM) and a shift register, 4003 (I/O).</a:t>
                      </a:r>
                      <a:br>
                        <a:rPr lang="en-GB" sz="1100" dirty="0"/>
                      </a:br>
                      <a:r>
                        <a:rPr lang="en-GB" sz="1100" dirty="0"/>
                        <a:t>The CPU was eventually to be called a microprocessor.</a:t>
                      </a:r>
                      <a:br>
                        <a:rPr lang="en-GB" sz="1100" dirty="0"/>
                      </a:br>
                      <a:r>
                        <a:rPr lang="en-GB" sz="1100" dirty="0"/>
                        <a:t>Later Intel negotiated for a return of the rights for the chips, which had gone to </a:t>
                      </a:r>
                      <a:r>
                        <a:rPr lang="en-GB" sz="1100" dirty="0" err="1"/>
                        <a:t>Busicom</a:t>
                      </a:r>
                      <a:r>
                        <a:rPr lang="en-GB" sz="1100" dirty="0"/>
                        <a:t> in the original contract.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CCD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7763909"/>
                  </a:ext>
                </a:extLst>
              </a:tr>
              <a:tr h="101665">
                <a:tc>
                  <a:txBody>
                    <a:bodyPr/>
                    <a:lstStyle/>
                    <a:p>
                      <a:pPr algn="r"/>
                      <a:r>
                        <a:rPr lang="en-GB" sz="1100" b="1" dirty="0">
                          <a:latin typeface="+mn-lt"/>
                        </a:rPr>
                        <a:t>Second source:</a:t>
                      </a:r>
                      <a:endParaRPr lang="en-GB" sz="1100" dirty="0">
                        <a:latin typeface="+mn-lt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CCD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National Semiconductors was the only second source to Intel 4004.</a:t>
                      </a:r>
                      <a:endParaRPr lang="en-GB" sz="1100" dirty="0">
                        <a:latin typeface="+mn-lt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CCD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81507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78773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592B0155-F3B0-4C40-BF46-4236A943E118}"/>
              </a:ext>
            </a:extLst>
          </p:cNvPr>
          <p:cNvGrpSpPr/>
          <p:nvPr/>
        </p:nvGrpSpPr>
        <p:grpSpPr>
          <a:xfrm>
            <a:off x="1683301" y="3082373"/>
            <a:ext cx="1361223" cy="3341168"/>
            <a:chOff x="1683301" y="3082373"/>
            <a:chExt cx="1361223" cy="3341168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5E4ED677-F1E0-0341-9124-0EF8842C1955}"/>
                </a:ext>
              </a:extLst>
            </p:cNvPr>
            <p:cNvSpPr/>
            <p:nvPr/>
          </p:nvSpPr>
          <p:spPr>
            <a:xfrm>
              <a:off x="2101568" y="5494093"/>
              <a:ext cx="311727" cy="31172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D40E30CE-72D9-6946-9F62-6EFBD543E6F6}"/>
                </a:ext>
              </a:extLst>
            </p:cNvPr>
            <p:cNvSpPr/>
            <p:nvPr/>
          </p:nvSpPr>
          <p:spPr>
            <a:xfrm>
              <a:off x="2101567" y="5824704"/>
              <a:ext cx="311727" cy="31172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4C696AC0-BF99-CA4F-A1BB-3F3C0BCD3029}"/>
                </a:ext>
              </a:extLst>
            </p:cNvPr>
            <p:cNvSpPr/>
            <p:nvPr/>
          </p:nvSpPr>
          <p:spPr>
            <a:xfrm>
              <a:off x="2431112" y="5494093"/>
              <a:ext cx="311727" cy="31172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37B23E8E-8133-FC49-B774-B1E603DF366A}"/>
                </a:ext>
              </a:extLst>
            </p:cNvPr>
            <p:cNvSpPr/>
            <p:nvPr/>
          </p:nvSpPr>
          <p:spPr>
            <a:xfrm>
              <a:off x="2431111" y="5824704"/>
              <a:ext cx="311727" cy="31172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56C4E8F-262D-E54E-BDB3-0D57F7FBE3C1}"/>
                </a:ext>
              </a:extLst>
            </p:cNvPr>
            <p:cNvSpPr txBox="1"/>
            <p:nvPr/>
          </p:nvSpPr>
          <p:spPr>
            <a:xfrm>
              <a:off x="2742838" y="578469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F9AD7BAA-68AB-214A-B22D-67ADC84FA778}"/>
                </a:ext>
              </a:extLst>
            </p:cNvPr>
            <p:cNvSpPr txBox="1"/>
            <p:nvPr/>
          </p:nvSpPr>
          <p:spPr>
            <a:xfrm>
              <a:off x="2742837" y="547507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176B92AA-41F3-144C-8884-A3970AABF858}"/>
                </a:ext>
              </a:extLst>
            </p:cNvPr>
            <p:cNvSpPr txBox="1"/>
            <p:nvPr/>
          </p:nvSpPr>
          <p:spPr>
            <a:xfrm>
              <a:off x="1683301" y="580582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16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1D0AEC00-696F-C941-A7CE-F4FAC90FDE11}"/>
                </a:ext>
              </a:extLst>
            </p:cNvPr>
            <p:cNvSpPr txBox="1"/>
            <p:nvPr/>
          </p:nvSpPr>
          <p:spPr>
            <a:xfrm>
              <a:off x="1688682" y="546334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15</a:t>
              </a: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CF512852-94C6-7F4F-B80B-A31338D6CCFB}"/>
                </a:ext>
              </a:extLst>
            </p:cNvPr>
            <p:cNvSpPr/>
            <p:nvPr/>
          </p:nvSpPr>
          <p:spPr>
            <a:xfrm>
              <a:off x="2101568" y="4830874"/>
              <a:ext cx="311727" cy="31172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0118EFA2-976B-C447-B038-DAB8A436B243}"/>
                </a:ext>
              </a:extLst>
            </p:cNvPr>
            <p:cNvSpPr/>
            <p:nvPr/>
          </p:nvSpPr>
          <p:spPr>
            <a:xfrm>
              <a:off x="2101567" y="5161485"/>
              <a:ext cx="311727" cy="31172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16AF76CE-2B1C-CB4D-8768-A3B592A6F8F5}"/>
                </a:ext>
              </a:extLst>
            </p:cNvPr>
            <p:cNvSpPr/>
            <p:nvPr/>
          </p:nvSpPr>
          <p:spPr>
            <a:xfrm>
              <a:off x="2431112" y="4830874"/>
              <a:ext cx="311727" cy="31172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DABA1D17-CE26-EC48-9517-67446AAA333A}"/>
                </a:ext>
              </a:extLst>
            </p:cNvPr>
            <p:cNvSpPr/>
            <p:nvPr/>
          </p:nvSpPr>
          <p:spPr>
            <a:xfrm>
              <a:off x="2431111" y="5161485"/>
              <a:ext cx="311727" cy="31172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B3783C10-8A33-1C48-AA63-C8328058D465}"/>
                </a:ext>
              </a:extLst>
            </p:cNvPr>
            <p:cNvSpPr txBox="1"/>
            <p:nvPr/>
          </p:nvSpPr>
          <p:spPr>
            <a:xfrm>
              <a:off x="2742838" y="512147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261F1B69-40CD-3342-B632-CAABB5032157}"/>
                </a:ext>
              </a:extLst>
            </p:cNvPr>
            <p:cNvSpPr txBox="1"/>
            <p:nvPr/>
          </p:nvSpPr>
          <p:spPr>
            <a:xfrm>
              <a:off x="2742837" y="481185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D22B94C4-6E34-524D-823B-095228DF5CC3}"/>
                </a:ext>
              </a:extLst>
            </p:cNvPr>
            <p:cNvSpPr txBox="1"/>
            <p:nvPr/>
          </p:nvSpPr>
          <p:spPr>
            <a:xfrm>
              <a:off x="1683301" y="514260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14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85D3FBA8-B06D-2540-A2D4-A60504DFA663}"/>
                </a:ext>
              </a:extLst>
            </p:cNvPr>
            <p:cNvSpPr txBox="1"/>
            <p:nvPr/>
          </p:nvSpPr>
          <p:spPr>
            <a:xfrm>
              <a:off x="1688682" y="4800125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13</a:t>
              </a:r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40389188-F3CB-EC43-AD72-297A60064596}"/>
                </a:ext>
              </a:extLst>
            </p:cNvPr>
            <p:cNvSpPr/>
            <p:nvPr/>
          </p:nvSpPr>
          <p:spPr>
            <a:xfrm>
              <a:off x="2101568" y="4173161"/>
              <a:ext cx="311727" cy="31172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E1D7198F-C213-F64B-964F-4A1B246E073E}"/>
                </a:ext>
              </a:extLst>
            </p:cNvPr>
            <p:cNvSpPr/>
            <p:nvPr/>
          </p:nvSpPr>
          <p:spPr>
            <a:xfrm>
              <a:off x="2101567" y="4503772"/>
              <a:ext cx="311727" cy="31172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AC4C1F42-FA8E-FE44-95DC-B726ACAF003E}"/>
                </a:ext>
              </a:extLst>
            </p:cNvPr>
            <p:cNvSpPr/>
            <p:nvPr/>
          </p:nvSpPr>
          <p:spPr>
            <a:xfrm>
              <a:off x="2431112" y="4173161"/>
              <a:ext cx="311727" cy="31172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124793A6-C533-4E4D-BB7C-49C21ED88935}"/>
                </a:ext>
              </a:extLst>
            </p:cNvPr>
            <p:cNvSpPr/>
            <p:nvPr/>
          </p:nvSpPr>
          <p:spPr>
            <a:xfrm>
              <a:off x="2431111" y="4503772"/>
              <a:ext cx="311727" cy="31172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EB6FCBAC-C0CF-D64E-A671-3F011F939C22}"/>
                </a:ext>
              </a:extLst>
            </p:cNvPr>
            <p:cNvSpPr txBox="1"/>
            <p:nvPr/>
          </p:nvSpPr>
          <p:spPr>
            <a:xfrm>
              <a:off x="2742838" y="446376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F3D0C314-28A6-AD45-87F9-18931A20EB2F}"/>
                </a:ext>
              </a:extLst>
            </p:cNvPr>
            <p:cNvSpPr txBox="1"/>
            <p:nvPr/>
          </p:nvSpPr>
          <p:spPr>
            <a:xfrm>
              <a:off x="2742837" y="415414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64569688-E980-894B-A885-06A334DBCB60}"/>
                </a:ext>
              </a:extLst>
            </p:cNvPr>
            <p:cNvSpPr txBox="1"/>
            <p:nvPr/>
          </p:nvSpPr>
          <p:spPr>
            <a:xfrm>
              <a:off x="1683301" y="448488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12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8F558DB5-D009-0D4C-9956-E006C964BAB9}"/>
                </a:ext>
              </a:extLst>
            </p:cNvPr>
            <p:cNvSpPr txBox="1"/>
            <p:nvPr/>
          </p:nvSpPr>
          <p:spPr>
            <a:xfrm>
              <a:off x="1688682" y="414241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11</a:t>
              </a: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4BA1D58A-2F7C-684F-9CE9-6982A69D8636}"/>
                </a:ext>
              </a:extLst>
            </p:cNvPr>
            <p:cNvSpPr/>
            <p:nvPr/>
          </p:nvSpPr>
          <p:spPr>
            <a:xfrm>
              <a:off x="2101568" y="3509942"/>
              <a:ext cx="311727" cy="31172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0B0BC219-AB56-414E-A48A-C9EC33904CF4}"/>
                </a:ext>
              </a:extLst>
            </p:cNvPr>
            <p:cNvSpPr/>
            <p:nvPr/>
          </p:nvSpPr>
          <p:spPr>
            <a:xfrm>
              <a:off x="2101567" y="3840553"/>
              <a:ext cx="311727" cy="31172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1EF19B71-DEDD-DB4E-887E-4291F42DECF0}"/>
                </a:ext>
              </a:extLst>
            </p:cNvPr>
            <p:cNvSpPr/>
            <p:nvPr/>
          </p:nvSpPr>
          <p:spPr>
            <a:xfrm>
              <a:off x="2431112" y="3509942"/>
              <a:ext cx="311727" cy="31172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DC3FE65-2063-454B-8D07-B83AC735BBDD}"/>
                </a:ext>
              </a:extLst>
            </p:cNvPr>
            <p:cNvSpPr/>
            <p:nvPr/>
          </p:nvSpPr>
          <p:spPr>
            <a:xfrm>
              <a:off x="2431111" y="3840553"/>
              <a:ext cx="311727" cy="31172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2E177FD8-7665-DD45-946B-95A069C9E57F}"/>
                </a:ext>
              </a:extLst>
            </p:cNvPr>
            <p:cNvSpPr txBox="1"/>
            <p:nvPr/>
          </p:nvSpPr>
          <p:spPr>
            <a:xfrm>
              <a:off x="2742838" y="380054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7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13FEF010-B253-9F40-B97A-CB7EC90DF1F0}"/>
                </a:ext>
              </a:extLst>
            </p:cNvPr>
            <p:cNvSpPr txBox="1"/>
            <p:nvPr/>
          </p:nvSpPr>
          <p:spPr>
            <a:xfrm>
              <a:off x="2742837" y="349092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8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05D8BC77-CED7-5B49-B380-3351457EFFFF}"/>
                </a:ext>
              </a:extLst>
            </p:cNvPr>
            <p:cNvSpPr txBox="1"/>
            <p:nvPr/>
          </p:nvSpPr>
          <p:spPr>
            <a:xfrm>
              <a:off x="1683301" y="382166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01032BBB-F5C6-DE4B-9708-45854162CC29}"/>
                </a:ext>
              </a:extLst>
            </p:cNvPr>
            <p:cNvSpPr txBox="1"/>
            <p:nvPr/>
          </p:nvSpPr>
          <p:spPr>
            <a:xfrm>
              <a:off x="1688682" y="3479193"/>
              <a:ext cx="3545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 9</a:t>
              </a:r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BAC64C0D-F03F-B444-B37D-2B1C93526B08}"/>
                </a:ext>
              </a:extLst>
            </p:cNvPr>
            <p:cNvSpPr txBox="1"/>
            <p:nvPr/>
          </p:nvSpPr>
          <p:spPr>
            <a:xfrm>
              <a:off x="2101568" y="3082373"/>
              <a:ext cx="6412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PINS</a:t>
              </a:r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0DE27145-56E8-5145-8D04-3A9D735C7FF2}"/>
                </a:ext>
              </a:extLst>
            </p:cNvPr>
            <p:cNvSpPr/>
            <p:nvPr/>
          </p:nvSpPr>
          <p:spPr>
            <a:xfrm>
              <a:off x="2257430" y="6045123"/>
              <a:ext cx="378418" cy="378418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2F518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1"/>
                  </a:solidFill>
                </a:ln>
              </a:endParaRPr>
            </a:p>
          </p:txBody>
        </p:sp>
      </p:grpSp>
      <p:sp>
        <p:nvSpPr>
          <p:cNvPr id="152" name="Rectangle 151">
            <a:extLst>
              <a:ext uri="{FF2B5EF4-FFF2-40B4-BE49-F238E27FC236}">
                <a16:creationId xmlns:a16="http://schemas.microsoft.com/office/drawing/2014/main" id="{CD454EBD-224F-F249-9AEF-F5F571DDA32F}"/>
              </a:ext>
            </a:extLst>
          </p:cNvPr>
          <p:cNvSpPr/>
          <p:nvPr/>
        </p:nvSpPr>
        <p:spPr>
          <a:xfrm>
            <a:off x="2096399" y="6145720"/>
            <a:ext cx="695324" cy="311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0696EB16-EC01-2345-9C49-6D6287E9FA2A}"/>
              </a:ext>
            </a:extLst>
          </p:cNvPr>
          <p:cNvCxnSpPr>
            <a:cxnSpLocks/>
          </p:cNvCxnSpPr>
          <p:nvPr/>
        </p:nvCxnSpPr>
        <p:spPr>
          <a:xfrm flipV="1">
            <a:off x="2424111" y="5473212"/>
            <a:ext cx="0" cy="11502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2" name="Table 101">
            <a:extLst>
              <a:ext uri="{FF2B5EF4-FFF2-40B4-BE49-F238E27FC236}">
                <a16:creationId xmlns:a16="http://schemas.microsoft.com/office/drawing/2014/main" id="{00B43AD3-E5A0-904C-A415-802918FED5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3603509"/>
              </p:ext>
            </p:extLst>
          </p:nvPr>
        </p:nvGraphicFramePr>
        <p:xfrm>
          <a:off x="102043" y="429952"/>
          <a:ext cx="5264339" cy="1341120"/>
        </p:xfrm>
        <a:graphic>
          <a:graphicData uri="http://schemas.openxmlformats.org/drawingml/2006/table">
            <a:tbl>
              <a:tblPr/>
              <a:tblGrid>
                <a:gridCol w="1473838">
                  <a:extLst>
                    <a:ext uri="{9D8B030D-6E8A-4147-A177-3AD203B41FA5}">
                      <a16:colId xmlns:a16="http://schemas.microsoft.com/office/drawing/2014/main" val="760947265"/>
                    </a:ext>
                  </a:extLst>
                </a:gridCol>
                <a:gridCol w="3790501">
                  <a:extLst>
                    <a:ext uri="{9D8B030D-6E8A-4147-A177-3AD203B41FA5}">
                      <a16:colId xmlns:a16="http://schemas.microsoft.com/office/drawing/2014/main" val="925352198"/>
                    </a:ext>
                  </a:extLst>
                </a:gridCol>
              </a:tblGrid>
              <a:tr h="101665">
                <a:tc>
                  <a:txBody>
                    <a:bodyPr/>
                    <a:lstStyle/>
                    <a:p>
                      <a:pPr algn="r"/>
                      <a:r>
                        <a:rPr lang="en-GB" sz="1100" b="1" dirty="0">
                          <a:latin typeface="+mn-lt"/>
                        </a:rPr>
                        <a:t>Introduction date:</a:t>
                      </a:r>
                      <a:endParaRPr lang="en-GB" sz="1100" dirty="0">
                        <a:latin typeface="+mn-lt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CCD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latin typeface="+mn-lt"/>
                        </a:rPr>
                        <a:t>1971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CCD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9308416"/>
                  </a:ext>
                </a:extLst>
              </a:tr>
              <a:tr h="101665">
                <a:tc>
                  <a:txBody>
                    <a:bodyPr/>
                    <a:lstStyle/>
                    <a:p>
                      <a:pPr algn="r"/>
                      <a:r>
                        <a:rPr lang="en-GB" sz="1100" b="1">
                          <a:latin typeface="+mn-lt"/>
                        </a:rPr>
                        <a:t>Type:</a:t>
                      </a:r>
                      <a:endParaRPr lang="en-GB" sz="1100">
                        <a:latin typeface="+mn-lt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CCD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0-bit Serial-in/Parallel-out, Serial-out Shift Register.</a:t>
                      </a:r>
                      <a:endParaRPr lang="en-GB" sz="1100" dirty="0">
                        <a:latin typeface="+mn-lt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CCD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752050"/>
                  </a:ext>
                </a:extLst>
              </a:tr>
              <a:tr h="101665">
                <a:tc>
                  <a:txBody>
                    <a:bodyPr/>
                    <a:lstStyle/>
                    <a:p>
                      <a:pPr algn="r"/>
                      <a:r>
                        <a:rPr lang="en-GB" sz="1100" b="1">
                          <a:latin typeface="+mn-lt"/>
                        </a:rPr>
                        <a:t>Memory:</a:t>
                      </a:r>
                      <a:endParaRPr lang="en-GB" sz="1100">
                        <a:latin typeface="+mn-lt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CCD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256 x 8-bit</a:t>
                      </a:r>
                      <a:endParaRPr lang="en-GB" sz="1100" dirty="0">
                        <a:latin typeface="+mn-lt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CCD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454527"/>
                  </a:ext>
                </a:extLst>
              </a:tr>
              <a:tr h="101665">
                <a:tc>
                  <a:txBody>
                    <a:bodyPr/>
                    <a:lstStyle/>
                    <a:p>
                      <a:pPr algn="r"/>
                      <a:r>
                        <a:rPr lang="en-GB" sz="1100" b="1">
                          <a:latin typeface="+mn-lt"/>
                        </a:rPr>
                        <a:t>Technology:</a:t>
                      </a:r>
                      <a:endParaRPr lang="en-GB" sz="1100">
                        <a:latin typeface="+mn-lt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CCD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latin typeface="+mn-lt"/>
                        </a:rPr>
                        <a:t>P-channel silicon gate MOS technology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CCD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346425"/>
                  </a:ext>
                </a:extLst>
              </a:tr>
              <a:tr h="101665">
                <a:tc>
                  <a:txBody>
                    <a:bodyPr/>
                    <a:lstStyle/>
                    <a:p>
                      <a:pPr algn="r"/>
                      <a:r>
                        <a:rPr lang="en-GB" sz="1100" b="1" dirty="0">
                          <a:latin typeface="+mn-lt"/>
                        </a:rPr>
                        <a:t>Number of transistors:</a:t>
                      </a:r>
                      <a:endParaRPr lang="en-GB" sz="1100" dirty="0">
                        <a:latin typeface="+mn-lt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CCD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latin typeface="+mn-lt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CCD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8317589"/>
                  </a:ext>
                </a:extLst>
              </a:tr>
              <a:tr h="74834">
                <a:tc>
                  <a:txBody>
                    <a:bodyPr/>
                    <a:lstStyle/>
                    <a:p>
                      <a:pPr algn="r"/>
                      <a:r>
                        <a:rPr lang="en-GB" sz="1100" b="1" dirty="0">
                          <a:latin typeface="+mn-lt"/>
                        </a:rPr>
                        <a:t>History:</a:t>
                      </a:r>
                      <a:br>
                        <a:rPr lang="en-GB" sz="1100" b="1" dirty="0">
                          <a:latin typeface="+mn-lt"/>
                        </a:rPr>
                      </a:br>
                      <a:r>
                        <a:rPr lang="en-GB" sz="1100" b="1" dirty="0">
                          <a:latin typeface="+mn-lt"/>
                        </a:rPr>
                        <a:t> </a:t>
                      </a:r>
                      <a:endParaRPr lang="en-GB" sz="1100" dirty="0">
                        <a:latin typeface="+mn-lt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CCD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4003 was designed to be used with other MCS-4/40 devices such as the 4004 CPU.</a:t>
                      </a:r>
                      <a:endParaRPr lang="en-GB" sz="1100" dirty="0">
                        <a:latin typeface="+mn-lt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CCD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7763909"/>
                  </a:ext>
                </a:extLst>
              </a:tr>
              <a:tr h="74834">
                <a:tc>
                  <a:txBody>
                    <a:bodyPr/>
                    <a:lstStyle/>
                    <a:p>
                      <a:pPr algn="r"/>
                      <a:r>
                        <a:rPr lang="en-GB" sz="1100" b="1" dirty="0">
                          <a:latin typeface="+mn-lt"/>
                        </a:rPr>
                        <a:t>Second Source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CCD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National Semiconductors was the only second source.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CCD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848337"/>
                  </a:ext>
                </a:extLst>
              </a:tr>
            </a:tbl>
          </a:graphicData>
        </a:graphic>
      </p:graphicFrame>
      <p:grpSp>
        <p:nvGrpSpPr>
          <p:cNvPr id="38" name="Group 37">
            <a:extLst>
              <a:ext uri="{FF2B5EF4-FFF2-40B4-BE49-F238E27FC236}">
                <a16:creationId xmlns:a16="http://schemas.microsoft.com/office/drawing/2014/main" id="{1746B4F2-803C-1648-B3D3-C8CFB38F393E}"/>
              </a:ext>
            </a:extLst>
          </p:cNvPr>
          <p:cNvGrpSpPr/>
          <p:nvPr/>
        </p:nvGrpSpPr>
        <p:grpSpPr>
          <a:xfrm>
            <a:off x="5605425" y="1088446"/>
            <a:ext cx="6159943" cy="5177073"/>
            <a:chOff x="5605425" y="1088446"/>
            <a:chExt cx="6159943" cy="5177073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160BD7D1-5ABA-114C-A0AF-CB603648744F}"/>
                </a:ext>
              </a:extLst>
            </p:cNvPr>
            <p:cNvGrpSpPr/>
            <p:nvPr/>
          </p:nvGrpSpPr>
          <p:grpSpPr>
            <a:xfrm>
              <a:off x="7557567" y="1088446"/>
              <a:ext cx="2268690" cy="5177073"/>
              <a:chOff x="2854908" y="1095769"/>
              <a:chExt cx="2268690" cy="5177073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156CF6C1-0BC1-384B-ADD6-0D3C772902F5}"/>
                  </a:ext>
                </a:extLst>
              </p:cNvPr>
              <p:cNvGrpSpPr/>
              <p:nvPr/>
            </p:nvGrpSpPr>
            <p:grpSpPr>
              <a:xfrm>
                <a:off x="2854908" y="1095769"/>
                <a:ext cx="2268690" cy="5177073"/>
                <a:chOff x="2854908" y="1095769"/>
                <a:chExt cx="2268690" cy="5177073"/>
              </a:xfrm>
            </p:grpSpPr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162A526B-682F-264E-9D85-EEBA426C8132}"/>
                    </a:ext>
                  </a:extLst>
                </p:cNvPr>
                <p:cNvSpPr/>
                <p:nvPr/>
              </p:nvSpPr>
              <p:spPr>
                <a:xfrm>
                  <a:off x="2897189" y="1402772"/>
                  <a:ext cx="2183966" cy="290945"/>
                </a:xfrm>
                <a:prstGeom prst="rect">
                  <a:avLst/>
                </a:prstGeom>
                <a:solidFill>
                  <a:srgbClr val="BCCDE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42F487B7-CA62-B74D-9C7C-62D9165D2EE5}"/>
                    </a:ext>
                  </a:extLst>
                </p:cNvPr>
                <p:cNvSpPr/>
                <p:nvPr/>
              </p:nvSpPr>
              <p:spPr>
                <a:xfrm>
                  <a:off x="2897189" y="2000044"/>
                  <a:ext cx="2183966" cy="290945"/>
                </a:xfrm>
                <a:prstGeom prst="rect">
                  <a:avLst/>
                </a:prstGeom>
                <a:solidFill>
                  <a:srgbClr val="BCCDE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1A4B9C2C-8D3D-C045-A3A2-E36A31BC7856}"/>
                    </a:ext>
                  </a:extLst>
                </p:cNvPr>
                <p:cNvSpPr/>
                <p:nvPr/>
              </p:nvSpPr>
              <p:spPr>
                <a:xfrm>
                  <a:off x="2905705" y="2560741"/>
                  <a:ext cx="2183966" cy="290945"/>
                </a:xfrm>
                <a:prstGeom prst="rect">
                  <a:avLst/>
                </a:prstGeom>
                <a:solidFill>
                  <a:srgbClr val="BCCDE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884185DB-77B5-4144-B793-709ADF81C0BF}"/>
                    </a:ext>
                  </a:extLst>
                </p:cNvPr>
                <p:cNvSpPr/>
                <p:nvPr/>
              </p:nvSpPr>
              <p:spPr>
                <a:xfrm>
                  <a:off x="2905705" y="3158013"/>
                  <a:ext cx="2183966" cy="290945"/>
                </a:xfrm>
                <a:prstGeom prst="rect">
                  <a:avLst/>
                </a:prstGeom>
                <a:solidFill>
                  <a:srgbClr val="BCCDE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7156B845-3269-7747-BB69-B99BB762D0F2}"/>
                    </a:ext>
                  </a:extLst>
                </p:cNvPr>
                <p:cNvSpPr/>
                <p:nvPr/>
              </p:nvSpPr>
              <p:spPr>
                <a:xfrm>
                  <a:off x="2905705" y="3699817"/>
                  <a:ext cx="2183966" cy="290945"/>
                </a:xfrm>
                <a:prstGeom prst="rect">
                  <a:avLst/>
                </a:prstGeom>
                <a:solidFill>
                  <a:srgbClr val="BCCDE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FB085937-9E2E-1041-AA75-20D3C9E34087}"/>
                    </a:ext>
                  </a:extLst>
                </p:cNvPr>
                <p:cNvSpPr/>
                <p:nvPr/>
              </p:nvSpPr>
              <p:spPr>
                <a:xfrm>
                  <a:off x="2905705" y="4297089"/>
                  <a:ext cx="2183966" cy="290945"/>
                </a:xfrm>
                <a:prstGeom prst="rect">
                  <a:avLst/>
                </a:prstGeom>
                <a:solidFill>
                  <a:srgbClr val="BCCDE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79C92C71-2C35-9E43-A348-E712BC7DBF19}"/>
                    </a:ext>
                  </a:extLst>
                </p:cNvPr>
                <p:cNvSpPr/>
                <p:nvPr/>
              </p:nvSpPr>
              <p:spPr>
                <a:xfrm>
                  <a:off x="2897189" y="4846791"/>
                  <a:ext cx="2183966" cy="290945"/>
                </a:xfrm>
                <a:prstGeom prst="rect">
                  <a:avLst/>
                </a:prstGeom>
                <a:solidFill>
                  <a:srgbClr val="BCCDE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419CB047-D3BA-C443-BF66-8CBF12A88B75}"/>
                    </a:ext>
                  </a:extLst>
                </p:cNvPr>
                <p:cNvSpPr/>
                <p:nvPr/>
              </p:nvSpPr>
              <p:spPr>
                <a:xfrm>
                  <a:off x="2897189" y="5444063"/>
                  <a:ext cx="2183966" cy="290945"/>
                </a:xfrm>
                <a:prstGeom prst="rect">
                  <a:avLst/>
                </a:prstGeom>
                <a:solidFill>
                  <a:srgbClr val="BCCDE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F74D46F4-EA6F-C54B-AF82-844633E6F89A}"/>
                    </a:ext>
                  </a:extLst>
                </p:cNvPr>
                <p:cNvSpPr txBox="1"/>
                <p:nvPr/>
              </p:nvSpPr>
              <p:spPr>
                <a:xfrm>
                  <a:off x="2858661" y="5444063"/>
                  <a:ext cx="367408" cy="307777"/>
                </a:xfrm>
                <a:prstGeom prst="rect">
                  <a:avLst/>
                </a:prstGeom>
                <a:solidFill>
                  <a:srgbClr val="BCCDE7"/>
                </a:solidFill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/>
                    <a:t>16</a:t>
                  </a:r>
                  <a:endParaRPr lang="en-US" dirty="0"/>
                </a:p>
              </p:txBody>
            </p:sp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377E9EA6-4298-B044-B3A2-1DC7850E023C}"/>
                    </a:ext>
                  </a:extLst>
                </p:cNvPr>
                <p:cNvSpPr txBox="1"/>
                <p:nvPr/>
              </p:nvSpPr>
              <p:spPr>
                <a:xfrm>
                  <a:off x="2858661" y="4838374"/>
                  <a:ext cx="367408" cy="307777"/>
                </a:xfrm>
                <a:prstGeom prst="rect">
                  <a:avLst/>
                </a:prstGeom>
                <a:solidFill>
                  <a:srgbClr val="BCCDE7"/>
                </a:solidFill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/>
                    <a:t>15</a:t>
                  </a:r>
                  <a:endParaRPr lang="en-US" dirty="0"/>
                </a:p>
              </p:txBody>
            </p:sp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A6583B3D-8765-4D4D-AD74-534A853BE42D}"/>
                    </a:ext>
                  </a:extLst>
                </p:cNvPr>
                <p:cNvSpPr txBox="1"/>
                <p:nvPr/>
              </p:nvSpPr>
              <p:spPr>
                <a:xfrm>
                  <a:off x="2858661" y="4276593"/>
                  <a:ext cx="367408" cy="307777"/>
                </a:xfrm>
                <a:prstGeom prst="rect">
                  <a:avLst/>
                </a:prstGeom>
                <a:solidFill>
                  <a:srgbClr val="BCCDE7"/>
                </a:solidFill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/>
                    <a:t>14</a:t>
                  </a:r>
                  <a:endParaRPr lang="en-US" dirty="0"/>
                </a:p>
              </p:txBody>
            </p:sp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40EFBFB4-192E-984B-9586-ECD1701806B9}"/>
                    </a:ext>
                  </a:extLst>
                </p:cNvPr>
                <p:cNvSpPr txBox="1"/>
                <p:nvPr/>
              </p:nvSpPr>
              <p:spPr>
                <a:xfrm>
                  <a:off x="2858661" y="3670904"/>
                  <a:ext cx="367408" cy="307777"/>
                </a:xfrm>
                <a:prstGeom prst="rect">
                  <a:avLst/>
                </a:prstGeom>
                <a:solidFill>
                  <a:srgbClr val="BCCDE7"/>
                </a:solidFill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/>
                    <a:t>13</a:t>
                  </a:r>
                  <a:endParaRPr lang="en-US" dirty="0"/>
                </a:p>
              </p:txBody>
            </p:sp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C0A34CBC-4865-DF49-A0D7-FC369650FBD3}"/>
                    </a:ext>
                  </a:extLst>
                </p:cNvPr>
                <p:cNvSpPr txBox="1"/>
                <p:nvPr/>
              </p:nvSpPr>
              <p:spPr>
                <a:xfrm>
                  <a:off x="2854909" y="3147622"/>
                  <a:ext cx="367408" cy="307777"/>
                </a:xfrm>
                <a:prstGeom prst="rect">
                  <a:avLst/>
                </a:prstGeom>
                <a:solidFill>
                  <a:srgbClr val="BCCDE7"/>
                </a:solidFill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/>
                    <a:t>12</a:t>
                  </a:r>
                  <a:endParaRPr lang="en-US" dirty="0"/>
                </a:p>
              </p:txBody>
            </p:sp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574A1F26-3736-EE4F-83B1-E403411FA0D3}"/>
                    </a:ext>
                  </a:extLst>
                </p:cNvPr>
                <p:cNvSpPr txBox="1"/>
                <p:nvPr/>
              </p:nvSpPr>
              <p:spPr>
                <a:xfrm>
                  <a:off x="2854909" y="2541933"/>
                  <a:ext cx="367408" cy="307777"/>
                </a:xfrm>
                <a:prstGeom prst="rect">
                  <a:avLst/>
                </a:prstGeom>
                <a:solidFill>
                  <a:srgbClr val="BCCDE7"/>
                </a:solidFill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/>
                    <a:t>11</a:t>
                  </a:r>
                  <a:endParaRPr lang="en-US" dirty="0"/>
                </a:p>
              </p:txBody>
            </p:sp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5CC245CA-59BC-FF4A-B6CB-0716E4E294D7}"/>
                    </a:ext>
                  </a:extLst>
                </p:cNvPr>
                <p:cNvSpPr txBox="1"/>
                <p:nvPr/>
              </p:nvSpPr>
              <p:spPr>
                <a:xfrm>
                  <a:off x="2854909" y="1980152"/>
                  <a:ext cx="367408" cy="307777"/>
                </a:xfrm>
                <a:prstGeom prst="rect">
                  <a:avLst/>
                </a:prstGeom>
                <a:solidFill>
                  <a:srgbClr val="BCCDE7"/>
                </a:solidFill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/>
                    <a:t>10</a:t>
                  </a:r>
                  <a:endParaRPr lang="en-US" dirty="0"/>
                </a:p>
              </p:txBody>
            </p:sp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C1826819-9435-5441-B2FC-E04867D1F76D}"/>
                    </a:ext>
                  </a:extLst>
                </p:cNvPr>
                <p:cNvSpPr txBox="1"/>
                <p:nvPr/>
              </p:nvSpPr>
              <p:spPr>
                <a:xfrm>
                  <a:off x="2854908" y="1374463"/>
                  <a:ext cx="367408" cy="307777"/>
                </a:xfrm>
                <a:prstGeom prst="rect">
                  <a:avLst/>
                </a:prstGeom>
                <a:solidFill>
                  <a:srgbClr val="BCCDE7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/>
                    <a:t>9</a:t>
                  </a:r>
                </a:p>
              </p:txBody>
            </p:sp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70B56535-3F22-7949-94C2-70D9718AAB80}"/>
                    </a:ext>
                  </a:extLst>
                </p:cNvPr>
                <p:cNvSpPr txBox="1"/>
                <p:nvPr/>
              </p:nvSpPr>
              <p:spPr>
                <a:xfrm>
                  <a:off x="4736925" y="1374462"/>
                  <a:ext cx="367408" cy="307777"/>
                </a:xfrm>
                <a:prstGeom prst="rect">
                  <a:avLst/>
                </a:prstGeom>
                <a:solidFill>
                  <a:srgbClr val="BCCDE7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/>
                    <a:t>8</a:t>
                  </a:r>
                </a:p>
              </p:txBody>
            </p:sp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E5758700-864D-AC44-9815-3EA5B2D7006B}"/>
                    </a:ext>
                  </a:extLst>
                </p:cNvPr>
                <p:cNvSpPr txBox="1"/>
                <p:nvPr/>
              </p:nvSpPr>
              <p:spPr>
                <a:xfrm>
                  <a:off x="4736925" y="1982675"/>
                  <a:ext cx="367408" cy="307777"/>
                </a:xfrm>
                <a:prstGeom prst="rect">
                  <a:avLst/>
                </a:prstGeom>
                <a:solidFill>
                  <a:srgbClr val="BCCDE7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/>
                    <a:t>7</a:t>
                  </a:r>
                </a:p>
              </p:txBody>
            </p:sp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ED3EBAE8-DB35-9A43-8256-7CC2691DB09C}"/>
                    </a:ext>
                  </a:extLst>
                </p:cNvPr>
                <p:cNvSpPr txBox="1"/>
                <p:nvPr/>
              </p:nvSpPr>
              <p:spPr>
                <a:xfrm>
                  <a:off x="4749805" y="2555226"/>
                  <a:ext cx="367408" cy="307777"/>
                </a:xfrm>
                <a:prstGeom prst="rect">
                  <a:avLst/>
                </a:prstGeom>
                <a:solidFill>
                  <a:srgbClr val="BCCDE7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/>
                    <a:t>6</a:t>
                  </a:r>
                </a:p>
              </p:txBody>
            </p:sp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F482B356-4C8A-5944-9E50-6334C6337F2B}"/>
                    </a:ext>
                  </a:extLst>
                </p:cNvPr>
                <p:cNvSpPr txBox="1"/>
                <p:nvPr/>
              </p:nvSpPr>
              <p:spPr>
                <a:xfrm>
                  <a:off x="4749805" y="3132755"/>
                  <a:ext cx="367408" cy="307777"/>
                </a:xfrm>
                <a:prstGeom prst="rect">
                  <a:avLst/>
                </a:prstGeom>
                <a:solidFill>
                  <a:srgbClr val="BCCDE7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/>
                    <a:t>5</a:t>
                  </a:r>
                </a:p>
              </p:txBody>
            </p:sp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ED90DD4C-3B06-D840-9D5B-0A7AC35468B3}"/>
                    </a:ext>
                  </a:extLst>
                </p:cNvPr>
                <p:cNvSpPr txBox="1"/>
                <p:nvPr/>
              </p:nvSpPr>
              <p:spPr>
                <a:xfrm>
                  <a:off x="4743310" y="3679468"/>
                  <a:ext cx="367408" cy="307777"/>
                </a:xfrm>
                <a:prstGeom prst="rect">
                  <a:avLst/>
                </a:prstGeom>
                <a:solidFill>
                  <a:srgbClr val="BCCDE7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/>
                    <a:t>4</a:t>
                  </a:r>
                </a:p>
              </p:txBody>
            </p:sp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ED5AE710-FDE2-C841-A0B2-FCCD1C2616BE}"/>
                    </a:ext>
                  </a:extLst>
                </p:cNvPr>
                <p:cNvSpPr txBox="1"/>
                <p:nvPr/>
              </p:nvSpPr>
              <p:spPr>
                <a:xfrm>
                  <a:off x="4743310" y="4287681"/>
                  <a:ext cx="367408" cy="307777"/>
                </a:xfrm>
                <a:prstGeom prst="rect">
                  <a:avLst/>
                </a:prstGeom>
                <a:solidFill>
                  <a:srgbClr val="BCCDE7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/>
                    <a:t>3</a:t>
                  </a:r>
                </a:p>
              </p:txBody>
            </p:sp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0132DDA6-D48E-B948-8A62-016AA473EF92}"/>
                    </a:ext>
                  </a:extLst>
                </p:cNvPr>
                <p:cNvSpPr txBox="1"/>
                <p:nvPr/>
              </p:nvSpPr>
              <p:spPr>
                <a:xfrm>
                  <a:off x="4756190" y="4860232"/>
                  <a:ext cx="367408" cy="307777"/>
                </a:xfrm>
                <a:prstGeom prst="rect">
                  <a:avLst/>
                </a:prstGeom>
                <a:solidFill>
                  <a:srgbClr val="BCCDE7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/>
                    <a:t>2</a:t>
                  </a:r>
                </a:p>
              </p:txBody>
            </p:sp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1AD38BCB-FC59-0240-8BEC-AAB1E6926ECB}"/>
                    </a:ext>
                  </a:extLst>
                </p:cNvPr>
                <p:cNvSpPr txBox="1"/>
                <p:nvPr/>
              </p:nvSpPr>
              <p:spPr>
                <a:xfrm>
                  <a:off x="4756190" y="5437761"/>
                  <a:ext cx="367408" cy="307777"/>
                </a:xfrm>
                <a:prstGeom prst="rect">
                  <a:avLst/>
                </a:prstGeom>
                <a:solidFill>
                  <a:srgbClr val="BCCDE7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/>
                    <a:t>1</a:t>
                  </a:r>
                </a:p>
              </p:txBody>
            </p:sp>
            <p:sp>
              <p:nvSpPr>
                <p:cNvPr id="2" name="Rectangle 1">
                  <a:extLst>
                    <a:ext uri="{FF2B5EF4-FFF2-40B4-BE49-F238E27FC236}">
                      <a16:creationId xmlns:a16="http://schemas.microsoft.com/office/drawing/2014/main" id="{90323245-E493-C744-85FB-20C57334397D}"/>
                    </a:ext>
                  </a:extLst>
                </p:cNvPr>
                <p:cNvSpPr/>
                <p:nvPr/>
              </p:nvSpPr>
              <p:spPr>
                <a:xfrm>
                  <a:off x="3197291" y="1095769"/>
                  <a:ext cx="1600794" cy="4947797"/>
                </a:xfrm>
                <a:prstGeom prst="rect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" name="Oval 2">
                  <a:extLst>
                    <a:ext uri="{FF2B5EF4-FFF2-40B4-BE49-F238E27FC236}">
                      <a16:creationId xmlns:a16="http://schemas.microsoft.com/office/drawing/2014/main" id="{BB3CA70C-4C58-2D45-B548-43CA1110DD25}"/>
                    </a:ext>
                  </a:extLst>
                </p:cNvPr>
                <p:cNvSpPr/>
                <p:nvPr/>
              </p:nvSpPr>
              <p:spPr>
                <a:xfrm>
                  <a:off x="3798728" y="5894424"/>
                  <a:ext cx="378418" cy="37841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>
                      <a:solidFill>
                        <a:schemeClr val="bg1"/>
                      </a:solidFill>
                    </a:ln>
                  </a:endParaRPr>
                </a:p>
              </p:txBody>
            </p:sp>
          </p:grp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B35441E-F1F7-B948-A70F-16B7905F5C68}"/>
                  </a:ext>
                </a:extLst>
              </p:cNvPr>
              <p:cNvSpPr txBox="1"/>
              <p:nvPr/>
            </p:nvSpPr>
            <p:spPr>
              <a:xfrm rot="16200000">
                <a:off x="3559106" y="3264318"/>
                <a:ext cx="87716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chemeClr val="bg1"/>
                    </a:solidFill>
                  </a:rPr>
                  <a:t>i4003</a:t>
                </a:r>
              </a:p>
            </p:txBody>
          </p:sp>
        </p:grp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680FDA0-4915-4640-B858-0AA74DC34C00}"/>
                </a:ext>
              </a:extLst>
            </p:cNvPr>
            <p:cNvSpPr txBox="1"/>
            <p:nvPr/>
          </p:nvSpPr>
          <p:spPr>
            <a:xfrm>
              <a:off x="6982448" y="3646392"/>
              <a:ext cx="4539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Q</a:t>
              </a:r>
              <a:r>
                <a:rPr lang="en-US" baseline="-25000" dirty="0"/>
                <a:t>9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95C4066-BFDC-9742-8A47-18106B88EC76}"/>
                </a:ext>
              </a:extLst>
            </p:cNvPr>
            <p:cNvSpPr txBox="1"/>
            <p:nvPr/>
          </p:nvSpPr>
          <p:spPr>
            <a:xfrm>
              <a:off x="7020920" y="4235358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</a:t>
              </a:r>
              <a:r>
                <a:rPr lang="en-US" baseline="-25000" dirty="0"/>
                <a:t>2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80FF1CCB-D146-5E47-AB48-CCDE3FFAB840}"/>
                </a:ext>
              </a:extLst>
            </p:cNvPr>
            <p:cNvSpPr txBox="1"/>
            <p:nvPr/>
          </p:nvSpPr>
          <p:spPr>
            <a:xfrm>
              <a:off x="7020920" y="4816828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</a:t>
              </a:r>
              <a:r>
                <a:rPr lang="en-US" baseline="-25000" dirty="0"/>
                <a:t>1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B57CBFF0-721D-494D-A3CC-AC0AF1CD18B3}"/>
                </a:ext>
              </a:extLst>
            </p:cNvPr>
            <p:cNvSpPr txBox="1"/>
            <p:nvPr/>
          </p:nvSpPr>
          <p:spPr>
            <a:xfrm>
              <a:off x="7020920" y="5387224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</a:t>
              </a:r>
              <a:r>
                <a:rPr lang="en-US" baseline="-25000" dirty="0"/>
                <a:t>0</a:t>
              </a:r>
            </a:p>
          </p:txBody>
        </p:sp>
        <p:sp>
          <p:nvSpPr>
            <p:cNvPr id="47" name="Double Brace 46">
              <a:extLst>
                <a:ext uri="{FF2B5EF4-FFF2-40B4-BE49-F238E27FC236}">
                  <a16:creationId xmlns:a16="http://schemas.microsoft.com/office/drawing/2014/main" id="{B92355B1-C777-3340-BF54-A8CDB40B8A13}"/>
                </a:ext>
              </a:extLst>
            </p:cNvPr>
            <p:cNvSpPr/>
            <p:nvPr/>
          </p:nvSpPr>
          <p:spPr>
            <a:xfrm>
              <a:off x="6539361" y="1318147"/>
              <a:ext cx="2872681" cy="2651098"/>
            </a:xfrm>
            <a:prstGeom prst="bracePair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E6BCD0F3-52C2-2645-BE46-E75F33B0CEEE}"/>
                </a:ext>
              </a:extLst>
            </p:cNvPr>
            <p:cNvSpPr txBox="1"/>
            <p:nvPr/>
          </p:nvSpPr>
          <p:spPr>
            <a:xfrm>
              <a:off x="9976096" y="3105838"/>
              <a:ext cx="4558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V</a:t>
              </a:r>
              <a:r>
                <a:rPr lang="en-US" baseline="-25000" dirty="0"/>
                <a:t>SS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7BC3687A-C0F0-2941-B5CD-E34BA8D61228}"/>
                </a:ext>
              </a:extLst>
            </p:cNvPr>
            <p:cNvSpPr txBox="1"/>
            <p:nvPr/>
          </p:nvSpPr>
          <p:spPr>
            <a:xfrm>
              <a:off x="9976096" y="5398435"/>
              <a:ext cx="17892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Clock Pulse Input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B7987C9-7AA3-E241-ADF5-EF92189810CC}"/>
                </a:ext>
              </a:extLst>
            </p:cNvPr>
            <p:cNvSpPr txBox="1"/>
            <p:nvPr/>
          </p:nvSpPr>
          <p:spPr>
            <a:xfrm>
              <a:off x="5794245" y="4842743"/>
              <a:ext cx="11063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Serial Out</a:t>
              </a:r>
              <a:endParaRPr lang="en-US" baseline="-25000" dirty="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8EE809C1-1E01-0448-90C0-B924FBC2AA1E}"/>
                </a:ext>
              </a:extLst>
            </p:cNvPr>
            <p:cNvSpPr txBox="1"/>
            <p:nvPr/>
          </p:nvSpPr>
          <p:spPr>
            <a:xfrm>
              <a:off x="9976096" y="361059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Q</a:t>
              </a:r>
              <a:r>
                <a:rPr lang="en-US" baseline="-25000" dirty="0"/>
                <a:t>1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26438E7C-9D05-914C-8753-FB8A00471470}"/>
                </a:ext>
              </a:extLst>
            </p:cNvPr>
            <p:cNvSpPr txBox="1"/>
            <p:nvPr/>
          </p:nvSpPr>
          <p:spPr>
            <a:xfrm>
              <a:off x="9976096" y="426927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Q</a:t>
              </a:r>
              <a:r>
                <a:rPr lang="en-US" baseline="-25000" dirty="0"/>
                <a:t>0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4086D043-5AD7-6544-83B7-A5C039D51449}"/>
                </a:ext>
              </a:extLst>
            </p:cNvPr>
            <p:cNvSpPr txBox="1"/>
            <p:nvPr/>
          </p:nvSpPr>
          <p:spPr>
            <a:xfrm>
              <a:off x="9976096" y="4858321"/>
              <a:ext cx="8529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Data In</a:t>
              </a:r>
              <a:endParaRPr lang="en-US" baseline="-25000" dirty="0"/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84E0556F-AB73-0E45-8B9A-5222C5580DBD}"/>
                </a:ext>
              </a:extLst>
            </p:cNvPr>
            <p:cNvSpPr txBox="1"/>
            <p:nvPr/>
          </p:nvSpPr>
          <p:spPr>
            <a:xfrm>
              <a:off x="5870679" y="2404594"/>
              <a:ext cx="60785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/>
                <a:t>Parallel</a:t>
              </a:r>
            </a:p>
            <a:p>
              <a:pPr algn="ctr"/>
              <a:r>
                <a:rPr lang="en-US" sz="1100" dirty="0"/>
                <a:t>Output</a:t>
              </a:r>
            </a:p>
          </p:txBody>
        </p:sp>
        <p:sp>
          <p:nvSpPr>
            <p:cNvPr id="104" name="Double Brace 103">
              <a:extLst>
                <a:ext uri="{FF2B5EF4-FFF2-40B4-BE49-F238E27FC236}">
                  <a16:creationId xmlns:a16="http://schemas.microsoft.com/office/drawing/2014/main" id="{BC7393DC-24DC-7847-B29D-00AA63B04FD4}"/>
                </a:ext>
              </a:extLst>
            </p:cNvPr>
            <p:cNvSpPr/>
            <p:nvPr/>
          </p:nvSpPr>
          <p:spPr>
            <a:xfrm>
              <a:off x="7966010" y="1314115"/>
              <a:ext cx="2872681" cy="1651901"/>
            </a:xfrm>
            <a:prstGeom prst="bracePair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C0A3E149-4AFA-C447-90CD-14F8CD990EE9}"/>
                </a:ext>
              </a:extLst>
            </p:cNvPr>
            <p:cNvSpPr txBox="1"/>
            <p:nvPr/>
          </p:nvSpPr>
          <p:spPr>
            <a:xfrm>
              <a:off x="10835187" y="1911273"/>
              <a:ext cx="60785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/>
                <a:t>Parallel</a:t>
              </a:r>
            </a:p>
            <a:p>
              <a:pPr algn="ctr"/>
              <a:r>
                <a:rPr lang="en-US" sz="1100" dirty="0"/>
                <a:t>Output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44A60F6A-346A-844B-8241-BA2B88739CF8}"/>
                </a:ext>
              </a:extLst>
            </p:cNvPr>
            <p:cNvSpPr txBox="1"/>
            <p:nvPr/>
          </p:nvSpPr>
          <p:spPr>
            <a:xfrm>
              <a:off x="5605425" y="5405962"/>
              <a:ext cx="14153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Enable Input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039F74CF-3536-514B-B411-77E5D2A8379F}"/>
                </a:ext>
              </a:extLst>
            </p:cNvPr>
            <p:cNvSpPr txBox="1"/>
            <p:nvPr/>
          </p:nvSpPr>
          <p:spPr>
            <a:xfrm>
              <a:off x="9976096" y="2504355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Q</a:t>
              </a:r>
              <a:r>
                <a:rPr lang="en-US" baseline="-25000" dirty="0"/>
                <a:t>2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F6C70F83-824C-C94E-A85D-0C189EF37F2C}"/>
                </a:ext>
              </a:extLst>
            </p:cNvPr>
            <p:cNvSpPr txBox="1"/>
            <p:nvPr/>
          </p:nvSpPr>
          <p:spPr>
            <a:xfrm>
              <a:off x="9976096" y="192368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Q</a:t>
              </a:r>
              <a:r>
                <a:rPr lang="en-US" baseline="-25000" dirty="0"/>
                <a:t>3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C0D62AA2-0D90-AE4C-9E96-77CE57E54E14}"/>
                </a:ext>
              </a:extLst>
            </p:cNvPr>
            <p:cNvSpPr txBox="1"/>
            <p:nvPr/>
          </p:nvSpPr>
          <p:spPr>
            <a:xfrm>
              <a:off x="9976096" y="133272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Q</a:t>
              </a:r>
              <a:r>
                <a:rPr lang="en-US" baseline="-25000" dirty="0"/>
                <a:t>4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6BE84F41-D36E-DA4B-BF7C-984ED46EC8AD}"/>
                </a:ext>
              </a:extLst>
            </p:cNvPr>
            <p:cNvSpPr txBox="1"/>
            <p:nvPr/>
          </p:nvSpPr>
          <p:spPr>
            <a:xfrm>
              <a:off x="7017714" y="133618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Q</a:t>
              </a:r>
              <a:r>
                <a:rPr lang="en-US" baseline="-25000" dirty="0"/>
                <a:t>5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11D215C7-2AE5-0F4B-846D-B8FD4E97021C}"/>
                </a:ext>
              </a:extLst>
            </p:cNvPr>
            <p:cNvSpPr txBox="1"/>
            <p:nvPr/>
          </p:nvSpPr>
          <p:spPr>
            <a:xfrm>
              <a:off x="7017714" y="193580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Q</a:t>
              </a:r>
              <a:r>
                <a:rPr lang="en-US" baseline="-25000" dirty="0"/>
                <a:t>6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D1769C02-A246-024A-B53B-2A2AF23C42FB}"/>
                </a:ext>
              </a:extLst>
            </p:cNvPr>
            <p:cNvSpPr txBox="1"/>
            <p:nvPr/>
          </p:nvSpPr>
          <p:spPr>
            <a:xfrm>
              <a:off x="7017714" y="248634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Q</a:t>
              </a:r>
              <a:r>
                <a:rPr lang="en-US" baseline="-25000" dirty="0"/>
                <a:t>7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BCACCA28-B5E1-D240-919F-B595F42C4E3E}"/>
                </a:ext>
              </a:extLst>
            </p:cNvPr>
            <p:cNvSpPr txBox="1"/>
            <p:nvPr/>
          </p:nvSpPr>
          <p:spPr>
            <a:xfrm>
              <a:off x="7017714" y="310191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Q</a:t>
              </a:r>
              <a:r>
                <a:rPr lang="en-US" baseline="-25000" dirty="0"/>
                <a:t>8</a:t>
              </a:r>
            </a:p>
          </p:txBody>
        </p:sp>
        <p:sp>
          <p:nvSpPr>
            <p:cNvPr id="114" name="Double Brace 113">
              <a:extLst>
                <a:ext uri="{FF2B5EF4-FFF2-40B4-BE49-F238E27FC236}">
                  <a16:creationId xmlns:a16="http://schemas.microsoft.com/office/drawing/2014/main" id="{DC0695B1-5ABA-2542-841F-CBC4204D2DFD}"/>
                </a:ext>
              </a:extLst>
            </p:cNvPr>
            <p:cNvSpPr/>
            <p:nvPr/>
          </p:nvSpPr>
          <p:spPr>
            <a:xfrm>
              <a:off x="7972368" y="3586212"/>
              <a:ext cx="2800263" cy="1112694"/>
            </a:xfrm>
            <a:prstGeom prst="bracePair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81F0E9AE-63D8-CE46-8A90-AE978A0DF4E4}"/>
                </a:ext>
              </a:extLst>
            </p:cNvPr>
            <p:cNvSpPr txBox="1"/>
            <p:nvPr/>
          </p:nvSpPr>
          <p:spPr>
            <a:xfrm>
              <a:off x="10777706" y="3954434"/>
              <a:ext cx="74431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Parallel</a:t>
              </a:r>
            </a:p>
            <a:p>
              <a:pPr algn="ctr"/>
              <a:r>
                <a:rPr lang="en-US" sz="1100" dirty="0"/>
                <a:t>Output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301756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Group 155">
            <a:extLst>
              <a:ext uri="{FF2B5EF4-FFF2-40B4-BE49-F238E27FC236}">
                <a16:creationId xmlns:a16="http://schemas.microsoft.com/office/drawing/2014/main" id="{ABA3A625-0C6C-DF45-A0F3-63A698A384F4}"/>
              </a:ext>
            </a:extLst>
          </p:cNvPr>
          <p:cNvGrpSpPr/>
          <p:nvPr/>
        </p:nvGrpSpPr>
        <p:grpSpPr>
          <a:xfrm>
            <a:off x="1683301" y="3082373"/>
            <a:ext cx="1361223" cy="3541071"/>
            <a:chOff x="8362051" y="1084130"/>
            <a:chExt cx="1361223" cy="3541071"/>
          </a:xfrm>
        </p:grpSpPr>
        <p:grpSp>
          <p:nvGrpSpPr>
            <p:cNvPr id="149" name="Group 148">
              <a:extLst>
                <a:ext uri="{FF2B5EF4-FFF2-40B4-BE49-F238E27FC236}">
                  <a16:creationId xmlns:a16="http://schemas.microsoft.com/office/drawing/2014/main" id="{43D98BBB-0473-F445-907C-65A08B8A1A58}"/>
                </a:ext>
              </a:extLst>
            </p:cNvPr>
            <p:cNvGrpSpPr/>
            <p:nvPr/>
          </p:nvGrpSpPr>
          <p:grpSpPr>
            <a:xfrm>
              <a:off x="8362051" y="1480950"/>
              <a:ext cx="1361223" cy="2695959"/>
              <a:chOff x="8362051" y="1480950"/>
              <a:chExt cx="1361223" cy="2695959"/>
            </a:xfrm>
          </p:grpSpPr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5E4ED677-F1E0-0341-9124-0EF8842C1955}"/>
                  </a:ext>
                </a:extLst>
              </p:cNvPr>
              <p:cNvSpPr/>
              <p:nvPr/>
            </p:nvSpPr>
            <p:spPr>
              <a:xfrm>
                <a:off x="8780318" y="3495850"/>
                <a:ext cx="311727" cy="31172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D40E30CE-72D9-6946-9F62-6EFBD543E6F6}"/>
                  </a:ext>
                </a:extLst>
              </p:cNvPr>
              <p:cNvSpPr/>
              <p:nvPr/>
            </p:nvSpPr>
            <p:spPr>
              <a:xfrm>
                <a:off x="8780317" y="3826461"/>
                <a:ext cx="311727" cy="31172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4C696AC0-BF99-CA4F-A1BB-3F3C0BCD3029}"/>
                  </a:ext>
                </a:extLst>
              </p:cNvPr>
              <p:cNvSpPr/>
              <p:nvPr/>
            </p:nvSpPr>
            <p:spPr>
              <a:xfrm>
                <a:off x="9109862" y="3495850"/>
                <a:ext cx="311727" cy="31172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37B23E8E-8133-FC49-B774-B1E603DF366A}"/>
                  </a:ext>
                </a:extLst>
              </p:cNvPr>
              <p:cNvSpPr/>
              <p:nvPr/>
            </p:nvSpPr>
            <p:spPr>
              <a:xfrm>
                <a:off x="9109861" y="3826461"/>
                <a:ext cx="311727" cy="31172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656C4E8F-262D-E54E-BDB3-0D57F7FBE3C1}"/>
                  </a:ext>
                </a:extLst>
              </p:cNvPr>
              <p:cNvSpPr txBox="1"/>
              <p:nvPr/>
            </p:nvSpPr>
            <p:spPr>
              <a:xfrm>
                <a:off x="9421588" y="3786454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F9AD7BAA-68AB-214A-B22D-67ADC84FA778}"/>
                  </a:ext>
                </a:extLst>
              </p:cNvPr>
              <p:cNvSpPr txBox="1"/>
              <p:nvPr/>
            </p:nvSpPr>
            <p:spPr>
              <a:xfrm>
                <a:off x="9421587" y="347683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</a:t>
                </a:r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176B92AA-41F3-144C-8884-A3970AABF858}"/>
                  </a:ext>
                </a:extLst>
              </p:cNvPr>
              <p:cNvSpPr txBox="1"/>
              <p:nvPr/>
            </p:nvSpPr>
            <p:spPr>
              <a:xfrm>
                <a:off x="8362051" y="3807577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16</a:t>
                </a:r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1D0AEC00-696F-C941-A7CE-F4FAC90FDE11}"/>
                  </a:ext>
                </a:extLst>
              </p:cNvPr>
              <p:cNvSpPr txBox="1"/>
              <p:nvPr/>
            </p:nvSpPr>
            <p:spPr>
              <a:xfrm>
                <a:off x="8367432" y="3465101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15</a:t>
                </a:r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CF512852-94C6-7F4F-B80B-A31338D6CCFB}"/>
                  </a:ext>
                </a:extLst>
              </p:cNvPr>
              <p:cNvSpPr/>
              <p:nvPr/>
            </p:nvSpPr>
            <p:spPr>
              <a:xfrm>
                <a:off x="8780318" y="2832631"/>
                <a:ext cx="311727" cy="31172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0118EFA2-976B-C447-B038-DAB8A436B243}"/>
                  </a:ext>
                </a:extLst>
              </p:cNvPr>
              <p:cNvSpPr/>
              <p:nvPr/>
            </p:nvSpPr>
            <p:spPr>
              <a:xfrm>
                <a:off x="8780317" y="3163242"/>
                <a:ext cx="311727" cy="31172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16AF76CE-2B1C-CB4D-8768-A3B592A6F8F5}"/>
                  </a:ext>
                </a:extLst>
              </p:cNvPr>
              <p:cNvSpPr/>
              <p:nvPr/>
            </p:nvSpPr>
            <p:spPr>
              <a:xfrm>
                <a:off x="9109862" y="2832631"/>
                <a:ext cx="311727" cy="31172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DABA1D17-CE26-EC48-9517-67446AAA333A}"/>
                  </a:ext>
                </a:extLst>
              </p:cNvPr>
              <p:cNvSpPr/>
              <p:nvPr/>
            </p:nvSpPr>
            <p:spPr>
              <a:xfrm>
                <a:off x="9109861" y="3163242"/>
                <a:ext cx="311727" cy="31172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B3783C10-8A33-1C48-AA63-C8328058D465}"/>
                  </a:ext>
                </a:extLst>
              </p:cNvPr>
              <p:cNvSpPr txBox="1"/>
              <p:nvPr/>
            </p:nvSpPr>
            <p:spPr>
              <a:xfrm>
                <a:off x="9421588" y="312323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</a:t>
                </a:r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261F1B69-40CD-3342-B632-CAABB5032157}"/>
                  </a:ext>
                </a:extLst>
              </p:cNvPr>
              <p:cNvSpPr txBox="1"/>
              <p:nvPr/>
            </p:nvSpPr>
            <p:spPr>
              <a:xfrm>
                <a:off x="9421587" y="2813611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4</a:t>
                </a:r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D22B94C4-6E34-524D-823B-095228DF5CC3}"/>
                  </a:ext>
                </a:extLst>
              </p:cNvPr>
              <p:cNvSpPr txBox="1"/>
              <p:nvPr/>
            </p:nvSpPr>
            <p:spPr>
              <a:xfrm>
                <a:off x="8362051" y="3144358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14</a:t>
                </a:r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85D3FBA8-B06D-2540-A2D4-A60504DFA663}"/>
                  </a:ext>
                </a:extLst>
              </p:cNvPr>
              <p:cNvSpPr txBox="1"/>
              <p:nvPr/>
            </p:nvSpPr>
            <p:spPr>
              <a:xfrm>
                <a:off x="8367432" y="2801882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13</a:t>
                </a:r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40389188-F3CB-EC43-AD72-297A60064596}"/>
                  </a:ext>
                </a:extLst>
              </p:cNvPr>
              <p:cNvSpPr/>
              <p:nvPr/>
            </p:nvSpPr>
            <p:spPr>
              <a:xfrm>
                <a:off x="8780318" y="2174918"/>
                <a:ext cx="311727" cy="31172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E1D7198F-C213-F64B-964F-4A1B246E073E}"/>
                  </a:ext>
                </a:extLst>
              </p:cNvPr>
              <p:cNvSpPr/>
              <p:nvPr/>
            </p:nvSpPr>
            <p:spPr>
              <a:xfrm>
                <a:off x="8780317" y="2505529"/>
                <a:ext cx="311727" cy="31172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AC4C1F42-FA8E-FE44-95DC-B726ACAF003E}"/>
                  </a:ext>
                </a:extLst>
              </p:cNvPr>
              <p:cNvSpPr/>
              <p:nvPr/>
            </p:nvSpPr>
            <p:spPr>
              <a:xfrm>
                <a:off x="9109862" y="2174918"/>
                <a:ext cx="311727" cy="31172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124793A6-C533-4E4D-BB7C-49C21ED88935}"/>
                  </a:ext>
                </a:extLst>
              </p:cNvPr>
              <p:cNvSpPr/>
              <p:nvPr/>
            </p:nvSpPr>
            <p:spPr>
              <a:xfrm>
                <a:off x="9109861" y="2505529"/>
                <a:ext cx="311727" cy="31172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EB6FCBAC-C0CF-D64E-A671-3F011F939C22}"/>
                  </a:ext>
                </a:extLst>
              </p:cNvPr>
              <p:cNvSpPr txBox="1"/>
              <p:nvPr/>
            </p:nvSpPr>
            <p:spPr>
              <a:xfrm>
                <a:off x="9421588" y="2465522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5</a:t>
                </a:r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F3D0C314-28A6-AD45-87F9-18931A20EB2F}"/>
                  </a:ext>
                </a:extLst>
              </p:cNvPr>
              <p:cNvSpPr txBox="1"/>
              <p:nvPr/>
            </p:nvSpPr>
            <p:spPr>
              <a:xfrm>
                <a:off x="9421587" y="215589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6</a:t>
                </a:r>
              </a:p>
            </p:txBody>
          </p: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64569688-E980-894B-A885-06A334DBCB60}"/>
                  </a:ext>
                </a:extLst>
              </p:cNvPr>
              <p:cNvSpPr txBox="1"/>
              <p:nvPr/>
            </p:nvSpPr>
            <p:spPr>
              <a:xfrm>
                <a:off x="8362051" y="2486645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12</a:t>
                </a:r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8F558DB5-D009-0D4C-9956-E006C964BAB9}"/>
                  </a:ext>
                </a:extLst>
              </p:cNvPr>
              <p:cNvSpPr txBox="1"/>
              <p:nvPr/>
            </p:nvSpPr>
            <p:spPr>
              <a:xfrm>
                <a:off x="8367432" y="2144169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11</a:t>
                </a:r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4BA1D58A-2F7C-684F-9CE9-6982A69D8636}"/>
                  </a:ext>
                </a:extLst>
              </p:cNvPr>
              <p:cNvSpPr/>
              <p:nvPr/>
            </p:nvSpPr>
            <p:spPr>
              <a:xfrm>
                <a:off x="8780318" y="1511699"/>
                <a:ext cx="311727" cy="31172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0B0BC219-AB56-414E-A48A-C9EC33904CF4}"/>
                  </a:ext>
                </a:extLst>
              </p:cNvPr>
              <p:cNvSpPr/>
              <p:nvPr/>
            </p:nvSpPr>
            <p:spPr>
              <a:xfrm>
                <a:off x="8780317" y="1842310"/>
                <a:ext cx="311727" cy="31172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1EF19B71-DEDD-DB4E-887E-4291F42DECF0}"/>
                  </a:ext>
                </a:extLst>
              </p:cNvPr>
              <p:cNvSpPr/>
              <p:nvPr/>
            </p:nvSpPr>
            <p:spPr>
              <a:xfrm>
                <a:off x="9109862" y="1511699"/>
                <a:ext cx="311727" cy="31172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3DC3FE65-2063-454B-8D07-B83AC735BBDD}"/>
                  </a:ext>
                </a:extLst>
              </p:cNvPr>
              <p:cNvSpPr/>
              <p:nvPr/>
            </p:nvSpPr>
            <p:spPr>
              <a:xfrm>
                <a:off x="9109861" y="1842310"/>
                <a:ext cx="311727" cy="31172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2E177FD8-7665-DD45-946B-95A069C9E57F}"/>
                  </a:ext>
                </a:extLst>
              </p:cNvPr>
              <p:cNvSpPr txBox="1"/>
              <p:nvPr/>
            </p:nvSpPr>
            <p:spPr>
              <a:xfrm>
                <a:off x="9421588" y="1802303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7</a:t>
                </a:r>
              </a:p>
            </p:txBody>
          </p:sp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13FEF010-B253-9F40-B97A-CB7EC90DF1F0}"/>
                  </a:ext>
                </a:extLst>
              </p:cNvPr>
              <p:cNvSpPr txBox="1"/>
              <p:nvPr/>
            </p:nvSpPr>
            <p:spPr>
              <a:xfrm>
                <a:off x="9421587" y="1492679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8</a:t>
                </a:r>
              </a:p>
            </p:txBody>
          </p: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05D8BC77-CED7-5B49-B380-3351457EFFFF}"/>
                  </a:ext>
                </a:extLst>
              </p:cNvPr>
              <p:cNvSpPr txBox="1"/>
              <p:nvPr/>
            </p:nvSpPr>
            <p:spPr>
              <a:xfrm>
                <a:off x="8362051" y="1823426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10</a:t>
                </a:r>
              </a:p>
            </p:txBody>
          </p: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01032BBB-F5C6-DE4B-9708-45854162CC29}"/>
                  </a:ext>
                </a:extLst>
              </p:cNvPr>
              <p:cNvSpPr txBox="1"/>
              <p:nvPr/>
            </p:nvSpPr>
            <p:spPr>
              <a:xfrm>
                <a:off x="8367432" y="1480950"/>
                <a:ext cx="3545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 9</a:t>
                </a:r>
              </a:p>
            </p:txBody>
          </p:sp>
        </p:grp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BAC64C0D-F03F-B444-B37D-2B1C93526B08}"/>
                </a:ext>
              </a:extLst>
            </p:cNvPr>
            <p:cNvSpPr txBox="1"/>
            <p:nvPr/>
          </p:nvSpPr>
          <p:spPr>
            <a:xfrm>
              <a:off x="8780318" y="1084130"/>
              <a:ext cx="6412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PINS</a:t>
              </a:r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0DE27145-56E8-5145-8D04-3A9D735C7FF2}"/>
                </a:ext>
              </a:extLst>
            </p:cNvPr>
            <p:cNvSpPr/>
            <p:nvPr/>
          </p:nvSpPr>
          <p:spPr>
            <a:xfrm>
              <a:off x="8936180" y="4046880"/>
              <a:ext cx="378418" cy="378418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2F518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1"/>
                  </a:solidFill>
                </a:ln>
              </a:endParaRPr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CD454EBD-224F-F249-9AEF-F5F571DDA32F}"/>
                </a:ext>
              </a:extLst>
            </p:cNvPr>
            <p:cNvSpPr/>
            <p:nvPr/>
          </p:nvSpPr>
          <p:spPr>
            <a:xfrm>
              <a:off x="8775149" y="4147477"/>
              <a:ext cx="695324" cy="3117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0696EB16-EC01-2345-9C49-6D6287E9FA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02861" y="3474969"/>
              <a:ext cx="0" cy="115023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13E04626-F394-BC41-9E7F-0BDA9145A15F}"/>
              </a:ext>
            </a:extLst>
          </p:cNvPr>
          <p:cNvGrpSpPr/>
          <p:nvPr/>
        </p:nvGrpSpPr>
        <p:grpSpPr>
          <a:xfrm>
            <a:off x="5989496" y="1088446"/>
            <a:ext cx="5531110" cy="5177073"/>
            <a:chOff x="2419445" y="1175903"/>
            <a:chExt cx="5531110" cy="5177073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08765087-4529-9243-853B-1B6B298A34E0}"/>
                </a:ext>
              </a:extLst>
            </p:cNvPr>
            <p:cNvGrpSpPr/>
            <p:nvPr/>
          </p:nvGrpSpPr>
          <p:grpSpPr>
            <a:xfrm>
              <a:off x="2419445" y="1175903"/>
              <a:ext cx="5531110" cy="5177073"/>
              <a:chOff x="2419445" y="1175903"/>
              <a:chExt cx="5531110" cy="5177073"/>
            </a:xfrm>
          </p:grpSpPr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4B70F0F0-CF3F-6644-8E03-27DEB174A36B}"/>
                  </a:ext>
                </a:extLst>
              </p:cNvPr>
              <p:cNvGrpSpPr/>
              <p:nvPr/>
            </p:nvGrpSpPr>
            <p:grpSpPr>
              <a:xfrm>
                <a:off x="2419445" y="1175903"/>
                <a:ext cx="4869628" cy="5177073"/>
                <a:chOff x="2419445" y="1175903"/>
                <a:chExt cx="4869628" cy="5177073"/>
              </a:xfrm>
            </p:grpSpPr>
            <p:grpSp>
              <p:nvGrpSpPr>
                <p:cNvPr id="32" name="Group 31">
                  <a:extLst>
                    <a:ext uri="{FF2B5EF4-FFF2-40B4-BE49-F238E27FC236}">
                      <a16:creationId xmlns:a16="http://schemas.microsoft.com/office/drawing/2014/main" id="{D84A29CC-BACE-BB49-9446-1B030AEBDC91}"/>
                    </a:ext>
                  </a:extLst>
                </p:cNvPr>
                <p:cNvGrpSpPr/>
                <p:nvPr/>
              </p:nvGrpSpPr>
              <p:grpSpPr>
                <a:xfrm>
                  <a:off x="3177759" y="1175903"/>
                  <a:ext cx="3078447" cy="5177073"/>
                  <a:chOff x="850196" y="1135836"/>
                  <a:chExt cx="3078447" cy="5177073"/>
                </a:xfrm>
              </p:grpSpPr>
              <p:grpSp>
                <p:nvGrpSpPr>
                  <p:cNvPr id="30" name="Group 29">
                    <a:extLst>
                      <a:ext uri="{FF2B5EF4-FFF2-40B4-BE49-F238E27FC236}">
                        <a16:creationId xmlns:a16="http://schemas.microsoft.com/office/drawing/2014/main" id="{160BD7D1-5ABA-114C-A0AF-CB603648744F}"/>
                      </a:ext>
                    </a:extLst>
                  </p:cNvPr>
                  <p:cNvGrpSpPr/>
                  <p:nvPr/>
                </p:nvGrpSpPr>
                <p:grpSpPr>
                  <a:xfrm>
                    <a:off x="1659953" y="1135836"/>
                    <a:ext cx="2268690" cy="5177073"/>
                    <a:chOff x="2854908" y="1095769"/>
                    <a:chExt cx="2268690" cy="5177073"/>
                  </a:xfrm>
                </p:grpSpPr>
                <p:grpSp>
                  <p:nvGrpSpPr>
                    <p:cNvPr id="13" name="Group 12">
                      <a:extLst>
                        <a:ext uri="{FF2B5EF4-FFF2-40B4-BE49-F238E27FC236}">
                          <a16:creationId xmlns:a16="http://schemas.microsoft.com/office/drawing/2014/main" id="{156CF6C1-0BC1-384B-ADD6-0D3C772902F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854908" y="1095769"/>
                      <a:ext cx="2268690" cy="5177073"/>
                      <a:chOff x="2854908" y="1095769"/>
                      <a:chExt cx="2268690" cy="5177073"/>
                    </a:xfrm>
                  </p:grpSpPr>
                  <p:sp>
                    <p:nvSpPr>
                      <p:cNvPr id="4" name="Rectangle 3">
                        <a:extLst>
                          <a:ext uri="{FF2B5EF4-FFF2-40B4-BE49-F238E27FC236}">
                            <a16:creationId xmlns:a16="http://schemas.microsoft.com/office/drawing/2014/main" id="{162A526B-682F-264E-9D85-EEBA426C813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897189" y="1402772"/>
                        <a:ext cx="2183966" cy="290945"/>
                      </a:xfrm>
                      <a:prstGeom prst="rect">
                        <a:avLst/>
                      </a:prstGeom>
                      <a:solidFill>
                        <a:srgbClr val="BCCDE7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6" name="Rectangle 5">
                        <a:extLst>
                          <a:ext uri="{FF2B5EF4-FFF2-40B4-BE49-F238E27FC236}">
                            <a16:creationId xmlns:a16="http://schemas.microsoft.com/office/drawing/2014/main" id="{42F487B7-CA62-B74D-9C7C-62D9165D2EE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897189" y="2000044"/>
                        <a:ext cx="2183966" cy="290945"/>
                      </a:xfrm>
                      <a:prstGeom prst="rect">
                        <a:avLst/>
                      </a:prstGeom>
                      <a:solidFill>
                        <a:srgbClr val="BCCDE7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" name="Rectangle 6">
                        <a:extLst>
                          <a:ext uri="{FF2B5EF4-FFF2-40B4-BE49-F238E27FC236}">
                            <a16:creationId xmlns:a16="http://schemas.microsoft.com/office/drawing/2014/main" id="{1A4B9C2C-8D3D-C045-A3A2-E36A31BC785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905705" y="2560741"/>
                        <a:ext cx="2183966" cy="290945"/>
                      </a:xfrm>
                      <a:prstGeom prst="rect">
                        <a:avLst/>
                      </a:prstGeom>
                      <a:solidFill>
                        <a:srgbClr val="BCCDE7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8" name="Rectangle 7">
                        <a:extLst>
                          <a:ext uri="{FF2B5EF4-FFF2-40B4-BE49-F238E27FC236}">
                            <a16:creationId xmlns:a16="http://schemas.microsoft.com/office/drawing/2014/main" id="{884185DB-77B5-4144-B793-709ADF81C0B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905705" y="3158013"/>
                        <a:ext cx="2183966" cy="290945"/>
                      </a:xfrm>
                      <a:prstGeom prst="rect">
                        <a:avLst/>
                      </a:prstGeom>
                      <a:solidFill>
                        <a:srgbClr val="BCCDE7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9" name="Rectangle 8">
                        <a:extLst>
                          <a:ext uri="{FF2B5EF4-FFF2-40B4-BE49-F238E27FC236}">
                            <a16:creationId xmlns:a16="http://schemas.microsoft.com/office/drawing/2014/main" id="{7156B845-3269-7747-BB69-B99BB762D0F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905705" y="3699817"/>
                        <a:ext cx="2183966" cy="290945"/>
                      </a:xfrm>
                      <a:prstGeom prst="rect">
                        <a:avLst/>
                      </a:prstGeom>
                      <a:solidFill>
                        <a:srgbClr val="BCCDE7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0" name="Rectangle 9">
                        <a:extLst>
                          <a:ext uri="{FF2B5EF4-FFF2-40B4-BE49-F238E27FC236}">
                            <a16:creationId xmlns:a16="http://schemas.microsoft.com/office/drawing/2014/main" id="{FB085937-9E2E-1041-AA75-20D3C9E3408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905705" y="4297089"/>
                        <a:ext cx="2183966" cy="290945"/>
                      </a:xfrm>
                      <a:prstGeom prst="rect">
                        <a:avLst/>
                      </a:prstGeom>
                      <a:solidFill>
                        <a:srgbClr val="BCCDE7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1" name="Rectangle 10">
                        <a:extLst>
                          <a:ext uri="{FF2B5EF4-FFF2-40B4-BE49-F238E27FC236}">
                            <a16:creationId xmlns:a16="http://schemas.microsoft.com/office/drawing/2014/main" id="{79C92C71-2C35-9E43-A348-E712BC7DBF1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897189" y="4846791"/>
                        <a:ext cx="2183966" cy="290945"/>
                      </a:xfrm>
                      <a:prstGeom prst="rect">
                        <a:avLst/>
                      </a:prstGeom>
                      <a:solidFill>
                        <a:srgbClr val="BCCDE7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2" name="Rectangle 11">
                        <a:extLst>
                          <a:ext uri="{FF2B5EF4-FFF2-40B4-BE49-F238E27FC236}">
                            <a16:creationId xmlns:a16="http://schemas.microsoft.com/office/drawing/2014/main" id="{419CB047-D3BA-C443-BF66-8CBF12A88B7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897189" y="5444063"/>
                        <a:ext cx="2183966" cy="290945"/>
                      </a:xfrm>
                      <a:prstGeom prst="rect">
                        <a:avLst/>
                      </a:prstGeom>
                      <a:solidFill>
                        <a:srgbClr val="BCCDE7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" name="TextBox 4">
                        <a:extLst>
                          <a:ext uri="{FF2B5EF4-FFF2-40B4-BE49-F238E27FC236}">
                            <a16:creationId xmlns:a16="http://schemas.microsoft.com/office/drawing/2014/main" id="{F74D46F4-EA6F-C54B-AF82-844633E6F89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858661" y="5444063"/>
                        <a:ext cx="367408" cy="307777"/>
                      </a:xfrm>
                      <a:prstGeom prst="rect">
                        <a:avLst/>
                      </a:prstGeom>
                      <a:solidFill>
                        <a:srgbClr val="BCCDE7"/>
                      </a:solidFill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sz="1400" dirty="0"/>
                          <a:t>16</a:t>
                        </a:r>
                        <a:endParaRPr lang="en-US" dirty="0"/>
                      </a:p>
                    </p:txBody>
                  </p:sp>
                  <p:sp>
                    <p:nvSpPr>
                      <p:cNvPr id="14" name="TextBox 13">
                        <a:extLst>
                          <a:ext uri="{FF2B5EF4-FFF2-40B4-BE49-F238E27FC236}">
                            <a16:creationId xmlns:a16="http://schemas.microsoft.com/office/drawing/2014/main" id="{377E9EA6-4298-B044-B3A2-1DC7850E023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858661" y="4838374"/>
                        <a:ext cx="367408" cy="307777"/>
                      </a:xfrm>
                      <a:prstGeom prst="rect">
                        <a:avLst/>
                      </a:prstGeom>
                      <a:solidFill>
                        <a:srgbClr val="BCCDE7"/>
                      </a:solidFill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sz="1400" dirty="0"/>
                          <a:t>15</a:t>
                        </a:r>
                        <a:endParaRPr lang="en-US" dirty="0"/>
                      </a:p>
                    </p:txBody>
                  </p:sp>
                  <p:sp>
                    <p:nvSpPr>
                      <p:cNvPr id="15" name="TextBox 14">
                        <a:extLst>
                          <a:ext uri="{FF2B5EF4-FFF2-40B4-BE49-F238E27FC236}">
                            <a16:creationId xmlns:a16="http://schemas.microsoft.com/office/drawing/2014/main" id="{A6583B3D-8765-4D4D-AD74-534A853BE42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858661" y="4276593"/>
                        <a:ext cx="367408" cy="307777"/>
                      </a:xfrm>
                      <a:prstGeom prst="rect">
                        <a:avLst/>
                      </a:prstGeom>
                      <a:solidFill>
                        <a:srgbClr val="BCCDE7"/>
                      </a:solidFill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sz="1400" dirty="0"/>
                          <a:t>14</a:t>
                        </a:r>
                        <a:endParaRPr lang="en-US" dirty="0"/>
                      </a:p>
                    </p:txBody>
                  </p:sp>
                  <p:sp>
                    <p:nvSpPr>
                      <p:cNvPr id="16" name="TextBox 15">
                        <a:extLst>
                          <a:ext uri="{FF2B5EF4-FFF2-40B4-BE49-F238E27FC236}">
                            <a16:creationId xmlns:a16="http://schemas.microsoft.com/office/drawing/2014/main" id="{40EFBFB4-192E-984B-9586-ECD1701806B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858661" y="3670904"/>
                        <a:ext cx="367408" cy="307777"/>
                      </a:xfrm>
                      <a:prstGeom prst="rect">
                        <a:avLst/>
                      </a:prstGeom>
                      <a:solidFill>
                        <a:srgbClr val="BCCDE7"/>
                      </a:solidFill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sz="1400" dirty="0"/>
                          <a:t>13</a:t>
                        </a:r>
                        <a:endParaRPr lang="en-US" dirty="0"/>
                      </a:p>
                    </p:txBody>
                  </p:sp>
                  <p:sp>
                    <p:nvSpPr>
                      <p:cNvPr id="17" name="TextBox 16">
                        <a:extLst>
                          <a:ext uri="{FF2B5EF4-FFF2-40B4-BE49-F238E27FC236}">
                            <a16:creationId xmlns:a16="http://schemas.microsoft.com/office/drawing/2014/main" id="{C0A34CBC-4865-DF49-A0D7-FC369650FBD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854909" y="3147622"/>
                        <a:ext cx="367408" cy="307777"/>
                      </a:xfrm>
                      <a:prstGeom prst="rect">
                        <a:avLst/>
                      </a:prstGeom>
                      <a:solidFill>
                        <a:srgbClr val="BCCDE7"/>
                      </a:solidFill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sz="1400" dirty="0"/>
                          <a:t>12</a:t>
                        </a:r>
                        <a:endParaRPr lang="en-US" dirty="0"/>
                      </a:p>
                    </p:txBody>
                  </p:sp>
                  <p:sp>
                    <p:nvSpPr>
                      <p:cNvPr id="18" name="TextBox 17">
                        <a:extLst>
                          <a:ext uri="{FF2B5EF4-FFF2-40B4-BE49-F238E27FC236}">
                            <a16:creationId xmlns:a16="http://schemas.microsoft.com/office/drawing/2014/main" id="{574A1F26-3736-EE4F-83B1-E403411FA0D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854909" y="2541933"/>
                        <a:ext cx="367408" cy="307777"/>
                      </a:xfrm>
                      <a:prstGeom prst="rect">
                        <a:avLst/>
                      </a:prstGeom>
                      <a:solidFill>
                        <a:srgbClr val="BCCDE7"/>
                      </a:solidFill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sz="1400" dirty="0"/>
                          <a:t>11</a:t>
                        </a:r>
                        <a:endParaRPr lang="en-US" dirty="0"/>
                      </a:p>
                    </p:txBody>
                  </p:sp>
                  <p:sp>
                    <p:nvSpPr>
                      <p:cNvPr id="19" name="TextBox 18">
                        <a:extLst>
                          <a:ext uri="{FF2B5EF4-FFF2-40B4-BE49-F238E27FC236}">
                            <a16:creationId xmlns:a16="http://schemas.microsoft.com/office/drawing/2014/main" id="{5CC245CA-59BC-FF4A-B6CB-0716E4E294D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854909" y="1980152"/>
                        <a:ext cx="367408" cy="307777"/>
                      </a:xfrm>
                      <a:prstGeom prst="rect">
                        <a:avLst/>
                      </a:prstGeom>
                      <a:solidFill>
                        <a:srgbClr val="BCCDE7"/>
                      </a:solidFill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sz="1400" dirty="0"/>
                          <a:t>10</a:t>
                        </a:r>
                        <a:endParaRPr lang="en-US" dirty="0"/>
                      </a:p>
                    </p:txBody>
                  </p:sp>
                  <p:sp>
                    <p:nvSpPr>
                      <p:cNvPr id="20" name="TextBox 19">
                        <a:extLst>
                          <a:ext uri="{FF2B5EF4-FFF2-40B4-BE49-F238E27FC236}">
                            <a16:creationId xmlns:a16="http://schemas.microsoft.com/office/drawing/2014/main" id="{C1826819-9435-5441-B2FC-E04867D1F76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854908" y="1374463"/>
                        <a:ext cx="367408" cy="307777"/>
                      </a:xfrm>
                      <a:prstGeom prst="rect">
                        <a:avLst/>
                      </a:prstGeom>
                      <a:solidFill>
                        <a:srgbClr val="BCCDE7"/>
                      </a:solidFill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sz="1400" dirty="0"/>
                          <a:t>9</a:t>
                        </a:r>
                      </a:p>
                    </p:txBody>
                  </p:sp>
                  <p:sp>
                    <p:nvSpPr>
                      <p:cNvPr id="21" name="TextBox 20">
                        <a:extLst>
                          <a:ext uri="{FF2B5EF4-FFF2-40B4-BE49-F238E27FC236}">
                            <a16:creationId xmlns:a16="http://schemas.microsoft.com/office/drawing/2014/main" id="{70B56535-3F22-7949-94C2-70D9718AAB8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736925" y="1374462"/>
                        <a:ext cx="367408" cy="307777"/>
                      </a:xfrm>
                      <a:prstGeom prst="rect">
                        <a:avLst/>
                      </a:prstGeom>
                      <a:solidFill>
                        <a:srgbClr val="BCCDE7"/>
                      </a:solidFill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sz="1400" dirty="0"/>
                          <a:t>8</a:t>
                        </a:r>
                      </a:p>
                    </p:txBody>
                  </p:sp>
                  <p:sp>
                    <p:nvSpPr>
                      <p:cNvPr id="22" name="TextBox 21">
                        <a:extLst>
                          <a:ext uri="{FF2B5EF4-FFF2-40B4-BE49-F238E27FC236}">
                            <a16:creationId xmlns:a16="http://schemas.microsoft.com/office/drawing/2014/main" id="{E5758700-864D-AC44-9815-3EA5B2D7006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736925" y="1982675"/>
                        <a:ext cx="367408" cy="307777"/>
                      </a:xfrm>
                      <a:prstGeom prst="rect">
                        <a:avLst/>
                      </a:prstGeom>
                      <a:solidFill>
                        <a:srgbClr val="BCCDE7"/>
                      </a:solidFill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sz="1400" dirty="0"/>
                          <a:t>7</a:t>
                        </a:r>
                      </a:p>
                    </p:txBody>
                  </p:sp>
                  <p:sp>
                    <p:nvSpPr>
                      <p:cNvPr id="23" name="TextBox 22">
                        <a:extLst>
                          <a:ext uri="{FF2B5EF4-FFF2-40B4-BE49-F238E27FC236}">
                            <a16:creationId xmlns:a16="http://schemas.microsoft.com/office/drawing/2014/main" id="{ED3EBAE8-DB35-9A43-8256-7CC2691DB09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749805" y="2555226"/>
                        <a:ext cx="367408" cy="307777"/>
                      </a:xfrm>
                      <a:prstGeom prst="rect">
                        <a:avLst/>
                      </a:prstGeom>
                      <a:solidFill>
                        <a:srgbClr val="BCCDE7"/>
                      </a:solidFill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sz="1400" dirty="0"/>
                          <a:t>6</a:t>
                        </a:r>
                      </a:p>
                    </p:txBody>
                  </p:sp>
                  <p:sp>
                    <p:nvSpPr>
                      <p:cNvPr id="24" name="TextBox 23">
                        <a:extLst>
                          <a:ext uri="{FF2B5EF4-FFF2-40B4-BE49-F238E27FC236}">
                            <a16:creationId xmlns:a16="http://schemas.microsoft.com/office/drawing/2014/main" id="{F482B356-4C8A-5944-9E50-6334C6337F2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749805" y="3132755"/>
                        <a:ext cx="367408" cy="307777"/>
                      </a:xfrm>
                      <a:prstGeom prst="rect">
                        <a:avLst/>
                      </a:prstGeom>
                      <a:solidFill>
                        <a:srgbClr val="BCCDE7"/>
                      </a:solidFill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sz="1400" dirty="0"/>
                          <a:t>5</a:t>
                        </a:r>
                      </a:p>
                    </p:txBody>
                  </p:sp>
                  <p:sp>
                    <p:nvSpPr>
                      <p:cNvPr id="25" name="TextBox 24">
                        <a:extLst>
                          <a:ext uri="{FF2B5EF4-FFF2-40B4-BE49-F238E27FC236}">
                            <a16:creationId xmlns:a16="http://schemas.microsoft.com/office/drawing/2014/main" id="{ED90DD4C-3B06-D840-9D5B-0A7AC35468B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743310" y="3679468"/>
                        <a:ext cx="367408" cy="307777"/>
                      </a:xfrm>
                      <a:prstGeom prst="rect">
                        <a:avLst/>
                      </a:prstGeom>
                      <a:solidFill>
                        <a:srgbClr val="BCCDE7"/>
                      </a:solidFill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sz="1400" dirty="0"/>
                          <a:t>4</a:t>
                        </a:r>
                      </a:p>
                    </p:txBody>
                  </p:sp>
                  <p:sp>
                    <p:nvSpPr>
                      <p:cNvPr id="26" name="TextBox 25">
                        <a:extLst>
                          <a:ext uri="{FF2B5EF4-FFF2-40B4-BE49-F238E27FC236}">
                            <a16:creationId xmlns:a16="http://schemas.microsoft.com/office/drawing/2014/main" id="{ED5AE710-FDE2-C841-A0B2-FCCD1C2616B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743310" y="4287681"/>
                        <a:ext cx="367408" cy="307777"/>
                      </a:xfrm>
                      <a:prstGeom prst="rect">
                        <a:avLst/>
                      </a:prstGeom>
                      <a:solidFill>
                        <a:srgbClr val="BCCDE7"/>
                      </a:solidFill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sz="1400" dirty="0"/>
                          <a:t>3</a:t>
                        </a:r>
                      </a:p>
                    </p:txBody>
                  </p:sp>
                  <p:sp>
                    <p:nvSpPr>
                      <p:cNvPr id="27" name="TextBox 26">
                        <a:extLst>
                          <a:ext uri="{FF2B5EF4-FFF2-40B4-BE49-F238E27FC236}">
                            <a16:creationId xmlns:a16="http://schemas.microsoft.com/office/drawing/2014/main" id="{0132DDA6-D48E-B948-8A62-016AA473EF9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756190" y="4860232"/>
                        <a:ext cx="367408" cy="307777"/>
                      </a:xfrm>
                      <a:prstGeom prst="rect">
                        <a:avLst/>
                      </a:prstGeom>
                      <a:solidFill>
                        <a:srgbClr val="BCCDE7"/>
                      </a:solidFill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sz="1400" dirty="0"/>
                          <a:t>2</a:t>
                        </a:r>
                      </a:p>
                    </p:txBody>
                  </p:sp>
                  <p:sp>
                    <p:nvSpPr>
                      <p:cNvPr id="28" name="TextBox 27">
                        <a:extLst>
                          <a:ext uri="{FF2B5EF4-FFF2-40B4-BE49-F238E27FC236}">
                            <a16:creationId xmlns:a16="http://schemas.microsoft.com/office/drawing/2014/main" id="{1AD38BCB-FC59-0240-8BEC-AAB1E6926EC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756190" y="5437761"/>
                        <a:ext cx="367408" cy="307777"/>
                      </a:xfrm>
                      <a:prstGeom prst="rect">
                        <a:avLst/>
                      </a:prstGeom>
                      <a:solidFill>
                        <a:srgbClr val="BCCDE7"/>
                      </a:solidFill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sz="1400" dirty="0"/>
                          <a:t>1</a:t>
                        </a:r>
                      </a:p>
                    </p:txBody>
                  </p:sp>
                  <p:sp>
                    <p:nvSpPr>
                      <p:cNvPr id="2" name="Rectangle 1">
                        <a:extLst>
                          <a:ext uri="{FF2B5EF4-FFF2-40B4-BE49-F238E27FC236}">
                            <a16:creationId xmlns:a16="http://schemas.microsoft.com/office/drawing/2014/main" id="{90323245-E493-C744-85FB-20C57334397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97291" y="1095769"/>
                        <a:ext cx="1600794" cy="4947797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" name="Oval 2">
                        <a:extLst>
                          <a:ext uri="{FF2B5EF4-FFF2-40B4-BE49-F238E27FC236}">
                            <a16:creationId xmlns:a16="http://schemas.microsoft.com/office/drawing/2014/main" id="{BB3CA70C-4C58-2D45-B548-43CA1110DD2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98728" y="5894424"/>
                        <a:ext cx="378418" cy="378418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>
                            <a:solidFill>
                              <a:schemeClr val="bg1"/>
                            </a:solidFill>
                          </a:ln>
                        </a:endParaRPr>
                      </a:p>
                    </p:txBody>
                  </p:sp>
                </p:grpSp>
                <p:sp>
                  <p:nvSpPr>
                    <p:cNvPr id="29" name="TextBox 28">
                      <a:extLst>
                        <a:ext uri="{FF2B5EF4-FFF2-40B4-BE49-F238E27FC236}">
                          <a16:creationId xmlns:a16="http://schemas.microsoft.com/office/drawing/2014/main" id="{DB35441E-F1F7-B948-A70F-16B7905F5C68}"/>
                        </a:ext>
                      </a:extLst>
                    </p:cNvPr>
                    <p:cNvSpPr txBox="1"/>
                    <p:nvPr/>
                  </p:nvSpPr>
                  <p:spPr>
                    <a:xfrm rot="16200000">
                      <a:off x="3559106" y="3264318"/>
                      <a:ext cx="877163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i4001</a:t>
                      </a:r>
                    </a:p>
                  </p:txBody>
                </p:sp>
              </p:grpSp>
              <p:sp>
                <p:nvSpPr>
                  <p:cNvPr id="31" name="TextBox 30">
                    <a:extLst>
                      <a:ext uri="{FF2B5EF4-FFF2-40B4-BE49-F238E27FC236}">
                        <a16:creationId xmlns:a16="http://schemas.microsoft.com/office/drawing/2014/main" id="{DD5650B8-2C5A-D949-A538-B4321861C5AC}"/>
                      </a:ext>
                    </a:extLst>
                  </p:cNvPr>
                  <p:cNvSpPr txBox="1"/>
                  <p:nvPr/>
                </p:nvSpPr>
                <p:spPr>
                  <a:xfrm>
                    <a:off x="850196" y="1414529"/>
                    <a:ext cx="701987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Reset</a:t>
                    </a:r>
                  </a:p>
                </p:txBody>
              </p:sp>
              <p:sp>
                <p:nvSpPr>
                  <p:cNvPr id="33" name="TextBox 32">
                    <a:extLst>
                      <a:ext uri="{FF2B5EF4-FFF2-40B4-BE49-F238E27FC236}">
                        <a16:creationId xmlns:a16="http://schemas.microsoft.com/office/drawing/2014/main" id="{83D6930B-BF6D-2346-8676-9D2E82A562BB}"/>
                      </a:ext>
                    </a:extLst>
                  </p:cNvPr>
                  <p:cNvSpPr txBox="1"/>
                  <p:nvPr/>
                </p:nvSpPr>
                <p:spPr>
                  <a:xfrm>
                    <a:off x="996262" y="1959096"/>
                    <a:ext cx="38183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P</a:t>
                    </a:r>
                    <a:r>
                      <a:rPr lang="en-US" baseline="-25000" dirty="0"/>
                      <a:t>0</a:t>
                    </a:r>
                  </a:p>
                </p:txBody>
              </p:sp>
              <p:sp>
                <p:nvSpPr>
                  <p:cNvPr id="35" name="TextBox 34">
                    <a:extLst>
                      <a:ext uri="{FF2B5EF4-FFF2-40B4-BE49-F238E27FC236}">
                        <a16:creationId xmlns:a16="http://schemas.microsoft.com/office/drawing/2014/main" id="{F921922E-DEF9-B94F-9513-594575CBB810}"/>
                      </a:ext>
                    </a:extLst>
                  </p:cNvPr>
                  <p:cNvSpPr txBox="1"/>
                  <p:nvPr/>
                </p:nvSpPr>
                <p:spPr>
                  <a:xfrm>
                    <a:off x="1013297" y="2524787"/>
                    <a:ext cx="505267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CM</a:t>
                    </a:r>
                  </a:p>
                </p:txBody>
              </p:sp>
              <p:sp>
                <p:nvSpPr>
                  <p:cNvPr id="36" name="TextBox 35">
                    <a:extLst>
                      <a:ext uri="{FF2B5EF4-FFF2-40B4-BE49-F238E27FC236}">
                        <a16:creationId xmlns:a16="http://schemas.microsoft.com/office/drawing/2014/main" id="{D853606E-3C8C-9B46-A895-539042729362}"/>
                      </a:ext>
                    </a:extLst>
                  </p:cNvPr>
                  <p:cNvSpPr txBox="1"/>
                  <p:nvPr/>
                </p:nvSpPr>
                <p:spPr>
                  <a:xfrm>
                    <a:off x="1046916" y="3059668"/>
                    <a:ext cx="505267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V</a:t>
                    </a:r>
                    <a:r>
                      <a:rPr lang="en-US" baseline="-25000" dirty="0"/>
                      <a:t>DD</a:t>
                    </a:r>
                  </a:p>
                </p:txBody>
              </p:sp>
              <p:sp>
                <p:nvSpPr>
                  <p:cNvPr id="37" name="TextBox 36">
                    <a:extLst>
                      <a:ext uri="{FF2B5EF4-FFF2-40B4-BE49-F238E27FC236}">
                        <a16:creationId xmlns:a16="http://schemas.microsoft.com/office/drawing/2014/main" id="{F680FDA0-4915-4640-B858-0AA74DC34C00}"/>
                      </a:ext>
                    </a:extLst>
                  </p:cNvPr>
                  <p:cNvSpPr txBox="1"/>
                  <p:nvPr/>
                </p:nvSpPr>
                <p:spPr>
                  <a:xfrm>
                    <a:off x="1084834" y="3693782"/>
                    <a:ext cx="45397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O</a:t>
                    </a:r>
                    <a:r>
                      <a:rPr lang="en-US" baseline="-25000" dirty="0"/>
                      <a:t>3</a:t>
                    </a:r>
                  </a:p>
                </p:txBody>
              </p:sp>
              <p:sp>
                <p:nvSpPr>
                  <p:cNvPr id="40" name="TextBox 39">
                    <a:extLst>
                      <a:ext uri="{FF2B5EF4-FFF2-40B4-BE49-F238E27FC236}">
                        <a16:creationId xmlns:a16="http://schemas.microsoft.com/office/drawing/2014/main" id="{C95C4066-BFDC-9742-8A47-18106B88EC76}"/>
                      </a:ext>
                    </a:extLst>
                  </p:cNvPr>
                  <p:cNvSpPr txBox="1"/>
                  <p:nvPr/>
                </p:nvSpPr>
                <p:spPr>
                  <a:xfrm>
                    <a:off x="1084834" y="4282748"/>
                    <a:ext cx="415498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O</a:t>
                    </a:r>
                    <a:r>
                      <a:rPr lang="en-US" baseline="-25000" dirty="0"/>
                      <a:t>2</a:t>
                    </a:r>
                  </a:p>
                </p:txBody>
              </p:sp>
              <p:sp>
                <p:nvSpPr>
                  <p:cNvPr id="41" name="TextBox 40">
                    <a:extLst>
                      <a:ext uri="{FF2B5EF4-FFF2-40B4-BE49-F238E27FC236}">
                        <a16:creationId xmlns:a16="http://schemas.microsoft.com/office/drawing/2014/main" id="{80FF1CCB-D146-5E47-AB48-CCDE3FFAB840}"/>
                      </a:ext>
                    </a:extLst>
                  </p:cNvPr>
                  <p:cNvSpPr txBox="1"/>
                  <p:nvPr/>
                </p:nvSpPr>
                <p:spPr>
                  <a:xfrm>
                    <a:off x="1084834" y="4864218"/>
                    <a:ext cx="415498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O</a:t>
                    </a:r>
                    <a:r>
                      <a:rPr lang="en-US" baseline="-25000" dirty="0"/>
                      <a:t>1</a:t>
                    </a:r>
                  </a:p>
                </p:txBody>
              </p:sp>
              <p:sp>
                <p:nvSpPr>
                  <p:cNvPr id="42" name="TextBox 41">
                    <a:extLst>
                      <a:ext uri="{FF2B5EF4-FFF2-40B4-BE49-F238E27FC236}">
                        <a16:creationId xmlns:a16="http://schemas.microsoft.com/office/drawing/2014/main" id="{B57CBFF0-721D-494D-A3CC-AC0AF1CD18B3}"/>
                      </a:ext>
                    </a:extLst>
                  </p:cNvPr>
                  <p:cNvSpPr txBox="1"/>
                  <p:nvPr/>
                </p:nvSpPr>
                <p:spPr>
                  <a:xfrm>
                    <a:off x="1084834" y="5434614"/>
                    <a:ext cx="415498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O</a:t>
                    </a:r>
                    <a:r>
                      <a:rPr lang="en-US" baseline="-25000" dirty="0"/>
                      <a:t>0</a:t>
                    </a:r>
                  </a:p>
                </p:txBody>
              </p:sp>
            </p:grpSp>
            <p:sp>
              <p:nvSpPr>
                <p:cNvPr id="43" name="Double Brace 42">
                  <a:extLst>
                    <a:ext uri="{FF2B5EF4-FFF2-40B4-BE49-F238E27FC236}">
                      <a16:creationId xmlns:a16="http://schemas.microsoft.com/office/drawing/2014/main" id="{0DAD5FD4-331B-4348-B5C1-F3867B97935A}"/>
                    </a:ext>
                  </a:extLst>
                </p:cNvPr>
                <p:cNvSpPr/>
                <p:nvPr/>
              </p:nvSpPr>
              <p:spPr>
                <a:xfrm>
                  <a:off x="3123414" y="2566797"/>
                  <a:ext cx="2025711" cy="394824"/>
                </a:xfrm>
                <a:prstGeom prst="bracePair">
                  <a:avLst>
                    <a:gd name="adj" fmla="val 22622"/>
                  </a:avLst>
                </a:prstGeom>
                <a:ln w="381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6E8684FC-CB28-5342-A5AE-E41843B470EA}"/>
                    </a:ext>
                  </a:extLst>
                </p:cNvPr>
                <p:cNvSpPr txBox="1"/>
                <p:nvPr/>
              </p:nvSpPr>
              <p:spPr>
                <a:xfrm>
                  <a:off x="2449370" y="2467957"/>
                  <a:ext cx="675185" cy="60016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just"/>
                  <a:r>
                    <a:rPr lang="en-US" sz="1100" dirty="0"/>
                    <a:t>Memory</a:t>
                  </a:r>
                </a:p>
                <a:p>
                  <a:pPr algn="just"/>
                  <a:r>
                    <a:rPr lang="en-US" sz="1100" dirty="0"/>
                    <a:t>Control</a:t>
                  </a:r>
                </a:p>
                <a:p>
                  <a:pPr algn="just"/>
                  <a:r>
                    <a:rPr lang="en-US" sz="1100" dirty="0"/>
                    <a:t>Input</a:t>
                  </a:r>
                </a:p>
              </p:txBody>
            </p:sp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48724525-E23B-E147-BF47-0A29CE9374A5}"/>
                    </a:ext>
                  </a:extLst>
                </p:cNvPr>
                <p:cNvSpPr txBox="1"/>
                <p:nvPr/>
              </p:nvSpPr>
              <p:spPr>
                <a:xfrm>
                  <a:off x="2419445" y="4481979"/>
                  <a:ext cx="591829" cy="4308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100" dirty="0"/>
                    <a:t>Output</a:t>
                  </a:r>
                </a:p>
                <a:p>
                  <a:pPr algn="ctr"/>
                  <a:r>
                    <a:rPr lang="en-US" sz="1100" dirty="0"/>
                    <a:t>Lines</a:t>
                  </a:r>
                </a:p>
              </p:txBody>
            </p:sp>
            <p:sp>
              <p:nvSpPr>
                <p:cNvPr id="47" name="Double Brace 46">
                  <a:extLst>
                    <a:ext uri="{FF2B5EF4-FFF2-40B4-BE49-F238E27FC236}">
                      <a16:creationId xmlns:a16="http://schemas.microsoft.com/office/drawing/2014/main" id="{B92355B1-C777-3340-BF54-A8CDB40B8A13}"/>
                    </a:ext>
                  </a:extLst>
                </p:cNvPr>
                <p:cNvSpPr/>
                <p:nvPr/>
              </p:nvSpPr>
              <p:spPr>
                <a:xfrm>
                  <a:off x="2986604" y="3758700"/>
                  <a:ext cx="4302469" cy="2066971"/>
                </a:xfrm>
                <a:prstGeom prst="bracePair">
                  <a:avLst/>
                </a:prstGeom>
                <a:ln w="381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E6BCD0F3-52C2-2645-BE46-E75F33B0CEEE}"/>
                  </a:ext>
                </a:extLst>
              </p:cNvPr>
              <p:cNvSpPr txBox="1"/>
              <p:nvPr/>
            </p:nvSpPr>
            <p:spPr>
              <a:xfrm>
                <a:off x="6516664" y="3193295"/>
                <a:ext cx="4558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V</a:t>
                </a:r>
                <a:r>
                  <a:rPr lang="en-US" baseline="-25000" dirty="0"/>
                  <a:t>SS</a:t>
                </a: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7BC3687A-C0F0-2941-B5CD-E34BA8D61228}"/>
                  </a:ext>
                </a:extLst>
              </p:cNvPr>
              <p:cNvSpPr txBox="1"/>
              <p:nvPr/>
            </p:nvSpPr>
            <p:spPr>
              <a:xfrm>
                <a:off x="6480121" y="2591289"/>
                <a:ext cx="12442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Clk</a:t>
                </a:r>
                <a:r>
                  <a:rPr lang="en-US" dirty="0"/>
                  <a:t> Phase 1</a:t>
                </a:r>
                <a:endParaRPr lang="en-US" baseline="-25000" dirty="0"/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2566F70D-EA9A-0740-80E1-366913FF3AB0}"/>
                  </a:ext>
                </a:extLst>
              </p:cNvPr>
              <p:cNvSpPr txBox="1"/>
              <p:nvPr/>
            </p:nvSpPr>
            <p:spPr>
              <a:xfrm>
                <a:off x="6475046" y="2060286"/>
                <a:ext cx="12442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Clk</a:t>
                </a:r>
                <a:r>
                  <a:rPr lang="en-US" dirty="0"/>
                  <a:t> Phase 2</a:t>
                </a:r>
                <a:endParaRPr lang="en-US" baseline="-25000" dirty="0"/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BB7987C9-7AA3-E241-ADF5-EF92189810CC}"/>
                  </a:ext>
                </a:extLst>
              </p:cNvPr>
              <p:cNvSpPr txBox="1"/>
              <p:nvPr/>
            </p:nvSpPr>
            <p:spPr>
              <a:xfrm>
                <a:off x="6475046" y="1453462"/>
                <a:ext cx="10330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Sync-Out</a:t>
                </a:r>
                <a:endParaRPr lang="en-US" baseline="-25000" dirty="0"/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8EE809C1-1E01-0448-90C0-B924FBC2AA1E}"/>
                  </a:ext>
                </a:extLst>
              </p:cNvPr>
              <p:cNvSpPr txBox="1"/>
              <p:nvPr/>
            </p:nvSpPr>
            <p:spPr>
              <a:xfrm>
                <a:off x="6512256" y="3698047"/>
                <a:ext cx="4443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D3</a:t>
                </a:r>
                <a:endParaRPr lang="en-US" baseline="-25000" dirty="0"/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26438E7C-9D05-914C-8753-FB8A00471470}"/>
                  </a:ext>
                </a:extLst>
              </p:cNvPr>
              <p:cNvSpPr txBox="1"/>
              <p:nvPr/>
            </p:nvSpPr>
            <p:spPr>
              <a:xfrm>
                <a:off x="6480667" y="4288732"/>
                <a:ext cx="4443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D2</a:t>
                </a:r>
                <a:endParaRPr lang="en-US" baseline="-25000" dirty="0"/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4086D043-5AD7-6544-83B7-A5C039D51449}"/>
                  </a:ext>
                </a:extLst>
              </p:cNvPr>
              <p:cNvSpPr txBox="1"/>
              <p:nvPr/>
            </p:nvSpPr>
            <p:spPr>
              <a:xfrm>
                <a:off x="6464079" y="4945778"/>
                <a:ext cx="4443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D1</a:t>
                </a:r>
                <a:endParaRPr lang="en-US" baseline="-25000" dirty="0"/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53ECCEFF-15CB-794B-B8F4-DF0A1B64D8E1}"/>
                  </a:ext>
                </a:extLst>
              </p:cNvPr>
              <p:cNvSpPr txBox="1"/>
              <p:nvPr/>
            </p:nvSpPr>
            <p:spPr>
              <a:xfrm>
                <a:off x="6432490" y="5536463"/>
                <a:ext cx="4443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D0</a:t>
                </a:r>
                <a:endParaRPr lang="en-US" baseline="-25000" dirty="0"/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A4415EAE-DA0E-ED41-8ED0-C903A6DD0487}"/>
                  </a:ext>
                </a:extLst>
              </p:cNvPr>
              <p:cNvSpPr txBox="1"/>
              <p:nvPr/>
            </p:nvSpPr>
            <p:spPr>
              <a:xfrm>
                <a:off x="7498187" y="4530280"/>
                <a:ext cx="452368" cy="6001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100" dirty="0"/>
                  <a:t>Data</a:t>
                </a:r>
              </a:p>
              <a:p>
                <a:pPr algn="ctr"/>
                <a:r>
                  <a:rPr lang="en-US" sz="1100" dirty="0"/>
                  <a:t>Bus</a:t>
                </a:r>
              </a:p>
              <a:p>
                <a:pPr algn="ctr"/>
                <a:r>
                  <a:rPr lang="en-US" sz="1100" dirty="0"/>
                  <a:t>I/O</a:t>
                </a:r>
              </a:p>
            </p:txBody>
          </p:sp>
        </p:grp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C4037D5B-0FD9-324E-B90C-53427A477679}"/>
                </a:ext>
              </a:extLst>
            </p:cNvPr>
            <p:cNvSpPr txBox="1"/>
            <p:nvPr/>
          </p:nvSpPr>
          <p:spPr>
            <a:xfrm>
              <a:off x="2420570" y="1978947"/>
              <a:ext cx="811441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/>
                <a:t>Clear input</a:t>
              </a:r>
            </a:p>
            <a:p>
              <a:pPr algn="ctr"/>
              <a:r>
                <a:rPr lang="en-US" sz="1100" dirty="0"/>
                <a:t>I/O Lines</a:t>
              </a:r>
            </a:p>
          </p:txBody>
        </p:sp>
      </p:grpSp>
      <p:graphicFrame>
        <p:nvGraphicFramePr>
          <p:cNvPr id="102" name="Table 101">
            <a:extLst>
              <a:ext uri="{FF2B5EF4-FFF2-40B4-BE49-F238E27FC236}">
                <a16:creationId xmlns:a16="http://schemas.microsoft.com/office/drawing/2014/main" id="{00B43AD3-E5A0-904C-A415-802918FED527}"/>
              </a:ext>
            </a:extLst>
          </p:cNvPr>
          <p:cNvGraphicFramePr>
            <a:graphicFrameLocks noGrp="1"/>
          </p:cNvGraphicFramePr>
          <p:nvPr/>
        </p:nvGraphicFramePr>
        <p:xfrm>
          <a:off x="102043" y="429952"/>
          <a:ext cx="5264339" cy="1173480"/>
        </p:xfrm>
        <a:graphic>
          <a:graphicData uri="http://schemas.openxmlformats.org/drawingml/2006/table">
            <a:tbl>
              <a:tblPr/>
              <a:tblGrid>
                <a:gridCol w="1473838">
                  <a:extLst>
                    <a:ext uri="{9D8B030D-6E8A-4147-A177-3AD203B41FA5}">
                      <a16:colId xmlns:a16="http://schemas.microsoft.com/office/drawing/2014/main" val="760947265"/>
                    </a:ext>
                  </a:extLst>
                </a:gridCol>
                <a:gridCol w="3790501">
                  <a:extLst>
                    <a:ext uri="{9D8B030D-6E8A-4147-A177-3AD203B41FA5}">
                      <a16:colId xmlns:a16="http://schemas.microsoft.com/office/drawing/2014/main" val="925352198"/>
                    </a:ext>
                  </a:extLst>
                </a:gridCol>
              </a:tblGrid>
              <a:tr h="101665">
                <a:tc>
                  <a:txBody>
                    <a:bodyPr/>
                    <a:lstStyle/>
                    <a:p>
                      <a:pPr algn="r"/>
                      <a:r>
                        <a:rPr lang="en-GB" sz="1100" b="1" dirty="0">
                          <a:latin typeface="+mn-lt"/>
                        </a:rPr>
                        <a:t>Introduction date:</a:t>
                      </a:r>
                      <a:endParaRPr lang="en-GB" sz="1100" dirty="0">
                        <a:latin typeface="+mn-lt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CCD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>
                          <a:latin typeface="+mn-lt"/>
                        </a:rPr>
                        <a:t>1971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CCD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9308416"/>
                  </a:ext>
                </a:extLst>
              </a:tr>
              <a:tr h="101665">
                <a:tc>
                  <a:txBody>
                    <a:bodyPr/>
                    <a:lstStyle/>
                    <a:p>
                      <a:pPr algn="r"/>
                      <a:r>
                        <a:rPr lang="en-GB" sz="1100" b="1">
                          <a:latin typeface="+mn-lt"/>
                        </a:rPr>
                        <a:t>Type:</a:t>
                      </a:r>
                      <a:endParaRPr lang="en-GB" sz="1100">
                        <a:latin typeface="+mn-lt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CCD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Fully Decoded Static Random Access Memory.</a:t>
                      </a:r>
                      <a:r>
                        <a:rPr lang="en-GB" sz="1100" dirty="0">
                          <a:latin typeface="+mn-lt"/>
                        </a:rPr>
                        <a:t>.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CCD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752050"/>
                  </a:ext>
                </a:extLst>
              </a:tr>
              <a:tr h="101665">
                <a:tc>
                  <a:txBody>
                    <a:bodyPr/>
                    <a:lstStyle/>
                    <a:p>
                      <a:pPr algn="r"/>
                      <a:r>
                        <a:rPr lang="en-GB" sz="1100" b="1">
                          <a:latin typeface="+mn-lt"/>
                        </a:rPr>
                        <a:t>Memory:</a:t>
                      </a:r>
                      <a:endParaRPr lang="en-GB" sz="1100">
                        <a:latin typeface="+mn-lt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CCD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256 x 8-bit</a:t>
                      </a:r>
                      <a:endParaRPr lang="en-GB" sz="1100" dirty="0">
                        <a:latin typeface="+mn-lt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CCD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454527"/>
                  </a:ext>
                </a:extLst>
              </a:tr>
              <a:tr h="101665">
                <a:tc>
                  <a:txBody>
                    <a:bodyPr/>
                    <a:lstStyle/>
                    <a:p>
                      <a:pPr algn="r"/>
                      <a:r>
                        <a:rPr lang="en-GB" sz="1100" b="1">
                          <a:latin typeface="+mn-lt"/>
                        </a:rPr>
                        <a:t>Technology:</a:t>
                      </a:r>
                      <a:endParaRPr lang="en-GB" sz="1100">
                        <a:latin typeface="+mn-lt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CCD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latin typeface="+mn-lt"/>
                        </a:rPr>
                        <a:t>P-channel silicon gate MOS technology (10 microns)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CCD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346425"/>
                  </a:ext>
                </a:extLst>
              </a:tr>
              <a:tr h="101665">
                <a:tc>
                  <a:txBody>
                    <a:bodyPr/>
                    <a:lstStyle/>
                    <a:p>
                      <a:pPr algn="r"/>
                      <a:r>
                        <a:rPr lang="en-GB" sz="1100" b="1" dirty="0">
                          <a:latin typeface="+mn-lt"/>
                        </a:rPr>
                        <a:t>Number of transistors:</a:t>
                      </a:r>
                      <a:endParaRPr lang="en-GB" sz="1100" dirty="0">
                        <a:latin typeface="+mn-lt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CCD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latin typeface="+mn-lt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CCD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8317589"/>
                  </a:ext>
                </a:extLst>
              </a:tr>
              <a:tr h="74834">
                <a:tc>
                  <a:txBody>
                    <a:bodyPr/>
                    <a:lstStyle/>
                    <a:p>
                      <a:pPr algn="r"/>
                      <a:r>
                        <a:rPr lang="en-GB" sz="1100" b="1" dirty="0">
                          <a:latin typeface="+mn-lt"/>
                        </a:rPr>
                        <a:t>History:</a:t>
                      </a:r>
                      <a:br>
                        <a:rPr lang="en-GB" sz="1100" b="1" dirty="0">
                          <a:latin typeface="+mn-lt"/>
                        </a:rPr>
                      </a:br>
                      <a:r>
                        <a:rPr lang="en-GB" sz="1100" b="1" dirty="0">
                          <a:latin typeface="+mn-lt"/>
                        </a:rPr>
                        <a:t> </a:t>
                      </a:r>
                      <a:endParaRPr lang="en-GB" sz="1100" dirty="0">
                        <a:latin typeface="+mn-lt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CCD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4001 is a 256 x 8-bit ROM designed to be used with other </a:t>
                      </a:r>
                    </a:p>
                    <a:p>
                      <a:r>
                        <a:rPr lang="en-GB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MCS-4/40 devices such as the 4004 CPU.</a:t>
                      </a:r>
                      <a:endParaRPr lang="en-GB" sz="1100" dirty="0">
                        <a:latin typeface="+mn-lt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CCD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77639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50387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9607</TotalTime>
  <Words>1158</Words>
  <Application>Microsoft Macintosh PowerPoint</Application>
  <PresentationFormat>Widescreen</PresentationFormat>
  <Paragraphs>359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-webkit-standard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Shapton</dc:creator>
  <cp:lastModifiedBy>Andrew Shapton</cp:lastModifiedBy>
  <cp:revision>95</cp:revision>
  <cp:lastPrinted>2021-04-02T16:31:22Z</cp:lastPrinted>
  <dcterms:created xsi:type="dcterms:W3CDTF">2021-02-18T20:52:12Z</dcterms:created>
  <dcterms:modified xsi:type="dcterms:W3CDTF">2021-04-17T21:17:01Z</dcterms:modified>
</cp:coreProperties>
</file>