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8" r:id="rId2"/>
    <p:sldId id="291" r:id="rId3"/>
    <p:sldId id="276" r:id="rId4"/>
    <p:sldId id="277" r:id="rId5"/>
    <p:sldId id="281" r:id="rId6"/>
    <p:sldId id="286" r:id="rId7"/>
    <p:sldId id="287" r:id="rId8"/>
    <p:sldId id="289" r:id="rId9"/>
    <p:sldId id="290" r:id="rId10"/>
    <p:sldId id="292" r:id="rId11"/>
    <p:sldId id="280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D6D6D6"/>
    <a:srgbClr val="8C8182"/>
    <a:srgbClr val="BCCDE8"/>
    <a:srgbClr val="2F518E"/>
    <a:srgbClr val="BCCDE7"/>
    <a:srgbClr val="DDBC8E"/>
    <a:srgbClr val="7515DD"/>
    <a:srgbClr val="DDBC90"/>
    <a:srgbClr val="BF1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25"/>
    <p:restoredTop sz="96327"/>
  </p:normalViewPr>
  <p:slideViewPr>
    <p:cSldViewPr snapToGrid="0" snapToObjects="1">
      <p:cViewPr varScale="1">
        <p:scale>
          <a:sx n="86" d="100"/>
          <a:sy n="86" d="100"/>
        </p:scale>
        <p:origin x="224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457AB-9497-474D-9690-1DAF2DEE3A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47B52-ECC5-3143-9AC5-0BC28D7E30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D88F6-2DDA-CB4F-91F4-9B525386DD76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83F28F6-C730-9745-BB79-6FA7876C8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74778-9451-4341-8976-BA4DBB1EF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6ECC9-EBA1-C74E-A47C-9E7191DC99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6151-322F-D349-AF2D-A63504DE21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8AA7-1C04-754E-A4B1-55240AB285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6E33-2D2C-1744-848F-6D19AC5D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28BBC-2041-A44D-B052-74F557FCF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5D842-BF4E-9943-B6BF-0EE2CE90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52AC-85E5-9543-BA73-F349F83B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F1846-B02E-D64B-ACD8-D2838F9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F634-7BAD-094C-9E1D-77731856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2608A-2390-7643-BF48-B0DB313B3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45C0E-3BC6-4B47-AA78-EEFFAB2C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6ACD6-5931-3F4C-9891-4663D2E3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B72A5-9BDF-7941-B94B-2AB5F028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6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68D85-8656-3340-B405-5FB5C0EC5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18CA8-4AE3-584B-843A-896C4131B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08C2-CEF3-8D4C-AA21-DEC93575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A159-6BA5-424A-A1F3-B4E90AE9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A5F2-8CEF-BC47-8C41-CBEFE41F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318B-A846-E446-98FD-4995B3DF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3827-9F23-054E-B2B5-4821CEBE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B101-8097-5246-B2E5-257A4D24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5E38-6A8F-E24D-B421-FDB28845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3862-8064-B749-BF92-CEB6D5F0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8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1EF0-BF1F-7743-A8EB-5AF3E5AA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58563-CB97-1F46-90B9-89C5A5701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B5FFC-3CCA-4943-B8DE-E61D41C0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450CF-190E-EC43-97A6-BDF3257B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57156-755F-024D-8FC0-FA31FBC1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1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FF9C-B00C-6745-8ED0-68B66E97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8C45-340A-204A-82D4-6938ADF0C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AA3FE-051F-7B4F-8113-BC15E09E2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93A70-1D67-884E-8E54-89EB3388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30026-2C5E-F241-A894-58BCF3FF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40DC1-1F1E-2D47-A964-9B5CF086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A778-49E8-3242-943D-A38ABFA3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7F160-A91F-8B4C-B9C9-4864B395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B25D-ADB6-274A-B251-36874B50B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D5AE1-9582-6D4B-A1AB-0C9FFCC54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64852-6465-AA4E-83D1-4E49FD92E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D0343-F09B-9743-AE01-757A9A15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4E219-E8B1-0C4F-84F2-24091722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10A9C-C950-454C-86CC-133C5FEF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921A-0BAD-CE4B-ABD3-54C5DD25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4E71A-3C97-F94F-9A85-9A86A06E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AAB93-B49E-7546-A39A-094765E8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3DC22-B51C-D74E-B3DA-398326DA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38999-0A96-2243-8111-65E76FCD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C5111-AB1E-F141-9669-C6B7CE23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5ABB2-261E-BD4C-9D44-191D389D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3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C3E3-9C47-454B-B3A7-1F1568B9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AB51-337A-554A-BEE6-64C88E67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5BAB1-D58B-9949-92B1-FC0585240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9715E-B843-9A48-BEDF-650E4672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E0175-F76E-A047-9B9F-5BE71A20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3335C-028C-904B-B2D1-D44E5D92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8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E518-9449-0449-AFE8-571D0778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D3728-5409-ED43-8E2F-3F871BABE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BAB79-DD86-0F48-BD32-C87F5A627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61CCA-02C6-6F44-9F13-E982E4C0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16083-53CB-B74F-9A85-D55F2773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D9CFD-C3B7-D84C-9633-64C8C775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626CD-18A1-BC4B-998A-7B0FDCD5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717CC-5BAB-5440-A990-68916E1A3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49285-5EFE-6C43-85DF-46BAB790E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246A-AA0D-1344-AACC-8A747329776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EBAC9-2251-4744-A589-993F5EDDB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0E21-CB97-654A-9C55-E60233948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5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EAED76-4127-7943-AEF7-67E3E431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46" y="1079500"/>
            <a:ext cx="59436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6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976CFA-F460-D04F-AF4D-02350C22FADF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F9AC7C-7B56-3D41-ADD2-030694E93EAD}"/>
              </a:ext>
            </a:extLst>
          </p:cNvPr>
          <p:cNvGrpSpPr/>
          <p:nvPr/>
        </p:nvGrpSpPr>
        <p:grpSpPr>
          <a:xfrm>
            <a:off x="7904101" y="-118702"/>
            <a:ext cx="4116265" cy="6434552"/>
            <a:chOff x="7904101" y="-118702"/>
            <a:chExt cx="4116265" cy="6434552"/>
          </a:xfrm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1B52BBFC-9CA7-F24F-A635-B80E4B87060D}"/>
                </a:ext>
              </a:extLst>
            </p:cNvPr>
            <p:cNvSpPr/>
            <p:nvPr/>
          </p:nvSpPr>
          <p:spPr>
            <a:xfrm rot="16200000">
              <a:off x="9942545" y="1576559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B7DC3A-9EAF-244D-875C-FAE04D367D4F}"/>
                </a:ext>
              </a:extLst>
            </p:cNvPr>
            <p:cNvSpPr txBox="1"/>
            <p:nvPr/>
          </p:nvSpPr>
          <p:spPr>
            <a:xfrm>
              <a:off x="9150798" y="1791535"/>
              <a:ext cx="2869568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0000 for Register 0</a:t>
              </a:r>
            </a:p>
            <a:p>
              <a:r>
                <a:rPr lang="en-US" dirty="0"/>
                <a:t>0001 for Register 1 </a:t>
              </a:r>
            </a:p>
            <a:p>
              <a:r>
                <a:rPr lang="en-US" dirty="0"/>
                <a:t>0010 for Register 2</a:t>
              </a:r>
            </a:p>
            <a:p>
              <a:r>
                <a:rPr lang="en-US" dirty="0"/>
                <a:t>0011 for Register 3</a:t>
              </a:r>
            </a:p>
            <a:p>
              <a:r>
                <a:rPr lang="en-US" dirty="0"/>
                <a:t>0100 for Register 4</a:t>
              </a:r>
            </a:p>
            <a:p>
              <a:r>
                <a:rPr lang="en-US" dirty="0"/>
                <a:t>0101 for Register 5</a:t>
              </a:r>
            </a:p>
            <a:p>
              <a:r>
                <a:rPr lang="en-US" dirty="0"/>
                <a:t>0110 for Register 6</a:t>
              </a:r>
            </a:p>
            <a:p>
              <a:r>
                <a:rPr lang="en-US" dirty="0"/>
                <a:t>0111 for Register 7</a:t>
              </a:r>
            </a:p>
            <a:p>
              <a:r>
                <a:rPr lang="en-US" dirty="0"/>
                <a:t>1000 for Register 8</a:t>
              </a:r>
            </a:p>
            <a:p>
              <a:r>
                <a:rPr lang="en-US" dirty="0"/>
                <a:t>1001 for Register 9</a:t>
              </a:r>
            </a:p>
            <a:p>
              <a:r>
                <a:rPr lang="en-US" dirty="0"/>
                <a:t>1010 for Register 10</a:t>
              </a:r>
            </a:p>
            <a:p>
              <a:r>
                <a:rPr lang="en-US" dirty="0"/>
                <a:t>1011 for Register 11</a:t>
              </a:r>
            </a:p>
            <a:p>
              <a:r>
                <a:rPr lang="en-US" dirty="0"/>
                <a:t>1100 for Register 12</a:t>
              </a:r>
            </a:p>
            <a:p>
              <a:r>
                <a:rPr lang="en-US" dirty="0"/>
                <a:t>1101 for Register 13</a:t>
              </a:r>
            </a:p>
            <a:p>
              <a:r>
                <a:rPr lang="en-US" dirty="0"/>
                <a:t>1110 for Register 14</a:t>
              </a:r>
            </a:p>
            <a:p>
              <a:r>
                <a:rPr lang="en-US" dirty="0"/>
                <a:t>1111 for Register 15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4DCC78-A8E0-9746-A0C2-ABD2C1686796}"/>
                </a:ext>
              </a:extLst>
            </p:cNvPr>
            <p:cNvSpPr txBox="1"/>
            <p:nvPr/>
          </p:nvSpPr>
          <p:spPr>
            <a:xfrm>
              <a:off x="7908026" y="517024"/>
              <a:ext cx="315342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4640F2-2F60-5449-A9F2-C598AFF40BBF}"/>
                </a:ext>
              </a:extLst>
            </p:cNvPr>
            <p:cNvSpPr txBox="1"/>
            <p:nvPr/>
          </p:nvSpPr>
          <p:spPr>
            <a:xfrm>
              <a:off x="7908026" y="517024"/>
              <a:ext cx="1576714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147DF6-AD7E-1A48-9343-CCFE9BD207F6}"/>
                </a:ext>
              </a:extLst>
            </p:cNvPr>
            <p:cNvSpPr txBox="1"/>
            <p:nvPr/>
          </p:nvSpPr>
          <p:spPr>
            <a:xfrm>
              <a:off x="7908026" y="517024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0D5ED-454A-A743-B928-140372ED3B9A}"/>
                </a:ext>
              </a:extLst>
            </p:cNvPr>
            <p:cNvSpPr txBox="1"/>
            <p:nvPr/>
          </p:nvSpPr>
          <p:spPr>
            <a:xfrm>
              <a:off x="9484740" y="517024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E51B1F-DF1D-2A40-A8FD-869BF68A0B57}"/>
                </a:ext>
              </a:extLst>
            </p:cNvPr>
            <p:cNvSpPr txBox="1"/>
            <p:nvPr/>
          </p:nvSpPr>
          <p:spPr>
            <a:xfrm>
              <a:off x="7908026" y="517024"/>
              <a:ext cx="394178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FE54DD-6A9E-244A-ADEA-A33CBB35AFB5}"/>
                </a:ext>
              </a:extLst>
            </p:cNvPr>
            <p:cNvSpPr txBox="1"/>
            <p:nvPr/>
          </p:nvSpPr>
          <p:spPr>
            <a:xfrm>
              <a:off x="9090561" y="517024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C0252B-0E85-9B4C-A08F-B4D2B799E0B5}"/>
                </a:ext>
              </a:extLst>
            </p:cNvPr>
            <p:cNvSpPr txBox="1"/>
            <p:nvPr/>
          </p:nvSpPr>
          <p:spPr>
            <a:xfrm>
              <a:off x="9878918" y="517024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44DAA3-5164-3E42-8B19-F33C1CB98073}"/>
                </a:ext>
              </a:extLst>
            </p:cNvPr>
            <p:cNvSpPr txBox="1"/>
            <p:nvPr/>
          </p:nvSpPr>
          <p:spPr>
            <a:xfrm>
              <a:off x="7904101" y="494636"/>
              <a:ext cx="3324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  1  1  0  R</a:t>
              </a:r>
              <a:r>
                <a:rPr lang="en-US" sz="2000" baseline="-25000" dirty="0"/>
                <a:t> </a:t>
              </a:r>
              <a:r>
                <a:rPr lang="en-US" sz="3200" dirty="0"/>
                <a:t>  R</a:t>
              </a:r>
              <a:r>
                <a:rPr lang="en-US" sz="3200" baseline="-25000" dirty="0"/>
                <a:t> </a:t>
              </a:r>
              <a:r>
                <a:rPr lang="en-US" sz="3200" dirty="0"/>
                <a:t> R</a:t>
              </a:r>
              <a:r>
                <a:rPr lang="en-US" sz="3200" baseline="-25000" dirty="0"/>
                <a:t> </a:t>
              </a:r>
              <a:r>
                <a:rPr lang="en-US" sz="3200" dirty="0"/>
                <a:t> R</a:t>
              </a:r>
              <a:endParaRPr lang="en-US" sz="3200" baseline="-25000" dirty="0"/>
            </a:p>
          </p:txBody>
        </p:sp>
        <p:sp>
          <p:nvSpPr>
            <p:cNvPr id="16" name="Double Brace 15">
              <a:extLst>
                <a:ext uri="{FF2B5EF4-FFF2-40B4-BE49-F238E27FC236}">
                  <a16:creationId xmlns:a16="http://schemas.microsoft.com/office/drawing/2014/main" id="{FD19FD86-D692-674D-913A-4E440CE76C6F}"/>
                </a:ext>
              </a:extLst>
            </p:cNvPr>
            <p:cNvSpPr/>
            <p:nvPr/>
          </p:nvSpPr>
          <p:spPr>
            <a:xfrm rot="16200000">
              <a:off x="9409201" y="95043"/>
              <a:ext cx="1373582" cy="117919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F000F5-8A67-9E43-B378-EA0539E126BF}"/>
                </a:ext>
              </a:extLst>
            </p:cNvPr>
            <p:cNvSpPr txBox="1"/>
            <p:nvPr/>
          </p:nvSpPr>
          <p:spPr>
            <a:xfrm>
              <a:off x="9090561" y="-118702"/>
              <a:ext cx="1946823" cy="540000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37EF98-B4D9-6F43-9D34-ECA22F8E3D2E}"/>
              </a:ext>
            </a:extLst>
          </p:cNvPr>
          <p:cNvCxnSpPr>
            <a:cxnSpLocks/>
          </p:cNvCxnSpPr>
          <p:nvPr/>
        </p:nvCxnSpPr>
        <p:spPr>
          <a:xfrm>
            <a:off x="7335982" y="-156754"/>
            <a:ext cx="0" cy="70539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A78311-214F-074C-BF2B-8A167B49EB6D}"/>
              </a:ext>
            </a:extLst>
          </p:cNvPr>
          <p:cNvSpPr txBox="1"/>
          <p:nvPr/>
        </p:nvSpPr>
        <p:spPr>
          <a:xfrm>
            <a:off x="5276041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C5D612-B5F5-1A44-AF07-871CD1862A95}"/>
              </a:ext>
            </a:extLst>
          </p:cNvPr>
          <p:cNvGrpSpPr/>
          <p:nvPr/>
        </p:nvGrpSpPr>
        <p:grpSpPr>
          <a:xfrm>
            <a:off x="1712460" y="0"/>
            <a:ext cx="5140296" cy="2448804"/>
            <a:chOff x="2978604" y="509314"/>
            <a:chExt cx="5140296" cy="2448804"/>
          </a:xfrm>
        </p:grpSpPr>
        <p:sp>
          <p:nvSpPr>
            <p:cNvPr id="36" name="Double Brace 35">
              <a:extLst>
                <a:ext uri="{FF2B5EF4-FFF2-40B4-BE49-F238E27FC236}">
                  <a16:creationId xmlns:a16="http://schemas.microsoft.com/office/drawing/2014/main" id="{94F8AD14-33B4-5F48-AC07-DD5ED99FB800}"/>
                </a:ext>
              </a:extLst>
            </p:cNvPr>
            <p:cNvSpPr/>
            <p:nvPr/>
          </p:nvSpPr>
          <p:spPr>
            <a:xfrm rot="16200000">
              <a:off x="5747317" y="-125799"/>
              <a:ext cx="1373582" cy="3183811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9F1B100-FED0-5B4D-AC8D-C91F4E52F777}"/>
                </a:ext>
              </a:extLst>
            </p:cNvPr>
            <p:cNvGrpSpPr/>
            <p:nvPr/>
          </p:nvGrpSpPr>
          <p:grpSpPr>
            <a:xfrm>
              <a:off x="2978604" y="509314"/>
              <a:ext cx="5140296" cy="1329174"/>
              <a:chOff x="2978604" y="509314"/>
              <a:chExt cx="5140296" cy="132917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BA1BF4F-18CC-F84D-98EE-074A92F61A75}"/>
                  </a:ext>
                </a:extLst>
              </p:cNvPr>
              <p:cNvGrpSpPr/>
              <p:nvPr/>
            </p:nvGrpSpPr>
            <p:grpSpPr>
              <a:xfrm>
                <a:off x="4842203" y="1298488"/>
                <a:ext cx="3276697" cy="540000"/>
                <a:chOff x="1573971" y="1298488"/>
                <a:chExt cx="3276697" cy="54000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39FAFC79-CA42-F340-9B85-E6CCB46FBE4F}"/>
                    </a:ext>
                  </a:extLst>
                </p:cNvPr>
                <p:cNvGrpSpPr/>
                <p:nvPr/>
              </p:nvGrpSpPr>
              <p:grpSpPr>
                <a:xfrm>
                  <a:off x="1604353" y="1298488"/>
                  <a:ext cx="3153427" cy="540000"/>
                  <a:chOff x="6267794" y="658408"/>
                  <a:chExt cx="2880000" cy="540000"/>
                </a:xfrm>
              </p:grpSpPr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20BA237-C405-0C4C-A2D0-E1EFA90C0CE9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288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7B9E103-E3A5-E648-A388-F367A86EE59E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144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3172AC68-3F1C-9D44-9C49-D165B4B34E8F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04DE0E80-151F-2943-B2BB-E985E6CEB933}"/>
                      </a:ext>
                    </a:extLst>
                  </p:cNvPr>
                  <p:cNvSpPr txBox="1"/>
                  <p:nvPr/>
                </p:nvSpPr>
                <p:spPr>
                  <a:xfrm>
                    <a:off x="770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7F63049-8969-5B40-A553-8A44980A045A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36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9BD86A8-EFC4-AF4C-B2B2-AB9970B0C453}"/>
                      </a:ext>
                    </a:extLst>
                  </p:cNvPr>
                  <p:cNvSpPr txBox="1"/>
                  <p:nvPr/>
                </p:nvSpPr>
                <p:spPr>
                  <a:xfrm>
                    <a:off x="734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B4427196-4F50-4B41-90C8-5F72CCB5AE97}"/>
                      </a:ext>
                    </a:extLst>
                  </p:cNvPr>
                  <p:cNvSpPr txBox="1"/>
                  <p:nvPr/>
                </p:nvSpPr>
                <p:spPr>
                  <a:xfrm>
                    <a:off x="80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468C439-9409-E147-9419-E0D063E958A0}"/>
                    </a:ext>
                  </a:extLst>
                </p:cNvPr>
                <p:cNvSpPr txBox="1"/>
                <p:nvPr/>
              </p:nvSpPr>
              <p:spPr>
                <a:xfrm>
                  <a:off x="1573971" y="1298488"/>
                  <a:ext cx="327669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dirty="0"/>
                    <a:t> A</a:t>
                  </a:r>
                  <a:r>
                    <a:rPr lang="en-US" sz="2000" baseline="-25000" dirty="0"/>
                    <a:t>2 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400" baseline="-25000" dirty="0"/>
                    <a:t>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endParaRPr lang="en-US" sz="2800" baseline="-25000" dirty="0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6F9795-1AFC-B245-8176-B8472FCF76E7}"/>
                  </a:ext>
                </a:extLst>
              </p:cNvPr>
              <p:cNvSpPr txBox="1"/>
              <p:nvPr/>
            </p:nvSpPr>
            <p:spPr>
              <a:xfrm>
                <a:off x="2978604" y="509314"/>
                <a:ext cx="5047408" cy="540000"/>
              </a:xfrm>
              <a:prstGeom prst="rect">
                <a:avLst/>
              </a:prstGeom>
              <a:solidFill>
                <a:schemeClr val="bg1"/>
              </a:solidFill>
              <a:ln w="47625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EFAF1E-F589-674D-8A98-F5A80DAB4B2F}"/>
                </a:ext>
              </a:extLst>
            </p:cNvPr>
            <p:cNvSpPr txBox="1"/>
            <p:nvPr/>
          </p:nvSpPr>
          <p:spPr>
            <a:xfrm>
              <a:off x="4842203" y="2588786"/>
              <a:ext cx="152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12-bit address</a:t>
              </a:r>
            </a:p>
          </p:txBody>
        </p:sp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AD04BC02-89E4-A744-B2C1-99BE0C85F7BA}"/>
                </a:ext>
              </a:extLst>
            </p:cNvPr>
            <p:cNvSpPr/>
            <p:nvPr/>
          </p:nvSpPr>
          <p:spPr>
            <a:xfrm rot="16200000">
              <a:off x="5468256" y="2362921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81175A5-787F-7242-99C4-F25EA188137A}"/>
              </a:ext>
            </a:extLst>
          </p:cNvPr>
          <p:cNvGrpSpPr/>
          <p:nvPr/>
        </p:nvGrpSpPr>
        <p:grpSpPr>
          <a:xfrm>
            <a:off x="3348026" y="3020436"/>
            <a:ext cx="884905" cy="1160390"/>
            <a:chOff x="4547031" y="4518057"/>
            <a:chExt cx="884905" cy="116039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DD70D8D-8E9D-4649-A738-70CBF2170C08}"/>
                </a:ext>
              </a:extLst>
            </p:cNvPr>
            <p:cNvGrpSpPr/>
            <p:nvPr/>
          </p:nvGrpSpPr>
          <p:grpSpPr>
            <a:xfrm>
              <a:off x="4547032" y="4926685"/>
              <a:ext cx="884904" cy="667015"/>
              <a:chOff x="4366926" y="4826186"/>
              <a:chExt cx="884904" cy="667015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670EF51-1013-E945-A323-B43EBCEB49AD}"/>
                  </a:ext>
                </a:extLst>
              </p:cNvPr>
              <p:cNvSpPr txBox="1"/>
              <p:nvPr/>
            </p:nvSpPr>
            <p:spPr>
              <a:xfrm>
                <a:off x="4817096" y="4826186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baseline="-25000" dirty="0"/>
                  <a:t>M</a:t>
                </a:r>
              </a:p>
            </p:txBody>
          </p:sp>
          <p:sp>
            <p:nvSpPr>
              <p:cNvPr id="69" name="Right Arrow 68">
                <a:extLst>
                  <a:ext uri="{FF2B5EF4-FFF2-40B4-BE49-F238E27FC236}">
                    <a16:creationId xmlns:a16="http://schemas.microsoft.com/office/drawing/2014/main" id="{AB939C56-F838-C849-AECE-725C8C4F9BA1}"/>
                  </a:ext>
                </a:extLst>
              </p:cNvPr>
              <p:cNvSpPr/>
              <p:nvPr/>
            </p:nvSpPr>
            <p:spPr>
              <a:xfrm>
                <a:off x="4366926" y="4930946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70" name="Right Arrow 69">
                <a:extLst>
                  <a:ext uri="{FF2B5EF4-FFF2-40B4-BE49-F238E27FC236}">
                    <a16:creationId xmlns:a16="http://schemas.microsoft.com/office/drawing/2014/main" id="{BED18F56-8FAE-BA4E-9CFD-84429477C2C6}"/>
                  </a:ext>
                </a:extLst>
              </p:cNvPr>
              <p:cNvSpPr/>
              <p:nvPr/>
            </p:nvSpPr>
            <p:spPr>
              <a:xfrm>
                <a:off x="4366926" y="5363455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721BCC-873A-5848-B0DE-3B24A3B613AE}"/>
                </a:ext>
              </a:extLst>
            </p:cNvPr>
            <p:cNvSpPr txBox="1"/>
            <p:nvPr/>
          </p:nvSpPr>
          <p:spPr>
            <a:xfrm>
              <a:off x="4997202" y="530911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71E4AEE-7E55-424C-8B6F-89150F0DE93E}"/>
                </a:ext>
              </a:extLst>
            </p:cNvPr>
            <p:cNvSpPr txBox="1"/>
            <p:nvPr/>
          </p:nvSpPr>
          <p:spPr>
            <a:xfrm>
              <a:off x="4999039" y="451805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H</a:t>
              </a:r>
            </a:p>
          </p:txBody>
        </p: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F5291965-D616-5C42-A1EE-1C85D42B16BB}"/>
                </a:ext>
              </a:extLst>
            </p:cNvPr>
            <p:cNvSpPr/>
            <p:nvPr/>
          </p:nvSpPr>
          <p:spPr>
            <a:xfrm>
              <a:off x="4547031" y="4641548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71562554-69DA-ED44-A01A-E86226307CCC}"/>
              </a:ext>
            </a:extLst>
          </p:cNvPr>
          <p:cNvSpPr/>
          <p:nvPr/>
        </p:nvSpPr>
        <p:spPr>
          <a:xfrm>
            <a:off x="2158684" y="3007337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 </a:t>
            </a:r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3</a:t>
            </a:r>
            <a:r>
              <a:rPr lang="en-US" dirty="0"/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E1C655-CD82-9149-AFF3-18DBC8CBA733}"/>
              </a:ext>
            </a:extLst>
          </p:cNvPr>
          <p:cNvSpPr/>
          <p:nvPr/>
        </p:nvSpPr>
        <p:spPr>
          <a:xfrm>
            <a:off x="2158684" y="3408206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 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C518CF-47C5-4C41-B7E5-E29CC13F3A00}"/>
              </a:ext>
            </a:extLst>
          </p:cNvPr>
          <p:cNvSpPr/>
          <p:nvPr/>
        </p:nvSpPr>
        <p:spPr>
          <a:xfrm>
            <a:off x="2158684" y="3801960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B068ACE-0122-F544-9C5B-4DF95C142F35}"/>
              </a:ext>
            </a:extLst>
          </p:cNvPr>
          <p:cNvSpPr/>
          <p:nvPr/>
        </p:nvSpPr>
        <p:spPr>
          <a:xfrm>
            <a:off x="585468" y="5631808"/>
            <a:ext cx="3337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 (P</a:t>
            </a:r>
            <a:r>
              <a:rPr lang="en-US" baseline="-25000" dirty="0"/>
              <a:t>H</a:t>
            </a:r>
            <a:r>
              <a:rPr lang="en-US" dirty="0"/>
              <a:t>) . (R</a:t>
            </a:r>
            <a:r>
              <a:rPr lang="en-US" baseline="-25000" dirty="0"/>
              <a:t>0</a:t>
            </a:r>
            <a:r>
              <a:rPr lang="en-US" dirty="0"/>
              <a:t>) . (R</a:t>
            </a:r>
            <a:r>
              <a:rPr lang="en-US" baseline="-25000" dirty="0"/>
              <a:t>1</a:t>
            </a:r>
            <a:r>
              <a:rPr lang="en-US" dirty="0"/>
              <a:t>) )          </a:t>
            </a:r>
            <a:r>
              <a:rPr lang="en-US" dirty="0" err="1"/>
              <a:t>RP</a:t>
            </a:r>
            <a:r>
              <a:rPr lang="en-US" baseline="-25000" dirty="0" err="1"/>
              <a:t>p</a:t>
            </a:r>
            <a:endParaRPr lang="en-US" dirty="0"/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0DFF2C6C-00C7-E54F-BD57-E4527A744C93}"/>
              </a:ext>
            </a:extLst>
          </p:cNvPr>
          <p:cNvSpPr/>
          <p:nvPr/>
        </p:nvSpPr>
        <p:spPr>
          <a:xfrm>
            <a:off x="2400574" y="5762614"/>
            <a:ext cx="30689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DA033E7-6424-7046-8E07-8C497D262C48}"/>
              </a:ext>
            </a:extLst>
          </p:cNvPr>
          <p:cNvSpPr/>
          <p:nvPr/>
        </p:nvSpPr>
        <p:spPr>
          <a:xfrm>
            <a:off x="409634" y="6291505"/>
            <a:ext cx="3548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 (P</a:t>
            </a:r>
            <a:r>
              <a:rPr lang="en-US" baseline="-25000" dirty="0"/>
              <a:t>H+1</a:t>
            </a:r>
            <a:r>
              <a:rPr lang="en-US" dirty="0"/>
              <a:t>) . (R</a:t>
            </a:r>
            <a:r>
              <a:rPr lang="en-US" baseline="-25000" dirty="0"/>
              <a:t>0</a:t>
            </a:r>
            <a:r>
              <a:rPr lang="en-US" dirty="0"/>
              <a:t>) . (R</a:t>
            </a:r>
            <a:r>
              <a:rPr lang="en-US" baseline="-25000" dirty="0"/>
              <a:t>1</a:t>
            </a:r>
            <a:r>
              <a:rPr lang="en-US" dirty="0"/>
              <a:t>) )          </a:t>
            </a:r>
            <a:r>
              <a:rPr lang="en-US" dirty="0" err="1"/>
              <a:t>RP</a:t>
            </a:r>
            <a:r>
              <a:rPr lang="en-US" baseline="-25000" dirty="0" err="1"/>
              <a:t>p</a:t>
            </a:r>
            <a:endParaRPr lang="en-US" dirty="0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8FBCE37F-B207-3B42-8444-42C030DB13AD}"/>
              </a:ext>
            </a:extLst>
          </p:cNvPr>
          <p:cNvSpPr/>
          <p:nvPr/>
        </p:nvSpPr>
        <p:spPr>
          <a:xfrm>
            <a:off x="2400574" y="6425893"/>
            <a:ext cx="30689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D93FF9-4288-3E4D-9F8E-4ED161C5D945}"/>
              </a:ext>
            </a:extLst>
          </p:cNvPr>
          <p:cNvSpPr txBox="1"/>
          <p:nvPr/>
        </p:nvSpPr>
        <p:spPr>
          <a:xfrm>
            <a:off x="201760" y="599863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8C99C44-8E69-3C49-B544-C478CFB06405}"/>
              </a:ext>
            </a:extLst>
          </p:cNvPr>
          <p:cNvGrpSpPr/>
          <p:nvPr/>
        </p:nvGrpSpPr>
        <p:grpSpPr>
          <a:xfrm>
            <a:off x="8893591" y="6425893"/>
            <a:ext cx="955203" cy="369332"/>
            <a:chOff x="4547031" y="4509216"/>
            <a:chExt cx="955203" cy="36933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1C32892-494E-A049-82C9-3FEC80CBCCFD}"/>
                </a:ext>
              </a:extLst>
            </p:cNvPr>
            <p:cNvSpPr txBox="1"/>
            <p:nvPr/>
          </p:nvSpPr>
          <p:spPr>
            <a:xfrm>
              <a:off x="4817431" y="450921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RRRR</a:t>
              </a:r>
              <a:endParaRPr lang="en-US" baseline="-25000" dirty="0"/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03CB11C9-1630-4D4E-A880-8A33C77FF6E4}"/>
                </a:ext>
              </a:extLst>
            </p:cNvPr>
            <p:cNvSpPr/>
            <p:nvPr/>
          </p:nvSpPr>
          <p:spPr>
            <a:xfrm>
              <a:off x="4547031" y="4619776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A2074F0C-5E4B-DA45-B46B-EF3388966E9E}"/>
              </a:ext>
            </a:extLst>
          </p:cNvPr>
          <p:cNvSpPr/>
          <p:nvPr/>
        </p:nvSpPr>
        <p:spPr>
          <a:xfrm>
            <a:off x="7741207" y="6411602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(RRRR) + 1 </a:t>
            </a:r>
          </a:p>
        </p:txBody>
      </p:sp>
    </p:spTree>
    <p:extLst>
      <p:ext uri="{BB962C8B-B14F-4D97-AF65-F5344CB8AC3E}">
        <p14:creationId xmlns:p14="http://schemas.microsoft.com/office/powerpoint/2010/main" val="31644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8765087-4529-9243-853B-1B6B298A34E0}"/>
              </a:ext>
            </a:extLst>
          </p:cNvPr>
          <p:cNvGrpSpPr/>
          <p:nvPr/>
        </p:nvGrpSpPr>
        <p:grpSpPr>
          <a:xfrm>
            <a:off x="5515784" y="1095763"/>
            <a:ext cx="6010343" cy="5177073"/>
            <a:chOff x="1940212" y="1175903"/>
            <a:chExt cx="6010343" cy="517707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70F0F0-CF3F-6644-8E03-27DEB174A36B}"/>
                </a:ext>
              </a:extLst>
            </p:cNvPr>
            <p:cNvGrpSpPr/>
            <p:nvPr/>
          </p:nvGrpSpPr>
          <p:grpSpPr>
            <a:xfrm>
              <a:off x="1940212" y="1175903"/>
              <a:ext cx="5348862" cy="5177073"/>
              <a:chOff x="1940212" y="1175903"/>
              <a:chExt cx="5348862" cy="517707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84A29CC-BACE-BB49-9446-1B030AEBDC91}"/>
                  </a:ext>
                </a:extLst>
              </p:cNvPr>
              <p:cNvGrpSpPr/>
              <p:nvPr/>
            </p:nvGrpSpPr>
            <p:grpSpPr>
              <a:xfrm>
                <a:off x="2731675" y="1175903"/>
                <a:ext cx="3524531" cy="5177073"/>
                <a:chOff x="404112" y="1135836"/>
                <a:chExt cx="3524531" cy="5177073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60BD7D1-5ABA-114C-A0AF-CB603648744F}"/>
                    </a:ext>
                  </a:extLst>
                </p:cNvPr>
                <p:cNvGrpSpPr/>
                <p:nvPr/>
              </p:nvGrpSpPr>
              <p:grpSpPr>
                <a:xfrm>
                  <a:off x="1659953" y="1135836"/>
                  <a:ext cx="2268690" cy="5177073"/>
                  <a:chOff x="2854908" y="1095769"/>
                  <a:chExt cx="2268690" cy="5177073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156CF6C1-0BC1-384B-ADD6-0D3C772902F5}"/>
                      </a:ext>
                    </a:extLst>
                  </p:cNvPr>
                  <p:cNvGrpSpPr/>
                  <p:nvPr/>
                </p:nvGrpSpPr>
                <p:grpSpPr>
                  <a:xfrm>
                    <a:off x="2854908" y="1095769"/>
                    <a:ext cx="2268690" cy="5177073"/>
                    <a:chOff x="2854908" y="1095769"/>
                    <a:chExt cx="2268690" cy="5177073"/>
                  </a:xfrm>
                </p:grpSpPr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162A526B-682F-264E-9D85-EEBA426C8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1402772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42F487B7-CA62-B74D-9C7C-62D9165D2E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2000044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>
                      <a:extLst>
                        <a:ext uri="{FF2B5EF4-FFF2-40B4-BE49-F238E27FC236}">
                          <a16:creationId xmlns:a16="http://schemas.microsoft.com/office/drawing/2014/main" id="{1A4B9C2C-8D3D-C045-A3A2-E36A31BC7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2560741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884185DB-77B5-4144-B793-709ADF81C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3158013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7156B845-3269-7747-BB69-B99BB762D0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3699817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FB085937-9E2E-1041-AA75-20D3C9E34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4297089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C92C71-2C35-9E43-A348-E712BC7DB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4846791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419CB047-D3BA-C443-BF66-8CBF12A88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5444063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F74D46F4-EA6F-C54B-AF82-844633E6F8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544406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16</a:t>
                      </a:r>
                      <a:endParaRPr lang="en-US" dirty="0"/>
                    </a:p>
                  </p:txBody>
                </p: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377E9EA6-4298-B044-B3A2-1DC7850E02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4838374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15</a:t>
                      </a:r>
                      <a:endParaRPr lang="en-US" dirty="0"/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A6583B3D-8765-4D4D-AD74-534A853BE4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427659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14</a:t>
                      </a:r>
                      <a:endParaRPr lang="en-US" dirty="0"/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0EFBFB4-192E-984B-9586-ECD1701806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3670904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13</a:t>
                      </a:r>
                      <a:endParaRPr lang="en-US" dirty="0"/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C0A34CBC-4865-DF49-A0D7-FC369650FB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314762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12</a:t>
                      </a:r>
                      <a:endParaRPr lang="en-US" dirty="0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574A1F26-3736-EE4F-83B1-E403411FA0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254193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11</a:t>
                      </a:r>
                      <a:endParaRPr lang="en-US" dirty="0"/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5CC245CA-59BC-FF4A-B6CB-0716E4E294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198015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10</a:t>
                      </a:r>
                      <a:endParaRPr lang="en-US" dirty="0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C1826819-9435-5441-B2FC-E04867D1F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8" y="137446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0B56535-3F22-7949-94C2-70D9718AAB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36925" y="137446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E5758700-864D-AC44-9815-3EA5B2D70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36925" y="1982675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ED3EBAE8-DB35-9A43-8256-7CC2691DB0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9805" y="2555226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F482B356-4C8A-5944-9E50-6334C6337F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9805" y="3132755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ED90DD4C-3B06-D840-9D5B-0A7AC35468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3310" y="3679468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D5AE710-FDE2-C841-A0B2-FCCD1C2616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3310" y="4287681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0132DDA6-D48E-B948-8A62-016AA473E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6190" y="486023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1AD38BCB-FC59-0240-8BEC-AAB1E6926E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6190" y="5437761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p:txBody>
                </p:sp>
                <p:sp>
                  <p:nvSpPr>
                    <p:cNvPr id="2" name="Rectangle 1">
                      <a:extLst>
                        <a:ext uri="{FF2B5EF4-FFF2-40B4-BE49-F238E27FC236}">
                          <a16:creationId xmlns:a16="http://schemas.microsoft.com/office/drawing/2014/main" id="{90323245-E493-C744-85FB-20C5733439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7291" y="1095769"/>
                      <a:ext cx="1600794" cy="494779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" name="Oval 2">
                      <a:extLst>
                        <a:ext uri="{FF2B5EF4-FFF2-40B4-BE49-F238E27FC236}">
                          <a16:creationId xmlns:a16="http://schemas.microsoft.com/office/drawing/2014/main" id="{BB3CA70C-4C58-2D45-B548-43CA1110D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8728" y="5894424"/>
                      <a:ext cx="378418" cy="37841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p:txBody>
                </p: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B35441E-F1F7-B948-A70F-16B7905F5C6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559106" y="3264318"/>
                    <a:ext cx="87716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i4004</a:t>
                    </a:r>
                  </a:p>
                </p:txBody>
              </p: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D5650B8-2C5A-D949-A538-B4321861C5AC}"/>
                    </a:ext>
                  </a:extLst>
                </p:cNvPr>
                <p:cNvSpPr txBox="1"/>
                <p:nvPr/>
              </p:nvSpPr>
              <p:spPr>
                <a:xfrm>
                  <a:off x="850196" y="1414529"/>
                  <a:ext cx="701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Reset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3D6930B-BF6D-2346-8676-9D2E82A562BB}"/>
                    </a:ext>
                  </a:extLst>
                </p:cNvPr>
                <p:cNvSpPr txBox="1"/>
                <p:nvPr/>
              </p:nvSpPr>
              <p:spPr>
                <a:xfrm>
                  <a:off x="996262" y="1959096"/>
                  <a:ext cx="555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Test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921922E-DEF9-B94F-9513-594575CBB810}"/>
                    </a:ext>
                  </a:extLst>
                </p:cNvPr>
                <p:cNvSpPr txBox="1"/>
                <p:nvPr/>
              </p:nvSpPr>
              <p:spPr>
                <a:xfrm>
                  <a:off x="504139" y="2515101"/>
                  <a:ext cx="1048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CM-ROM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853606E-3C8C-9B46-A895-539042729362}"/>
                    </a:ext>
                  </a:extLst>
                </p:cNvPr>
                <p:cNvSpPr txBox="1"/>
                <p:nvPr/>
              </p:nvSpPr>
              <p:spPr>
                <a:xfrm>
                  <a:off x="1046916" y="3059668"/>
                  <a:ext cx="5052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  <a:r>
                    <a:rPr lang="en-US" baseline="-25000" dirty="0"/>
                    <a:t>DD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680FDA0-4915-4640-B858-0AA74DC34C00}"/>
                    </a:ext>
                  </a:extLst>
                </p:cNvPr>
                <p:cNvSpPr txBox="1"/>
                <p:nvPr/>
              </p:nvSpPr>
              <p:spPr>
                <a:xfrm>
                  <a:off x="404112" y="3677227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CM-RAM3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95C4066-BFDC-9742-8A47-18106B88EC76}"/>
                    </a:ext>
                  </a:extLst>
                </p:cNvPr>
                <p:cNvSpPr txBox="1"/>
                <p:nvPr/>
              </p:nvSpPr>
              <p:spPr>
                <a:xfrm>
                  <a:off x="404112" y="4266193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CM-RAM2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0FF1CCB-D146-5E47-AB48-CCDE3FFAB840}"/>
                    </a:ext>
                  </a:extLst>
                </p:cNvPr>
                <p:cNvSpPr txBox="1"/>
                <p:nvPr/>
              </p:nvSpPr>
              <p:spPr>
                <a:xfrm>
                  <a:off x="404112" y="4847663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CM-RAM1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57CBFF0-721D-494D-A3CC-AC0AF1CD18B3}"/>
                    </a:ext>
                  </a:extLst>
                </p:cNvPr>
                <p:cNvSpPr txBox="1"/>
                <p:nvPr/>
              </p:nvSpPr>
              <p:spPr>
                <a:xfrm>
                  <a:off x="404112" y="5418059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CM-RAM0</a:t>
                  </a:r>
                </a:p>
              </p:txBody>
            </p:sp>
          </p:grpSp>
          <p:sp>
            <p:nvSpPr>
              <p:cNvPr id="43" name="Double Brace 42">
                <a:extLst>
                  <a:ext uri="{FF2B5EF4-FFF2-40B4-BE49-F238E27FC236}">
                    <a16:creationId xmlns:a16="http://schemas.microsoft.com/office/drawing/2014/main" id="{0DAD5FD4-331B-4348-B5C1-F3867B97935A}"/>
                  </a:ext>
                </a:extLst>
              </p:cNvPr>
              <p:cNvSpPr/>
              <p:nvPr/>
            </p:nvSpPr>
            <p:spPr>
              <a:xfrm>
                <a:off x="2614256" y="2557111"/>
                <a:ext cx="2025711" cy="394824"/>
              </a:xfrm>
              <a:prstGeom prst="bracePair">
                <a:avLst>
                  <a:gd name="adj" fmla="val 22622"/>
                </a:avLst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8684FC-CB28-5342-A5AE-E41843B470EA}"/>
                  </a:ext>
                </a:extLst>
              </p:cNvPr>
              <p:cNvSpPr txBox="1"/>
              <p:nvPr/>
            </p:nvSpPr>
            <p:spPr>
              <a:xfrm>
                <a:off x="1940212" y="2458271"/>
                <a:ext cx="67518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100" dirty="0"/>
                  <a:t>Memory</a:t>
                </a:r>
              </a:p>
              <a:p>
                <a:pPr algn="just"/>
                <a:r>
                  <a:rPr lang="en-US" sz="1100" dirty="0"/>
                  <a:t>Control</a:t>
                </a:r>
              </a:p>
              <a:p>
                <a:pPr algn="just"/>
                <a:r>
                  <a:rPr lang="en-US" sz="1100" dirty="0"/>
                  <a:t>Output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724525-E23B-E147-BF47-0A29CE9374A5}"/>
                  </a:ext>
                </a:extLst>
              </p:cNvPr>
              <p:cNvSpPr txBox="1"/>
              <p:nvPr/>
            </p:nvSpPr>
            <p:spPr>
              <a:xfrm>
                <a:off x="1940212" y="4473398"/>
                <a:ext cx="67518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100" dirty="0"/>
                  <a:t>Memory</a:t>
                </a:r>
              </a:p>
              <a:p>
                <a:pPr algn="just"/>
                <a:r>
                  <a:rPr lang="en-US" sz="1100" dirty="0"/>
                  <a:t>Control</a:t>
                </a:r>
              </a:p>
              <a:p>
                <a:pPr algn="just"/>
                <a:r>
                  <a:rPr lang="en-US" sz="1100" dirty="0"/>
                  <a:t>Outputs</a:t>
                </a:r>
              </a:p>
            </p:txBody>
          </p:sp>
          <p:sp>
            <p:nvSpPr>
              <p:cNvPr id="47" name="Double Brace 46">
                <a:extLst>
                  <a:ext uri="{FF2B5EF4-FFF2-40B4-BE49-F238E27FC236}">
                    <a16:creationId xmlns:a16="http://schemas.microsoft.com/office/drawing/2014/main" id="{B92355B1-C777-3340-BF54-A8CDB40B8A13}"/>
                  </a:ext>
                </a:extLst>
              </p:cNvPr>
              <p:cNvSpPr/>
              <p:nvPr/>
            </p:nvSpPr>
            <p:spPr>
              <a:xfrm>
                <a:off x="2529110" y="3758700"/>
                <a:ext cx="4759964" cy="2066971"/>
              </a:xfrm>
              <a:prstGeom prst="bracePair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BCD0F3-52C2-2645-BE46-E75F33B0CEEE}"/>
                </a:ext>
              </a:extLst>
            </p:cNvPr>
            <p:cNvSpPr txBox="1"/>
            <p:nvPr/>
          </p:nvSpPr>
          <p:spPr>
            <a:xfrm>
              <a:off x="6516664" y="3193295"/>
              <a:ext cx="45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C3687A-C0F0-2941-B5CD-E34BA8D61228}"/>
                </a:ext>
              </a:extLst>
            </p:cNvPr>
            <p:cNvSpPr txBox="1"/>
            <p:nvPr/>
          </p:nvSpPr>
          <p:spPr>
            <a:xfrm>
              <a:off x="6480121" y="2591289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r>
                <a:rPr lang="en-US" dirty="0"/>
                <a:t> Phase 1</a:t>
              </a:r>
              <a:endParaRPr lang="en-US" baseline="-25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66F70D-EA9A-0740-80E1-366913FF3AB0}"/>
                </a:ext>
              </a:extLst>
            </p:cNvPr>
            <p:cNvSpPr txBox="1"/>
            <p:nvPr/>
          </p:nvSpPr>
          <p:spPr>
            <a:xfrm>
              <a:off x="6475046" y="2060286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r>
                <a:rPr lang="en-US" dirty="0"/>
                <a:t> Phase 2</a:t>
              </a:r>
              <a:endParaRPr lang="en-US" baseline="-25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7987C9-7AA3-E241-ADF5-EF92189810CC}"/>
                </a:ext>
              </a:extLst>
            </p:cNvPr>
            <p:cNvSpPr txBox="1"/>
            <p:nvPr/>
          </p:nvSpPr>
          <p:spPr>
            <a:xfrm>
              <a:off x="6475046" y="1453462"/>
              <a:ext cx="1033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Sync-Out</a:t>
              </a:r>
              <a:endParaRPr lang="en-US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E809C1-1E01-0448-90C0-B924FBC2AA1E}"/>
                </a:ext>
              </a:extLst>
            </p:cNvPr>
            <p:cNvSpPr txBox="1"/>
            <p:nvPr/>
          </p:nvSpPr>
          <p:spPr>
            <a:xfrm>
              <a:off x="6512256" y="369804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D3</a:t>
              </a:r>
              <a:endParaRPr lang="en-US" baseline="-25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438E7C-9D05-914C-8753-FB8A00471470}"/>
                </a:ext>
              </a:extLst>
            </p:cNvPr>
            <p:cNvSpPr txBox="1"/>
            <p:nvPr/>
          </p:nvSpPr>
          <p:spPr>
            <a:xfrm>
              <a:off x="6480667" y="4288732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  <a:endParaRPr lang="en-US" baseline="-25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86D043-5AD7-6544-83B7-A5C039D51449}"/>
                </a:ext>
              </a:extLst>
            </p:cNvPr>
            <p:cNvSpPr txBox="1"/>
            <p:nvPr/>
          </p:nvSpPr>
          <p:spPr>
            <a:xfrm>
              <a:off x="6464079" y="494577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D1</a:t>
              </a:r>
              <a:endParaRPr lang="en-US" baseline="-25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ECCEFF-15CB-794B-B8F4-DF0A1B64D8E1}"/>
                </a:ext>
              </a:extLst>
            </p:cNvPr>
            <p:cNvSpPr txBox="1"/>
            <p:nvPr/>
          </p:nvSpPr>
          <p:spPr>
            <a:xfrm>
              <a:off x="6432490" y="5536463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D0</a:t>
              </a:r>
              <a:endParaRPr lang="en-US" baseline="-25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415EAE-DA0E-ED41-8ED0-C903A6DD0487}"/>
                </a:ext>
              </a:extLst>
            </p:cNvPr>
            <p:cNvSpPr txBox="1"/>
            <p:nvPr/>
          </p:nvSpPr>
          <p:spPr>
            <a:xfrm>
              <a:off x="7498187" y="4530280"/>
              <a:ext cx="45236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1100" dirty="0"/>
                <a:t>Bus</a:t>
              </a:r>
            </a:p>
            <a:p>
              <a:pPr algn="ctr"/>
              <a:r>
                <a:rPr lang="en-US" sz="1100" dirty="0"/>
                <a:t>I/O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BA3A625-0C6C-DF45-A0F3-63A698A384F4}"/>
              </a:ext>
            </a:extLst>
          </p:cNvPr>
          <p:cNvGrpSpPr/>
          <p:nvPr/>
        </p:nvGrpSpPr>
        <p:grpSpPr>
          <a:xfrm>
            <a:off x="1610385" y="3468428"/>
            <a:ext cx="1361223" cy="3541071"/>
            <a:chOff x="8362051" y="1084130"/>
            <a:chExt cx="1361223" cy="354107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3D98BBB-0473-F445-907C-65A08B8A1A58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E4ED677-F1E0-0341-9124-0EF8842C1955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40E30CE-72D9-6946-9F62-6EFBD543E6F6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696AC0-BF99-CA4F-A1BB-3F3C0BCD3029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7B23E8E-8133-FC49-B774-B1E603DF366A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6C4E8F-262D-E54E-BDB3-0D57F7FBE3C1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AD7BAA-68AB-214A-B22D-67ADC84FA778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6B92AA-41F3-144C-8884-A3970AABF858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0AEC00-696F-C941-A7CE-F4FAC90FDE11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512852-94C6-7F4F-B80B-A31338D6CCFB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118EFA2-976B-C447-B038-DAB8A436B243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6AF76CE-2B1C-CB4D-8768-A3B592A6F8F5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BA1D17-CE26-EC48-9517-67446AAA333A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783C10-8A33-1C48-AA63-C8328058D465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1F1B69-40CD-3342-B632-CAABB5032157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2B94C4-6E34-524D-823B-095228DF5CC3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D3FBA8-B06D-2540-A2D4-A60504DFA663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89188-F3CB-EC43-AD72-297A60064596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1D7198F-C213-F64B-964F-4A1B246E073E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4C1F42-FA8E-FE44-95DC-B726ACAF003E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24793A6-C533-4E4D-BB7C-49C21ED88935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6FCBAC-C0CF-D64E-A671-3F011F939C22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D0C314-28A6-AD45-87F9-18931A20EB2F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569688-E980-894B-A885-06A334DBCB60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558DB5-D009-0D4C-9956-E006C964BAB9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BA1D58A-2F7C-684F-9CE9-6982A69D8636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B0BC219-AB56-414E-A48A-C9EC33904CF4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EF19B71-DEDD-DB4E-887E-4291F42DECF0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3FE65-2063-454B-8D07-B83AC735BBDD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E177FD8-7665-DD45-946B-95A069C9E57F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FEF010-B253-9F40-B97A-CB7EC90DF1F0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5D8BC77-CED7-5B49-B380-3351457EFFFF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032BBB-F5C6-DE4B-9708-45854162CC29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D454EBD-224F-F249-9AEF-F5F571DDA32F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696EB16-EC01-2345-9C49-6D6287E9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FAA944D9-3788-F346-9FBB-9E92166F2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45674"/>
              </p:ext>
            </p:extLst>
          </p:nvPr>
        </p:nvGraphicFramePr>
        <p:xfrm>
          <a:off x="57566" y="264250"/>
          <a:ext cx="5438480" cy="3185160"/>
        </p:xfrm>
        <a:graphic>
          <a:graphicData uri="http://schemas.openxmlformats.org/drawingml/2006/table">
            <a:tbl>
              <a:tblPr/>
              <a:tblGrid>
                <a:gridCol w="1855456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299661">
                  <a:extLst>
                    <a:ext uri="{9D8B030D-6E8A-4147-A177-3AD203B41FA5}">
                      <a16:colId xmlns:a16="http://schemas.microsoft.com/office/drawing/2014/main" val="2101547251"/>
                    </a:ext>
                  </a:extLst>
                </a:gridCol>
                <a:gridCol w="3283363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 15, 1971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4-bit microprocessor (8-bit instructions)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Frequency: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500KHz - 740KHz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transistors: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 </a:t>
                      </a:r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2,300 (10 microns)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1758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Addressable Memory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4096x8-bit ROM and 1280x4-bit RAM</a:t>
                      </a:r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11943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Instructions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 with a 4 level stack and sixteen 4-bit (or eight 8-bit) registers</a:t>
                      </a:r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61698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100" dirty="0"/>
                        <a:t> In 1969 </a:t>
                      </a:r>
                      <a:r>
                        <a:rPr lang="en-GB" sz="1100" dirty="0" err="1"/>
                        <a:t>Busicom</a:t>
                      </a:r>
                      <a:r>
                        <a:rPr lang="en-GB" sz="1100" dirty="0"/>
                        <a:t> asked Intel to design a set of chips to be used in a new high </a:t>
                      </a:r>
                      <a:r>
                        <a:rPr lang="en-GB" sz="1100" dirty="0" err="1"/>
                        <a:t>perfomance</a:t>
                      </a:r>
                      <a:r>
                        <a:rPr lang="en-GB" sz="1100" dirty="0"/>
                        <a:t> calculator.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Ted Hoff, Federico </a:t>
                      </a:r>
                      <a:r>
                        <a:rPr lang="en-GB" sz="1100" dirty="0" err="1"/>
                        <a:t>Faggin</a:t>
                      </a:r>
                      <a:r>
                        <a:rPr lang="en-GB" sz="1100" dirty="0"/>
                        <a:t> and Stan </a:t>
                      </a:r>
                      <a:r>
                        <a:rPr lang="en-GB" sz="1100" dirty="0" err="1"/>
                        <a:t>Mazor</a:t>
                      </a:r>
                      <a:r>
                        <a:rPr lang="en-GB" sz="1100" dirty="0"/>
                        <a:t> came up with a design that involved a central processing unit, 4004 (CPU)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a read-only memory, 4001 (ROM) a random access memory, 4002 (RAM) and a shift register, 4003 (I/O).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The CPU was eventually to be called a microprocessor.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Later Intel negotiated for a return of the rights for the chips, which had gone to </a:t>
                      </a:r>
                      <a:r>
                        <a:rPr lang="en-GB" sz="1100" dirty="0" err="1"/>
                        <a:t>Busicom</a:t>
                      </a:r>
                      <a:r>
                        <a:rPr lang="en-GB" sz="1100" dirty="0"/>
                        <a:t> in the original contract.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Second source: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Semiconductors was the only second source to Intel 4004.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5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87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CD454EBD-224F-F249-9AEF-F5F571DDA32F}"/>
              </a:ext>
            </a:extLst>
          </p:cNvPr>
          <p:cNvSpPr/>
          <p:nvPr/>
        </p:nvSpPr>
        <p:spPr>
          <a:xfrm>
            <a:off x="2096399" y="6145720"/>
            <a:ext cx="695324" cy="311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696EB16-EC01-2345-9C49-6D6287E9FA2A}"/>
              </a:ext>
            </a:extLst>
          </p:cNvPr>
          <p:cNvCxnSpPr>
            <a:cxnSpLocks/>
          </p:cNvCxnSpPr>
          <p:nvPr/>
        </p:nvCxnSpPr>
        <p:spPr>
          <a:xfrm flipV="1">
            <a:off x="2424111" y="5473212"/>
            <a:ext cx="0" cy="11502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00B43AD3-E5A0-904C-A415-802918FED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16487"/>
              </p:ext>
            </p:extLst>
          </p:nvPr>
        </p:nvGraphicFramePr>
        <p:xfrm>
          <a:off x="250411" y="245321"/>
          <a:ext cx="5264340" cy="1676400"/>
        </p:xfrm>
        <a:graphic>
          <a:graphicData uri="http://schemas.openxmlformats.org/drawingml/2006/table">
            <a:tbl>
              <a:tblPr/>
              <a:tblGrid>
                <a:gridCol w="856866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599727">
                  <a:extLst>
                    <a:ext uri="{9D8B030D-6E8A-4147-A177-3AD203B41FA5}">
                      <a16:colId xmlns:a16="http://schemas.microsoft.com/office/drawing/2014/main" val="3503458867"/>
                    </a:ext>
                  </a:extLst>
                </a:gridCol>
                <a:gridCol w="3807747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1971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0-bit Serial-in/Parallel-out, Serial-out Shift Register.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Memory: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 x 8-bit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transistors: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1758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4003 was designed to be used with other MCS-4/40 devices such as the 4004 CPU.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Second Source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National Semiconductors was the only second source.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848337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1746B4F2-803C-1648-B3D3-C8CFB38F393E}"/>
              </a:ext>
            </a:extLst>
          </p:cNvPr>
          <p:cNvGrpSpPr/>
          <p:nvPr/>
        </p:nvGrpSpPr>
        <p:grpSpPr>
          <a:xfrm>
            <a:off x="5605425" y="1088446"/>
            <a:ext cx="6159943" cy="5177073"/>
            <a:chOff x="5605425" y="1088446"/>
            <a:chExt cx="6159943" cy="517707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60BD7D1-5ABA-114C-A0AF-CB603648744F}"/>
                </a:ext>
              </a:extLst>
            </p:cNvPr>
            <p:cNvGrpSpPr/>
            <p:nvPr/>
          </p:nvGrpSpPr>
          <p:grpSpPr>
            <a:xfrm>
              <a:off x="7557567" y="1088446"/>
              <a:ext cx="2268690" cy="5177073"/>
              <a:chOff x="2854908" y="1095769"/>
              <a:chExt cx="2268690" cy="517707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6CF6C1-0BC1-384B-ADD6-0D3C772902F5}"/>
                  </a:ext>
                </a:extLst>
              </p:cNvPr>
              <p:cNvGrpSpPr/>
              <p:nvPr/>
            </p:nvGrpSpPr>
            <p:grpSpPr>
              <a:xfrm>
                <a:off x="2854908" y="1095769"/>
                <a:ext cx="2268690" cy="5177073"/>
                <a:chOff x="2854908" y="1095769"/>
                <a:chExt cx="2268690" cy="517707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62A526B-682F-264E-9D85-EEBA426C8132}"/>
                    </a:ext>
                  </a:extLst>
                </p:cNvPr>
                <p:cNvSpPr/>
                <p:nvPr/>
              </p:nvSpPr>
              <p:spPr>
                <a:xfrm>
                  <a:off x="2897189" y="1402772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2F487B7-CA62-B74D-9C7C-62D9165D2EE5}"/>
                    </a:ext>
                  </a:extLst>
                </p:cNvPr>
                <p:cNvSpPr/>
                <p:nvPr/>
              </p:nvSpPr>
              <p:spPr>
                <a:xfrm>
                  <a:off x="2897189" y="2000044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A4B9C2C-8D3D-C045-A3A2-E36A31BC7856}"/>
                    </a:ext>
                  </a:extLst>
                </p:cNvPr>
                <p:cNvSpPr/>
                <p:nvPr/>
              </p:nvSpPr>
              <p:spPr>
                <a:xfrm>
                  <a:off x="2905705" y="2560741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84185DB-77B5-4144-B793-709ADF81C0BF}"/>
                    </a:ext>
                  </a:extLst>
                </p:cNvPr>
                <p:cNvSpPr/>
                <p:nvPr/>
              </p:nvSpPr>
              <p:spPr>
                <a:xfrm>
                  <a:off x="2905705" y="3158013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156B845-3269-7747-BB69-B99BB762D0F2}"/>
                    </a:ext>
                  </a:extLst>
                </p:cNvPr>
                <p:cNvSpPr/>
                <p:nvPr/>
              </p:nvSpPr>
              <p:spPr>
                <a:xfrm>
                  <a:off x="2905705" y="3699817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B085937-9E2E-1041-AA75-20D3C9E34087}"/>
                    </a:ext>
                  </a:extLst>
                </p:cNvPr>
                <p:cNvSpPr/>
                <p:nvPr/>
              </p:nvSpPr>
              <p:spPr>
                <a:xfrm>
                  <a:off x="2905705" y="4297089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9C92C71-2C35-9E43-A348-E712BC7DBF19}"/>
                    </a:ext>
                  </a:extLst>
                </p:cNvPr>
                <p:cNvSpPr/>
                <p:nvPr/>
              </p:nvSpPr>
              <p:spPr>
                <a:xfrm>
                  <a:off x="2897189" y="4846791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19CB047-D3BA-C443-BF66-8CBF12A88B75}"/>
                    </a:ext>
                  </a:extLst>
                </p:cNvPr>
                <p:cNvSpPr/>
                <p:nvPr/>
              </p:nvSpPr>
              <p:spPr>
                <a:xfrm>
                  <a:off x="2897189" y="5444063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4D46F4-EA6F-C54B-AF82-844633E6F89A}"/>
                    </a:ext>
                  </a:extLst>
                </p:cNvPr>
                <p:cNvSpPr txBox="1"/>
                <p:nvPr/>
              </p:nvSpPr>
              <p:spPr>
                <a:xfrm>
                  <a:off x="2858661" y="544406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16</a:t>
                  </a:r>
                  <a:endParaRPr lang="en-US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77E9EA6-4298-B044-B3A2-1DC7850E023C}"/>
                    </a:ext>
                  </a:extLst>
                </p:cNvPr>
                <p:cNvSpPr txBox="1"/>
                <p:nvPr/>
              </p:nvSpPr>
              <p:spPr>
                <a:xfrm>
                  <a:off x="2858661" y="4838374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15</a:t>
                  </a:r>
                  <a:endParaRPr lang="en-US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6583B3D-8765-4D4D-AD74-534A853BE42D}"/>
                    </a:ext>
                  </a:extLst>
                </p:cNvPr>
                <p:cNvSpPr txBox="1"/>
                <p:nvPr/>
              </p:nvSpPr>
              <p:spPr>
                <a:xfrm>
                  <a:off x="2858661" y="427659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14</a:t>
                  </a:r>
                  <a:endParaRPr lang="en-US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0EFBFB4-192E-984B-9586-ECD1701806B9}"/>
                    </a:ext>
                  </a:extLst>
                </p:cNvPr>
                <p:cNvSpPr txBox="1"/>
                <p:nvPr/>
              </p:nvSpPr>
              <p:spPr>
                <a:xfrm>
                  <a:off x="2858661" y="3670904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13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0A34CBC-4865-DF49-A0D7-FC369650FBD3}"/>
                    </a:ext>
                  </a:extLst>
                </p:cNvPr>
                <p:cNvSpPr txBox="1"/>
                <p:nvPr/>
              </p:nvSpPr>
              <p:spPr>
                <a:xfrm>
                  <a:off x="2854909" y="314762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12</a:t>
                  </a:r>
                  <a:endParaRPr 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74A1F26-3736-EE4F-83B1-E403411FA0D3}"/>
                    </a:ext>
                  </a:extLst>
                </p:cNvPr>
                <p:cNvSpPr txBox="1"/>
                <p:nvPr/>
              </p:nvSpPr>
              <p:spPr>
                <a:xfrm>
                  <a:off x="2854909" y="254193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11</a:t>
                  </a:r>
                  <a:endParaRPr lang="en-US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CC245CA-59BC-FF4A-B6CB-0716E4E294D7}"/>
                    </a:ext>
                  </a:extLst>
                </p:cNvPr>
                <p:cNvSpPr txBox="1"/>
                <p:nvPr/>
              </p:nvSpPr>
              <p:spPr>
                <a:xfrm>
                  <a:off x="2854909" y="198015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10</a:t>
                  </a:r>
                  <a:endParaRPr 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826819-9435-5441-B2FC-E04867D1F76D}"/>
                    </a:ext>
                  </a:extLst>
                </p:cNvPr>
                <p:cNvSpPr txBox="1"/>
                <p:nvPr/>
              </p:nvSpPr>
              <p:spPr>
                <a:xfrm>
                  <a:off x="2854908" y="137446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9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B56535-3F22-7949-94C2-70D9718AAB80}"/>
                    </a:ext>
                  </a:extLst>
                </p:cNvPr>
                <p:cNvSpPr txBox="1"/>
                <p:nvPr/>
              </p:nvSpPr>
              <p:spPr>
                <a:xfrm>
                  <a:off x="4736925" y="137446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8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58700-864D-AC44-9815-3EA5B2D7006B}"/>
                    </a:ext>
                  </a:extLst>
                </p:cNvPr>
                <p:cNvSpPr txBox="1"/>
                <p:nvPr/>
              </p:nvSpPr>
              <p:spPr>
                <a:xfrm>
                  <a:off x="4736925" y="1982675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7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D3EBAE8-DB35-9A43-8256-7CC2691DB09C}"/>
                    </a:ext>
                  </a:extLst>
                </p:cNvPr>
                <p:cNvSpPr txBox="1"/>
                <p:nvPr/>
              </p:nvSpPr>
              <p:spPr>
                <a:xfrm>
                  <a:off x="4749805" y="2555226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6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482B356-4C8A-5944-9E50-6334C6337F2B}"/>
                    </a:ext>
                  </a:extLst>
                </p:cNvPr>
                <p:cNvSpPr txBox="1"/>
                <p:nvPr/>
              </p:nvSpPr>
              <p:spPr>
                <a:xfrm>
                  <a:off x="4749805" y="3132755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5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D90DD4C-3B06-D840-9D5B-0A7AC35468B3}"/>
                    </a:ext>
                  </a:extLst>
                </p:cNvPr>
                <p:cNvSpPr txBox="1"/>
                <p:nvPr/>
              </p:nvSpPr>
              <p:spPr>
                <a:xfrm>
                  <a:off x="4743310" y="3679468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4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D5AE710-FDE2-C841-A0B2-FCCD1C2616BE}"/>
                    </a:ext>
                  </a:extLst>
                </p:cNvPr>
                <p:cNvSpPr txBox="1"/>
                <p:nvPr/>
              </p:nvSpPr>
              <p:spPr>
                <a:xfrm>
                  <a:off x="4743310" y="4287681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3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132DDA6-D48E-B948-8A62-016AA473EF92}"/>
                    </a:ext>
                  </a:extLst>
                </p:cNvPr>
                <p:cNvSpPr txBox="1"/>
                <p:nvPr/>
              </p:nvSpPr>
              <p:spPr>
                <a:xfrm>
                  <a:off x="4756190" y="486023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AD38BCB-FC59-0240-8BEC-AAB1E6926ECB}"/>
                    </a:ext>
                  </a:extLst>
                </p:cNvPr>
                <p:cNvSpPr txBox="1"/>
                <p:nvPr/>
              </p:nvSpPr>
              <p:spPr>
                <a:xfrm>
                  <a:off x="4756190" y="5437761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90323245-E493-C744-85FB-20C57334397D}"/>
                    </a:ext>
                  </a:extLst>
                </p:cNvPr>
                <p:cNvSpPr/>
                <p:nvPr/>
              </p:nvSpPr>
              <p:spPr>
                <a:xfrm>
                  <a:off x="3197291" y="1095769"/>
                  <a:ext cx="1600794" cy="494779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BB3CA70C-4C58-2D45-B548-43CA1110DD25}"/>
                    </a:ext>
                  </a:extLst>
                </p:cNvPr>
                <p:cNvSpPr/>
                <p:nvPr/>
              </p:nvSpPr>
              <p:spPr>
                <a:xfrm>
                  <a:off x="3798728" y="5894424"/>
                  <a:ext cx="378418" cy="3784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35441E-F1F7-B948-A70F-16B7905F5C68}"/>
                  </a:ext>
                </a:extLst>
              </p:cNvPr>
              <p:cNvSpPr txBox="1"/>
              <p:nvPr/>
            </p:nvSpPr>
            <p:spPr>
              <a:xfrm rot="16200000">
                <a:off x="3559106" y="3264318"/>
                <a:ext cx="877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i4003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80FDA0-4915-4640-B858-0AA74DC34C00}"/>
                </a:ext>
              </a:extLst>
            </p:cNvPr>
            <p:cNvSpPr txBox="1"/>
            <p:nvPr/>
          </p:nvSpPr>
          <p:spPr>
            <a:xfrm>
              <a:off x="6982448" y="3646392"/>
              <a:ext cx="453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5C4066-BFDC-9742-8A47-18106B88EC76}"/>
                </a:ext>
              </a:extLst>
            </p:cNvPr>
            <p:cNvSpPr txBox="1"/>
            <p:nvPr/>
          </p:nvSpPr>
          <p:spPr>
            <a:xfrm>
              <a:off x="7020920" y="42353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0FF1CCB-D146-5E47-AB48-CCDE3FFAB840}"/>
                </a:ext>
              </a:extLst>
            </p:cNvPr>
            <p:cNvSpPr txBox="1"/>
            <p:nvPr/>
          </p:nvSpPr>
          <p:spPr>
            <a:xfrm>
              <a:off x="7020920" y="48168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7CBFF0-721D-494D-A3CC-AC0AF1CD18B3}"/>
                </a:ext>
              </a:extLst>
            </p:cNvPr>
            <p:cNvSpPr txBox="1"/>
            <p:nvPr/>
          </p:nvSpPr>
          <p:spPr>
            <a:xfrm>
              <a:off x="7020920" y="53872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47" name="Double Brace 46">
              <a:extLst>
                <a:ext uri="{FF2B5EF4-FFF2-40B4-BE49-F238E27FC236}">
                  <a16:creationId xmlns:a16="http://schemas.microsoft.com/office/drawing/2014/main" id="{B92355B1-C777-3340-BF54-A8CDB40B8A13}"/>
                </a:ext>
              </a:extLst>
            </p:cNvPr>
            <p:cNvSpPr/>
            <p:nvPr/>
          </p:nvSpPr>
          <p:spPr>
            <a:xfrm>
              <a:off x="6539361" y="1318147"/>
              <a:ext cx="2872681" cy="2651098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BCD0F3-52C2-2645-BE46-E75F33B0CEEE}"/>
                </a:ext>
              </a:extLst>
            </p:cNvPr>
            <p:cNvSpPr txBox="1"/>
            <p:nvPr/>
          </p:nvSpPr>
          <p:spPr>
            <a:xfrm>
              <a:off x="9976096" y="3105838"/>
              <a:ext cx="45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C3687A-C0F0-2941-B5CD-E34BA8D61228}"/>
                </a:ext>
              </a:extLst>
            </p:cNvPr>
            <p:cNvSpPr txBox="1"/>
            <p:nvPr/>
          </p:nvSpPr>
          <p:spPr>
            <a:xfrm>
              <a:off x="9976096" y="5398435"/>
              <a:ext cx="1789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Clock Pulse Input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7987C9-7AA3-E241-ADF5-EF92189810CC}"/>
                </a:ext>
              </a:extLst>
            </p:cNvPr>
            <p:cNvSpPr txBox="1"/>
            <p:nvPr/>
          </p:nvSpPr>
          <p:spPr>
            <a:xfrm>
              <a:off x="5794245" y="4842743"/>
              <a:ext cx="1106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Serial Out</a:t>
              </a:r>
              <a:endParaRPr lang="en-US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E809C1-1E01-0448-90C0-B924FBC2AA1E}"/>
                </a:ext>
              </a:extLst>
            </p:cNvPr>
            <p:cNvSpPr txBox="1"/>
            <p:nvPr/>
          </p:nvSpPr>
          <p:spPr>
            <a:xfrm>
              <a:off x="9976096" y="36105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438E7C-9D05-914C-8753-FB8A00471470}"/>
                </a:ext>
              </a:extLst>
            </p:cNvPr>
            <p:cNvSpPr txBox="1"/>
            <p:nvPr/>
          </p:nvSpPr>
          <p:spPr>
            <a:xfrm>
              <a:off x="9976096" y="426927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86D043-5AD7-6544-83B7-A5C039D51449}"/>
                </a:ext>
              </a:extLst>
            </p:cNvPr>
            <p:cNvSpPr txBox="1"/>
            <p:nvPr/>
          </p:nvSpPr>
          <p:spPr>
            <a:xfrm>
              <a:off x="9976096" y="4858321"/>
              <a:ext cx="85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In</a:t>
              </a:r>
              <a:endParaRPr lang="en-US" baseline="-25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E0556F-AB73-0E45-8B9A-5222C5580DBD}"/>
                </a:ext>
              </a:extLst>
            </p:cNvPr>
            <p:cNvSpPr txBox="1"/>
            <p:nvPr/>
          </p:nvSpPr>
          <p:spPr>
            <a:xfrm>
              <a:off x="5870679" y="2404594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Parallel</a:t>
              </a:r>
            </a:p>
            <a:p>
              <a:pPr algn="ctr"/>
              <a:r>
                <a:rPr lang="en-US" sz="1100" dirty="0"/>
                <a:t>Output</a:t>
              </a:r>
            </a:p>
          </p:txBody>
        </p:sp>
        <p:sp>
          <p:nvSpPr>
            <p:cNvPr id="104" name="Double Brace 103">
              <a:extLst>
                <a:ext uri="{FF2B5EF4-FFF2-40B4-BE49-F238E27FC236}">
                  <a16:creationId xmlns:a16="http://schemas.microsoft.com/office/drawing/2014/main" id="{BC7393DC-24DC-7847-B29D-00AA63B04FD4}"/>
                </a:ext>
              </a:extLst>
            </p:cNvPr>
            <p:cNvSpPr/>
            <p:nvPr/>
          </p:nvSpPr>
          <p:spPr>
            <a:xfrm>
              <a:off x="7966010" y="1314115"/>
              <a:ext cx="2872681" cy="1651901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0A3E149-4AFA-C447-90CD-14F8CD990EE9}"/>
                </a:ext>
              </a:extLst>
            </p:cNvPr>
            <p:cNvSpPr txBox="1"/>
            <p:nvPr/>
          </p:nvSpPr>
          <p:spPr>
            <a:xfrm>
              <a:off x="10835187" y="1911273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Parallel</a:t>
              </a:r>
            </a:p>
            <a:p>
              <a:pPr algn="ctr"/>
              <a:r>
                <a:rPr lang="en-US" sz="1100" dirty="0"/>
                <a:t>Output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4A60F6A-346A-844B-8241-BA2B88739CF8}"/>
                </a:ext>
              </a:extLst>
            </p:cNvPr>
            <p:cNvSpPr txBox="1"/>
            <p:nvPr/>
          </p:nvSpPr>
          <p:spPr>
            <a:xfrm>
              <a:off x="5605425" y="5405962"/>
              <a:ext cx="141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Enable Input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39F74CF-3536-514B-B411-77E5D2A8379F}"/>
                </a:ext>
              </a:extLst>
            </p:cNvPr>
            <p:cNvSpPr txBox="1"/>
            <p:nvPr/>
          </p:nvSpPr>
          <p:spPr>
            <a:xfrm>
              <a:off x="9976096" y="25043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6C70F83-824C-C94E-A85D-0C189EF37F2C}"/>
                </a:ext>
              </a:extLst>
            </p:cNvPr>
            <p:cNvSpPr txBox="1"/>
            <p:nvPr/>
          </p:nvSpPr>
          <p:spPr>
            <a:xfrm>
              <a:off x="9976096" y="1923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0D62AA2-0D90-AE4C-9E96-77CE57E54E14}"/>
                </a:ext>
              </a:extLst>
            </p:cNvPr>
            <p:cNvSpPr txBox="1"/>
            <p:nvPr/>
          </p:nvSpPr>
          <p:spPr>
            <a:xfrm>
              <a:off x="9976096" y="13327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BE84F41-D36E-DA4B-BF7C-984ED46EC8AD}"/>
                </a:ext>
              </a:extLst>
            </p:cNvPr>
            <p:cNvSpPr txBox="1"/>
            <p:nvPr/>
          </p:nvSpPr>
          <p:spPr>
            <a:xfrm>
              <a:off x="7017714" y="133618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1D215C7-2AE5-0F4B-846D-B8FD4E97021C}"/>
                </a:ext>
              </a:extLst>
            </p:cNvPr>
            <p:cNvSpPr txBox="1"/>
            <p:nvPr/>
          </p:nvSpPr>
          <p:spPr>
            <a:xfrm>
              <a:off x="7017714" y="19358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6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1769C02-A246-024A-B53B-2A2AF23C42FB}"/>
                </a:ext>
              </a:extLst>
            </p:cNvPr>
            <p:cNvSpPr txBox="1"/>
            <p:nvPr/>
          </p:nvSpPr>
          <p:spPr>
            <a:xfrm>
              <a:off x="7017714" y="24863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7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CACCA28-B5E1-D240-919F-B595F42C4E3E}"/>
                </a:ext>
              </a:extLst>
            </p:cNvPr>
            <p:cNvSpPr txBox="1"/>
            <p:nvPr/>
          </p:nvSpPr>
          <p:spPr>
            <a:xfrm>
              <a:off x="7017714" y="31019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8</a:t>
              </a:r>
            </a:p>
          </p:txBody>
        </p:sp>
        <p:sp>
          <p:nvSpPr>
            <p:cNvPr id="114" name="Double Brace 113">
              <a:extLst>
                <a:ext uri="{FF2B5EF4-FFF2-40B4-BE49-F238E27FC236}">
                  <a16:creationId xmlns:a16="http://schemas.microsoft.com/office/drawing/2014/main" id="{DC0695B1-5ABA-2542-841F-CBC4204D2DFD}"/>
                </a:ext>
              </a:extLst>
            </p:cNvPr>
            <p:cNvSpPr/>
            <p:nvPr/>
          </p:nvSpPr>
          <p:spPr>
            <a:xfrm>
              <a:off x="7972368" y="3586212"/>
              <a:ext cx="2800263" cy="1112694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1F0E9AE-63D8-CE46-8A90-AE978A0DF4E4}"/>
                </a:ext>
              </a:extLst>
            </p:cNvPr>
            <p:cNvSpPr txBox="1"/>
            <p:nvPr/>
          </p:nvSpPr>
          <p:spPr>
            <a:xfrm>
              <a:off x="10777706" y="3954434"/>
              <a:ext cx="7443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Parallel</a:t>
              </a:r>
            </a:p>
            <a:p>
              <a:pPr algn="ctr"/>
              <a:r>
                <a:rPr lang="en-US" sz="1100" dirty="0"/>
                <a:t>Output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F3F142-49B7-2540-9C9D-B146675E235A}"/>
              </a:ext>
            </a:extLst>
          </p:cNvPr>
          <p:cNvGrpSpPr/>
          <p:nvPr/>
        </p:nvGrpSpPr>
        <p:grpSpPr>
          <a:xfrm>
            <a:off x="1610385" y="3468428"/>
            <a:ext cx="1361223" cy="3541071"/>
            <a:chOff x="8362051" y="1084130"/>
            <a:chExt cx="1361223" cy="3541071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E5553F4-1BA6-BE4B-8BB4-3B836E7D090D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401F739-0AE0-7B4F-896F-4C2B98CA302A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8D79E2F-D1DC-0545-A95B-E5E39B3D3092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74087AF-A3D8-004D-A074-D75E6044CBF2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CB9BA92-F58D-9C4E-9F60-C17676313F10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A0A0A04-86B8-D545-AD1E-28B75979E45D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514A85B-0356-114F-83FB-70F62F9BAE58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4CED1DB-9167-9649-883B-0477EDA3799E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B6FEAF9-8AB2-D34C-8557-6026746AFFAE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7B90DA9-B7CB-C541-A93B-15055DFB67A7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2B598CB1-CACE-954A-B8BB-6BA1DF46628F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DC0D4C1-7DC6-2844-BB02-48E9397DC617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DF3DD6C-271B-2F4B-A628-C3BA93057C7D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32C6880-6604-2248-BFEB-2F1BA8BA4993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9D4E1BC-9663-A947-8B3D-9F452DCFDD23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E1C887D-6324-2C4E-A0EF-96AC726DA72A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28FD37A-254D-CC4F-B43A-5C3782CBA9AD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BB4B9F5-EC0D-9149-A833-A6058AAF7A6B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1F1B137-B4E7-DC42-8BCC-28B745DA5657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246FC38-32F1-8E45-BEA6-E5E771EBA60E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970CDED-4EB2-494E-A82F-E0587B9368C5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6F16CCE-C54E-554D-97BC-4A22E5B5B5AD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9AB2C8-9F56-9149-9970-504F5718C4F2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11057F8-5882-9A47-A26D-2400905253AA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1BB75E3-4764-9F49-91A5-416AE10BE041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30DA640-DE90-3D4C-B6E3-C287BA14DC04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F55890F9-D658-004C-A5D5-C05B52E88CF2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EE528FD-3D24-3140-8EDC-4401CABD885C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5932FC5-A5EE-3E4F-B41B-D4BBFE87F6DD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6301538-9CCD-274E-AC02-40F4A9141121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F84366F-3E80-1D42-BA44-6D3502592264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11A3449-486C-2A4F-8429-98DBE00DDBF5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13D9989-8820-0A47-90BB-B52A86E64614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923027-6D14-324E-8CF2-159EFEDE75C6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2B650C1-4C5C-9242-8922-3917DB66112C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19F9C6-99D9-7B43-8083-7B2A8D4121CD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74030E7-6CCE-504A-9186-184CD6F2C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17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07F00DF2-2708-6345-BDDE-784C1AF19E51}"/>
              </a:ext>
            </a:extLst>
          </p:cNvPr>
          <p:cNvGrpSpPr/>
          <p:nvPr/>
        </p:nvGrpSpPr>
        <p:grpSpPr>
          <a:xfrm>
            <a:off x="5992153" y="1087200"/>
            <a:ext cx="5531110" cy="5177073"/>
            <a:chOff x="5178899" y="748834"/>
            <a:chExt cx="5531110" cy="517707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765087-4529-9243-853B-1B6B298A34E0}"/>
                </a:ext>
              </a:extLst>
            </p:cNvPr>
            <p:cNvGrpSpPr/>
            <p:nvPr/>
          </p:nvGrpSpPr>
          <p:grpSpPr>
            <a:xfrm>
              <a:off x="5178899" y="748834"/>
              <a:ext cx="5531110" cy="5177073"/>
              <a:chOff x="2419445" y="1175903"/>
              <a:chExt cx="5531110" cy="517707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B70F0F0-CF3F-6644-8E03-27DEB174A36B}"/>
                  </a:ext>
                </a:extLst>
              </p:cNvPr>
              <p:cNvGrpSpPr/>
              <p:nvPr/>
            </p:nvGrpSpPr>
            <p:grpSpPr>
              <a:xfrm>
                <a:off x="2419445" y="1175903"/>
                <a:ext cx="4869628" cy="5177073"/>
                <a:chOff x="2419445" y="1175903"/>
                <a:chExt cx="4869628" cy="5177073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84A29CC-BACE-BB49-9446-1B030AEBDC91}"/>
                    </a:ext>
                  </a:extLst>
                </p:cNvPr>
                <p:cNvGrpSpPr/>
                <p:nvPr/>
              </p:nvGrpSpPr>
              <p:grpSpPr>
                <a:xfrm>
                  <a:off x="3177759" y="1175903"/>
                  <a:ext cx="3078447" cy="5177073"/>
                  <a:chOff x="850196" y="1135836"/>
                  <a:chExt cx="3078447" cy="5177073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160BD7D1-5ABA-114C-A0AF-CB603648744F}"/>
                      </a:ext>
                    </a:extLst>
                  </p:cNvPr>
                  <p:cNvGrpSpPr/>
                  <p:nvPr/>
                </p:nvGrpSpPr>
                <p:grpSpPr>
                  <a:xfrm>
                    <a:off x="1659953" y="1135836"/>
                    <a:ext cx="2268690" cy="5177073"/>
                    <a:chOff x="2854908" y="1095769"/>
                    <a:chExt cx="2268690" cy="5177073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156CF6C1-0BC1-384B-ADD6-0D3C772902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4908" y="1095769"/>
                      <a:ext cx="2268690" cy="5177073"/>
                      <a:chOff x="2854908" y="1095769"/>
                      <a:chExt cx="2268690" cy="5177073"/>
                    </a:xfrm>
                  </p:grpSpPr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162A526B-682F-264E-9D85-EEBA426C81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1402772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42F487B7-CA62-B74D-9C7C-62D9165D2E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2000044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1A4B9C2C-8D3D-C045-A3A2-E36A31BC78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256074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" name="Rectangle 7">
                        <a:extLst>
                          <a:ext uri="{FF2B5EF4-FFF2-40B4-BE49-F238E27FC236}">
                            <a16:creationId xmlns:a16="http://schemas.microsoft.com/office/drawing/2014/main" id="{884185DB-77B5-4144-B793-709ADF81C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15801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7156B845-3269-7747-BB69-B99BB762D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699817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FB085937-9E2E-1041-AA75-20D3C9E34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4297089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79C92C71-2C35-9E43-A348-E712BC7DB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484679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419CB047-D3BA-C443-BF66-8CBF12A88B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544406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F74D46F4-EA6F-C54B-AF82-844633E6F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54440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16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377E9EA6-4298-B044-B3A2-1DC7850E02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83837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15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A6583B3D-8765-4D4D-AD74-534A853BE4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27659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14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40EFBFB4-192E-984B-9586-ECD1701806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367090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13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0A34CBC-4865-DF49-A0D7-FC369650FB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314762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12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574A1F26-3736-EE4F-83B1-E403411FA0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254193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11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5CC245CA-59BC-FF4A-B6CB-0716E4E294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198015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10</a:t>
                        </a:r>
                        <a:endParaRPr lang="en-US" dirty="0"/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C1826819-9435-5441-B2FC-E04867D1F7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8" y="13744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9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0B56535-3F22-7949-94C2-70D9718AAB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37446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8</a:t>
                        </a: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E5758700-864D-AC44-9815-3EA5B2D700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98267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7</a:t>
                        </a:r>
                      </a:p>
                    </p:txBody>
                  </p:sp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ED3EBAE8-DB35-9A43-8256-7CC2691DB0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2555226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6</a:t>
                        </a:r>
                      </a:p>
                    </p:txBody>
                  </p:sp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F482B356-4C8A-5944-9E50-6334C6337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313275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5</a:t>
                        </a: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ED90DD4C-3B06-D840-9D5B-0A7AC35468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3679468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4</a:t>
                        </a:r>
                      </a:p>
                    </p:txBody>
                  </p: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ED5AE710-FDE2-C841-A0B2-FCCD1C2616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428768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3</a:t>
                        </a:r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0132DDA6-D48E-B948-8A62-016AA473EF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486023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2</a:t>
                        </a:r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AD38BCB-FC59-0240-8BEC-AAB1E6926E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543776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1</a:t>
                        </a:r>
                      </a:p>
                    </p:txBody>
                  </p:sp>
                  <p:sp>
                    <p:nvSpPr>
                      <p:cNvPr id="2" name="Rectangle 1">
                        <a:extLst>
                          <a:ext uri="{FF2B5EF4-FFF2-40B4-BE49-F238E27FC236}">
                            <a16:creationId xmlns:a16="http://schemas.microsoft.com/office/drawing/2014/main" id="{90323245-E493-C744-85FB-20C5733439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7291" y="1095769"/>
                        <a:ext cx="1600794" cy="494779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" name="Oval 2">
                        <a:extLst>
                          <a:ext uri="{FF2B5EF4-FFF2-40B4-BE49-F238E27FC236}">
                            <a16:creationId xmlns:a16="http://schemas.microsoft.com/office/drawing/2014/main" id="{BB3CA70C-4C58-2D45-B548-43CA1110DD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8728" y="5894424"/>
                        <a:ext cx="378418" cy="37841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bg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B35441E-F1F7-B948-A70F-16B7905F5C6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559106" y="3264318"/>
                      <a:ext cx="87716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i4002</a:t>
                      </a:r>
                    </a:p>
                  </p:txBody>
                </p:sp>
              </p:grp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D5650B8-2C5A-D949-A538-B4321861C5A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196" y="1414529"/>
                    <a:ext cx="7019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Reset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3D6930B-BF6D-2346-8676-9D2E82A562BB}"/>
                      </a:ext>
                    </a:extLst>
                  </p:cNvPr>
                  <p:cNvSpPr txBox="1"/>
                  <p:nvPr/>
                </p:nvSpPr>
                <p:spPr>
                  <a:xfrm>
                    <a:off x="996262" y="1959096"/>
                    <a:ext cx="3818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921922E-DEF9-B94F-9513-594575CBB81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297" y="2524787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CM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853606E-3C8C-9B46-A895-5390427293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16" y="3059668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V</a:t>
                    </a:r>
                    <a:r>
                      <a:rPr lang="en-US" baseline="-25000" dirty="0"/>
                      <a:t>DD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680FDA0-4915-4640-B858-0AA74DC34C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3693782"/>
                    <a:ext cx="4539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3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95C4066-BFDC-9742-8A47-18106B88EC7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28274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2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0FF1CCB-D146-5E47-AB48-CCDE3FFAB84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86421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1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57CBFF0-721D-494D-A3CC-AC0AF1CD18B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5434614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</p:grpSp>
            <p:sp>
              <p:nvSpPr>
                <p:cNvPr id="43" name="Double Brace 42">
                  <a:extLst>
                    <a:ext uri="{FF2B5EF4-FFF2-40B4-BE49-F238E27FC236}">
                      <a16:creationId xmlns:a16="http://schemas.microsoft.com/office/drawing/2014/main" id="{0DAD5FD4-331B-4348-B5C1-F3867B97935A}"/>
                    </a:ext>
                  </a:extLst>
                </p:cNvPr>
                <p:cNvSpPr/>
                <p:nvPr/>
              </p:nvSpPr>
              <p:spPr>
                <a:xfrm>
                  <a:off x="3123414" y="2566797"/>
                  <a:ext cx="2025711" cy="394824"/>
                </a:xfrm>
                <a:prstGeom prst="bracePair">
                  <a:avLst>
                    <a:gd name="adj" fmla="val 22622"/>
                  </a:avLst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E8684FC-CB28-5342-A5AE-E41843B470EA}"/>
                    </a:ext>
                  </a:extLst>
                </p:cNvPr>
                <p:cNvSpPr txBox="1"/>
                <p:nvPr/>
              </p:nvSpPr>
              <p:spPr>
                <a:xfrm>
                  <a:off x="2449370" y="2467957"/>
                  <a:ext cx="675185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en-US" sz="1100" dirty="0"/>
                    <a:t>Memory</a:t>
                  </a:r>
                </a:p>
                <a:p>
                  <a:pPr algn="just"/>
                  <a:r>
                    <a:rPr lang="en-US" sz="1100" dirty="0"/>
                    <a:t>Control</a:t>
                  </a:r>
                </a:p>
                <a:p>
                  <a:pPr algn="just"/>
                  <a:r>
                    <a:rPr lang="en-US" sz="1100" dirty="0"/>
                    <a:t>Input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8724525-E23B-E147-BF47-0A29CE9374A5}"/>
                    </a:ext>
                  </a:extLst>
                </p:cNvPr>
                <p:cNvSpPr txBox="1"/>
                <p:nvPr/>
              </p:nvSpPr>
              <p:spPr>
                <a:xfrm>
                  <a:off x="2419445" y="4481979"/>
                  <a:ext cx="59182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/>
                    <a:t>Output</a:t>
                  </a:r>
                </a:p>
                <a:p>
                  <a:pPr algn="ctr"/>
                  <a:r>
                    <a:rPr lang="en-US" sz="1100" dirty="0"/>
                    <a:t>Lines</a:t>
                  </a:r>
                </a:p>
              </p:txBody>
            </p:sp>
            <p:sp>
              <p:nvSpPr>
                <p:cNvPr id="47" name="Double Brace 46">
                  <a:extLst>
                    <a:ext uri="{FF2B5EF4-FFF2-40B4-BE49-F238E27FC236}">
                      <a16:creationId xmlns:a16="http://schemas.microsoft.com/office/drawing/2014/main" id="{B92355B1-C777-3340-BF54-A8CDB40B8A13}"/>
                    </a:ext>
                  </a:extLst>
                </p:cNvPr>
                <p:cNvSpPr/>
                <p:nvPr/>
              </p:nvSpPr>
              <p:spPr>
                <a:xfrm>
                  <a:off x="2986604" y="3758700"/>
                  <a:ext cx="4302469" cy="2066971"/>
                </a:xfrm>
                <a:prstGeom prst="bracePair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BCD0F3-52C2-2645-BE46-E75F33B0CEEE}"/>
                  </a:ext>
                </a:extLst>
              </p:cNvPr>
              <p:cNvSpPr txBox="1"/>
              <p:nvPr/>
            </p:nvSpPr>
            <p:spPr>
              <a:xfrm>
                <a:off x="6516664" y="3193295"/>
                <a:ext cx="455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SS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C3687A-C0F0-2941-B5CD-E34BA8D61228}"/>
                  </a:ext>
                </a:extLst>
              </p:cNvPr>
              <p:cNvSpPr txBox="1"/>
              <p:nvPr/>
            </p:nvSpPr>
            <p:spPr>
              <a:xfrm>
                <a:off x="6480121" y="2591289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1</a:t>
                </a:r>
                <a:endParaRPr lang="en-US" baseline="-250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66F70D-EA9A-0740-80E1-366913FF3AB0}"/>
                  </a:ext>
                </a:extLst>
              </p:cNvPr>
              <p:cNvSpPr txBox="1"/>
              <p:nvPr/>
            </p:nvSpPr>
            <p:spPr>
              <a:xfrm>
                <a:off x="6475046" y="2060286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2</a:t>
                </a:r>
                <a:endParaRPr lang="en-US" baseline="-250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7987C9-7AA3-E241-ADF5-EF92189810CC}"/>
                  </a:ext>
                </a:extLst>
              </p:cNvPr>
              <p:cNvSpPr txBox="1"/>
              <p:nvPr/>
            </p:nvSpPr>
            <p:spPr>
              <a:xfrm>
                <a:off x="6475046" y="1453462"/>
                <a:ext cx="10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Sync-Out</a:t>
                </a:r>
                <a:endParaRPr lang="en-US" baseline="-250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EE809C1-1E01-0448-90C0-B924FBC2AA1E}"/>
                  </a:ext>
                </a:extLst>
              </p:cNvPr>
              <p:cNvSpPr txBox="1"/>
              <p:nvPr/>
            </p:nvSpPr>
            <p:spPr>
              <a:xfrm>
                <a:off x="6512256" y="369804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D3</a:t>
                </a:r>
                <a:endParaRPr lang="en-US" baseline="-250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6438E7C-9D05-914C-8753-FB8A00471470}"/>
                  </a:ext>
                </a:extLst>
              </p:cNvPr>
              <p:cNvSpPr txBox="1"/>
              <p:nvPr/>
            </p:nvSpPr>
            <p:spPr>
              <a:xfrm>
                <a:off x="6480667" y="428873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D2</a:t>
                </a:r>
                <a:endParaRPr lang="en-US" baseline="-250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86D043-5AD7-6544-83B7-A5C039D51449}"/>
                  </a:ext>
                </a:extLst>
              </p:cNvPr>
              <p:cNvSpPr txBox="1"/>
              <p:nvPr/>
            </p:nvSpPr>
            <p:spPr>
              <a:xfrm>
                <a:off x="6464079" y="494577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D1</a:t>
                </a:r>
                <a:endParaRPr lang="en-US" baseline="-250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ECCEFF-15CB-794B-B8F4-DF0A1B64D8E1}"/>
                  </a:ext>
                </a:extLst>
              </p:cNvPr>
              <p:cNvSpPr txBox="1"/>
              <p:nvPr/>
            </p:nvSpPr>
            <p:spPr>
              <a:xfrm>
                <a:off x="6432490" y="553646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D0</a:t>
                </a:r>
                <a:endParaRPr lang="en-US" baseline="-250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415EAE-DA0E-ED41-8ED0-C903A6DD0487}"/>
                  </a:ext>
                </a:extLst>
              </p:cNvPr>
              <p:cNvSpPr txBox="1"/>
              <p:nvPr/>
            </p:nvSpPr>
            <p:spPr>
              <a:xfrm>
                <a:off x="7498187" y="4530280"/>
                <a:ext cx="452368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Data</a:t>
                </a:r>
              </a:p>
              <a:p>
                <a:pPr algn="ctr"/>
                <a:r>
                  <a:rPr lang="en-US" sz="1100" dirty="0"/>
                  <a:t>Bus</a:t>
                </a:r>
              </a:p>
              <a:p>
                <a:pPr algn="ctr"/>
                <a:r>
                  <a:rPr lang="en-US" sz="1100" dirty="0"/>
                  <a:t>I/O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037D5B-0FD9-324E-B90C-53427A477679}"/>
                </a:ext>
              </a:extLst>
            </p:cNvPr>
            <p:cNvSpPr txBox="1"/>
            <p:nvPr/>
          </p:nvSpPr>
          <p:spPr>
            <a:xfrm>
              <a:off x="5183106" y="1548471"/>
              <a:ext cx="8146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Chip Select</a:t>
              </a:r>
            </a:p>
            <a:p>
              <a:pPr algn="ctr"/>
              <a:r>
                <a:rPr lang="en-US" sz="1100" dirty="0"/>
                <a:t>Input</a:t>
              </a:r>
            </a:p>
          </p:txBody>
        </p:sp>
      </p:grp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246ABF2-E5FF-154D-BC0C-7EC571A6E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28443"/>
              </p:ext>
            </p:extLst>
          </p:nvPr>
        </p:nvGraphicFramePr>
        <p:xfrm>
          <a:off x="102044" y="429952"/>
          <a:ext cx="5247438" cy="1844040"/>
        </p:xfrm>
        <a:graphic>
          <a:graphicData uri="http://schemas.openxmlformats.org/drawingml/2006/table">
            <a:tbl>
              <a:tblPr/>
              <a:tblGrid>
                <a:gridCol w="1291806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3955632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1971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320-bit MOS RAM and 4-bit output port.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Memory: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80 x 4-bit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The 4002 was designed to be used with other MCS-4/40 devices such as the 4004 CPU.</a:t>
                      </a:r>
                      <a:br>
                        <a:rPr lang="en-GB" sz="1100" dirty="0">
                          <a:latin typeface="+mn-lt"/>
                        </a:rPr>
                      </a:br>
                      <a:r>
                        <a:rPr lang="en-GB" sz="1100" dirty="0">
                          <a:latin typeface="+mn-lt"/>
                        </a:rPr>
                        <a:t>The chip was available in two different metal options 4002-1 and 4002-2 this was to make it possible to extend the chip selection so that 4pcs of 4002 chips could be connected to the 4004 CPU without any external chip selection logic.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Second source: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National Semiconductors was the only second source.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50794"/>
                  </a:ext>
                </a:extLst>
              </a:tr>
            </a:tbl>
          </a:graphicData>
        </a:graphic>
      </p:graphicFrame>
      <p:sp>
        <p:nvSpPr>
          <p:cNvPr id="60" name="Rectangle 3">
            <a:extLst>
              <a:ext uri="{FF2B5EF4-FFF2-40B4-BE49-F238E27FC236}">
                <a16:creationId xmlns:a16="http://schemas.microsoft.com/office/drawing/2014/main" id="{5F9EAEAD-FFF1-914E-93B5-C6B2F0E5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92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74C4A6C-3BD0-CD41-9E41-76B17FB7E8CA}"/>
              </a:ext>
            </a:extLst>
          </p:cNvPr>
          <p:cNvGrpSpPr/>
          <p:nvPr/>
        </p:nvGrpSpPr>
        <p:grpSpPr>
          <a:xfrm>
            <a:off x="1610385" y="3468428"/>
            <a:ext cx="1361223" cy="3541071"/>
            <a:chOff x="8362051" y="1084130"/>
            <a:chExt cx="1361223" cy="3541071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C4222B5-8285-E14E-A2AA-9556A40C0DED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AD32AE5-E1DD-5B45-ABDB-599B54C97A22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1A5CC4AB-FF19-374B-B875-5FD15AD1F53C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F01AB10-9ED6-7E45-9AB5-C072878647E1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AC399D7D-D60A-B44A-A79E-D1233A258B3C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63B682-3C0F-E647-AF5E-65FD77029C6C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B38A22E-D5B9-3348-932F-CFC8C0A32A2E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D9464F9-C99F-D448-9D66-3A5D67FDE8D5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54481C5-6C76-814A-8A52-CD6DB99EE0D6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8C227361-FDCF-AA4E-8337-FDE88BF02EC2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E037A8D-231B-5E4D-BA7D-E1A5AABEAEB6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BC02782-C92A-ED45-BA04-248483CC7877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1598ABE-AE32-CD48-8B16-334FE777D168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59ADC09-CEF1-534D-8E07-48F76533A789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2E8774D-3FFE-C242-A6DD-707E8C7AF3BF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F9A31C5-B357-6D4A-9893-6E89D43FBE90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500E0F3-A828-1443-A4D1-FBC2B7E8FDC4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74FBE51-F0D8-364E-A646-BEE9AF235CE4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7BDB3DF-ED23-0E49-884C-0CE0EB07CBAE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6341AF2-9835-264C-92BF-621AA69CCDCB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6A38589-4C25-4E48-ACAA-697FA3132609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0380370-4DCC-4C49-952F-33949DF53F32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A0B1E12-20E9-F744-9EBD-EF2293C3EEFB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664FEEC-3056-8B40-B741-D38E3EC0D46D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1F2BDED-2ACE-C140-A50E-936D51BF602B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19F8813-9B6D-194C-A8B5-5575DE443166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B9EC5C9-3553-E24F-8D4B-14E8D74D3AA4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85C61BC-02DC-A247-97F6-EC933FF3C21D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7C39D23F-30A2-2C40-9D5C-6F9877E1711D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6CD19D6-783E-DA48-9EE0-F6C365E3C026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518FA84-AC78-D14D-967D-F6CE74C51FEB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C8D216C-DF78-594C-8BCC-81CFAB247A27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5E8BD3C-1B10-FD44-87E5-B88AF109AA0A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E98EB41-D0B1-0C4B-ABA8-9AF067D39516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7CCE649-9595-9E41-A4C3-40F70FD16F56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75868C4-0BC6-6643-B032-A8A39985E68A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E086107-20C5-5A46-94B7-CFDBD3D6C9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954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3E04626-F394-BC41-9E7F-0BDA9145A15F}"/>
              </a:ext>
            </a:extLst>
          </p:cNvPr>
          <p:cNvGrpSpPr/>
          <p:nvPr/>
        </p:nvGrpSpPr>
        <p:grpSpPr>
          <a:xfrm>
            <a:off x="5990400" y="1088446"/>
            <a:ext cx="5531110" cy="5177073"/>
            <a:chOff x="2419445" y="1175903"/>
            <a:chExt cx="5531110" cy="517707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765087-4529-9243-853B-1B6B298A34E0}"/>
                </a:ext>
              </a:extLst>
            </p:cNvPr>
            <p:cNvGrpSpPr/>
            <p:nvPr/>
          </p:nvGrpSpPr>
          <p:grpSpPr>
            <a:xfrm>
              <a:off x="2419445" y="1175903"/>
              <a:ext cx="5531110" cy="5177073"/>
              <a:chOff x="2419445" y="1175903"/>
              <a:chExt cx="5531110" cy="517707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B70F0F0-CF3F-6644-8E03-27DEB174A36B}"/>
                  </a:ext>
                </a:extLst>
              </p:cNvPr>
              <p:cNvGrpSpPr/>
              <p:nvPr/>
            </p:nvGrpSpPr>
            <p:grpSpPr>
              <a:xfrm>
                <a:off x="2419445" y="1175903"/>
                <a:ext cx="4869628" cy="5177073"/>
                <a:chOff x="2419445" y="1175903"/>
                <a:chExt cx="4869628" cy="5177073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84A29CC-BACE-BB49-9446-1B030AEBDC91}"/>
                    </a:ext>
                  </a:extLst>
                </p:cNvPr>
                <p:cNvGrpSpPr/>
                <p:nvPr/>
              </p:nvGrpSpPr>
              <p:grpSpPr>
                <a:xfrm>
                  <a:off x="3177759" y="1175903"/>
                  <a:ext cx="3078447" cy="5177073"/>
                  <a:chOff x="850196" y="1135836"/>
                  <a:chExt cx="3078447" cy="5177073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160BD7D1-5ABA-114C-A0AF-CB603648744F}"/>
                      </a:ext>
                    </a:extLst>
                  </p:cNvPr>
                  <p:cNvGrpSpPr/>
                  <p:nvPr/>
                </p:nvGrpSpPr>
                <p:grpSpPr>
                  <a:xfrm>
                    <a:off x="1659953" y="1135836"/>
                    <a:ext cx="2268690" cy="5177073"/>
                    <a:chOff x="2854908" y="1095769"/>
                    <a:chExt cx="2268690" cy="5177073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156CF6C1-0BC1-384B-ADD6-0D3C772902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4908" y="1095769"/>
                      <a:ext cx="2268690" cy="5177073"/>
                      <a:chOff x="2854908" y="1095769"/>
                      <a:chExt cx="2268690" cy="5177073"/>
                    </a:xfrm>
                  </p:grpSpPr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162A526B-682F-264E-9D85-EEBA426C81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1402772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42F487B7-CA62-B74D-9C7C-62D9165D2E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2000044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1A4B9C2C-8D3D-C045-A3A2-E36A31BC78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256074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" name="Rectangle 7">
                        <a:extLst>
                          <a:ext uri="{FF2B5EF4-FFF2-40B4-BE49-F238E27FC236}">
                            <a16:creationId xmlns:a16="http://schemas.microsoft.com/office/drawing/2014/main" id="{884185DB-77B5-4144-B793-709ADF81C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15801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7156B845-3269-7747-BB69-B99BB762D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699817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FB085937-9E2E-1041-AA75-20D3C9E34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4297089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79C92C71-2C35-9E43-A348-E712BC7DB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484679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419CB047-D3BA-C443-BF66-8CBF12A88B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544406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F74D46F4-EA6F-C54B-AF82-844633E6F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54440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16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377E9EA6-4298-B044-B3A2-1DC7850E02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83837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15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A6583B3D-8765-4D4D-AD74-534A853BE4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27659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14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40EFBFB4-192E-984B-9586-ECD1701806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367090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13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0A34CBC-4865-DF49-A0D7-FC369650FB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314762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12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574A1F26-3736-EE4F-83B1-E403411FA0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254193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11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5CC245CA-59BC-FF4A-B6CB-0716E4E294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198015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10</a:t>
                        </a:r>
                        <a:endParaRPr lang="en-US" dirty="0"/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C1826819-9435-5441-B2FC-E04867D1F7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8" y="13744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9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0B56535-3F22-7949-94C2-70D9718AAB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37446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8</a:t>
                        </a: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E5758700-864D-AC44-9815-3EA5B2D700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98267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7</a:t>
                        </a:r>
                      </a:p>
                    </p:txBody>
                  </p:sp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ED3EBAE8-DB35-9A43-8256-7CC2691DB0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2555226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6</a:t>
                        </a:r>
                      </a:p>
                    </p:txBody>
                  </p:sp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F482B356-4C8A-5944-9E50-6334C6337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313275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5</a:t>
                        </a: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ED90DD4C-3B06-D840-9D5B-0A7AC35468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3679468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4</a:t>
                        </a:r>
                      </a:p>
                    </p:txBody>
                  </p: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ED5AE710-FDE2-C841-A0B2-FCCD1C2616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428768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3</a:t>
                        </a:r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0132DDA6-D48E-B948-8A62-016AA473EF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486023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2</a:t>
                        </a:r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AD38BCB-FC59-0240-8BEC-AAB1E6926E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543776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1</a:t>
                        </a:r>
                      </a:p>
                    </p:txBody>
                  </p:sp>
                  <p:sp>
                    <p:nvSpPr>
                      <p:cNvPr id="2" name="Rectangle 1">
                        <a:extLst>
                          <a:ext uri="{FF2B5EF4-FFF2-40B4-BE49-F238E27FC236}">
                            <a16:creationId xmlns:a16="http://schemas.microsoft.com/office/drawing/2014/main" id="{90323245-E493-C744-85FB-20C5733439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7291" y="1095769"/>
                        <a:ext cx="1600794" cy="494779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" name="Oval 2">
                        <a:extLst>
                          <a:ext uri="{FF2B5EF4-FFF2-40B4-BE49-F238E27FC236}">
                            <a16:creationId xmlns:a16="http://schemas.microsoft.com/office/drawing/2014/main" id="{BB3CA70C-4C58-2D45-B548-43CA1110DD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8728" y="5894424"/>
                        <a:ext cx="378418" cy="37841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bg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B35441E-F1F7-B948-A70F-16B7905F5C6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559106" y="3264318"/>
                      <a:ext cx="87716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i4001</a:t>
                      </a:r>
                    </a:p>
                  </p:txBody>
                </p:sp>
              </p:grp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D5650B8-2C5A-D949-A538-B4321861C5A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196" y="1414529"/>
                    <a:ext cx="7019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Reset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3D6930B-BF6D-2346-8676-9D2E82A562BB}"/>
                      </a:ext>
                    </a:extLst>
                  </p:cNvPr>
                  <p:cNvSpPr txBox="1"/>
                  <p:nvPr/>
                </p:nvSpPr>
                <p:spPr>
                  <a:xfrm>
                    <a:off x="996262" y="1959096"/>
                    <a:ext cx="3818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921922E-DEF9-B94F-9513-594575CBB81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297" y="2524787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CM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853606E-3C8C-9B46-A895-5390427293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16" y="3059668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V</a:t>
                    </a:r>
                    <a:r>
                      <a:rPr lang="en-US" baseline="-25000" dirty="0"/>
                      <a:t>DD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680FDA0-4915-4640-B858-0AA74DC34C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3693782"/>
                    <a:ext cx="4539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3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95C4066-BFDC-9742-8A47-18106B88EC7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28274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2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0FF1CCB-D146-5E47-AB48-CCDE3FFAB84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86421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1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57CBFF0-721D-494D-A3CC-AC0AF1CD18B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5434614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</p:grpSp>
            <p:sp>
              <p:nvSpPr>
                <p:cNvPr id="43" name="Double Brace 42">
                  <a:extLst>
                    <a:ext uri="{FF2B5EF4-FFF2-40B4-BE49-F238E27FC236}">
                      <a16:creationId xmlns:a16="http://schemas.microsoft.com/office/drawing/2014/main" id="{0DAD5FD4-331B-4348-B5C1-F3867B97935A}"/>
                    </a:ext>
                  </a:extLst>
                </p:cNvPr>
                <p:cNvSpPr/>
                <p:nvPr/>
              </p:nvSpPr>
              <p:spPr>
                <a:xfrm>
                  <a:off x="3123414" y="2566797"/>
                  <a:ext cx="2025711" cy="394824"/>
                </a:xfrm>
                <a:prstGeom prst="bracePair">
                  <a:avLst>
                    <a:gd name="adj" fmla="val 22622"/>
                  </a:avLst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E8684FC-CB28-5342-A5AE-E41843B470EA}"/>
                    </a:ext>
                  </a:extLst>
                </p:cNvPr>
                <p:cNvSpPr txBox="1"/>
                <p:nvPr/>
              </p:nvSpPr>
              <p:spPr>
                <a:xfrm>
                  <a:off x="2449370" y="2467957"/>
                  <a:ext cx="675185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en-US" sz="1100" dirty="0"/>
                    <a:t>Memory</a:t>
                  </a:r>
                </a:p>
                <a:p>
                  <a:pPr algn="just"/>
                  <a:r>
                    <a:rPr lang="en-US" sz="1100" dirty="0"/>
                    <a:t>Control</a:t>
                  </a:r>
                </a:p>
                <a:p>
                  <a:pPr algn="just"/>
                  <a:r>
                    <a:rPr lang="en-US" sz="1100" dirty="0"/>
                    <a:t>Input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8724525-E23B-E147-BF47-0A29CE9374A5}"/>
                    </a:ext>
                  </a:extLst>
                </p:cNvPr>
                <p:cNvSpPr txBox="1"/>
                <p:nvPr/>
              </p:nvSpPr>
              <p:spPr>
                <a:xfrm>
                  <a:off x="2419445" y="4481979"/>
                  <a:ext cx="59182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/>
                    <a:t>Output</a:t>
                  </a:r>
                </a:p>
                <a:p>
                  <a:pPr algn="ctr"/>
                  <a:r>
                    <a:rPr lang="en-US" sz="1100" dirty="0"/>
                    <a:t>Lines</a:t>
                  </a:r>
                </a:p>
              </p:txBody>
            </p:sp>
            <p:sp>
              <p:nvSpPr>
                <p:cNvPr id="47" name="Double Brace 46">
                  <a:extLst>
                    <a:ext uri="{FF2B5EF4-FFF2-40B4-BE49-F238E27FC236}">
                      <a16:creationId xmlns:a16="http://schemas.microsoft.com/office/drawing/2014/main" id="{B92355B1-C777-3340-BF54-A8CDB40B8A13}"/>
                    </a:ext>
                  </a:extLst>
                </p:cNvPr>
                <p:cNvSpPr/>
                <p:nvPr/>
              </p:nvSpPr>
              <p:spPr>
                <a:xfrm>
                  <a:off x="2986604" y="3758700"/>
                  <a:ext cx="4302469" cy="2066971"/>
                </a:xfrm>
                <a:prstGeom prst="bracePair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BCD0F3-52C2-2645-BE46-E75F33B0CEEE}"/>
                  </a:ext>
                </a:extLst>
              </p:cNvPr>
              <p:cNvSpPr txBox="1"/>
              <p:nvPr/>
            </p:nvSpPr>
            <p:spPr>
              <a:xfrm>
                <a:off x="6516664" y="3193295"/>
                <a:ext cx="455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SS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C3687A-C0F0-2941-B5CD-E34BA8D61228}"/>
                  </a:ext>
                </a:extLst>
              </p:cNvPr>
              <p:cNvSpPr txBox="1"/>
              <p:nvPr/>
            </p:nvSpPr>
            <p:spPr>
              <a:xfrm>
                <a:off x="6480121" y="2591289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1</a:t>
                </a:r>
                <a:endParaRPr lang="en-US" baseline="-250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66F70D-EA9A-0740-80E1-366913FF3AB0}"/>
                  </a:ext>
                </a:extLst>
              </p:cNvPr>
              <p:cNvSpPr txBox="1"/>
              <p:nvPr/>
            </p:nvSpPr>
            <p:spPr>
              <a:xfrm>
                <a:off x="6475046" y="2060286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2</a:t>
                </a:r>
                <a:endParaRPr lang="en-US" baseline="-250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7987C9-7AA3-E241-ADF5-EF92189810CC}"/>
                  </a:ext>
                </a:extLst>
              </p:cNvPr>
              <p:cNvSpPr txBox="1"/>
              <p:nvPr/>
            </p:nvSpPr>
            <p:spPr>
              <a:xfrm>
                <a:off x="6475046" y="1453462"/>
                <a:ext cx="10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Sync-Out</a:t>
                </a:r>
                <a:endParaRPr lang="en-US" baseline="-250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EE809C1-1E01-0448-90C0-B924FBC2AA1E}"/>
                  </a:ext>
                </a:extLst>
              </p:cNvPr>
              <p:cNvSpPr txBox="1"/>
              <p:nvPr/>
            </p:nvSpPr>
            <p:spPr>
              <a:xfrm>
                <a:off x="6512256" y="369804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D3</a:t>
                </a:r>
                <a:endParaRPr lang="en-US" baseline="-250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6438E7C-9D05-914C-8753-FB8A00471470}"/>
                  </a:ext>
                </a:extLst>
              </p:cNvPr>
              <p:cNvSpPr txBox="1"/>
              <p:nvPr/>
            </p:nvSpPr>
            <p:spPr>
              <a:xfrm>
                <a:off x="6480667" y="428873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D2</a:t>
                </a:r>
                <a:endParaRPr lang="en-US" baseline="-250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86D043-5AD7-6544-83B7-A5C039D51449}"/>
                  </a:ext>
                </a:extLst>
              </p:cNvPr>
              <p:cNvSpPr txBox="1"/>
              <p:nvPr/>
            </p:nvSpPr>
            <p:spPr>
              <a:xfrm>
                <a:off x="6464079" y="494577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D1</a:t>
                </a:r>
                <a:endParaRPr lang="en-US" baseline="-250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ECCEFF-15CB-794B-B8F4-DF0A1B64D8E1}"/>
                  </a:ext>
                </a:extLst>
              </p:cNvPr>
              <p:cNvSpPr txBox="1"/>
              <p:nvPr/>
            </p:nvSpPr>
            <p:spPr>
              <a:xfrm>
                <a:off x="6432490" y="553646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D0</a:t>
                </a:r>
                <a:endParaRPr lang="en-US" baseline="-250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415EAE-DA0E-ED41-8ED0-C903A6DD0487}"/>
                  </a:ext>
                </a:extLst>
              </p:cNvPr>
              <p:cNvSpPr txBox="1"/>
              <p:nvPr/>
            </p:nvSpPr>
            <p:spPr>
              <a:xfrm>
                <a:off x="7498187" y="4530280"/>
                <a:ext cx="452368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Data</a:t>
                </a:r>
              </a:p>
              <a:p>
                <a:pPr algn="ctr"/>
                <a:r>
                  <a:rPr lang="en-US" sz="1100" dirty="0"/>
                  <a:t>Bus</a:t>
                </a:r>
              </a:p>
              <a:p>
                <a:pPr algn="ctr"/>
                <a:r>
                  <a:rPr lang="en-US" sz="1100" dirty="0"/>
                  <a:t>I/O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037D5B-0FD9-324E-B90C-53427A477679}"/>
                </a:ext>
              </a:extLst>
            </p:cNvPr>
            <p:cNvSpPr txBox="1"/>
            <p:nvPr/>
          </p:nvSpPr>
          <p:spPr>
            <a:xfrm>
              <a:off x="2420570" y="1978947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Clear input</a:t>
              </a:r>
            </a:p>
            <a:p>
              <a:pPr algn="ctr"/>
              <a:r>
                <a:rPr lang="en-US" sz="1100" dirty="0"/>
                <a:t>I/O Lines</a:t>
              </a:r>
            </a:p>
          </p:txBody>
        </p:sp>
      </p:grp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00B43AD3-E5A0-904C-A415-802918FED527}"/>
              </a:ext>
            </a:extLst>
          </p:cNvPr>
          <p:cNvGraphicFramePr>
            <a:graphicFrameLocks noGrp="1"/>
          </p:cNvGraphicFramePr>
          <p:nvPr/>
        </p:nvGraphicFramePr>
        <p:xfrm>
          <a:off x="102043" y="429952"/>
          <a:ext cx="5264339" cy="1173480"/>
        </p:xfrm>
        <a:graphic>
          <a:graphicData uri="http://schemas.openxmlformats.org/drawingml/2006/table">
            <a:tbl>
              <a:tblPr/>
              <a:tblGrid>
                <a:gridCol w="1473838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3790501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1971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 Decoded Static Random Access Memory.</a:t>
                      </a:r>
                      <a:r>
                        <a:rPr lang="en-GB" sz="1100" dirty="0">
                          <a:latin typeface="+mn-lt"/>
                        </a:rPr>
                        <a:t>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Memory: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 x 8-bit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 (10 microns)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transistors: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1758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4001 is a 256 x 8-bit ROM designed to be used with other </a:t>
                      </a:r>
                    </a:p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MCS-4/40 devices such as the 4004 CPU.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</a:tbl>
          </a:graphicData>
        </a:graphic>
      </p:graphicFrame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07D5222-3846-DC49-BEDC-356BF1F6A9ED}"/>
              </a:ext>
            </a:extLst>
          </p:cNvPr>
          <p:cNvGrpSpPr/>
          <p:nvPr/>
        </p:nvGrpSpPr>
        <p:grpSpPr>
          <a:xfrm>
            <a:off x="1610385" y="3468428"/>
            <a:ext cx="1361223" cy="3541071"/>
            <a:chOff x="8362051" y="1084130"/>
            <a:chExt cx="1361223" cy="354107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C225D8F-EBD2-8F4A-99C0-7AD493741B37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3DF5AA1-BE7F-614D-A6D2-744F3C9417BE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B5027FD-93C0-CD46-BEA8-10827BB1161F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114E666-79A5-074A-9135-AB2EFB2A3739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376AA5-0445-5D47-B91E-17D61726213A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9B14DFD-2C1A-934B-80B5-D60E4FBF477E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A29AB15-BB82-6043-B0AE-EF21368886ED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D4B1FB4-7EF1-E44B-94E0-BB539B557CD1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15D147F-2D90-9142-BAB1-78BB54EE3D00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4D15609-941E-E94C-93FC-FDE8F6FFDA94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FBA4D9B-F4AB-124B-9402-90F2DE26A966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49C67F1-7CD5-E046-8F92-D2F828BA616A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CDE0701-D1BF-9641-BC53-3CD988830BD9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6D81756-F05E-4244-9261-0FB1E1F1BA91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163A185-6169-9D4E-B92B-18AB35A2FAD8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9C71323-B58D-4F40-A60C-F1EF19EA7FA9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7D9F95F-5CBD-4544-8DBF-3A9323CA8B85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A99C761-9FB9-C749-B054-8CB08BB5A27A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40D3327-54C4-B64C-A581-5A8DFE4B614E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3BF8702-74A5-E54B-9382-EEBDF025C125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C3919F8-656A-A941-B619-8922C53466D4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FC110AE-9CB1-AC42-B3BD-C8CFF6A9A230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ED92F48-3EA4-074E-B6B1-703476C83701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A6BF4B-4773-2E45-A4D0-30465F8AF425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B6CC2A9-55AC-2246-AA5A-384B2B237E01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99C3A55-7BA2-1B48-A5B8-5D21980F352F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183931A6-7876-934F-BC5D-CAE1169AC6C8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DADC044-FD99-1C43-88C0-00FA28B4375E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118F629-7E52-6E44-AB5B-463B96899391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123D7CA-E796-AD4C-924E-4317A873520E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F75387-CCEF-8E4F-B658-072F6467FA88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ED022D4-4EDD-1D4B-933A-5F0D1A47756C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F47707-E93A-DA4A-84FE-D2C37212E9FA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8C91D43-9DD8-E44A-8FF6-62973B62E800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2A2E4F2-20D3-D442-AAD8-921AC9045449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FBFADC-8159-CB45-B038-6092513212B7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05AC361-03CC-D148-ABBF-5ECFAAD6C9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503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F02D44C-ED82-0B4F-BF8D-A3AB2AF514BC}"/>
              </a:ext>
            </a:extLst>
          </p:cNvPr>
          <p:cNvGrpSpPr/>
          <p:nvPr/>
        </p:nvGrpSpPr>
        <p:grpSpPr>
          <a:xfrm>
            <a:off x="2068927" y="0"/>
            <a:ext cx="5263889" cy="6858000"/>
            <a:chOff x="2068927" y="0"/>
            <a:chExt cx="5263889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E6F9D6-8480-FB40-9436-8B7B1541AAAB}"/>
                </a:ext>
              </a:extLst>
            </p:cNvPr>
            <p:cNvGrpSpPr/>
            <p:nvPr/>
          </p:nvGrpSpPr>
          <p:grpSpPr>
            <a:xfrm>
              <a:off x="2068927" y="0"/>
              <a:ext cx="5263889" cy="6858000"/>
              <a:chOff x="2068927" y="0"/>
              <a:chExt cx="5263889" cy="68580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66E6EBC-B655-8941-AA53-8CA93B39F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68927" y="0"/>
                <a:ext cx="5263889" cy="6858000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CAA619-F465-234C-AD06-777D3E390B8E}"/>
                  </a:ext>
                </a:extLst>
              </p:cNvPr>
              <p:cNvSpPr/>
              <p:nvPr/>
            </p:nvSpPr>
            <p:spPr>
              <a:xfrm>
                <a:off x="3218688" y="501777"/>
                <a:ext cx="3941064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5F876D-A576-7E44-A234-D7CB6FB023AA}"/>
                  </a:ext>
                </a:extLst>
              </p:cNvPr>
              <p:cNvSpPr/>
              <p:nvPr/>
            </p:nvSpPr>
            <p:spPr>
              <a:xfrm>
                <a:off x="2173224" y="54864"/>
                <a:ext cx="1992320" cy="6949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 descr="Logo&#10;&#10;Description automatically generated">
                <a:extLst>
                  <a:ext uri="{FF2B5EF4-FFF2-40B4-BE49-F238E27FC236}">
                    <a16:creationId xmlns:a16="http://schemas.microsoft.com/office/drawing/2014/main" id="{8FBE1492-583E-BC4B-8593-DDEBBB2D93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962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/>
            </p:blipFill>
            <p:spPr>
              <a:xfrm>
                <a:off x="2281357" y="269310"/>
                <a:ext cx="1893712" cy="460109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61170D-4945-6B47-9FEC-D46744080F7F}"/>
                </a:ext>
              </a:extLst>
            </p:cNvPr>
            <p:cNvSpPr/>
            <p:nvPr/>
          </p:nvSpPr>
          <p:spPr>
            <a:xfrm>
              <a:off x="2292548" y="6672923"/>
              <a:ext cx="1235789" cy="130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AA00C2-26C6-8A47-BD5B-ABF7ACED3467}"/>
                </a:ext>
              </a:extLst>
            </p:cNvPr>
            <p:cNvSpPr txBox="1"/>
            <p:nvPr/>
          </p:nvSpPr>
          <p:spPr>
            <a:xfrm>
              <a:off x="2218761" y="6610915"/>
              <a:ext cx="11112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Andrew </a:t>
              </a:r>
              <a:r>
                <a:rPr lang="en-US" sz="800" dirty="0" err="1"/>
                <a:t>Shapton</a:t>
              </a:r>
              <a:r>
                <a:rPr lang="en-US" sz="800" dirty="0"/>
                <a:t> 2021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64F956-C735-0246-884E-9F612DE6BAAA}"/>
                </a:ext>
              </a:extLst>
            </p:cNvPr>
            <p:cNvSpPr/>
            <p:nvPr/>
          </p:nvSpPr>
          <p:spPr>
            <a:xfrm>
              <a:off x="4207431" y="6480701"/>
              <a:ext cx="1235789" cy="130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26252E-C20D-BC45-B201-3F506AE0B256}"/>
                </a:ext>
              </a:extLst>
            </p:cNvPr>
            <p:cNvSpPr txBox="1"/>
            <p:nvPr/>
          </p:nvSpPr>
          <p:spPr>
            <a:xfrm>
              <a:off x="4419544" y="6395471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July 2021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A358F9-721F-5E48-9EF8-80A2E8F563F8}"/>
                </a:ext>
              </a:extLst>
            </p:cNvPr>
            <p:cNvSpPr/>
            <p:nvPr/>
          </p:nvSpPr>
          <p:spPr>
            <a:xfrm>
              <a:off x="4031671" y="506872"/>
              <a:ext cx="32524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https://</a:t>
              </a:r>
              <a:r>
                <a:rPr lang="en-US" sz="1400" dirty="0" err="1"/>
                <a:t>github.com</a:t>
              </a:r>
              <a:r>
                <a:rPr lang="en-US" sz="1400" dirty="0"/>
                <a:t>/</a:t>
              </a:r>
              <a:r>
                <a:rPr lang="en-US" sz="1400" dirty="0" err="1"/>
                <a:t>alshapton</a:t>
              </a:r>
              <a:r>
                <a:rPr lang="en-US" sz="1400" dirty="0"/>
                <a:t>/Pyntel4004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CA28DC-F4C9-F141-83E5-776E45C649D0}"/>
                </a:ext>
              </a:extLst>
            </p:cNvPr>
            <p:cNvSpPr/>
            <p:nvPr/>
          </p:nvSpPr>
          <p:spPr>
            <a:xfrm>
              <a:off x="2774361" y="1457608"/>
              <a:ext cx="3979523" cy="1720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E32AF3-E7BB-7743-8637-7BA03C1CCECE}"/>
                </a:ext>
              </a:extLst>
            </p:cNvPr>
            <p:cNvSpPr txBox="1"/>
            <p:nvPr/>
          </p:nvSpPr>
          <p:spPr>
            <a:xfrm>
              <a:off x="2991621" y="2092482"/>
              <a:ext cx="3418500" cy="954107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Assembly Language</a:t>
              </a:r>
            </a:p>
            <a:p>
              <a:pPr algn="ctr"/>
              <a:r>
                <a:rPr lang="en-US" sz="2800" b="1" dirty="0"/>
                <a:t>Programming Manual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177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BDB829-D168-CF42-9DD4-3C5275E63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48" y="1808018"/>
            <a:ext cx="2804070" cy="30479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612010-2911-1946-9111-1F507D55E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64" y="1190310"/>
            <a:ext cx="5364307" cy="4283318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3FD2A9DA-2339-4548-973E-72A913A40596}"/>
              </a:ext>
            </a:extLst>
          </p:cNvPr>
          <p:cNvSpPr/>
          <p:nvPr/>
        </p:nvSpPr>
        <p:spPr>
          <a:xfrm>
            <a:off x="4649218" y="2583868"/>
            <a:ext cx="519546" cy="1496202"/>
          </a:xfrm>
          <a:prstGeom prst="rightArrow">
            <a:avLst>
              <a:gd name="adj1" fmla="val 66668"/>
              <a:gd name="adj2" fmla="val 50000"/>
            </a:avLst>
          </a:prstGeom>
          <a:solidFill>
            <a:srgbClr val="FFFF00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F2AEC22-D01C-3D46-8527-B4A222142E12}"/>
              </a:ext>
            </a:extLst>
          </p:cNvPr>
          <p:cNvGrpSpPr/>
          <p:nvPr/>
        </p:nvGrpSpPr>
        <p:grpSpPr>
          <a:xfrm>
            <a:off x="1604353" y="1298488"/>
            <a:ext cx="3153427" cy="540000"/>
            <a:chOff x="6267794" y="658408"/>
            <a:chExt cx="2880000" cy="5400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D41EB2-5DB4-E846-8717-8CCD6EAD65B7}"/>
                </a:ext>
              </a:extLst>
            </p:cNvPr>
            <p:cNvSpPr txBox="1"/>
            <p:nvPr/>
          </p:nvSpPr>
          <p:spPr>
            <a:xfrm>
              <a:off x="6267794" y="658408"/>
              <a:ext cx="288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425887-966D-2642-A5E0-E1A764AAD66A}"/>
                </a:ext>
              </a:extLst>
            </p:cNvPr>
            <p:cNvSpPr txBox="1"/>
            <p:nvPr/>
          </p:nvSpPr>
          <p:spPr>
            <a:xfrm>
              <a:off x="6267794" y="658408"/>
              <a:ext cx="144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E26FC8-A08F-5248-9CE6-0D8A2FACEDF4}"/>
                </a:ext>
              </a:extLst>
            </p:cNvPr>
            <p:cNvSpPr txBox="1"/>
            <p:nvPr/>
          </p:nvSpPr>
          <p:spPr>
            <a:xfrm>
              <a:off x="62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9830-47F1-564A-A8AC-4140D7B55C3D}"/>
                </a:ext>
              </a:extLst>
            </p:cNvPr>
            <p:cNvSpPr txBox="1"/>
            <p:nvPr/>
          </p:nvSpPr>
          <p:spPr>
            <a:xfrm>
              <a:off x="770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4C5AC2-971C-9F46-A13D-7BCDCE1B9E12}"/>
                </a:ext>
              </a:extLst>
            </p:cNvPr>
            <p:cNvSpPr txBox="1"/>
            <p:nvPr/>
          </p:nvSpPr>
          <p:spPr>
            <a:xfrm>
              <a:off x="6267794" y="658408"/>
              <a:ext cx="36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2C7C63-7288-4149-A4D7-FDB86F78471A}"/>
                </a:ext>
              </a:extLst>
            </p:cNvPr>
            <p:cNvSpPr txBox="1"/>
            <p:nvPr/>
          </p:nvSpPr>
          <p:spPr>
            <a:xfrm>
              <a:off x="734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14798B-7160-3846-A0A6-8214961AFD49}"/>
                </a:ext>
              </a:extLst>
            </p:cNvPr>
            <p:cNvSpPr txBox="1"/>
            <p:nvPr/>
          </p:nvSpPr>
          <p:spPr>
            <a:xfrm>
              <a:off x="80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4319E6A-FC7C-1242-AE89-C12C0346F3D7}"/>
              </a:ext>
            </a:extLst>
          </p:cNvPr>
          <p:cNvSpPr txBox="1"/>
          <p:nvPr/>
        </p:nvSpPr>
        <p:spPr>
          <a:xfrm>
            <a:off x="1600428" y="1276100"/>
            <a:ext cx="3324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0  0  1  C</a:t>
            </a:r>
            <a:r>
              <a:rPr lang="en-US" sz="2000" baseline="-25000" dirty="0"/>
              <a:t>1</a:t>
            </a:r>
            <a:r>
              <a:rPr lang="en-US" sz="3200" dirty="0"/>
              <a:t> C</a:t>
            </a:r>
            <a:r>
              <a:rPr lang="en-US" baseline="-25000" dirty="0"/>
              <a:t>2</a:t>
            </a:r>
            <a:r>
              <a:rPr lang="en-US" sz="3200" dirty="0"/>
              <a:t> C</a:t>
            </a:r>
            <a:r>
              <a:rPr lang="en-US" baseline="-25000" dirty="0"/>
              <a:t>3</a:t>
            </a:r>
            <a:r>
              <a:rPr lang="en-US" sz="3200" dirty="0"/>
              <a:t> C</a:t>
            </a:r>
            <a:r>
              <a:rPr lang="en-US" baseline="-25000" dirty="0"/>
              <a:t>4</a:t>
            </a:r>
            <a:endParaRPr lang="en-US" sz="3200" baseline="-25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EE9607-FA22-634A-B245-8F700E839056}"/>
              </a:ext>
            </a:extLst>
          </p:cNvPr>
          <p:cNvGrpSpPr/>
          <p:nvPr/>
        </p:nvGrpSpPr>
        <p:grpSpPr>
          <a:xfrm>
            <a:off x="4816979" y="1298488"/>
            <a:ext cx="3276697" cy="540000"/>
            <a:chOff x="1548747" y="1298488"/>
            <a:chExt cx="3276697" cy="540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F11099-9D9E-1340-AA04-27C0E42BC4A8}"/>
                </a:ext>
              </a:extLst>
            </p:cNvPr>
            <p:cNvGrpSpPr/>
            <p:nvPr/>
          </p:nvGrpSpPr>
          <p:grpSpPr>
            <a:xfrm>
              <a:off x="1604353" y="1298488"/>
              <a:ext cx="3153427" cy="540000"/>
              <a:chOff x="6267794" y="658408"/>
              <a:chExt cx="2880000" cy="5400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22F325-73C1-BF48-BFFC-5DE5DCDBB1A3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EE8F97-ACE3-C24D-BAF1-4B61E4AFCAFE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540A3C-ACC4-DD49-8764-9C8A734BFA71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40B43C-710D-D444-9FB8-A6A5EF4ED356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0D3313-F688-774E-A73E-760B15137287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CD0E4A-73FB-4542-B120-15BBA1A21575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C3F4FD-25D9-D745-AD55-14BE08548010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3E71FB-F2A0-9141-A324-6D91B5590B91}"/>
                </a:ext>
              </a:extLst>
            </p:cNvPr>
            <p:cNvSpPr txBox="1"/>
            <p:nvPr/>
          </p:nvSpPr>
          <p:spPr>
            <a:xfrm>
              <a:off x="1548747" y="1298488"/>
              <a:ext cx="32766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2 </a:t>
              </a:r>
              <a:r>
                <a:rPr lang="en-US" sz="2800" dirty="0"/>
                <a:t>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885CF8-1F52-0C4E-ACCA-BB4591C770EB}"/>
              </a:ext>
            </a:extLst>
          </p:cNvPr>
          <p:cNvGrpSpPr/>
          <p:nvPr/>
        </p:nvGrpSpPr>
        <p:grpSpPr>
          <a:xfrm>
            <a:off x="6687669" y="2371100"/>
            <a:ext cx="6096000" cy="2308324"/>
            <a:chOff x="3048000" y="2828836"/>
            <a:chExt cx="6096000" cy="23083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7FE7B6B-8F6E-D146-818C-6556E42D9FE4}"/>
                </a:ext>
              </a:extLst>
            </p:cNvPr>
            <p:cNvSpPr/>
            <p:nvPr/>
          </p:nvSpPr>
          <p:spPr>
            <a:xfrm>
              <a:off x="3048000" y="2828836"/>
              <a:ext cx="6096000" cy="23083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If 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3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4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is true: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      PM</a:t>
              </a:r>
              <a:br>
                <a:rPr lang="en-GB" dirty="0"/>
              </a:br>
              <a:r>
                <a:rPr lang="en-GB" dirty="0"/>
                <a:t>	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      PL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PH unchanged</a:t>
              </a:r>
              <a:br>
                <a:rPr lang="en-GB" dirty="0"/>
              </a:b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if 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3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4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is false:</a:t>
              </a:r>
              <a:br>
                <a:rPr lang="en-GB" dirty="0"/>
              </a:br>
              <a:r>
                <a:rPr lang="en-GB" dirty="0"/>
                <a:t>	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(PH)             PH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(PM)            PM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(PL + 2)       PL</a:t>
              </a:r>
              <a:endParaRPr lang="en-US" dirty="0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6BD129CC-52F0-9145-A9F2-AD0D1D53CD0B}"/>
                </a:ext>
              </a:extLst>
            </p:cNvPr>
            <p:cNvSpPr/>
            <p:nvPr/>
          </p:nvSpPr>
          <p:spPr>
            <a:xfrm>
              <a:off x="5113316" y="3223619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BA2FD1DA-EA76-464D-9A64-6099F2C46ABA}"/>
                </a:ext>
              </a:extLst>
            </p:cNvPr>
            <p:cNvSpPr/>
            <p:nvPr/>
          </p:nvSpPr>
          <p:spPr>
            <a:xfrm>
              <a:off x="5113316" y="3504636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B76F423B-DF09-8B4D-AA0F-E514CD9EED61}"/>
                </a:ext>
              </a:extLst>
            </p:cNvPr>
            <p:cNvSpPr/>
            <p:nvPr/>
          </p:nvSpPr>
          <p:spPr>
            <a:xfrm>
              <a:off x="4591034" y="4327490"/>
              <a:ext cx="675729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0D48E6A2-35A1-C442-9C1E-CD0F30BA6067}"/>
                </a:ext>
              </a:extLst>
            </p:cNvPr>
            <p:cNvSpPr/>
            <p:nvPr/>
          </p:nvSpPr>
          <p:spPr>
            <a:xfrm>
              <a:off x="4604333" y="4590222"/>
              <a:ext cx="64672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5B0F677B-8B08-F149-8D06-5306688ED6B9}"/>
                </a:ext>
              </a:extLst>
            </p:cNvPr>
            <p:cNvSpPr/>
            <p:nvPr/>
          </p:nvSpPr>
          <p:spPr>
            <a:xfrm>
              <a:off x="4944163" y="4877365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D5B4F2-4CAB-DB47-AE26-C486DA40C9DB}"/>
              </a:ext>
            </a:extLst>
          </p:cNvPr>
          <p:cNvGrpSpPr/>
          <p:nvPr/>
        </p:nvGrpSpPr>
        <p:grpSpPr>
          <a:xfrm>
            <a:off x="561683" y="2702055"/>
            <a:ext cx="5094580" cy="1839069"/>
            <a:chOff x="416520" y="2989198"/>
            <a:chExt cx="5094580" cy="183906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E71741-1578-9B4D-85B4-887CC3706942}"/>
                </a:ext>
              </a:extLst>
            </p:cNvPr>
            <p:cNvGrpSpPr/>
            <p:nvPr/>
          </p:nvGrpSpPr>
          <p:grpSpPr>
            <a:xfrm>
              <a:off x="416520" y="2989198"/>
              <a:ext cx="1760892" cy="584775"/>
              <a:chOff x="2424486" y="3489379"/>
              <a:chExt cx="1760892" cy="58477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E01E0A-A1B7-6B47-B0A0-3AE34EC58122}"/>
                  </a:ext>
                </a:extLst>
              </p:cNvPr>
              <p:cNvSpPr txBox="1"/>
              <p:nvPr/>
            </p:nvSpPr>
            <p:spPr>
              <a:xfrm>
                <a:off x="2424486" y="3489379"/>
                <a:ext cx="17608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</a:t>
                </a:r>
                <a:r>
                  <a:rPr lang="en-US" sz="2000" baseline="-25000" dirty="0"/>
                  <a:t>1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2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3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4</a:t>
                </a:r>
                <a:endParaRPr lang="en-US" sz="3200" baseline="-25000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E38235F-D1EE-FC43-94EB-E2D2C1CBC99F}"/>
                  </a:ext>
                </a:extLst>
              </p:cNvPr>
              <p:cNvGrpSpPr/>
              <p:nvPr/>
            </p:nvGrpSpPr>
            <p:grpSpPr>
              <a:xfrm>
                <a:off x="2474570" y="3534154"/>
                <a:ext cx="1576714" cy="540000"/>
                <a:chOff x="3378158" y="3407889"/>
                <a:chExt cx="1576714" cy="540000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9A29F95-435B-B84E-A387-EAA5F5E451D6}"/>
                    </a:ext>
                  </a:extLst>
                </p:cNvPr>
                <p:cNvSpPr txBox="1"/>
                <p:nvPr/>
              </p:nvSpPr>
              <p:spPr>
                <a:xfrm>
                  <a:off x="3378158" y="3407889"/>
                  <a:ext cx="1576714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78E4B89-DF5A-7246-97BB-E518D8FC7C4C}"/>
                    </a:ext>
                  </a:extLst>
                </p:cNvPr>
                <p:cNvSpPr txBox="1"/>
                <p:nvPr/>
              </p:nvSpPr>
              <p:spPr>
                <a:xfrm>
                  <a:off x="3378158" y="3407889"/>
                  <a:ext cx="788357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FC3EC2E-D20B-E145-8403-00117C3433C5}"/>
                    </a:ext>
                  </a:extLst>
                </p:cNvPr>
                <p:cNvSpPr txBox="1"/>
                <p:nvPr/>
              </p:nvSpPr>
              <p:spPr>
                <a:xfrm>
                  <a:off x="3772337" y="3407889"/>
                  <a:ext cx="788357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3CB881-FB4B-C849-AD01-C969BE1AC594}"/>
                </a:ext>
              </a:extLst>
            </p:cNvPr>
            <p:cNvSpPr txBox="1"/>
            <p:nvPr/>
          </p:nvSpPr>
          <p:spPr>
            <a:xfrm>
              <a:off x="1998531" y="3677804"/>
              <a:ext cx="329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4004 Test Signal is = 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626D979-CD20-A645-AE13-B88DD956AC8B}"/>
                </a:ext>
              </a:extLst>
            </p:cNvPr>
            <p:cNvSpPr txBox="1"/>
            <p:nvPr/>
          </p:nvSpPr>
          <p:spPr>
            <a:xfrm>
              <a:off x="1998531" y="3940536"/>
              <a:ext cx="267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Carry Bit  is = 1</a:t>
              </a:r>
            </a:p>
          </p:txBody>
        </p:sp>
        <p:sp>
          <p:nvSpPr>
            <p:cNvPr id="49" name="Bent Up Arrow 48">
              <a:extLst>
                <a:ext uri="{FF2B5EF4-FFF2-40B4-BE49-F238E27FC236}">
                  <a16:creationId xmlns:a16="http://schemas.microsoft.com/office/drawing/2014/main" id="{9C063F2B-7E51-6E4D-8329-E7B0FAAA2DF7}"/>
                </a:ext>
              </a:extLst>
            </p:cNvPr>
            <p:cNvSpPr/>
            <p:nvPr/>
          </p:nvSpPr>
          <p:spPr>
            <a:xfrm flipH="1">
              <a:off x="1776141" y="3618748"/>
              <a:ext cx="264265" cy="262732"/>
            </a:xfrm>
            <a:prstGeom prst="bent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0" name="Bent Up Arrow 49">
              <a:extLst>
                <a:ext uri="{FF2B5EF4-FFF2-40B4-BE49-F238E27FC236}">
                  <a16:creationId xmlns:a16="http://schemas.microsoft.com/office/drawing/2014/main" id="{9F687484-8206-AC4B-8A2D-34ADD01C945E}"/>
                </a:ext>
              </a:extLst>
            </p:cNvPr>
            <p:cNvSpPr/>
            <p:nvPr/>
          </p:nvSpPr>
          <p:spPr>
            <a:xfrm flipH="1">
              <a:off x="1379964" y="3618748"/>
              <a:ext cx="660442" cy="570239"/>
            </a:xfrm>
            <a:prstGeom prst="bentUpArrow">
              <a:avLst>
                <a:gd name="adj1" fmla="val 11535"/>
                <a:gd name="adj2" fmla="val 11535"/>
                <a:gd name="adj3" fmla="val 17655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2F7112-84FB-4C4D-B4AB-91591EB681D7}"/>
                </a:ext>
              </a:extLst>
            </p:cNvPr>
            <p:cNvSpPr txBox="1"/>
            <p:nvPr/>
          </p:nvSpPr>
          <p:spPr>
            <a:xfrm>
              <a:off x="2040406" y="3319134"/>
              <a:ext cx="3470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the indicated Condition Bit is = 1: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263189-8D4C-8147-8FAA-A3706269EBC8}"/>
                </a:ext>
              </a:extLst>
            </p:cNvPr>
            <p:cNvSpPr txBox="1"/>
            <p:nvPr/>
          </p:nvSpPr>
          <p:spPr>
            <a:xfrm>
              <a:off x="1998531" y="4210116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Accumulator = 0</a:t>
              </a:r>
            </a:p>
          </p:txBody>
        </p:sp>
        <p:sp>
          <p:nvSpPr>
            <p:cNvPr id="53" name="Bent Up Arrow 52">
              <a:extLst>
                <a:ext uri="{FF2B5EF4-FFF2-40B4-BE49-F238E27FC236}">
                  <a16:creationId xmlns:a16="http://schemas.microsoft.com/office/drawing/2014/main" id="{D917B3EF-9C52-374C-BFB7-BF29FD0A237F}"/>
                </a:ext>
              </a:extLst>
            </p:cNvPr>
            <p:cNvSpPr/>
            <p:nvPr/>
          </p:nvSpPr>
          <p:spPr>
            <a:xfrm flipH="1">
              <a:off x="1020052" y="3633029"/>
              <a:ext cx="1020353" cy="822135"/>
            </a:xfrm>
            <a:prstGeom prst="bentUpArrow">
              <a:avLst>
                <a:gd name="adj1" fmla="val 8988"/>
                <a:gd name="adj2" fmla="val 10261"/>
                <a:gd name="adj3" fmla="val 1341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187574-195A-DE4E-B7C2-41F2C7F6C136}"/>
                </a:ext>
              </a:extLst>
            </p:cNvPr>
            <p:cNvSpPr txBox="1"/>
            <p:nvPr/>
          </p:nvSpPr>
          <p:spPr>
            <a:xfrm>
              <a:off x="1998531" y="4458935"/>
              <a:ext cx="308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Invert ALL the other conditions</a:t>
              </a:r>
            </a:p>
          </p:txBody>
        </p:sp>
        <p:sp>
          <p:nvSpPr>
            <p:cNvPr id="55" name="Bent Up Arrow 54">
              <a:extLst>
                <a:ext uri="{FF2B5EF4-FFF2-40B4-BE49-F238E27FC236}">
                  <a16:creationId xmlns:a16="http://schemas.microsoft.com/office/drawing/2014/main" id="{73267E3F-8CB0-7741-B0E0-C104F1DB0435}"/>
                </a:ext>
              </a:extLst>
            </p:cNvPr>
            <p:cNvSpPr/>
            <p:nvPr/>
          </p:nvSpPr>
          <p:spPr>
            <a:xfrm flipH="1">
              <a:off x="585104" y="3633030"/>
              <a:ext cx="1451850" cy="1056430"/>
            </a:xfrm>
            <a:prstGeom prst="bentUpArrow">
              <a:avLst>
                <a:gd name="adj1" fmla="val 8988"/>
                <a:gd name="adj2" fmla="val 10261"/>
                <a:gd name="adj3" fmla="val 1341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44F90A8-8CAE-C54C-B97C-C3247501E4F6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JCN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EA33698-CD3A-724A-B8D0-538708870AC0}"/>
              </a:ext>
            </a:extLst>
          </p:cNvPr>
          <p:cNvGrpSpPr/>
          <p:nvPr/>
        </p:nvGrpSpPr>
        <p:grpSpPr>
          <a:xfrm>
            <a:off x="808646" y="5463547"/>
            <a:ext cx="6155981" cy="923330"/>
            <a:chOff x="2130760" y="5581907"/>
            <a:chExt cx="6155981" cy="92333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5C652F0-1379-7A47-AA1C-C9DF2D078FD5}"/>
                </a:ext>
              </a:extLst>
            </p:cNvPr>
            <p:cNvSpPr/>
            <p:nvPr/>
          </p:nvSpPr>
          <p:spPr>
            <a:xfrm>
              <a:off x="2130760" y="5581907"/>
              <a:ext cx="615598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JUMP = C</a:t>
              </a:r>
              <a:r>
                <a:rPr lang="en-GB" baseline="-25000" dirty="0"/>
                <a:t>1</a:t>
              </a:r>
              <a:r>
                <a:rPr lang="en-GB" dirty="0"/>
                <a:t> * ((ACC = 0) * C</a:t>
              </a:r>
              <a:r>
                <a:rPr lang="en-GB" baseline="-25000" dirty="0"/>
                <a:t>2 </a:t>
              </a:r>
              <a:r>
                <a:rPr lang="en-GB" dirty="0"/>
                <a:t>+ (carry = 1) * C</a:t>
              </a:r>
              <a:r>
                <a:rPr lang="en-GB" baseline="-25000" dirty="0"/>
                <a:t>3  </a:t>
              </a:r>
              <a:r>
                <a:rPr lang="en-GB" dirty="0"/>
                <a:t>+ TEST * C</a:t>
              </a:r>
              <a:r>
                <a:rPr lang="en-GB" baseline="-25000" dirty="0"/>
                <a:t>4 </a:t>
              </a:r>
              <a:r>
                <a:rPr lang="en-GB" dirty="0"/>
                <a:t> + </a:t>
              </a:r>
            </a:p>
            <a:p>
              <a:endParaRPr lang="en-GB" dirty="0"/>
            </a:p>
            <a:p>
              <a:r>
                <a:rPr lang="en-GB" dirty="0"/>
                <a:t>               C</a:t>
              </a:r>
              <a:r>
                <a:rPr lang="en-GB" baseline="-25000" dirty="0"/>
                <a:t>1</a:t>
              </a:r>
              <a:r>
                <a:rPr lang="en-GB" dirty="0"/>
                <a:t> * (((ACC &lt;&gt; 0) + C</a:t>
              </a:r>
              <a:r>
                <a:rPr lang="en-GB" baseline="-25000" dirty="0"/>
                <a:t>2 </a:t>
              </a:r>
              <a:r>
                <a:rPr lang="en-GB" dirty="0"/>
                <a:t>) + ((carry = 0) + C</a:t>
              </a:r>
              <a:r>
                <a:rPr lang="en-GB" baseline="-25000" dirty="0"/>
                <a:t>3 </a:t>
              </a:r>
              <a:r>
                <a:rPr lang="en-GB" dirty="0"/>
                <a:t>) * (TEST + C</a:t>
              </a:r>
              <a:r>
                <a:rPr lang="en-GB" baseline="-25000" dirty="0"/>
                <a:t>4</a:t>
              </a:r>
              <a:r>
                <a:rPr lang="en-GB" dirty="0"/>
                <a:t> )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3FA7F6D-3FFA-4344-8655-D93DDEDE2ABA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8" y="563854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BAD1536-1E18-EB40-8E74-F564ED6D15DE}"/>
                </a:ext>
              </a:extLst>
            </p:cNvPr>
            <p:cNvCxnSpPr>
              <a:cxnSpLocks/>
            </p:cNvCxnSpPr>
            <p:nvPr/>
          </p:nvCxnSpPr>
          <p:spPr>
            <a:xfrm>
              <a:off x="4695385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B11165-C473-3A45-8655-9CEF5071BB22}"/>
                </a:ext>
              </a:extLst>
            </p:cNvPr>
            <p:cNvCxnSpPr>
              <a:cxnSpLocks/>
            </p:cNvCxnSpPr>
            <p:nvPr/>
          </p:nvCxnSpPr>
          <p:spPr>
            <a:xfrm>
              <a:off x="6449298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D4B102-665C-CC46-9AC6-D5DB0CF03C44}"/>
                </a:ext>
              </a:extLst>
            </p:cNvPr>
            <p:cNvCxnSpPr>
              <a:cxnSpLocks/>
            </p:cNvCxnSpPr>
            <p:nvPr/>
          </p:nvCxnSpPr>
          <p:spPr>
            <a:xfrm>
              <a:off x="7707202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D3D9A7-E79E-CB46-909F-2F2D701781D7}"/>
                </a:ext>
              </a:extLst>
            </p:cNvPr>
            <p:cNvCxnSpPr>
              <a:cxnSpLocks/>
            </p:cNvCxnSpPr>
            <p:nvPr/>
          </p:nvCxnSpPr>
          <p:spPr>
            <a:xfrm>
              <a:off x="6497850" y="5638545"/>
              <a:ext cx="509853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898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1A1E6-3524-5141-A0C3-6229BFED174F}"/>
              </a:ext>
            </a:extLst>
          </p:cNvPr>
          <p:cNvGrpSpPr/>
          <p:nvPr/>
        </p:nvGrpSpPr>
        <p:grpSpPr>
          <a:xfrm>
            <a:off x="329957" y="0"/>
            <a:ext cx="6493248" cy="4361893"/>
            <a:chOff x="1600428" y="509314"/>
            <a:chExt cx="6493248" cy="4361893"/>
          </a:xfrm>
        </p:grpSpPr>
        <p:sp>
          <p:nvSpPr>
            <p:cNvPr id="48" name="Right Arrow 47">
              <a:extLst>
                <a:ext uri="{FF2B5EF4-FFF2-40B4-BE49-F238E27FC236}">
                  <a16:creationId xmlns:a16="http://schemas.microsoft.com/office/drawing/2014/main" id="{E54035C4-2224-E24F-ADAF-C75C0DEAD565}"/>
                </a:ext>
              </a:extLst>
            </p:cNvPr>
            <p:cNvSpPr/>
            <p:nvPr/>
          </p:nvSpPr>
          <p:spPr>
            <a:xfrm rot="16200000">
              <a:off x="3638872" y="2358023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B36D9AD-5D69-8540-BCD2-308494B2097F}"/>
                </a:ext>
              </a:extLst>
            </p:cNvPr>
            <p:cNvSpPr txBox="1"/>
            <p:nvPr/>
          </p:nvSpPr>
          <p:spPr>
            <a:xfrm>
              <a:off x="2392710" y="2562883"/>
              <a:ext cx="286956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 for register pair 0 or 0P</a:t>
              </a:r>
            </a:p>
            <a:p>
              <a:r>
                <a:rPr lang="en-US" dirty="0"/>
                <a:t>001 for register pair 2 or 1P</a:t>
              </a:r>
            </a:p>
            <a:p>
              <a:r>
                <a:rPr lang="en-US" dirty="0"/>
                <a:t>010 for register pair 4 or 2P</a:t>
              </a:r>
            </a:p>
            <a:p>
              <a:r>
                <a:rPr lang="en-US" dirty="0"/>
                <a:t>011 for register pair 6 or 3P</a:t>
              </a:r>
            </a:p>
            <a:p>
              <a:r>
                <a:rPr lang="en-US" dirty="0"/>
                <a:t>100 for register pair 8 or 4P</a:t>
              </a:r>
            </a:p>
            <a:p>
              <a:r>
                <a:rPr lang="en-US" dirty="0"/>
                <a:t>101 for register pair 10 or 5P</a:t>
              </a:r>
            </a:p>
            <a:p>
              <a:r>
                <a:rPr lang="en-US" dirty="0"/>
                <a:t>110 for register pair 12 or 6P</a:t>
              </a:r>
            </a:p>
            <a:p>
              <a:r>
                <a:rPr lang="en-US" dirty="0"/>
                <a:t>111 for register pair 14 or 7P</a:t>
              </a:r>
            </a:p>
          </p:txBody>
        </p:sp>
        <p:sp>
          <p:nvSpPr>
            <p:cNvPr id="61" name="Double Brace 60">
              <a:extLst>
                <a:ext uri="{FF2B5EF4-FFF2-40B4-BE49-F238E27FC236}">
                  <a16:creationId xmlns:a16="http://schemas.microsoft.com/office/drawing/2014/main" id="{256F6689-176E-5648-A146-BB89C60E8411}"/>
                </a:ext>
              </a:extLst>
            </p:cNvPr>
            <p:cNvSpPr/>
            <p:nvPr/>
          </p:nvSpPr>
          <p:spPr>
            <a:xfrm rot="16200000">
              <a:off x="5788930" y="-84186"/>
              <a:ext cx="1373582" cy="3100586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6D30DB7-6350-3944-B20C-02161F676032}"/>
                </a:ext>
              </a:extLst>
            </p:cNvPr>
            <p:cNvGrpSpPr/>
            <p:nvPr/>
          </p:nvGrpSpPr>
          <p:grpSpPr>
            <a:xfrm>
              <a:off x="1600428" y="509314"/>
              <a:ext cx="6493248" cy="1643583"/>
              <a:chOff x="1600428" y="509314"/>
              <a:chExt cx="6493248" cy="164358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F2AEC22-D01C-3D46-8527-B4A222142E12}"/>
                  </a:ext>
                </a:extLst>
              </p:cNvPr>
              <p:cNvGrpSpPr/>
              <p:nvPr/>
            </p:nvGrpSpPr>
            <p:grpSpPr>
              <a:xfrm>
                <a:off x="1604353" y="1298488"/>
                <a:ext cx="3153427" cy="540000"/>
                <a:chOff x="6267794" y="658408"/>
                <a:chExt cx="2880000" cy="54000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2D41EB2-5DB4-E846-8717-8CCD6EAD65B7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288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D425887-966D-2642-A5E0-E1A764AAD66A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144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1E26FC8-A08F-5248-9CE6-0D8A2FACEDF4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8C19830-47F1-564A-A8AC-4140D7B55C3D}"/>
                    </a:ext>
                  </a:extLst>
                </p:cNvPr>
                <p:cNvSpPr txBox="1"/>
                <p:nvPr/>
              </p:nvSpPr>
              <p:spPr>
                <a:xfrm>
                  <a:off x="770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84C5AC2-971C-9F46-A13D-7BCDCE1B9E12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36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B2C7C63-7288-4149-A4D7-FDB86F78471A}"/>
                    </a:ext>
                  </a:extLst>
                </p:cNvPr>
                <p:cNvSpPr txBox="1"/>
                <p:nvPr/>
              </p:nvSpPr>
              <p:spPr>
                <a:xfrm>
                  <a:off x="734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D14798B-7160-3846-A0A6-8214961AFD49}"/>
                    </a:ext>
                  </a:extLst>
                </p:cNvPr>
                <p:cNvSpPr txBox="1"/>
                <p:nvPr/>
              </p:nvSpPr>
              <p:spPr>
                <a:xfrm>
                  <a:off x="80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319E6A-FC7C-1242-AE89-C12C0346F3D7}"/>
                  </a:ext>
                </a:extLst>
              </p:cNvPr>
              <p:cNvSpPr txBox="1"/>
              <p:nvPr/>
            </p:nvSpPr>
            <p:spPr>
              <a:xfrm>
                <a:off x="1600428" y="1276100"/>
                <a:ext cx="33249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0  0  1  0  R</a:t>
                </a:r>
                <a:r>
                  <a:rPr lang="en-US" sz="2000" baseline="-25000" dirty="0"/>
                  <a:t>p</a:t>
                </a:r>
                <a:r>
                  <a:rPr lang="en-US" sz="3200" dirty="0"/>
                  <a:t> R</a:t>
                </a:r>
                <a:r>
                  <a:rPr lang="en-US" baseline="-25000" dirty="0"/>
                  <a:t>p</a:t>
                </a:r>
                <a:r>
                  <a:rPr lang="en-US" sz="3200" dirty="0"/>
                  <a:t> R</a:t>
                </a:r>
                <a:r>
                  <a:rPr lang="en-US" baseline="-25000" dirty="0"/>
                  <a:t>p</a:t>
                </a:r>
                <a:r>
                  <a:rPr lang="en-US" sz="3200" dirty="0"/>
                  <a:t> 0</a:t>
                </a:r>
                <a:endParaRPr lang="en-US" sz="3200" baseline="-25000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7EE9607-FA22-634A-B245-8F700E839056}"/>
                  </a:ext>
                </a:extLst>
              </p:cNvPr>
              <p:cNvGrpSpPr/>
              <p:nvPr/>
            </p:nvGrpSpPr>
            <p:grpSpPr>
              <a:xfrm>
                <a:off x="4816979" y="1298488"/>
                <a:ext cx="3276697" cy="540000"/>
                <a:chOff x="1548747" y="1298488"/>
                <a:chExt cx="3276697" cy="54000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4F11099-9D9E-1340-AA04-27C0E42BC4A8}"/>
                    </a:ext>
                  </a:extLst>
                </p:cNvPr>
                <p:cNvGrpSpPr/>
                <p:nvPr/>
              </p:nvGrpSpPr>
              <p:grpSpPr>
                <a:xfrm>
                  <a:off x="1604353" y="1298488"/>
                  <a:ext cx="3153427" cy="540000"/>
                  <a:chOff x="6267794" y="658408"/>
                  <a:chExt cx="2880000" cy="540000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822F325-73C1-BF48-BFFC-5DE5DCDBB1A3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288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2EE8F97-ACE3-C24D-BAF1-4B61E4AFCAFE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144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8540A3C-ACC4-DD49-8764-9C8A734BFA71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C40B43C-710D-D444-9FB8-A6A5EF4ED356}"/>
                      </a:ext>
                    </a:extLst>
                  </p:cNvPr>
                  <p:cNvSpPr txBox="1"/>
                  <p:nvPr/>
                </p:nvSpPr>
                <p:spPr>
                  <a:xfrm>
                    <a:off x="770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C0D3313-F688-774E-A73E-760B15137287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36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3CD0E4A-73FB-4542-B120-15BBA1A21575}"/>
                      </a:ext>
                    </a:extLst>
                  </p:cNvPr>
                  <p:cNvSpPr txBox="1"/>
                  <p:nvPr/>
                </p:nvSpPr>
                <p:spPr>
                  <a:xfrm>
                    <a:off x="734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2C3F4FD-25D9-D745-AD55-14BE08548010}"/>
                      </a:ext>
                    </a:extLst>
                  </p:cNvPr>
                  <p:cNvSpPr txBox="1"/>
                  <p:nvPr/>
                </p:nvSpPr>
                <p:spPr>
                  <a:xfrm>
                    <a:off x="80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13E71FB-F2A0-9141-A324-6D91B5590B91}"/>
                    </a:ext>
                  </a:extLst>
                </p:cNvPr>
                <p:cNvSpPr txBox="1"/>
                <p:nvPr/>
              </p:nvSpPr>
              <p:spPr>
                <a:xfrm>
                  <a:off x="1548747" y="1298488"/>
                  <a:ext cx="327669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D</a:t>
                  </a:r>
                  <a:r>
                    <a:rPr lang="en-US" sz="2800" baseline="-25000" dirty="0"/>
                    <a:t>1</a:t>
                  </a:r>
                  <a:r>
                    <a:rPr lang="en-US" sz="2800" dirty="0"/>
                    <a:t> D</a:t>
                  </a:r>
                  <a:r>
                    <a:rPr lang="en-US" sz="2800" baseline="-25000" dirty="0"/>
                    <a:t>2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3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4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5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6 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7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8</a:t>
                  </a:r>
                </a:p>
              </p:txBody>
            </p:sp>
          </p:grpSp>
          <p:sp>
            <p:nvSpPr>
              <p:cNvPr id="59" name="Double Brace 58">
                <a:extLst>
                  <a:ext uri="{FF2B5EF4-FFF2-40B4-BE49-F238E27FC236}">
                    <a16:creationId xmlns:a16="http://schemas.microsoft.com/office/drawing/2014/main" id="{46B51322-D976-C545-B9C4-F1822CB8B2F0}"/>
                  </a:ext>
                </a:extLst>
              </p:cNvPr>
              <p:cNvSpPr/>
              <p:nvPr/>
            </p:nvSpPr>
            <p:spPr>
              <a:xfrm rot="16200000">
                <a:off x="3105528" y="876507"/>
                <a:ext cx="1373582" cy="1179197"/>
              </a:xfrm>
              <a:prstGeom prst="bracePair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CC7AEB-4CD4-F04E-9F3C-6FD1F4F4F54E}"/>
                  </a:ext>
                </a:extLst>
              </p:cNvPr>
              <p:cNvSpPr txBox="1"/>
              <p:nvPr/>
            </p:nvSpPr>
            <p:spPr>
              <a:xfrm>
                <a:off x="2978604" y="509314"/>
                <a:ext cx="5047408" cy="540000"/>
              </a:xfrm>
              <a:prstGeom prst="rect">
                <a:avLst/>
              </a:prstGeom>
              <a:solidFill>
                <a:schemeClr val="bg1"/>
              </a:solidFill>
              <a:ln w="47625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2F4040-8825-9E43-9E3B-EE3201254F60}"/>
                </a:ext>
              </a:extLst>
            </p:cNvPr>
            <p:cNvSpPr txBox="1"/>
            <p:nvPr/>
          </p:nvSpPr>
          <p:spPr>
            <a:xfrm>
              <a:off x="5702139" y="2563063"/>
              <a:ext cx="1929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8-bit data quantity</a:t>
              </a:r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38F1A132-A403-D645-B26C-4E46CF7EEEB6}"/>
                </a:ext>
              </a:extLst>
            </p:cNvPr>
            <p:cNvSpPr/>
            <p:nvPr/>
          </p:nvSpPr>
          <p:spPr>
            <a:xfrm rot="16200000">
              <a:off x="6328192" y="2337198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8845618-C632-7146-B72C-1D5EFC00311B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SRC 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CB5379-17B1-5140-87CF-4916C37C8197}"/>
              </a:ext>
            </a:extLst>
          </p:cNvPr>
          <p:cNvGrpSpPr/>
          <p:nvPr/>
        </p:nvGrpSpPr>
        <p:grpSpPr>
          <a:xfrm>
            <a:off x="1302345" y="4911652"/>
            <a:ext cx="4360114" cy="807410"/>
            <a:chOff x="1122239" y="4811153"/>
            <a:chExt cx="4360114" cy="80741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84BFBAE-4BBB-6847-B4BE-FADAB0CC4E49}"/>
                </a:ext>
              </a:extLst>
            </p:cNvPr>
            <p:cNvSpPr txBox="1"/>
            <p:nvPr/>
          </p:nvSpPr>
          <p:spPr>
            <a:xfrm>
              <a:off x="1122239" y="481115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1</a:t>
              </a:r>
              <a:r>
                <a:rPr lang="en-US" dirty="0"/>
                <a:t>D</a:t>
              </a:r>
              <a:r>
                <a:rPr lang="en-US" baseline="-25000" dirty="0"/>
                <a:t>2</a:t>
              </a:r>
              <a:r>
                <a:rPr lang="en-US" dirty="0"/>
                <a:t>D</a:t>
              </a:r>
              <a:r>
                <a:rPr lang="en-US" baseline="-25000" dirty="0"/>
                <a:t>3</a:t>
              </a:r>
              <a:r>
                <a:rPr lang="en-US" dirty="0"/>
                <a:t>D</a:t>
              </a:r>
              <a:r>
                <a:rPr lang="en-US" baseline="-25000" dirty="0"/>
                <a:t>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FB87897-16A0-A94D-9C04-F608CCA767FB}"/>
                </a:ext>
              </a:extLst>
            </p:cNvPr>
            <p:cNvSpPr txBox="1"/>
            <p:nvPr/>
          </p:nvSpPr>
          <p:spPr>
            <a:xfrm>
              <a:off x="1122239" y="5249231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5</a:t>
              </a:r>
              <a:r>
                <a:rPr lang="en-US" dirty="0"/>
                <a:t>D</a:t>
              </a:r>
              <a:r>
                <a:rPr lang="en-US" baseline="-25000" dirty="0"/>
                <a:t>6</a:t>
              </a:r>
              <a:r>
                <a:rPr lang="en-US" dirty="0"/>
                <a:t>D</a:t>
              </a:r>
              <a:r>
                <a:rPr lang="en-US" baseline="-25000" dirty="0"/>
                <a:t>7</a:t>
              </a:r>
              <a:r>
                <a:rPr lang="en-US" dirty="0"/>
                <a:t>D</a:t>
              </a:r>
              <a:r>
                <a:rPr lang="en-US" baseline="-25000" dirty="0"/>
                <a:t>8</a:t>
              </a: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D90E7AB3-CEE9-3C43-AC28-CF6C8C63D4DB}"/>
                </a:ext>
              </a:extLst>
            </p:cNvPr>
            <p:cNvSpPr/>
            <p:nvPr/>
          </p:nvSpPr>
          <p:spPr>
            <a:xfrm>
              <a:off x="2191763" y="4930946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B941C98F-9571-1B4A-8E3E-951524EEAD11}"/>
                </a:ext>
              </a:extLst>
            </p:cNvPr>
            <p:cNvSpPr/>
            <p:nvPr/>
          </p:nvSpPr>
          <p:spPr>
            <a:xfrm>
              <a:off x="2197546" y="5369024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7FEAD9-E658-424D-945D-62D2C2B9800A}"/>
                </a:ext>
              </a:extLst>
            </p:cNvPr>
            <p:cNvSpPr/>
            <p:nvPr/>
          </p:nvSpPr>
          <p:spPr>
            <a:xfrm>
              <a:off x="2498656" y="4813087"/>
              <a:ext cx="29836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p </a:t>
              </a:r>
              <a:r>
                <a:rPr lang="en-US" dirty="0"/>
                <a:t>R</a:t>
              </a:r>
              <a:r>
                <a:rPr lang="en-US" baseline="-25000" dirty="0"/>
                <a:t>p</a:t>
              </a:r>
              <a:r>
                <a:rPr lang="en-US" dirty="0"/>
                <a:t> R</a:t>
              </a:r>
              <a:r>
                <a:rPr lang="en-US" baseline="-25000" dirty="0"/>
                <a:t>p</a:t>
              </a:r>
              <a:r>
                <a:rPr lang="en-US" dirty="0"/>
                <a:t> R</a:t>
              </a:r>
              <a:r>
                <a:rPr lang="en-US" baseline="-25000" dirty="0"/>
                <a:t>p</a:t>
              </a:r>
              <a:r>
                <a:rPr lang="en-US" dirty="0"/>
                <a:t> 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42F5424-97CF-CA4B-B20D-1E0C617E34F6}"/>
                </a:ext>
              </a:extLst>
            </p:cNvPr>
            <p:cNvSpPr/>
            <p:nvPr/>
          </p:nvSpPr>
          <p:spPr>
            <a:xfrm>
              <a:off x="2510221" y="5208616"/>
              <a:ext cx="27435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p+1 </a:t>
              </a:r>
              <a:r>
                <a:rPr lang="en-US" dirty="0"/>
                <a:t>R</a:t>
              </a:r>
              <a:r>
                <a:rPr lang="en-US" baseline="-25000" dirty="0"/>
                <a:t>p+1</a:t>
              </a:r>
              <a:r>
                <a:rPr lang="en-US" dirty="0"/>
                <a:t> R</a:t>
              </a:r>
              <a:r>
                <a:rPr lang="en-US" baseline="-25000" dirty="0"/>
                <a:t>p+1</a:t>
              </a:r>
              <a:r>
                <a:rPr lang="en-US" dirty="0"/>
                <a:t> R</a:t>
              </a:r>
              <a:r>
                <a:rPr lang="en-US" baseline="-25000" dirty="0"/>
                <a:t>p+1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162F71-5910-8645-89BF-5B56AF1C8978}"/>
              </a:ext>
            </a:extLst>
          </p:cNvPr>
          <p:cNvGrpSpPr/>
          <p:nvPr/>
        </p:nvGrpSpPr>
        <p:grpSpPr>
          <a:xfrm>
            <a:off x="7904101" y="0"/>
            <a:ext cx="3661850" cy="4361893"/>
            <a:chOff x="720408" y="809975"/>
            <a:chExt cx="3661850" cy="4361893"/>
          </a:xfrm>
        </p:grpSpPr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7E40E1BD-F1A4-4648-A419-D24787889334}"/>
                </a:ext>
              </a:extLst>
            </p:cNvPr>
            <p:cNvSpPr/>
            <p:nvPr/>
          </p:nvSpPr>
          <p:spPr>
            <a:xfrm rot="16200000">
              <a:off x="2758852" y="2658684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6D1D585-176E-3043-BF00-00300A85C9E4}"/>
                </a:ext>
              </a:extLst>
            </p:cNvPr>
            <p:cNvSpPr txBox="1"/>
            <p:nvPr/>
          </p:nvSpPr>
          <p:spPr>
            <a:xfrm>
              <a:off x="1512690" y="2863544"/>
              <a:ext cx="286956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000 for register pair 0 or 0P</a:t>
              </a:r>
            </a:p>
            <a:p>
              <a:r>
                <a:rPr lang="en-US" dirty="0"/>
                <a:t>001 for register pair 2 or 1P</a:t>
              </a:r>
            </a:p>
            <a:p>
              <a:r>
                <a:rPr lang="en-US" dirty="0"/>
                <a:t>010 for register pair 4 or 2P</a:t>
              </a:r>
            </a:p>
            <a:p>
              <a:r>
                <a:rPr lang="en-US" dirty="0"/>
                <a:t>011 for register pair 6 or 3P</a:t>
              </a:r>
            </a:p>
            <a:p>
              <a:r>
                <a:rPr lang="en-US" dirty="0"/>
                <a:t>100 for register pair 8 or 4P</a:t>
              </a:r>
            </a:p>
            <a:p>
              <a:r>
                <a:rPr lang="en-US" dirty="0"/>
                <a:t>101 for register pair 10 or 5P</a:t>
              </a:r>
            </a:p>
            <a:p>
              <a:r>
                <a:rPr lang="en-US" dirty="0"/>
                <a:t>110 for register pair 12 or 6P</a:t>
              </a:r>
            </a:p>
            <a:p>
              <a:r>
                <a:rPr lang="en-US" dirty="0"/>
                <a:t>111 for register pair 14 or 7P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C6D003-AC96-5B41-98D5-FEAF0AE45EE2}"/>
                </a:ext>
              </a:extLst>
            </p:cNvPr>
            <p:cNvSpPr txBox="1"/>
            <p:nvPr/>
          </p:nvSpPr>
          <p:spPr>
            <a:xfrm>
              <a:off x="724333" y="1599149"/>
              <a:ext cx="315342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10C438-4386-CD44-AE2E-AC3C2ECB3F4F}"/>
                </a:ext>
              </a:extLst>
            </p:cNvPr>
            <p:cNvSpPr txBox="1"/>
            <p:nvPr/>
          </p:nvSpPr>
          <p:spPr>
            <a:xfrm>
              <a:off x="724333" y="1599149"/>
              <a:ext cx="1576714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F3F372D-A0EF-124E-B8AE-8DDD60BCBE0B}"/>
                </a:ext>
              </a:extLst>
            </p:cNvPr>
            <p:cNvSpPr txBox="1"/>
            <p:nvPr/>
          </p:nvSpPr>
          <p:spPr>
            <a:xfrm>
              <a:off x="724333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21E2F87-7BAB-8046-8558-636C3EDFEE5A}"/>
                </a:ext>
              </a:extLst>
            </p:cNvPr>
            <p:cNvSpPr txBox="1"/>
            <p:nvPr/>
          </p:nvSpPr>
          <p:spPr>
            <a:xfrm>
              <a:off x="2301047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BBF496-5AB4-8742-8ECE-865E7BBDB259}"/>
                </a:ext>
              </a:extLst>
            </p:cNvPr>
            <p:cNvSpPr txBox="1"/>
            <p:nvPr/>
          </p:nvSpPr>
          <p:spPr>
            <a:xfrm>
              <a:off x="724333" y="1599149"/>
              <a:ext cx="394178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F59B0E-9058-A94A-A429-4114435D66AA}"/>
                </a:ext>
              </a:extLst>
            </p:cNvPr>
            <p:cNvSpPr txBox="1"/>
            <p:nvPr/>
          </p:nvSpPr>
          <p:spPr>
            <a:xfrm>
              <a:off x="1906868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25FF55F-2A38-3C48-91DF-9EA39FFF46E8}"/>
                </a:ext>
              </a:extLst>
            </p:cNvPr>
            <p:cNvSpPr txBox="1"/>
            <p:nvPr/>
          </p:nvSpPr>
          <p:spPr>
            <a:xfrm>
              <a:off x="2695225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C2B2C3-7875-D340-BF7A-15FBFEDAA2D6}"/>
                </a:ext>
              </a:extLst>
            </p:cNvPr>
            <p:cNvSpPr txBox="1"/>
            <p:nvPr/>
          </p:nvSpPr>
          <p:spPr>
            <a:xfrm>
              <a:off x="720408" y="1576761"/>
              <a:ext cx="3324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  0  1  0  R</a:t>
              </a:r>
              <a:r>
                <a:rPr lang="en-US" sz="2000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0</a:t>
              </a:r>
              <a:endParaRPr lang="en-US" sz="3200" baseline="-25000" dirty="0"/>
            </a:p>
          </p:txBody>
        </p:sp>
        <p:sp>
          <p:nvSpPr>
            <p:cNvPr id="50" name="Double Brace 49">
              <a:extLst>
                <a:ext uri="{FF2B5EF4-FFF2-40B4-BE49-F238E27FC236}">
                  <a16:creationId xmlns:a16="http://schemas.microsoft.com/office/drawing/2014/main" id="{B27A41FD-23AF-CA47-8EFD-54533E0401D2}"/>
                </a:ext>
              </a:extLst>
            </p:cNvPr>
            <p:cNvSpPr/>
            <p:nvPr/>
          </p:nvSpPr>
          <p:spPr>
            <a:xfrm rot="16200000">
              <a:off x="2225508" y="1177168"/>
              <a:ext cx="1373582" cy="117919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43A82A-2D50-144D-BA6E-92D2C0E9ABDD}"/>
                </a:ext>
              </a:extLst>
            </p:cNvPr>
            <p:cNvSpPr txBox="1"/>
            <p:nvPr/>
          </p:nvSpPr>
          <p:spPr>
            <a:xfrm>
              <a:off x="2098584" y="809975"/>
              <a:ext cx="1946823" cy="540000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A7CADD8-B939-3A41-AAB2-C7647D146F8C}"/>
              </a:ext>
            </a:extLst>
          </p:cNvPr>
          <p:cNvSpPr/>
          <p:nvPr/>
        </p:nvSpPr>
        <p:spPr>
          <a:xfrm>
            <a:off x="10069218" y="5209928"/>
            <a:ext cx="2036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(RRRO) --&gt; DB (X2)</a:t>
            </a:r>
            <a:br>
              <a:rPr lang="en-GB" dirty="0"/>
            </a:br>
            <a:r>
              <a:rPr lang="en-GB" b="1" dirty="0"/>
              <a:t>(RRR1) --&gt; DB (X3)</a:t>
            </a: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5CCBF5-C435-2848-917C-86B855501095}"/>
              </a:ext>
            </a:extLst>
          </p:cNvPr>
          <p:cNvGrpSpPr/>
          <p:nvPr/>
        </p:nvGrpSpPr>
        <p:grpSpPr>
          <a:xfrm>
            <a:off x="7596962" y="5117020"/>
            <a:ext cx="2198842" cy="807410"/>
            <a:chOff x="7940536" y="2621590"/>
            <a:chExt cx="2198842" cy="8074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B4C84CF-B0DE-E545-9E7C-CCB5F5368138}"/>
                </a:ext>
              </a:extLst>
            </p:cNvPr>
            <p:cNvSpPr txBox="1"/>
            <p:nvPr/>
          </p:nvSpPr>
          <p:spPr>
            <a:xfrm>
              <a:off x="7941558" y="262159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RP</a:t>
              </a:r>
              <a:r>
                <a:rPr lang="en-US" baseline="-25000" dirty="0" err="1"/>
                <a:t>p</a:t>
              </a:r>
              <a:r>
                <a:rPr lang="en-US" dirty="0"/>
                <a:t>)</a:t>
              </a:r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F61C098C-4427-EF44-958D-46152CC02130}"/>
                </a:ext>
              </a:extLst>
            </p:cNvPr>
            <p:cNvSpPr/>
            <p:nvPr/>
          </p:nvSpPr>
          <p:spPr>
            <a:xfrm>
              <a:off x="9011082" y="2741383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5E82043F-3FD4-B444-9A15-0A899CF8B386}"/>
                </a:ext>
              </a:extLst>
            </p:cNvPr>
            <p:cNvSpPr/>
            <p:nvPr/>
          </p:nvSpPr>
          <p:spPr>
            <a:xfrm>
              <a:off x="9016865" y="3179461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7D2E6FB-7111-3D47-A9CB-3215A633D2C3}"/>
                </a:ext>
              </a:extLst>
            </p:cNvPr>
            <p:cNvSpPr/>
            <p:nvPr/>
          </p:nvSpPr>
          <p:spPr>
            <a:xfrm>
              <a:off x="9317975" y="2623524"/>
              <a:ext cx="8098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DB(x2)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5FD5E0C-C1A2-654C-839D-0D02CE6E5003}"/>
                </a:ext>
              </a:extLst>
            </p:cNvPr>
            <p:cNvSpPr/>
            <p:nvPr/>
          </p:nvSpPr>
          <p:spPr>
            <a:xfrm>
              <a:off x="9329541" y="3019053"/>
              <a:ext cx="8098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DB(x3)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B263D38-1598-3141-BC0B-8A01B7972224}"/>
                </a:ext>
              </a:extLst>
            </p:cNvPr>
            <p:cNvSpPr txBox="1"/>
            <p:nvPr/>
          </p:nvSpPr>
          <p:spPr>
            <a:xfrm>
              <a:off x="7940536" y="3059668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(RP</a:t>
              </a:r>
              <a:r>
                <a:rPr lang="en-US" baseline="-25000" dirty="0"/>
                <a:t>p+1</a:t>
              </a:r>
              <a:r>
                <a:rPr lang="en-US" dirty="0"/>
                <a:t>)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BB31708-57C3-A147-9E73-875A2F1A6B69}"/>
              </a:ext>
            </a:extLst>
          </p:cNvPr>
          <p:cNvSpPr txBox="1"/>
          <p:nvPr/>
        </p:nvSpPr>
        <p:spPr>
          <a:xfrm>
            <a:off x="5276041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68BD19-6553-7845-8843-9D88E08B0EC4}"/>
              </a:ext>
            </a:extLst>
          </p:cNvPr>
          <p:cNvCxnSpPr>
            <a:cxnSpLocks/>
          </p:cNvCxnSpPr>
          <p:nvPr/>
        </p:nvCxnSpPr>
        <p:spPr>
          <a:xfrm>
            <a:off x="7335982" y="-156754"/>
            <a:ext cx="0" cy="70539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0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D8845618-C632-7146-B72C-1D5EFC00311B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SRC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9B1D82-ECD1-204B-A777-75893F6A2DF1}"/>
              </a:ext>
            </a:extLst>
          </p:cNvPr>
          <p:cNvSpPr txBox="1"/>
          <p:nvPr/>
        </p:nvSpPr>
        <p:spPr>
          <a:xfrm>
            <a:off x="3058591" y="3894268"/>
            <a:ext cx="2720863" cy="1200329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 of 4 DATA RAM chips within the DATA RAM bank previously selected with a DCL instruction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C5A37E-FBBC-974D-93C7-8717ECF61963}"/>
              </a:ext>
            </a:extLst>
          </p:cNvPr>
          <p:cNvGrpSpPr/>
          <p:nvPr/>
        </p:nvGrpSpPr>
        <p:grpSpPr>
          <a:xfrm>
            <a:off x="915190" y="883358"/>
            <a:ext cx="3153427" cy="540000"/>
            <a:chOff x="6267794" y="658408"/>
            <a:chExt cx="2880000" cy="5400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1F7C52-92AD-4C4D-B199-BB887030B1F2}"/>
                </a:ext>
              </a:extLst>
            </p:cNvPr>
            <p:cNvSpPr txBox="1"/>
            <p:nvPr/>
          </p:nvSpPr>
          <p:spPr>
            <a:xfrm>
              <a:off x="6267794" y="658408"/>
              <a:ext cx="288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AF882E-6929-454A-BF37-DB60469FF7A4}"/>
                </a:ext>
              </a:extLst>
            </p:cNvPr>
            <p:cNvSpPr txBox="1"/>
            <p:nvPr/>
          </p:nvSpPr>
          <p:spPr>
            <a:xfrm>
              <a:off x="6267794" y="658408"/>
              <a:ext cx="144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7C69E3-5231-BF4D-A7F2-D74FD0844706}"/>
                </a:ext>
              </a:extLst>
            </p:cNvPr>
            <p:cNvSpPr txBox="1"/>
            <p:nvPr/>
          </p:nvSpPr>
          <p:spPr>
            <a:xfrm>
              <a:off x="62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F45469A-691F-8E4B-AFCC-A17E7E8E5C79}"/>
                </a:ext>
              </a:extLst>
            </p:cNvPr>
            <p:cNvSpPr txBox="1"/>
            <p:nvPr/>
          </p:nvSpPr>
          <p:spPr>
            <a:xfrm>
              <a:off x="770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005272-110E-4742-B7F3-6856934B380C}"/>
                </a:ext>
              </a:extLst>
            </p:cNvPr>
            <p:cNvSpPr txBox="1"/>
            <p:nvPr/>
          </p:nvSpPr>
          <p:spPr>
            <a:xfrm>
              <a:off x="6267794" y="658408"/>
              <a:ext cx="36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468300-4E45-CF45-9FAA-F56CB2E626E5}"/>
                </a:ext>
              </a:extLst>
            </p:cNvPr>
            <p:cNvSpPr txBox="1"/>
            <p:nvPr/>
          </p:nvSpPr>
          <p:spPr>
            <a:xfrm>
              <a:off x="734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6270ED0-95EB-7145-9BC4-B5E7274B4A3B}"/>
                </a:ext>
              </a:extLst>
            </p:cNvPr>
            <p:cNvSpPr txBox="1"/>
            <p:nvPr/>
          </p:nvSpPr>
          <p:spPr>
            <a:xfrm>
              <a:off x="80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0" name="Double Brace 49">
            <a:extLst>
              <a:ext uri="{FF2B5EF4-FFF2-40B4-BE49-F238E27FC236}">
                <a16:creationId xmlns:a16="http://schemas.microsoft.com/office/drawing/2014/main" id="{6713F242-B721-CD44-B19F-922A5FC27B88}"/>
              </a:ext>
            </a:extLst>
          </p:cNvPr>
          <p:cNvSpPr/>
          <p:nvPr/>
        </p:nvSpPr>
        <p:spPr>
          <a:xfrm rot="16200000">
            <a:off x="618965" y="692459"/>
            <a:ext cx="1380810" cy="788357"/>
          </a:xfrm>
          <a:prstGeom prst="bracePair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uble Brace 50">
            <a:extLst>
              <a:ext uri="{FF2B5EF4-FFF2-40B4-BE49-F238E27FC236}">
                <a16:creationId xmlns:a16="http://schemas.microsoft.com/office/drawing/2014/main" id="{7CEE3E57-1B9B-5245-8728-3209525B0433}"/>
              </a:ext>
            </a:extLst>
          </p:cNvPr>
          <p:cNvSpPr/>
          <p:nvPr/>
        </p:nvSpPr>
        <p:spPr>
          <a:xfrm rot="16200000">
            <a:off x="2632372" y="391114"/>
            <a:ext cx="1373582" cy="1498912"/>
          </a:xfrm>
          <a:prstGeom prst="bracePair">
            <a:avLst>
              <a:gd name="adj" fmla="val 693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uble Brace 51">
            <a:extLst>
              <a:ext uri="{FF2B5EF4-FFF2-40B4-BE49-F238E27FC236}">
                <a16:creationId xmlns:a16="http://schemas.microsoft.com/office/drawing/2014/main" id="{EA36D946-0212-8C4E-9312-BEB7AB6EFF47}"/>
              </a:ext>
            </a:extLst>
          </p:cNvPr>
          <p:cNvSpPr/>
          <p:nvPr/>
        </p:nvSpPr>
        <p:spPr>
          <a:xfrm rot="16200000">
            <a:off x="1449211" y="692459"/>
            <a:ext cx="1380810" cy="788357"/>
          </a:xfrm>
          <a:prstGeom prst="bracePair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ED2086-C401-4C40-8E0A-254D17041A3D}"/>
              </a:ext>
            </a:extLst>
          </p:cNvPr>
          <p:cNvSpPr txBox="1"/>
          <p:nvPr/>
        </p:nvSpPr>
        <p:spPr>
          <a:xfrm>
            <a:off x="503571" y="345679"/>
            <a:ext cx="4036565" cy="369332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referring to a DATA Ram character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6C5B2-7730-8049-A067-33A45605D37D}"/>
              </a:ext>
            </a:extLst>
          </p:cNvPr>
          <p:cNvSpPr txBox="1"/>
          <p:nvPr/>
        </p:nvSpPr>
        <p:spPr>
          <a:xfrm>
            <a:off x="3076598" y="3264804"/>
            <a:ext cx="2702856" cy="646331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 of 4 registers within the DATA RAM chip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578088-2B42-314A-8EFD-ED3B7F49E425}"/>
              </a:ext>
            </a:extLst>
          </p:cNvPr>
          <p:cNvSpPr txBox="1"/>
          <p:nvPr/>
        </p:nvSpPr>
        <p:spPr>
          <a:xfrm>
            <a:off x="3076598" y="2537649"/>
            <a:ext cx="1933156" cy="646331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 of 16 characters within the register</a:t>
            </a:r>
          </a:p>
        </p:txBody>
      </p:sp>
      <p:sp>
        <p:nvSpPr>
          <p:cNvPr id="63" name="Bent Up Arrow 62">
            <a:extLst>
              <a:ext uri="{FF2B5EF4-FFF2-40B4-BE49-F238E27FC236}">
                <a16:creationId xmlns:a16="http://schemas.microsoft.com/office/drawing/2014/main" id="{D7ACFDE0-6E46-2444-BA2A-564FC515573F}"/>
              </a:ext>
            </a:extLst>
          </p:cNvPr>
          <p:cNvSpPr/>
          <p:nvPr/>
        </p:nvSpPr>
        <p:spPr>
          <a:xfrm flipH="1">
            <a:off x="1833460" y="6124145"/>
            <a:ext cx="264265" cy="262732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65" name="Bent Up Arrow 64">
            <a:extLst>
              <a:ext uri="{FF2B5EF4-FFF2-40B4-BE49-F238E27FC236}">
                <a16:creationId xmlns:a16="http://schemas.microsoft.com/office/drawing/2014/main" id="{1716AEDE-B888-E445-9211-30149C97E034}"/>
              </a:ext>
            </a:extLst>
          </p:cNvPr>
          <p:cNvSpPr/>
          <p:nvPr/>
        </p:nvSpPr>
        <p:spPr>
          <a:xfrm flipH="1">
            <a:off x="1305151" y="5321554"/>
            <a:ext cx="660442" cy="570239"/>
          </a:xfrm>
          <a:prstGeom prst="bentUpArrow">
            <a:avLst>
              <a:gd name="adj1" fmla="val 11535"/>
              <a:gd name="adj2" fmla="val 11535"/>
              <a:gd name="adj3" fmla="val 1765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3126DAFD-7F7B-644B-AC42-EF1711E7DCA5}"/>
              </a:ext>
            </a:extLst>
          </p:cNvPr>
          <p:cNvSpPr/>
          <p:nvPr/>
        </p:nvSpPr>
        <p:spPr>
          <a:xfrm rot="16200000">
            <a:off x="2995802" y="2204362"/>
            <a:ext cx="64672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84704A-B5FB-4D49-BD5B-BFE994D2C220}"/>
              </a:ext>
            </a:extLst>
          </p:cNvPr>
          <p:cNvGrpSpPr/>
          <p:nvPr/>
        </p:nvGrpSpPr>
        <p:grpSpPr>
          <a:xfrm>
            <a:off x="1112279" y="1945390"/>
            <a:ext cx="1181681" cy="1869146"/>
            <a:chOff x="1112278" y="2151752"/>
            <a:chExt cx="1181681" cy="1869146"/>
          </a:xfrm>
        </p:grpSpPr>
        <p:sp>
          <p:nvSpPr>
            <p:cNvPr id="69" name="Bent Up Arrow 68">
              <a:extLst>
                <a:ext uri="{FF2B5EF4-FFF2-40B4-BE49-F238E27FC236}">
                  <a16:creationId xmlns:a16="http://schemas.microsoft.com/office/drawing/2014/main" id="{1C6F18D0-CE03-C14F-A04A-1B2F22901189}"/>
                </a:ext>
              </a:extLst>
            </p:cNvPr>
            <p:cNvSpPr/>
            <p:nvPr/>
          </p:nvSpPr>
          <p:spPr>
            <a:xfrm flipH="1">
              <a:off x="1235260" y="2151752"/>
              <a:ext cx="1020353" cy="1700799"/>
            </a:xfrm>
            <a:prstGeom prst="bentUpArrow">
              <a:avLst>
                <a:gd name="adj1" fmla="val 8988"/>
                <a:gd name="adj2" fmla="val 7206"/>
                <a:gd name="adj3" fmla="val 1001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5F147FD-CD7C-AF45-8BDA-49BDCB8F785C}"/>
                </a:ext>
              </a:extLst>
            </p:cNvPr>
            <p:cNvSpPr/>
            <p:nvPr/>
          </p:nvSpPr>
          <p:spPr>
            <a:xfrm>
              <a:off x="1112278" y="3562568"/>
              <a:ext cx="1181681" cy="458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Bent Up Arrow 65">
            <a:extLst>
              <a:ext uri="{FF2B5EF4-FFF2-40B4-BE49-F238E27FC236}">
                <a16:creationId xmlns:a16="http://schemas.microsoft.com/office/drawing/2014/main" id="{AF11D249-05C4-804C-B63E-82537DD302C1}"/>
              </a:ext>
            </a:extLst>
          </p:cNvPr>
          <p:cNvSpPr/>
          <p:nvPr/>
        </p:nvSpPr>
        <p:spPr>
          <a:xfrm flipH="1">
            <a:off x="2097725" y="1945390"/>
            <a:ext cx="1020353" cy="1700799"/>
          </a:xfrm>
          <a:prstGeom prst="bentUpArrow">
            <a:avLst>
              <a:gd name="adj1" fmla="val 8988"/>
              <a:gd name="adj2" fmla="val 7206"/>
              <a:gd name="adj3" fmla="val 1001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782B0-80B0-4649-84C9-A369EE6F806D}"/>
              </a:ext>
            </a:extLst>
          </p:cNvPr>
          <p:cNvSpPr/>
          <p:nvPr/>
        </p:nvSpPr>
        <p:spPr>
          <a:xfrm>
            <a:off x="1126437" y="2177321"/>
            <a:ext cx="125609" cy="2243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C750FF-FDBA-BF4C-92F2-7A02E97804D7}"/>
              </a:ext>
            </a:extLst>
          </p:cNvPr>
          <p:cNvSpPr/>
          <p:nvPr/>
        </p:nvSpPr>
        <p:spPr>
          <a:xfrm>
            <a:off x="1372049" y="2530152"/>
            <a:ext cx="125609" cy="1754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707747-7984-5F49-8F9E-C2E99B4EA41D}"/>
              </a:ext>
            </a:extLst>
          </p:cNvPr>
          <p:cNvSpPr/>
          <p:nvPr/>
        </p:nvSpPr>
        <p:spPr>
          <a:xfrm>
            <a:off x="2831222" y="3894268"/>
            <a:ext cx="146485" cy="568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321458-DC3C-3946-9F22-0802B2071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49" y="3299316"/>
            <a:ext cx="1816100" cy="12827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B00F825B-6D7A-FB42-A51C-0B06F5AA0380}"/>
              </a:ext>
            </a:extLst>
          </p:cNvPr>
          <p:cNvSpPr/>
          <p:nvPr/>
        </p:nvSpPr>
        <p:spPr>
          <a:xfrm>
            <a:off x="2791957" y="4295481"/>
            <a:ext cx="173721" cy="226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E5B7C77-5165-F44C-8BD6-189442311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45" r="14817"/>
          <a:stretch/>
        </p:blipFill>
        <p:spPr>
          <a:xfrm>
            <a:off x="2790335" y="3299316"/>
            <a:ext cx="324609" cy="12827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130D0CE-B8F4-D444-ABB3-D98756910933}"/>
              </a:ext>
            </a:extLst>
          </p:cNvPr>
          <p:cNvGrpSpPr/>
          <p:nvPr/>
        </p:nvGrpSpPr>
        <p:grpSpPr>
          <a:xfrm>
            <a:off x="5883299" y="403874"/>
            <a:ext cx="5521006" cy="4741276"/>
            <a:chOff x="5883299" y="403874"/>
            <a:chExt cx="5521006" cy="474127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990296-2BB6-304D-9C43-169455BC933C}"/>
                </a:ext>
              </a:extLst>
            </p:cNvPr>
            <p:cNvSpPr txBox="1"/>
            <p:nvPr/>
          </p:nvSpPr>
          <p:spPr>
            <a:xfrm>
              <a:off x="8683442" y="3944821"/>
              <a:ext cx="2720863" cy="1200329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1 of 4 DATA RAM chips within the DATA RAM bank previously selected with a DCL instruction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D17F7F1-190E-514B-847B-FD2CDD4EB387}"/>
                </a:ext>
              </a:extLst>
            </p:cNvPr>
            <p:cNvGrpSpPr/>
            <p:nvPr/>
          </p:nvGrpSpPr>
          <p:grpSpPr>
            <a:xfrm>
              <a:off x="6540041" y="933911"/>
              <a:ext cx="3153427" cy="540000"/>
              <a:chOff x="6267794" y="658408"/>
              <a:chExt cx="2880000" cy="54000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026B5D-3F03-BC42-A6BC-0F3C3B7741ED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07B331-B9B1-5F4A-88B7-BDD1F7CEE91A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86B0B2-3862-7C4D-AC7C-FFB69C525328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C99B9C3-A083-1245-89E5-ED368C0658C3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96E70ED-4F65-A546-AEBB-7968C68D08F1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BDCC7F-D612-2141-BAA8-71DB68633820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F5FD34-18F9-8148-A56C-F9662155935B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6" name="Double Brace 55">
              <a:extLst>
                <a:ext uri="{FF2B5EF4-FFF2-40B4-BE49-F238E27FC236}">
                  <a16:creationId xmlns:a16="http://schemas.microsoft.com/office/drawing/2014/main" id="{5E758CE4-8810-304C-8614-02C47CEF9D05}"/>
                </a:ext>
              </a:extLst>
            </p:cNvPr>
            <p:cNvSpPr/>
            <p:nvPr/>
          </p:nvSpPr>
          <p:spPr>
            <a:xfrm rot="16200000">
              <a:off x="6243816" y="743012"/>
              <a:ext cx="1380810" cy="78835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ouble Brace 56">
              <a:extLst>
                <a:ext uri="{FF2B5EF4-FFF2-40B4-BE49-F238E27FC236}">
                  <a16:creationId xmlns:a16="http://schemas.microsoft.com/office/drawing/2014/main" id="{FF10F1C4-5FF1-3343-B2B5-529B7E745DF3}"/>
                </a:ext>
              </a:extLst>
            </p:cNvPr>
            <p:cNvSpPr/>
            <p:nvPr/>
          </p:nvSpPr>
          <p:spPr>
            <a:xfrm rot="16200000">
              <a:off x="8257223" y="441667"/>
              <a:ext cx="1373582" cy="1498912"/>
            </a:xfrm>
            <a:prstGeom prst="bracePair">
              <a:avLst>
                <a:gd name="adj" fmla="val 6936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ouble Brace 57">
              <a:extLst>
                <a:ext uri="{FF2B5EF4-FFF2-40B4-BE49-F238E27FC236}">
                  <a16:creationId xmlns:a16="http://schemas.microsoft.com/office/drawing/2014/main" id="{B83520A4-4140-7D42-B619-8D7C91ACBA0E}"/>
                </a:ext>
              </a:extLst>
            </p:cNvPr>
            <p:cNvSpPr/>
            <p:nvPr/>
          </p:nvSpPr>
          <p:spPr>
            <a:xfrm rot="16200000">
              <a:off x="7074062" y="743012"/>
              <a:ext cx="1380810" cy="78835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6D7EF0-8623-F24B-92B7-9A53B21B7FE6}"/>
                </a:ext>
              </a:extLst>
            </p:cNvPr>
            <p:cNvSpPr txBox="1"/>
            <p:nvPr/>
          </p:nvSpPr>
          <p:spPr>
            <a:xfrm>
              <a:off x="5883299" y="403874"/>
              <a:ext cx="4698905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When referring to a DATA RAM status character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5B0212-25C1-A442-B94F-6D8D5B474700}"/>
                </a:ext>
              </a:extLst>
            </p:cNvPr>
            <p:cNvSpPr txBox="1"/>
            <p:nvPr/>
          </p:nvSpPr>
          <p:spPr>
            <a:xfrm>
              <a:off x="8701449" y="3315357"/>
              <a:ext cx="2702856" cy="646331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1 of 4 registers within the DATA RAM chip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E254EF-BE6A-394A-B276-407112CA0A68}"/>
                </a:ext>
              </a:extLst>
            </p:cNvPr>
            <p:cNvSpPr txBox="1"/>
            <p:nvPr/>
          </p:nvSpPr>
          <p:spPr>
            <a:xfrm>
              <a:off x="8701449" y="2588202"/>
              <a:ext cx="1933156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Not relevant</a:t>
              </a:r>
            </a:p>
          </p:txBody>
        </p:sp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332E5DE6-D8DD-ED4A-AACE-DE8B707A60AA}"/>
                </a:ext>
              </a:extLst>
            </p:cNvPr>
            <p:cNvSpPr/>
            <p:nvPr/>
          </p:nvSpPr>
          <p:spPr>
            <a:xfrm rot="16200000">
              <a:off x="8620653" y="2254915"/>
              <a:ext cx="64672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BFAECD1-06BC-924C-8B5E-36C558E34181}"/>
                </a:ext>
              </a:extLst>
            </p:cNvPr>
            <p:cNvGrpSpPr/>
            <p:nvPr/>
          </p:nvGrpSpPr>
          <p:grpSpPr>
            <a:xfrm>
              <a:off x="6737130" y="1995943"/>
              <a:ext cx="1181681" cy="1869146"/>
              <a:chOff x="1112278" y="2151752"/>
              <a:chExt cx="1181681" cy="1869146"/>
            </a:xfrm>
          </p:grpSpPr>
          <p:sp>
            <p:nvSpPr>
              <p:cNvPr id="67" name="Bent Up Arrow 66">
                <a:extLst>
                  <a:ext uri="{FF2B5EF4-FFF2-40B4-BE49-F238E27FC236}">
                    <a16:creationId xmlns:a16="http://schemas.microsoft.com/office/drawing/2014/main" id="{1B9172D9-B618-CF42-87F4-7EF2DABE1482}"/>
                  </a:ext>
                </a:extLst>
              </p:cNvPr>
              <p:cNvSpPr/>
              <p:nvPr/>
            </p:nvSpPr>
            <p:spPr>
              <a:xfrm flipH="1">
                <a:off x="1235260" y="2151752"/>
                <a:ext cx="1020353" cy="1700799"/>
              </a:xfrm>
              <a:prstGeom prst="bentUpArrow">
                <a:avLst>
                  <a:gd name="adj1" fmla="val 8988"/>
                  <a:gd name="adj2" fmla="val 7206"/>
                  <a:gd name="adj3" fmla="val 10016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4AF570D-8DE0-EE49-BFDC-EA5526B97467}"/>
                  </a:ext>
                </a:extLst>
              </p:cNvPr>
              <p:cNvSpPr/>
              <p:nvPr/>
            </p:nvSpPr>
            <p:spPr>
              <a:xfrm>
                <a:off x="1112278" y="3562568"/>
                <a:ext cx="1181681" cy="458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Bent Up Arrow 70">
              <a:extLst>
                <a:ext uri="{FF2B5EF4-FFF2-40B4-BE49-F238E27FC236}">
                  <a16:creationId xmlns:a16="http://schemas.microsoft.com/office/drawing/2014/main" id="{25E1360D-9A7C-A941-A8B9-BDBDE4F7AE55}"/>
                </a:ext>
              </a:extLst>
            </p:cNvPr>
            <p:cNvSpPr/>
            <p:nvPr/>
          </p:nvSpPr>
          <p:spPr>
            <a:xfrm flipH="1">
              <a:off x="7722576" y="1995943"/>
              <a:ext cx="1020353" cy="1700799"/>
            </a:xfrm>
            <a:prstGeom prst="bentUpArrow">
              <a:avLst>
                <a:gd name="adj1" fmla="val 8988"/>
                <a:gd name="adj2" fmla="val 7206"/>
                <a:gd name="adj3" fmla="val 1001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CB75DA-31EE-FF40-9FCA-543FC1A53392}"/>
                </a:ext>
              </a:extLst>
            </p:cNvPr>
            <p:cNvSpPr/>
            <p:nvPr/>
          </p:nvSpPr>
          <p:spPr>
            <a:xfrm>
              <a:off x="6751288" y="2227874"/>
              <a:ext cx="125609" cy="2243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8D546F9-D223-BC4B-BB76-C62C722D26F7}"/>
                </a:ext>
              </a:extLst>
            </p:cNvPr>
            <p:cNvSpPr/>
            <p:nvPr/>
          </p:nvSpPr>
          <p:spPr>
            <a:xfrm>
              <a:off x="6996900" y="2580705"/>
              <a:ext cx="125609" cy="1754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026B880-7992-184C-91D6-54F0204A5529}"/>
                </a:ext>
              </a:extLst>
            </p:cNvPr>
            <p:cNvSpPr/>
            <p:nvPr/>
          </p:nvSpPr>
          <p:spPr>
            <a:xfrm>
              <a:off x="8456073" y="3944821"/>
              <a:ext cx="146485" cy="568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DB09A58-7EC5-544C-8BE1-D850A3B9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6900" y="3349869"/>
              <a:ext cx="1816100" cy="1282700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07E004A-4AD9-A944-9D55-78B717E01A97}"/>
                </a:ext>
              </a:extLst>
            </p:cNvPr>
            <p:cNvSpPr/>
            <p:nvPr/>
          </p:nvSpPr>
          <p:spPr>
            <a:xfrm>
              <a:off x="8416808" y="4346034"/>
              <a:ext cx="173721" cy="226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E0682C0D-23F3-3641-B990-667F175B4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745" r="14817"/>
            <a:stretch/>
          </p:blipFill>
          <p:spPr>
            <a:xfrm>
              <a:off x="8415186" y="3349869"/>
              <a:ext cx="324609" cy="128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99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Double Brace 102">
            <a:extLst>
              <a:ext uri="{FF2B5EF4-FFF2-40B4-BE49-F238E27FC236}">
                <a16:creationId xmlns:a16="http://schemas.microsoft.com/office/drawing/2014/main" id="{6B6CE1C1-1911-304F-BDC2-69616823C790}"/>
              </a:ext>
            </a:extLst>
          </p:cNvPr>
          <p:cNvSpPr/>
          <p:nvPr/>
        </p:nvSpPr>
        <p:spPr>
          <a:xfrm rot="16200000">
            <a:off x="6662549" y="436446"/>
            <a:ext cx="1373582" cy="1498912"/>
          </a:xfrm>
          <a:prstGeom prst="bracePair">
            <a:avLst>
              <a:gd name="adj" fmla="val 693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4ABD3031-5BB6-B241-A0EA-A77582ED60E5}"/>
              </a:ext>
            </a:extLst>
          </p:cNvPr>
          <p:cNvSpPr/>
          <p:nvPr/>
        </p:nvSpPr>
        <p:spPr>
          <a:xfrm rot="16200000">
            <a:off x="6768653" y="2507020"/>
            <a:ext cx="1157239" cy="12561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99" name="Double Brace 98">
            <a:extLst>
              <a:ext uri="{FF2B5EF4-FFF2-40B4-BE49-F238E27FC236}">
                <a16:creationId xmlns:a16="http://schemas.microsoft.com/office/drawing/2014/main" id="{87CD1EDE-3668-DB44-8F9E-E00ED3372B4F}"/>
              </a:ext>
            </a:extLst>
          </p:cNvPr>
          <p:cNvSpPr/>
          <p:nvPr/>
        </p:nvSpPr>
        <p:spPr>
          <a:xfrm rot="16200000">
            <a:off x="8257223" y="441667"/>
            <a:ext cx="1373582" cy="1498912"/>
          </a:xfrm>
          <a:prstGeom prst="bracePair">
            <a:avLst>
              <a:gd name="adj" fmla="val 693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845618-C632-7146-B72C-1D5EFC00311B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SRC 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D018AC-7C8C-3B4D-ADED-45BF6D2EB544}"/>
              </a:ext>
            </a:extLst>
          </p:cNvPr>
          <p:cNvGrpSpPr/>
          <p:nvPr/>
        </p:nvGrpSpPr>
        <p:grpSpPr>
          <a:xfrm>
            <a:off x="772052" y="345679"/>
            <a:ext cx="4036565" cy="4377738"/>
            <a:chOff x="772052" y="345679"/>
            <a:chExt cx="4036565" cy="437773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9B1D82-ECD1-204B-A777-75893F6A2DF1}"/>
                </a:ext>
              </a:extLst>
            </p:cNvPr>
            <p:cNvSpPr txBox="1"/>
            <p:nvPr/>
          </p:nvSpPr>
          <p:spPr>
            <a:xfrm>
              <a:off x="2210148" y="2969091"/>
              <a:ext cx="2122241" cy="1754326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GB" dirty="0"/>
                <a:t>The port associated with 1 of 4 DATA RAM chips within the DATA RAM bank previously selected by a DCL instruction. 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C5A37E-FBBC-974D-93C7-8717ECF61963}"/>
                </a:ext>
              </a:extLst>
            </p:cNvPr>
            <p:cNvGrpSpPr/>
            <p:nvPr/>
          </p:nvGrpSpPr>
          <p:grpSpPr>
            <a:xfrm>
              <a:off x="915190" y="883358"/>
              <a:ext cx="3153427" cy="540000"/>
              <a:chOff x="6267794" y="658408"/>
              <a:chExt cx="2880000" cy="54000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1F7C52-92AD-4C4D-B199-BB887030B1F2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F882E-6929-454A-BF37-DB60469FF7A4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97C69E3-5231-BF4D-A7F2-D74FD0844706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45469A-691F-8E4B-AFCC-A17E7E8E5C79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0005272-110E-4742-B7F3-6856934B380C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468300-4E45-CF45-9FAA-F56CB2E626E5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6270ED0-95EB-7145-9BC4-B5E7274B4A3B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0" name="Double Brace 49">
              <a:extLst>
                <a:ext uri="{FF2B5EF4-FFF2-40B4-BE49-F238E27FC236}">
                  <a16:creationId xmlns:a16="http://schemas.microsoft.com/office/drawing/2014/main" id="{6713F242-B721-CD44-B19F-922A5FC27B88}"/>
                </a:ext>
              </a:extLst>
            </p:cNvPr>
            <p:cNvSpPr/>
            <p:nvPr/>
          </p:nvSpPr>
          <p:spPr>
            <a:xfrm rot="16200000">
              <a:off x="618965" y="692459"/>
              <a:ext cx="1380810" cy="78835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uble Brace 50">
              <a:extLst>
                <a:ext uri="{FF2B5EF4-FFF2-40B4-BE49-F238E27FC236}">
                  <a16:creationId xmlns:a16="http://schemas.microsoft.com/office/drawing/2014/main" id="{7CEE3E57-1B9B-5245-8728-3209525B0433}"/>
                </a:ext>
              </a:extLst>
            </p:cNvPr>
            <p:cNvSpPr/>
            <p:nvPr/>
          </p:nvSpPr>
          <p:spPr>
            <a:xfrm rot="16200000">
              <a:off x="2199292" y="-41966"/>
              <a:ext cx="1373582" cy="2365072"/>
            </a:xfrm>
            <a:prstGeom prst="bracePair">
              <a:avLst>
                <a:gd name="adj" fmla="val 6936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0ED2086-C401-4C40-8E0A-254D17041A3D}"/>
                </a:ext>
              </a:extLst>
            </p:cNvPr>
            <p:cNvSpPr txBox="1"/>
            <p:nvPr/>
          </p:nvSpPr>
          <p:spPr>
            <a:xfrm>
              <a:off x="772052" y="345679"/>
              <a:ext cx="4036565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When referring to RAM output port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578088-2B42-314A-8EFD-ED3B7F49E425}"/>
                </a:ext>
              </a:extLst>
            </p:cNvPr>
            <p:cNvSpPr txBox="1"/>
            <p:nvPr/>
          </p:nvSpPr>
          <p:spPr>
            <a:xfrm>
              <a:off x="2210148" y="2545402"/>
              <a:ext cx="1376153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Not relevant</a:t>
              </a:r>
            </a:p>
          </p:txBody>
        </p: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3126DAFD-7F7B-644B-AC42-EF1711E7DCA5}"/>
                </a:ext>
              </a:extLst>
            </p:cNvPr>
            <p:cNvSpPr/>
            <p:nvPr/>
          </p:nvSpPr>
          <p:spPr>
            <a:xfrm rot="16200000">
              <a:off x="2564910" y="2206303"/>
              <a:ext cx="64672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69" name="Bent Up Arrow 68">
              <a:extLst>
                <a:ext uri="{FF2B5EF4-FFF2-40B4-BE49-F238E27FC236}">
                  <a16:creationId xmlns:a16="http://schemas.microsoft.com/office/drawing/2014/main" id="{1C6F18D0-CE03-C14F-A04A-1B2F22901189}"/>
                </a:ext>
              </a:extLst>
            </p:cNvPr>
            <p:cNvSpPr/>
            <p:nvPr/>
          </p:nvSpPr>
          <p:spPr>
            <a:xfrm flipH="1">
              <a:off x="1235261" y="1945390"/>
              <a:ext cx="1020353" cy="1700799"/>
            </a:xfrm>
            <a:prstGeom prst="bentUpArrow">
              <a:avLst>
                <a:gd name="adj1" fmla="val 7970"/>
                <a:gd name="adj2" fmla="val 7206"/>
                <a:gd name="adj3" fmla="val 1001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30D0CE-B8F4-D444-ABB3-D98756910933}"/>
              </a:ext>
            </a:extLst>
          </p:cNvPr>
          <p:cNvGrpSpPr/>
          <p:nvPr/>
        </p:nvGrpSpPr>
        <p:grpSpPr>
          <a:xfrm>
            <a:off x="5883299" y="403874"/>
            <a:ext cx="4698905" cy="4168962"/>
            <a:chOff x="5883299" y="403874"/>
            <a:chExt cx="4698905" cy="416896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D17F7F1-190E-514B-847B-FD2CDD4EB387}"/>
                </a:ext>
              </a:extLst>
            </p:cNvPr>
            <p:cNvGrpSpPr/>
            <p:nvPr/>
          </p:nvGrpSpPr>
          <p:grpSpPr>
            <a:xfrm>
              <a:off x="6540041" y="933911"/>
              <a:ext cx="3153427" cy="540000"/>
              <a:chOff x="6267794" y="658408"/>
              <a:chExt cx="2880000" cy="54000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026B5D-3F03-BC42-A6BC-0F3C3B7741ED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07B331-B9B1-5F4A-88B7-BDD1F7CEE91A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86B0B2-3862-7C4D-AC7C-FFB69C525328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C99B9C3-A083-1245-89E5-ED368C0658C3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96E70ED-4F65-A546-AEBB-7968C68D08F1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BDCC7F-D612-2141-BAA8-71DB68633820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F5FD34-18F9-8148-A56C-F9662155935B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6D7EF0-8623-F24B-92B7-9A53B21B7FE6}"/>
                </a:ext>
              </a:extLst>
            </p:cNvPr>
            <p:cNvSpPr txBox="1"/>
            <p:nvPr/>
          </p:nvSpPr>
          <p:spPr>
            <a:xfrm>
              <a:off x="5883299" y="403874"/>
              <a:ext cx="4698905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When referring to a ROM input/output port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4AF570D-8DE0-EE49-BFDC-EA5526B97467}"/>
                </a:ext>
              </a:extLst>
            </p:cNvPr>
            <p:cNvSpPr/>
            <p:nvPr/>
          </p:nvSpPr>
          <p:spPr>
            <a:xfrm>
              <a:off x="6737130" y="3406759"/>
              <a:ext cx="1181681" cy="458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CB75DA-31EE-FF40-9FCA-543FC1A53392}"/>
                </a:ext>
              </a:extLst>
            </p:cNvPr>
            <p:cNvSpPr/>
            <p:nvPr/>
          </p:nvSpPr>
          <p:spPr>
            <a:xfrm>
              <a:off x="6751288" y="2227874"/>
              <a:ext cx="125609" cy="2243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8D546F9-D223-BC4B-BB76-C62C722D26F7}"/>
                </a:ext>
              </a:extLst>
            </p:cNvPr>
            <p:cNvSpPr/>
            <p:nvPr/>
          </p:nvSpPr>
          <p:spPr>
            <a:xfrm>
              <a:off x="6996900" y="2580705"/>
              <a:ext cx="125609" cy="1754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026B880-7992-184C-91D6-54F0204A5529}"/>
                </a:ext>
              </a:extLst>
            </p:cNvPr>
            <p:cNvSpPr/>
            <p:nvPr/>
          </p:nvSpPr>
          <p:spPr>
            <a:xfrm>
              <a:off x="8456073" y="3944821"/>
              <a:ext cx="146485" cy="568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07E004A-4AD9-A944-9D55-78B717E01A97}"/>
                </a:ext>
              </a:extLst>
            </p:cNvPr>
            <p:cNvSpPr/>
            <p:nvPr/>
          </p:nvSpPr>
          <p:spPr>
            <a:xfrm>
              <a:off x="8416808" y="4346034"/>
              <a:ext cx="173721" cy="226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9E39445-4D1F-6045-8AFE-319B8D94530F}"/>
              </a:ext>
            </a:extLst>
          </p:cNvPr>
          <p:cNvSpPr txBox="1"/>
          <p:nvPr/>
        </p:nvSpPr>
        <p:spPr>
          <a:xfrm>
            <a:off x="8232751" y="2599759"/>
            <a:ext cx="1933156" cy="369332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Not relevant</a:t>
            </a:r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EA779BE1-F607-774C-8380-830DE5846D6A}"/>
              </a:ext>
            </a:extLst>
          </p:cNvPr>
          <p:cNvSpPr/>
          <p:nvPr/>
        </p:nvSpPr>
        <p:spPr>
          <a:xfrm rot="16200000">
            <a:off x="8620653" y="2249694"/>
            <a:ext cx="64672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5695370-4D61-704A-AEA9-90B14BD1A3F0}"/>
              </a:ext>
            </a:extLst>
          </p:cNvPr>
          <p:cNvSpPr txBox="1"/>
          <p:nvPr/>
        </p:nvSpPr>
        <p:spPr>
          <a:xfrm>
            <a:off x="6560620" y="3051578"/>
            <a:ext cx="3944127" cy="369332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The port associated with 1 of 16 ROMs. </a:t>
            </a:r>
          </a:p>
        </p:txBody>
      </p:sp>
    </p:spTree>
    <p:extLst>
      <p:ext uri="{BB962C8B-B14F-4D97-AF65-F5344CB8AC3E}">
        <p14:creationId xmlns:p14="http://schemas.microsoft.com/office/powerpoint/2010/main" val="428596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976CFA-F460-D04F-AF4D-02350C22FADF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BD5EC7-49B3-DF41-93BF-1516547F8D7B}"/>
              </a:ext>
            </a:extLst>
          </p:cNvPr>
          <p:cNvGrpSpPr/>
          <p:nvPr/>
        </p:nvGrpSpPr>
        <p:grpSpPr>
          <a:xfrm>
            <a:off x="7904101" y="0"/>
            <a:ext cx="3661850" cy="4361893"/>
            <a:chOff x="720408" y="809975"/>
            <a:chExt cx="3661850" cy="4361893"/>
          </a:xfrm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1B52BBFC-9CA7-F24F-A635-B80E4B87060D}"/>
                </a:ext>
              </a:extLst>
            </p:cNvPr>
            <p:cNvSpPr/>
            <p:nvPr/>
          </p:nvSpPr>
          <p:spPr>
            <a:xfrm rot="16200000">
              <a:off x="2758852" y="2658684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B7DC3A-9EAF-244D-875C-FAE04D367D4F}"/>
                </a:ext>
              </a:extLst>
            </p:cNvPr>
            <p:cNvSpPr txBox="1"/>
            <p:nvPr/>
          </p:nvSpPr>
          <p:spPr>
            <a:xfrm>
              <a:off x="1512690" y="2863544"/>
              <a:ext cx="286956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000 for register pair 0 or 0P</a:t>
              </a:r>
            </a:p>
            <a:p>
              <a:r>
                <a:rPr lang="en-US" dirty="0"/>
                <a:t>001 for register pair 2 or 1P</a:t>
              </a:r>
            </a:p>
            <a:p>
              <a:r>
                <a:rPr lang="en-US" dirty="0"/>
                <a:t>010 for register pair 4 or 2P</a:t>
              </a:r>
            </a:p>
            <a:p>
              <a:r>
                <a:rPr lang="en-US" dirty="0"/>
                <a:t>011 for register pair 6 or 3P</a:t>
              </a:r>
            </a:p>
            <a:p>
              <a:r>
                <a:rPr lang="en-US" dirty="0"/>
                <a:t>100 for register pair 8 or 4P</a:t>
              </a:r>
            </a:p>
            <a:p>
              <a:r>
                <a:rPr lang="en-US" dirty="0"/>
                <a:t>101 for register pair 10 or 5P</a:t>
              </a:r>
            </a:p>
            <a:p>
              <a:r>
                <a:rPr lang="en-US" dirty="0"/>
                <a:t>110 for register pair 12 or 6P</a:t>
              </a:r>
            </a:p>
            <a:p>
              <a:r>
                <a:rPr lang="en-US" dirty="0"/>
                <a:t>111 for register pair 14 or 7P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4DCC78-A8E0-9746-A0C2-ABD2C1686796}"/>
                </a:ext>
              </a:extLst>
            </p:cNvPr>
            <p:cNvSpPr txBox="1"/>
            <p:nvPr/>
          </p:nvSpPr>
          <p:spPr>
            <a:xfrm>
              <a:off x="724333" y="1599149"/>
              <a:ext cx="315342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4640F2-2F60-5449-A9F2-C598AFF40BBF}"/>
                </a:ext>
              </a:extLst>
            </p:cNvPr>
            <p:cNvSpPr txBox="1"/>
            <p:nvPr/>
          </p:nvSpPr>
          <p:spPr>
            <a:xfrm>
              <a:off x="724333" y="1599149"/>
              <a:ext cx="1576714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147DF6-AD7E-1A48-9343-CCFE9BD207F6}"/>
                </a:ext>
              </a:extLst>
            </p:cNvPr>
            <p:cNvSpPr txBox="1"/>
            <p:nvPr/>
          </p:nvSpPr>
          <p:spPr>
            <a:xfrm>
              <a:off x="724333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0D5ED-454A-A743-B928-140372ED3B9A}"/>
                </a:ext>
              </a:extLst>
            </p:cNvPr>
            <p:cNvSpPr txBox="1"/>
            <p:nvPr/>
          </p:nvSpPr>
          <p:spPr>
            <a:xfrm>
              <a:off x="2301047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E51B1F-DF1D-2A40-A8FD-869BF68A0B57}"/>
                </a:ext>
              </a:extLst>
            </p:cNvPr>
            <p:cNvSpPr txBox="1"/>
            <p:nvPr/>
          </p:nvSpPr>
          <p:spPr>
            <a:xfrm>
              <a:off x="724333" y="1599149"/>
              <a:ext cx="394178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FE54DD-6A9E-244A-ADEA-A33CBB35AFB5}"/>
                </a:ext>
              </a:extLst>
            </p:cNvPr>
            <p:cNvSpPr txBox="1"/>
            <p:nvPr/>
          </p:nvSpPr>
          <p:spPr>
            <a:xfrm>
              <a:off x="1906868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C0252B-0E85-9B4C-A08F-B4D2B799E0B5}"/>
                </a:ext>
              </a:extLst>
            </p:cNvPr>
            <p:cNvSpPr txBox="1"/>
            <p:nvPr/>
          </p:nvSpPr>
          <p:spPr>
            <a:xfrm>
              <a:off x="2695225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44DAA3-5164-3E42-8B19-F33C1CB98073}"/>
                </a:ext>
              </a:extLst>
            </p:cNvPr>
            <p:cNvSpPr txBox="1"/>
            <p:nvPr/>
          </p:nvSpPr>
          <p:spPr>
            <a:xfrm>
              <a:off x="720408" y="1576761"/>
              <a:ext cx="3324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  0  1  1  R</a:t>
              </a:r>
              <a:r>
                <a:rPr lang="en-US" sz="2000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1</a:t>
              </a:r>
              <a:endParaRPr lang="en-US" sz="3200" baseline="-25000" dirty="0"/>
            </a:p>
          </p:txBody>
        </p:sp>
        <p:sp>
          <p:nvSpPr>
            <p:cNvPr id="16" name="Double Brace 15">
              <a:extLst>
                <a:ext uri="{FF2B5EF4-FFF2-40B4-BE49-F238E27FC236}">
                  <a16:creationId xmlns:a16="http://schemas.microsoft.com/office/drawing/2014/main" id="{FD19FD86-D692-674D-913A-4E440CE76C6F}"/>
                </a:ext>
              </a:extLst>
            </p:cNvPr>
            <p:cNvSpPr/>
            <p:nvPr/>
          </p:nvSpPr>
          <p:spPr>
            <a:xfrm rot="16200000">
              <a:off x="2225508" y="1177168"/>
              <a:ext cx="1373582" cy="117919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F000F5-8A67-9E43-B378-EA0539E126BF}"/>
                </a:ext>
              </a:extLst>
            </p:cNvPr>
            <p:cNvSpPr txBox="1"/>
            <p:nvPr/>
          </p:nvSpPr>
          <p:spPr>
            <a:xfrm>
              <a:off x="2098584" y="809975"/>
              <a:ext cx="1946823" cy="540000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37EF98-B4D9-6F43-9D34-ECA22F8E3D2E}"/>
              </a:ext>
            </a:extLst>
          </p:cNvPr>
          <p:cNvCxnSpPr>
            <a:cxnSpLocks/>
          </p:cNvCxnSpPr>
          <p:nvPr/>
        </p:nvCxnSpPr>
        <p:spPr>
          <a:xfrm>
            <a:off x="7335982" y="-156754"/>
            <a:ext cx="0" cy="70539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055478B-6E72-BA48-B107-C4FEF005C11E}"/>
              </a:ext>
            </a:extLst>
          </p:cNvPr>
          <p:cNvGrpSpPr/>
          <p:nvPr/>
        </p:nvGrpSpPr>
        <p:grpSpPr>
          <a:xfrm>
            <a:off x="7953816" y="4715072"/>
            <a:ext cx="3612135" cy="1160390"/>
            <a:chOff x="2678762" y="4518057"/>
            <a:chExt cx="3612135" cy="116039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54512C-A15C-BB4C-B2B7-B1476D0D6604}"/>
                </a:ext>
              </a:extLst>
            </p:cNvPr>
            <p:cNvGrpSpPr/>
            <p:nvPr/>
          </p:nvGrpSpPr>
          <p:grpSpPr>
            <a:xfrm>
              <a:off x="2678762" y="4913586"/>
              <a:ext cx="2983697" cy="764861"/>
              <a:chOff x="2498656" y="4813087"/>
              <a:chExt cx="2983697" cy="76486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795D9F-D704-8349-9AAE-026D49E6E0C2}"/>
                  </a:ext>
                </a:extLst>
              </p:cNvPr>
              <p:cNvSpPr txBox="1"/>
              <p:nvPr/>
            </p:nvSpPr>
            <p:spPr>
              <a:xfrm>
                <a:off x="4817096" y="4826186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baseline="-25000" dirty="0"/>
                  <a:t>M</a:t>
                </a:r>
              </a:p>
            </p:txBody>
          </p:sp>
          <p:sp>
            <p:nvSpPr>
              <p:cNvPr id="33" name="Right Arrow 32">
                <a:extLst>
                  <a:ext uri="{FF2B5EF4-FFF2-40B4-BE49-F238E27FC236}">
                    <a16:creationId xmlns:a16="http://schemas.microsoft.com/office/drawing/2014/main" id="{E3BF5079-F335-3F43-AAF8-3EA1DB78499E}"/>
                  </a:ext>
                </a:extLst>
              </p:cNvPr>
              <p:cNvSpPr/>
              <p:nvPr/>
            </p:nvSpPr>
            <p:spPr>
              <a:xfrm>
                <a:off x="4366926" y="4930946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4" name="Right Arrow 33">
                <a:extLst>
                  <a:ext uri="{FF2B5EF4-FFF2-40B4-BE49-F238E27FC236}">
                    <a16:creationId xmlns:a16="http://schemas.microsoft.com/office/drawing/2014/main" id="{890EAC3B-846D-F043-87D0-A0A748A90E38}"/>
                  </a:ext>
                </a:extLst>
              </p:cNvPr>
              <p:cNvSpPr/>
              <p:nvPr/>
            </p:nvSpPr>
            <p:spPr>
              <a:xfrm>
                <a:off x="4366926" y="5363455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20D24DA-D8B7-074C-A7E3-ADFC0453CAB7}"/>
                  </a:ext>
                </a:extLst>
              </p:cNvPr>
              <p:cNvSpPr/>
              <p:nvPr/>
            </p:nvSpPr>
            <p:spPr>
              <a:xfrm>
                <a:off x="2498656" y="4813087"/>
                <a:ext cx="29836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p </a:t>
                </a:r>
                <a:r>
                  <a:rPr lang="en-US" dirty="0"/>
                  <a:t>R</a:t>
                </a:r>
                <a:r>
                  <a:rPr lang="en-US" baseline="-25000" dirty="0"/>
                  <a:t>p</a:t>
                </a:r>
                <a:r>
                  <a:rPr lang="en-US" dirty="0"/>
                  <a:t> R</a:t>
                </a:r>
                <a:r>
                  <a:rPr lang="en-US" baseline="-25000" dirty="0"/>
                  <a:t>p</a:t>
                </a:r>
                <a:r>
                  <a:rPr lang="en-US" dirty="0"/>
                  <a:t> R</a:t>
                </a:r>
                <a:r>
                  <a:rPr lang="en-US" baseline="-25000" dirty="0"/>
                  <a:t>p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EB2846-F23D-8F43-B3CA-C1705032ABB4}"/>
                  </a:ext>
                </a:extLst>
              </p:cNvPr>
              <p:cNvSpPr/>
              <p:nvPr/>
            </p:nvSpPr>
            <p:spPr>
              <a:xfrm>
                <a:off x="2510221" y="5208616"/>
                <a:ext cx="27435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p+1 </a:t>
                </a:r>
                <a:r>
                  <a:rPr lang="en-US" dirty="0"/>
                  <a:t>R</a:t>
                </a:r>
                <a:r>
                  <a:rPr lang="en-US" baseline="-25000" dirty="0"/>
                  <a:t>p+1</a:t>
                </a:r>
                <a:r>
                  <a:rPr lang="en-US" dirty="0"/>
                  <a:t> R</a:t>
                </a:r>
                <a:r>
                  <a:rPr lang="en-US" baseline="-25000" dirty="0"/>
                  <a:t>p+1</a:t>
                </a:r>
                <a:r>
                  <a:rPr lang="en-US" dirty="0"/>
                  <a:t> R</a:t>
                </a:r>
                <a:r>
                  <a:rPr lang="en-US" baseline="-25000" dirty="0"/>
                  <a:t>p+1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83C5AC-629F-104D-9398-F7ADF72E7A58}"/>
                </a:ext>
              </a:extLst>
            </p:cNvPr>
            <p:cNvSpPr txBox="1"/>
            <p:nvPr/>
          </p:nvSpPr>
          <p:spPr>
            <a:xfrm>
              <a:off x="4997202" y="530911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368DDE-C01D-5C47-9656-D3F0F47A2CD8}"/>
                </a:ext>
              </a:extLst>
            </p:cNvPr>
            <p:cNvSpPr txBox="1"/>
            <p:nvPr/>
          </p:nvSpPr>
          <p:spPr>
            <a:xfrm>
              <a:off x="4999039" y="451805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F52846D-699A-1B45-8EDF-C0D9FB1D457F}"/>
                </a:ext>
              </a:extLst>
            </p:cNvPr>
            <p:cNvSpPr txBox="1"/>
            <p:nvPr/>
          </p:nvSpPr>
          <p:spPr>
            <a:xfrm>
              <a:off x="4059402" y="451805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H</a:t>
              </a: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E48103BA-63E0-A345-B4B4-8F53CE4C159A}"/>
                </a:ext>
              </a:extLst>
            </p:cNvPr>
            <p:cNvSpPr/>
            <p:nvPr/>
          </p:nvSpPr>
          <p:spPr>
            <a:xfrm>
              <a:off x="4547031" y="4641548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42" name="Double Brace 41">
              <a:extLst>
                <a:ext uri="{FF2B5EF4-FFF2-40B4-BE49-F238E27FC236}">
                  <a16:creationId xmlns:a16="http://schemas.microsoft.com/office/drawing/2014/main" id="{EEAC3D2C-57CC-534F-A05F-7A53D2D3355C}"/>
                </a:ext>
              </a:extLst>
            </p:cNvPr>
            <p:cNvSpPr/>
            <p:nvPr/>
          </p:nvSpPr>
          <p:spPr>
            <a:xfrm>
              <a:off x="4024925" y="4541669"/>
              <a:ext cx="1373582" cy="326253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FDD6DE-CC2D-1C41-A953-F81E78EC744F}"/>
                </a:ext>
              </a:extLst>
            </p:cNvPr>
            <p:cNvSpPr/>
            <p:nvPr/>
          </p:nvSpPr>
          <p:spPr>
            <a:xfrm>
              <a:off x="5389688" y="4614267"/>
              <a:ext cx="90120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b="1" dirty="0">
                  <a:solidFill>
                    <a:srgbClr val="333333"/>
                  </a:solidFill>
                  <a:latin typeface="Arial" panose="020B0604020202020204" pitchFamily="34" charset="0"/>
                </a:rPr>
                <a:t>unchanged</a:t>
              </a:r>
              <a:endParaRPr lang="en-US" sz="105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C97755-8BF9-A44B-8432-F6FA7FFCEF8D}"/>
              </a:ext>
            </a:extLst>
          </p:cNvPr>
          <p:cNvGrpSpPr/>
          <p:nvPr/>
        </p:nvGrpSpPr>
        <p:grpSpPr>
          <a:xfrm>
            <a:off x="309059" y="419181"/>
            <a:ext cx="6543696" cy="2448804"/>
            <a:chOff x="1575204" y="509314"/>
            <a:chExt cx="6543696" cy="2448804"/>
          </a:xfrm>
        </p:grpSpPr>
        <p:sp>
          <p:nvSpPr>
            <p:cNvPr id="49" name="Double Brace 48">
              <a:extLst>
                <a:ext uri="{FF2B5EF4-FFF2-40B4-BE49-F238E27FC236}">
                  <a16:creationId xmlns:a16="http://schemas.microsoft.com/office/drawing/2014/main" id="{8D744F09-DCB9-0E44-9DBA-7134997324E5}"/>
                </a:ext>
              </a:extLst>
            </p:cNvPr>
            <p:cNvSpPr/>
            <p:nvPr/>
          </p:nvSpPr>
          <p:spPr>
            <a:xfrm rot="16200000">
              <a:off x="4920903" y="-952213"/>
              <a:ext cx="1373582" cy="4836640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EF9F61B-42CA-044E-B922-76DB2F1B316D}"/>
                </a:ext>
              </a:extLst>
            </p:cNvPr>
            <p:cNvGrpSpPr/>
            <p:nvPr/>
          </p:nvGrpSpPr>
          <p:grpSpPr>
            <a:xfrm>
              <a:off x="1575204" y="509314"/>
              <a:ext cx="6543696" cy="1351561"/>
              <a:chOff x="1575204" y="509314"/>
              <a:chExt cx="6543696" cy="135156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B550E34-2248-BA4C-AC4C-908D494D40A4}"/>
                  </a:ext>
                </a:extLst>
              </p:cNvPr>
              <p:cNvGrpSpPr/>
              <p:nvPr/>
            </p:nvGrpSpPr>
            <p:grpSpPr>
              <a:xfrm>
                <a:off x="1604353" y="1298488"/>
                <a:ext cx="3153427" cy="540000"/>
                <a:chOff x="6267794" y="658408"/>
                <a:chExt cx="2880000" cy="540000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29FAB0C-9362-0A43-8EA9-2109F60C2FC6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288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772E9A3-7CB7-714E-AFC7-792C89B16465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144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4325335-7A0D-AD45-BDEC-DA31C69C7F83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7829383-55E9-CA47-B4A2-A4A4CE790338}"/>
                    </a:ext>
                  </a:extLst>
                </p:cNvPr>
                <p:cNvSpPr txBox="1"/>
                <p:nvPr/>
              </p:nvSpPr>
              <p:spPr>
                <a:xfrm>
                  <a:off x="770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682D708-B9A7-E94F-B56E-AB45E815F65E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36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6CE0E76-C44D-9C40-BC34-5D691605B4DE}"/>
                    </a:ext>
                  </a:extLst>
                </p:cNvPr>
                <p:cNvSpPr txBox="1"/>
                <p:nvPr/>
              </p:nvSpPr>
              <p:spPr>
                <a:xfrm>
                  <a:off x="734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B1FEF6C-3292-8642-AA65-4CDCD9C268E8}"/>
                    </a:ext>
                  </a:extLst>
                </p:cNvPr>
                <p:cNvSpPr txBox="1"/>
                <p:nvPr/>
              </p:nvSpPr>
              <p:spPr>
                <a:xfrm>
                  <a:off x="80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7DAC179-774A-8F4C-8F3F-A0AD860EA910}"/>
                  </a:ext>
                </a:extLst>
              </p:cNvPr>
              <p:cNvSpPr txBox="1"/>
              <p:nvPr/>
            </p:nvSpPr>
            <p:spPr>
              <a:xfrm>
                <a:off x="1575204" y="1276100"/>
                <a:ext cx="33249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0  1  0  0  A</a:t>
                </a:r>
                <a:r>
                  <a:rPr lang="en-US" sz="2000" baseline="-25000" dirty="0"/>
                  <a:t>3</a:t>
                </a:r>
                <a:r>
                  <a:rPr lang="en-US" sz="3200" dirty="0"/>
                  <a:t> A</a:t>
                </a:r>
                <a:r>
                  <a:rPr lang="en-US" baseline="-25000" dirty="0"/>
                  <a:t>3</a:t>
                </a:r>
                <a:r>
                  <a:rPr lang="en-US" sz="3200" baseline="-25000" dirty="0"/>
                  <a:t> </a:t>
                </a:r>
                <a:r>
                  <a:rPr lang="en-US" sz="3200" dirty="0"/>
                  <a:t>A</a:t>
                </a:r>
                <a:r>
                  <a:rPr lang="en-US" baseline="-25000" dirty="0"/>
                  <a:t>3</a:t>
                </a:r>
                <a:r>
                  <a:rPr lang="en-US" sz="3200" dirty="0"/>
                  <a:t> A</a:t>
                </a:r>
                <a:r>
                  <a:rPr lang="en-US" sz="2000" baseline="-25000" dirty="0"/>
                  <a:t>3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E42A48F-E87D-744F-BF30-EE3C1978B8D7}"/>
                  </a:ext>
                </a:extLst>
              </p:cNvPr>
              <p:cNvGrpSpPr/>
              <p:nvPr/>
            </p:nvGrpSpPr>
            <p:grpSpPr>
              <a:xfrm>
                <a:off x="4842203" y="1298488"/>
                <a:ext cx="3276697" cy="540000"/>
                <a:chOff x="1573971" y="1298488"/>
                <a:chExt cx="3276697" cy="540000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FC64956B-5ACF-E341-B63A-A269FD111EA3}"/>
                    </a:ext>
                  </a:extLst>
                </p:cNvPr>
                <p:cNvGrpSpPr/>
                <p:nvPr/>
              </p:nvGrpSpPr>
              <p:grpSpPr>
                <a:xfrm>
                  <a:off x="1604353" y="1298488"/>
                  <a:ext cx="3153427" cy="540000"/>
                  <a:chOff x="6267794" y="658408"/>
                  <a:chExt cx="2880000" cy="540000"/>
                </a:xfrm>
              </p:grpSpPr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6EAF441-3231-104E-863C-D645B203066D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288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1DC2D2F-70F7-1944-8C13-30E9A4EAE7B8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144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7A3F66F6-F791-4948-A853-AB3508CD8A9C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1A6C8E3F-9A01-564D-9B6D-9391FCF26C20}"/>
                      </a:ext>
                    </a:extLst>
                  </p:cNvPr>
                  <p:cNvSpPr txBox="1"/>
                  <p:nvPr/>
                </p:nvSpPr>
                <p:spPr>
                  <a:xfrm>
                    <a:off x="770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251CFB6-BEFE-EA42-A05A-F3DD49AD3972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36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4D34877-9230-5045-B83C-868D5609FEB3}"/>
                      </a:ext>
                    </a:extLst>
                  </p:cNvPr>
                  <p:cNvSpPr txBox="1"/>
                  <p:nvPr/>
                </p:nvSpPr>
                <p:spPr>
                  <a:xfrm>
                    <a:off x="734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487AA1CB-25C8-A546-9794-AC387FE3E5B3}"/>
                      </a:ext>
                    </a:extLst>
                  </p:cNvPr>
                  <p:cNvSpPr txBox="1"/>
                  <p:nvPr/>
                </p:nvSpPr>
                <p:spPr>
                  <a:xfrm>
                    <a:off x="80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F4DEDD5-5321-BB47-8CCD-D5FB91368D97}"/>
                    </a:ext>
                  </a:extLst>
                </p:cNvPr>
                <p:cNvSpPr txBox="1"/>
                <p:nvPr/>
              </p:nvSpPr>
              <p:spPr>
                <a:xfrm>
                  <a:off x="1573971" y="1298488"/>
                  <a:ext cx="327669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dirty="0"/>
                    <a:t> A</a:t>
                  </a:r>
                  <a:r>
                    <a:rPr lang="en-US" sz="2000" baseline="-25000" dirty="0"/>
                    <a:t>2 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400" baseline="-25000" dirty="0"/>
                    <a:t>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endParaRPr lang="en-US" sz="2800" baseline="-25000" dirty="0"/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ED11F56-FFBA-3949-BD54-8668BDB6515C}"/>
                  </a:ext>
                </a:extLst>
              </p:cNvPr>
              <p:cNvSpPr txBox="1"/>
              <p:nvPr/>
            </p:nvSpPr>
            <p:spPr>
              <a:xfrm>
                <a:off x="2978604" y="509314"/>
                <a:ext cx="5047408" cy="540000"/>
              </a:xfrm>
              <a:prstGeom prst="rect">
                <a:avLst/>
              </a:prstGeom>
              <a:solidFill>
                <a:schemeClr val="bg1"/>
              </a:solidFill>
              <a:ln w="47625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60A7C5-233A-C647-B4D9-DA4448F1709B}"/>
                </a:ext>
              </a:extLst>
            </p:cNvPr>
            <p:cNvSpPr txBox="1"/>
            <p:nvPr/>
          </p:nvSpPr>
          <p:spPr>
            <a:xfrm>
              <a:off x="4842203" y="2588786"/>
              <a:ext cx="152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12-bit address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4E395B7C-8C75-B747-8BA3-6EA6F69AEE1E}"/>
                </a:ext>
              </a:extLst>
            </p:cNvPr>
            <p:cNvSpPr/>
            <p:nvPr/>
          </p:nvSpPr>
          <p:spPr>
            <a:xfrm rot="16200000">
              <a:off x="5468256" y="2362921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6505F1B-12F4-634D-BAF1-F0C62DD70AAC}"/>
              </a:ext>
            </a:extLst>
          </p:cNvPr>
          <p:cNvSpPr txBox="1"/>
          <p:nvPr/>
        </p:nvSpPr>
        <p:spPr>
          <a:xfrm>
            <a:off x="5276041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JUN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DCB20D0-AD9D-CB48-AA58-2A120F63CF8B}"/>
              </a:ext>
            </a:extLst>
          </p:cNvPr>
          <p:cNvGrpSpPr/>
          <p:nvPr/>
        </p:nvGrpSpPr>
        <p:grpSpPr>
          <a:xfrm>
            <a:off x="3348026" y="3020436"/>
            <a:ext cx="884905" cy="1160390"/>
            <a:chOff x="4547031" y="4518057"/>
            <a:chExt cx="884905" cy="116039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C48498C-0F5C-CC4F-9111-7548AB04CA34}"/>
                </a:ext>
              </a:extLst>
            </p:cNvPr>
            <p:cNvGrpSpPr/>
            <p:nvPr/>
          </p:nvGrpSpPr>
          <p:grpSpPr>
            <a:xfrm>
              <a:off x="4547032" y="4926685"/>
              <a:ext cx="884904" cy="667015"/>
              <a:chOff x="4366926" y="4826186"/>
              <a:chExt cx="884904" cy="667015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3AA7150-62C7-3D4D-8C2B-2355FFED1CA2}"/>
                  </a:ext>
                </a:extLst>
              </p:cNvPr>
              <p:cNvSpPr txBox="1"/>
              <p:nvPr/>
            </p:nvSpPr>
            <p:spPr>
              <a:xfrm>
                <a:off x="4817096" y="4826186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baseline="-25000" dirty="0"/>
                  <a:t>M</a:t>
                </a:r>
              </a:p>
            </p:txBody>
          </p:sp>
          <p:sp>
            <p:nvSpPr>
              <p:cNvPr id="91" name="Right Arrow 90">
                <a:extLst>
                  <a:ext uri="{FF2B5EF4-FFF2-40B4-BE49-F238E27FC236}">
                    <a16:creationId xmlns:a16="http://schemas.microsoft.com/office/drawing/2014/main" id="{225EB85A-1527-B14F-91E2-2C3E79C80C87}"/>
                  </a:ext>
                </a:extLst>
              </p:cNvPr>
              <p:cNvSpPr/>
              <p:nvPr/>
            </p:nvSpPr>
            <p:spPr>
              <a:xfrm>
                <a:off x="4366926" y="4930946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92" name="Right Arrow 91">
                <a:extLst>
                  <a:ext uri="{FF2B5EF4-FFF2-40B4-BE49-F238E27FC236}">
                    <a16:creationId xmlns:a16="http://schemas.microsoft.com/office/drawing/2014/main" id="{10D0DE8B-8A5E-8B44-B7D7-2044ACDB6A1A}"/>
                  </a:ext>
                </a:extLst>
              </p:cNvPr>
              <p:cNvSpPr/>
              <p:nvPr/>
            </p:nvSpPr>
            <p:spPr>
              <a:xfrm>
                <a:off x="4366926" y="5363455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6332B8F-56F4-6546-80B6-BDFA9B7E6FCB}"/>
                </a:ext>
              </a:extLst>
            </p:cNvPr>
            <p:cNvSpPr txBox="1"/>
            <p:nvPr/>
          </p:nvSpPr>
          <p:spPr>
            <a:xfrm>
              <a:off x="4997202" y="530911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64F779-8A79-8F47-8105-5F3F3F7796E0}"/>
                </a:ext>
              </a:extLst>
            </p:cNvPr>
            <p:cNvSpPr txBox="1"/>
            <p:nvPr/>
          </p:nvSpPr>
          <p:spPr>
            <a:xfrm>
              <a:off x="4999039" y="451805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H</a:t>
              </a:r>
            </a:p>
          </p:txBody>
        </p:sp>
        <p:sp>
          <p:nvSpPr>
            <p:cNvPr id="87" name="Right Arrow 86">
              <a:extLst>
                <a:ext uri="{FF2B5EF4-FFF2-40B4-BE49-F238E27FC236}">
                  <a16:creationId xmlns:a16="http://schemas.microsoft.com/office/drawing/2014/main" id="{F7A2472D-4CB2-EF48-963F-FBB6CBADB500}"/>
                </a:ext>
              </a:extLst>
            </p:cNvPr>
            <p:cNvSpPr/>
            <p:nvPr/>
          </p:nvSpPr>
          <p:spPr>
            <a:xfrm>
              <a:off x="4547031" y="4641548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5937E75F-4AAA-564D-B070-4F14FD155940}"/>
              </a:ext>
            </a:extLst>
          </p:cNvPr>
          <p:cNvSpPr/>
          <p:nvPr/>
        </p:nvSpPr>
        <p:spPr>
          <a:xfrm>
            <a:off x="2158684" y="3007337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 </a:t>
            </a:r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3</a:t>
            </a:r>
            <a:r>
              <a:rPr lang="en-US" dirty="0"/>
              <a:t>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50498EE-FA89-C246-B3CE-3212622F31F5}"/>
              </a:ext>
            </a:extLst>
          </p:cNvPr>
          <p:cNvSpPr/>
          <p:nvPr/>
        </p:nvSpPr>
        <p:spPr>
          <a:xfrm>
            <a:off x="2158684" y="3408206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 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F903E24-7F53-2848-A608-60F72651A8D9}"/>
              </a:ext>
            </a:extLst>
          </p:cNvPr>
          <p:cNvSpPr/>
          <p:nvPr/>
        </p:nvSpPr>
        <p:spPr>
          <a:xfrm>
            <a:off x="2158684" y="3801960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710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976CFA-F460-D04F-AF4D-02350C22FADF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BD5EC7-49B3-DF41-93BF-1516547F8D7B}"/>
              </a:ext>
            </a:extLst>
          </p:cNvPr>
          <p:cNvGrpSpPr/>
          <p:nvPr/>
        </p:nvGrpSpPr>
        <p:grpSpPr>
          <a:xfrm>
            <a:off x="7904101" y="0"/>
            <a:ext cx="3661850" cy="4361893"/>
            <a:chOff x="720408" y="809975"/>
            <a:chExt cx="3661850" cy="4361893"/>
          </a:xfrm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1B52BBFC-9CA7-F24F-A635-B80E4B87060D}"/>
                </a:ext>
              </a:extLst>
            </p:cNvPr>
            <p:cNvSpPr/>
            <p:nvPr/>
          </p:nvSpPr>
          <p:spPr>
            <a:xfrm rot="16200000">
              <a:off x="2758852" y="2658684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B7DC3A-9EAF-244D-875C-FAE04D367D4F}"/>
                </a:ext>
              </a:extLst>
            </p:cNvPr>
            <p:cNvSpPr txBox="1"/>
            <p:nvPr/>
          </p:nvSpPr>
          <p:spPr>
            <a:xfrm>
              <a:off x="1512690" y="2863544"/>
              <a:ext cx="286956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000 for register pair 0 or 0P</a:t>
              </a:r>
            </a:p>
            <a:p>
              <a:r>
                <a:rPr lang="en-US" dirty="0"/>
                <a:t>001 for register pair 2 or 1P</a:t>
              </a:r>
            </a:p>
            <a:p>
              <a:r>
                <a:rPr lang="en-US" dirty="0"/>
                <a:t>010 for register pair 4 or 2P</a:t>
              </a:r>
            </a:p>
            <a:p>
              <a:r>
                <a:rPr lang="en-US" dirty="0"/>
                <a:t>011 for register pair 6 or 3P</a:t>
              </a:r>
            </a:p>
            <a:p>
              <a:r>
                <a:rPr lang="en-US" dirty="0"/>
                <a:t>100 for register pair 8 or 4P</a:t>
              </a:r>
            </a:p>
            <a:p>
              <a:r>
                <a:rPr lang="en-US" dirty="0"/>
                <a:t>101 for register pair 10 or 5P</a:t>
              </a:r>
            </a:p>
            <a:p>
              <a:r>
                <a:rPr lang="en-US" dirty="0"/>
                <a:t>110 for register pair 12 or 6P</a:t>
              </a:r>
            </a:p>
            <a:p>
              <a:r>
                <a:rPr lang="en-US" dirty="0"/>
                <a:t>111 for register pair 14 or 7P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4DCC78-A8E0-9746-A0C2-ABD2C1686796}"/>
                </a:ext>
              </a:extLst>
            </p:cNvPr>
            <p:cNvSpPr txBox="1"/>
            <p:nvPr/>
          </p:nvSpPr>
          <p:spPr>
            <a:xfrm>
              <a:off x="724333" y="1599149"/>
              <a:ext cx="315342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4640F2-2F60-5449-A9F2-C598AFF40BBF}"/>
                </a:ext>
              </a:extLst>
            </p:cNvPr>
            <p:cNvSpPr txBox="1"/>
            <p:nvPr/>
          </p:nvSpPr>
          <p:spPr>
            <a:xfrm>
              <a:off x="724333" y="1599149"/>
              <a:ext cx="1576714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147DF6-AD7E-1A48-9343-CCFE9BD207F6}"/>
                </a:ext>
              </a:extLst>
            </p:cNvPr>
            <p:cNvSpPr txBox="1"/>
            <p:nvPr/>
          </p:nvSpPr>
          <p:spPr>
            <a:xfrm>
              <a:off x="724333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0D5ED-454A-A743-B928-140372ED3B9A}"/>
                </a:ext>
              </a:extLst>
            </p:cNvPr>
            <p:cNvSpPr txBox="1"/>
            <p:nvPr/>
          </p:nvSpPr>
          <p:spPr>
            <a:xfrm>
              <a:off x="2301047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E51B1F-DF1D-2A40-A8FD-869BF68A0B57}"/>
                </a:ext>
              </a:extLst>
            </p:cNvPr>
            <p:cNvSpPr txBox="1"/>
            <p:nvPr/>
          </p:nvSpPr>
          <p:spPr>
            <a:xfrm>
              <a:off x="724333" y="1599149"/>
              <a:ext cx="394178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FE54DD-6A9E-244A-ADEA-A33CBB35AFB5}"/>
                </a:ext>
              </a:extLst>
            </p:cNvPr>
            <p:cNvSpPr txBox="1"/>
            <p:nvPr/>
          </p:nvSpPr>
          <p:spPr>
            <a:xfrm>
              <a:off x="1906868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C0252B-0E85-9B4C-A08F-B4D2B799E0B5}"/>
                </a:ext>
              </a:extLst>
            </p:cNvPr>
            <p:cNvSpPr txBox="1"/>
            <p:nvPr/>
          </p:nvSpPr>
          <p:spPr>
            <a:xfrm>
              <a:off x="2695225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44DAA3-5164-3E42-8B19-F33C1CB98073}"/>
                </a:ext>
              </a:extLst>
            </p:cNvPr>
            <p:cNvSpPr txBox="1"/>
            <p:nvPr/>
          </p:nvSpPr>
          <p:spPr>
            <a:xfrm>
              <a:off x="720408" y="1576761"/>
              <a:ext cx="3324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  0  1  1  R</a:t>
              </a:r>
              <a:r>
                <a:rPr lang="en-US" sz="2000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0</a:t>
              </a:r>
              <a:endParaRPr lang="en-US" sz="3200" baseline="-25000" dirty="0"/>
            </a:p>
          </p:txBody>
        </p:sp>
        <p:sp>
          <p:nvSpPr>
            <p:cNvPr id="16" name="Double Brace 15">
              <a:extLst>
                <a:ext uri="{FF2B5EF4-FFF2-40B4-BE49-F238E27FC236}">
                  <a16:creationId xmlns:a16="http://schemas.microsoft.com/office/drawing/2014/main" id="{FD19FD86-D692-674D-913A-4E440CE76C6F}"/>
                </a:ext>
              </a:extLst>
            </p:cNvPr>
            <p:cNvSpPr/>
            <p:nvPr/>
          </p:nvSpPr>
          <p:spPr>
            <a:xfrm rot="16200000">
              <a:off x="2225508" y="1177168"/>
              <a:ext cx="1373582" cy="117919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F000F5-8A67-9E43-B378-EA0539E126BF}"/>
                </a:ext>
              </a:extLst>
            </p:cNvPr>
            <p:cNvSpPr txBox="1"/>
            <p:nvPr/>
          </p:nvSpPr>
          <p:spPr>
            <a:xfrm>
              <a:off x="2098584" y="809975"/>
              <a:ext cx="1946823" cy="540000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37EF98-B4D9-6F43-9D34-ECA22F8E3D2E}"/>
              </a:ext>
            </a:extLst>
          </p:cNvPr>
          <p:cNvCxnSpPr>
            <a:cxnSpLocks/>
          </p:cNvCxnSpPr>
          <p:nvPr/>
        </p:nvCxnSpPr>
        <p:spPr>
          <a:xfrm>
            <a:off x="7335982" y="-156754"/>
            <a:ext cx="0" cy="70539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702672F-7577-934E-8FBE-700719C87729}"/>
              </a:ext>
            </a:extLst>
          </p:cNvPr>
          <p:cNvSpPr/>
          <p:nvPr/>
        </p:nvSpPr>
        <p:spPr>
          <a:xfrm>
            <a:off x="8696383" y="4694569"/>
            <a:ext cx="3337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 (P</a:t>
            </a:r>
            <a:r>
              <a:rPr lang="en-US" baseline="-25000" dirty="0"/>
              <a:t>H</a:t>
            </a:r>
            <a:r>
              <a:rPr lang="en-US" dirty="0"/>
              <a:t>) . (R</a:t>
            </a:r>
            <a:r>
              <a:rPr lang="en-US" baseline="-25000" dirty="0"/>
              <a:t>0</a:t>
            </a:r>
            <a:r>
              <a:rPr lang="en-US" dirty="0"/>
              <a:t>) . (R</a:t>
            </a:r>
            <a:r>
              <a:rPr lang="en-US" baseline="-25000" dirty="0"/>
              <a:t>1</a:t>
            </a:r>
            <a:r>
              <a:rPr lang="en-US" dirty="0"/>
              <a:t>) )          </a:t>
            </a:r>
            <a:r>
              <a:rPr lang="en-US" dirty="0" err="1"/>
              <a:t>RP</a:t>
            </a:r>
            <a:r>
              <a:rPr lang="en-US" baseline="-25000" dirty="0" err="1"/>
              <a:t>p</a:t>
            </a:r>
            <a:endParaRPr lang="en-US" dirty="0"/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B910F96D-D1D3-2947-9F6A-6A69C6E1C0BC}"/>
              </a:ext>
            </a:extLst>
          </p:cNvPr>
          <p:cNvSpPr/>
          <p:nvPr/>
        </p:nvSpPr>
        <p:spPr>
          <a:xfrm>
            <a:off x="10511489" y="4825375"/>
            <a:ext cx="30689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21D975-0B99-3346-8FEC-AA9E0373B5BD}"/>
              </a:ext>
            </a:extLst>
          </p:cNvPr>
          <p:cNvSpPr/>
          <p:nvPr/>
        </p:nvSpPr>
        <p:spPr>
          <a:xfrm>
            <a:off x="8520549" y="5354266"/>
            <a:ext cx="3548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 (P</a:t>
            </a:r>
            <a:r>
              <a:rPr lang="en-US" baseline="-25000" dirty="0"/>
              <a:t>H+1</a:t>
            </a:r>
            <a:r>
              <a:rPr lang="en-US" dirty="0"/>
              <a:t>) . (R</a:t>
            </a:r>
            <a:r>
              <a:rPr lang="en-US" baseline="-25000" dirty="0"/>
              <a:t>0</a:t>
            </a:r>
            <a:r>
              <a:rPr lang="en-US" dirty="0"/>
              <a:t>) . (R</a:t>
            </a:r>
            <a:r>
              <a:rPr lang="en-US" baseline="-25000" dirty="0"/>
              <a:t>1</a:t>
            </a:r>
            <a:r>
              <a:rPr lang="en-US" dirty="0"/>
              <a:t>) )          </a:t>
            </a:r>
            <a:r>
              <a:rPr lang="en-US" dirty="0" err="1"/>
              <a:t>RP</a:t>
            </a:r>
            <a:r>
              <a:rPr lang="en-US" baseline="-25000" dirty="0" err="1"/>
              <a:t>p</a:t>
            </a:r>
            <a:endParaRPr lang="en-US" dirty="0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82C1A7B3-D4E5-704C-B3C0-3585A7E73EC5}"/>
              </a:ext>
            </a:extLst>
          </p:cNvPr>
          <p:cNvSpPr/>
          <p:nvPr/>
        </p:nvSpPr>
        <p:spPr>
          <a:xfrm>
            <a:off x="10511489" y="5488654"/>
            <a:ext cx="30689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A2FC5-82A8-084D-B8E3-C4E6397FA971}"/>
              </a:ext>
            </a:extLst>
          </p:cNvPr>
          <p:cNvSpPr txBox="1"/>
          <p:nvPr/>
        </p:nvSpPr>
        <p:spPr>
          <a:xfrm>
            <a:off x="8312675" y="506139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A78311-214F-074C-BF2B-8A167B49EB6D}"/>
              </a:ext>
            </a:extLst>
          </p:cNvPr>
          <p:cNvSpPr txBox="1"/>
          <p:nvPr/>
        </p:nvSpPr>
        <p:spPr>
          <a:xfrm>
            <a:off x="5276041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JMS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C5D612-B5F5-1A44-AF07-871CD1862A95}"/>
              </a:ext>
            </a:extLst>
          </p:cNvPr>
          <p:cNvGrpSpPr/>
          <p:nvPr/>
        </p:nvGrpSpPr>
        <p:grpSpPr>
          <a:xfrm>
            <a:off x="309059" y="419181"/>
            <a:ext cx="6543696" cy="2448804"/>
            <a:chOff x="1575204" y="509314"/>
            <a:chExt cx="6543696" cy="2448804"/>
          </a:xfrm>
        </p:grpSpPr>
        <p:sp>
          <p:nvSpPr>
            <p:cNvPr id="36" name="Double Brace 35">
              <a:extLst>
                <a:ext uri="{FF2B5EF4-FFF2-40B4-BE49-F238E27FC236}">
                  <a16:creationId xmlns:a16="http://schemas.microsoft.com/office/drawing/2014/main" id="{94F8AD14-33B4-5F48-AC07-DD5ED99FB800}"/>
                </a:ext>
              </a:extLst>
            </p:cNvPr>
            <p:cNvSpPr/>
            <p:nvPr/>
          </p:nvSpPr>
          <p:spPr>
            <a:xfrm rot="16200000">
              <a:off x="4920903" y="-952213"/>
              <a:ext cx="1373582" cy="4836640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9F1B100-FED0-5B4D-AC8D-C91F4E52F777}"/>
                </a:ext>
              </a:extLst>
            </p:cNvPr>
            <p:cNvGrpSpPr/>
            <p:nvPr/>
          </p:nvGrpSpPr>
          <p:grpSpPr>
            <a:xfrm>
              <a:off x="1575204" y="509314"/>
              <a:ext cx="6543696" cy="1351561"/>
              <a:chOff x="1575204" y="509314"/>
              <a:chExt cx="6543696" cy="135156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04927CD-52B2-7744-9D94-D31EB834ACF4}"/>
                  </a:ext>
                </a:extLst>
              </p:cNvPr>
              <p:cNvGrpSpPr/>
              <p:nvPr/>
            </p:nvGrpSpPr>
            <p:grpSpPr>
              <a:xfrm>
                <a:off x="1604353" y="1298488"/>
                <a:ext cx="3153427" cy="540000"/>
                <a:chOff x="6267794" y="658408"/>
                <a:chExt cx="2880000" cy="540000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B303E71-1A7F-B141-B1AB-92FFEBCD6D4B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288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E8F5992-09CE-B24D-9369-4618AC77935B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144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54907EC-D297-C444-B607-8E02AE6B76BD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575F6FD-7FF0-FA4F-9220-543D9903DE95}"/>
                    </a:ext>
                  </a:extLst>
                </p:cNvPr>
                <p:cNvSpPr txBox="1"/>
                <p:nvPr/>
              </p:nvSpPr>
              <p:spPr>
                <a:xfrm>
                  <a:off x="770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67877D8-5544-DF45-ACAA-2FC6A6C4403E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36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6E8C372-6834-6D4C-A97E-3BF511569595}"/>
                    </a:ext>
                  </a:extLst>
                </p:cNvPr>
                <p:cNvSpPr txBox="1"/>
                <p:nvPr/>
              </p:nvSpPr>
              <p:spPr>
                <a:xfrm>
                  <a:off x="734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505C13A-E198-1840-8038-A0D7A377142F}"/>
                    </a:ext>
                  </a:extLst>
                </p:cNvPr>
                <p:cNvSpPr txBox="1"/>
                <p:nvPr/>
              </p:nvSpPr>
              <p:spPr>
                <a:xfrm>
                  <a:off x="80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C6CF2F-0E7C-3544-A54E-F7664A0D5743}"/>
                  </a:ext>
                </a:extLst>
              </p:cNvPr>
              <p:cNvSpPr txBox="1"/>
              <p:nvPr/>
            </p:nvSpPr>
            <p:spPr>
              <a:xfrm>
                <a:off x="1575204" y="1276100"/>
                <a:ext cx="33249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0  1  0  1  A</a:t>
                </a:r>
                <a:r>
                  <a:rPr lang="en-US" sz="2000" baseline="-25000" dirty="0"/>
                  <a:t>3</a:t>
                </a:r>
                <a:r>
                  <a:rPr lang="en-US" sz="3200" dirty="0"/>
                  <a:t> A</a:t>
                </a:r>
                <a:r>
                  <a:rPr lang="en-US" baseline="-25000" dirty="0"/>
                  <a:t>3</a:t>
                </a:r>
                <a:r>
                  <a:rPr lang="en-US" sz="3200" baseline="-25000" dirty="0"/>
                  <a:t> </a:t>
                </a:r>
                <a:r>
                  <a:rPr lang="en-US" sz="3200" dirty="0"/>
                  <a:t>A</a:t>
                </a:r>
                <a:r>
                  <a:rPr lang="en-US" baseline="-25000" dirty="0"/>
                  <a:t>3</a:t>
                </a:r>
                <a:r>
                  <a:rPr lang="en-US" sz="3200" dirty="0"/>
                  <a:t> A</a:t>
                </a:r>
                <a:r>
                  <a:rPr lang="en-US" sz="2000" baseline="-25000" dirty="0"/>
                  <a:t>3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BA1BF4F-18CC-F84D-98EE-074A92F61A75}"/>
                  </a:ext>
                </a:extLst>
              </p:cNvPr>
              <p:cNvGrpSpPr/>
              <p:nvPr/>
            </p:nvGrpSpPr>
            <p:grpSpPr>
              <a:xfrm>
                <a:off x="4842203" y="1298488"/>
                <a:ext cx="3276697" cy="540000"/>
                <a:chOff x="1573971" y="1298488"/>
                <a:chExt cx="3276697" cy="54000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39FAFC79-CA42-F340-9B85-E6CCB46FBE4F}"/>
                    </a:ext>
                  </a:extLst>
                </p:cNvPr>
                <p:cNvGrpSpPr/>
                <p:nvPr/>
              </p:nvGrpSpPr>
              <p:grpSpPr>
                <a:xfrm>
                  <a:off x="1604353" y="1298488"/>
                  <a:ext cx="3153427" cy="540000"/>
                  <a:chOff x="6267794" y="658408"/>
                  <a:chExt cx="2880000" cy="540000"/>
                </a:xfrm>
              </p:grpSpPr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20BA237-C405-0C4C-A2D0-E1EFA90C0CE9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288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7B9E103-E3A5-E648-A388-F367A86EE59E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144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3172AC68-3F1C-9D44-9C49-D165B4B34E8F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04DE0E80-151F-2943-B2BB-E985E6CEB933}"/>
                      </a:ext>
                    </a:extLst>
                  </p:cNvPr>
                  <p:cNvSpPr txBox="1"/>
                  <p:nvPr/>
                </p:nvSpPr>
                <p:spPr>
                  <a:xfrm>
                    <a:off x="770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7F63049-8969-5B40-A553-8A44980A045A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36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9BD86A8-EFC4-AF4C-B2B2-AB9970B0C453}"/>
                      </a:ext>
                    </a:extLst>
                  </p:cNvPr>
                  <p:cNvSpPr txBox="1"/>
                  <p:nvPr/>
                </p:nvSpPr>
                <p:spPr>
                  <a:xfrm>
                    <a:off x="734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B4427196-4F50-4B41-90C8-5F72CCB5AE97}"/>
                      </a:ext>
                    </a:extLst>
                  </p:cNvPr>
                  <p:cNvSpPr txBox="1"/>
                  <p:nvPr/>
                </p:nvSpPr>
                <p:spPr>
                  <a:xfrm>
                    <a:off x="80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468C439-9409-E147-9419-E0D063E958A0}"/>
                    </a:ext>
                  </a:extLst>
                </p:cNvPr>
                <p:cNvSpPr txBox="1"/>
                <p:nvPr/>
              </p:nvSpPr>
              <p:spPr>
                <a:xfrm>
                  <a:off x="1573971" y="1298488"/>
                  <a:ext cx="327669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dirty="0"/>
                    <a:t> A</a:t>
                  </a:r>
                  <a:r>
                    <a:rPr lang="en-US" sz="2000" baseline="-25000" dirty="0"/>
                    <a:t>2 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400" baseline="-25000" dirty="0"/>
                    <a:t>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endParaRPr lang="en-US" sz="2800" baseline="-25000" dirty="0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6F9795-1AFC-B245-8176-B8472FCF76E7}"/>
                  </a:ext>
                </a:extLst>
              </p:cNvPr>
              <p:cNvSpPr txBox="1"/>
              <p:nvPr/>
            </p:nvSpPr>
            <p:spPr>
              <a:xfrm>
                <a:off x="2978604" y="509314"/>
                <a:ext cx="5047408" cy="540000"/>
              </a:xfrm>
              <a:prstGeom prst="rect">
                <a:avLst/>
              </a:prstGeom>
              <a:solidFill>
                <a:schemeClr val="bg1"/>
              </a:solidFill>
              <a:ln w="47625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EFAF1E-F589-674D-8A98-F5A80DAB4B2F}"/>
                </a:ext>
              </a:extLst>
            </p:cNvPr>
            <p:cNvSpPr txBox="1"/>
            <p:nvPr/>
          </p:nvSpPr>
          <p:spPr>
            <a:xfrm>
              <a:off x="4842203" y="2588786"/>
              <a:ext cx="152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12-bit address</a:t>
              </a:r>
            </a:p>
          </p:txBody>
        </p:sp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AD04BC02-89E4-A744-B2C1-99BE0C85F7BA}"/>
                </a:ext>
              </a:extLst>
            </p:cNvPr>
            <p:cNvSpPr/>
            <p:nvPr/>
          </p:nvSpPr>
          <p:spPr>
            <a:xfrm rot="16200000">
              <a:off x="5468256" y="2362921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81175A5-787F-7242-99C4-F25EA188137A}"/>
              </a:ext>
            </a:extLst>
          </p:cNvPr>
          <p:cNvGrpSpPr/>
          <p:nvPr/>
        </p:nvGrpSpPr>
        <p:grpSpPr>
          <a:xfrm>
            <a:off x="3348026" y="3020436"/>
            <a:ext cx="884905" cy="1160390"/>
            <a:chOff x="4547031" y="4518057"/>
            <a:chExt cx="884905" cy="116039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DD70D8D-8E9D-4649-A738-70CBF2170C08}"/>
                </a:ext>
              </a:extLst>
            </p:cNvPr>
            <p:cNvGrpSpPr/>
            <p:nvPr/>
          </p:nvGrpSpPr>
          <p:grpSpPr>
            <a:xfrm>
              <a:off x="4547032" y="4926685"/>
              <a:ext cx="884904" cy="667015"/>
              <a:chOff x="4366926" y="4826186"/>
              <a:chExt cx="884904" cy="667015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670EF51-1013-E945-A323-B43EBCEB49AD}"/>
                  </a:ext>
                </a:extLst>
              </p:cNvPr>
              <p:cNvSpPr txBox="1"/>
              <p:nvPr/>
            </p:nvSpPr>
            <p:spPr>
              <a:xfrm>
                <a:off x="4817096" y="4826186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baseline="-25000" dirty="0"/>
                  <a:t>M</a:t>
                </a:r>
              </a:p>
            </p:txBody>
          </p:sp>
          <p:sp>
            <p:nvSpPr>
              <p:cNvPr id="69" name="Right Arrow 68">
                <a:extLst>
                  <a:ext uri="{FF2B5EF4-FFF2-40B4-BE49-F238E27FC236}">
                    <a16:creationId xmlns:a16="http://schemas.microsoft.com/office/drawing/2014/main" id="{AB939C56-F838-C849-AECE-725C8C4F9BA1}"/>
                  </a:ext>
                </a:extLst>
              </p:cNvPr>
              <p:cNvSpPr/>
              <p:nvPr/>
            </p:nvSpPr>
            <p:spPr>
              <a:xfrm>
                <a:off x="4366926" y="4930946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70" name="Right Arrow 69">
                <a:extLst>
                  <a:ext uri="{FF2B5EF4-FFF2-40B4-BE49-F238E27FC236}">
                    <a16:creationId xmlns:a16="http://schemas.microsoft.com/office/drawing/2014/main" id="{BED18F56-8FAE-BA4E-9CFD-84429477C2C6}"/>
                  </a:ext>
                </a:extLst>
              </p:cNvPr>
              <p:cNvSpPr/>
              <p:nvPr/>
            </p:nvSpPr>
            <p:spPr>
              <a:xfrm>
                <a:off x="4366926" y="5363455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721BCC-873A-5848-B0DE-3B24A3B613AE}"/>
                </a:ext>
              </a:extLst>
            </p:cNvPr>
            <p:cNvSpPr txBox="1"/>
            <p:nvPr/>
          </p:nvSpPr>
          <p:spPr>
            <a:xfrm>
              <a:off x="4997202" y="530911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71E4AEE-7E55-424C-8B6F-89150F0DE93E}"/>
                </a:ext>
              </a:extLst>
            </p:cNvPr>
            <p:cNvSpPr txBox="1"/>
            <p:nvPr/>
          </p:nvSpPr>
          <p:spPr>
            <a:xfrm>
              <a:off x="4999039" y="451805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H</a:t>
              </a:r>
            </a:p>
          </p:txBody>
        </p: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F5291965-D616-5C42-A1EE-1C85D42B16BB}"/>
                </a:ext>
              </a:extLst>
            </p:cNvPr>
            <p:cNvSpPr/>
            <p:nvPr/>
          </p:nvSpPr>
          <p:spPr>
            <a:xfrm>
              <a:off x="4547031" y="4641548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71562554-69DA-ED44-A01A-E86226307CCC}"/>
              </a:ext>
            </a:extLst>
          </p:cNvPr>
          <p:cNvSpPr/>
          <p:nvPr/>
        </p:nvSpPr>
        <p:spPr>
          <a:xfrm>
            <a:off x="2158684" y="3007337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 </a:t>
            </a:r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3</a:t>
            </a:r>
            <a:r>
              <a:rPr lang="en-US" dirty="0"/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E1C655-CD82-9149-AFF3-18DBC8CBA733}"/>
              </a:ext>
            </a:extLst>
          </p:cNvPr>
          <p:cNvSpPr/>
          <p:nvPr/>
        </p:nvSpPr>
        <p:spPr>
          <a:xfrm>
            <a:off x="2158684" y="3408206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 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C518CF-47C5-4C41-B7E5-E29CC13F3A00}"/>
              </a:ext>
            </a:extLst>
          </p:cNvPr>
          <p:cNvSpPr/>
          <p:nvPr/>
        </p:nvSpPr>
        <p:spPr>
          <a:xfrm>
            <a:off x="2158684" y="3801960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973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36969</TotalTime>
  <Words>1561</Words>
  <Application>Microsoft Macintosh PowerPoint</Application>
  <PresentationFormat>Widescreen</PresentationFormat>
  <Paragraphs>445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-webkit-standard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Shapton</dc:creator>
  <cp:lastModifiedBy>Andrew Shapton</cp:lastModifiedBy>
  <cp:revision>177</cp:revision>
  <cp:lastPrinted>2021-04-22T14:45:13Z</cp:lastPrinted>
  <dcterms:created xsi:type="dcterms:W3CDTF">2021-02-18T20:52:12Z</dcterms:created>
  <dcterms:modified xsi:type="dcterms:W3CDTF">2021-11-17T23:31:13Z</dcterms:modified>
</cp:coreProperties>
</file>