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144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Q" id="{AF412DB6-FA97-472A-81FD-DE8B80E061AC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  <a:srgbClr val="474B53"/>
    <a:srgbClr val="191E28"/>
    <a:srgbClr val="DF3A42"/>
    <a:srgbClr val="E75B2B"/>
    <a:srgbClr val="F47200"/>
    <a:srgbClr val="E28D17"/>
    <a:srgbClr val="D5A300"/>
    <a:srgbClr val="A1AF10"/>
    <a:srgbClr val="77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4660"/>
  </p:normalViewPr>
  <p:slideViewPr>
    <p:cSldViewPr snapToGrid="0">
      <p:cViewPr>
        <p:scale>
          <a:sx n="125" d="100"/>
          <a:sy n="125" d="100"/>
        </p:scale>
        <p:origin x="576" y="-4564"/>
      </p:cViewPr>
      <p:guideLst>
        <p:guide pos="216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43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323F10A-5BE5-4EE5-83A9-FC7FBAB5AC38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6727D22-D115-4CF2-BE84-ED8A12B36F7E}" type="datetimeFigureOut">
              <a:rPr lang="en-US" noProof="0" smtClean="0"/>
              <a:t>10/25/2023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7425" y="1279525"/>
            <a:ext cx="25892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36092-2EDF-47BF-99B1-B87430F95B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9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sv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F799AA8-8B5E-4CF5-9975-99FDD726FFD3}"/>
              </a:ext>
            </a:extLst>
          </p:cNvPr>
          <p:cNvGrpSpPr/>
          <p:nvPr userDrawn="1"/>
        </p:nvGrpSpPr>
        <p:grpSpPr>
          <a:xfrm>
            <a:off x="1999692" y="0"/>
            <a:ext cx="2858616" cy="9144000"/>
            <a:chOff x="2157768" y="0"/>
            <a:chExt cx="2858616" cy="914400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C5FBD76-8904-4E42-AE88-D512DA7052DA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7984" y="0"/>
              <a:ext cx="2858400" cy="2122490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A3BC40D-C194-4EEE-8E69-4ED4ECFDEBE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984" y="1992793"/>
              <a:ext cx="2858400" cy="159840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D689866-F1C0-4715-81BF-9196A55EDE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768" y="3434239"/>
              <a:ext cx="2854286" cy="159840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DF44A126-1FEE-452F-85E5-3E973F1424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984" y="4873949"/>
              <a:ext cx="2854286" cy="1598400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9F5B1665-7823-4B65-9CA6-373B04C106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8200" y="6316234"/>
              <a:ext cx="2854286" cy="15984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516D51E-C5EF-493C-A49F-FA5A03131D5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28568" y="7830000"/>
              <a:ext cx="1587600" cy="1314000"/>
            </a:xfrm>
            <a:prstGeom prst="rect">
              <a:avLst/>
            </a:prstGeom>
          </p:spPr>
        </p:pic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F6C46E00-3822-4C50-9645-1D8C321873EB}"/>
              </a:ext>
            </a:extLst>
          </p:cNvPr>
          <p:cNvPicPr preferRelativeResize="0">
            <a:picLocks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8635" y="-1"/>
            <a:ext cx="2757600" cy="206199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06B0370-83C6-482C-A9C3-4659AB1E3CF0}"/>
              </a:ext>
            </a:extLst>
          </p:cNvPr>
          <p:cNvPicPr preferRelativeResize="0">
            <a:picLocks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48635" y="2036065"/>
            <a:ext cx="2757600" cy="149856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C672D68-3DAD-4B79-95BD-57D7C75F60A1}"/>
              </a:ext>
            </a:extLst>
          </p:cNvPr>
          <p:cNvPicPr preferRelativeResize="0">
            <a:picLocks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8635" y="3477556"/>
            <a:ext cx="2757600" cy="14976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8180608-A80A-409D-B02A-35C4F9DB1EC4}"/>
              </a:ext>
            </a:extLst>
          </p:cNvPr>
          <p:cNvPicPr preferRelativeResize="0">
            <a:picLocks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48635" y="4915656"/>
            <a:ext cx="2757600" cy="14976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0FF81C97-DE5D-4DFC-83AA-6F65EC3EB8F1}"/>
              </a:ext>
            </a:extLst>
          </p:cNvPr>
          <p:cNvPicPr preferRelativeResize="0">
            <a:picLocks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48635" y="6365084"/>
            <a:ext cx="2757600" cy="14976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C1A8DC0F-B0F0-4E15-9642-9FC080079EC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0892" y="7829986"/>
            <a:ext cx="1486800" cy="1308892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1B7EC4F3-1509-4925-BD92-54C58B32BD9F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45600" y="0"/>
            <a:ext cx="2566800" cy="2060368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12B89D1D-8F9E-48DE-B231-5DDE8D36E103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52832" y="5009312"/>
            <a:ext cx="2566800" cy="1385056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4158ADA4-93AF-432F-98CD-D9F668C98B75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48738" y="3555065"/>
            <a:ext cx="2566800" cy="1385056"/>
          </a:xfrm>
          <a:prstGeom prst="rect">
            <a:avLst/>
          </a:prstGeom>
        </p:spPr>
      </p:pic>
      <p:pic>
        <p:nvPicPr>
          <p:cNvPr id="183" name="Graphic 182">
            <a:extLst>
              <a:ext uri="{FF2B5EF4-FFF2-40B4-BE49-F238E27FC236}">
                <a16:creationId xmlns:a16="http://schemas.microsoft.com/office/drawing/2014/main" id="{4B2E0E94-8E68-4B4C-8A38-B19A52D69894}"/>
              </a:ext>
            </a:extLst>
          </p:cNvPr>
          <p:cNvPicPr preferRelativeResize="0">
            <a:picLocks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25663" y="7822766"/>
            <a:ext cx="1296000" cy="1308706"/>
          </a:xfrm>
          <a:prstGeom prst="rect">
            <a:avLst/>
          </a:prstGeom>
        </p:spPr>
      </p:pic>
      <p:pic>
        <p:nvPicPr>
          <p:cNvPr id="159" name="Graphic 158">
            <a:extLst>
              <a:ext uri="{FF2B5EF4-FFF2-40B4-BE49-F238E27FC236}">
                <a16:creationId xmlns:a16="http://schemas.microsoft.com/office/drawing/2014/main" id="{A5488CC7-053D-4AC5-AE92-5E975339AA5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53339" y="6443645"/>
            <a:ext cx="2566800" cy="1385056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46B3D8DB-F765-46B6-82B1-506B5A369130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145600" y="2140857"/>
            <a:ext cx="2566800" cy="1385056"/>
          </a:xfrm>
          <a:prstGeom prst="rect">
            <a:avLst/>
          </a:prstGeom>
        </p:spPr>
      </p:pic>
      <p:pic>
        <p:nvPicPr>
          <p:cNvPr id="95" name="Picture 9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6BADA27-1431-44DB-AE87-0052CCA4FACD}"/>
              </a:ext>
            </a:extLst>
          </p:cNvPr>
          <p:cNvPicPr preferRelativeResize="0">
            <a:picLocks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2429739" y="936065"/>
            <a:ext cx="1416113" cy="139777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2034E45-06FA-4B16-BCBB-16B7850B67B1}"/>
              </a:ext>
            </a:extLst>
          </p:cNvPr>
          <p:cNvSpPr/>
          <p:nvPr userDrawn="1"/>
        </p:nvSpPr>
        <p:spPr>
          <a:xfrm>
            <a:off x="2425631" y="2373507"/>
            <a:ext cx="831573" cy="8315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0679D76-015C-46A6-880A-B75929AD77B4}"/>
              </a:ext>
            </a:extLst>
          </p:cNvPr>
          <p:cNvSpPr/>
          <p:nvPr userDrawn="1"/>
        </p:nvSpPr>
        <p:spPr>
          <a:xfrm>
            <a:off x="2434351" y="892122"/>
            <a:ext cx="831573" cy="8315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5E0EDF5-6F36-42B3-9C36-B7B3A0686758}"/>
              </a:ext>
            </a:extLst>
          </p:cNvPr>
          <p:cNvSpPr/>
          <p:nvPr userDrawn="1"/>
        </p:nvSpPr>
        <p:spPr>
          <a:xfrm>
            <a:off x="2415232" y="5274373"/>
            <a:ext cx="831573" cy="8315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B433DF8-80E4-4493-9011-E8E3AE6EE693}"/>
              </a:ext>
            </a:extLst>
          </p:cNvPr>
          <p:cNvSpPr/>
          <p:nvPr userDrawn="1"/>
        </p:nvSpPr>
        <p:spPr>
          <a:xfrm>
            <a:off x="2414427" y="3821563"/>
            <a:ext cx="831573" cy="8315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6D9FA8D-500A-484A-996E-C40AB18718C5}"/>
              </a:ext>
            </a:extLst>
          </p:cNvPr>
          <p:cNvSpPr/>
          <p:nvPr userDrawn="1"/>
        </p:nvSpPr>
        <p:spPr>
          <a:xfrm>
            <a:off x="2435056" y="6677050"/>
            <a:ext cx="831573" cy="8315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A59CD8C-24E7-42FA-8C97-535E81A3F3B6}"/>
              </a:ext>
            </a:extLst>
          </p:cNvPr>
          <p:cNvSpPr/>
          <p:nvPr userDrawn="1"/>
        </p:nvSpPr>
        <p:spPr>
          <a:xfrm>
            <a:off x="3606811" y="3086856"/>
            <a:ext cx="831573" cy="8315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CFA193B-DAFC-4AB7-B8FE-4702B915DDAB}"/>
              </a:ext>
            </a:extLst>
          </p:cNvPr>
          <p:cNvSpPr/>
          <p:nvPr userDrawn="1"/>
        </p:nvSpPr>
        <p:spPr>
          <a:xfrm>
            <a:off x="3615531" y="1605471"/>
            <a:ext cx="831573" cy="8315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D7A9536-9B4C-4992-B550-C1FAA7C67B0B}"/>
              </a:ext>
            </a:extLst>
          </p:cNvPr>
          <p:cNvSpPr/>
          <p:nvPr userDrawn="1"/>
        </p:nvSpPr>
        <p:spPr>
          <a:xfrm>
            <a:off x="3596412" y="5987722"/>
            <a:ext cx="831573" cy="8315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007A80A-2CB6-4357-8BCB-F5CDCE3D7EED}"/>
              </a:ext>
            </a:extLst>
          </p:cNvPr>
          <p:cNvSpPr/>
          <p:nvPr userDrawn="1"/>
        </p:nvSpPr>
        <p:spPr>
          <a:xfrm>
            <a:off x="3595607" y="4534912"/>
            <a:ext cx="831573" cy="8315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08A8F1A-0BC0-4F41-AC9C-AD5114D5A73A}"/>
              </a:ext>
            </a:extLst>
          </p:cNvPr>
          <p:cNvSpPr/>
          <p:nvPr userDrawn="1"/>
        </p:nvSpPr>
        <p:spPr>
          <a:xfrm>
            <a:off x="3616236" y="7390399"/>
            <a:ext cx="831573" cy="8315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C85FBDC-70FA-43E1-8F6D-59CCDB9A3E81}"/>
              </a:ext>
            </a:extLst>
          </p:cNvPr>
          <p:cNvPicPr preferRelativeResize="0">
            <a:picLocks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681048" y="1249835"/>
            <a:ext cx="378000" cy="1440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AF1D5EFC-2A9F-40F0-84DE-9F12D7582A4A}"/>
              </a:ext>
            </a:extLst>
          </p:cNvPr>
          <p:cNvPicPr preferRelativeResize="0">
            <a:picLocks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81048" y="2698235"/>
            <a:ext cx="378000" cy="144000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9BEC8EDD-AC8F-4413-8861-0EAAC6143EBF}"/>
              </a:ext>
            </a:extLst>
          </p:cNvPr>
          <p:cNvPicPr preferRelativeResize="0">
            <a:picLocks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81048" y="4146635"/>
            <a:ext cx="378000" cy="1440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65B8B11A-6D5B-4222-A3FA-9C529A333AB0}"/>
              </a:ext>
            </a:extLst>
          </p:cNvPr>
          <p:cNvPicPr preferRelativeResize="0">
            <a:picLocks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681048" y="5595035"/>
            <a:ext cx="378000" cy="1440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DEF1451D-B6A1-4704-A941-E48FA3914715}"/>
              </a:ext>
            </a:extLst>
          </p:cNvPr>
          <p:cNvPicPr preferRelativeResize="0">
            <a:picLocks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681048" y="7043434"/>
            <a:ext cx="378000" cy="144000"/>
          </a:xfrm>
          <a:prstGeom prst="rect">
            <a:avLst/>
          </a:prstGeom>
        </p:spPr>
      </p:pic>
      <p:sp>
        <p:nvSpPr>
          <p:cNvPr id="124" name="Title 123">
            <a:extLst>
              <a:ext uri="{FF2B5EF4-FFF2-40B4-BE49-F238E27FC236}">
                <a16:creationId xmlns:a16="http://schemas.microsoft.com/office/drawing/2014/main" id="{B3407580-EBB8-4AA5-B546-D1F3744C9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5313" y="267973"/>
            <a:ext cx="2260112" cy="920153"/>
          </a:xfrm>
        </p:spPr>
        <p:txBody>
          <a:bodyPr lIns="0" tIns="0" rIns="0" bIns="0">
            <a:noAutofit/>
          </a:bodyPr>
          <a:lstStyle>
            <a:lvl1pPr algn="r">
              <a:defRPr sz="3100" b="1"/>
            </a:lvl1pPr>
          </a:lstStyle>
          <a:p>
            <a:r>
              <a:rPr lang="en-US"/>
              <a:t>PRODUCT</a:t>
            </a:r>
            <a:br>
              <a:rPr lang="en-US"/>
            </a:br>
            <a:r>
              <a:rPr lang="en-US"/>
              <a:t>ROADMAP</a:t>
            </a:r>
            <a:endParaRPr lang="ru-RU"/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61E9C073-FC12-4172-943F-F20E258E60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67711" y="1895661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0C7C304C-05C9-4DB2-B0B0-74D44D8D14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70254" y="2204148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F57246CD-9926-4879-B191-79E7A5431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67711" y="3343572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id="{9936E90E-F2B3-4E38-B811-25ED33DA3A9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70254" y="3652059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id="{09319DEE-EC4D-4A76-B160-394553CFA6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67711" y="4791483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id="{1FD9D20E-0961-46BE-87E2-F9C4F76B60C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70254" y="5099970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id="{43063DE6-06A7-4B93-A9B1-56B792F462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67711" y="6239394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id="{CC35E657-25FD-4CFB-93D1-5D8FDFD4205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70254" y="6547881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id="{D4A639A1-4C42-4815-9CE3-2E8328F3658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67711" y="7687306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id="{B3269007-346F-4FD2-B1DF-C0ABF16C69E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170254" y="7995793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id="{2DD4B9A1-260C-47E9-85AF-839662A27B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7302" y="117508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38" name="Text Placeholder 125">
            <a:extLst>
              <a:ext uri="{FF2B5EF4-FFF2-40B4-BE49-F238E27FC236}">
                <a16:creationId xmlns:a16="http://schemas.microsoft.com/office/drawing/2014/main" id="{1DDF711E-F1E1-4741-BED9-423C39E062A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83934" y="147919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Text Placeholder 125">
            <a:extLst>
              <a:ext uri="{FF2B5EF4-FFF2-40B4-BE49-F238E27FC236}">
                <a16:creationId xmlns:a16="http://schemas.microsoft.com/office/drawing/2014/main" id="{77BB882E-219A-476E-8B3E-23001520D76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7302" y="2627477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40" name="Text Placeholder 125">
            <a:extLst>
              <a:ext uri="{FF2B5EF4-FFF2-40B4-BE49-F238E27FC236}">
                <a16:creationId xmlns:a16="http://schemas.microsoft.com/office/drawing/2014/main" id="{89DFFD7A-9DD2-44B5-99C2-25902B38282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3934" y="2931588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Text Placeholder 125">
            <a:extLst>
              <a:ext uri="{FF2B5EF4-FFF2-40B4-BE49-F238E27FC236}">
                <a16:creationId xmlns:a16="http://schemas.microsoft.com/office/drawing/2014/main" id="{F30C0AAF-6652-4351-8462-0E29AB69924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7302" y="407987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42" name="Text Placeholder 125">
            <a:extLst>
              <a:ext uri="{FF2B5EF4-FFF2-40B4-BE49-F238E27FC236}">
                <a16:creationId xmlns:a16="http://schemas.microsoft.com/office/drawing/2014/main" id="{CD8B9314-7C43-4A64-BE27-81EC4D690E9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3934" y="438398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3" name="Text Placeholder 125">
            <a:extLst>
              <a:ext uri="{FF2B5EF4-FFF2-40B4-BE49-F238E27FC236}">
                <a16:creationId xmlns:a16="http://schemas.microsoft.com/office/drawing/2014/main" id="{76C8DAF6-BCAA-4A6A-8584-CBACCC55D4A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302" y="5532268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44" name="Text Placeholder 125">
            <a:extLst>
              <a:ext uri="{FF2B5EF4-FFF2-40B4-BE49-F238E27FC236}">
                <a16:creationId xmlns:a16="http://schemas.microsoft.com/office/drawing/2014/main" id="{67BC4A97-C4FB-421D-94A4-6782498E5D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83934" y="5836379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5" name="Text Placeholder 125">
            <a:extLst>
              <a:ext uri="{FF2B5EF4-FFF2-40B4-BE49-F238E27FC236}">
                <a16:creationId xmlns:a16="http://schemas.microsoft.com/office/drawing/2014/main" id="{0E9F45AE-C3A2-491A-B767-3DDAD7726AF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7302" y="6984664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endParaRPr lang="ru-RU"/>
          </a:p>
        </p:txBody>
      </p:sp>
      <p:sp>
        <p:nvSpPr>
          <p:cNvPr id="146" name="Text Placeholder 125">
            <a:extLst>
              <a:ext uri="{FF2B5EF4-FFF2-40B4-BE49-F238E27FC236}">
                <a16:creationId xmlns:a16="http://schemas.microsoft.com/office/drawing/2014/main" id="{C6C593EB-C5A3-477B-AF33-06A1FC9C2D5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3934" y="7288775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8" name="Text Placeholder 125">
            <a:extLst>
              <a:ext uri="{FF2B5EF4-FFF2-40B4-BE49-F238E27FC236}">
                <a16:creationId xmlns:a16="http://schemas.microsoft.com/office/drawing/2014/main" id="{1BAD5442-3EEA-4CC9-8722-EE38EFAB42A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4434" y="7976772"/>
            <a:ext cx="1407768" cy="827894"/>
          </a:xfrm>
        </p:spPr>
        <p:txBody>
          <a:bodyPr>
            <a:noAutofit/>
          </a:bodyPr>
          <a:lstStyle>
            <a:lvl1pPr marL="0" indent="0" algn="l">
              <a:buNone/>
              <a:defRPr sz="31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20XX</a:t>
            </a:r>
            <a:br>
              <a:rPr lang="en-US"/>
            </a:br>
            <a:r>
              <a:rPr lang="en-US"/>
              <a:t>20YY</a:t>
            </a:r>
            <a:endParaRPr lang="ru-RU"/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E7D6CD0-B65D-490C-BB82-4F861318EB09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442107" y="8390719"/>
            <a:ext cx="86400" cy="86400"/>
          </a:xfrm>
          <a:prstGeom prst="rect">
            <a:avLst/>
          </a:prstGeom>
        </p:spPr>
      </p:pic>
      <p:sp>
        <p:nvSpPr>
          <p:cNvPr id="162" name="Picture Placeholder 161">
            <a:extLst>
              <a:ext uri="{FF2B5EF4-FFF2-40B4-BE49-F238E27FC236}">
                <a16:creationId xmlns:a16="http://schemas.microsoft.com/office/drawing/2014/main" id="{F870B909-72EA-4D59-9577-5B30CD8BAEC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56502" y="7687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63" name="Picture Placeholder 161">
            <a:extLst>
              <a:ext uri="{FF2B5EF4-FFF2-40B4-BE49-F238E27FC236}">
                <a16:creationId xmlns:a16="http://schemas.microsoft.com/office/drawing/2014/main" id="{CDA0B0E1-512A-4F96-9FDF-B4DA609D921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256502" y="22141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64" name="Picture Placeholder 161">
            <a:extLst>
              <a:ext uri="{FF2B5EF4-FFF2-40B4-BE49-F238E27FC236}">
                <a16:creationId xmlns:a16="http://schemas.microsoft.com/office/drawing/2014/main" id="{048F318E-3204-4389-942D-101D5836C9D8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256502" y="36595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65" name="Picture Placeholder 161">
            <a:extLst>
              <a:ext uri="{FF2B5EF4-FFF2-40B4-BE49-F238E27FC236}">
                <a16:creationId xmlns:a16="http://schemas.microsoft.com/office/drawing/2014/main" id="{2CCFF41C-8ABD-40A6-B8DE-716AC102A4E1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256502" y="51049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66" name="Picture Placeholder 161">
            <a:extLst>
              <a:ext uri="{FF2B5EF4-FFF2-40B4-BE49-F238E27FC236}">
                <a16:creationId xmlns:a16="http://schemas.microsoft.com/office/drawing/2014/main" id="{BD4BA0D9-906A-4550-921F-8DEF8B5F67F5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56502" y="655030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67" name="Picture Placeholder 161">
            <a:extLst>
              <a:ext uri="{FF2B5EF4-FFF2-40B4-BE49-F238E27FC236}">
                <a16:creationId xmlns:a16="http://schemas.microsoft.com/office/drawing/2014/main" id="{38A03188-2028-4987-8540-3F92BAA01C04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70254" y="14661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68" name="Picture Placeholder 161">
            <a:extLst>
              <a:ext uri="{FF2B5EF4-FFF2-40B4-BE49-F238E27FC236}">
                <a16:creationId xmlns:a16="http://schemas.microsoft.com/office/drawing/2014/main" id="{E852A18B-1B0E-4D14-A3B5-90901651D9A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170254" y="29115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69" name="Picture Placeholder 161">
            <a:extLst>
              <a:ext uri="{FF2B5EF4-FFF2-40B4-BE49-F238E27FC236}">
                <a16:creationId xmlns:a16="http://schemas.microsoft.com/office/drawing/2014/main" id="{E3CBC1C2-A558-473B-B432-5EA0DF907D4F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5170254" y="43569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70" name="Picture Placeholder 161">
            <a:extLst>
              <a:ext uri="{FF2B5EF4-FFF2-40B4-BE49-F238E27FC236}">
                <a16:creationId xmlns:a16="http://schemas.microsoft.com/office/drawing/2014/main" id="{4DE9035A-302D-4F90-9635-EFCB5C1CA7B5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70254" y="58023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171" name="Picture Placeholder 161">
            <a:extLst>
              <a:ext uri="{FF2B5EF4-FFF2-40B4-BE49-F238E27FC236}">
                <a16:creationId xmlns:a16="http://schemas.microsoft.com/office/drawing/2014/main" id="{E3AC4923-7437-4A2F-9E25-AF9781EC54AB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170254" y="724775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3149A7F4-4CDA-4E4A-8A0E-916FFE64A687}"/>
              </a:ext>
            </a:extLst>
          </p:cNvPr>
          <p:cNvPicPr preferRelativeResize="0">
            <a:picLocks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579416" y="1979319"/>
            <a:ext cx="594000" cy="144000"/>
          </a:xfrm>
          <a:prstGeom prst="rect">
            <a:avLst/>
          </a:prstGeom>
        </p:spPr>
      </p:pic>
      <p:pic>
        <p:nvPicPr>
          <p:cNvPr id="179" name="Graphic 178">
            <a:extLst>
              <a:ext uri="{FF2B5EF4-FFF2-40B4-BE49-F238E27FC236}">
                <a16:creationId xmlns:a16="http://schemas.microsoft.com/office/drawing/2014/main" id="{16F8F551-DF22-4154-9160-E3D1BE3ED58B}"/>
              </a:ext>
            </a:extLst>
          </p:cNvPr>
          <p:cNvPicPr preferRelativeResize="0">
            <a:picLocks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4579416" y="3417350"/>
            <a:ext cx="594000" cy="14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DFAB86E6-909B-4AA9-8F44-2A7709C04949}"/>
              </a:ext>
            </a:extLst>
          </p:cNvPr>
          <p:cNvPicPr preferRelativeResize="0">
            <a:picLocks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579416" y="4866034"/>
            <a:ext cx="594000" cy="144000"/>
          </a:xfrm>
          <a:prstGeom prst="rect">
            <a:avLst/>
          </a:prstGeom>
        </p:spPr>
      </p:pic>
      <p:pic>
        <p:nvPicPr>
          <p:cNvPr id="181" name="Graphic 180">
            <a:extLst>
              <a:ext uri="{FF2B5EF4-FFF2-40B4-BE49-F238E27FC236}">
                <a16:creationId xmlns:a16="http://schemas.microsoft.com/office/drawing/2014/main" id="{9E752783-DDE2-44F7-B86A-1EF50472DCD7}"/>
              </a:ext>
            </a:extLst>
          </p:cNvPr>
          <p:cNvPicPr preferRelativeResize="0">
            <a:picLocks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579416" y="6317529"/>
            <a:ext cx="594000" cy="144000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527C0226-D714-4BF7-911E-5D62B88B7447}"/>
              </a:ext>
            </a:extLst>
          </p:cNvPr>
          <p:cNvPicPr preferRelativeResize="0">
            <a:picLocks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4579416" y="7765280"/>
            <a:ext cx="59400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60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image" Target="../media/image61.svg"/><Relationship Id="rId26" Type="http://schemas.openxmlformats.org/officeDocument/2006/relationships/image" Target="../media/image69.svg"/><Relationship Id="rId39" Type="http://schemas.microsoft.com/office/2007/relationships/hdphoto" Target="../media/hdphoto1.wdp"/><Relationship Id="rId21" Type="http://schemas.openxmlformats.org/officeDocument/2006/relationships/image" Target="../media/image64.png"/><Relationship Id="rId34" Type="http://schemas.openxmlformats.org/officeDocument/2006/relationships/image" Target="../media/image77.jpg"/><Relationship Id="rId42" Type="http://schemas.openxmlformats.org/officeDocument/2006/relationships/image" Target="../media/image84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9.svg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11" Type="http://schemas.openxmlformats.org/officeDocument/2006/relationships/image" Target="../media/image54.png"/><Relationship Id="rId24" Type="http://schemas.openxmlformats.org/officeDocument/2006/relationships/image" Target="../media/image67.svg"/><Relationship Id="rId32" Type="http://schemas.openxmlformats.org/officeDocument/2006/relationships/image" Target="../media/image75.png"/><Relationship Id="rId37" Type="http://schemas.openxmlformats.org/officeDocument/2006/relationships/image" Target="../media/image80.jpg"/><Relationship Id="rId40" Type="http://schemas.openxmlformats.org/officeDocument/2006/relationships/image" Target="../media/image82.png"/><Relationship Id="rId45" Type="http://schemas.openxmlformats.org/officeDocument/2006/relationships/image" Target="../media/image87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svg"/><Relationship Id="rId36" Type="http://schemas.openxmlformats.org/officeDocument/2006/relationships/image" Target="../media/image79.jpg"/><Relationship Id="rId10" Type="http://schemas.openxmlformats.org/officeDocument/2006/relationships/image" Target="../media/image53.svg"/><Relationship Id="rId19" Type="http://schemas.openxmlformats.org/officeDocument/2006/relationships/image" Target="../media/image62.png"/><Relationship Id="rId31" Type="http://schemas.openxmlformats.org/officeDocument/2006/relationships/image" Target="../media/image74.png"/><Relationship Id="rId44" Type="http://schemas.openxmlformats.org/officeDocument/2006/relationships/image" Target="../media/image86.png"/><Relationship Id="rId4" Type="http://schemas.openxmlformats.org/officeDocument/2006/relationships/image" Target="../media/image47.svg"/><Relationship Id="rId9" Type="http://schemas.openxmlformats.org/officeDocument/2006/relationships/image" Target="../media/image52.png"/><Relationship Id="rId14" Type="http://schemas.openxmlformats.org/officeDocument/2006/relationships/image" Target="../media/image57.svg"/><Relationship Id="rId22" Type="http://schemas.openxmlformats.org/officeDocument/2006/relationships/image" Target="../media/image65.svg"/><Relationship Id="rId27" Type="http://schemas.openxmlformats.org/officeDocument/2006/relationships/image" Target="../media/image70.png"/><Relationship Id="rId30" Type="http://schemas.openxmlformats.org/officeDocument/2006/relationships/image" Target="../media/image73.svg"/><Relationship Id="rId35" Type="http://schemas.openxmlformats.org/officeDocument/2006/relationships/image" Target="../media/image78.jpg"/><Relationship Id="rId43" Type="http://schemas.openxmlformats.org/officeDocument/2006/relationships/image" Target="../media/image85.png"/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12" Type="http://schemas.openxmlformats.org/officeDocument/2006/relationships/image" Target="../media/image55.sv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33" Type="http://schemas.openxmlformats.org/officeDocument/2006/relationships/image" Target="../media/image76.png"/><Relationship Id="rId38" Type="http://schemas.openxmlformats.org/officeDocument/2006/relationships/image" Target="../media/image81.png"/><Relationship Id="rId20" Type="http://schemas.openxmlformats.org/officeDocument/2006/relationships/image" Target="../media/image63.svg"/><Relationship Id="rId41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Placeholder 84" descr="Cubes icon">
            <a:extLst>
              <a:ext uri="{FF2B5EF4-FFF2-40B4-BE49-F238E27FC236}">
                <a16:creationId xmlns:a16="http://schemas.microsoft.com/office/drawing/2014/main" id="{2B9CA395-C630-4D04-8BD8-EF76AEB5622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7" r="97"/>
          <a:stretch>
            <a:fillRect/>
          </a:stretch>
        </p:blipFill>
        <p:spPr>
          <a:xfrm>
            <a:off x="2485569" y="2425308"/>
            <a:ext cx="714170" cy="700497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803EFAB-E587-4BF1-B44C-A7424E4C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069" y="112127"/>
            <a:ext cx="2928853" cy="920153"/>
          </a:xfrm>
        </p:spPr>
        <p:txBody>
          <a:bodyPr/>
          <a:lstStyle/>
          <a:p>
            <a:pPr algn="l"/>
            <a:r>
              <a:rPr lang="en-US" sz="2000" i="1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Data Quality Assessment (DQA) for improving IPEA's Growth Strategy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CABC91A-531F-4132-B5A2-3E70E3F6985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81549" y="1464593"/>
            <a:ext cx="1603924" cy="341651"/>
          </a:xfrm>
        </p:spPr>
        <p:txBody>
          <a:bodyPr/>
          <a:lstStyle/>
          <a:p>
            <a:r>
              <a:rPr lang="en-GB" sz="16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Dimensions</a:t>
            </a:r>
            <a:r>
              <a:rPr lang="en-US" sz="16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of Data Quality</a:t>
            </a:r>
            <a:endParaRPr lang="en-US" sz="1600" dirty="0">
              <a:effectLst/>
            </a:endParaRPr>
          </a:p>
          <a:p>
            <a:endParaRPr lang="en-US" sz="160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5606479-9866-4A9F-8795-33225594A9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863905" y="2199844"/>
            <a:ext cx="2055055" cy="638087"/>
          </a:xfrm>
        </p:spPr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Completeness, Accuracy, Uniqueness, Consistency, Validity</a:t>
            </a:r>
            <a:endParaRPr lang="en-US" sz="1400" dirty="0">
              <a:effectLst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E5AF557-A75D-4BB5-8354-37F4A2137F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148338" y="3207255"/>
            <a:ext cx="1603925" cy="304102"/>
          </a:xfrm>
        </p:spPr>
        <p:txBody>
          <a:bodyPr/>
          <a:lstStyle/>
          <a:p>
            <a:r>
              <a:rPr lang="en-US" altLang="en-US" dirty="0"/>
              <a:t>CDE &amp; Rules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9886B47-EB19-4F7C-B11C-AC77F7E0CB2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67711" y="4791483"/>
            <a:ext cx="1495848" cy="304102"/>
          </a:xfrm>
        </p:spPr>
        <p:txBody>
          <a:bodyPr/>
          <a:lstStyle/>
          <a:p>
            <a:r>
              <a:rPr lang="en-US" sz="1400" dirty="0"/>
              <a:t>Completeness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08F6B36-65A4-4364-B129-AEC7505F2F3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67710" y="6239394"/>
            <a:ext cx="1538211" cy="304102"/>
          </a:xfrm>
        </p:spPr>
        <p:txBody>
          <a:bodyPr/>
          <a:lstStyle/>
          <a:p>
            <a:r>
              <a:rPr lang="en-US"/>
              <a:t>Uniqueness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C616A15-98AE-445C-9F92-21A3FD16B0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648" y="913596"/>
            <a:ext cx="1752662" cy="237367"/>
          </a:xfrm>
        </p:spPr>
        <p:txBody>
          <a:bodyPr/>
          <a:lstStyle/>
          <a:p>
            <a:pPr algn="ctr"/>
            <a:r>
              <a:rPr lang="en-US" sz="1800" b="1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Task</a:t>
            </a:r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C731E8C-632F-45FC-92FD-29CD284AB64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0" y="2372639"/>
            <a:ext cx="1691702" cy="439201"/>
          </a:xfrm>
        </p:spPr>
        <p:txBody>
          <a:bodyPr/>
          <a:lstStyle/>
          <a:p>
            <a:pPr algn="ctr"/>
            <a:r>
              <a:rPr lang="en-US" dirty="0"/>
              <a:t>Approach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E898CFA-1688-4C14-BC59-751C9B4D2BF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29794" y="4079872"/>
            <a:ext cx="1261908" cy="304102"/>
          </a:xfrm>
        </p:spPr>
        <p:txBody>
          <a:bodyPr/>
          <a:lstStyle/>
          <a:p>
            <a:pPr algn="ctr"/>
            <a:r>
              <a:rPr lang="en-US" sz="1400" dirty="0"/>
              <a:t>Final result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94741B7-D929-4272-B25B-81E711AF29A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279978" y="5532268"/>
            <a:ext cx="1411724" cy="304102"/>
          </a:xfrm>
        </p:spPr>
        <p:txBody>
          <a:bodyPr/>
          <a:lstStyle/>
          <a:p>
            <a:r>
              <a:rPr lang="en-US"/>
              <a:t>Accuracy</a:t>
            </a:r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6674B59E-A624-46A5-B17E-CFD4EB391B1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36390" y="6984664"/>
            <a:ext cx="1155312" cy="304102"/>
          </a:xfrm>
        </p:spPr>
        <p:txBody>
          <a:bodyPr/>
          <a:lstStyle/>
          <a:p>
            <a:r>
              <a:rPr lang="en-US"/>
              <a:t>Validity</a:t>
            </a:r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19BCCFF-7856-405D-A016-546DEFEC991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7134" y="8299290"/>
            <a:ext cx="1407768" cy="8278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altLang="en-US" sz="1200" u="sng" dirty="0"/>
              <a:t>Team:</a:t>
            </a:r>
            <a:br>
              <a:rPr lang="en-GB" altLang="en-US" sz="1200" dirty="0"/>
            </a:br>
            <a:r>
              <a:rPr lang="en-GB" altLang="en-US" sz="900" b="1" dirty="0" err="1"/>
              <a:t>Eissa</a:t>
            </a:r>
            <a:r>
              <a:rPr lang="en-GB" altLang="en-US" sz="900" b="1" dirty="0"/>
              <a:t>  Al-</a:t>
            </a:r>
            <a:r>
              <a:rPr lang="en-GB" altLang="en-US" sz="900" b="1" dirty="0" err="1"/>
              <a:t>shari</a:t>
            </a:r>
            <a:r>
              <a:rPr lang="en-GB" altLang="en-US" sz="900" b="1" dirty="0"/>
              <a:t>                  Ali Ameen </a:t>
            </a:r>
            <a:br>
              <a:rPr lang="en-GB" altLang="en-US" sz="900" b="1" dirty="0"/>
            </a:br>
            <a:r>
              <a:rPr lang="en-GB" altLang="en-US" sz="900" b="1" dirty="0" err="1"/>
              <a:t>Motea</a:t>
            </a:r>
            <a:r>
              <a:rPr lang="en-GB" altLang="en-US" sz="900" b="1" dirty="0"/>
              <a:t> Al-</a:t>
            </a:r>
            <a:r>
              <a:rPr lang="en-GB" altLang="en-US" sz="900" b="1" dirty="0" err="1"/>
              <a:t>omari</a:t>
            </a:r>
            <a:r>
              <a:rPr lang="en-GB" altLang="en-US" sz="900" b="1" dirty="0"/>
              <a:t>              Saddam Obaid </a:t>
            </a:r>
            <a:endParaRPr lang="en-US" sz="900" dirty="0"/>
          </a:p>
        </p:txBody>
      </p:sp>
      <p:pic>
        <p:nvPicPr>
          <p:cNvPr id="145" name="Picture Placeholder 144" descr="Globe icon">
            <a:extLst>
              <a:ext uri="{FF2B5EF4-FFF2-40B4-BE49-F238E27FC236}">
                <a16:creationId xmlns:a16="http://schemas.microsoft.com/office/drawing/2014/main" id="{6C18A99E-6A88-4308-A775-A52F54832F0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41148" y="274270"/>
            <a:ext cx="439200" cy="439200"/>
          </a:xfrm>
        </p:spPr>
      </p:pic>
      <p:pic>
        <p:nvPicPr>
          <p:cNvPr id="153" name="Picture Placeholder 152" descr="Cubes icon">
            <a:extLst>
              <a:ext uri="{FF2B5EF4-FFF2-40B4-BE49-F238E27FC236}">
                <a16:creationId xmlns:a16="http://schemas.microsoft.com/office/drawing/2014/main" id="{9A054944-2900-4354-8B3E-B3CE692C35A1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80" b="180"/>
          <a:stretch>
            <a:fillRect/>
          </a:stretch>
        </p:blipFill>
        <p:spPr>
          <a:xfrm>
            <a:off x="1667279" y="1908670"/>
            <a:ext cx="439200" cy="439200"/>
          </a:xfrm>
        </p:spPr>
      </p:pic>
      <p:pic>
        <p:nvPicPr>
          <p:cNvPr id="175" name="Picture Placeholder 174" descr="Lock icon">
            <a:extLst>
              <a:ext uri="{FF2B5EF4-FFF2-40B4-BE49-F238E27FC236}">
                <a16:creationId xmlns:a16="http://schemas.microsoft.com/office/drawing/2014/main" id="{E6F999B9-904A-41D4-9CC7-1C96BF142DD9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256502" y="3706867"/>
            <a:ext cx="439200" cy="439200"/>
          </a:xfrm>
        </p:spPr>
      </p:pic>
      <p:pic>
        <p:nvPicPr>
          <p:cNvPr id="183" name="Picture Placeholder 182" descr="Charts icon">
            <a:extLst>
              <a:ext uri="{FF2B5EF4-FFF2-40B4-BE49-F238E27FC236}">
                <a16:creationId xmlns:a16="http://schemas.microsoft.com/office/drawing/2014/main" id="{5BA8F33C-1995-45BD-B260-DF39DAF5655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180" b="180"/>
          <a:stretch>
            <a:fillRect/>
          </a:stretch>
        </p:blipFill>
        <p:spPr>
          <a:xfrm>
            <a:off x="1886879" y="4709556"/>
            <a:ext cx="439200" cy="439200"/>
          </a:xfrm>
        </p:spPr>
      </p:pic>
      <p:pic>
        <p:nvPicPr>
          <p:cNvPr id="157" name="Picture Placeholder 156" descr="Laptop icon">
            <a:extLst>
              <a:ext uri="{FF2B5EF4-FFF2-40B4-BE49-F238E27FC236}">
                <a16:creationId xmlns:a16="http://schemas.microsoft.com/office/drawing/2014/main" id="{E286CD76-366D-409D-8801-BBF79EC1E291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/>
      </p:pic>
      <p:pic>
        <p:nvPicPr>
          <p:cNvPr id="149" name="Picture Placeholder 148" descr="Microprocessor icon">
            <a:extLst>
              <a:ext uri="{FF2B5EF4-FFF2-40B4-BE49-F238E27FC236}">
                <a16:creationId xmlns:a16="http://schemas.microsoft.com/office/drawing/2014/main" id="{E62C5D57-46DB-4FE5-B73D-50B4288EB53D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t="180" b="180"/>
          <a:stretch>
            <a:fillRect/>
          </a:stretch>
        </p:blipFill>
        <p:spPr>
          <a:xfrm>
            <a:off x="4811950" y="1512528"/>
            <a:ext cx="439200" cy="439200"/>
          </a:xfrm>
        </p:spPr>
      </p:pic>
      <p:pic>
        <p:nvPicPr>
          <p:cNvPr id="161" name="Picture Placeholder 160" descr="Atom icon">
            <a:extLst>
              <a:ext uri="{FF2B5EF4-FFF2-40B4-BE49-F238E27FC236}">
                <a16:creationId xmlns:a16="http://schemas.microsoft.com/office/drawing/2014/main" id="{43E7DEA2-F049-452D-A1DC-EC3566B788D3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>
          <a:xfrm>
            <a:off x="6065053" y="2714423"/>
            <a:ext cx="439200" cy="439200"/>
          </a:xfrm>
        </p:spPr>
      </p:pic>
      <p:pic>
        <p:nvPicPr>
          <p:cNvPr id="179" name="Picture Placeholder 178" descr="Search icon">
            <a:extLst>
              <a:ext uri="{FF2B5EF4-FFF2-40B4-BE49-F238E27FC236}">
                <a16:creationId xmlns:a16="http://schemas.microsoft.com/office/drawing/2014/main" id="{1DDA7E32-6ED9-4B33-B32F-8ED11400FB96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t="180" b="180"/>
          <a:stretch>
            <a:fillRect/>
          </a:stretch>
        </p:blipFill>
        <p:spPr>
          <a:xfrm>
            <a:off x="4790592" y="4295250"/>
            <a:ext cx="439200" cy="439200"/>
          </a:xfrm>
        </p:spPr>
      </p:pic>
      <p:pic>
        <p:nvPicPr>
          <p:cNvPr id="165" name="Picture Placeholder 164" descr="Mobile devices icon">
            <a:extLst>
              <a:ext uri="{FF2B5EF4-FFF2-40B4-BE49-F238E27FC236}">
                <a16:creationId xmlns:a16="http://schemas.microsoft.com/office/drawing/2014/main" id="{56C27F8C-5947-4902-9D6D-9111560A0DCC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>
            <a:fillRect/>
          </a:stretch>
        </p:blipFill>
        <p:spPr/>
      </p:pic>
      <p:pic>
        <p:nvPicPr>
          <p:cNvPr id="171" name="Picture Placeholder 170" descr="Checklist icon">
            <a:extLst>
              <a:ext uri="{FF2B5EF4-FFF2-40B4-BE49-F238E27FC236}">
                <a16:creationId xmlns:a16="http://schemas.microsoft.com/office/drawing/2014/main" id="{67E3E39F-66D0-4F49-A651-D2A9E3FE26AD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 t="180" b="180"/>
          <a:stretch>
            <a:fillRect/>
          </a:stretch>
        </p:blipFill>
        <p:spPr/>
      </p:pic>
      <p:pic>
        <p:nvPicPr>
          <p:cNvPr id="89" name="Picture Placeholder 88" descr="Atom icon">
            <a:extLst>
              <a:ext uri="{FF2B5EF4-FFF2-40B4-BE49-F238E27FC236}">
                <a16:creationId xmlns:a16="http://schemas.microsoft.com/office/drawing/2014/main" id="{765E7290-F2FE-45E1-9802-21FC4789372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>
            <a:fillRect/>
          </a:stretch>
        </p:blipFill>
        <p:spPr>
          <a:xfrm>
            <a:off x="3667908" y="3188914"/>
            <a:ext cx="714170" cy="700497"/>
          </a:xfrm>
        </p:spPr>
      </p:pic>
      <p:pic>
        <p:nvPicPr>
          <p:cNvPr id="135" name="Picture Placeholder 134" descr="Search icon">
            <a:extLst>
              <a:ext uri="{FF2B5EF4-FFF2-40B4-BE49-F238E27FC236}">
                <a16:creationId xmlns:a16="http://schemas.microsoft.com/office/drawing/2014/main" id="{90469E46-8456-4C58-A8AE-7729767DFD2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2452890" y="3900522"/>
            <a:ext cx="714170" cy="700497"/>
          </a:xfrm>
        </p:spPr>
      </p:pic>
      <p:pic>
        <p:nvPicPr>
          <p:cNvPr id="95" name="Picture Placeholder 94" descr="Microprocessor icon">
            <a:extLst>
              <a:ext uri="{FF2B5EF4-FFF2-40B4-BE49-F238E27FC236}">
                <a16:creationId xmlns:a16="http://schemas.microsoft.com/office/drawing/2014/main" id="{E5480516-45F9-4EB0-944F-75CCED40811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 l="97" r="97"/>
          <a:stretch>
            <a:fillRect/>
          </a:stretch>
        </p:blipFill>
        <p:spPr>
          <a:xfrm>
            <a:off x="3681260" y="1676748"/>
            <a:ext cx="714170" cy="700497"/>
          </a:xfrm>
        </p:spPr>
      </p:pic>
      <p:sp>
        <p:nvSpPr>
          <p:cNvPr id="60" name="Text Placeholder 42">
            <a:extLst>
              <a:ext uri="{FF2B5EF4-FFF2-40B4-BE49-F238E27FC236}">
                <a16:creationId xmlns:a16="http://schemas.microsoft.com/office/drawing/2014/main" id="{8F2177B3-02BF-E7A2-154A-8A096CA76610}"/>
              </a:ext>
            </a:extLst>
          </p:cNvPr>
          <p:cNvSpPr txBox="1">
            <a:spLocks/>
          </p:cNvSpPr>
          <p:nvPr/>
        </p:nvSpPr>
        <p:spPr>
          <a:xfrm>
            <a:off x="2187412" y="8222155"/>
            <a:ext cx="1407768" cy="827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1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100" u="sng" dirty="0"/>
              <a:t>Supervisors:</a:t>
            </a:r>
            <a:endParaRPr lang="en-GB" altLang="en-US" sz="900" u="sng" dirty="0"/>
          </a:p>
          <a:p>
            <a:r>
              <a:rPr lang="en-GB" altLang="en-US" sz="900" dirty="0"/>
              <a:t>Nick </a:t>
            </a:r>
            <a:r>
              <a:rPr lang="en-GB" altLang="en-US" sz="900" dirty="0" err="1"/>
              <a:t>Bennink</a:t>
            </a:r>
            <a:endParaRPr lang="en-GB" altLang="en-US" sz="900" dirty="0"/>
          </a:p>
          <a:p>
            <a:r>
              <a:rPr lang="en-GB" altLang="en-US" sz="900" dirty="0" err="1"/>
              <a:t>Majda</a:t>
            </a:r>
            <a:r>
              <a:rPr lang="en-GB" altLang="en-US" sz="900" dirty="0"/>
              <a:t> </a:t>
            </a:r>
            <a:r>
              <a:rPr lang="en-GB" altLang="en-US" sz="900" dirty="0" err="1"/>
              <a:t>Kasmi</a:t>
            </a:r>
            <a:endParaRPr lang="en-GB" altLang="en-US" sz="900" dirty="0"/>
          </a:p>
        </p:txBody>
      </p:sp>
      <p:sp>
        <p:nvSpPr>
          <p:cNvPr id="61" name="Text Placeholder 42">
            <a:extLst>
              <a:ext uri="{FF2B5EF4-FFF2-40B4-BE49-F238E27FC236}">
                <a16:creationId xmlns:a16="http://schemas.microsoft.com/office/drawing/2014/main" id="{4E6E573B-8F17-09DA-AA36-B847D6AA922E}"/>
              </a:ext>
            </a:extLst>
          </p:cNvPr>
          <p:cNvSpPr txBox="1">
            <a:spLocks/>
          </p:cNvSpPr>
          <p:nvPr/>
        </p:nvSpPr>
        <p:spPr>
          <a:xfrm>
            <a:off x="1137273" y="8906639"/>
            <a:ext cx="1407768" cy="3013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1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000" dirty="0"/>
              <a:t>October 2023</a:t>
            </a:r>
            <a:endParaRPr lang="en-GB" altLang="en-US" sz="7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98DA45-1D4E-5D3D-C474-F8EAE6182375}"/>
              </a:ext>
            </a:extLst>
          </p:cNvPr>
          <p:cNvSpPr/>
          <p:nvPr/>
        </p:nvSpPr>
        <p:spPr>
          <a:xfrm>
            <a:off x="3635541" y="0"/>
            <a:ext cx="45719" cy="963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5922AC05-1381-C5C0-9659-457224177582}"/>
              </a:ext>
            </a:extLst>
          </p:cNvPr>
          <p:cNvSpPr txBox="1">
            <a:spLocks/>
          </p:cNvSpPr>
          <p:nvPr/>
        </p:nvSpPr>
        <p:spPr>
          <a:xfrm>
            <a:off x="5167710" y="7626099"/>
            <a:ext cx="1538211" cy="304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consistency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95C696-04D6-3CDE-429B-24B6442DB2C0}"/>
              </a:ext>
            </a:extLst>
          </p:cNvPr>
          <p:cNvGrpSpPr/>
          <p:nvPr/>
        </p:nvGrpSpPr>
        <p:grpSpPr>
          <a:xfrm>
            <a:off x="197287" y="2754901"/>
            <a:ext cx="1502650" cy="1224256"/>
            <a:chOff x="6676247" y="1626969"/>
            <a:chExt cx="2520040" cy="21507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558B85-AE87-79C1-193A-6400F07E223A}"/>
                </a:ext>
              </a:extLst>
            </p:cNvPr>
            <p:cNvSpPr txBox="1"/>
            <p:nvPr/>
          </p:nvSpPr>
          <p:spPr>
            <a:xfrm>
              <a:off x="6733131" y="1649421"/>
              <a:ext cx="2463156" cy="21282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36000" tIns="36000" rIns="36000" bIns="36000" rtlCol="0">
              <a:spAutoFit/>
            </a:bodyPr>
            <a:lstStyle/>
            <a:p>
              <a:pPr algn="l">
                <a:spcBef>
                  <a:spcPts val="600"/>
                </a:spcBef>
                <a:buSzPct val="100000"/>
              </a:pPr>
              <a:r>
                <a:rPr lang="en-US" sz="7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1-Defining Data Governance</a:t>
              </a:r>
            </a:p>
            <a:p>
              <a:pPr algn="l">
                <a:spcBef>
                  <a:spcPts val="600"/>
                </a:spcBef>
                <a:buSzPct val="100000"/>
              </a:pPr>
              <a:r>
                <a:rPr lang="en-US" sz="7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2-Identifying Critical Data Elements</a:t>
              </a:r>
            </a:p>
            <a:p>
              <a:pPr algn="l">
                <a:spcBef>
                  <a:spcPts val="600"/>
                </a:spcBef>
                <a:buSzPct val="100000"/>
              </a:pPr>
              <a:r>
                <a:rPr lang="en-US" sz="7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3-Designing Data Quality Rules</a:t>
              </a:r>
            </a:p>
            <a:p>
              <a:pPr algn="l">
                <a:spcBef>
                  <a:spcPts val="600"/>
                </a:spcBef>
                <a:buSzPct val="100000"/>
              </a:pPr>
              <a:r>
                <a:rPr lang="en-US" sz="7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4-Setting thresholds</a:t>
              </a:r>
            </a:p>
            <a:p>
              <a:pPr algn="l">
                <a:spcBef>
                  <a:spcPts val="600"/>
                </a:spcBef>
                <a:buSzPct val="100000"/>
              </a:pPr>
              <a:r>
                <a:rPr lang="en-US" sz="7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5-Implementing DQ</a:t>
              </a:r>
            </a:p>
            <a:p>
              <a:pPr algn="l">
                <a:spcBef>
                  <a:spcPts val="600"/>
                </a:spcBef>
                <a:buSzPct val="100000"/>
              </a:pPr>
              <a:r>
                <a:rPr lang="en-US" sz="7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6-Monitoring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0A4920-58F9-A838-5E7B-A11B193BBEED}"/>
                </a:ext>
              </a:extLst>
            </p:cNvPr>
            <p:cNvSpPr/>
            <p:nvPr/>
          </p:nvSpPr>
          <p:spPr bwMode="gray">
            <a:xfrm>
              <a:off x="6676247" y="1626969"/>
              <a:ext cx="45719" cy="1850666"/>
            </a:xfrm>
            <a:prstGeom prst="rect">
              <a:avLst/>
            </a:prstGeom>
            <a:gradFill>
              <a:gsLst>
                <a:gs pos="0">
                  <a:srgbClr val="393939"/>
                </a:gs>
                <a:gs pos="75000">
                  <a:schemeClr val="accent2"/>
                </a:gs>
                <a:gs pos="50000">
                  <a:schemeClr val="bg1">
                    <a:lumMod val="75000"/>
                  </a:schemeClr>
                </a:gs>
                <a:gs pos="100000">
                  <a:srgbClr val="96E1FF"/>
                </a:gs>
              </a:gsLst>
              <a:lin ang="5400000" scaled="1"/>
            </a:gradFill>
            <a:ln w="19050" algn="ctr">
              <a:noFill/>
              <a:miter lim="800000"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anose="05020102010507070707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5AD56076-8B8B-5439-F20B-427EEE09BD95}"/>
              </a:ext>
            </a:extLst>
          </p:cNvPr>
          <p:cNvSpPr txBox="1">
            <a:spLocks/>
          </p:cNvSpPr>
          <p:nvPr/>
        </p:nvSpPr>
        <p:spPr>
          <a:xfrm>
            <a:off x="13110" y="1241141"/>
            <a:ext cx="1961358" cy="638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/>
            <a:r>
              <a:rPr lang="en-US" sz="1000" dirty="0">
                <a:solidFill>
                  <a:schemeClr val="tx1"/>
                </a:solidFill>
              </a:rPr>
              <a:t>To build a Data Quality dashboard, where data attributes must be assessed along 6 dimensions. CDE’s are defined to form rules, of which the status is shown in the DQ Dashboard.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9093A2-23EE-F4A5-BE6C-7CAB1DE6DD07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079999" y="4242324"/>
            <a:ext cx="1625921" cy="551531"/>
          </a:xfrm>
          <a:prstGeom prst="rect">
            <a:avLst/>
          </a:prstGeom>
        </p:spPr>
      </p:pic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DCB07318-5A5B-5181-9BF1-328A86015028}"/>
              </a:ext>
            </a:extLst>
          </p:cNvPr>
          <p:cNvSpPr txBox="1">
            <a:spLocks/>
          </p:cNvSpPr>
          <p:nvPr/>
        </p:nvSpPr>
        <p:spPr>
          <a:xfrm>
            <a:off x="4863904" y="3528108"/>
            <a:ext cx="2055055" cy="638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buSzPct val="100000"/>
            </a:pPr>
            <a:r>
              <a:rPr lang="en-US" sz="7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Critical data elements consist of e.g., Customer ID, customer state.</a:t>
            </a:r>
          </a:p>
          <a:p>
            <a:pPr algn="l">
              <a:spcBef>
                <a:spcPts val="600"/>
              </a:spcBef>
              <a:buSzPct val="100000"/>
            </a:pPr>
            <a:r>
              <a:rPr lang="en-US" sz="7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These CDE’s are linked to Rules as e.g., if the Order ID is unique, if Customers are unique in the data table (but not in the order table).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B35401A-FC3D-B8BA-179B-265CA67B296A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7869" y="4488517"/>
            <a:ext cx="1638808" cy="9796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B0DBAB-2E02-76D4-0234-7605AD68839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09128" y="7288766"/>
            <a:ext cx="1658878" cy="9608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4" name="Picture 33" descr="A screenshot of a graph&#10;&#10;Description automatically generated">
            <a:extLst>
              <a:ext uri="{FF2B5EF4-FFF2-40B4-BE49-F238E27FC236}">
                <a16:creationId xmlns:a16="http://schemas.microsoft.com/office/drawing/2014/main" id="{856B0A98-E7BC-3125-AB3D-F3C07B65F70B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047042" y="7997420"/>
            <a:ext cx="1658878" cy="960142"/>
          </a:xfrm>
          <a:prstGeom prst="rect">
            <a:avLst/>
          </a:prstGeom>
        </p:spPr>
      </p:pic>
      <p:pic>
        <p:nvPicPr>
          <p:cNvPr id="47" name="Picture 46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D21A42C3-C170-E79F-BB86-496BB7DFD2F1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07834" y="5973766"/>
            <a:ext cx="1658878" cy="957564"/>
          </a:xfrm>
          <a:prstGeom prst="rect">
            <a:avLst/>
          </a:prstGeom>
        </p:spPr>
      </p:pic>
      <p:pic>
        <p:nvPicPr>
          <p:cNvPr id="49" name="Picture 48" descr="A screenshot of a customer survey&#10;&#10;Description automatically generated">
            <a:extLst>
              <a:ext uri="{FF2B5EF4-FFF2-40B4-BE49-F238E27FC236}">
                <a16:creationId xmlns:a16="http://schemas.microsoft.com/office/drawing/2014/main" id="{AF9818D6-D6F0-A4AD-5442-ECC04ABBC4C4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015502" y="6602010"/>
            <a:ext cx="1658878" cy="927784"/>
          </a:xfrm>
          <a:prstGeom prst="rect">
            <a:avLst/>
          </a:prstGeom>
        </p:spPr>
      </p:pic>
      <p:pic>
        <p:nvPicPr>
          <p:cNvPr id="51" name="Picture 50" descr="A screenshot of a computer&#10;&#10;Description automatically generated">
            <a:extLst>
              <a:ext uri="{FF2B5EF4-FFF2-40B4-BE49-F238E27FC236}">
                <a16:creationId xmlns:a16="http://schemas.microsoft.com/office/drawing/2014/main" id="{30528167-5364-D251-27C5-5995B59EC9CA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5056205" y="5120316"/>
            <a:ext cx="1658878" cy="974653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C86AE111-E785-FA95-EAB0-AA5E06803032}"/>
              </a:ext>
            </a:extLst>
          </p:cNvPr>
          <p:cNvGrpSpPr/>
          <p:nvPr/>
        </p:nvGrpSpPr>
        <p:grpSpPr>
          <a:xfrm>
            <a:off x="3349017" y="8563442"/>
            <a:ext cx="1661175" cy="686393"/>
            <a:chOff x="5131172" y="8704166"/>
            <a:chExt cx="1661175" cy="686393"/>
          </a:xfrm>
        </p:grpSpPr>
        <p:sp>
          <p:nvSpPr>
            <p:cNvPr id="13" name="Text Placeholder 24">
              <a:extLst>
                <a:ext uri="{FF2B5EF4-FFF2-40B4-BE49-F238E27FC236}">
                  <a16:creationId xmlns:a16="http://schemas.microsoft.com/office/drawing/2014/main" id="{6B8937B3-8FD8-54BF-EFA1-425816595F10}"/>
                </a:ext>
              </a:extLst>
            </p:cNvPr>
            <p:cNvSpPr txBox="1">
              <a:spLocks/>
            </p:cNvSpPr>
            <p:nvPr/>
          </p:nvSpPr>
          <p:spPr>
            <a:xfrm>
              <a:off x="5248548" y="9086457"/>
              <a:ext cx="1543799" cy="30410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8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1100" dirty="0"/>
                <a:t>Tools and software </a:t>
              </a:r>
            </a:p>
            <a:p>
              <a:endParaRPr lang="en-US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1D5E08B4-3E5D-C73F-AB52-83F53E243BF5}"/>
                </a:ext>
              </a:extLst>
            </p:cNvPr>
            <p:cNvSpPr/>
            <p:nvPr/>
          </p:nvSpPr>
          <p:spPr>
            <a:xfrm>
              <a:off x="5131172" y="8704166"/>
              <a:ext cx="1640464" cy="353170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 descr="Excel 2013 Icon Png Download Excel 2013 Icon Png Download - Microsoft Excel  No Background - Free Transparent PNG Clipart Images Download">
              <a:extLst>
                <a:ext uri="{FF2B5EF4-FFF2-40B4-BE49-F238E27FC236}">
                  <a16:creationId xmlns:a16="http://schemas.microsoft.com/office/drawing/2014/main" id="{3BDB026D-FAC3-9215-5D30-7D70B46CC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8">
              <a:extLst>
                <a:ext uri="{BEBA8EAE-BF5A-486C-A8C5-ECC9F3942E4B}">
                  <a14:imgProps xmlns:a14="http://schemas.microsoft.com/office/drawing/2010/main">
                    <a14:imgLayer r:embed="rId39">
                      <a14:imgEffect>
                        <a14:backgroundRemoval t="10000" b="90000" l="10000" r="90000">
                          <a14:foregroundMark x1="65000" y1="30588" x2="66071" y2="27529"/>
                          <a14:foregroundMark x1="62976" y1="39294" x2="65833" y2="41176"/>
                          <a14:foregroundMark x1="62619" y1="50588" x2="64524" y2="50588"/>
                          <a14:foregroundMark x1="62976" y1="60471" x2="65714" y2="60471"/>
                          <a14:foregroundMark x1="62738" y1="71294" x2="65000" y2="717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3" r="24674"/>
            <a:stretch>
              <a:fillRect/>
            </a:stretch>
          </p:blipFill>
          <p:spPr bwMode="auto">
            <a:xfrm>
              <a:off x="5205329" y="8761091"/>
              <a:ext cx="246353" cy="29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A blue cylinder with white text&#10;&#10;Description automatically generated">
              <a:extLst>
                <a:ext uri="{FF2B5EF4-FFF2-40B4-BE49-F238E27FC236}">
                  <a16:creationId xmlns:a16="http://schemas.microsoft.com/office/drawing/2014/main" id="{1DD4FADB-E0FB-D7F6-AEE0-AFEE0E837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262" y="8744459"/>
              <a:ext cx="253459" cy="275187"/>
            </a:xfrm>
            <a:prstGeom prst="rect">
              <a:avLst/>
            </a:prstGeom>
          </p:spPr>
        </p:pic>
        <p:pic>
          <p:nvPicPr>
            <p:cNvPr id="40" name="Picture 39" descr="PowerPoint Icon for Free Download | FreeImages">
              <a:extLst>
                <a:ext uri="{FF2B5EF4-FFF2-40B4-BE49-F238E27FC236}">
                  <a16:creationId xmlns:a16="http://schemas.microsoft.com/office/drawing/2014/main" id="{34621C93-7D10-C36A-55A2-9591CA37FB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0646" y="8713076"/>
              <a:ext cx="253458" cy="290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A logo of a python&#10;&#10;Description automatically generated">
              <a:extLst>
                <a:ext uri="{FF2B5EF4-FFF2-40B4-BE49-F238E27FC236}">
                  <a16:creationId xmlns:a16="http://schemas.microsoft.com/office/drawing/2014/main" id="{F9E0144C-4755-F0D4-C081-CFABB1552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969" y="8754149"/>
              <a:ext cx="163084" cy="275383"/>
            </a:xfrm>
            <a:prstGeom prst="rect">
              <a:avLst/>
            </a:prstGeom>
          </p:spPr>
        </p:pic>
        <p:pic>
          <p:nvPicPr>
            <p:cNvPr id="53" name="Picture 52" descr="A yellow rectangular shapes on a black background&#10;&#10;Description automatically generated">
              <a:extLst>
                <a:ext uri="{FF2B5EF4-FFF2-40B4-BE49-F238E27FC236}">
                  <a16:creationId xmlns:a16="http://schemas.microsoft.com/office/drawing/2014/main" id="{629D1A41-9C70-4FA0-6B6D-9D52C9797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83" r="24685" b="17317"/>
            <a:stretch>
              <a:fillRect/>
            </a:stretch>
          </p:blipFill>
          <p:spPr>
            <a:xfrm>
              <a:off x="6065053" y="8733645"/>
              <a:ext cx="297939" cy="26907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E7F350-79BB-3E26-3F01-F4D21BD24284}"/>
              </a:ext>
            </a:extLst>
          </p:cNvPr>
          <p:cNvGrpSpPr/>
          <p:nvPr/>
        </p:nvGrpSpPr>
        <p:grpSpPr>
          <a:xfrm>
            <a:off x="3865796" y="4699433"/>
            <a:ext cx="318393" cy="449323"/>
            <a:chOff x="3820085" y="4700121"/>
            <a:chExt cx="318393" cy="4493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4517C3A-E54A-9854-2F8B-3F3128A0A80A}"/>
                </a:ext>
              </a:extLst>
            </p:cNvPr>
            <p:cNvSpPr/>
            <p:nvPr/>
          </p:nvSpPr>
          <p:spPr bwMode="gray">
            <a:xfrm>
              <a:off x="3820085" y="4861272"/>
              <a:ext cx="129526" cy="12534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lIns="72231" tIns="72231" rIns="72231" bIns="72231" rtlCol="0" anchor="ctr"/>
            <a:lstStyle/>
            <a:p>
              <a:pPr>
                <a:lnSpc>
                  <a:spcPct val="106000"/>
                </a:lnSpc>
              </a:pPr>
              <a:endParaRPr lang="en-GB" sz="900" b="1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96E9785-6469-7020-8A01-DF33DD25A04F}"/>
                </a:ext>
              </a:extLst>
            </p:cNvPr>
            <p:cNvSpPr/>
            <p:nvPr/>
          </p:nvSpPr>
          <p:spPr bwMode="gray">
            <a:xfrm>
              <a:off x="3820085" y="5022423"/>
              <a:ext cx="129526" cy="12534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lIns="72231" tIns="72231" rIns="72231" bIns="72231" rtlCol="0" anchor="ctr"/>
            <a:lstStyle/>
            <a:p>
              <a:pPr>
                <a:lnSpc>
                  <a:spcPct val="106000"/>
                </a:lnSpc>
              </a:pPr>
              <a:endParaRPr lang="en-GB" sz="900" b="1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66D566-CB68-D604-7274-73E3C105CF16}"/>
                </a:ext>
              </a:extLst>
            </p:cNvPr>
            <p:cNvSpPr/>
            <p:nvPr/>
          </p:nvSpPr>
          <p:spPr bwMode="gray">
            <a:xfrm>
              <a:off x="3821028" y="4700121"/>
              <a:ext cx="129526" cy="12534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lIns="72231" tIns="72231" rIns="72231" bIns="72231" rtlCol="0" anchor="ctr"/>
            <a:lstStyle/>
            <a:p>
              <a:pPr>
                <a:lnSpc>
                  <a:spcPct val="106000"/>
                </a:lnSpc>
              </a:pPr>
              <a:endParaRPr lang="en-GB" sz="900" b="1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83F1C9-2D32-4D57-578D-A87137237F44}"/>
                </a:ext>
              </a:extLst>
            </p:cNvPr>
            <p:cNvSpPr/>
            <p:nvPr/>
          </p:nvSpPr>
          <p:spPr bwMode="gray">
            <a:xfrm>
              <a:off x="4008952" y="4700121"/>
              <a:ext cx="129526" cy="12534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lIns="72231" tIns="72231" rIns="72231" bIns="72231" rtlCol="0" anchor="ctr"/>
            <a:lstStyle/>
            <a:p>
              <a:pPr>
                <a:lnSpc>
                  <a:spcPct val="106000"/>
                </a:lnSpc>
                <a:buFont typeface="Wingdings 2" panose="05020102010507070707" pitchFamily="18" charset="2"/>
                <a:buNone/>
              </a:pPr>
              <a:endParaRPr lang="en-GB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51D7B4-13FA-9EED-366C-9A7D1BA45190}"/>
                </a:ext>
              </a:extLst>
            </p:cNvPr>
            <p:cNvSpPr/>
            <p:nvPr/>
          </p:nvSpPr>
          <p:spPr bwMode="gray">
            <a:xfrm>
              <a:off x="4008952" y="4862454"/>
              <a:ext cx="129526" cy="12534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lIns="72231" tIns="72231" rIns="72231" bIns="72231" rtlCol="0" anchor="ctr"/>
            <a:lstStyle/>
            <a:p>
              <a:pPr>
                <a:lnSpc>
                  <a:spcPct val="106000"/>
                </a:lnSpc>
              </a:pPr>
              <a:endParaRPr lang="en-GB" sz="900" b="1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35FB73-1B58-734E-91DE-122643A76292}"/>
                </a:ext>
              </a:extLst>
            </p:cNvPr>
            <p:cNvSpPr/>
            <p:nvPr/>
          </p:nvSpPr>
          <p:spPr bwMode="gray">
            <a:xfrm>
              <a:off x="4008952" y="5024101"/>
              <a:ext cx="129526" cy="125343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92D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72231" tIns="72231" rIns="72231" bIns="72231" rtlCol="0" anchor="ctr"/>
            <a:lstStyle/>
            <a:p>
              <a:pPr>
                <a:lnSpc>
                  <a:spcPct val="106000"/>
                </a:lnSpc>
                <a:buFont typeface="Wingdings 2" panose="05020102010507070707" pitchFamily="18" charset="2"/>
                <a:buNone/>
              </a:pPr>
              <a:endParaRPr lang="en-GB" sz="9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52A5A3-FE18-1545-11C0-B81C395691FB}"/>
              </a:ext>
            </a:extLst>
          </p:cNvPr>
          <p:cNvGrpSpPr/>
          <p:nvPr/>
        </p:nvGrpSpPr>
        <p:grpSpPr>
          <a:xfrm>
            <a:off x="2584612" y="5425857"/>
            <a:ext cx="471641" cy="516923"/>
            <a:chOff x="7715893" y="1654516"/>
            <a:chExt cx="549045" cy="601758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0553211-68B4-24B7-03F9-269CE6070BCD}"/>
                </a:ext>
              </a:extLst>
            </p:cNvPr>
            <p:cNvCxnSpPr/>
            <p:nvPr/>
          </p:nvCxnSpPr>
          <p:spPr>
            <a:xfrm flipV="1">
              <a:off x="7715893" y="1654516"/>
              <a:ext cx="0" cy="60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9E4415B-45C4-6E96-5BEE-53156BF8F2FE}"/>
                </a:ext>
              </a:extLst>
            </p:cNvPr>
            <p:cNvCxnSpPr/>
            <p:nvPr/>
          </p:nvCxnSpPr>
          <p:spPr>
            <a:xfrm flipV="1">
              <a:off x="7717715" y="2250058"/>
              <a:ext cx="547223" cy="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0713411-120A-4C01-3A6C-5B72E002FF5F}"/>
                </a:ext>
              </a:extLst>
            </p:cNvPr>
            <p:cNvCxnSpPr/>
            <p:nvPr/>
          </p:nvCxnSpPr>
          <p:spPr>
            <a:xfrm>
              <a:off x="7858789" y="1690213"/>
              <a:ext cx="0" cy="482106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5B0BF69-CB7B-4ABC-A4E8-EEC2E3558629}"/>
                </a:ext>
              </a:extLst>
            </p:cNvPr>
            <p:cNvSpPr/>
            <p:nvPr/>
          </p:nvSpPr>
          <p:spPr bwMode="gray">
            <a:xfrm>
              <a:off x="7780937" y="1807445"/>
              <a:ext cx="163567" cy="188684"/>
            </a:xfrm>
            <a:prstGeom prst="rect">
              <a:avLst/>
            </a:prstGeom>
            <a:solidFill>
              <a:schemeClr val="accent1"/>
            </a:solidFill>
            <a:ln w="19050" algn="ctr">
              <a:noFill/>
              <a:miter lim="800000"/>
            </a:ln>
          </p:spPr>
          <p:txBody>
            <a:bodyPr wrap="square" lIns="72231" tIns="72231" rIns="72231" bIns="72231" rtlCol="0" anchor="ctr"/>
            <a:lstStyle/>
            <a:p>
              <a:pPr>
                <a:lnSpc>
                  <a:spcPct val="106000"/>
                </a:lnSpc>
                <a:buFont typeface="Wingdings 2" panose="05020102010507070707" pitchFamily="18" charset="2"/>
                <a:buNone/>
              </a:pPr>
              <a:endParaRPr lang="en-GB" sz="900" b="1">
                <a:solidFill>
                  <a:schemeClr val="bg1"/>
                </a:solidFill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7505E0A-10F3-7179-0AFF-EBDCCBD4D085}"/>
                </a:ext>
              </a:extLst>
            </p:cNvPr>
            <p:cNvCxnSpPr/>
            <p:nvPr/>
          </p:nvCxnSpPr>
          <p:spPr>
            <a:xfrm flipH="1">
              <a:off x="7784418" y="1686231"/>
              <a:ext cx="154796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D70157C-5424-67C0-E1B0-446108FEBB87}"/>
                </a:ext>
              </a:extLst>
            </p:cNvPr>
            <p:cNvCxnSpPr/>
            <p:nvPr/>
          </p:nvCxnSpPr>
          <p:spPr>
            <a:xfrm flipH="1">
              <a:off x="7783964" y="2174248"/>
              <a:ext cx="154796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24F6B6A-71F5-0707-483D-EF26F60795B3}"/>
                </a:ext>
              </a:extLst>
            </p:cNvPr>
            <p:cNvCxnSpPr/>
            <p:nvPr/>
          </p:nvCxnSpPr>
          <p:spPr>
            <a:xfrm flipH="1">
              <a:off x="7782408" y="1931266"/>
              <a:ext cx="157907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C7A9143-A28F-162A-E4D8-D88611AAC3D2}"/>
                </a:ext>
              </a:extLst>
            </p:cNvPr>
            <p:cNvCxnSpPr/>
            <p:nvPr/>
          </p:nvCxnSpPr>
          <p:spPr>
            <a:xfrm>
              <a:off x="8140715" y="1688284"/>
              <a:ext cx="0" cy="482106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33C2F80-B668-EDD0-10F5-2746F406B67C}"/>
                </a:ext>
              </a:extLst>
            </p:cNvPr>
            <p:cNvCxnSpPr/>
            <p:nvPr/>
          </p:nvCxnSpPr>
          <p:spPr>
            <a:xfrm flipH="1">
              <a:off x="8066344" y="1684302"/>
              <a:ext cx="154796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D1FB1AF-5460-D394-AE28-086672D40F04}"/>
                </a:ext>
              </a:extLst>
            </p:cNvPr>
            <p:cNvCxnSpPr/>
            <p:nvPr/>
          </p:nvCxnSpPr>
          <p:spPr>
            <a:xfrm flipH="1">
              <a:off x="8065890" y="2172319"/>
              <a:ext cx="154796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04C9C9A-143A-1B24-C040-C77BF395FC37}"/>
                </a:ext>
              </a:extLst>
            </p:cNvPr>
            <p:cNvSpPr/>
            <p:nvPr/>
          </p:nvSpPr>
          <p:spPr bwMode="gray">
            <a:xfrm>
              <a:off x="8061136" y="1846410"/>
              <a:ext cx="163567" cy="172581"/>
            </a:xfrm>
            <a:prstGeom prst="rect">
              <a:avLst/>
            </a:prstGeom>
            <a:solidFill>
              <a:schemeClr val="accent1"/>
            </a:solidFill>
            <a:ln w="19050" algn="ctr">
              <a:noFill/>
              <a:miter lim="800000"/>
            </a:ln>
          </p:spPr>
          <p:txBody>
            <a:bodyPr wrap="square" lIns="72231" tIns="72231" rIns="72231" bIns="72231" rtlCol="0" anchor="ctr"/>
            <a:lstStyle/>
            <a:p>
              <a:pPr>
                <a:lnSpc>
                  <a:spcPct val="106000"/>
                </a:lnSpc>
                <a:buFont typeface="Wingdings 2" panose="05020102010507070707" pitchFamily="18" charset="2"/>
                <a:buNone/>
              </a:pPr>
              <a:endParaRPr lang="en-GB" sz="900" b="1">
                <a:solidFill>
                  <a:schemeClr val="bg1"/>
                </a:solidFill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687B636-B245-EBA6-DF61-F4304C9E3118}"/>
                </a:ext>
              </a:extLst>
            </p:cNvPr>
            <p:cNvCxnSpPr/>
            <p:nvPr/>
          </p:nvCxnSpPr>
          <p:spPr>
            <a:xfrm flipH="1">
              <a:off x="8061136" y="1928643"/>
              <a:ext cx="157907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9DA3163-72AD-AA51-E3AD-07C98BC0132F}"/>
                </a:ext>
              </a:extLst>
            </p:cNvPr>
            <p:cNvSpPr/>
            <p:nvPr/>
          </p:nvSpPr>
          <p:spPr>
            <a:xfrm>
              <a:off x="7899897" y="1838865"/>
              <a:ext cx="183313" cy="268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900" dirty="0">
                  <a:solidFill>
                    <a:srgbClr val="313131"/>
                  </a:solidFill>
                </a:rPr>
                <a:t>≠</a:t>
              </a:r>
              <a:endParaRPr lang="en-GB" sz="900" dirty="0"/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4193AD01-8475-AEFD-C725-A634CBBABC1C}"/>
              </a:ext>
            </a:extLst>
          </p:cNvPr>
          <p:cNvPicPr>
            <a:picLocks noChangeAspect="1"/>
          </p:cNvPicPr>
          <p:nvPr/>
        </p:nvPicPr>
        <p:blipFill>
          <a:blip r:embed="rId4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63859" y="6140244"/>
            <a:ext cx="475529" cy="536494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2F853F6F-6CE9-5A6F-2152-B78A1312F6B3}"/>
              </a:ext>
            </a:extLst>
          </p:cNvPr>
          <p:cNvGrpSpPr/>
          <p:nvPr/>
        </p:nvGrpSpPr>
        <p:grpSpPr>
          <a:xfrm>
            <a:off x="3855717" y="7577190"/>
            <a:ext cx="382575" cy="543739"/>
            <a:chOff x="5700677" y="2737227"/>
            <a:chExt cx="382575" cy="54373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F355DA-2AA9-1930-204B-844E7C9CD016}"/>
                </a:ext>
              </a:extLst>
            </p:cNvPr>
            <p:cNvSpPr/>
            <p:nvPr/>
          </p:nvSpPr>
          <p:spPr bwMode="gray">
            <a:xfrm>
              <a:off x="5700677" y="2748642"/>
              <a:ext cx="133198" cy="137256"/>
            </a:xfrm>
            <a:prstGeom prst="rect">
              <a:avLst/>
            </a:prstGeom>
            <a:solidFill>
              <a:srgbClr val="C8C9CA"/>
            </a:solidFill>
            <a:ln w="19050" algn="ctr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</p:spPr>
          <p:txBody>
            <a:bodyPr wrap="square" lIns="72231" tIns="72231" rIns="72231" bIns="72231" rtlCol="0" anchor="ctr"/>
            <a:lstStyle/>
            <a:p>
              <a:pPr algn="ctr">
                <a:lnSpc>
                  <a:spcPct val="106000"/>
                </a:lnSpc>
                <a:buFont typeface="Wingdings 2" panose="05020102010507070707" pitchFamily="18" charset="2"/>
                <a:buNone/>
              </a:pPr>
              <a:endParaRPr lang="en-GB" sz="900" b="1">
                <a:solidFill>
                  <a:schemeClr val="bg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2EF6785-05A5-8E0E-547B-F4AA467D5E7E}"/>
                </a:ext>
              </a:extLst>
            </p:cNvPr>
            <p:cNvSpPr/>
            <p:nvPr/>
          </p:nvSpPr>
          <p:spPr bwMode="gray">
            <a:xfrm>
              <a:off x="5950054" y="2746864"/>
              <a:ext cx="133198" cy="137256"/>
            </a:xfrm>
            <a:prstGeom prst="rect">
              <a:avLst/>
            </a:prstGeom>
            <a:solidFill>
              <a:srgbClr val="C8C9CA"/>
            </a:solidFill>
            <a:ln w="19050" algn="ctr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</p:spPr>
          <p:txBody>
            <a:bodyPr wrap="square" lIns="72231" tIns="72231" rIns="72231" bIns="72231" rtlCol="0" anchor="ctr"/>
            <a:lstStyle/>
            <a:p>
              <a:pPr algn="ctr">
                <a:lnSpc>
                  <a:spcPct val="106000"/>
                </a:lnSpc>
              </a:pPr>
              <a:endParaRPr lang="en-GB" sz="900" b="1">
                <a:solidFill>
                  <a:schemeClr val="bg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82622B8-01A5-8FAA-60B9-6038B8F1705C}"/>
                </a:ext>
              </a:extLst>
            </p:cNvPr>
            <p:cNvSpPr/>
            <p:nvPr/>
          </p:nvSpPr>
          <p:spPr bwMode="gray">
            <a:xfrm>
              <a:off x="5700677" y="2918886"/>
              <a:ext cx="133198" cy="137256"/>
            </a:xfrm>
            <a:prstGeom prst="rect">
              <a:avLst/>
            </a:prstGeom>
            <a:solidFill>
              <a:srgbClr val="C8C9CA"/>
            </a:solidFill>
            <a:ln w="19050" algn="ctr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</p:spPr>
          <p:txBody>
            <a:bodyPr wrap="square" lIns="72231" tIns="72231" rIns="72231" bIns="72231" rtlCol="0" anchor="ctr"/>
            <a:lstStyle/>
            <a:p>
              <a:pPr algn="ctr">
                <a:lnSpc>
                  <a:spcPct val="106000"/>
                </a:lnSpc>
              </a:pPr>
              <a:endParaRPr lang="en-GB" sz="900" b="1">
                <a:solidFill>
                  <a:schemeClr val="bg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7B8BB32-1CA3-CC40-59F2-7662BB204B87}"/>
                </a:ext>
              </a:extLst>
            </p:cNvPr>
            <p:cNvSpPr/>
            <p:nvPr/>
          </p:nvSpPr>
          <p:spPr bwMode="gray">
            <a:xfrm>
              <a:off x="5950054" y="2918886"/>
              <a:ext cx="133198" cy="137256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accent1"/>
              </a:solidFill>
              <a:miter lim="800000"/>
            </a:ln>
          </p:spPr>
          <p:txBody>
            <a:bodyPr wrap="square" lIns="72231" tIns="72231" rIns="72231" bIns="72231" rtlCol="0" anchor="ctr"/>
            <a:lstStyle/>
            <a:p>
              <a:pPr algn="ctr">
                <a:lnSpc>
                  <a:spcPct val="106000"/>
                </a:lnSpc>
                <a:buFont typeface="Wingdings 2" panose="05020102010507070707" pitchFamily="18" charset="2"/>
                <a:buNone/>
              </a:pPr>
              <a:endParaRPr lang="en-GB" sz="900" b="1">
                <a:solidFill>
                  <a:schemeClr val="bg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4F24467-147E-C9D9-10C5-8B9FCAD69EB1}"/>
                </a:ext>
              </a:extLst>
            </p:cNvPr>
            <p:cNvSpPr/>
            <p:nvPr/>
          </p:nvSpPr>
          <p:spPr bwMode="gray">
            <a:xfrm>
              <a:off x="5700678" y="3089131"/>
              <a:ext cx="133198" cy="137256"/>
            </a:xfrm>
            <a:prstGeom prst="rect">
              <a:avLst/>
            </a:prstGeom>
            <a:solidFill>
              <a:srgbClr val="C8C9CA"/>
            </a:solidFill>
            <a:ln w="19050" algn="ctr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</p:spPr>
          <p:txBody>
            <a:bodyPr wrap="square" lIns="72231" tIns="72231" rIns="72231" bIns="72231" rtlCol="0" anchor="ctr"/>
            <a:lstStyle/>
            <a:p>
              <a:pPr algn="ctr">
                <a:lnSpc>
                  <a:spcPct val="106000"/>
                </a:lnSpc>
              </a:pPr>
              <a:endParaRPr lang="en-GB" sz="900" b="1">
                <a:solidFill>
                  <a:schemeClr val="bg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B1C68F-1716-8793-EE84-0BC1C56F990F}"/>
                </a:ext>
              </a:extLst>
            </p:cNvPr>
            <p:cNvSpPr/>
            <p:nvPr/>
          </p:nvSpPr>
          <p:spPr bwMode="gray">
            <a:xfrm>
              <a:off x="5950054" y="3089131"/>
              <a:ext cx="133198" cy="137256"/>
            </a:xfrm>
            <a:prstGeom prst="rect">
              <a:avLst/>
            </a:prstGeom>
            <a:solidFill>
              <a:srgbClr val="C8C9CA"/>
            </a:solidFill>
            <a:ln w="19050" algn="ctr">
              <a:solidFill>
                <a:schemeClr val="accent6">
                  <a:lumMod val="60000"/>
                  <a:lumOff val="40000"/>
                </a:schemeClr>
              </a:solidFill>
              <a:miter lim="800000"/>
            </a:ln>
          </p:spPr>
          <p:txBody>
            <a:bodyPr wrap="square" lIns="72231" tIns="72231" rIns="72231" bIns="72231" rtlCol="0" anchor="ctr"/>
            <a:lstStyle/>
            <a:p>
              <a:pPr algn="ctr">
                <a:lnSpc>
                  <a:spcPct val="106000"/>
                </a:lnSpc>
              </a:pPr>
              <a:endParaRPr lang="en-GB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EC7DCAC-3501-357F-4506-CBFA96A57B89}"/>
                </a:ext>
              </a:extLst>
            </p:cNvPr>
            <p:cNvSpPr txBox="1"/>
            <p:nvPr/>
          </p:nvSpPr>
          <p:spPr>
            <a:xfrm>
              <a:off x="5843466" y="2737227"/>
              <a:ext cx="94325" cy="5437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485"/>
                </a:spcBef>
                <a:buSzPct val="100000"/>
              </a:pPr>
              <a:r>
                <a:rPr lang="en-GB" sz="900" dirty="0">
                  <a:solidFill>
                    <a:srgbClr val="313131"/>
                  </a:solidFill>
                </a:rPr>
                <a:t>=</a:t>
              </a:r>
            </a:p>
            <a:p>
              <a:pPr algn="ctr">
                <a:spcBef>
                  <a:spcPts val="485"/>
                </a:spcBef>
                <a:buSzPct val="100000"/>
              </a:pPr>
              <a:r>
                <a:rPr lang="en-GB" sz="900" dirty="0">
                  <a:solidFill>
                    <a:srgbClr val="313131"/>
                  </a:solidFill>
                </a:rPr>
                <a:t>≠</a:t>
              </a:r>
            </a:p>
            <a:p>
              <a:pPr algn="ctr">
                <a:spcBef>
                  <a:spcPts val="485"/>
                </a:spcBef>
                <a:buSzPct val="100000"/>
              </a:pPr>
              <a:r>
                <a:rPr lang="en-GB" sz="900" dirty="0">
                  <a:solidFill>
                    <a:srgbClr val="313131"/>
                  </a:solidFill>
                </a:rPr>
                <a:t>=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BD22519-C166-C37B-E20B-D7E5D146916C}"/>
              </a:ext>
            </a:extLst>
          </p:cNvPr>
          <p:cNvGrpSpPr/>
          <p:nvPr/>
        </p:nvGrpSpPr>
        <p:grpSpPr>
          <a:xfrm>
            <a:off x="2747688" y="6812297"/>
            <a:ext cx="124573" cy="540108"/>
            <a:chOff x="9865290" y="2583127"/>
            <a:chExt cx="121054" cy="524851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64F7C06-151C-0762-E714-5ADC7BBA3A9D}"/>
                </a:ext>
              </a:extLst>
            </p:cNvPr>
            <p:cNvSpPr/>
            <p:nvPr/>
          </p:nvSpPr>
          <p:spPr bwMode="gray">
            <a:xfrm>
              <a:off x="9884458" y="2583127"/>
              <a:ext cx="91481" cy="113886"/>
            </a:xfrm>
            <a:prstGeom prst="rect">
              <a:avLst/>
            </a:pr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231" tIns="72231" rIns="72231" bIns="72231" rtlCol="0" anchor="ctr"/>
            <a:lstStyle/>
            <a:p>
              <a:pPr>
                <a:lnSpc>
                  <a:spcPct val="106000"/>
                </a:lnSpc>
                <a:buFont typeface="Wingdings 2" panose="05020102010507070707" pitchFamily="18" charset="2"/>
                <a:buNone/>
              </a:pPr>
              <a:endParaRPr lang="en-GB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52591C2-E142-85F2-7830-B68A9BAFDD7A}"/>
                </a:ext>
              </a:extLst>
            </p:cNvPr>
            <p:cNvSpPr/>
            <p:nvPr/>
          </p:nvSpPr>
          <p:spPr bwMode="gray">
            <a:xfrm>
              <a:off x="9875696" y="2724674"/>
              <a:ext cx="100243" cy="108943"/>
            </a:xfrm>
            <a:prstGeom prst="rect">
              <a:avLst/>
            </a:pr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231" tIns="72231" rIns="72231" bIns="72231" rtlCol="0" anchor="ctr"/>
            <a:lstStyle/>
            <a:p>
              <a:pPr>
                <a:lnSpc>
                  <a:spcPct val="106000"/>
                </a:lnSpc>
              </a:pPr>
              <a:endParaRPr lang="en-GB" sz="900" b="1">
                <a:solidFill>
                  <a:schemeClr val="bg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97A035F-59B0-DC8B-F59F-F96BF807DB04}"/>
                </a:ext>
              </a:extLst>
            </p:cNvPr>
            <p:cNvSpPr/>
            <p:nvPr/>
          </p:nvSpPr>
          <p:spPr bwMode="gray">
            <a:xfrm>
              <a:off x="9875696" y="2999035"/>
              <a:ext cx="100243" cy="108943"/>
            </a:xfrm>
            <a:prstGeom prst="rect">
              <a:avLst/>
            </a:pr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231" tIns="72231" rIns="72231" bIns="72231" rtlCol="0" anchor="ctr"/>
            <a:lstStyle/>
            <a:p>
              <a:pPr>
                <a:lnSpc>
                  <a:spcPct val="106000"/>
                </a:lnSpc>
              </a:pPr>
              <a:endParaRPr lang="en-GB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Regular Pentagon 64">
              <a:extLst>
                <a:ext uri="{FF2B5EF4-FFF2-40B4-BE49-F238E27FC236}">
                  <a16:creationId xmlns:a16="http://schemas.microsoft.com/office/drawing/2014/main" id="{8BE2196F-0690-6CB6-A712-8FA08CF47D9E}"/>
                </a:ext>
              </a:extLst>
            </p:cNvPr>
            <p:cNvSpPr/>
            <p:nvPr/>
          </p:nvSpPr>
          <p:spPr bwMode="gray">
            <a:xfrm rot="2254634">
              <a:off x="9865290" y="2846128"/>
              <a:ext cx="121054" cy="124420"/>
            </a:xfrm>
            <a:prstGeom prst="pentagon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lIns="72231" tIns="72231" rIns="72231" bIns="72231" rtlCol="0" anchor="ctr"/>
            <a:lstStyle/>
            <a:p>
              <a:pPr>
                <a:lnSpc>
                  <a:spcPct val="106000"/>
                </a:lnSpc>
                <a:buFont typeface="Wingdings 2" panose="05020102010507070707" pitchFamily="18" charset="2"/>
                <a:buNone/>
              </a:pPr>
              <a:endParaRPr lang="en-GB" sz="900" b="1">
                <a:solidFill>
                  <a:schemeClr val="bg1"/>
                </a:solidFill>
              </a:endParaRPr>
            </a:p>
          </p:txBody>
        </p:sp>
      </p:grpSp>
      <p:pic>
        <p:nvPicPr>
          <p:cNvPr id="100" name="Picture 9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C45DF4F-0869-7288-9730-68F7F8A8A717}"/>
              </a:ext>
            </a:extLst>
          </p:cNvPr>
          <p:cNvPicPr>
            <a:picLocks noChangeAspect="1"/>
          </p:cNvPicPr>
          <p:nvPr/>
        </p:nvPicPr>
        <p:blipFill>
          <a:blip r:embed="rId4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25360" y="986559"/>
            <a:ext cx="634588" cy="63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rgbClr val="FFFFFF"/>
      </a:dk1>
      <a:lt1>
        <a:srgbClr val="191E28"/>
      </a:lt1>
      <a:dk2>
        <a:srgbClr val="B3B3B3"/>
      </a:dk2>
      <a:lt2>
        <a:srgbClr val="0076A1"/>
      </a:lt2>
      <a:accent1>
        <a:srgbClr val="DF3A42"/>
      </a:accent1>
      <a:accent2>
        <a:srgbClr val="F47200"/>
      </a:accent2>
      <a:accent3>
        <a:srgbClr val="D5A300"/>
      </a:accent3>
      <a:accent4>
        <a:srgbClr val="77B700"/>
      </a:accent4>
      <a:accent5>
        <a:srgbClr val="239C7E"/>
      </a:accent5>
      <a:accent6>
        <a:srgbClr val="3E2A77"/>
      </a:accent6>
      <a:hlink>
        <a:srgbClr val="B3B3B3"/>
      </a:hlink>
      <a:folHlink>
        <a:srgbClr val="B3B3B3"/>
      </a:folHlink>
    </a:clrScheme>
    <a:fontScheme name="Custom 16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00954201_Product roadmap infographics poster_SL_V1.potx" id="{7139280B-9022-43B4-AEAB-A4D3C6DDD7CD}" vid="{D3A0CA3A-729C-48B6-BD69-38CFD8DF4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0D9DF4-B999-4135-BD6B-97CF4F13AC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0BB9F4-9EE7-4B25-8478-8966A5DDD3F7}">
  <ds:schemaRefs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E25143D-5121-4B59-A43F-A7C7609664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TF00954201 (1)</Template>
  <TotalTime>0</TotalTime>
  <Words>166</Words>
  <Application>Microsoft Office PowerPoint</Application>
  <PresentationFormat>On-screen Show 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Times New Roman</vt:lpstr>
      <vt:lpstr>Wingdings 2</vt:lpstr>
      <vt:lpstr>Office Theme</vt:lpstr>
      <vt:lpstr>Data Quality Assessment (DQA) for improving IPEA's Growth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ROADMAP</dc:title>
  <dc:creator>Saddam Obaid</dc:creator>
  <cp:lastModifiedBy>Saddam Obaid</cp:lastModifiedBy>
  <cp:revision>44</cp:revision>
  <dcterms:created xsi:type="dcterms:W3CDTF">2023-09-11T06:46:24Z</dcterms:created>
  <dcterms:modified xsi:type="dcterms:W3CDTF">2023-10-25T14:29:18Z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