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6" r:id="rId3"/>
    <p:sldId id="257" r:id="rId4"/>
    <p:sldId id="262" r:id="rId5"/>
    <p:sldId id="263" r:id="rId6"/>
    <p:sldId id="264" r:id="rId7"/>
    <p:sldId id="265" r:id="rId8"/>
    <p:sldId id="260" r:id="rId9"/>
    <p:sldId id="268" r:id="rId10"/>
    <p:sldId id="266" r:id="rId11"/>
    <p:sldId id="259" r:id="rId12"/>
    <p:sldId id="258" r:id="rId13"/>
    <p:sldId id="297" r:id="rId14"/>
    <p:sldId id="267" r:id="rId15"/>
    <p:sldId id="270" r:id="rId16"/>
    <p:sldId id="300" r:id="rId17"/>
    <p:sldId id="269" r:id="rId18"/>
    <p:sldId id="274" r:id="rId19"/>
    <p:sldId id="295" r:id="rId20"/>
    <p:sldId id="298" r:id="rId21"/>
    <p:sldId id="283" r:id="rId22"/>
    <p:sldId id="281" r:id="rId23"/>
    <p:sldId id="285" r:id="rId24"/>
    <p:sldId id="290" r:id="rId25"/>
    <p:sldId id="299" r:id="rId26"/>
    <p:sldId id="293" r:id="rId27"/>
    <p:sldId id="301" r:id="rId2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5CDE929-1ABF-4233-8923-6343D25877CD}" type="datetimeFigureOut">
              <a:rPr lang="en-US" smtClean="0"/>
              <a:pPr/>
              <a:t>2011-12-08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14BAD44-46A8-4AF2-936A-637A34971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CDE929-1ABF-4233-8923-6343D25877CD}" type="datetimeFigureOut">
              <a:rPr lang="en-US" smtClean="0"/>
              <a:pPr/>
              <a:t>2011-12-08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BAD44-46A8-4AF2-936A-637A34971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5CDE929-1ABF-4233-8923-6343D25877CD}" type="datetimeFigureOut">
              <a:rPr lang="en-US" smtClean="0"/>
              <a:pPr/>
              <a:t>2011-12-08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14BAD44-46A8-4AF2-936A-637A34971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7456A4E-2F64-4E20-BA4D-BBA6028037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CDE929-1ABF-4233-8923-6343D25877CD}" type="datetimeFigureOut">
              <a:rPr lang="en-US" smtClean="0"/>
              <a:pPr/>
              <a:t>2011-12-08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BAD44-46A8-4AF2-936A-637A34971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5CDE929-1ABF-4233-8923-6343D25877CD}" type="datetimeFigureOut">
              <a:rPr lang="en-US" smtClean="0"/>
              <a:pPr/>
              <a:t>2011-12-08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14BAD44-46A8-4AF2-936A-637A34971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CDE929-1ABF-4233-8923-6343D25877CD}" type="datetimeFigureOut">
              <a:rPr lang="en-US" smtClean="0"/>
              <a:pPr/>
              <a:t>2011-12-08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BAD44-46A8-4AF2-936A-637A34971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CDE929-1ABF-4233-8923-6343D25877CD}" type="datetimeFigureOut">
              <a:rPr lang="en-US" smtClean="0"/>
              <a:pPr/>
              <a:t>2011-12-08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BAD44-46A8-4AF2-936A-637A34971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CDE929-1ABF-4233-8923-6343D25877CD}" type="datetimeFigureOut">
              <a:rPr lang="en-US" smtClean="0"/>
              <a:pPr/>
              <a:t>2011-12-08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BAD44-46A8-4AF2-936A-637A34971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5CDE929-1ABF-4233-8923-6343D25877CD}" type="datetimeFigureOut">
              <a:rPr lang="en-US" smtClean="0"/>
              <a:pPr/>
              <a:t>2011-12-08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BAD44-46A8-4AF2-936A-637A34971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CDE929-1ABF-4233-8923-6343D25877CD}" type="datetimeFigureOut">
              <a:rPr lang="en-US" smtClean="0"/>
              <a:pPr/>
              <a:t>2011-12-08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BAD44-46A8-4AF2-936A-637A34971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CDE929-1ABF-4233-8923-6343D25877CD}" type="datetimeFigureOut">
              <a:rPr lang="en-US" smtClean="0"/>
              <a:pPr/>
              <a:t>2011-12-08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BAD44-46A8-4AF2-936A-637A349712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5CDE929-1ABF-4233-8923-6343D25877CD}" type="datetimeFigureOut">
              <a:rPr lang="en-US" smtClean="0"/>
              <a:pPr/>
              <a:t>2011-12-08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14BAD44-46A8-4AF2-936A-637A34971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Robust Fault-Tolerant Majority-Based </a:t>
            </a:r>
            <a:r>
              <a:rPr lang="en-US" sz="2800" dirty="0" smtClean="0"/>
              <a:t>Key-Value Store </a:t>
            </a:r>
            <a:r>
              <a:rPr lang="en-US" sz="2800" dirty="0"/>
              <a:t>Supporting Multiple Consistency Levels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247993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Ahmad Al-Shishtawy</a:t>
            </a:r>
            <a:r>
              <a:rPr lang="en-US" sz="2000" baseline="30000" dirty="0" smtClean="0"/>
              <a:t>1,2</a:t>
            </a:r>
            <a:r>
              <a:rPr lang="en-US" sz="2000" dirty="0" smtClean="0"/>
              <a:t>,Tareq Jamal Khan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, and Vladimir Vlassov</a:t>
            </a:r>
            <a:r>
              <a:rPr lang="en-US" sz="2000" baseline="30000" dirty="0" smtClean="0"/>
              <a:t>1</a:t>
            </a:r>
          </a:p>
          <a:p>
            <a:r>
              <a:rPr lang="en-US" sz="1200" dirty="0" smtClean="0"/>
              <a:t>1 - KTH Royal Institute of Technology, Stockholm, Sweden</a:t>
            </a:r>
          </a:p>
          <a:p>
            <a:r>
              <a:rPr lang="en-US" sz="1200" dirty="0" smtClean="0"/>
              <a:t>{</a:t>
            </a:r>
            <a:r>
              <a:rPr lang="en-US" sz="1200" dirty="0" err="1" smtClean="0"/>
              <a:t>ahmadas</a:t>
            </a:r>
            <a:r>
              <a:rPr lang="en-US" sz="1200" dirty="0" smtClean="0"/>
              <a:t>, </a:t>
            </a:r>
            <a:r>
              <a:rPr lang="en-US" sz="1200" dirty="0" err="1" smtClean="0"/>
              <a:t>tareqjk</a:t>
            </a:r>
            <a:r>
              <a:rPr lang="en-US" sz="1200" dirty="0" smtClean="0"/>
              <a:t>, </a:t>
            </a:r>
            <a:r>
              <a:rPr lang="en-US" sz="1200" dirty="0" err="1" smtClean="0"/>
              <a:t>vladv</a:t>
            </a:r>
            <a:r>
              <a:rPr lang="en-US" sz="1200" dirty="0" smtClean="0"/>
              <a:t>}@</a:t>
            </a:r>
            <a:r>
              <a:rPr lang="en-US" sz="1200" dirty="0" err="1" smtClean="0"/>
              <a:t>kth.se</a:t>
            </a:r>
            <a:endParaRPr lang="en-US" sz="1200" dirty="0" smtClean="0"/>
          </a:p>
          <a:p>
            <a:r>
              <a:rPr lang="en-US" sz="1200" dirty="0" smtClean="0"/>
              <a:t>2 - Swedish Institute of Computer Science, Stockholm, Sweden</a:t>
            </a:r>
          </a:p>
          <a:p>
            <a:r>
              <a:rPr lang="en-US" sz="1200" dirty="0" smtClean="0"/>
              <a:t>ahmad@sics.se</a:t>
            </a:r>
            <a:endParaRPr lang="en-US" dirty="0" smtClean="0"/>
          </a:p>
          <a:p>
            <a:r>
              <a:rPr lang="en-US" sz="2000" dirty="0" smtClean="0"/>
              <a:t>ICPADS 2011 Dec 7-9, Tainan, Taiwan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Facebook’s privacy issue</a:t>
            </a:r>
            <a:endParaRPr lang="en-US"/>
          </a:p>
        </p:txBody>
      </p:sp>
      <p:pic>
        <p:nvPicPr>
          <p:cNvPr id="125956" name="Picture 4" descr="facebook_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281238"/>
            <a:ext cx="4038600" cy="3286125"/>
          </a:xfrm>
          <a:noFill/>
          <a:ln/>
        </p:spPr>
      </p:pic>
      <p:pic>
        <p:nvPicPr>
          <p:cNvPr id="125959" name="Picture 7" descr="facebook_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8200" y="2293938"/>
            <a:ext cx="4038600" cy="32623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</a:t>
            </a:r>
            <a:r>
              <a:rPr lang="sv-SE" dirty="0" smtClean="0"/>
              <a:t>-to-Peer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Distributed network formed between nodes on the edge of the internet</a:t>
            </a:r>
          </a:p>
          <a:p>
            <a:r>
              <a:rPr lang="sv-SE" dirty="0" smtClean="0"/>
              <a:t>Scalable and robust</a:t>
            </a:r>
          </a:p>
          <a:p>
            <a:r>
              <a:rPr lang="sv-SE" dirty="0" smtClean="0"/>
              <a:t>Structured P2P</a:t>
            </a:r>
          </a:p>
          <a:p>
            <a:pPr lvl="1"/>
            <a:r>
              <a:rPr lang="sv-SE" dirty="0" smtClean="0"/>
              <a:t>Structure of Overlay links</a:t>
            </a:r>
          </a:p>
          <a:p>
            <a:pPr lvl="1"/>
            <a:r>
              <a:rPr lang="sv-SE" dirty="0" smtClean="0"/>
              <a:t>Efficient lookup service</a:t>
            </a:r>
          </a:p>
          <a:p>
            <a:r>
              <a:rPr lang="sv-SE" dirty="0" smtClean="0"/>
              <a:t>Symmetric Replication Scheme</a:t>
            </a:r>
          </a:p>
          <a:p>
            <a:pPr lvl="1"/>
            <a:r>
              <a:rPr lang="sv-SE" dirty="0" smtClean="0"/>
              <a:t>Used to calculate the IDs of replicas</a:t>
            </a:r>
          </a:p>
          <a:p>
            <a:r>
              <a:rPr lang="sv-SE" dirty="0" smtClean="0"/>
              <a:t>Routing layer vs. Data layer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Key-Value Object Store</a:t>
            </a:r>
          </a:p>
          <a:p>
            <a:r>
              <a:rPr lang="en-US" dirty="0" smtClean="0"/>
              <a:t>Based on P2P network</a:t>
            </a:r>
          </a:p>
          <a:p>
            <a:pPr lvl="1"/>
            <a:r>
              <a:rPr lang="en-US" dirty="0" smtClean="0"/>
              <a:t>Owned and controlled by the users</a:t>
            </a:r>
          </a:p>
          <a:p>
            <a:pPr lvl="1"/>
            <a:r>
              <a:rPr lang="en-US" dirty="0" smtClean="0"/>
              <a:t>Large-scale</a:t>
            </a:r>
          </a:p>
          <a:p>
            <a:pPr lvl="1"/>
            <a:r>
              <a:rPr lang="en-US" dirty="0" smtClean="0"/>
              <a:t>Fault-tolerant</a:t>
            </a:r>
          </a:p>
          <a:p>
            <a:r>
              <a:rPr lang="en-US" dirty="0" smtClean="0"/>
              <a:t>Read/Write operations	</a:t>
            </a:r>
          </a:p>
          <a:p>
            <a:pPr lvl="1"/>
            <a:r>
              <a:rPr lang="en-US" dirty="0" smtClean="0"/>
              <a:t>Various consistency guaranties</a:t>
            </a:r>
          </a:p>
          <a:p>
            <a:pPr lvl="1"/>
            <a:r>
              <a:rPr lang="en-US" dirty="0" smtClean="0"/>
              <a:t>API similar to Yahoo! PNUTS</a:t>
            </a:r>
          </a:p>
          <a:p>
            <a:r>
              <a:rPr lang="en-US" dirty="0" smtClean="0"/>
              <a:t>Decentralized implementation</a:t>
            </a:r>
          </a:p>
          <a:p>
            <a:pPr lvl="1"/>
            <a:r>
              <a:rPr lang="en-US" dirty="0" smtClean="0"/>
              <a:t>Based on majority voting</a:t>
            </a:r>
          </a:p>
          <a:p>
            <a:pPr lvl="1"/>
            <a:r>
              <a:rPr lang="en-US" dirty="0" smtClean="0"/>
              <a:t>Better consistency guaranties than classical DHTs</a:t>
            </a:r>
          </a:p>
          <a:p>
            <a:pPr lvl="1"/>
            <a:r>
              <a:rPr lang="en-US" dirty="0" smtClean="0"/>
              <a:t>Not as expensive as </a:t>
            </a:r>
            <a:r>
              <a:rPr lang="en-US" dirty="0" err="1" smtClean="0"/>
              <a:t>Paxos</a:t>
            </a:r>
            <a:r>
              <a:rPr lang="en-US" dirty="0" smtClean="0"/>
              <a:t> based replication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Majority-Based Key-Value Store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Storage </a:t>
            </a:r>
            <a:r>
              <a:rPr lang="sv-SE" dirty="0" smtClean="0"/>
              <a:t>API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sv-SE" dirty="0" smtClean="0"/>
              <a:t>We provide API similar to Yahoo!’s PNUTS</a:t>
            </a:r>
          </a:p>
          <a:p>
            <a:pPr lvl="1">
              <a:lnSpc>
                <a:spcPct val="90000"/>
              </a:lnSpc>
            </a:pPr>
            <a:r>
              <a:rPr lang="sv-SE" dirty="0" smtClean="0"/>
              <a:t>Read </a:t>
            </a:r>
            <a:r>
              <a:rPr lang="sv-SE" dirty="0"/>
              <a:t>Any (key)</a:t>
            </a:r>
          </a:p>
          <a:p>
            <a:pPr lvl="1">
              <a:lnSpc>
                <a:spcPct val="90000"/>
              </a:lnSpc>
            </a:pPr>
            <a:r>
              <a:rPr lang="sv-SE" dirty="0"/>
              <a:t>Read Critical (key, version)</a:t>
            </a:r>
          </a:p>
          <a:p>
            <a:pPr lvl="1">
              <a:lnSpc>
                <a:spcPct val="90000"/>
              </a:lnSpc>
            </a:pPr>
            <a:r>
              <a:rPr lang="sv-SE" dirty="0"/>
              <a:t>Read Latest (key)</a:t>
            </a:r>
          </a:p>
          <a:p>
            <a:pPr lvl="1">
              <a:lnSpc>
                <a:spcPct val="90000"/>
              </a:lnSpc>
            </a:pPr>
            <a:r>
              <a:rPr lang="sv-SE" dirty="0"/>
              <a:t>Write (key, data)</a:t>
            </a:r>
          </a:p>
          <a:p>
            <a:pPr lvl="1">
              <a:lnSpc>
                <a:spcPct val="90000"/>
              </a:lnSpc>
            </a:pPr>
            <a:r>
              <a:rPr lang="sv-SE" dirty="0"/>
              <a:t>Test and Set Write (key, data, version)</a:t>
            </a:r>
          </a:p>
          <a:p>
            <a:pPr>
              <a:lnSpc>
                <a:spcPct val="90000"/>
              </a:lnSpc>
            </a:pPr>
            <a:r>
              <a:rPr lang="sv-SE" dirty="0" smtClean="0"/>
              <a:t>We provide decentralized implementation</a:t>
            </a:r>
          </a:p>
          <a:p>
            <a:pPr>
              <a:lnSpc>
                <a:spcPct val="90000"/>
              </a:lnSpc>
            </a:pPr>
            <a:r>
              <a:rPr lang="sv-SE" dirty="0" smtClean="0"/>
              <a:t>Tolerate high level of churn</a:t>
            </a:r>
          </a:p>
          <a:p>
            <a:pPr>
              <a:lnSpc>
                <a:spcPct val="90000"/>
              </a:lnSpc>
            </a:pPr>
            <a:endParaRPr lang="sv-SE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sv-SE" dirty="0"/>
              <a:t>   </a:t>
            </a:r>
            <a:r>
              <a:rPr lang="sv-SE" sz="2800" dirty="0">
                <a:solidFill>
                  <a:srgbClr val="A50021"/>
                </a:solidFill>
              </a:rPr>
              <a:t>Applications can </a:t>
            </a:r>
            <a:r>
              <a:rPr lang="sv-SE" sz="2800" dirty="0" smtClean="0">
                <a:solidFill>
                  <a:srgbClr val="A50021"/>
                </a:solidFill>
              </a:rPr>
              <a:t>choose operations according </a:t>
            </a:r>
            <a:r>
              <a:rPr lang="sv-SE" sz="2800" dirty="0">
                <a:solidFill>
                  <a:srgbClr val="A50021"/>
                </a:solidFill>
              </a:rPr>
              <a:t>to their performance, availability and consistency requirements.</a:t>
            </a:r>
            <a:endParaRPr lang="en-US" sz="28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 Consistency</a:t>
            </a:r>
            <a:endParaRPr 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Avoids </a:t>
            </a:r>
            <a:r>
              <a:rPr lang="sv-SE" dirty="0" smtClean="0"/>
              <a:t>master-based </a:t>
            </a:r>
            <a:r>
              <a:rPr lang="sv-SE" dirty="0"/>
              <a:t>approach </a:t>
            </a:r>
            <a:r>
              <a:rPr lang="sv-SE" dirty="0" smtClean="0"/>
              <a:t>adopted in </a:t>
            </a:r>
            <a:r>
              <a:rPr lang="sv-SE" dirty="0"/>
              <a:t>PNUTS</a:t>
            </a:r>
          </a:p>
          <a:p>
            <a:r>
              <a:rPr lang="sv-SE" dirty="0" smtClean="0"/>
              <a:t>Majority-based </a:t>
            </a:r>
            <a:r>
              <a:rPr lang="sv-SE" dirty="0"/>
              <a:t>quorum technique to ensure data </a:t>
            </a:r>
            <a:r>
              <a:rPr lang="sv-SE" dirty="0" smtClean="0"/>
              <a:t>consistency</a:t>
            </a:r>
            <a:endParaRPr lang="sv-SE" dirty="0"/>
          </a:p>
          <a:p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v-SE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v-SE"/>
          </a:p>
        </p:txBody>
      </p:sp>
      <p:sp>
        <p:nvSpPr>
          <p:cNvPr id="136199" name="Oval 7"/>
          <p:cNvSpPr>
            <a:spLocks noChangeArrowheads="1"/>
          </p:cNvSpPr>
          <p:nvPr/>
        </p:nvSpPr>
        <p:spPr bwMode="auto">
          <a:xfrm>
            <a:off x="685800" y="3657600"/>
            <a:ext cx="4152900" cy="2286000"/>
          </a:xfrm>
          <a:prstGeom prst="ellipse">
            <a:avLst/>
          </a:prstGeom>
          <a:solidFill>
            <a:srgbClr val="C0C0C0">
              <a:alpha val="45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 lang="sv-SE" dirty="0">
              <a:solidFill>
                <a:srgbClr val="FFFFFF"/>
              </a:solidFill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algn="ctr"/>
            <a:r>
              <a:rPr lang="sv-SE" sz="32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</a:t>
            </a:r>
          </a:p>
          <a:p>
            <a:pPr algn="ctr"/>
            <a:endParaRPr lang="sv-SE" sz="3200" b="1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 hangingPunct="0"/>
            <a:endParaRPr lang="en-US" dirty="0"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136198" name="Oval 6"/>
          <p:cNvSpPr>
            <a:spLocks noChangeArrowheads="1"/>
          </p:cNvSpPr>
          <p:nvPr/>
        </p:nvSpPr>
        <p:spPr bwMode="auto">
          <a:xfrm>
            <a:off x="3657600" y="3657600"/>
            <a:ext cx="4152900" cy="2286000"/>
          </a:xfrm>
          <a:prstGeom prst="ellipse">
            <a:avLst/>
          </a:prstGeom>
          <a:solidFill>
            <a:srgbClr val="009999">
              <a:alpha val="32001"/>
            </a:srgb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sv-SE" sz="3200" b="1" dirty="0" smtClean="0">
                <a:solidFill>
                  <a:srgbClr val="FFFFFF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R</a:t>
            </a:r>
          </a:p>
          <a:p>
            <a:pPr algn="ctr"/>
            <a:endParaRPr lang="sv-SE" sz="3200" b="1" dirty="0" smtClean="0">
              <a:solidFill>
                <a:srgbClr val="FFFFFF"/>
              </a:solidFill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algn="ctr"/>
            <a:endParaRPr lang="sv-SE" sz="3200" b="1" dirty="0"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0" y="283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1600200" y="5410200"/>
            <a:ext cx="525780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tabLst>
                <a:tab pos="2743200" algn="ctr"/>
                <a:tab pos="5486400" algn="r"/>
              </a:tabLst>
            </a:pPr>
            <a:r>
              <a:rPr lang="en-US" sz="900" dirty="0"/>
              <a:t/>
            </a:r>
            <a:br>
              <a:rPr lang="en-US" sz="900" dirty="0"/>
            </a:br>
            <a:endParaRPr lang="en-US" dirty="0"/>
          </a:p>
          <a:p>
            <a:pPr algn="ctr" eaLnBrk="0" hangingPunct="0">
              <a:tabLst>
                <a:tab pos="2743200" algn="ctr"/>
                <a:tab pos="5486400" algn="r"/>
              </a:tabLst>
            </a:pPr>
            <a:r>
              <a:rPr lang="en-US" dirty="0" smtClean="0">
                <a:cs typeface="Times New Roman" pitchFamily="18" charset="0"/>
              </a:rPr>
              <a:t>Write to a majority of nodes will always overlap with a read from a majority</a:t>
            </a:r>
            <a:endParaRPr lang="en-US" dirty="0"/>
          </a:p>
          <a:p>
            <a:pPr algn="ctr" eaLnBrk="0" hangingPunct="0">
              <a:tabLst>
                <a:tab pos="2743200" algn="ctr"/>
                <a:tab pos="5486400" algn="r"/>
              </a:tabLst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53200" y="4724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4724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4724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14600" y="4724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95400" y="4724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Majority-Based Data Consistency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581400"/>
            <a:ext cx="69494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7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914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705" y="3773269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Classical</a:t>
            </a:r>
          </a:p>
          <a:p>
            <a:pPr algn="ctr"/>
            <a:r>
              <a:rPr lang="en-US" sz="2000" dirty="0" smtClean="0"/>
              <a:t>DHT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365095" y="3810000"/>
            <a:ext cx="1229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Majority-</a:t>
            </a:r>
          </a:p>
          <a:p>
            <a:pPr algn="ctr"/>
            <a:r>
              <a:rPr lang="en-US" sz="2000" dirty="0" smtClean="0"/>
              <a:t>Based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51142" y="3886200"/>
            <a:ext cx="888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PAXOS</a:t>
            </a:r>
          </a:p>
          <a:p>
            <a:pPr algn="ctr"/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4495800"/>
            <a:ext cx="3069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+</a:t>
            </a:r>
          </a:p>
          <a:p>
            <a:r>
              <a:rPr lang="en-US" dirty="0" smtClean="0"/>
              <a:t>P2P = works more than 99%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5105400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because lookup inconsistencies</a:t>
            </a:r>
            <a:endParaRPr lang="en-US" dirty="0"/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3924300" y="5562600"/>
            <a:ext cx="1790700" cy="1066800"/>
          </a:xfrm>
          <a:prstGeom prst="ellipse">
            <a:avLst/>
          </a:prstGeom>
          <a:solidFill>
            <a:srgbClr val="C0C0C0">
              <a:alpha val="45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 lang="sv-SE" dirty="0">
              <a:solidFill>
                <a:srgbClr val="FFFFFF"/>
              </a:solidFill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algn="ctr"/>
            <a:r>
              <a:rPr lang="sv-SE" sz="32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</a:t>
            </a:r>
          </a:p>
          <a:p>
            <a:pPr algn="ctr"/>
            <a:endParaRPr lang="en-US" sz="3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0" hangingPunct="0"/>
            <a:endParaRPr lang="en-US" dirty="0"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5829300" y="5562600"/>
            <a:ext cx="1790700" cy="1066800"/>
          </a:xfrm>
          <a:prstGeom prst="ellipse">
            <a:avLst/>
          </a:prstGeom>
          <a:solidFill>
            <a:srgbClr val="009999">
              <a:alpha val="32001"/>
            </a:srgb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sv-SE" sz="3200" b="1" dirty="0" smtClean="0">
                <a:solidFill>
                  <a:srgbClr val="FFFFFF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R</a:t>
            </a:r>
            <a:endParaRPr lang="sv-SE" sz="3200" b="1" dirty="0" smtClean="0">
              <a:solidFill>
                <a:srgbClr val="FFFFFF"/>
              </a:solidFill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algn="ctr"/>
            <a:endParaRPr lang="sv-SE" sz="3200" b="1" dirty="0"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86600" y="6162040"/>
            <a:ext cx="229998" cy="248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628002" y="6162040"/>
            <a:ext cx="229998" cy="248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81600" y="6162040"/>
            <a:ext cx="229998" cy="248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23701" y="6162040"/>
            <a:ext cx="229998" cy="248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65802" y="6162040"/>
            <a:ext cx="229998" cy="248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4602" y="6172200"/>
            <a:ext cx="229998" cy="248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sv-S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Stronger consistency than what DHTs offer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sv-S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 weaker than PAXOS based systems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sv-S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Guarantees data consistency with a probability of more than 99%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sv-S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Suitable for Web 2.0 apps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sv-S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Comparison</a:t>
            </a:r>
            <a:endParaRPr lang="en-US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sv-SE" sz="2200" b="1" dirty="0" smtClean="0"/>
              <a:t>PNUTS</a:t>
            </a:r>
            <a:endParaRPr lang="sv-SE" sz="2200" b="1" dirty="0"/>
          </a:p>
          <a:p>
            <a:r>
              <a:rPr lang="sv-SE" sz="2200" dirty="0" smtClean="0"/>
              <a:t>Master-based</a:t>
            </a:r>
          </a:p>
          <a:p>
            <a:r>
              <a:rPr lang="sv-SE" sz="2200" dirty="0" smtClean="0"/>
              <a:t>Targets </a:t>
            </a:r>
            <a:r>
              <a:rPr lang="sv-SE" sz="2200" dirty="0"/>
              <a:t>a more stable &amp; controlled environment comprising of handful data centers</a:t>
            </a:r>
          </a:p>
          <a:p>
            <a:r>
              <a:rPr lang="sv-SE" sz="2200" dirty="0"/>
              <a:t>If an entire region goes down, availability suffers due to master based approach</a:t>
            </a:r>
          </a:p>
          <a:p>
            <a:r>
              <a:rPr lang="sv-SE" sz="2200" dirty="0"/>
              <a:t>User data prone to company manipulation and privacy violation</a:t>
            </a:r>
          </a:p>
          <a:p>
            <a:endParaRPr lang="sv-SE" sz="2200" dirty="0"/>
          </a:p>
          <a:p>
            <a:endParaRPr lang="en-US" sz="2200" dirty="0"/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178808" y="1600200"/>
            <a:ext cx="3669792" cy="45259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sv-SE" sz="2200" b="1" dirty="0" smtClean="0"/>
              <a:t>Majority-Based K-V Store</a:t>
            </a:r>
            <a:endParaRPr lang="sv-SE" sz="2200" b="1" dirty="0"/>
          </a:p>
          <a:p>
            <a:r>
              <a:rPr lang="sv-SE" sz="2200" dirty="0" smtClean="0"/>
              <a:t>Majority-based</a:t>
            </a:r>
          </a:p>
          <a:p>
            <a:r>
              <a:rPr lang="sv-SE" sz="2200" dirty="0" smtClean="0"/>
              <a:t>Works </a:t>
            </a:r>
            <a:r>
              <a:rPr lang="sv-SE" sz="2200" dirty="0"/>
              <a:t>in </a:t>
            </a:r>
            <a:r>
              <a:rPr lang="sv-SE" sz="2200" dirty="0" smtClean="0"/>
              <a:t>highly </a:t>
            </a:r>
            <a:r>
              <a:rPr lang="sv-SE" sz="2200" dirty="0"/>
              <a:t>dynamic environment.</a:t>
            </a:r>
          </a:p>
          <a:p>
            <a:r>
              <a:rPr lang="sv-SE" sz="2200" dirty="0"/>
              <a:t>Benefits from </a:t>
            </a:r>
            <a:r>
              <a:rPr lang="en-US" sz="2200" dirty="0"/>
              <a:t>scalability, fault-tolerance and self-management properties inherent in P2P systems</a:t>
            </a:r>
          </a:p>
          <a:p>
            <a:r>
              <a:rPr lang="sv-SE" sz="2200" dirty="0"/>
              <a:t>Completely distributed, doesn’t depend on master availability</a:t>
            </a:r>
          </a:p>
          <a:p>
            <a:r>
              <a:rPr lang="sv-SE" sz="2200" dirty="0"/>
              <a:t>Relieves </a:t>
            </a:r>
            <a:r>
              <a:rPr lang="sv-SE" sz="2200" dirty="0" smtClean="0"/>
              <a:t>a company </a:t>
            </a:r>
            <a:r>
              <a:rPr lang="sv-SE" sz="2200" dirty="0"/>
              <a:t>from hosting and managing data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Peer Architecture</a:t>
            </a:r>
            <a:endParaRPr lang="sv-SE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Consistency</a:t>
            </a:r>
            <a:r>
              <a:rPr lang="en-US" sz="2400" dirty="0" smtClean="0"/>
              <a:t> Layer</a:t>
            </a:r>
          </a:p>
          <a:p>
            <a:pPr lvl="1"/>
            <a:r>
              <a:rPr lang="en-US" sz="2100" dirty="0" smtClean="0"/>
              <a:t>Implements the five read/write operations</a:t>
            </a:r>
          </a:p>
          <a:p>
            <a:r>
              <a:rPr lang="sv-SE" dirty="0" smtClean="0"/>
              <a:t>DHT </a:t>
            </a:r>
            <a:r>
              <a:rPr lang="sv-SE" dirty="0"/>
              <a:t>Layer </a:t>
            </a:r>
          </a:p>
          <a:p>
            <a:pPr lvl="1"/>
            <a:r>
              <a:rPr lang="sv-SE" sz="2100" dirty="0"/>
              <a:t>Get data/version</a:t>
            </a:r>
          </a:p>
          <a:p>
            <a:pPr lvl="1"/>
            <a:r>
              <a:rPr lang="sv-SE" sz="2100" dirty="0"/>
              <a:t>Put data/lock/unlock</a:t>
            </a:r>
          </a:p>
          <a:p>
            <a:pPr lvl="1"/>
            <a:r>
              <a:rPr lang="sv-SE" sz="2100" dirty="0"/>
              <a:t>Data relocation/recovery during node join, leave, failure</a:t>
            </a:r>
          </a:p>
          <a:p>
            <a:r>
              <a:rPr lang="sv-SE" dirty="0"/>
              <a:t>Chord Layer</a:t>
            </a:r>
          </a:p>
          <a:p>
            <a:pPr lvl="1"/>
            <a:r>
              <a:rPr lang="sv-SE" sz="2100" dirty="0"/>
              <a:t>Lookup key</a:t>
            </a:r>
          </a:p>
          <a:p>
            <a:pPr lvl="1"/>
            <a:r>
              <a:rPr lang="sv-SE" sz="2100" dirty="0"/>
              <a:t>Enables nodes to join, leave</a:t>
            </a:r>
          </a:p>
          <a:p>
            <a:pPr lvl="1"/>
            <a:r>
              <a:rPr lang="sv-SE" sz="2100" dirty="0"/>
              <a:t>Periodic </a:t>
            </a:r>
            <a:r>
              <a:rPr lang="sv-SE" sz="2100" dirty="0" smtClean="0"/>
              <a:t>stabilization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647825"/>
            <a:ext cx="28575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4556" y="533400"/>
            <a:ext cx="6248400" cy="609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93165" y="41413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05399" y="954156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70374" y="3183834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8600" y="3339547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89922" y="639417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45495" y="6858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51713" y="2355573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58948" y="4830416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85861" y="628153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39617" y="6321287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24948" y="524786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7078" y="2329069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45096" y="578126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433391" y="5724939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25547" y="1374913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36374" y="132853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4252" y="446267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30616" y="3978966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62739" y="6520069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935895" y="477078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769165" y="6092687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26704" y="921026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8356" y="38100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221356" y="152400"/>
            <a:ext cx="16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ReadLatest</a:t>
            </a:r>
            <a:r>
              <a:rPr lang="en-US" dirty="0" smtClean="0"/>
              <a:t>(x)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2"/>
            <a:endCxn id="20" idx="7"/>
          </p:cNvCxnSpPr>
          <p:nvPr/>
        </p:nvCxnSpPr>
        <p:spPr>
          <a:xfrm flipH="1">
            <a:off x="5820669" y="521732"/>
            <a:ext cx="207287" cy="886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63956" y="1752600"/>
            <a:ext cx="2506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Replication</a:t>
            </a:r>
          </a:p>
          <a:p>
            <a:r>
              <a:rPr lang="en-US" dirty="0" smtClean="0"/>
              <a:t>&amp; Lookup to find</a:t>
            </a:r>
          </a:p>
          <a:p>
            <a:r>
              <a:rPr lang="en-US" dirty="0" smtClean="0"/>
              <a:t>Responsible nodes</a:t>
            </a:r>
            <a:endParaRPr lang="en-US" dirty="0"/>
          </a:p>
        </p:txBody>
      </p:sp>
      <p:cxnSp>
        <p:nvCxnSpPr>
          <p:cNvPr id="34" name="Shape 33"/>
          <p:cNvCxnSpPr>
            <a:stCxn id="20" idx="2"/>
            <a:endCxn id="6" idx="4"/>
          </p:cNvCxnSpPr>
          <p:nvPr/>
        </p:nvCxnSpPr>
        <p:spPr>
          <a:xfrm rot="10800000">
            <a:off x="3407465" y="642731"/>
            <a:ext cx="2218082" cy="84648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0" idx="2"/>
            <a:endCxn id="23" idx="2"/>
          </p:cNvCxnSpPr>
          <p:nvPr/>
        </p:nvCxnSpPr>
        <p:spPr>
          <a:xfrm rot="10800000" flipH="1" flipV="1">
            <a:off x="5625546" y="1489212"/>
            <a:ext cx="805069" cy="2604053"/>
          </a:xfrm>
          <a:prstGeom prst="curvedConnector3">
            <a:avLst>
              <a:gd name="adj1" fmla="val -283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20" idx="2"/>
            <a:endCxn id="14" idx="0"/>
          </p:cNvCxnSpPr>
          <p:nvPr/>
        </p:nvCxnSpPr>
        <p:spPr>
          <a:xfrm rot="10800000" flipV="1">
            <a:off x="4600161" y="1489212"/>
            <a:ext cx="1025386" cy="479231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20" idx="2"/>
            <a:endCxn id="26" idx="0"/>
          </p:cNvCxnSpPr>
          <p:nvPr/>
        </p:nvCxnSpPr>
        <p:spPr>
          <a:xfrm rot="10800000" flipV="1">
            <a:off x="1883465" y="1489213"/>
            <a:ext cx="3742082" cy="460347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20" idx="2"/>
            <a:endCxn id="9" idx="7"/>
          </p:cNvCxnSpPr>
          <p:nvPr/>
        </p:nvCxnSpPr>
        <p:spPr>
          <a:xfrm rot="10800000" flipV="1">
            <a:off x="423723" y="1489213"/>
            <a:ext cx="5201825" cy="18838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59156" y="3505200"/>
            <a:ext cx="1247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Read</a:t>
            </a:r>
          </a:p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82756" y="3048000"/>
            <a:ext cx="1220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</a:t>
            </a:r>
          </a:p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35274" y="732472"/>
            <a:ext cx="18181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returns</a:t>
            </a:r>
          </a:p>
          <a:p>
            <a:r>
              <a:rPr lang="en-US" dirty="0" smtClean="0"/>
              <a:t>largest version </a:t>
            </a:r>
          </a:p>
          <a:p>
            <a:r>
              <a:rPr lang="en-US" dirty="0" smtClean="0"/>
              <a:t>after receiving</a:t>
            </a:r>
          </a:p>
          <a:p>
            <a:r>
              <a:rPr lang="en-US" dirty="0" smtClean="0"/>
              <a:t>from a majority</a:t>
            </a:r>
          </a:p>
          <a:p>
            <a:r>
              <a:rPr lang="en-US" dirty="0" smtClean="0"/>
              <a:t>x = x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cxnSp>
        <p:nvCxnSpPr>
          <p:cNvPr id="53" name="Straight Arrow Connector 52"/>
          <p:cNvCxnSpPr>
            <a:stCxn id="20" idx="6"/>
            <a:endCxn id="48" idx="1"/>
          </p:cNvCxnSpPr>
          <p:nvPr/>
        </p:nvCxnSpPr>
        <p:spPr>
          <a:xfrm flipV="1">
            <a:off x="5854147" y="1471136"/>
            <a:ext cx="481127" cy="18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6" idx="5"/>
            <a:endCxn id="20" idx="2"/>
          </p:cNvCxnSpPr>
          <p:nvPr/>
        </p:nvCxnSpPr>
        <p:spPr>
          <a:xfrm rot="16200000" flipH="1">
            <a:off x="4116937" y="-19398"/>
            <a:ext cx="879961" cy="21372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26" idx="7"/>
            <a:endCxn id="20" idx="2"/>
          </p:cNvCxnSpPr>
          <p:nvPr/>
        </p:nvCxnSpPr>
        <p:spPr>
          <a:xfrm rot="5400000" flipH="1" flipV="1">
            <a:off x="1476441" y="1977059"/>
            <a:ext cx="4636952" cy="36612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23" idx="2"/>
            <a:endCxn id="20" idx="3"/>
          </p:cNvCxnSpPr>
          <p:nvPr/>
        </p:nvCxnSpPr>
        <p:spPr>
          <a:xfrm rot="10800000">
            <a:off x="5659026" y="1570036"/>
            <a:ext cx="771591" cy="25232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6"/>
          </p:cNvCxnSpPr>
          <p:nvPr/>
        </p:nvCxnSpPr>
        <p:spPr>
          <a:xfrm flipV="1">
            <a:off x="457200" y="2590800"/>
            <a:ext cx="2057400" cy="86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7"/>
          </p:cNvCxnSpPr>
          <p:nvPr/>
        </p:nvCxnSpPr>
        <p:spPr>
          <a:xfrm flipV="1">
            <a:off x="4680983" y="4191000"/>
            <a:ext cx="576817" cy="2124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250095" y="4638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0" y="281940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1447800" y="632460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4757530" y="640080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6705600" y="388620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76" name="Title 75"/>
          <p:cNvSpPr>
            <a:spLocks noGrp="1"/>
          </p:cNvSpPr>
          <p:nvPr>
            <p:ph type="title"/>
          </p:nvPr>
        </p:nvSpPr>
        <p:spPr>
          <a:xfrm>
            <a:off x="304800" y="228600"/>
            <a:ext cx="1676400" cy="36576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Example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4" grpId="0" animBg="1"/>
      <p:bldP spid="23" grpId="0" animBg="1"/>
      <p:bldP spid="26" grpId="0" animBg="1"/>
      <p:bldP spid="29" grpId="0"/>
      <p:bldP spid="32" grpId="0"/>
      <p:bldP spid="32" grpId="1"/>
      <p:bldP spid="46" grpId="0"/>
      <p:bldP spid="46" grpId="1"/>
      <p:bldP spid="47" grpId="1"/>
      <p:bldP spid="48" grpId="0"/>
      <p:bldP spid="70" grpId="0"/>
      <p:bldP spid="71" grpId="0"/>
      <p:bldP spid="72" grpId="0"/>
      <p:bldP spid="73" grpId="0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Majority-Based Key-Value Store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Majority-Based Key-Value Store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Conclusions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Experimental Setup</a:t>
            </a: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v-SE" sz="2600" dirty="0"/>
              <a:t>Initially 100 nodes </a:t>
            </a:r>
            <a:r>
              <a:rPr lang="sv-SE" sz="2600" dirty="0" smtClean="0"/>
              <a:t>join the system</a:t>
            </a:r>
            <a:endParaRPr lang="sv-SE" sz="2600" dirty="0"/>
          </a:p>
          <a:p>
            <a:pPr>
              <a:lnSpc>
                <a:spcPct val="90000"/>
              </a:lnSpc>
            </a:pPr>
            <a:r>
              <a:rPr lang="sv-SE" sz="2600" dirty="0" smtClean="0"/>
              <a:t>Default </a:t>
            </a:r>
            <a:r>
              <a:rPr lang="sv-SE" sz="2600" dirty="0"/>
              <a:t>replication degree 5</a:t>
            </a:r>
          </a:p>
          <a:p>
            <a:pPr>
              <a:lnSpc>
                <a:spcPct val="90000"/>
              </a:lnSpc>
            </a:pPr>
            <a:r>
              <a:rPr lang="sv-SE" sz="2600" dirty="0"/>
              <a:t>Experiment run for 24 simulation hours (not including node joining time during </a:t>
            </a:r>
            <a:r>
              <a:rPr lang="sv-SE" sz="2600" dirty="0" smtClean="0"/>
              <a:t>warm up)</a:t>
            </a:r>
            <a:endParaRPr lang="sv-SE" sz="2600" dirty="0"/>
          </a:p>
          <a:p>
            <a:pPr>
              <a:lnSpc>
                <a:spcPct val="90000"/>
              </a:lnSpc>
            </a:pPr>
            <a:r>
              <a:rPr lang="en-US" sz="2600" dirty="0" smtClean="0"/>
              <a:t>Request </a:t>
            </a:r>
            <a:r>
              <a:rPr lang="en-US" sz="2600" dirty="0"/>
              <a:t>originating node and requested data identifiers are drawn from uniform distribution. </a:t>
            </a:r>
            <a:endParaRPr lang="sv-SE" sz="2600" dirty="0"/>
          </a:p>
          <a:p>
            <a:pPr>
              <a:lnSpc>
                <a:spcPct val="90000"/>
              </a:lnSpc>
            </a:pPr>
            <a:endParaRPr lang="sv-SE" sz="2600" dirty="0"/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Evaluation Plan</a:t>
            </a: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sv-SE" sz="2600"/>
              <a:t>5 experiements</a:t>
            </a:r>
          </a:p>
          <a:p>
            <a:endParaRPr lang="en-US" sz="2600"/>
          </a:p>
        </p:txBody>
      </p:sp>
      <p:graphicFrame>
        <p:nvGraphicFramePr>
          <p:cNvPr id="35900" name="Group 60"/>
          <p:cNvGraphicFramePr>
            <a:graphicFrameLocks noGrp="1"/>
          </p:cNvGraphicFramePr>
          <p:nvPr>
            <p:ph sz="half" idx="2"/>
          </p:nvPr>
        </p:nvGraphicFramePr>
        <p:xfrm>
          <a:off x="381000" y="2590800"/>
          <a:ext cx="7543800" cy="3159126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Experiment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Property to Test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Varying Churn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Dynamism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Varying Request </a:t>
                      </a:r>
                      <a:r>
                        <a:rPr kumimoji="0" lang="sv-SE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Rate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Scalability/Availability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Varying Network Size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Scalability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Varying Replication degree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Fault Tolerance/Availability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sv-S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Varying Read-Write Ratio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Request Inter-dependency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7543800" cy="129540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Varying</a:t>
            </a:r>
            <a:br>
              <a:rPr lang="sv-SE" dirty="0" smtClean="0"/>
            </a:br>
            <a:r>
              <a:rPr lang="sv-SE" dirty="0" smtClean="0"/>
              <a:t>Churn</a:t>
            </a:r>
            <a:br>
              <a:rPr lang="sv-SE" dirty="0" smtClean="0"/>
            </a:br>
            <a:r>
              <a:rPr lang="sv-SE" dirty="0" smtClean="0"/>
              <a:t>Rate</a:t>
            </a:r>
            <a:endParaRPr lang="en-US" dirty="0"/>
          </a:p>
        </p:txBody>
      </p:sp>
      <p:pic>
        <p:nvPicPr>
          <p:cNvPr id="41991" name="Picture 7" descr="lat_vs_churn_pol_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0" y="0"/>
            <a:ext cx="5796941" cy="3505200"/>
          </a:xfrm>
          <a:noFill/>
          <a:ln/>
        </p:spPr>
      </p:pic>
      <p:pic>
        <p:nvPicPr>
          <p:cNvPr id="6" name="Picture 4" descr="succ_rat_vs_churn_pol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86000" y="3352800"/>
            <a:ext cx="5764108" cy="35052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2514600" cy="129540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Varying</a:t>
            </a:r>
            <a:br>
              <a:rPr lang="sv-SE" dirty="0" smtClean="0"/>
            </a:br>
            <a:r>
              <a:rPr lang="sv-SE" dirty="0" smtClean="0"/>
              <a:t>Network</a:t>
            </a:r>
            <a:br>
              <a:rPr lang="sv-SE" dirty="0" smtClean="0"/>
            </a:br>
            <a:r>
              <a:rPr lang="sv-SE" dirty="0" smtClean="0"/>
              <a:t>Size</a:t>
            </a:r>
            <a:endParaRPr lang="en-US" dirty="0"/>
          </a:p>
        </p:txBody>
      </p:sp>
      <p:pic>
        <p:nvPicPr>
          <p:cNvPr id="66566" name="Picture 6" descr="suc_rat_vs_ini_node_pol_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38400" y="3390363"/>
            <a:ext cx="5595504" cy="3467637"/>
          </a:xfrm>
          <a:noFill/>
          <a:ln/>
        </p:spPr>
      </p:pic>
      <p:pic>
        <p:nvPicPr>
          <p:cNvPr id="6" name="Picture 4" descr="lat_vs_ini_node_pol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362200" y="0"/>
            <a:ext cx="5769934" cy="3445933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Majority-Based Key-Value Store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a majority-based key-value store</a:t>
            </a:r>
          </a:p>
          <a:p>
            <a:pPr lvl="1"/>
            <a:r>
              <a:rPr lang="en-US" dirty="0" smtClean="0"/>
              <a:t>architecture, algorithms, and evaluation</a:t>
            </a:r>
          </a:p>
          <a:p>
            <a:r>
              <a:rPr lang="en-US" dirty="0" smtClean="0"/>
              <a:t>P2P to reduce costs and improve data privacy</a:t>
            </a:r>
          </a:p>
          <a:p>
            <a:r>
              <a:rPr lang="en-US" dirty="0" smtClean="0"/>
              <a:t>provides a number of read/write operations with multiple consistency levels</a:t>
            </a:r>
          </a:p>
          <a:p>
            <a:r>
              <a:rPr lang="en-US" dirty="0" smtClean="0"/>
              <a:t>achieve robustness and withstand churn in a dynamic environment</a:t>
            </a:r>
          </a:p>
          <a:p>
            <a:r>
              <a:rPr lang="en-US" dirty="0" smtClean="0"/>
              <a:t>Evaluation by simulation has shown that the system performs rather well in terms of latency and operation success ratio in the presence of churn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62000" y="533400"/>
            <a:ext cx="6248400" cy="609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10609" y="41413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22843" y="954156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87818" y="3183834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6044" y="3339547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07366" y="639417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62939" y="6858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69157" y="2355573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76392" y="4830416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03305" y="628153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57061" y="6321287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42392" y="524786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94522" y="2329069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62540" y="578126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850835" y="5724939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42991" y="1374913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553818" y="132853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1696" y="446267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48060" y="3978966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80183" y="6520069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53339" y="477078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86609" y="6092687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044148" y="921026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85800" y="38100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Web 2.0 applications</a:t>
            </a:r>
          </a:p>
          <a:p>
            <a:pPr lvl="1"/>
            <a:r>
              <a:rPr lang="en-US" dirty="0" err="1" smtClean="0"/>
              <a:t>WiKis</a:t>
            </a:r>
            <a:r>
              <a:rPr lang="en-US" dirty="0" smtClean="0"/>
              <a:t>, social networks, media sharing</a:t>
            </a:r>
          </a:p>
          <a:p>
            <a:pPr lvl="1"/>
            <a:r>
              <a:rPr lang="en-US" dirty="0" smtClean="0"/>
              <a:t>Rapidly growing number of users</a:t>
            </a:r>
          </a:p>
          <a:p>
            <a:pPr lvl="1"/>
            <a:r>
              <a:rPr lang="en-US" dirty="0" smtClean="0"/>
              <a:t>User generated data</a:t>
            </a:r>
          </a:p>
          <a:p>
            <a:r>
              <a:rPr lang="en-US" dirty="0" smtClean="0"/>
              <a:t>New challenges for storage infrastructure</a:t>
            </a:r>
          </a:p>
          <a:p>
            <a:pPr lvl="1">
              <a:lnSpc>
                <a:spcPct val="150000"/>
              </a:lnSpc>
            </a:pPr>
            <a:r>
              <a:rPr lang="sv-SE" dirty="0" smtClean="0"/>
              <a:t>Scalable storage system (</a:t>
            </a:r>
            <a:r>
              <a:rPr lang="sv-SE" dirty="0" smtClean="0"/>
              <a:t>growing number of </a:t>
            </a:r>
            <a:r>
              <a:rPr lang="sv-SE" dirty="0" smtClean="0"/>
              <a:t>users)</a:t>
            </a:r>
          </a:p>
          <a:p>
            <a:pPr lvl="1">
              <a:lnSpc>
                <a:spcPct val="150000"/>
              </a:lnSpc>
            </a:pPr>
            <a:r>
              <a:rPr lang="sv-SE" dirty="0" smtClean="0"/>
              <a:t>Lower response time (uneven load, user geographically scattered)</a:t>
            </a:r>
          </a:p>
          <a:p>
            <a:pPr lvl="1">
              <a:lnSpc>
                <a:spcPct val="150000"/>
              </a:lnSpc>
            </a:pPr>
            <a:r>
              <a:rPr lang="sv-SE" dirty="0" smtClean="0"/>
              <a:t>Highly available (partial failure, large number of concurrent requests)</a:t>
            </a:r>
          </a:p>
          <a:p>
            <a:pPr lvl="1">
              <a:lnSpc>
                <a:spcPct val="150000"/>
              </a:lnSpc>
            </a:pPr>
            <a:r>
              <a:rPr lang="sv-SE" dirty="0" smtClean="0"/>
              <a:t>Some guarantee of data consistency</a:t>
            </a:r>
            <a:endParaRPr lang="en-US" dirty="0" smtClean="0"/>
          </a:p>
          <a:p>
            <a:r>
              <a:rPr lang="en-US" dirty="0" smtClean="0"/>
              <a:t>Privacy of user generated data</a:t>
            </a:r>
          </a:p>
          <a:p>
            <a:endParaRPr lang="en-US" dirty="0"/>
          </a:p>
        </p:txBody>
      </p:sp>
      <p:pic>
        <p:nvPicPr>
          <p:cNvPr id="4" name="Picture 4" descr="face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629400" y="2590800"/>
            <a:ext cx="667022" cy="251714"/>
          </a:xfrm>
          <a:prstGeom prst="rect">
            <a:avLst/>
          </a:prstGeom>
          <a:noFill/>
          <a:ln/>
        </p:spPr>
      </p:pic>
      <p:pic>
        <p:nvPicPr>
          <p:cNvPr id="5" name="Picture 6" descr="wikis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781800" y="1219200"/>
            <a:ext cx="556222" cy="353216"/>
          </a:xfrm>
          <a:prstGeom prst="rect">
            <a:avLst/>
          </a:prstGeom>
          <a:noFill/>
          <a:ln/>
        </p:spPr>
      </p:pic>
      <p:pic>
        <p:nvPicPr>
          <p:cNvPr id="6" name="Picture 8" descr="youtub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943600" y="1600200"/>
            <a:ext cx="665162" cy="339088"/>
          </a:xfrm>
          <a:prstGeom prst="rect">
            <a:avLst/>
          </a:prstGeom>
          <a:noFill/>
          <a:ln/>
        </p:spPr>
      </p:pic>
      <p:pic>
        <p:nvPicPr>
          <p:cNvPr id="7" name="Picture 10" descr="blo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7086600" y="1752600"/>
            <a:ext cx="553248" cy="356934"/>
          </a:xfrm>
          <a:prstGeom prst="rect">
            <a:avLst/>
          </a:prstGeom>
          <a:noFill/>
          <a:ln/>
        </p:spPr>
      </p:pic>
      <p:pic>
        <p:nvPicPr>
          <p:cNvPr id="8" name="Picture 12" descr="flick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2133600"/>
            <a:ext cx="606788" cy="3569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CAP Theorem</a:t>
            </a: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v-SE" sz="2600"/>
              <a:t>Consistency</a:t>
            </a:r>
          </a:p>
          <a:p>
            <a:pPr>
              <a:lnSpc>
                <a:spcPct val="200000"/>
              </a:lnSpc>
            </a:pPr>
            <a:r>
              <a:rPr lang="sv-SE" sz="2600"/>
              <a:t>Availability</a:t>
            </a:r>
          </a:p>
          <a:p>
            <a:pPr>
              <a:lnSpc>
                <a:spcPct val="200000"/>
              </a:lnSpc>
            </a:pPr>
            <a:r>
              <a:rPr lang="sv-SE" sz="2600"/>
              <a:t>Partition-tolerance</a:t>
            </a:r>
            <a:endParaRPr lang="en-US" sz="2600"/>
          </a:p>
        </p:txBody>
      </p:sp>
      <p:pic>
        <p:nvPicPr>
          <p:cNvPr id="115716" name="Picture 4" descr="only tw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48200" y="2057400"/>
            <a:ext cx="2336800" cy="31162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sz="2800"/>
              <a:t>For large scale geographically distributed systems </a:t>
            </a: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828800"/>
            <a:ext cx="5334000" cy="44116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v-SE" sz="2600" b="1" dirty="0"/>
              <a:t>Network partition is </a:t>
            </a:r>
            <a:r>
              <a:rPr lang="sv-SE" sz="2600" b="1" dirty="0" smtClean="0"/>
              <a:t>unavoidable</a:t>
            </a:r>
            <a:endParaRPr lang="en-US" sz="2600" b="1" dirty="0"/>
          </a:p>
        </p:txBody>
      </p:sp>
      <p:pic>
        <p:nvPicPr>
          <p:cNvPr id="118788" name="Picture 4" descr="network partiti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3124200"/>
            <a:ext cx="5715000" cy="1828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Trade-off?</a:t>
            </a:r>
            <a:endParaRPr lang="en-US"/>
          </a:p>
        </p:txBody>
      </p:sp>
      <p:pic>
        <p:nvPicPr>
          <p:cNvPr id="113668" name="Picture 4" descr="MC900434411[1]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81400" y="3886200"/>
            <a:ext cx="1625600" cy="1828800"/>
          </a:xfrm>
          <a:noFill/>
          <a:ln/>
        </p:spPr>
      </p:pic>
      <p:sp>
        <p:nvSpPr>
          <p:cNvPr id="113670" name="Cloud"/>
          <p:cNvSpPr>
            <a:spLocks noChangeAspect="1" noEditPoints="1" noChangeArrowheads="1"/>
          </p:cNvSpPr>
          <p:nvPr/>
        </p:nvSpPr>
        <p:spPr bwMode="auto">
          <a:xfrm>
            <a:off x="762000" y="1905000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sv-SE"/>
          </a:p>
          <a:p>
            <a:pPr algn="ctr"/>
            <a:r>
              <a:rPr lang="sv-SE" sz="2000" b="1"/>
              <a:t>Availability &amp; Performance</a:t>
            </a:r>
            <a:endParaRPr lang="en-US" sz="2000" b="1"/>
          </a:p>
        </p:txBody>
      </p:sp>
      <p:sp>
        <p:nvSpPr>
          <p:cNvPr id="113671" name="Cloud"/>
          <p:cNvSpPr>
            <a:spLocks noChangeAspect="1" noEditPoints="1" noChangeArrowheads="1"/>
          </p:cNvSpPr>
          <p:nvPr/>
        </p:nvSpPr>
        <p:spPr bwMode="auto">
          <a:xfrm>
            <a:off x="5257800" y="1828800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sv-SE"/>
          </a:p>
          <a:p>
            <a:pPr algn="ctr"/>
            <a:r>
              <a:rPr lang="sv-SE" sz="2000" b="1"/>
              <a:t>Data Consistency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Relaxed Consistency</a:t>
            </a: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v-SE" dirty="0"/>
              <a:t>Web 2.0 applications can tolerate </a:t>
            </a:r>
            <a:r>
              <a:rPr lang="sv-SE" dirty="0">
                <a:solidFill>
                  <a:srgbClr val="A50021"/>
                </a:solidFill>
              </a:rPr>
              <a:t>relaxed consistency</a:t>
            </a:r>
          </a:p>
          <a:p>
            <a:pPr>
              <a:lnSpc>
                <a:spcPct val="200000"/>
              </a:lnSpc>
            </a:pPr>
            <a:r>
              <a:rPr lang="sv-SE" dirty="0"/>
              <a:t>Instead </a:t>
            </a:r>
            <a:r>
              <a:rPr lang="sv-SE" dirty="0" smtClean="0"/>
              <a:t>focuse </a:t>
            </a:r>
            <a:r>
              <a:rPr lang="sv-SE" dirty="0"/>
              <a:t>on </a:t>
            </a:r>
            <a:r>
              <a:rPr lang="sv-SE" dirty="0">
                <a:solidFill>
                  <a:srgbClr val="A50021"/>
                </a:solidFill>
              </a:rPr>
              <a:t>higher availability</a:t>
            </a:r>
            <a:r>
              <a:rPr lang="sv-SE" dirty="0"/>
              <a:t> and </a:t>
            </a:r>
            <a:r>
              <a:rPr lang="sv-SE" dirty="0">
                <a:solidFill>
                  <a:srgbClr val="A50021"/>
                </a:solidFill>
              </a:rPr>
              <a:t>lower response time</a:t>
            </a:r>
            <a:endParaRPr lang="en-US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Distributed data stores</a:t>
            </a:r>
          </a:p>
          <a:p>
            <a:r>
              <a:rPr lang="sv-SE" dirty="0" smtClean="0"/>
              <a:t>Help developers to predict the results of read/write operations</a:t>
            </a:r>
          </a:p>
          <a:p>
            <a:r>
              <a:rPr lang="sv-SE" dirty="0" smtClean="0"/>
              <a:t>Some consistency models:</a:t>
            </a:r>
          </a:p>
          <a:p>
            <a:pPr lvl="1"/>
            <a:r>
              <a:rPr lang="sv-SE" dirty="0" smtClean="0"/>
              <a:t>Sequential consistency: all reads and writes appear as if executed sequentially</a:t>
            </a:r>
          </a:p>
          <a:p>
            <a:pPr lvl="1"/>
            <a:r>
              <a:rPr lang="sv-SE" dirty="0" smtClean="0"/>
              <a:t>Eventual consistency: writes can be seen in different order for different readers.</a:t>
            </a:r>
          </a:p>
          <a:p>
            <a:pPr lvl="1"/>
            <a:r>
              <a:rPr lang="sv-SE" dirty="0" smtClean="0"/>
              <a:t>Timeline consistency: writes are ordered but reads might return stale value</a:t>
            </a:r>
          </a:p>
          <a:p>
            <a:r>
              <a:rPr lang="sv-SE" dirty="0" smtClean="0"/>
              <a:t>NoSQL Data Stores:</a:t>
            </a:r>
          </a:p>
          <a:p>
            <a:pPr lvl="1"/>
            <a:r>
              <a:rPr lang="sv-SE" dirty="0" smtClean="0"/>
              <a:t>Amazon’s Dynamo</a:t>
            </a:r>
          </a:p>
          <a:p>
            <a:pPr lvl="1"/>
            <a:r>
              <a:rPr lang="sv-SE" dirty="0" smtClean="0"/>
              <a:t>Yahoo!’s PNUTS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Yahoo!’s PNUTS</a:t>
            </a: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696200" cy="2776537"/>
          </a:xfrm>
        </p:spPr>
        <p:txBody>
          <a:bodyPr/>
          <a:lstStyle/>
          <a:p>
            <a:r>
              <a:rPr lang="sv-SE" sz="2400" dirty="0"/>
              <a:t>Master based approach (all updates are sent to master replica)</a:t>
            </a:r>
          </a:p>
          <a:p>
            <a:r>
              <a:rPr lang="sv-SE" sz="2400" dirty="0"/>
              <a:t>Mastership assigned on per record basis</a:t>
            </a:r>
          </a:p>
          <a:p>
            <a:r>
              <a:rPr lang="sv-SE" sz="2400" dirty="0"/>
              <a:t>Asynchronous propagation of updates using pub-sub system Yahoo! Message Broker (YMB)</a:t>
            </a:r>
          </a:p>
          <a:p>
            <a:r>
              <a:rPr lang="sv-SE" sz="2400" dirty="0"/>
              <a:t>Per-record timeline consistency</a:t>
            </a:r>
          </a:p>
          <a:p>
            <a:endParaRPr lang="sv-SE" sz="2400" dirty="0"/>
          </a:p>
          <a:p>
            <a:endParaRPr lang="sv-SE" sz="2600" dirty="0"/>
          </a:p>
          <a:p>
            <a:endParaRPr lang="en-US" sz="2600" dirty="0"/>
          </a:p>
        </p:txBody>
      </p:sp>
      <p:pic>
        <p:nvPicPr>
          <p:cNvPr id="132100" name="Picture 4" descr="pnuts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4495800"/>
            <a:ext cx="4800600" cy="1128713"/>
          </a:xfrm>
          <a:noFill/>
          <a:ln/>
        </p:spPr>
      </p:pic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1752600" y="5715000"/>
            <a:ext cx="472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V. 2.1 indicates Generation = 2, Version =1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5093</TotalTime>
  <Words>789</Words>
  <Application>Microsoft Office PowerPoint</Application>
  <PresentationFormat>On-screen Show (4:3)</PresentationFormat>
  <Paragraphs>199</Paragraphs>
  <Slides>27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Opulent</vt:lpstr>
      <vt:lpstr>Robust Fault-Tolerant Majority-Based Key-Value Store Supporting Multiple Consistency Levels</vt:lpstr>
      <vt:lpstr>Contents</vt:lpstr>
      <vt:lpstr>Motivation</vt:lpstr>
      <vt:lpstr>CAP Theorem</vt:lpstr>
      <vt:lpstr>For large scale geographically distributed systems </vt:lpstr>
      <vt:lpstr>Trade-off?</vt:lpstr>
      <vt:lpstr>Relaxed Consistency</vt:lpstr>
      <vt:lpstr>Consistency Models</vt:lpstr>
      <vt:lpstr>Yahoo!’s PNUTS</vt:lpstr>
      <vt:lpstr>Facebook’s privacy issue</vt:lpstr>
      <vt:lpstr>Peer-to-Peer Networks</vt:lpstr>
      <vt:lpstr>Our Goal</vt:lpstr>
      <vt:lpstr>Contents</vt:lpstr>
      <vt:lpstr>Storage API</vt:lpstr>
      <vt:lpstr>Data Consistency</vt:lpstr>
      <vt:lpstr>Majority-Based Data Consistency</vt:lpstr>
      <vt:lpstr>Comparison</vt:lpstr>
      <vt:lpstr>Peer Architecture</vt:lpstr>
      <vt:lpstr>Example</vt:lpstr>
      <vt:lpstr>Contents</vt:lpstr>
      <vt:lpstr>Experimental Setup</vt:lpstr>
      <vt:lpstr>Evaluation Plan</vt:lpstr>
      <vt:lpstr>Varying Churn Rate</vt:lpstr>
      <vt:lpstr>Varying Network Size</vt:lpstr>
      <vt:lpstr>Contents</vt:lpstr>
      <vt:lpstr>Conclusions</vt:lpstr>
      <vt:lpstr>Slide 27</vt:lpstr>
    </vt:vector>
  </TitlesOfParts>
  <Company>KTH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Fault-Tolerant Majority-Based Key-Value Store Supporting Multiple Consistency Levels</dc:title>
  <dc:creator>Admin</dc:creator>
  <cp:lastModifiedBy>Admin</cp:lastModifiedBy>
  <cp:revision>65</cp:revision>
  <dcterms:created xsi:type="dcterms:W3CDTF">2011-12-01T00:01:14Z</dcterms:created>
  <dcterms:modified xsi:type="dcterms:W3CDTF">2011-12-08T16:38:19Z</dcterms:modified>
</cp:coreProperties>
</file>