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3"/>
  </p:notesMasterIdLst>
  <p:sldIdLst>
    <p:sldId id="256" r:id="rId2"/>
    <p:sldId id="257" r:id="rId3"/>
    <p:sldId id="258" r:id="rId4"/>
    <p:sldId id="259" r:id="rId5"/>
    <p:sldId id="267" r:id="rId6"/>
    <p:sldId id="360" r:id="rId7"/>
    <p:sldId id="359" r:id="rId8"/>
    <p:sldId id="361" r:id="rId9"/>
    <p:sldId id="362" r:id="rId10"/>
    <p:sldId id="363" r:id="rId11"/>
    <p:sldId id="266" r:id="rId12"/>
    <p:sldId id="358" r:id="rId13"/>
    <p:sldId id="366" r:id="rId14"/>
    <p:sldId id="365" r:id="rId15"/>
    <p:sldId id="367" r:id="rId16"/>
    <p:sldId id="364" r:id="rId17"/>
    <p:sldId id="368" r:id="rId18"/>
    <p:sldId id="369" r:id="rId19"/>
    <p:sldId id="370" r:id="rId20"/>
    <p:sldId id="372" r:id="rId21"/>
    <p:sldId id="371" r:id="rId22"/>
    <p:sldId id="373" r:id="rId23"/>
    <p:sldId id="268" r:id="rId24"/>
    <p:sldId id="269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70" r:id="rId47"/>
    <p:sldId id="271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10" r:id="rId60"/>
    <p:sldId id="311" r:id="rId61"/>
    <p:sldId id="309" r:id="rId62"/>
    <p:sldId id="308" r:id="rId63"/>
    <p:sldId id="312" r:id="rId64"/>
    <p:sldId id="313" r:id="rId65"/>
    <p:sldId id="314" r:id="rId66"/>
    <p:sldId id="315" r:id="rId67"/>
    <p:sldId id="316" r:id="rId68"/>
    <p:sldId id="317" r:id="rId69"/>
    <p:sldId id="319" r:id="rId70"/>
    <p:sldId id="318" r:id="rId71"/>
    <p:sldId id="272" r:id="rId72"/>
    <p:sldId id="273" r:id="rId73"/>
    <p:sldId id="328" r:id="rId74"/>
    <p:sldId id="320" r:id="rId75"/>
    <p:sldId id="331" r:id="rId76"/>
    <p:sldId id="321" r:id="rId77"/>
    <p:sldId id="330" r:id="rId78"/>
    <p:sldId id="329" r:id="rId79"/>
    <p:sldId id="327" r:id="rId80"/>
    <p:sldId id="326" r:id="rId81"/>
    <p:sldId id="325" r:id="rId82"/>
    <p:sldId id="324" r:id="rId83"/>
    <p:sldId id="322" r:id="rId84"/>
    <p:sldId id="323" r:id="rId85"/>
    <p:sldId id="336" r:id="rId86"/>
    <p:sldId id="335" r:id="rId87"/>
    <p:sldId id="334" r:id="rId88"/>
    <p:sldId id="333" r:id="rId89"/>
    <p:sldId id="332" r:id="rId90"/>
    <p:sldId id="339" r:id="rId91"/>
    <p:sldId id="274" r:id="rId92"/>
    <p:sldId id="275" r:id="rId93"/>
    <p:sldId id="348" r:id="rId94"/>
    <p:sldId id="347" r:id="rId95"/>
    <p:sldId id="346" r:id="rId96"/>
    <p:sldId id="345" r:id="rId97"/>
    <p:sldId id="344" r:id="rId98"/>
    <p:sldId id="343" r:id="rId99"/>
    <p:sldId id="342" r:id="rId100"/>
    <p:sldId id="341" r:id="rId101"/>
    <p:sldId id="340" r:id="rId102"/>
    <p:sldId id="351" r:id="rId103"/>
    <p:sldId id="350" r:id="rId104"/>
    <p:sldId id="349" r:id="rId105"/>
    <p:sldId id="353" r:id="rId106"/>
    <p:sldId id="352" r:id="rId107"/>
    <p:sldId id="355" r:id="rId108"/>
    <p:sldId id="354" r:id="rId109"/>
    <p:sldId id="356" r:id="rId110"/>
    <p:sldId id="357" r:id="rId111"/>
    <p:sldId id="265" r:id="rId112"/>
  </p:sldIdLst>
  <p:sldSz cx="12192000" cy="6858000"/>
  <p:notesSz cx="6858000" cy="9144000"/>
  <p:embeddedFontLst>
    <p:embeddedFont>
      <p:font typeface="Cairo SemiBold" panose="020B0604020202020204" charset="-78"/>
      <p:regular r:id="rId114"/>
      <p:bold r:id="rId115"/>
    </p:embeddedFont>
    <p:embeddedFont>
      <p:font typeface="Calibri" panose="020F0502020204030204" pitchFamily="34" charset="0"/>
      <p:regular r:id="rId116"/>
      <p:bold r:id="rId1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4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1.fntdata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0641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229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69693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348673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69069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40268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46490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56931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628767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13506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093571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5094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00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62743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134416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191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38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102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12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0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306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104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597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96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6428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6882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3781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64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3804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125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407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6651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772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869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87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598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32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875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078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31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8194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305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89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9217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020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9127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94401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6423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216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2074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076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1866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6664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5132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1963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06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2641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55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95491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9583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3811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3751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0619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2371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7411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198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43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1312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6371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7182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8254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268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5946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93525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8843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5857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9112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28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09540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47394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1081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11091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8809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400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193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8203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77470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68907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58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8782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96535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84561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4320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6014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9885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55063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03514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17906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1560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430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4654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9067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623216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3300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45876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3061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858943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079693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9811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37663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288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7028" y="3742404"/>
            <a:ext cx="34350" cy="4036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0" y="3759540"/>
            <a:ext cx="8757543" cy="23083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إسم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المشروع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بالعربي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والانجليزي</a:t>
            </a:r>
            <a:endParaRPr sz="2400" b="1" i="0" u="none" strike="noStrike" cap="none" dirty="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قسم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تقنية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الحاسب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الألي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-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الفصل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التدريبي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الأول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 1444 هـ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تقديم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وإعداد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:</a:t>
            </a:r>
            <a:r>
              <a:rPr lang="ar-SA" sz="2400" b="1" i="0" u="none" strike="noStrike" cap="none" dirty="0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حسان عليان السيد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تقديم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وإعداد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: </a:t>
            </a:r>
            <a:r>
              <a:rPr lang="ar-SA" sz="2400" b="1" i="0" u="none" strike="noStrike" cap="none" dirty="0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مهند أنور الحجيلي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مشرف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المشروع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:</a:t>
            </a:r>
            <a:r>
              <a:rPr lang="ar-SA" sz="2400" b="1" i="0" u="none" strike="noStrike" cap="none" dirty="0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المهندس</a:t>
            </a:r>
            <a:r>
              <a:rPr lang="ar-SA" sz="2400" b="1" dirty="0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 سمير </a:t>
            </a:r>
            <a:r>
              <a:rPr lang="ar-SA" sz="2400" b="1" dirty="0" err="1" smtClean="0">
                <a:solidFill>
                  <a:schemeClr val="dk1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الشويكان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000" y="4633912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 descr="Saudi Vision 20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64566" y="301786"/>
            <a:ext cx="816091" cy="54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22335" y="2725866"/>
            <a:ext cx="3409506" cy="74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838201" y="2743201"/>
            <a:ext cx="41221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Internet of Things (</a:t>
            </a:r>
            <a:r>
              <a:rPr lang="en-US" dirty="0" err="1"/>
              <a:t>IoT</a:t>
            </a:r>
            <a:r>
              <a:rPr lang="en-US" dirty="0"/>
              <a:t>) is all around us. An </a:t>
            </a:r>
            <a:r>
              <a:rPr lang="en-US" dirty="0" err="1"/>
              <a:t>IoT</a:t>
            </a:r>
            <a:r>
              <a:rPr lang="en-US" dirty="0"/>
              <a:t> system is</a:t>
            </a:r>
          </a:p>
          <a:p>
            <a:r>
              <a:rPr lang="en-US" dirty="0"/>
              <a:t>usually made up of sensors to monitor events, actuators to</a:t>
            </a:r>
          </a:p>
          <a:p>
            <a:r>
              <a:rPr lang="en-US" dirty="0"/>
              <a:t>influence the environment, hardware to create the platform and</a:t>
            </a:r>
          </a:p>
          <a:p>
            <a:r>
              <a:rPr lang="en-US" dirty="0"/>
              <a:t>its connections, and software to provide a framework to execute</a:t>
            </a:r>
          </a:p>
          <a:p>
            <a:r>
              <a:rPr lang="en-US" dirty="0"/>
              <a:t>processes.</a:t>
            </a:r>
          </a:p>
          <a:p>
            <a:r>
              <a:rPr lang="en-US" dirty="0"/>
              <a:t>A process is a series of steps or actions taken to achieve a desired</a:t>
            </a:r>
          </a:p>
          <a:p>
            <a:r>
              <a:rPr lang="en-US" dirty="0"/>
              <a:t>result.</a:t>
            </a:r>
          </a:p>
          <a:p>
            <a:r>
              <a:rPr lang="en-US" dirty="0"/>
              <a:t>Layered networking models are used to illustrate and model how</a:t>
            </a:r>
          </a:p>
          <a:p>
            <a:r>
              <a:rPr lang="en-US" dirty="0"/>
              <a:t>devices communicate. Physical, data link, and network layers </a:t>
            </a:r>
            <a:r>
              <a:rPr lang="en-US" dirty="0" smtClean="0"/>
              <a:t>are</a:t>
            </a:r>
            <a:r>
              <a:rPr lang="ar-SA" dirty="0" smtClean="0"/>
              <a:t> </a:t>
            </a:r>
            <a:r>
              <a:rPr lang="en-US" dirty="0" smtClean="0"/>
              <a:t>concerns</a:t>
            </a:r>
            <a:r>
              <a:rPr lang="en-US" dirty="0"/>
              <a:t>..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217129" y="2743200"/>
            <a:ext cx="3925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ملخص الفصل</a:t>
            </a:r>
          </a:p>
          <a:p>
            <a:endParaRPr lang="ar-SA" dirty="0"/>
          </a:p>
          <a:p>
            <a:r>
              <a:rPr lang="ar-SA" dirty="0"/>
              <a:t>إنترنت الأشياء (</a:t>
            </a:r>
            <a:r>
              <a:rPr lang="en-US" dirty="0" err="1"/>
              <a:t>IoT</a:t>
            </a:r>
            <a:r>
              <a:rPr lang="en-US" dirty="0"/>
              <a:t>) </a:t>
            </a:r>
            <a:r>
              <a:rPr lang="ar-SA" dirty="0"/>
              <a:t>في كل مكان حولنا. يتكون نظام إنترنت الأشياء عادةً من مستشعرات لمراقبة الأحداث ، ومحركات للتأثير</a:t>
            </a:r>
          </a:p>
          <a:p>
            <a:r>
              <a:rPr lang="ar-SA" dirty="0"/>
              <a:t>على البيئة ، وأجهزة لإنشاء النظام الأساسي واتصالاته ، وبرمجيات لتوفير إطار عمل لتنفيذ العمليات.</a:t>
            </a:r>
          </a:p>
          <a:p>
            <a:r>
              <a:rPr lang="ar-SA" dirty="0"/>
              <a:t>العملية عبارة عن سلسلة من الخطوات أو الإجراءات المتخذة لتحقيق النتيجة المرجوة.</a:t>
            </a:r>
          </a:p>
          <a:p>
            <a:r>
              <a:rPr lang="ar-SA" dirty="0"/>
              <a:t>تُستخدم نماذج الشبكات ذات الطبقات لتوضيح </a:t>
            </a:r>
            <a:r>
              <a:rPr lang="ar-SA" dirty="0" err="1"/>
              <a:t>ونمذجة</a:t>
            </a:r>
            <a:r>
              <a:rPr lang="ar-SA" dirty="0"/>
              <a:t> كيفية تواصل الأجهزة. الطبقات المادية ووصلة البيانات وطبقات الشبكة هي مفاهيم</a:t>
            </a:r>
          </a:p>
          <a:p>
            <a:r>
              <a:rPr lang="ar-SA" dirty="0"/>
              <a:t>تُستخدم لتوضيح كيفية عمل اتصالات الشبكة.</a:t>
            </a:r>
          </a:p>
          <a:p>
            <a:endParaRPr lang="ar-SA" dirty="0"/>
          </a:p>
          <a:p>
            <a:r>
              <a:rPr lang="ar-SA" dirty="0"/>
              <a:t>يجب مراعاة قضايا الأمان والخصوصية في جميع مراحل إنشاء نظام إنترنت الأشياء. كل مستوى من مستويات الاتصال يجلب معه</a:t>
            </a:r>
          </a:p>
          <a:p>
            <a:r>
              <a:rPr lang="ar-SA" dirty="0"/>
              <a:t>متطلبات واهتمامات مختلفة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883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380" y="-2269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20" y="2915756"/>
            <a:ext cx="3429020" cy="321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تصميم الأمان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يجب تضمين الأمن من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البداية ، في مرحلة التصميم.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تأكد من أن الأجهزة الجديدة تسهل تحديثات البرامج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ويتم إزالة جميع الأبواب الخلفية المخفية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على الأجهزة مسبقة الصنع المستخدمة في المشاريع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تأكد مما يلي: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تم تغيير كلمات المرور / أسماء المستخدمين الافتراضية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214651" y="3090585"/>
            <a:ext cx="3181623" cy="2526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Design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should be included from the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beginning, in the design phase.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new devices facilitate software updates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all hidden backdoors are removed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pre-manufactured devices used in projects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following: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930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21" y="28972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545437" y="2811439"/>
            <a:ext cx="3402714" cy="3435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نظرة عامة على المشروع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تحديد المشكلة التي يمكن حلها بواسطة جهاز إنترنت الأشياء.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مثال مستخدم: بناء جهاز يستشعر كمية الضوء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ويحدد شروق الشمس وغروبها.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تخطيط الدائرة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المكونات الإلكترونية لها متطلبات طاقة وقطبية واتصال محددة.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مخطط الدائرة يحدد / يصف هذه المتطلبات.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مثال الشروق / الغروب يتطلب مقسم جهد - ينتج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جهد.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091821" y="2915756"/>
            <a:ext cx="3868483" cy="317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Overview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 problem that can be solved by an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used: building a device that senses the amount of light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determines sunrise and sunset.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Circuit Layout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components have specific power, polarity, and connection requirements.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circuit layout  identifies/describes these requirements.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Sunrise/sunset example requires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790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315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20" y="2928912"/>
            <a:ext cx="3459330" cy="359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REST API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نظام إنترنت الأشياء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تستخدم واجهات برمجة تطبيقات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طرق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لتبادل البيانات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بين الأنظمة أو التطبيقات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تستخدم أنظمة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RESTful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معرفات الموارد الموحدة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URIs)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لتمثيل خدماتهم إلى جهات خارجية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الأنظمة.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عينة من عناوين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URL: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احصل على / أشخاص / مايكل لاستقبال مستخدم مايكل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146412" y="2811438"/>
            <a:ext cx="3521122" cy="3653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 API in an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 APIs use HTTP methods to exchange data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systems or applications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RESTful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systems use Uniform Resource Identifiers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(URIs) to represent their services to external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URIs: 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/people/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michael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receive Michael's user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profile dataset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/people/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michael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update Michael's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250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2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20" y="2915756"/>
            <a:ext cx="356586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ومخططات تسلسل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مخططات انسيابية ومخططات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إلكترونية</a:t>
            </a:r>
            <a:r>
              <a:rPr lang="ar-SA" dirty="0"/>
              <a:t>• يعد توثيق المشروع مهمًا جدًا لبناء الأجهزة والاختبار واستكشاف الأخطاء وإصلاحها وإنشاء نموذج أعمال.</a:t>
            </a:r>
            <a:endParaRPr lang="en-US" dirty="0"/>
          </a:p>
          <a:p>
            <a:pPr rtl="1"/>
            <a:r>
              <a:rPr lang="ar-SA" dirty="0"/>
              <a:t>• تستخدم خرائط التدفق رموزًا موحدة لتمثيل العمليات</a:t>
            </a:r>
            <a:endParaRPr lang="en-US" dirty="0"/>
          </a:p>
          <a:p>
            <a:pPr rtl="1"/>
            <a:r>
              <a:rPr lang="ar-SA" dirty="0"/>
              <a:t>  وسير العمل.</a:t>
            </a:r>
            <a:endParaRPr lang="en-US" dirty="0"/>
          </a:p>
          <a:p>
            <a:pPr rtl="1"/>
            <a:r>
              <a:rPr lang="ar-SA" dirty="0"/>
              <a:t>• المخططات الإلكترونية هي تمثيل رسومي للدائرة</a:t>
            </a:r>
            <a:endParaRPr lang="en-US" dirty="0"/>
          </a:p>
          <a:p>
            <a:pPr rtl="1"/>
            <a:r>
              <a:rPr lang="ar-SA" dirty="0"/>
              <a:t>رسم بياني باستخدام المكونات الموحدة دوليًا.</a:t>
            </a:r>
            <a:endParaRPr lang="en-US" dirty="0"/>
          </a:p>
          <a:p>
            <a:pPr rtl="1"/>
            <a:r>
              <a:rPr lang="ar-SA" dirty="0"/>
              <a:t>• مخططات التسلسل تمثل التفاعلات بين الكيانات على طول أ</a:t>
            </a:r>
            <a:endParaRPr lang="en-US" dirty="0"/>
          </a:p>
          <a:p>
            <a:r>
              <a:rPr lang="ar-SA" dirty="0"/>
              <a:t>الجدول الزمني.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582042" y="2937789"/>
            <a:ext cx="2962662" cy="27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Documenting project is very important for building the devices, testing, troubleshooting, and creating a business model.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Flowcharts use standardized symbols to represent the processes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workflows.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schematics is a graphical representation of a circuit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 using internationally standardized components.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Sequence diagrams represent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07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670042" y="2915756"/>
            <a:ext cx="3242535" cy="339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المدونة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مثال شروق / غروب الشمس مكتوب بلغة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باستخدام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Raspberry Pi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يتصل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بـ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Raspberry Pi.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تتم البرمجة على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Raspberry Pi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لإرسال مستوى انخفاض الجهد من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إلى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يستخدم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Firmata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وهو بروتوكول عام للتواصل مع وحدات التحكم الدقيقة ، للتواصل بين البرامج الثابتة لـ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يتم شرح كود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المستخدم في مثال شروق / غروب الشمس سطراً بسطر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255594" y="2893721"/>
            <a:ext cx="3275463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Code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sunrise/sunset example is written in Python using a Raspberry Pi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connected to the Raspberry Pi. 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programming is done on the Raspberry Pi to send the level of voltage drop from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Firmata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 generic protocol 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817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42496" y="2784143"/>
            <a:ext cx="3605654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نظرة عامة على المشكلة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تم تحديد مشكلة بسيطة يمكن حلها بواسطة نظام إنترنت الأشياء: الوصول عن بُعد لتحديد ما إذا كان باب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المرآب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مفتوحًا أم مغلقًا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يمكن للمفتاح تحديد ما إذا كان الباب مفتوحًا أم مغلقًا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يتم توصيل المفتاح بوحدة تحكم - والتي تتعقب حالة المفتاح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تحكم متصل بالإنترنت لتوفير الوصول عن بعد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نظام النماذج والاختبار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إنشاء مخطط إلكتروني ، مخطط انسيابي ، ومخطط تسلسل للنموذج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الأولي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968408" y="3090584"/>
            <a:ext cx="3644535" cy="23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 of the Problem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problem identified that can be solved by an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system: remote access to determine if garage door is open or closed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can determine if a door is open or closed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attaches to a controller – which keeps track of switch status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Controller connected 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113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83439" y="3244621"/>
            <a:ext cx="3564712" cy="2211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نظرة عامة على مخطط نموذج العمل التجاري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يساعد المنظمات ورجال الأعمال على تخطيط ومناقشة وتصميم وابتكار نماذج أعمال جديدة.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يتكون نموذج العمل من تسعة عناصر أساسية: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شرائح العملاء وعرض القيمة والقنوات وعلاقات العملاء وتدفق الإيرادات والموارد الرئيسية والأنشطة الرئيسية والشراكات الرئيسية وهيكل التكلفة.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064526" y="3234935"/>
            <a:ext cx="4431119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Model Canvas Overview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organizations and entrepreneurs map, discuss, design, and invent new business models.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business model consists of nine building blocks: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Segments, Value Proposition, Channels, Customer Relationships, Revenue Stream, Key Resources, Key Activities, Key Partnerships and Cost Structure.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302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3648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15200" y="2882953"/>
            <a:ext cx="3893826" cy="1388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تمويل الأعمال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قم بتضمين هيكل التكلفة وتدفقات الإيرادات الناتجة عن عرض القيمة.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مثال على مخطط نموذج العمل التجاري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 rot="10800000" flipV="1">
            <a:off x="8153400" y="4605276"/>
            <a:ext cx="3161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مثال على لوحة نموذج عمل مكتملة لشركة تصنيع أجهزة كمبيوتر مخصصة.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1078174" y="3230973"/>
            <a:ext cx="3684896" cy="164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Finances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cost structure and revenue streams created by the value proposition.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Model Canvas Example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a completed business model canvas for a custom computer manufacturer.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177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583753" y="2937791"/>
            <a:ext cx="3364398" cy="321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مهارات القرن الحادي والعشرين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يبحث سوق العمل في القرن الحادي والعشرين الآن عن موظفين يمكنهم إنجاز واحد أو أكثر من الأدوار الوظيفية مثل: تصميم مشروع ، ووضع نموذج أولي لجهاز ، وإنشاء الوثائق والحفاظ عليها ، وإنشاء خطة عمل.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يحتاج موظفو إنترنت الأشياء أيضًا إلى التعلم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ومهارات الابتكار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الإبداع والابتكار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التفكير النقدي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والمشكلة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255594" y="3696600"/>
            <a:ext cx="2861977" cy="229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21</a:t>
            </a:r>
            <a:r>
              <a:rPr lang="en-US" sz="1100" baseline="30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Century Skills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21st century job market is now looking for employees who can accomplish one or more job roles such as: design a project, prototype a device, create and maintain documentation, and create a business plan. 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employees also need learning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innovation skills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326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15200" y="3244620"/>
            <a:ext cx="3632950" cy="2697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هناك العديد من المشكلات الاجتماعية والبيئية العالمية التي يمكن أن تحلها أنظمة إنترنت الأشياء. قام معهد التقنيات التحويلية عالميًا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LIGTT)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بتجميع قائمة تضم 50 تقنية رائعة ستعمل على تحسين العمل بشأن هذه المشكلات العالمية بشكل كبير.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تعتبر عملية التصميم الهندسي طريقة مثبتة لتطوير منتج.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تتمثل الخطوة الأولى لتصميم حل إنترنت الأشياء في تحديد المشكلة التي يمكن حلها باستخدام جهاز إنترنت الأشياء. لاختبار الفكرة ، يمكن بناء نموذج أولي ببساطة باستخدام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Raspberry Pi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مع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مرفق. لإعطاء 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146413" y="2915755"/>
            <a:ext cx="3398292" cy="332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many global social and environmental problems that can be solved by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systems. The Institute for Globally Transformative Technologies (LIGTT) has compiled a list of 50 breakthrough technologies that will drastically improve the work on these global problems.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Engineering Design Process is a proven method to develop a product.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first step to design 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solution is to identify a problem that can be solved with 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device. To test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built simply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3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535760" y="2755080"/>
            <a:ext cx="7912511" cy="1200288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rtl="1">
              <a:buSzPts val="2400"/>
            </a:pPr>
            <a:r>
              <a:rPr lang="ar-SA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اساسيات انترنت الاشياء</a:t>
            </a:r>
            <a:endParaRPr lang="ar-SA"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5018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915755"/>
            <a:ext cx="370071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موارد التعلم المستمر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هناك العديد من الموارد المتاحة لتمكينك من مواصلة التعلم عن إنترنت الأشياء بما في ذلك: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أكاديمية سيسكو للشبكات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شبكة سيسكو التعليمية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DevNet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جمعية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IEEE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للكمبيوتر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IEEE-CS)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وجمعية آلات الحوسبة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ACM)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العديد من الموارد الأخرى عبر الإنترنت بما في ذلك المنتديات ومواقع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wiki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والمدونات والمزيد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091822" y="2951439"/>
            <a:ext cx="3493826" cy="2680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Resources for Continued Learning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resources available to enable you to continue learning about 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including: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Networking Academy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Learning Network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DevNet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Computer Society (IEEE-CS) and the Association for Computing Machinery (ACM)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844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1936" y="107728"/>
            <a:ext cx="64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495832" y="3101987"/>
            <a:ext cx="24839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2.1 تعلم الإلكترونيات</a:t>
            </a:r>
          </a:p>
          <a:p>
            <a:r>
              <a:rPr lang="ar-SA" dirty="0"/>
              <a:t>اشرح كيفية استخدام المكونات والأجهزة لبناء وقياس القيم في الدوائر الإلكترونية.</a:t>
            </a:r>
          </a:p>
          <a:p>
            <a:r>
              <a:rPr lang="ar-SA" dirty="0"/>
              <a:t>2.2 </a:t>
            </a:r>
            <a:r>
              <a:rPr lang="ar-SA" dirty="0" err="1"/>
              <a:t>ميكروكنترولر</a:t>
            </a:r>
            <a:r>
              <a:rPr lang="ar-SA" dirty="0"/>
              <a:t>: مجموعة </a:t>
            </a:r>
            <a:r>
              <a:rPr lang="en-US" dirty="0" err="1"/>
              <a:t>SparkFun</a:t>
            </a:r>
            <a:r>
              <a:rPr lang="en-US" dirty="0"/>
              <a:t> Inventor’s</a:t>
            </a:r>
          </a:p>
          <a:p>
            <a:r>
              <a:rPr lang="ar-SA" dirty="0"/>
              <a:t>قم بإنشاء دوائر وبرامج متحكم باستخدام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ar-SA" dirty="0"/>
              <a:t>ومجموعة متنوعة من المكونات.</a:t>
            </a:r>
          </a:p>
          <a:p>
            <a:r>
              <a:rPr lang="ar-SA" dirty="0"/>
              <a:t>2.3 </a:t>
            </a:r>
            <a:r>
              <a:rPr lang="en-US" dirty="0"/>
              <a:t>Packet Tracer 7.0 </a:t>
            </a:r>
            <a:r>
              <a:rPr lang="ar-SA" dirty="0"/>
              <a:t>و </a:t>
            </a:r>
            <a:r>
              <a:rPr lang="en-US" dirty="0" err="1"/>
              <a:t>IoT</a:t>
            </a:r>
            <a:endParaRPr lang="en-US" dirty="0"/>
          </a:p>
          <a:p>
            <a:r>
              <a:rPr lang="ar-SA" dirty="0"/>
              <a:t>اشرح كيف يصمم </a:t>
            </a:r>
            <a:r>
              <a:rPr lang="en-US" dirty="0"/>
              <a:t>Packet Tracer </a:t>
            </a:r>
            <a:r>
              <a:rPr lang="ar-SA" dirty="0"/>
              <a:t>أنظمة إنترنت الأشياء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968408" y="3542710"/>
            <a:ext cx="387654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2.1 Learn Electronics</a:t>
            </a:r>
          </a:p>
          <a:p>
            <a:r>
              <a:rPr lang="en-US" dirty="0"/>
              <a:t>Explain how components and devices are used to build and measure values in electronic circuits.</a:t>
            </a:r>
          </a:p>
          <a:p>
            <a:r>
              <a:rPr lang="en-US" dirty="0"/>
              <a:t>2.2 Microcontrollers: The </a:t>
            </a:r>
            <a:r>
              <a:rPr lang="en-US" dirty="0" err="1"/>
              <a:t>SparkFun</a:t>
            </a:r>
            <a:r>
              <a:rPr lang="en-US" dirty="0"/>
              <a:t> Inventor’s Kit</a:t>
            </a:r>
          </a:p>
          <a:p>
            <a:r>
              <a:rPr lang="en-US" dirty="0"/>
              <a:t>Create circuits and microcontroller programs with the </a:t>
            </a:r>
            <a:r>
              <a:rPr lang="en-US" dirty="0" err="1"/>
              <a:t>Arduino</a:t>
            </a:r>
            <a:r>
              <a:rPr lang="en-US" dirty="0"/>
              <a:t> and a variety of components.</a:t>
            </a:r>
          </a:p>
          <a:p>
            <a:r>
              <a:rPr lang="en-US" dirty="0"/>
              <a:t>2.3 Packet Tracer 7.0 and the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Explain how Packet Tracer models </a:t>
            </a:r>
            <a:r>
              <a:rPr lang="en-US" dirty="0" err="1"/>
              <a:t>IoT</a:t>
            </a:r>
            <a:r>
              <a:rPr lang="en-US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55397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95833" y="2937792"/>
            <a:ext cx="28894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ما هي الالكترونيات؟</a:t>
            </a:r>
          </a:p>
          <a:p>
            <a:r>
              <a:rPr lang="ar-SA" dirty="0"/>
              <a:t>الإلكترونيات هو مجال الدراسة الذي يركز على التحكم في الكهرباء والمكونات المادية والدوائر التي تساعد في توجيه الطاقة الكهربائية.</a:t>
            </a:r>
          </a:p>
          <a:p>
            <a:r>
              <a:rPr lang="ar-SA" dirty="0"/>
              <a:t>تعريفات</a:t>
            </a:r>
          </a:p>
          <a:p>
            <a:r>
              <a:rPr lang="ar-SA" dirty="0"/>
              <a:t>تشمل المصطلحات المستخدمة بشكل شائع في الإلكترونيات ما يلي:</a:t>
            </a:r>
          </a:p>
          <a:p>
            <a:r>
              <a:rPr lang="ar-SA" dirty="0"/>
              <a:t>الإلكترونات والذرات والعناصر الكيميائية</a:t>
            </a:r>
          </a:p>
          <a:p>
            <a:r>
              <a:rPr lang="ar-SA" dirty="0"/>
              <a:t>التيار الكهربائي</a:t>
            </a:r>
          </a:p>
          <a:p>
            <a:r>
              <a:rPr lang="ar-SA" dirty="0"/>
              <a:t>الموصلات الكهربائية والعوازل والدوائر الكهربائية</a:t>
            </a:r>
          </a:p>
          <a:p>
            <a:r>
              <a:rPr lang="ar-SA" dirty="0"/>
              <a:t>الجهد </a:t>
            </a:r>
            <a:r>
              <a:rPr lang="ar-SA" dirty="0" err="1"/>
              <a:t>والامبيرات</a:t>
            </a:r>
            <a:r>
              <a:rPr lang="ar-SA" dirty="0"/>
              <a:t> والقوة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255594" y="3081046"/>
            <a:ext cx="37047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Electronics?</a:t>
            </a:r>
          </a:p>
          <a:p>
            <a:r>
              <a:rPr lang="en-US" dirty="0"/>
              <a:t>Electronics is the field of study focused on the control of electricity and the physical components and circuits that help direct electrical energy.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Terms commonly used in electronics include:</a:t>
            </a:r>
          </a:p>
          <a:p>
            <a:r>
              <a:rPr lang="en-US" dirty="0"/>
              <a:t>Electrons, atoms, and chemical elements </a:t>
            </a:r>
          </a:p>
          <a:p>
            <a:r>
              <a:rPr lang="en-US" dirty="0"/>
              <a:t>Electric current</a:t>
            </a:r>
          </a:p>
          <a:p>
            <a:r>
              <a:rPr lang="en-US" dirty="0"/>
              <a:t>Electrical conductors, insulators, and circuits</a:t>
            </a:r>
          </a:p>
          <a:p>
            <a:r>
              <a:rPr lang="en-US" dirty="0"/>
              <a:t>Voltage, Amperes (amps), and Power </a:t>
            </a:r>
          </a:p>
        </p:txBody>
      </p:sp>
    </p:spTree>
    <p:extLst>
      <p:ext uri="{BB962C8B-B14F-4D97-AF65-F5344CB8AC3E}">
        <p14:creationId xmlns:p14="http://schemas.microsoft.com/office/powerpoint/2010/main" val="427415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3081047"/>
            <a:ext cx="32898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قانون أوم</a:t>
            </a:r>
          </a:p>
          <a:p>
            <a:r>
              <a:rPr lang="ar-SA" dirty="0"/>
              <a:t>ينص قانون أوم على أن الجهد (</a:t>
            </a:r>
            <a:r>
              <a:rPr lang="en-US" dirty="0"/>
              <a:t>V) </a:t>
            </a:r>
            <a:r>
              <a:rPr lang="ar-SA" dirty="0"/>
              <a:t>داخل الدائرة يتناسب طرديًا مع قوة التيار (</a:t>
            </a:r>
            <a:r>
              <a:rPr lang="en-US" dirty="0"/>
              <a:t>I) </a:t>
            </a:r>
            <a:r>
              <a:rPr lang="ar-SA" dirty="0"/>
              <a:t>مضروبًا في المقاومة (</a:t>
            </a:r>
            <a:r>
              <a:rPr lang="en-US" dirty="0"/>
              <a:t>R).</a:t>
            </a:r>
          </a:p>
          <a:p>
            <a:r>
              <a:rPr lang="ar-SA" dirty="0"/>
              <a:t>المقاومة تقاس بالأوم (</a:t>
            </a:r>
            <a:r>
              <a:rPr lang="el-GR" dirty="0"/>
              <a:t>Ω)</a:t>
            </a:r>
          </a:p>
          <a:p>
            <a:r>
              <a:rPr lang="ar-SA" dirty="0"/>
              <a:t>الدائرة الأساسية</a:t>
            </a:r>
          </a:p>
          <a:p>
            <a:r>
              <a:rPr lang="ar-SA" dirty="0"/>
              <a:t>الدائرة الكهربائية عبارة عن مسار موصل مغلق يسمح للإلكترونات بالتدفق وإنشاء تيار كهربائي.</a:t>
            </a:r>
          </a:p>
          <a:p>
            <a:r>
              <a:rPr lang="ar-SA" dirty="0"/>
              <a:t>تحتاج الدائرة أيضًا إلى مصدر طاقة كهربائي مثل البطارية لبدء تدفق الكهرباء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19351" y="2881677"/>
            <a:ext cx="376183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Ohm’s Law</a:t>
            </a:r>
          </a:p>
          <a:p>
            <a:r>
              <a:rPr lang="en-US" dirty="0"/>
              <a:t>Ohm’s Law states that within a circuit, voltage (V) is directly proportional to the strength of current (I) multiplied by resistance (R).</a:t>
            </a:r>
          </a:p>
          <a:p>
            <a:r>
              <a:rPr lang="en-US" dirty="0"/>
              <a:t>Resistance is measured in ohms (Ω)</a:t>
            </a:r>
          </a:p>
          <a:p>
            <a:r>
              <a:rPr lang="en-US" dirty="0"/>
              <a:t>Basic Circuit</a:t>
            </a:r>
          </a:p>
          <a:p>
            <a:r>
              <a:rPr lang="en-US" dirty="0"/>
              <a:t>An electrical circuit is a closed conductive path that allows electrons to flow and create an electric current. </a:t>
            </a:r>
          </a:p>
          <a:p>
            <a:r>
              <a:rPr lang="en-US" dirty="0"/>
              <a:t>A circuit also needs an electrical energy source like a battery to start the flow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5706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545436" y="2844225"/>
            <a:ext cx="3164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الدائرة الأساسية (تابع)</a:t>
            </a:r>
          </a:p>
          <a:p>
            <a:r>
              <a:rPr lang="ar-SA" dirty="0"/>
              <a:t>يتكون مخطط الدائرة (التخطيطي) التالي من:</a:t>
            </a:r>
          </a:p>
          <a:p>
            <a:r>
              <a:rPr lang="ar-SA" dirty="0"/>
              <a:t>بطارية 6 فولت (</a:t>
            </a:r>
            <a:r>
              <a:rPr lang="en-US" dirty="0"/>
              <a:t>V) </a:t>
            </a:r>
            <a:r>
              <a:rPr lang="ar-SA" dirty="0"/>
              <a:t>توفر التيار</a:t>
            </a:r>
          </a:p>
          <a:p>
            <a:r>
              <a:rPr lang="ar-SA" dirty="0"/>
              <a:t>مقاوم 2.2 </a:t>
            </a:r>
            <a:r>
              <a:rPr lang="en-US" dirty="0"/>
              <a:t>k</a:t>
            </a:r>
            <a:r>
              <a:rPr lang="el-GR" dirty="0"/>
              <a:t>Ω (</a:t>
            </a:r>
            <a:r>
              <a:rPr lang="ar-SA" dirty="0"/>
              <a:t>يحمي </a:t>
            </a:r>
            <a:r>
              <a:rPr lang="en-US" dirty="0"/>
              <a:t>LED </a:t>
            </a:r>
            <a:r>
              <a:rPr lang="ar-SA" dirty="0"/>
              <a:t>من استقبال الكثير من التيار والتدمير)</a:t>
            </a:r>
          </a:p>
          <a:p>
            <a:r>
              <a:rPr lang="ar-SA" dirty="0"/>
              <a:t>الصمام الثنائي الباعث للضوء (</a:t>
            </a:r>
            <a:r>
              <a:rPr lang="en-US" dirty="0"/>
              <a:t>LED)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968408" y="2937791"/>
            <a:ext cx="3876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Basic Circuit  (Cont.)</a:t>
            </a:r>
          </a:p>
          <a:p>
            <a:r>
              <a:rPr lang="en-US" dirty="0"/>
              <a:t>The following circuit diagram (schematic) consists of:</a:t>
            </a:r>
          </a:p>
          <a:p>
            <a:r>
              <a:rPr lang="en-US" dirty="0"/>
              <a:t>6 volt (V) battery provides current</a:t>
            </a:r>
          </a:p>
          <a:p>
            <a:r>
              <a:rPr lang="en-US" dirty="0"/>
              <a:t>2.2 kΩ resistor (protects the LED from receiving too much current and being destroyed)</a:t>
            </a:r>
          </a:p>
          <a:p>
            <a:r>
              <a:rPr lang="en-US" dirty="0"/>
              <a:t>A light-emitting diode (LED)</a:t>
            </a:r>
          </a:p>
        </p:txBody>
      </p:sp>
    </p:spTree>
    <p:extLst>
      <p:ext uri="{BB962C8B-B14F-4D97-AF65-F5344CB8AC3E}">
        <p14:creationId xmlns:p14="http://schemas.microsoft.com/office/powerpoint/2010/main" val="395973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968408" y="2915755"/>
            <a:ext cx="43677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Passive, Active, Linear, and Nonlinear Circuits </a:t>
            </a:r>
          </a:p>
          <a:p>
            <a:r>
              <a:rPr lang="en-US" dirty="0"/>
              <a:t>Active circuits contain active components; components that rely on external power source to control current flow. </a:t>
            </a:r>
          </a:p>
          <a:p>
            <a:r>
              <a:rPr lang="en-US" dirty="0"/>
              <a:t>Passive circuits contain passive components; components incapable of controlling current flow.</a:t>
            </a:r>
          </a:p>
          <a:p>
            <a:r>
              <a:rPr lang="en-US" dirty="0"/>
              <a:t>Analog circuits are circuits where the signal is contiguous.</a:t>
            </a:r>
          </a:p>
          <a:p>
            <a:r>
              <a:rPr lang="en-US" dirty="0"/>
              <a:t>Direct Current vs. Alternating Current</a:t>
            </a:r>
          </a:p>
          <a:p>
            <a:r>
              <a:rPr lang="en-US" dirty="0"/>
              <a:t>In DC current, electron flow is only in one direction.</a:t>
            </a:r>
          </a:p>
          <a:p>
            <a:r>
              <a:rPr lang="en-US" dirty="0"/>
              <a:t>Batteries, power supplies, thermocouples, solar cells, or dynamos generate DC.</a:t>
            </a:r>
          </a:p>
          <a:p>
            <a:r>
              <a:rPr lang="en-US" dirty="0"/>
              <a:t>In AC current, electron flow periodically reverses direction. </a:t>
            </a:r>
          </a:p>
          <a:p>
            <a:r>
              <a:rPr lang="en-US" dirty="0"/>
              <a:t>Hydroelectric plants generate AC.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217130" y="2799148"/>
            <a:ext cx="42333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الدوائر السلبية ، النشطة ، الخطية ، وغير الخطية</a:t>
            </a:r>
          </a:p>
          <a:p>
            <a:r>
              <a:rPr lang="ar-SA" dirty="0"/>
              <a:t>تحتوي الدوائر النشطة على مكونات نشطة ؛ المكونات التي تعتمد على مصدر طاقة خارجي للتحكم في التدفق الحالي.</a:t>
            </a:r>
          </a:p>
          <a:p>
            <a:r>
              <a:rPr lang="ar-SA" dirty="0"/>
              <a:t>الدوائر السلبية تحتوي على مكونات سلبية ؛ مكونات غير قادرة على التحكم في التدفق الحالي.</a:t>
            </a:r>
          </a:p>
          <a:p>
            <a:r>
              <a:rPr lang="ar-SA" dirty="0"/>
              <a:t>الدوائر التناظرية هي دوائر تكون فيها الإشارة متجاورة.</a:t>
            </a:r>
          </a:p>
          <a:p>
            <a:r>
              <a:rPr lang="ar-SA" dirty="0"/>
              <a:t>التيار المباشر مقابل التيار المتردد</a:t>
            </a:r>
          </a:p>
          <a:p>
            <a:r>
              <a:rPr lang="ar-SA" dirty="0"/>
              <a:t>في تيار </a:t>
            </a:r>
            <a:r>
              <a:rPr lang="en-US" dirty="0"/>
              <a:t>DC ، </a:t>
            </a:r>
            <a:r>
              <a:rPr lang="ar-SA" dirty="0"/>
              <a:t>يكون تدفق الإلكترون في اتجاه واحد فقط.</a:t>
            </a:r>
          </a:p>
          <a:p>
            <a:r>
              <a:rPr lang="ar-SA" dirty="0"/>
              <a:t>تولد البطاريات أو مزودات الطاقة أو المزدوجات الحرارية أو الخلايا الشمسية أو الدينامو التيار المستمر.</a:t>
            </a:r>
          </a:p>
          <a:p>
            <a:r>
              <a:rPr lang="ar-SA" dirty="0"/>
              <a:t>في تيار التيار المتردد ، يعكس تدفق الإلكترون الاتجاه بشكل دوري.</a:t>
            </a:r>
          </a:p>
          <a:p>
            <a:r>
              <a:rPr lang="ar-SA" dirty="0"/>
              <a:t>المحطات الكهرومائية تولد التيار المتردد.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9567" y="1315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968408" y="3081046"/>
            <a:ext cx="38901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Introduction to the </a:t>
            </a:r>
            <a:r>
              <a:rPr lang="en-US" dirty="0" err="1"/>
              <a:t>SparkFun</a:t>
            </a:r>
            <a:r>
              <a:rPr lang="en-US" dirty="0"/>
              <a:t> Inventor’s Kit (SIK)</a:t>
            </a:r>
          </a:p>
          <a:p>
            <a:r>
              <a:rPr lang="en-US" dirty="0"/>
              <a:t>This is a starter kit for building circuits and includes:</a:t>
            </a:r>
          </a:p>
          <a:p>
            <a:r>
              <a:rPr lang="en-US" dirty="0" err="1"/>
              <a:t>Solderless</a:t>
            </a:r>
            <a:r>
              <a:rPr lang="en-US" dirty="0"/>
              <a:t> breadboard</a:t>
            </a:r>
          </a:p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RedBoard</a:t>
            </a:r>
            <a:r>
              <a:rPr lang="en-US" dirty="0"/>
              <a:t> (</a:t>
            </a:r>
            <a:r>
              <a:rPr lang="en-US" dirty="0" err="1"/>
              <a:t>Arduino</a:t>
            </a:r>
            <a:r>
              <a:rPr lang="en-US" dirty="0"/>
              <a:t>-like board)</a:t>
            </a:r>
          </a:p>
          <a:p>
            <a:r>
              <a:rPr lang="en-US" dirty="0"/>
              <a:t>Various resistors, diodes, LEDs, sensors and actuators</a:t>
            </a:r>
          </a:p>
          <a:p>
            <a:r>
              <a:rPr lang="en-US" dirty="0"/>
              <a:t>Connecting wires (jumper wires, mini-B cable, …)</a:t>
            </a:r>
          </a:p>
          <a:p>
            <a:r>
              <a:rPr lang="en-US" dirty="0" err="1"/>
              <a:t>Arduino</a:t>
            </a:r>
            <a:r>
              <a:rPr lang="en-US" dirty="0"/>
              <a:t> Microcontroller</a:t>
            </a:r>
          </a:p>
          <a:p>
            <a:r>
              <a:rPr lang="en-US" dirty="0"/>
              <a:t>The </a:t>
            </a:r>
            <a:r>
              <a:rPr lang="en-US" dirty="0" err="1"/>
              <a:t>Arduino</a:t>
            </a:r>
            <a:r>
              <a:rPr lang="en-US" dirty="0"/>
              <a:t> is a popular microcontroller for prototyping. </a:t>
            </a:r>
          </a:p>
          <a:p>
            <a:r>
              <a:rPr lang="en-US" dirty="0"/>
              <a:t>Instructions for the </a:t>
            </a:r>
            <a:r>
              <a:rPr lang="en-US" dirty="0" err="1"/>
              <a:t>Arduino</a:t>
            </a:r>
            <a:r>
              <a:rPr lang="en-US" dirty="0"/>
              <a:t> are </a:t>
            </a:r>
            <a:r>
              <a:rPr lang="en-US" dirty="0" smtClean="0"/>
              <a:t>programmed.</a:t>
            </a:r>
            <a:endParaRPr lang="en-US" dirty="0"/>
          </a:p>
          <a:p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7394132" y="3231464"/>
            <a:ext cx="33156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مقدمة إلى </a:t>
            </a:r>
            <a:r>
              <a:rPr lang="en-US" dirty="0" err="1"/>
              <a:t>SparkFun</a:t>
            </a:r>
            <a:r>
              <a:rPr lang="en-US" dirty="0"/>
              <a:t> Inventor’s Kit (SIK)</a:t>
            </a:r>
          </a:p>
          <a:p>
            <a:r>
              <a:rPr lang="ar-SA" dirty="0"/>
              <a:t>هذه مجموعة بداية لبناء الدوائر وتتضمن:</a:t>
            </a:r>
          </a:p>
          <a:p>
            <a:r>
              <a:rPr lang="ar-SA" dirty="0"/>
              <a:t>لوح لحام</a:t>
            </a:r>
          </a:p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RedBoard</a:t>
            </a:r>
            <a:r>
              <a:rPr lang="en-US" dirty="0"/>
              <a:t> (</a:t>
            </a:r>
            <a:r>
              <a:rPr lang="ar-SA" dirty="0"/>
              <a:t>لوحة تشبه </a:t>
            </a:r>
            <a:r>
              <a:rPr lang="ar-SA" dirty="0" err="1"/>
              <a:t>اردوينو</a:t>
            </a:r>
            <a:r>
              <a:rPr lang="ar-SA" dirty="0"/>
              <a:t>)</a:t>
            </a:r>
          </a:p>
          <a:p>
            <a:r>
              <a:rPr lang="ar-SA" dirty="0"/>
              <a:t>مقاومات وثنائيات ومصابيح </a:t>
            </a:r>
            <a:r>
              <a:rPr lang="en-US" dirty="0"/>
              <a:t>LED </a:t>
            </a:r>
            <a:r>
              <a:rPr lang="ar-SA" dirty="0"/>
              <a:t>وأجهزة استشعار ومشغلات مختلفة</a:t>
            </a:r>
          </a:p>
          <a:p>
            <a:r>
              <a:rPr lang="ar-SA" dirty="0"/>
              <a:t>توصيل الأسلاك (أسلاك التوصيل ، كابل </a:t>
            </a:r>
            <a:r>
              <a:rPr lang="en-US" dirty="0"/>
              <a:t>mini-B ، ...)</a:t>
            </a:r>
          </a:p>
          <a:p>
            <a:r>
              <a:rPr lang="ar-SA" dirty="0"/>
              <a:t>متحكم </a:t>
            </a:r>
            <a:r>
              <a:rPr lang="ar-SA" dirty="0" err="1"/>
              <a:t>اردوينو</a:t>
            </a:r>
            <a:endParaRPr lang="ar-SA" dirty="0"/>
          </a:p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ar-SA" dirty="0"/>
              <a:t>هو متحكم دقيق للنماذج الأولية.</a:t>
            </a:r>
          </a:p>
          <a:p>
            <a:r>
              <a:rPr lang="ar-SA" dirty="0"/>
              <a:t>تعليمات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ar-SA" dirty="0"/>
              <a:t>مبرمجة باستخدام بيئة التطوير المتكاملة </a:t>
            </a:r>
            <a:r>
              <a:rPr lang="en-US" dirty="0" err="1"/>
              <a:t>Arduino</a:t>
            </a:r>
            <a:r>
              <a:rPr lang="en-US" dirty="0"/>
              <a:t> (IDE).</a:t>
            </a:r>
          </a:p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RedBoard</a:t>
            </a:r>
            <a:r>
              <a:rPr lang="en-US" dirty="0"/>
              <a:t> </a:t>
            </a:r>
            <a:r>
              <a:rPr lang="ar-SA" dirty="0"/>
              <a:t>هي لوحة تشبه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ar-SA" dirty="0"/>
              <a:t>يمكن برمجتها باستخدام </a:t>
            </a:r>
            <a:r>
              <a:rPr lang="en-US" dirty="0" err="1"/>
              <a:t>Arduino</a:t>
            </a:r>
            <a:r>
              <a:rPr lang="en-US" dirty="0"/>
              <a:t> IDE.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2852629" y="2792880"/>
            <a:ext cx="2237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2.2.1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7292431" y="2915756"/>
            <a:ext cx="784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2.2.1</a:t>
            </a:r>
          </a:p>
        </p:txBody>
      </p:sp>
    </p:spTree>
    <p:extLst>
      <p:ext uri="{BB962C8B-B14F-4D97-AF65-F5344CB8AC3E}">
        <p14:creationId xmlns:p14="http://schemas.microsoft.com/office/powerpoint/2010/main" val="198740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-7769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0" y="2651630"/>
            <a:ext cx="683057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 rtl="1">
              <a:buSzPts val="2400"/>
            </a:pPr>
            <a:r>
              <a:rPr lang="en-US" sz="2400" b="1">
                <a:solidFill>
                  <a:srgbClr val="1FBAB3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2.2.2</a:t>
            </a: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968408" y="2735929"/>
            <a:ext cx="42177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Building a Circuit</a:t>
            </a:r>
          </a:p>
          <a:p>
            <a:r>
              <a:rPr lang="en-US" dirty="0"/>
              <a:t>A simple circuit can be created by:</a:t>
            </a:r>
          </a:p>
          <a:p>
            <a:r>
              <a:rPr lang="en-US" dirty="0"/>
              <a:t>Connecting electronic components (LED, resistor, and jumper wires) in series along a row on the breadboard. </a:t>
            </a:r>
          </a:p>
          <a:p>
            <a:r>
              <a:rPr lang="en-US" dirty="0"/>
              <a:t>Connecting the power source to the lower red and black jumper wires. </a:t>
            </a:r>
          </a:p>
          <a:p>
            <a:r>
              <a:rPr lang="en-US" dirty="0"/>
              <a:t>This should complete the circuit and light the LED.</a:t>
            </a:r>
          </a:p>
          <a:p>
            <a:r>
              <a:rPr lang="en-US" dirty="0"/>
              <a:t>The </a:t>
            </a:r>
            <a:r>
              <a:rPr lang="en-US" dirty="0" err="1"/>
              <a:t>Arduino</a:t>
            </a:r>
            <a:r>
              <a:rPr lang="en-US" dirty="0"/>
              <a:t> IDE</a:t>
            </a:r>
          </a:p>
          <a:p>
            <a:r>
              <a:rPr lang="en-US" dirty="0"/>
              <a:t>Free, downloadable software used to interact with the </a:t>
            </a:r>
            <a:r>
              <a:rPr lang="en-US" dirty="0" err="1"/>
              <a:t>Arduino</a:t>
            </a:r>
            <a:r>
              <a:rPr lang="en-US" dirty="0"/>
              <a:t> board.</a:t>
            </a:r>
          </a:p>
          <a:p>
            <a:r>
              <a:rPr lang="en-US" dirty="0"/>
              <a:t>Writing code</a:t>
            </a:r>
          </a:p>
          <a:p>
            <a:r>
              <a:rPr lang="en-US" dirty="0"/>
              <a:t>Programs written using the </a:t>
            </a:r>
            <a:r>
              <a:rPr lang="en-US" dirty="0" err="1"/>
              <a:t>Arduino</a:t>
            </a:r>
            <a:r>
              <a:rPr lang="en-US" dirty="0"/>
              <a:t> IDE are called sketches and are saved with the file extension of .</a:t>
            </a:r>
            <a:r>
              <a:rPr lang="en-US" dirty="0" err="1"/>
              <a:t>ino</a:t>
            </a:r>
            <a:r>
              <a:rPr lang="en-US" dirty="0"/>
              <a:t>. </a:t>
            </a:r>
          </a:p>
          <a:p>
            <a:r>
              <a:rPr lang="en-US" dirty="0" err="1"/>
              <a:t>Arduino</a:t>
            </a:r>
            <a:r>
              <a:rPr lang="en-US" dirty="0"/>
              <a:t> sketch keywords can be divided in </a:t>
            </a:r>
            <a:r>
              <a:rPr lang="en-US" dirty="0" err="1" smtClean="0"/>
              <a:t>thr</a:t>
            </a:r>
            <a:r>
              <a:rPr lang="en-US" dirty="0" smtClean="0"/>
              <a:t>), 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7217130" y="2735929"/>
            <a:ext cx="41366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بناء دائرة كهربائية</a:t>
            </a:r>
          </a:p>
          <a:p>
            <a:r>
              <a:rPr lang="ar-SA" dirty="0"/>
              <a:t>يمكن إنشاء دائرة بسيطة من خلال:</a:t>
            </a:r>
          </a:p>
          <a:p>
            <a:r>
              <a:rPr lang="ar-SA" dirty="0"/>
              <a:t>توصيل المكونات الإلكترونية (أسلاك </a:t>
            </a:r>
            <a:r>
              <a:rPr lang="en-US" dirty="0"/>
              <a:t>LED </a:t>
            </a:r>
            <a:r>
              <a:rPr lang="ar-SA" dirty="0"/>
              <a:t>والمقاوم والموصل) بالتسلسل على طول صف على لوح التجارب.</a:t>
            </a:r>
          </a:p>
          <a:p>
            <a:r>
              <a:rPr lang="ar-SA" dirty="0"/>
              <a:t>توصيل مصدر الطاقة بأسلاك العبور السفلية الحمراء والسوداء.</a:t>
            </a:r>
          </a:p>
          <a:p>
            <a:r>
              <a:rPr lang="ar-SA" dirty="0"/>
              <a:t>هذا يجب أن يكمل الدائرة ويضيء الصمام.</a:t>
            </a:r>
          </a:p>
          <a:p>
            <a:r>
              <a:rPr lang="ar-SA" dirty="0" err="1"/>
              <a:t>اردوينو</a:t>
            </a:r>
            <a:r>
              <a:rPr lang="ar-SA" dirty="0"/>
              <a:t> </a:t>
            </a:r>
            <a:r>
              <a:rPr lang="en-US" dirty="0"/>
              <a:t>IDE</a:t>
            </a:r>
          </a:p>
          <a:p>
            <a:r>
              <a:rPr lang="ar-SA" dirty="0"/>
              <a:t>برنامج مجاني قابل للتنزيل يستخدم للتفاعل مع لوحة </a:t>
            </a:r>
            <a:r>
              <a:rPr lang="en-US" dirty="0" err="1"/>
              <a:t>Arduino</a:t>
            </a:r>
            <a:r>
              <a:rPr lang="en-US" dirty="0"/>
              <a:t>.</a:t>
            </a:r>
          </a:p>
          <a:p>
            <a:r>
              <a:rPr lang="ar-SA" dirty="0"/>
              <a:t>كود الكتابة</a:t>
            </a:r>
          </a:p>
          <a:p>
            <a:r>
              <a:rPr lang="ar-SA" dirty="0"/>
              <a:t>البرامج المكتوبة باستخدام </a:t>
            </a:r>
            <a:r>
              <a:rPr lang="en-US" dirty="0" err="1"/>
              <a:t>Arduino</a:t>
            </a:r>
            <a:r>
              <a:rPr lang="en-US" dirty="0"/>
              <a:t> IDE </a:t>
            </a:r>
            <a:r>
              <a:rPr lang="ar-SA" dirty="0"/>
              <a:t>تسمى الرسومات ويتم حفظها بامتداد الملف .</a:t>
            </a:r>
            <a:r>
              <a:rPr lang="en-US" dirty="0" err="1"/>
              <a:t>ino</a:t>
            </a:r>
            <a:r>
              <a:rPr lang="en-US" dirty="0"/>
              <a:t>.</a:t>
            </a:r>
          </a:p>
          <a:p>
            <a:r>
              <a:rPr lang="ar-SA" dirty="0"/>
              <a:t>يمكن تقسيم الكلمات الأساسية لرسم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ar-SA" dirty="0"/>
              <a:t>إلى ثلاثة أنواع رئيسية: الهياكل والقيم (المتغيرات والثوابت) والوظائف.</a:t>
            </a:r>
          </a:p>
          <a:p>
            <a:r>
              <a:rPr lang="ar-SA" dirty="0"/>
              <a:t>تتضمن الكلمات الرئيسية المستخدمة </a:t>
            </a:r>
            <a:r>
              <a:rPr lang="en-US" dirty="0"/>
              <a:t>void </a:t>
            </a:r>
            <a:r>
              <a:rPr lang="ar-SA" dirty="0"/>
              <a:t>و </a:t>
            </a:r>
            <a:r>
              <a:rPr lang="en-US" dirty="0"/>
              <a:t>setup () </a:t>
            </a:r>
            <a:r>
              <a:rPr lang="ar-SA" dirty="0"/>
              <a:t>و </a:t>
            </a:r>
            <a:r>
              <a:rPr lang="en-US" dirty="0"/>
              <a:t>loop () function </a:t>
            </a:r>
            <a:r>
              <a:rPr lang="ar-SA" dirty="0"/>
              <a:t>والمزيد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4117572" y="2915756"/>
            <a:ext cx="2269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2.2.2</a:t>
            </a:r>
          </a:p>
        </p:txBody>
      </p:sp>
    </p:spTree>
    <p:extLst>
      <p:ext uri="{BB962C8B-B14F-4D97-AF65-F5344CB8AC3E}">
        <p14:creationId xmlns:p14="http://schemas.microsoft.com/office/powerpoint/2010/main" val="385207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01" y="1315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838812"/>
            <a:ext cx="4146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 rtl="1">
              <a:buSzPts val="2400"/>
            </a:pPr>
            <a:r>
              <a:rPr lang="en-US" sz="2400" b="1">
                <a:solidFill>
                  <a:srgbClr val="1FBAB3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2.2.3</a:t>
            </a: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1378424" y="3090585"/>
            <a:ext cx="36264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Sensors</a:t>
            </a:r>
          </a:p>
          <a:p>
            <a:r>
              <a:rPr lang="en-US" dirty="0"/>
              <a:t>Devices that detect an event from the physical environment and respond with electrical or optical signals as output.</a:t>
            </a:r>
          </a:p>
          <a:p>
            <a:r>
              <a:rPr lang="en-US" dirty="0"/>
              <a:t>The SIK contains various sensors including Soft potentiometer, Flex sensor, Photo resistor and Temperature sensor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261698" y="3377421"/>
            <a:ext cx="36864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 smtClean="0"/>
              <a:t>المستشعرات</a:t>
            </a:r>
            <a:endParaRPr lang="ar-SA" dirty="0"/>
          </a:p>
          <a:p>
            <a:r>
              <a:rPr lang="ar-SA" dirty="0"/>
              <a:t>الأجهزة التي تكتشف حدثًا من البيئة المادية وتستجيب بإشارات كهربائية أو بصرية كإخراج.</a:t>
            </a:r>
          </a:p>
          <a:p>
            <a:r>
              <a:rPr lang="ar-SA" dirty="0"/>
              <a:t>يحتوي </a:t>
            </a:r>
            <a:r>
              <a:rPr lang="en-US" dirty="0"/>
              <a:t>SIK </a:t>
            </a:r>
            <a:r>
              <a:rPr lang="ar-SA" dirty="0"/>
              <a:t>على مستشعرات مختلفة بما في ذلك مقياس الجهد الناعم ومستشعر </a:t>
            </a:r>
            <a:r>
              <a:rPr lang="en-US" dirty="0"/>
              <a:t>Flex </a:t>
            </a:r>
            <a:r>
              <a:rPr lang="ar-SA" dirty="0"/>
              <a:t>ومقاوم الصور ومستشعر درجة الحرارة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1068961" y="283881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2.2.3</a:t>
            </a:r>
          </a:p>
        </p:txBody>
      </p:sp>
    </p:spTree>
    <p:extLst>
      <p:ext uri="{BB962C8B-B14F-4D97-AF65-F5344CB8AC3E}">
        <p14:creationId xmlns:p14="http://schemas.microsoft.com/office/powerpoint/2010/main" val="216391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25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366285" y="2552377"/>
            <a:ext cx="1118471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FFFF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اهلا وسهلا بكم جميعا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7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697642"/>
            <a:ext cx="38390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 rtl="1">
              <a:buSzPts val="2400"/>
            </a:pPr>
            <a:r>
              <a:rPr lang="en-US" sz="2400" b="1">
                <a:solidFill>
                  <a:srgbClr val="1FBAB3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2.2.4</a:t>
            </a: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1336783" y="3217029"/>
            <a:ext cx="35956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Actuators and Relays</a:t>
            </a:r>
          </a:p>
          <a:p>
            <a:r>
              <a:rPr lang="en-US" dirty="0"/>
              <a:t>An actuator is a type of motor that is responsible for creating movement. </a:t>
            </a:r>
          </a:p>
          <a:p>
            <a:r>
              <a:rPr lang="en-US" dirty="0"/>
              <a:t>The SIK includes two types of electric actuators that convert electrical energy into mechanical torque. </a:t>
            </a:r>
          </a:p>
          <a:p>
            <a:r>
              <a:rPr lang="en-US" dirty="0"/>
              <a:t>A relay is an electrically controlled mechanical switch. </a:t>
            </a:r>
          </a:p>
          <a:p>
            <a:r>
              <a:rPr lang="en-US" dirty="0"/>
              <a:t>The SIK includes a plastic box that contains an electromagnet that causes a switch to trip when</a:t>
            </a:r>
            <a:br>
              <a:rPr lang="en-US" dirty="0"/>
            </a:br>
            <a:r>
              <a:rPr lang="en-US" dirty="0"/>
              <a:t> it receives a current.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356142" y="3484361"/>
            <a:ext cx="39164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المحركات والمرحلات</a:t>
            </a:r>
          </a:p>
          <a:p>
            <a:r>
              <a:rPr lang="ar-SA" dirty="0"/>
              <a:t>المشغل هو نوع من المحركات المسؤولة عن خلق الحركة.</a:t>
            </a:r>
          </a:p>
          <a:p>
            <a:r>
              <a:rPr lang="ar-SA" dirty="0"/>
              <a:t>يتضمن </a:t>
            </a:r>
            <a:r>
              <a:rPr lang="en-US" dirty="0"/>
              <a:t>SIK </a:t>
            </a:r>
            <a:r>
              <a:rPr lang="ar-SA" dirty="0"/>
              <a:t>نوعين من المحركات الكهربائية التي تحول الطاقة الكهربائية إلى عزم دوران ميكانيكي.</a:t>
            </a:r>
          </a:p>
          <a:p>
            <a:r>
              <a:rPr lang="ar-SA" dirty="0"/>
              <a:t>التتابع هو مفتاح ميكانيكي يتم التحكم فيه كهربائيًا.</a:t>
            </a:r>
          </a:p>
          <a:p>
            <a:r>
              <a:rPr lang="ar-SA" dirty="0"/>
              <a:t>يتضمن </a:t>
            </a:r>
            <a:r>
              <a:rPr lang="en-US" dirty="0"/>
              <a:t>SIK </a:t>
            </a:r>
            <a:r>
              <a:rPr lang="ar-SA" dirty="0"/>
              <a:t>صندوقًا بلاستيكيًا يحتوي على مغناطيس كهربائي يتسبب في التبديل إلى الرحلة عندما يتلقى تيارًا.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968408" y="2839129"/>
            <a:ext cx="5418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2.2.4</a:t>
            </a:r>
          </a:p>
        </p:txBody>
      </p:sp>
    </p:spTree>
    <p:extLst>
      <p:ext uri="{BB962C8B-B14F-4D97-AF65-F5344CB8AC3E}">
        <p14:creationId xmlns:p14="http://schemas.microsoft.com/office/powerpoint/2010/main" val="287716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1064525" y="2937790"/>
            <a:ext cx="39403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Everything Connects in PT</a:t>
            </a:r>
          </a:p>
          <a:p>
            <a:r>
              <a:rPr lang="en-US" dirty="0"/>
              <a:t>Packet Tracer 7.x can be used as a prototyping tool.</a:t>
            </a:r>
          </a:p>
          <a:p>
            <a:r>
              <a:rPr lang="en-US" dirty="0"/>
              <a:t>There is a new group icon contained in Packet Tracer version 7.1 that is labeled Components.</a:t>
            </a:r>
          </a:p>
          <a:p>
            <a:r>
              <a:rPr lang="en-US" dirty="0"/>
              <a:t>The PT </a:t>
            </a:r>
            <a:r>
              <a:rPr lang="en-US" dirty="0" err="1"/>
              <a:t>IoT</a:t>
            </a:r>
            <a:r>
              <a:rPr lang="en-US" dirty="0"/>
              <a:t> boards contains an MCU and a SBC.</a:t>
            </a:r>
          </a:p>
          <a:p>
            <a:r>
              <a:rPr lang="en-US" dirty="0"/>
              <a:t>The MCU and SBC are similar to an </a:t>
            </a:r>
            <a:r>
              <a:rPr lang="en-US" dirty="0" err="1"/>
              <a:t>Arduino</a:t>
            </a:r>
            <a:r>
              <a:rPr lang="en-US" dirty="0"/>
              <a:t> and a Raspberry Pi, respectively.</a:t>
            </a:r>
          </a:p>
          <a:p>
            <a:r>
              <a:rPr lang="en-US" dirty="0"/>
              <a:t>There are also actuators and sensors that can be used in prototypes.</a:t>
            </a:r>
          </a:p>
          <a:p>
            <a:r>
              <a:rPr lang="en-US" dirty="0"/>
              <a:t>The </a:t>
            </a:r>
            <a:r>
              <a:rPr lang="en-US" dirty="0" err="1"/>
              <a:t>IoE</a:t>
            </a:r>
            <a:r>
              <a:rPr lang="en-US" dirty="0"/>
              <a:t> Custom Cable found in the Connections group can be used to connect </a:t>
            </a:r>
            <a:r>
              <a:rPr lang="en-US" dirty="0" err="1"/>
              <a:t>IoT</a:t>
            </a:r>
            <a:r>
              <a:rPr lang="en-US" dirty="0"/>
              <a:t> things to an MCU board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261698" y="3101987"/>
            <a:ext cx="36864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كيف يرتبط كل شيء في </a:t>
            </a:r>
            <a:r>
              <a:rPr lang="en-US" dirty="0"/>
              <a:t>PT</a:t>
            </a:r>
          </a:p>
          <a:p>
            <a:r>
              <a:rPr lang="ar-SA" dirty="0"/>
              <a:t>يمكن استخدام </a:t>
            </a:r>
            <a:r>
              <a:rPr lang="en-US" dirty="0"/>
              <a:t>Packet Tracer 7.x </a:t>
            </a:r>
            <a:r>
              <a:rPr lang="ar-SA" dirty="0"/>
              <a:t>كأداة للنماذج الأولية.</a:t>
            </a:r>
          </a:p>
          <a:p>
            <a:r>
              <a:rPr lang="ar-SA" dirty="0"/>
              <a:t>يوجد رمز مجموعة جديد مضمن في الإصدار 7.1 من </a:t>
            </a:r>
            <a:r>
              <a:rPr lang="en-US" dirty="0"/>
              <a:t>Packet Tracer </a:t>
            </a:r>
            <a:r>
              <a:rPr lang="ar-SA" dirty="0"/>
              <a:t>يسمى المكونات.</a:t>
            </a:r>
          </a:p>
          <a:p>
            <a:r>
              <a:rPr lang="ar-SA" dirty="0"/>
              <a:t>تحتوي لوحات </a:t>
            </a:r>
            <a:r>
              <a:rPr lang="en-US" dirty="0"/>
              <a:t>PT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ar-SA" dirty="0"/>
              <a:t>على </a:t>
            </a:r>
            <a:r>
              <a:rPr lang="en-US" dirty="0"/>
              <a:t>MCU </a:t>
            </a:r>
            <a:r>
              <a:rPr lang="ar-SA" dirty="0"/>
              <a:t>و </a:t>
            </a:r>
            <a:r>
              <a:rPr lang="en-US" dirty="0"/>
              <a:t>SBC.</a:t>
            </a:r>
          </a:p>
          <a:p>
            <a:r>
              <a:rPr lang="ar-SA" dirty="0"/>
              <a:t>يشبه </a:t>
            </a:r>
            <a:r>
              <a:rPr lang="en-US" dirty="0"/>
              <a:t>MCU </a:t>
            </a:r>
            <a:r>
              <a:rPr lang="ar-SA" dirty="0"/>
              <a:t>و </a:t>
            </a:r>
            <a:r>
              <a:rPr lang="en-US" dirty="0"/>
              <a:t>SBC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ar-SA" dirty="0"/>
              <a:t>و </a:t>
            </a:r>
            <a:r>
              <a:rPr lang="en-US" dirty="0"/>
              <a:t>Raspberry Pi ، </a:t>
            </a:r>
            <a:r>
              <a:rPr lang="ar-SA" dirty="0"/>
              <a:t>على التوالي.</a:t>
            </a:r>
          </a:p>
          <a:p>
            <a:r>
              <a:rPr lang="ar-SA" dirty="0"/>
              <a:t>هناك أيضًا مشغلات وأجهزة استشعار يمكن استخدامها في النماذج الأولية.</a:t>
            </a:r>
          </a:p>
          <a:p>
            <a:r>
              <a:rPr lang="ar-SA" dirty="0"/>
              <a:t>يمكن استخدام كبل </a:t>
            </a:r>
            <a:r>
              <a:rPr lang="en-US" dirty="0" err="1"/>
              <a:t>IoE</a:t>
            </a:r>
            <a:r>
              <a:rPr lang="en-US" dirty="0"/>
              <a:t> </a:t>
            </a:r>
            <a:r>
              <a:rPr lang="ar-SA" dirty="0"/>
              <a:t>المخصص الموجود في مجموعة </a:t>
            </a:r>
            <a:r>
              <a:rPr lang="en-US" dirty="0"/>
              <a:t>Connections </a:t>
            </a:r>
            <a:r>
              <a:rPr lang="ar-SA" dirty="0"/>
              <a:t>لتوصيل أشياء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ar-SA" dirty="0"/>
              <a:t>بلوحة </a:t>
            </a:r>
            <a:r>
              <a:rPr lang="en-US" dirty="0"/>
              <a:t>MCU</a:t>
            </a:r>
          </a:p>
        </p:txBody>
      </p:sp>
    </p:spTree>
    <p:extLst>
      <p:ext uri="{BB962C8B-B14F-4D97-AF65-F5344CB8AC3E}">
        <p14:creationId xmlns:p14="http://schemas.microsoft.com/office/powerpoint/2010/main" val="178759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90274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1905313" y="2915756"/>
            <a:ext cx="4666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1105469" y="3081045"/>
            <a:ext cx="40124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SparkFun</a:t>
            </a:r>
            <a:r>
              <a:rPr lang="en-US" dirty="0"/>
              <a:t> kit contains a number of devices and parts to help a beginner to get started with electronics and microcontrollers. It also introduces important concepts such as electronic circuits and how to program </a:t>
            </a:r>
            <a:r>
              <a:rPr lang="en-US" dirty="0" err="1"/>
              <a:t>Arduino</a:t>
            </a:r>
            <a:r>
              <a:rPr lang="en-US" dirty="0"/>
              <a:t> microcontrollers. Working with the kit, a beginner can also learn how to program sensors to monitor the environment. Actuators and relays are often used to influence the environment or create action.</a:t>
            </a:r>
          </a:p>
          <a:p>
            <a:r>
              <a:rPr lang="en-US" dirty="0"/>
              <a:t>Students can use Cisco Packet Tracer 7.x as a tool for modeling and prototyping </a:t>
            </a:r>
            <a:r>
              <a:rPr lang="en-US" dirty="0" err="1"/>
              <a:t>IoT</a:t>
            </a:r>
            <a:r>
              <a:rPr lang="en-US" dirty="0"/>
              <a:t> systems. Electronics is an important part of the </a:t>
            </a:r>
            <a:r>
              <a:rPr lang="en-US" dirty="0" err="1"/>
              <a:t>IoT</a:t>
            </a:r>
            <a:r>
              <a:rPr lang="en-US" dirty="0"/>
              <a:t>.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7330168" y="2944521"/>
            <a:ext cx="38788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تحتوي مجموعة </a:t>
            </a:r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ar-SA" dirty="0"/>
              <a:t>على عدد من الأجهزة والأجزاء لمساعدة المبتدئين على البدء في استخدام الإلكترونيات وأجهزة التحكم الدقيقة. كما يقدم مفاهيم مهمة مثل الدوائر الإلكترونية وكيفية برمجة متحكمات </a:t>
            </a:r>
            <a:r>
              <a:rPr lang="en-US" dirty="0" err="1"/>
              <a:t>Arduino</a:t>
            </a:r>
            <a:r>
              <a:rPr lang="en-US" dirty="0"/>
              <a:t>. </a:t>
            </a:r>
            <a:r>
              <a:rPr lang="ar-SA" dirty="0"/>
              <a:t>من خلال العمل مع المجموعة ، يمكن للمبتدئين أيضًا تعلم كيفية برمجة أجهزة الاستشعار لمراقبة البيئة. غالبًا ما يتم استخدام المحركات والمرحلات للتأثير على البيئة أو إنشاء الحركة.</a:t>
            </a:r>
          </a:p>
          <a:p>
            <a:r>
              <a:rPr lang="ar-SA" dirty="0"/>
              <a:t>يمكن للطلاب استخدام </a:t>
            </a:r>
            <a:r>
              <a:rPr lang="en-US" dirty="0"/>
              <a:t>Cisco Packet Tracer 7.x </a:t>
            </a:r>
            <a:r>
              <a:rPr lang="ar-SA" dirty="0"/>
              <a:t>كأداة </a:t>
            </a:r>
            <a:r>
              <a:rPr lang="ar-SA" dirty="0" err="1"/>
              <a:t>لنمذجة</a:t>
            </a:r>
            <a:r>
              <a:rPr lang="ar-SA" dirty="0"/>
              <a:t> </a:t>
            </a:r>
            <a:r>
              <a:rPr lang="ar-SA" dirty="0" err="1"/>
              <a:t>ونمذجة</a:t>
            </a:r>
            <a:r>
              <a:rPr lang="ar-SA" dirty="0"/>
              <a:t> أنظمة إنترنت الأشياء. تعد الإلكترونيات جزءًا مهمًا من إنترنت الأشياء.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8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535760" y="2755080"/>
            <a:ext cx="7912511" cy="1200288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rtl="1">
              <a:buSzPts val="2400"/>
            </a:pPr>
            <a:r>
              <a:rPr lang="ar-SA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البرمجيات في كل مكان</a:t>
            </a:r>
            <a:endParaRPr lang="ar-SA"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72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1601" y="13156"/>
            <a:ext cx="1000380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83439" y="2335111"/>
            <a:ext cx="3774028" cy="243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اشرح كيف تمكّن معدات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وبرامجها وخدماتها أنظمة إنترنت الأشياء.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5.2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تطبيقات إنترنت الأشياء الصناعية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شرح قيمة تطبيقات إنترنت الأشياء الصناعية.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5.3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أنظمة إنترنت الأشياء في العالم الحقيقي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شرح كيف تحل أنظمة إنترنت الأشياء مشاكل العالم الحقيقي.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7" y="2490923"/>
            <a:ext cx="3991897" cy="2070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Cisco equipment, software, and services enable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systems.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5.2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Industrial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Applications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value of Industrial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Applications.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5.3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Systems in the Real World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Explain how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systems solve real world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0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2988861" y="2496778"/>
            <a:ext cx="8220166" cy="222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يسمح بالوصول إلى الأشياء عبر الإنترنت التي لم تكن موجودة في الماضي.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الأجهزة المنزلية والسيارات وأجهزة الاستشعار والمزيد.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تتطلب التطبيقات الصناعية درجة أعلى من الموثوقية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الشبكة والأشياء المتقاربة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يتم توصيل العديد من الأشياء حاليًا باستخدام مفكك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-578287" y="2671686"/>
            <a:ext cx="6096000" cy="26137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for things to be accessible over the Internet that historically have not been.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appliances, cars, sensors, and more.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applications require a higher degree of reliability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Converged Network and Things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things are currently connected using a loose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 of independent networks.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networks are harder to incorporate into the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29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14204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617367" y="2701563"/>
            <a:ext cx="2693978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 rtl="1"/>
            <a:r>
              <a:rPr lang="ar-SA"/>
              <a:t> </a:t>
            </a:r>
            <a:endParaRPr lang="en-US"/>
          </a:p>
          <a:p>
            <a:pPr lvl="1" rtl="1"/>
            <a:r>
              <a:rPr lang="en-US"/>
              <a:t>Networks that would benefit from convergence: cars and</a:t>
            </a:r>
            <a:br>
              <a:rPr lang="en-US"/>
            </a:br>
            <a:r>
              <a:rPr lang="en-US"/>
              <a:t>residential and office buildings (heating, ventilation, </a:t>
            </a:r>
            <a:br>
              <a:rPr lang="en-US"/>
            </a:br>
            <a:r>
              <a:rPr lang="en-US"/>
              <a:t>air conditioning (HVAC), telephone service, security,</a:t>
            </a:r>
            <a:br>
              <a:rPr lang="en-US"/>
            </a:br>
            <a:r>
              <a:rPr lang="en-US"/>
              <a:t> and lighting).</a:t>
            </a:r>
          </a:p>
          <a:p>
            <a:pPr lvl="1" rtl="1"/>
            <a:r>
              <a:rPr lang="en-US"/>
              <a:t>A converged network is a powerful network that includes</a:t>
            </a:r>
            <a:br>
              <a:rPr lang="en-US"/>
            </a:br>
            <a:r>
              <a:rPr lang="en-US"/>
              <a:t> comprehensive security, analytics, and management</a:t>
            </a:r>
            <a:br>
              <a:rPr lang="en-US"/>
            </a:br>
            <a:r>
              <a:rPr lang="en-US"/>
              <a:t> capabilities.</a:t>
            </a: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6096000" y="2412699"/>
            <a:ext cx="5133828" cy="331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الشبكة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والأشياء المتقاربة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يتم توصيل العديد من الأشياء حاليًا باستخدام مفكك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والتهوية 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تكييف الهواء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HVAC)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خدمة الهاتف ، الأمن 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والإضاءة).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الشبكة المتقاربة هي شبكة قوية تتضمن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الأمان الشامل والتحليلات والإدارة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قد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4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9567" y="1315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6966895" y="3377421"/>
            <a:ext cx="4111693" cy="1844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ربط الصناعة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ورقمنتها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يتيح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M2M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الاتصال بين الأجهزة.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يحدث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M2M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السيارات ذات درجة الحرارة والزيت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أجهزة الاستشعار التي تتواصل مع أحد الأشخاص على متن الطائرة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حاسوب.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870895" y="3258269"/>
            <a:ext cx="3854175" cy="107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Connecting and Digitizing IndustryM2M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enables communication between machines.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M2M occurs in cars with temperature and oil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sensors communicating with an onboard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9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915947" y="2848202"/>
            <a:ext cx="4044357" cy="2943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/>
              <a:t>computer.</a:t>
            </a:r>
            <a:br>
              <a:rPr lang="en-US" sz="1100" dirty="0"/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 to Connecting Things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integrate millions of things from different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vendors?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integrate new things into the existing network infrastructure?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secure these new devices, each configured with varying levels of security?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7548447" y="3059312"/>
            <a:ext cx="3539882" cy="243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كيفية دمج ملايين الأشياء من مختلف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الباعة؟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كيفية دمج أشياء جديدة في البنية التحتية للشبكة الحالية؟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كيف يمكن تأمين هذه الأجهزة الجديدة ، كل منها تم تكوينه بمستويات مختلفة م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تحديات ربط الأشياء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 الأمان؟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2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30" y="-491509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3777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892239" y="2834554"/>
            <a:ext cx="3151257" cy="345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الركائز الست لنظام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يستخدم مجموعة من المنتجات والتقنيات الجديدة والحالية للحد من تعقيد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الرقمنة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اتصال الشبكة ، وحوسبة الضباب ، والأمن ، وتحليلات البيانات ، والإدارة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والأتمتة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ومنصة تمكين التطبيقات.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دعم إنترنت الأشياء في الصناعة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تختلف معدات التوصيل بالشبكة حسب نوع الشبكة.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يحدد عمود اتصال شبكة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الأجهزة التي يمكن استخدامها لتوفير اتصال إنترنت الأشياء بالشبكات المنزلية والصناعات المختلفة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78623"/>
            <a:ext cx="99797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مستطيل 7"/>
          <p:cNvSpPr/>
          <p:nvPr/>
        </p:nvSpPr>
        <p:spPr>
          <a:xfrm>
            <a:off x="838200" y="3165998"/>
            <a:ext cx="4122104" cy="1271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ar-S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routers, Industrial switches, Industrial wireless, embedded networks.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These devices can support a variety of communication interfaces such as Ethernet, serial, cellular,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WiFi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RF mesh, and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LoRoWAN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3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535760" y="2755080"/>
            <a:ext cx="7912511" cy="1200288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rtl="1">
              <a:buSzPts val="2400"/>
            </a:pPr>
            <a:r>
              <a:rPr lang="ar-SA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الأشياء والتواصل</a:t>
            </a:r>
            <a:endParaRPr lang="ar-SA"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-73777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358908" y="2383073"/>
            <a:ext cx="3850118" cy="25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مستوى التحكم ، مستوى البيانات ، مستوى الإدارة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طائرة التحكم هي أدمغة الجهاز ، وتستخدم لاتخاذ قرارات إعادة التوجيه.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مستوى البيانات هو أنشطة يتم القيام بها لتلقي البيانات من الأجهزة الأخرى وإعادة توجيهها إلى الجهاز التالي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تسمح طائرة الإدارة بالاتصال لتعديل التكوين أو تحديث البرامج التي تعمل على الجهاز.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تأمين مستويات التحكم والبيانات والإدارة في إنترنت الأشياء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1160060" y="2865256"/>
            <a:ext cx="3628770" cy="1516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nn-NO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 Plane, Data Plane, Management Plane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plane is the brains of the device, used to make forwarding decisions.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plane is activities done to receive data from other devices and to forward them to the next device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07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982" y="1315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656394" y="3101986"/>
            <a:ext cx="3387102" cy="193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يتعلق تأمين مستوى البيانات بتأمين البيانات أثناء عبورها لأجهزة الشبكة.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تأمين مستوى التحكم يتعلق بتأمين جهاز الشبكة نفسه بأدوات مثل كلمات المرور وتشفير البيانات.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تأمين مستوى الإدارة مؤمن بالتحديث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البرامج والبرامج الثابتة بأحدث التصحيحات.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715549" y="3333423"/>
            <a:ext cx="4244755" cy="1322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Plane allows connection to modify a configuration or update software running on a device.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Securing the Control, Data, and Management Planes in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the data plane relates to secure data as it crosses network devices.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1122590" y="4736854"/>
            <a:ext cx="3187741" cy="948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such as passwords and data encryption.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Securing the management plane is secured by updating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6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9567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8153401" y="3081046"/>
            <a:ext cx="2700558" cy="321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تأمين مستويات التحكم والبيانات والإدارة في إنترنت الأشياء (تابع)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بعض التوصيات: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تأكد من إمكانية تحديث جهاز إنترنت الأشياء الجديد بسهولة.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 شراء من الشركة المصنعة ذات السمعة الطيبة.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قم بتقسيم أجهزة إنترنت الأشياء إلى شبكة مختلفة أو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VLAN.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1366471" y="3087578"/>
            <a:ext cx="3029803" cy="255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Securing the Control, Data, and Management Planes in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(cont’d)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few recommendations: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the new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 can be easily updated.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 from a reputable manufacturer.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devices to a different network or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68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6045958" y="3244621"/>
            <a:ext cx="4997538" cy="222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 التحقق من وجود تحديثات بانتظام.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يجب تغيير أسماء المستخدمين / كلمات المرور الافتراضية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تقييد الوصول إلى الإدارة على الأجهزة الموثوقة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مصادر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قم بإيقاف تشغيل جميع الخدمات غير الضرورية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تأمين الأشياء باستخدام نظام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1523711" y="3127748"/>
            <a:ext cx="3054304" cy="2357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for updates regularly.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usernames/passwords must be changed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management access od devices to trusted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 off all unnecessary services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Securing Things Using the 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7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8153400" y="3346581"/>
            <a:ext cx="2917202" cy="1522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يوفر عمود أمان نظام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حلولاً قابلة للتطوير للأمن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السيبراني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تشمل حلول الأمن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السيبراني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ما يلي: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أمن التكنولوجيا التشغيلية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أمن شبكات إنترنت الأشياء ، الأمن المادي لإنترنت الأشياء</a:t>
            </a:r>
            <a:endParaRPr lang="en-US" dirty="0"/>
          </a:p>
        </p:txBody>
      </p:sp>
      <p:pic>
        <p:nvPicPr>
          <p:cNvPr id="2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858" y="152400"/>
            <a:ext cx="99797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مستطيل 7"/>
          <p:cNvSpPr/>
          <p:nvPr/>
        </p:nvSpPr>
        <p:spPr>
          <a:xfrm>
            <a:off x="1828800" y="2801135"/>
            <a:ext cx="2894623" cy="183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ar-S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introduces new attack vectors.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security pillar offers scalable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cybersecurity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solutions.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These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cybersecurity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solutions include: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63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465" y="-270429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13648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710984" y="2834553"/>
            <a:ext cx="3201593" cy="3361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الأسواق الأفقية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تلبية الاحتياجات المشتركة أو المماثلة لمجموعة واسعة من الصناعات.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شركات الأمن وتكنولوجيا المعلومات والتمويل هي أمثلة على الصناعات التي تعمل في الأسواق الأفقية.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الأسواق العمودية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تقديم السلع والخدمات لمجموعة من العملاء ذوي الاحتياجات المتخصصة.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تعتبر السيارات ، والخدمات المصرفية ، والتعليم ، والرعاية الصحية ، وتجارة التجزئة ، والتكنولوجيا أسواقًا عمودية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1774209" y="3021808"/>
            <a:ext cx="3222156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Horizontal Markets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 common or similar needs for a wide range of industries.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Security, information technology, and finance companies are examples of industries that operate in horizontal markets..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Vertical Markets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80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624395" y="2785060"/>
            <a:ext cx="3429960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 متكاملة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تخلق إنترنت الأشياء فرصًا جديدة للتفاعل والعلاقة بين مجموعة متنوعة من الأجهزة المتصلة.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إن إنترنت الأشياء يدور حول تكامل الأجهزة كنظام كامل ، وهو نهج شامل.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يخلق تكامل الأجهزة والأنظمة فرص عمل جديدة وتجارب العملاء.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الإنترنت الصناعي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تكامل الآلات المعقدة وأجهزة الاستشعار و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برمجة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2190886" y="2891628"/>
            <a:ext cx="2281336" cy="312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Integrated Solutions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creates new opportunities for the interaction and relationship between a variety of connected devices.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about the integration of devices as a whole system, a holistic approach.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integration of devices and systems creates new business opportunities and customer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8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1315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495832" y="2906036"/>
            <a:ext cx="3633401" cy="2939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مثال: تستخدم السيارة ذاتية القيادة بيانات من مختلف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أنظمة القيادة بأمان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التطبيق الأكثر شيوعا هو الصيانة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التنبؤية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المستشعرات هي قطارات وطائرات ومعدات كبيرة لحفظها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تتبع ساعات العمل ، إخراج الآلة 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العوامل البيئية وتحديد متى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يحتاج صيانة.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2402006" y="2923232"/>
            <a:ext cx="2321417" cy="307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 to be driven safely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common application is predictive maintenance.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 is trains, planes, and large equipment keep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 of hours of operation, machine output,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factors and determine when it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maintenance.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78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548447" y="2926977"/>
            <a:ext cx="3495049" cy="334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التحديات في مجال الرعاية الصحية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زيادة شيخوخة السكان.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خدمات عالية الطلب.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نقص في التخصصات الطبية الرئيسية.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ارتفاع تكاليف الرعاية الصحية.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Care-At-A-Distance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عروض قيمة الرعاية عن بعد: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العناية الممتدة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شركة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TelePresence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للرعاية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الصحية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-1241392" y="2867584"/>
            <a:ext cx="6096000" cy="2870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 in Healthcare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Increasingly aging population.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High-demand services.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Shortages in key medical specialties.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Rising healthcare costs.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Care-At-A-Distance Solutions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Care-at-a-distance value propositions: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Extended Care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TelePresence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Healthcare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3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970293" y="2878574"/>
            <a:ext cx="3084062" cy="3843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 سير العمل السريرية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مراقبة المرضى الافتراضية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Patient Connect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مركز اتصال سيسكو للرعاية الصحية الذكي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Context-Aware (Location-Aware)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الرعاية الصحية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مجموعة الوسائط الرقمية للرعاية الصحية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 إدارة الرعاية الصحية من سيسكو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توفر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أيضًا حلول إدارة موفري الرعاية الصحية: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1187354" y="2865792"/>
            <a:ext cx="3859051" cy="303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Clinical Workflow Solutions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Virtual Patient Observation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Patient Connect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Healthcare Intelligent Contact Center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Context-Aware (Location-Aware) Healthcare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Media Suite for Healthcare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Healthcare Management Solutions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also provides healthcare provider management solutions: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Services 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5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17" name="عنصر نائب للمحتوى 2"/>
          <p:cNvSpPr txBox="1">
            <a:spLocks/>
          </p:cNvSpPr>
          <p:nvPr/>
        </p:nvSpPr>
        <p:spPr>
          <a:xfrm>
            <a:off x="1119116" y="2893721"/>
            <a:ext cx="10234684" cy="328324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• 1.1 What are Things?</a:t>
            </a:r>
          </a:p>
          <a:p>
            <a:r>
              <a:rPr lang="en-US" dirty="0" smtClean="0"/>
              <a:t>• Analyze the things that make up the </a:t>
            </a:r>
            <a:r>
              <a:rPr lang="en-US" dirty="0" err="1" smtClean="0"/>
              <a:t>IoT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1.2 What are Connections?</a:t>
            </a:r>
          </a:p>
          <a:p>
            <a:r>
              <a:rPr lang="en-US" dirty="0" smtClean="0"/>
              <a:t>• Explain how things connect to other things and</a:t>
            </a:r>
          </a:p>
          <a:p>
            <a:r>
              <a:rPr lang="en-US" dirty="0" smtClean="0"/>
              <a:t>to the </a:t>
            </a:r>
            <a:r>
              <a:rPr lang="en-US" dirty="0" err="1" smtClean="0"/>
              <a:t>IoT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1.3 Chapter Summary</a:t>
            </a:r>
          </a:p>
          <a:p>
            <a:r>
              <a:rPr lang="en-US" dirty="0" smtClean="0"/>
              <a:t>• The Internet of Things</a:t>
            </a:r>
          </a:p>
          <a:p>
            <a:r>
              <a:rPr lang="en-US" dirty="0" smtClean="0"/>
              <a:t>• The Presence of </a:t>
            </a:r>
            <a:r>
              <a:rPr lang="en-US" dirty="0" err="1" smtClean="0"/>
              <a:t>IoT</a:t>
            </a:r>
            <a:r>
              <a:rPr lang="en-US" dirty="0" smtClean="0"/>
              <a:t> in Today&amp;#39;s World</a:t>
            </a:r>
          </a:p>
          <a:p>
            <a:r>
              <a:rPr lang="en-US" dirty="0" smtClean="0"/>
              <a:t>• The </a:t>
            </a:r>
            <a:r>
              <a:rPr lang="en-US" dirty="0" err="1" smtClean="0"/>
              <a:t>IoT</a:t>
            </a:r>
            <a:r>
              <a:rPr lang="en-US" dirty="0" smtClean="0"/>
              <a:t> is all around us.</a:t>
            </a:r>
          </a:p>
          <a:p>
            <a:r>
              <a:rPr lang="en-US" dirty="0" smtClean="0"/>
              <a:t>• The </a:t>
            </a:r>
            <a:r>
              <a:rPr lang="en-US" dirty="0" err="1" smtClean="0"/>
              <a:t>IoT</a:t>
            </a:r>
            <a:r>
              <a:rPr lang="en-US" dirty="0" smtClean="0"/>
              <a:t> helps individuals to improve quality of life.</a:t>
            </a:r>
          </a:p>
          <a:p>
            <a:r>
              <a:rPr lang="en-US" dirty="0" smtClean="0"/>
              <a:t>• The </a:t>
            </a:r>
            <a:r>
              <a:rPr lang="en-US" dirty="0" err="1" smtClean="0"/>
              <a:t>IoT</a:t>
            </a:r>
            <a:r>
              <a:rPr lang="en-US" dirty="0" smtClean="0"/>
              <a:t> also helps industries to become more</a:t>
            </a:r>
          </a:p>
          <a:p>
            <a:r>
              <a:rPr lang="en-US" dirty="0" smtClean="0"/>
              <a:t>efficient.</a:t>
            </a:r>
          </a:p>
          <a:p>
            <a:endParaRPr lang="en-US" dirty="0" smtClean="0"/>
          </a:p>
          <a:p>
            <a:r>
              <a:rPr lang="en-US" dirty="0" smtClean="0"/>
              <a:t>• Cisco </a:t>
            </a:r>
            <a:r>
              <a:rPr lang="en-US" dirty="0" err="1" smtClean="0"/>
              <a:t>IoT</a:t>
            </a:r>
            <a:r>
              <a:rPr lang="en-US" dirty="0" smtClean="0"/>
              <a:t> Solutions</a:t>
            </a:r>
          </a:p>
          <a:p>
            <a:r>
              <a:rPr lang="en-US" dirty="0" smtClean="0"/>
              <a:t>• The rapid </a:t>
            </a:r>
            <a:r>
              <a:rPr lang="en-US" dirty="0" err="1" smtClean="0"/>
              <a:t>IoT</a:t>
            </a:r>
            <a:r>
              <a:rPr lang="en-US" dirty="0" smtClean="0"/>
              <a:t> growth has introduced new</a:t>
            </a:r>
          </a:p>
          <a:p>
            <a:r>
              <a:rPr lang="en-US" dirty="0" smtClean="0"/>
              <a:t>challenges.</a:t>
            </a:r>
          </a:p>
          <a:p>
            <a:r>
              <a:rPr lang="en-US" dirty="0" smtClean="0"/>
              <a:t>• Cisco </a:t>
            </a:r>
            <a:r>
              <a:rPr lang="en-US" dirty="0" err="1" smtClean="0"/>
              <a:t>IoT</a:t>
            </a:r>
            <a:r>
              <a:rPr lang="en-US" dirty="0" smtClean="0"/>
              <a:t> System reduces the complexities of</a:t>
            </a:r>
          </a:p>
          <a:p>
            <a:r>
              <a:rPr lang="en-US" dirty="0" smtClean="0"/>
              <a:t>digitization.</a:t>
            </a:r>
          </a:p>
          <a:p>
            <a:r>
              <a:rPr lang="en-US" dirty="0" smtClean="0"/>
              <a:t>• Six Pillars of the Cisco </a:t>
            </a:r>
            <a:r>
              <a:rPr lang="en-US" dirty="0" err="1" smtClean="0"/>
              <a:t>IoT</a:t>
            </a:r>
            <a:r>
              <a:rPr lang="en-US" dirty="0" smtClean="0"/>
              <a:t> System are:</a:t>
            </a:r>
          </a:p>
          <a:p>
            <a:r>
              <a:rPr lang="en-US" dirty="0" smtClean="0"/>
              <a:t>• Network Connectivity</a:t>
            </a:r>
            <a:endParaRPr lang="en-US" dirty="0"/>
          </a:p>
        </p:txBody>
      </p:sp>
      <p:sp>
        <p:nvSpPr>
          <p:cNvPr id="2" name="مستطيل 1"/>
          <p:cNvSpPr/>
          <p:nvPr/>
        </p:nvSpPr>
        <p:spPr>
          <a:xfrm>
            <a:off x="7394728" y="2471327"/>
            <a:ext cx="49479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ar-SA" dirty="0"/>
          </a:p>
          <a:p>
            <a:endParaRPr lang="ar-SA" dirty="0"/>
          </a:p>
          <a:p>
            <a:r>
              <a:rPr lang="ar-SA" dirty="0"/>
              <a:t>- الأقسام والأهداف :</a:t>
            </a:r>
          </a:p>
          <a:p>
            <a:r>
              <a:rPr lang="ar-SA" dirty="0"/>
              <a:t>1.1 ما هي الأشياء؟</a:t>
            </a:r>
          </a:p>
          <a:p>
            <a:r>
              <a:rPr lang="ar-SA" dirty="0"/>
              <a:t>حلل الأشياء التي تتكون منها إنترنت الأشياء.</a:t>
            </a:r>
          </a:p>
          <a:p>
            <a:r>
              <a:rPr lang="ar-SA" dirty="0"/>
              <a:t>1.2 ما هي الاتصالات؟</a:t>
            </a:r>
          </a:p>
          <a:p>
            <a:r>
              <a:rPr lang="ar-SA" dirty="0"/>
              <a:t>اشرح كيف تتصل الأشياء بأشياء أخرى وبإنترنت الأشياء.</a:t>
            </a:r>
          </a:p>
          <a:p>
            <a:r>
              <a:rPr lang="ar-SA" dirty="0"/>
              <a:t>1.3 ملخص الفصل</a:t>
            </a:r>
          </a:p>
          <a:p>
            <a:endParaRPr lang="ar-SA" dirty="0"/>
          </a:p>
          <a:p>
            <a:r>
              <a:rPr lang="ar-SA" dirty="0"/>
              <a:t>1.1 ما هي الأشياء؟</a:t>
            </a:r>
          </a:p>
          <a:p>
            <a:endParaRPr lang="ar-SA" dirty="0"/>
          </a:p>
          <a:p>
            <a:r>
              <a:rPr lang="ar-SA" dirty="0"/>
              <a:t>1.1.1 إنترنت الأشياء :</a:t>
            </a:r>
          </a:p>
          <a:p>
            <a:r>
              <a:rPr lang="ar-SA" dirty="0"/>
              <a:t>• حضور إنترنت الأشياء في عالم اليوم</a:t>
            </a:r>
          </a:p>
          <a:p>
            <a:r>
              <a:rPr lang="ar-SA" dirty="0"/>
              <a:t>• إنترنت الأشياء حولنا في كل مكان.</a:t>
            </a:r>
          </a:p>
          <a:p>
            <a:r>
              <a:rPr lang="ar-SA" dirty="0"/>
              <a:t>• تساعد إنترنت الأشياء الأفراد على تحسين نوعية الحياة.</a:t>
            </a:r>
          </a:p>
          <a:p>
            <a:r>
              <a:rPr lang="ar-SA" dirty="0"/>
              <a:t>• تساعد إنترنت الأشياء أيضًا الصناعات على أن تصبح أكثر كفاءة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-4558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217130" y="2834553"/>
            <a:ext cx="3991896" cy="265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سمارت سيتي - هامبورغ ، ألمانيا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حولت مدينة هامبورغ الألمانية نفسها إلى مدينة ذكية. [فيديو]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Cisco Smart +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شبكة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Wi-Fi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متصلة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يربط الناس والبيانات والأجهزة والعمليات وخدمات المدينة.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تتضمن عروض القيمة المقدمة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Smart + Connected Wi-Fi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لقطاعات العملاء ما يلي: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خدمات المواطنين ، خدمات المدينة ، خدمات الأعمال ، تجارة المدينة ، خدمات إدارة البنية التحتية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1828800" y="2902110"/>
            <a:ext cx="2491890" cy="333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 City - Hamburg, Germany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city of Hamburg, Germany has transformed itself into a smart city. [VIDEO]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Wi-Fi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Connects people, data, devices, processes, and city services.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propositions provided by the 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Wi-Fi to customer segments include: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90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40" y="-6824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217130" y="2740746"/>
            <a:ext cx="3826366" cy="358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Smart +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الإضاءة المتصلة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نظام قائم على المعايير لجمع مجموعة متنوعة من البيانات من البيئة.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تجمع مستويات الرطوبة وثاني أكسيد الكربون والأكسجين وضوء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UVA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UVB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والجسيمات والحركة والنشاط الزلزالي والفيديو والصوت وغير ذلك.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تقليل استهلاك الطاقة في المدينة بشكل كبير.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تحسين امتثال سيارة المواطن.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تعزيز الوعي بالموقف والتعاون في الوقت الحقيقي واتخاذ القرار عبر وكالات المدينة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إضافة ابتكارات إنترنت الأشياء الذكية القائمة على أجهزة </a:t>
            </a:r>
            <a:r>
              <a:rPr lang="ar-SA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لعا.م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1269242" y="2740746"/>
            <a:ext cx="3691062" cy="183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isco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Lighting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standards-based system for gathering a wide variety of data from the environment.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Collects levels for humidity, CO2 and O2, UVA and UVB light, particulate matter, motion and seismic activity, video, sound, and more.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Drastically reduce city energy consumption.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50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217130" y="3484361"/>
            <a:ext cx="3826366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Cisco Smart +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وقوف السيارات وحركة المرور المتصلة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يمكن للمدن الذكية تبسيط وقوف السيارات وتحسين تدفق حركة المرور.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يوفر حل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Smart + Connected Parking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للمواطنين معلومات في الوقت الفعلي حول مواقف السيارات المتاحة.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يسمح لهم أيضًا بحجز المساحات مسبقًا باستخدام تطبيقات الهاتف المحمول.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1037452" y="2923231"/>
            <a:ext cx="3922852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ar-S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situational awareness, real-time collaboration, and decision making across city agencies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intelligent, sensor-based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innovations to transportation, utilities, public safety, and environmental monitoring.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Parking and Traffic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09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495832" y="2754394"/>
            <a:ext cx="3547663" cy="296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التحديات في مجال الطاقة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تؤدي الزيادة السريعة في الاستهلاك إلى ضغوط على مزودي الطاقة في العديد من البلدان.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هناك أيضًا ضغط متزايد لاستخدام مصادر طاقة منخفضة الكربون بدلاً من الوقود الأحفوري.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هناك حاجة إلى طرق مختلفة للتفكير في الطاقة وطريقة استهلاكها.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 إنترنت الأشياء لشبكة الطاقة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المرافق في حاجة إلى شبكة كهربائية أكثر حداثة ومرونة.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1323834" y="3081046"/>
            <a:ext cx="3261814" cy="272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 in Energy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 increase in consumption is putting a strain on energy providers in many countries.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also an increasing pressure to use low-carbon energy sources instead of fossil fuels.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ways of thinking about power and the way that it is consumed are needed.</a:t>
            </a:r>
          </a:p>
          <a:p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Solutions for the Power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77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0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288019" y="3206874"/>
            <a:ext cx="3850118" cy="185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يعتمد نظام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على ست ركائز: اتصال الشبكة ، وحوسبة الضباب ، والأمن ، وتحليل البيانات ، والإدارة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والأتمتة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ومنصة تمكين التطبيقات. يعد الأمان مهمًا جدًا لإنترنت الأشياء ، لأنه يضمن أمان البيانات والتحكم وطرق الإدارة.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ينتشر إنترنت الأشياء عبر الأسواق الرأسية والأفقية. الرعاية الصحية المتصلة والمدن الذكية والشبكات الذكية والتصنيع المتصل هي أمثلة قليلة لأنظمة إنترنت الأشياء في العالم الحقيقي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1310186" y="2915756"/>
            <a:ext cx="3275462" cy="3441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 relies on six pillars: Network Connectivity, Fog Computing, Security, Data Analysis, Management and Automation, and Application Enablement Platform. Security is very important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because it ensures that the data, control, and management planes are secure.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spreads across both vertical and horizontal markets. Connected Healthcare, Smart Cities, Smart Grids and Connected Manufacturing are a few examples of real world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Systems.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57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17" y="-40724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648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-13648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21298" y="2421748"/>
            <a:ext cx="3822198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-739290" y="2510426"/>
            <a:ext cx="6096000" cy="324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358908" y="3309351"/>
            <a:ext cx="3850118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Smart +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مركز العمليات المتصلة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تبحث المدن بشكل متزايد عن طريقة عرض مخصصة ومتكاملة وواجهة واحدة لهذه البيانات.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يعرض حل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Smart + Connected Operations Center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بيانات المستشعر والخريطة والفيديو عبر تخطيط واحد.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يسمح للمشغلين بالتحكم في الأنشطة الديناميكية التي تتضمن معالجة الصور وتغذية الفيديو وتكامل البيانات والتنبيهات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1582043" y="3228152"/>
            <a:ext cx="2814232" cy="210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Operations Center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Cities are increasingly looking for a customized, integrated, single-interface view of this data.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Operations Center solution displays sensor, map, and video data across a single layout.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73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535760" y="2755080"/>
            <a:ext cx="7912511" cy="2308284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rtl="1">
              <a:buSzPts val="2400"/>
            </a:pPr>
            <a:r>
              <a:rPr lang="ar-SA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الشبكات والحوسبة السحابية</a:t>
            </a:r>
            <a:endParaRPr lang="ar-SA"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408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545436" y="3101987"/>
            <a:ext cx="3164351" cy="1651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4.1 توصيل الأشياء بالشبكة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اشرح كيف تدعم الشبكة إنترنت الأشياء.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4.2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الضباب والحوسبة السحابية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شرح سبب استخدام الضباب والحوسبة السحابية في أنظمة إنترنت الأشياء.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608663" y="3090585"/>
            <a:ext cx="2986703" cy="164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4.1 Connecting Things to the Network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the network supports 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4.2 Fog and Cloud Computing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why fog and cloud computing are used in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90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95964" y="2774391"/>
            <a:ext cx="3712191" cy="333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يمكن أن يكون المسار من المصدر إلى الوجهة عبارة عن كبل واحد أو مجموعة من الشبكات.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شبكة المنطقة الشخصية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هي نوع من الشبكات التي تمتد عادةً على بعد أمتار قليلة حول الفرد وغالبًا ما تستخدم في إنترنت الأشياء.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شبكة المنطقة المحلية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هي نوع من البنية التحتية للشبكة التي تمتد عبر منطقة جغرافية صغيرة وتُستخدم لتوصيل الأجهزة الطرفية.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شبكة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هي عادة شبكة عالية السرعة تخضع لسيطرة كيان إداري واحد.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968408" y="2951438"/>
            <a:ext cx="4036464" cy="2695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 and WAN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path from source to destination can be a single cable or a collection of networks.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Personal Area Network (PAN) is a type of  network that usually spans a few meters around an individual and is often used in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Local Area Network (LAN) is a type of network infrastructure that spans a small geographical area and is used to connect end devices..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LAN is normally a high-speed network under the control of a single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99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792872" y="3081046"/>
            <a:ext cx="3043450" cy="2697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شبكة المنطقة الواسعة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هي نوع من البنية التحتية للشبكة التي تمتد عبر منطقة جغرافية واسعة وتُستخدم لتوصيل شبكات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عادةً ما تكون شبكة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عبارة عن شبكة منخفضة السرعة وقد تتضمن أجزاءً من موفري خدمة إنترنت مختلفين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ISPs)</a:t>
            </a: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غالبًا ما تقوم الشبكات المحلية بتوصيل الأجهزة في مصنع المصنع ، وقد تطورت أجهزة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لإنشاء شبكات منخفضة الطاقة واسعة النطاق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LPWAN)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لاستخدامها في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269242" y="3234935"/>
            <a:ext cx="4060094" cy="200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administrative entity.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Wide Area Network (WAN) is a type of network infrastructure that spans a wide geographical area and is used to connect WANs.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WAN is normally a low-speed network and may include portions from different Internet Service Providers (ISPs)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LANs often connect machines in the factory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plantWAN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1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0816" y="-78899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968409" y="3244621"/>
            <a:ext cx="39756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1.1.2 </a:t>
            </a:r>
            <a:r>
              <a:rPr lang="en-US" dirty="0"/>
              <a:t>Building Blocks of an </a:t>
            </a:r>
            <a:r>
              <a:rPr lang="en-US" dirty="0" err="1"/>
              <a:t>IoT</a:t>
            </a:r>
            <a:r>
              <a:rPr lang="en-US" dirty="0"/>
              <a:t> System</a:t>
            </a:r>
          </a:p>
          <a:p>
            <a:r>
              <a:rPr lang="en-US" dirty="0"/>
              <a:t>• Overview of a Controlled System</a:t>
            </a:r>
          </a:p>
          <a:p>
            <a:r>
              <a:rPr lang="en-US" dirty="0"/>
              <a:t>• Feedback loops are used to provide real-time</a:t>
            </a:r>
          </a:p>
          <a:p>
            <a:r>
              <a:rPr lang="en-US" dirty="0"/>
              <a:t>information to its controller based on current</a:t>
            </a:r>
          </a:p>
          <a:p>
            <a:r>
              <a:rPr lang="en-US" dirty="0"/>
              <a:t>behavior.</a:t>
            </a:r>
          </a:p>
          <a:p>
            <a:r>
              <a:rPr lang="en-US" dirty="0"/>
              <a:t>• In a closed loop, feedback is continuously being</a:t>
            </a:r>
          </a:p>
          <a:p>
            <a:r>
              <a:rPr lang="en-US" dirty="0"/>
              <a:t>received by the controller from its sensors.</a:t>
            </a:r>
          </a:p>
          <a:p>
            <a:r>
              <a:rPr lang="en-US" dirty="0"/>
              <a:t>• The controller continuously analyzes and processes</a:t>
            </a:r>
          </a:p>
          <a:p>
            <a:r>
              <a:rPr lang="en-US" dirty="0"/>
              <a:t>information, and use actuators to modify conditions.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383438" y="3081046"/>
            <a:ext cx="38255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1.1.2 </a:t>
            </a:r>
            <a:r>
              <a:rPr lang="ar-SA" dirty="0" smtClean="0"/>
              <a:t>الحجر الأساسي لنظام </a:t>
            </a:r>
            <a:r>
              <a:rPr lang="ar-SA" dirty="0"/>
              <a:t>إنترنت الأشياء:</a:t>
            </a:r>
          </a:p>
          <a:p>
            <a:r>
              <a:rPr lang="ar-SA" dirty="0"/>
              <a:t>• نظرة عامة على نظام خاضع للرقابة</a:t>
            </a:r>
          </a:p>
          <a:p>
            <a:r>
              <a:rPr lang="ar-SA" dirty="0"/>
              <a:t>• تُستخدم حلقات التغذية الراجعة لتوفير معلومات في الوقت الفعلي لوحدة التحكم الخاصة بها بناءً على السلوك الحالي.</a:t>
            </a:r>
          </a:p>
          <a:p>
            <a:r>
              <a:rPr lang="ar-SA" dirty="0"/>
              <a:t>• في حلقة مغلقة ، يتم تلقي ردود الفعل باستمرار من قبل وحدة التحكم من أجهزة الاستشعار الخاصة بها.</a:t>
            </a:r>
          </a:p>
          <a:p>
            <a:r>
              <a:rPr lang="ar-SA" dirty="0"/>
              <a:t>• تقوم وحدة التحكم باستمرار بتحليل المعلومات ومعالجتها ، واستخدام المشغلات لتعديل الظروف.</a:t>
            </a:r>
          </a:p>
          <a:p>
            <a:r>
              <a:rPr lang="ar-SA" dirty="0"/>
              <a:t>• </a:t>
            </a:r>
            <a:r>
              <a:rPr lang="ar-SA" dirty="0" smtClean="0"/>
              <a:t>المستشعرات</a:t>
            </a:r>
            <a:endParaRPr lang="ar-SA" dirty="0"/>
          </a:p>
          <a:p>
            <a:r>
              <a:rPr lang="ar-SA" dirty="0"/>
              <a:t>• المستشعر هو جهاز يمكن استخدامه لقياس خاصية مادية عن طريق اكتشاف نوع من المعلومات من العالم المادي.</a:t>
            </a:r>
          </a:p>
          <a:p>
            <a:r>
              <a:rPr lang="ar-SA" dirty="0"/>
              <a:t>• قد يتم توصيل المستشعر بوحدة تحكم إما مباشرة أو عن بعد.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98094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7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3048000" y="2882952"/>
            <a:ext cx="8161026" cy="1092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أجهزة الشبكة ووسائط الاتصال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أجهزة الشبكة هي أجهزة تتصل ببعضها البعض من خلال شبكة.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الجهاز النهائي هو إما مصدر أو وجهة الرسالة المرسلة عبر الشبكة.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826342" y="3258954"/>
            <a:ext cx="313396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Devices and Communication Media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27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20" y="3101987"/>
            <a:ext cx="3220967" cy="217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تقوم الأجهزة الوسيطة بتوصيل الأجهزة الطرفية الفردية بالشبكة ويمكنها توصيل عدة شبكات فردية لتشكيل شبكة إنترنت.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تُستخدم عناوين الشبكة لتعريف الأجهزة على الشبكة بشكل فريد.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توفر وسائط الشبكة القناة المادية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التي تنتقل الرسالة من المصدر إلى الوجهة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582042" y="2877952"/>
            <a:ext cx="3126436" cy="168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devices are devices that connect to each other through a network.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end device is either the source or destination of a message transmitted over the network.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Intermediary devices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1579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642746" y="2915756"/>
            <a:ext cx="3499660" cy="309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بروتوكولات الشبكة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يجب أن تتوافق الأجهزة مع البروتوكولات الشائعة قبل أن تتمكن من الاتصال.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بروتوكولا شبكة مهمان للغاية هما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Ethernet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IP.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تتيح قواعد إيثرنت الاتصال بين الأجهزة المحلية.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IP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تمكين الاتصال بين الأجهزة البعيدة.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التوجيه الأساسي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يجب أن تعبر حزم الشبكة غالبًا عدة شبكات للوصول إلى الوجهة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910687" y="2886211"/>
            <a:ext cx="2911203" cy="3069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Devices must conform to common protocols before they can communicate.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very important network protocols are Ethernet and IP.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Ethernet rules enable communication between local devices.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enable communication between remote devices.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Routing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99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983940" y="3244620"/>
            <a:ext cx="2725847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لشبكات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وشبكات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والإنترنت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تصميمات جهاز التوجيه الفردي شائعة في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SOHO.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يقوم جهاز التوجيه الفردي بتوصيل أجهزة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SOHO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بالإنترنت.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جهاز التوجيه الفردي هو البوابة الافتراضية لجميع أجهزة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SOHO.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8" y="3081045"/>
            <a:ext cx="3699126" cy="2211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perform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routingLANs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WANs and the Internet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 router designs are common in SOHO.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single router connects SOHO devices to the Internet.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single router is the default gateway for all SOHO devices.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589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45" y="28627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710984" y="2979390"/>
            <a:ext cx="3384645" cy="899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بروتوكولات إنترنت الأشياء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غالبًا ما تكون أجهزة إنترنت الأشياء عبارة عن أجهزة مدمجة مصممة للعمل في ظروف دون المستوى الأمثل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3048000" y="3087112"/>
            <a:ext cx="1348274" cy="1793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Protocols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Devices are often embedded devices designed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97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729552"/>
            <a:ext cx="3878500" cy="339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تتطلب هذه الأجهزة بروتوكولات متخصصة لتعمل بطاقة منخفضة واتصال محدود.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تستخدم أجهزة إنترنت الأشياء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CoAP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بروتوكول التطبيق المقيد) و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MQTT (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نقل القياس عن بعد لخدمة وضع الرسائل في قائمة انتظار).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تأمين الشبكة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أجهزة إنترنت الأشياء مدمجة في جميع جوانب الحياة اليومية.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تحمل تطبيقات إنترنت الأشياء توقيعات يمكن تتبعها وتحمل بيانات سرية.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يجب أن تلتزم أجهزة إنترنت الأشياء بإطار عمل آمن (المصادقة والترخيص وسياسة فرض الشبكة والتحليلات الآمنة)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8" y="3081045"/>
            <a:ext cx="3794661" cy="183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work in sub-optimal conditions.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devices require specialized protocols to function with low power and limited connectivity.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devices use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CoAP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(Constrained Application Protocol) and MQTT (Message Queuing Telemetry Transport).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Securing the Network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22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9027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6" name="مستطيل 5"/>
          <p:cNvSpPr/>
          <p:nvPr/>
        </p:nvSpPr>
        <p:spPr>
          <a:xfrm>
            <a:off x="7488820" y="2751192"/>
            <a:ext cx="3567484" cy="320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واي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فاي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الاتصال اللاسلكي هو أكبر مجال للنمو.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تم إنشاء / تحديث بروتوكولات جديدة لدعم أجهزة إنترنت الأشياء المتنوعة: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ZigBee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Bluetooth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4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 / 5G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LoRaWAN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بروتوكولات تم إنشاؤها للنطاقات القصيرة والمتوسطة والواسعة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تم تصميم شبكات المنطقة الواسعة منخفضة الطاقة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LPWAN)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لدعم الاتصالات طويلة المدى للأجهزة ذات معدل البت المنخفض مثل المستشعرات والمحركات وأجهزة التحكم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968409" y="3006029"/>
            <a:ext cx="4149502" cy="216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WiFi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Wireless connectivity is the biggest growth area.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protocols created/updated to support diverse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devices: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ZigBee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Bluetooth, 4G/5G,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LoRaWAN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Protocols created for short, medium, and wide ranges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Low-Power Wide-Area Networks (LPWAN) is designed to support long range communications for low bit rate devices such as sensors, actuators, and controllers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92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20" y="2722870"/>
            <a:ext cx="3720206" cy="198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زيب بي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مواصفات بروتوكول لاسلكي منخفض الطاقة ومنخفض الطاقة ومنخفض معدل البيانات يُستخدم لإنشاء شبكات المنطقة الشخصية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مجالات الاستخدام: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أتمتة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المنزل ، وجمع بيانات الأجهزة الطبية ، وغيرها من احتياجات النطاق الترددي المنخفض منخفضة الطاقة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378424" y="3026711"/>
            <a:ext cx="3581880" cy="99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ZibBee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low-energy, low-power, low-data rate wireless protocol specification used to create personal area networks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27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656394" y="2797792"/>
            <a:ext cx="3413826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معدل نقل 250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كيلوبت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الثانية هو الأنسب لعمليات إرسال البيانات المتقطعة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يستخدم كل طلب بيانات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ZigBee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رقم تعريف ملف تعريف التطبيق.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أرقام معرف ملف تعريف التطبيق - 16 بت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الأرقام التي تتعلق بالملفات الشخصية العامة 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ملفات تعريف التصنيع ، أو ملفات التعريف الخاصة.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يحتوي الإصدار 1.2 من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ZigBee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على عدد من الجدية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والثغرات الأمنية القابلة للاستغلال.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ترتبط معظم عيوب تصميم البروتوكول </a:t>
            </a:r>
            <a:r>
              <a:rPr lang="ar-SA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هذشبكة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ZigBee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146412" y="2713548"/>
            <a:ext cx="7997588" cy="143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ar-S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ZigBee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version 1.2 has a number of serious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exploitable security vulnerabilities.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of these protocol design flaws relate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attempts to make it easier for the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end-user to add a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ZigBee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device to the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ZigBee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5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410" y="-7377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968409" y="3234935"/>
            <a:ext cx="39918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Building Blocks of an </a:t>
            </a:r>
            <a:r>
              <a:rPr lang="en-US" dirty="0" err="1"/>
              <a:t>IoT</a:t>
            </a:r>
            <a:r>
              <a:rPr lang="en-US" dirty="0"/>
              <a:t> System (Cont.)</a:t>
            </a:r>
          </a:p>
          <a:p>
            <a:r>
              <a:rPr lang="en-US" dirty="0"/>
              <a:t>• Actuators</a:t>
            </a:r>
          </a:p>
          <a:p>
            <a:r>
              <a:rPr lang="en-US" dirty="0"/>
              <a:t>• An actuator is a basic motor that can be used to</a:t>
            </a:r>
          </a:p>
          <a:p>
            <a:r>
              <a:rPr lang="en-US" dirty="0"/>
              <a:t>control a system.</a:t>
            </a:r>
          </a:p>
          <a:p>
            <a:r>
              <a:rPr lang="en-US" dirty="0"/>
              <a:t>• Can be hydraulic, electric or pneumatic.</a:t>
            </a:r>
          </a:p>
          <a:p>
            <a:r>
              <a:rPr lang="en-US" dirty="0"/>
              <a:t>• can be responsible for transforming an electrical signal</a:t>
            </a:r>
          </a:p>
          <a:p>
            <a:r>
              <a:rPr lang="en-US" dirty="0"/>
              <a:t>into physical output.</a:t>
            </a:r>
          </a:p>
          <a:p>
            <a:endParaRPr lang="en-US" dirty="0"/>
          </a:p>
          <a:p>
            <a:r>
              <a:rPr lang="en-US" dirty="0"/>
              <a:t>• Controllers</a:t>
            </a:r>
          </a:p>
          <a:p>
            <a:r>
              <a:rPr lang="en-US" dirty="0"/>
              <a:t>• Responsible for collecting data from sensors and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315200" y="2915755"/>
            <a:ext cx="389382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1.1.3 </a:t>
            </a:r>
            <a:r>
              <a:rPr lang="en-US" dirty="0" err="1"/>
              <a:t>العمليات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الأنظمة</a:t>
            </a:r>
            <a:r>
              <a:rPr lang="en-US" dirty="0"/>
              <a:t> </a:t>
            </a:r>
            <a:r>
              <a:rPr lang="en-US" dirty="0" err="1"/>
              <a:t>الخاضعة</a:t>
            </a:r>
            <a:r>
              <a:rPr lang="en-US" dirty="0"/>
              <a:t> </a:t>
            </a:r>
            <a:r>
              <a:rPr lang="en-US" dirty="0" err="1"/>
              <a:t>للرقابة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العمليات</a:t>
            </a:r>
            <a:endParaRPr lang="en-US" dirty="0"/>
          </a:p>
          <a:p>
            <a:r>
              <a:rPr lang="en-US" dirty="0" err="1"/>
              <a:t>العملية</a:t>
            </a:r>
            <a:r>
              <a:rPr lang="en-US" dirty="0"/>
              <a:t> </a:t>
            </a:r>
            <a:r>
              <a:rPr lang="en-US" dirty="0" err="1"/>
              <a:t>عبارة</a:t>
            </a:r>
            <a:r>
              <a:rPr lang="en-US" dirty="0"/>
              <a:t> </a:t>
            </a:r>
            <a:r>
              <a:rPr lang="en-US" dirty="0" err="1"/>
              <a:t>عن</a:t>
            </a:r>
            <a:r>
              <a:rPr lang="en-US" dirty="0"/>
              <a:t> </a:t>
            </a:r>
            <a:r>
              <a:rPr lang="en-US" dirty="0" err="1"/>
              <a:t>سلسلة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الخطوات</a:t>
            </a:r>
            <a:r>
              <a:rPr lang="en-US" dirty="0"/>
              <a:t> </a:t>
            </a:r>
            <a:r>
              <a:rPr lang="en-US" dirty="0" err="1"/>
              <a:t>أو</a:t>
            </a:r>
            <a:r>
              <a:rPr lang="en-US" dirty="0"/>
              <a:t> </a:t>
            </a:r>
            <a:r>
              <a:rPr lang="en-US" dirty="0" err="1"/>
              <a:t>الإجراءات</a:t>
            </a:r>
            <a:r>
              <a:rPr lang="en-US" dirty="0"/>
              <a:t> </a:t>
            </a:r>
            <a:r>
              <a:rPr lang="en-US" dirty="0" err="1"/>
              <a:t>المتخذة</a:t>
            </a:r>
            <a:r>
              <a:rPr lang="en-US" dirty="0"/>
              <a:t> </a:t>
            </a:r>
            <a:r>
              <a:rPr lang="en-US" dirty="0" err="1"/>
              <a:t>لتحقيق</a:t>
            </a:r>
            <a:r>
              <a:rPr lang="en-US" dirty="0"/>
              <a:t> </a:t>
            </a:r>
            <a:r>
              <a:rPr lang="en-US" dirty="0" err="1"/>
              <a:t>النتيجة</a:t>
            </a:r>
            <a:r>
              <a:rPr lang="en-US" dirty="0"/>
              <a:t> </a:t>
            </a:r>
            <a:r>
              <a:rPr lang="en-US" dirty="0" err="1"/>
              <a:t>المرجوة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قبل</a:t>
            </a:r>
            <a:r>
              <a:rPr lang="en-US" dirty="0"/>
              <a:t> </a:t>
            </a:r>
            <a:r>
              <a:rPr lang="en-US" dirty="0" err="1"/>
              <a:t>مستهلك</a:t>
            </a:r>
            <a:r>
              <a:rPr lang="en-US" dirty="0"/>
              <a:t> </a:t>
            </a:r>
            <a:r>
              <a:rPr lang="en-US" dirty="0" err="1"/>
              <a:t>العملية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dirty="0" err="1"/>
              <a:t>ردود</a:t>
            </a:r>
            <a:r>
              <a:rPr lang="en-US" dirty="0"/>
              <a:t> </a:t>
            </a:r>
            <a:r>
              <a:rPr lang="en-US" dirty="0" err="1"/>
              <a:t>الفعل</a:t>
            </a:r>
            <a:endParaRPr lang="en-US" dirty="0"/>
          </a:p>
          <a:p>
            <a:r>
              <a:rPr lang="en-US" dirty="0" err="1"/>
              <a:t>التعليقات</a:t>
            </a:r>
            <a:r>
              <a:rPr lang="en-US" dirty="0"/>
              <a:t> </a:t>
            </a:r>
            <a:r>
              <a:rPr lang="en-US" dirty="0" err="1"/>
              <a:t>هي</a:t>
            </a:r>
            <a:r>
              <a:rPr lang="en-US" dirty="0"/>
              <a:t> </a:t>
            </a:r>
            <a:r>
              <a:rPr lang="en-US" dirty="0" err="1"/>
              <a:t>عندما</a:t>
            </a:r>
            <a:r>
              <a:rPr lang="en-US" dirty="0"/>
              <a:t> </a:t>
            </a:r>
            <a:r>
              <a:rPr lang="en-US" dirty="0" err="1"/>
              <a:t>يؤثر</a:t>
            </a:r>
            <a:r>
              <a:rPr lang="en-US" dirty="0"/>
              <a:t> </a:t>
            </a:r>
            <a:r>
              <a:rPr lang="en-US" dirty="0" err="1"/>
              <a:t>إخراج</a:t>
            </a:r>
            <a:r>
              <a:rPr lang="en-US" dirty="0"/>
              <a:t> </a:t>
            </a:r>
            <a:r>
              <a:rPr lang="en-US" dirty="0" err="1"/>
              <a:t>العملية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المدخلات</a:t>
            </a:r>
            <a:r>
              <a:rPr lang="en-US" dirty="0"/>
              <a:t>.</a:t>
            </a:r>
          </a:p>
          <a:p>
            <a:r>
              <a:rPr lang="en-US" dirty="0" err="1"/>
              <a:t>غالبًا</a:t>
            </a:r>
            <a:r>
              <a:rPr lang="en-US" dirty="0"/>
              <a:t> </a:t>
            </a:r>
            <a:r>
              <a:rPr lang="en-US" dirty="0" err="1"/>
              <a:t>ما</a:t>
            </a:r>
            <a:r>
              <a:rPr lang="en-US" dirty="0"/>
              <a:t> </a:t>
            </a:r>
            <a:r>
              <a:rPr lang="en-US" dirty="0" err="1"/>
              <a:t>يشار</a:t>
            </a:r>
            <a:r>
              <a:rPr lang="en-US" dirty="0"/>
              <a:t> </a:t>
            </a:r>
            <a:r>
              <a:rPr lang="en-US" dirty="0" err="1"/>
              <a:t>إلى</a:t>
            </a:r>
            <a:r>
              <a:rPr lang="en-US" dirty="0"/>
              <a:t> </a:t>
            </a:r>
            <a:r>
              <a:rPr lang="en-US" dirty="0" err="1"/>
              <a:t>التعليقات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أنها</a:t>
            </a:r>
            <a:r>
              <a:rPr lang="en-US" dirty="0"/>
              <a:t> </a:t>
            </a:r>
            <a:r>
              <a:rPr lang="en-US" dirty="0" err="1"/>
              <a:t>حلقة</a:t>
            </a:r>
            <a:r>
              <a:rPr lang="en-US" dirty="0"/>
              <a:t> </a:t>
            </a:r>
            <a:r>
              <a:rPr lang="en-US" dirty="0" err="1"/>
              <a:t>التغذية</a:t>
            </a:r>
            <a:r>
              <a:rPr lang="en-US" dirty="0"/>
              <a:t> </a:t>
            </a:r>
            <a:r>
              <a:rPr lang="en-US" dirty="0" err="1"/>
              <a:t>الراجعة</a:t>
            </a:r>
            <a:r>
              <a:rPr lang="en-US" dirty="0"/>
              <a:t>.</a:t>
            </a:r>
          </a:p>
          <a:p>
            <a:r>
              <a:rPr lang="en-US" dirty="0" err="1"/>
              <a:t>يمكن</a:t>
            </a:r>
            <a:r>
              <a:rPr lang="en-US" dirty="0"/>
              <a:t> </a:t>
            </a:r>
            <a:r>
              <a:rPr lang="en-US" dirty="0" err="1"/>
              <a:t>أن</a:t>
            </a:r>
            <a:r>
              <a:rPr lang="en-US" dirty="0"/>
              <a:t> </a:t>
            </a:r>
            <a:r>
              <a:rPr lang="en-US" dirty="0" err="1"/>
              <a:t>تكون</a:t>
            </a:r>
            <a:r>
              <a:rPr lang="en-US" dirty="0"/>
              <a:t> </a:t>
            </a:r>
            <a:r>
              <a:rPr lang="en-US" dirty="0" err="1"/>
              <a:t>حلقات</a:t>
            </a:r>
            <a:r>
              <a:rPr lang="en-US" dirty="0"/>
              <a:t> </a:t>
            </a:r>
            <a:r>
              <a:rPr lang="en-US" dirty="0" err="1"/>
              <a:t>الملاحظات</a:t>
            </a:r>
            <a:r>
              <a:rPr lang="en-US" dirty="0"/>
              <a:t> </a:t>
            </a:r>
            <a:r>
              <a:rPr lang="en-US" dirty="0" err="1"/>
              <a:t>إيجابية</a:t>
            </a:r>
            <a:r>
              <a:rPr lang="en-US" dirty="0"/>
              <a:t> </a:t>
            </a:r>
            <a:r>
              <a:rPr lang="en-US" dirty="0" err="1"/>
              <a:t>أو</a:t>
            </a:r>
            <a:r>
              <a:rPr lang="en-US" dirty="0"/>
              <a:t> </a:t>
            </a:r>
            <a:r>
              <a:rPr lang="en-US" dirty="0" err="1"/>
              <a:t>سلبية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dirty="0" err="1"/>
              <a:t>أنظمة</a:t>
            </a:r>
            <a:r>
              <a:rPr lang="en-US" dirty="0"/>
              <a:t> </a:t>
            </a:r>
            <a:r>
              <a:rPr lang="en-US" dirty="0" err="1"/>
              <a:t>التحكم</a:t>
            </a:r>
            <a:endParaRPr lang="en-US" dirty="0"/>
          </a:p>
          <a:p>
            <a:r>
              <a:rPr lang="en-US" dirty="0" err="1"/>
              <a:t>يتضمن</a:t>
            </a:r>
            <a:r>
              <a:rPr lang="en-US" dirty="0"/>
              <a:t> </a:t>
            </a:r>
            <a:r>
              <a:rPr lang="en-US" dirty="0" err="1"/>
              <a:t>وحدة</a:t>
            </a:r>
            <a:r>
              <a:rPr lang="en-US" dirty="0"/>
              <a:t> </a:t>
            </a:r>
            <a:r>
              <a:rPr lang="en-US" dirty="0" err="1"/>
              <a:t>تحكم</a:t>
            </a:r>
            <a:r>
              <a:rPr lang="en-US" dirty="0"/>
              <a:t> </a:t>
            </a:r>
            <a:r>
              <a:rPr lang="en-US" dirty="0" err="1"/>
              <a:t>تستخدم</a:t>
            </a:r>
            <a:r>
              <a:rPr lang="en-US" dirty="0"/>
              <a:t> </a:t>
            </a:r>
            <a:r>
              <a:rPr lang="en-US" dirty="0" err="1"/>
              <a:t>المدخلات</a:t>
            </a:r>
            <a:r>
              <a:rPr lang="en-US" dirty="0"/>
              <a:t> </a:t>
            </a:r>
            <a:r>
              <a:rPr lang="en-US" dirty="0" err="1"/>
              <a:t>والمخرجات</a:t>
            </a:r>
            <a:r>
              <a:rPr lang="en-US" dirty="0"/>
              <a:t> </a:t>
            </a:r>
            <a:r>
              <a:rPr lang="en-US" dirty="0" err="1"/>
              <a:t>لإدارة</a:t>
            </a:r>
            <a:r>
              <a:rPr lang="en-US" dirty="0"/>
              <a:t> </a:t>
            </a:r>
            <a:r>
              <a:rPr lang="en-US" dirty="0" err="1"/>
              <a:t>وتنظيم</a:t>
            </a:r>
            <a:r>
              <a:rPr lang="en-US" dirty="0"/>
              <a:t> </a:t>
            </a:r>
            <a:r>
              <a:rPr lang="en-US" dirty="0" err="1"/>
              <a:t>سلوك</a:t>
            </a:r>
            <a:r>
              <a:rPr lang="en-US" dirty="0"/>
              <a:t> </a:t>
            </a:r>
            <a:r>
              <a:rPr lang="en-US" dirty="0" err="1"/>
              <a:t>النظام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محاولة</a:t>
            </a:r>
            <a:r>
              <a:rPr lang="en-US" dirty="0"/>
              <a:t> </a:t>
            </a:r>
            <a:r>
              <a:rPr lang="en-US" dirty="0" err="1"/>
              <a:t>لتحقيق</a:t>
            </a:r>
            <a:r>
              <a:rPr lang="en-US" dirty="0"/>
              <a:t> </a:t>
            </a:r>
            <a:r>
              <a:rPr lang="en-US" dirty="0" err="1"/>
              <a:t>الحالة</a:t>
            </a:r>
            <a:r>
              <a:rPr lang="en-US" dirty="0"/>
              <a:t> </a:t>
            </a:r>
            <a:r>
              <a:rPr lang="en-US" dirty="0" err="1"/>
              <a:t>المرغوبة</a:t>
            </a:r>
            <a:r>
              <a:rPr lang="en-US" dirty="0"/>
              <a:t>.</a:t>
            </a:r>
          </a:p>
          <a:p>
            <a:r>
              <a:rPr lang="en-US" dirty="0" err="1"/>
              <a:t>غالبًا</a:t>
            </a:r>
            <a:r>
              <a:rPr lang="en-US" dirty="0"/>
              <a:t> </a:t>
            </a:r>
            <a:r>
              <a:rPr lang="en-US" dirty="0" err="1"/>
              <a:t>ما</a:t>
            </a:r>
            <a:r>
              <a:rPr lang="en-US" dirty="0"/>
              <a:t> </a:t>
            </a:r>
            <a:r>
              <a:rPr lang="en-US" dirty="0" err="1"/>
              <a:t>يُطلق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الجزء</a:t>
            </a:r>
            <a:r>
              <a:rPr lang="en-US" dirty="0"/>
              <a:t> </a:t>
            </a:r>
            <a:r>
              <a:rPr lang="en-US" dirty="0" err="1"/>
              <a:t>الخاضع</a:t>
            </a:r>
            <a:r>
              <a:rPr lang="en-US" dirty="0"/>
              <a:t> </a:t>
            </a:r>
            <a:r>
              <a:rPr lang="en-US" dirty="0" err="1"/>
              <a:t>للرقابة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النظام</a:t>
            </a:r>
            <a:r>
              <a:rPr lang="en-US" dirty="0"/>
              <a:t> </a:t>
            </a:r>
            <a:r>
              <a:rPr lang="en-US" dirty="0" err="1"/>
              <a:t>اسم</a:t>
            </a:r>
            <a:r>
              <a:rPr lang="en-US" dirty="0"/>
              <a:t> </a:t>
            </a:r>
            <a:r>
              <a:rPr lang="en-US" dirty="0" err="1"/>
              <a:t>النبات</a:t>
            </a:r>
            <a:r>
              <a:rPr lang="en-US" dirty="0"/>
              <a:t>.</a:t>
            </a:r>
          </a:p>
          <a:p>
            <a:r>
              <a:rPr lang="en-US" dirty="0" err="1"/>
              <a:t>يسمى</a:t>
            </a:r>
            <a:r>
              <a:rPr lang="en-US" dirty="0"/>
              <a:t> </a:t>
            </a:r>
            <a:r>
              <a:rPr lang="en-US" dirty="0" err="1"/>
              <a:t>اختيار</a:t>
            </a:r>
            <a:r>
              <a:rPr lang="en-US" dirty="0"/>
              <a:t> </a:t>
            </a:r>
            <a:r>
              <a:rPr lang="en-US" dirty="0" err="1"/>
              <a:t>التعديلات</a:t>
            </a:r>
            <a:r>
              <a:rPr lang="en-US" dirty="0"/>
              <a:t> </a:t>
            </a:r>
            <a:r>
              <a:rPr lang="en-US" dirty="0" err="1"/>
              <a:t>التي</a:t>
            </a:r>
            <a:r>
              <a:rPr lang="en-US" dirty="0"/>
              <a:t> </a:t>
            </a:r>
            <a:r>
              <a:rPr lang="en-US" dirty="0" err="1"/>
              <a:t>يتم</a:t>
            </a:r>
            <a:r>
              <a:rPr lang="en-US" dirty="0"/>
              <a:t> </a:t>
            </a:r>
            <a:r>
              <a:rPr lang="en-US" dirty="0" err="1"/>
              <a:t>تطبيقها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مصنع</a:t>
            </a:r>
            <a:r>
              <a:rPr lang="en-US" dirty="0"/>
              <a:t> </a:t>
            </a:r>
            <a:r>
              <a:rPr lang="en-US" dirty="0" err="1"/>
              <a:t>لتحقيق</a:t>
            </a:r>
            <a:r>
              <a:rPr lang="en-US" dirty="0"/>
              <a:t> </a:t>
            </a:r>
            <a:r>
              <a:rPr lang="en-US" dirty="0" err="1"/>
              <a:t>الناتج</a:t>
            </a:r>
            <a:r>
              <a:rPr lang="en-US" dirty="0"/>
              <a:t> </a:t>
            </a:r>
            <a:r>
              <a:rPr lang="en-US" dirty="0" err="1"/>
              <a:t>المرغوب</a:t>
            </a:r>
            <a:r>
              <a:rPr lang="en-US" dirty="0"/>
              <a:t> </a:t>
            </a:r>
            <a:r>
              <a:rPr lang="en-US" dirty="0" err="1"/>
              <a:t>فيه</a:t>
            </a:r>
            <a:r>
              <a:rPr lang="en-US" dirty="0"/>
              <a:t> </a:t>
            </a:r>
            <a:r>
              <a:rPr lang="en-US" dirty="0" err="1"/>
              <a:t>بنظرية</a:t>
            </a:r>
            <a:r>
              <a:rPr lang="en-US" dirty="0"/>
              <a:t> </a:t>
            </a:r>
            <a:r>
              <a:rPr lang="en-US" dirty="0" err="1"/>
              <a:t>التحكم</a:t>
            </a:r>
            <a:r>
              <a:rPr lang="en-US" dirty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285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20" y="2607978"/>
            <a:ext cx="3864980" cy="345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بلوتوث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البروتوكول اللاسلكي المستخدم لاتصالات البيانات عبر مسافات قصيرة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PAN)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مدعوم من قبل جميع الأجهزة المحمولة وملحقاتها تقريبًا - المعيار الفعلي للصوت بين الأجهزة المحمولة.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Bluetooth Low Energy (BLE) -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تحظى بشعبية كبيرة بسبب صناعة الهواتف الذكية والتطبيقات الجديدة في الرعاية الصحية واللياقة والإشارات.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يعمل في نطاق 2.4 جيجا هرتز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ISM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يتمتع بمعدل اتصال سريع جدًا (مللي ثانية) ومعدل بيانات مرتفع جدًا (1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ميجابت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الثانية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968409" y="2915756"/>
            <a:ext cx="3991896" cy="222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Bluetooth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Wireless protocol used for data communication over short distances (PAN) 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by almost all mobile devices and accessories - 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defacto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standard for audio between mobile devices.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Bluetooth Low Energy (BLE) - very popular because of the smartphone industry and new applications in healthcare, fitness, and beacons.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389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61</a:t>
            </a:fld>
            <a:endParaRPr dirty="0"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15200" y="2915756"/>
            <a:ext cx="3893826" cy="3578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4G / 5G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شبكات البيانات الخلوية المصممة للاستفادة من الاتصالات عبر مناطق جغرافية واسعة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عرض النطاق الترددي عالي الحركة (القطارات والسيارات) لنظام 4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هو 100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ميجابت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الثانية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سرعة الحركة المنخفضة (المشاة والمستخدمون الثابتون) لأنظمة 4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هي 1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جيجابت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الثانية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يوفر 4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دعمًا للصوت ، والاتصال الهاتفي عبر بروتوكول الإنترنت ، والوصول إلى الإنترنت عبر الهاتف المحمول ، ومكالمات الفيديو ، وخدمات الألعاب ، والحوسبة السحابية ، والتلفزيون المحمول عالي الدقة ، والتلفزيون ثلاثي الأبعاد المحمول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160060" y="2555042"/>
            <a:ext cx="4131561" cy="23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4G/5G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Cellular-based data networks designed to take advantage of communications over large geographic areas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mobility bandwidth (trains and cars) of 4G system is 100 Mbps 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mobility (pedestrians and stationary users) of 4G systems is 1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Gbps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4G provides support 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89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28848" y="2915755"/>
            <a:ext cx="3780430" cy="381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والحوسبة السحابية ، والتلفزيون المحمول عالي الدقة ، والتلفزيون ثلاثي الأبعاد المحمول.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التطور طويل الأمد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LTE)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WiMAX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(IEEE 802.16e)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هما نظامان شائعان للجيل الرابع.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إصدار تقنية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LTE 4G 13e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يشمل توحيد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NarrowBand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(NB-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- an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تقنية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LPWAN.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شبكات المحمول من الجيل التالي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تحالف تحديد المعايير و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متطلبات 5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146412" y="3244620"/>
            <a:ext cx="4033491" cy="168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4G provides support for voice, IP telephony, mobile Internet access, video calling, gaming services, cloud computing, high-definition mobile TV, and mobile 3D TV.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Term Evolution (LTE) and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WiMAX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(IEEE 802.16e) are two popular 4G systems.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LTE 4G technology release 13e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12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7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69790" y="2779232"/>
            <a:ext cx="3984009" cy="245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لوراوان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تقنية لاسلكية مصممة لتوفير اتصالات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لاسلكية للأجهزة المقيدة بالطاقة.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يستهدف المتطلبات الرئيسية لإنترنت الأشياء مثل الاتصال الآمن ثنائي الاتجاه ، وخدمات التنقل والتوطين.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الهندسة المعمارية هي في الغالب طوبولوجيا نجمية ممتدة حيث تقوم البوابات بترحيل الرسائل بين الأجهزة الطرفية وخادم الشبكة المركزية الموجود في الواجهة الخلفية.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269242" y="2877951"/>
            <a:ext cx="3691062" cy="1466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LoRaWAN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Wireless technology designed to provide wireless WAN connections to power constricted devices.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targets key requirements of the Internet of Things such as secure bi-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9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20" y="2899112"/>
            <a:ext cx="3720206" cy="177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معدلات البيانات تتراوح من 0.3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كيلوبت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الثانية إلى 50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كيلوبت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الثانية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تم تضمين الأمان في معيار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LoRaWAN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ويتم تنفيذه في مخطط تشفير متعدد الطبقات.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تُستخدم المفاتيح الفريدة في طبقات التطبيقات والشبكة والجهاز.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392072" y="3090585"/>
            <a:ext cx="3568232" cy="168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communication, mobility and localization services.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is often an extended star topology in which gateways relay messages between end-devices and a central network server is located in the backend.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rates range from 0.3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71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125" y="-6581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8008263" y="2736229"/>
            <a:ext cx="2955933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نموذج الحوسبة السحابية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الوصول عند الطلب إلى مجموعة مشتركة للتكوين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موارد الحوسبة.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يمكن توفير الموارد بسرعة مع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الحد الأدنى من جهد الإدارة.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يستخدم مقدمو الخدمات السحابية مراكز البيانات لـ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الخدمات السحابية والموارد المستندة إلى السحابة.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نفقات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التخزين كأداة مساعدة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255594" y="3090584"/>
            <a:ext cx="3704710" cy="181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Computing Model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On-demand access to a shared pool of configurable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computing resources.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can be made available quickly with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 management effort.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service providers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617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5195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485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15199" y="3244621"/>
            <a:ext cx="3632951" cy="183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مقدمو الخدمات السحابية جادون للغاية أيضًا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حول الأمان ، والتأكد من أن بيانات العميل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حافظوا على سلامتهم وأمنهم 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أمثلة على الخدمات السحابية: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Amazon AWS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IFTTT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Zapier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Built.io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Webex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Teams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214652" y="2915756"/>
            <a:ext cx="3643951" cy="181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ar-S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service providers are also very serious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security,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kept safe and secure..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cloud services: Amazon AWS,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IFTTT,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Zapier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Built.io,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Webex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Teams</a:t>
            </a:r>
          </a:p>
          <a:p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ustomer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113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95833" y="2811439"/>
            <a:ext cx="3422007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نموذج حساب الضباب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بنية أساسية للحوسبة الموزعة أقرب إلى حافة الشبكة.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تقوم الأجهزة المتطورة بتشغيل التطبيقات محليًا واتخاذ قرارات فورية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يقلل من عبء البيانات على الشبكات حيث لا يتم إرسال البيانات الأولية عبر اتصالات الشبكة.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يحسن الأمن - يمنع نقل البيانات الحساسة إلى ما وراء الحافة حيث تكون هناك حاجة إليها.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تطبيقات الضباب تراقب أو تحلل الوقت الحقيقي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البيانات من الأشياء المتصلة بالشبكة ثم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091822" y="2801136"/>
            <a:ext cx="4147186" cy="183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Fog Computing Model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computing infrastructure closer to the network edge.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 devices run applications locally and make immediate decisions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the data burden on networks as raw data not sent over network connections.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2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-1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1064525" y="3081045"/>
            <a:ext cx="4763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1.2.2 Layers of Connections</a:t>
            </a:r>
          </a:p>
          <a:p>
            <a:r>
              <a:rPr lang="en-US" dirty="0"/>
              <a:t>• Connections Within Networks</a:t>
            </a:r>
          </a:p>
          <a:p>
            <a:r>
              <a:rPr lang="en-US" dirty="0"/>
              <a:t>• Connections can have different contexts.</a:t>
            </a:r>
          </a:p>
          <a:p>
            <a:r>
              <a:rPr lang="en-US" dirty="0"/>
              <a:t>• Power connections, circuit connections or</a:t>
            </a:r>
          </a:p>
          <a:p>
            <a:r>
              <a:rPr lang="en-US" dirty="0"/>
              <a:t>network connections.</a:t>
            </a:r>
          </a:p>
          <a:p>
            <a:r>
              <a:rPr lang="en-US" dirty="0"/>
              <a:t>• Physical Connections</a:t>
            </a:r>
          </a:p>
          <a:p>
            <a:r>
              <a:rPr lang="en-US" dirty="0"/>
              <a:t>• Relate to the media and cable type.</a:t>
            </a:r>
          </a:p>
          <a:p>
            <a:r>
              <a:rPr lang="en-US" dirty="0"/>
              <a:t>• Common media types include copper, fiber</a:t>
            </a:r>
          </a:p>
          <a:p>
            <a:r>
              <a:rPr lang="en-US" dirty="0"/>
              <a:t>optics and wireless.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792872" y="3377421"/>
            <a:ext cx="25113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1.2.2 </a:t>
            </a:r>
            <a:r>
              <a:rPr lang="ar-SA" dirty="0"/>
              <a:t>طبقات التوصيلات:</a:t>
            </a:r>
          </a:p>
          <a:p>
            <a:r>
              <a:rPr lang="ar-SA" dirty="0"/>
              <a:t>• اتصالات داخل الشبكات</a:t>
            </a:r>
          </a:p>
          <a:p>
            <a:r>
              <a:rPr lang="ar-SA" dirty="0"/>
              <a:t>يمكن أن يكون للاتصالات سياقات مختلفة.</a:t>
            </a:r>
          </a:p>
          <a:p>
            <a:r>
              <a:rPr lang="ar-SA" dirty="0"/>
              <a:t>توصيلات الطاقة أو توصيلات الدائرة أو توصيلات الشبكة.</a:t>
            </a:r>
          </a:p>
          <a:p>
            <a:r>
              <a:rPr lang="ar-SA" dirty="0"/>
              <a:t>• التوصيلات المادية</a:t>
            </a:r>
          </a:p>
          <a:p>
            <a:r>
              <a:rPr lang="ar-SA" dirty="0"/>
              <a:t>تتعلق الوسائط ونوع الكابل.</a:t>
            </a:r>
          </a:p>
          <a:p>
            <a:r>
              <a:rPr lang="ar-SA" dirty="0"/>
              <a:t>تشمل أنواع الوسائط الشائعة النحاس والألياف الضوئية واللاسلكية.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027475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2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656394" y="2756848"/>
            <a:ext cx="3552632" cy="358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الخدمات السحابية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يتمتع عملاء السحابة بإمكانية الوصول إلى مجموعة مشتركة من موارد الحوسبة القابلة للتكوين التي يمكن توفيرها وإصدارها بسرعة بأقل جهد إداري.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يوسع وظائف نظام إنترنت الأشياء: تتم معالجة البيانات وتخزينها في السحابة بدلاً من أجهزة إنترنت الأشياء.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البيانات والموارد - متوفرة دائمًا لأي جهاز في النظام طالما أن الجهاز متصل بالإنترنت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مقدمو الخدمات السحابية جادون للغاية أيضًا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حول الأمان ، والتأكد من أن بيانات العميل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حافظوا على سلامتهم وأمنهم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446663" y="2733891"/>
            <a:ext cx="3644503" cy="190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Services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customers have access to a shared pool of configurable computing resources that can be rapidly provisioned and released with minimal management effort.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 functionality of an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system: data processing and storage done in the cloud instead of in 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devices.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98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535760" y="2755080"/>
            <a:ext cx="7912511" cy="2308284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rtl="1">
              <a:buSzPts val="2400"/>
            </a:pPr>
            <a:r>
              <a:rPr lang="ar-SA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تطبيقات انترنت الأشياء في الاعمال</a:t>
            </a:r>
            <a:endParaRPr lang="ar-SA"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9928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915756"/>
            <a:ext cx="3700710" cy="243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5.1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نظام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اشرح كيف تمكّن معدات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وبرامجها وخدماتها أنظمة إنترنت الأشياء.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5.2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تطبيقات إنترنت الأشياء الصناعية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شرح قيمة تطبيقات إنترنت الأشياء الصناعية.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5.3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أنظمة إنترنت الأشياء في العالم الحقيقي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شرح كيف تحل أنظمة إنترنت الأشياء مشاكل العالم الحقيقي.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8" y="3081046"/>
            <a:ext cx="3712774" cy="229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5.1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Cisco equipment, software, and services enable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systems.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5.2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Industrial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Applications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value of Industrial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Applications.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5.3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Systems in the Real World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systems solve real world problems.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572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1315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811439"/>
            <a:ext cx="3892148" cy="281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ربط الأشياء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يسمح بالوصول إلى الأشياء عبر الإنترنت التي لم تكن موجودة في الماضي.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الأجهزة المنزلية والسيارات وأجهزة الاستشعار والمزيد.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تتطلب التطبيقات الصناعية درجة أعلى من الموثوقية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الشبكة والأشياء المتقاربة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يتم توصيل العديد من الأشياء حاليًا باستخدام مفكك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مجموعة من الشبكات المستقلة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064525" y="2961479"/>
            <a:ext cx="4087578" cy="164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Connecting Things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for things to be accessible over the Internet that historically have not been.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appliances, cars, sensors, and more.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applications require a higher degree of reliability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11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915755"/>
            <a:ext cx="3991896" cy="256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الشبكات التي يمكن أن تستفيد من التقارب: السيارات و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المباني السكنية والمكتبية (التدفئة والتهوية 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تكييف الهواء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HVAC)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خدمة الهاتف ، الأمن 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والإضاءة).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الشبكة المتقاربة هي شبكة قوية تتضمن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الأمان الشامل والتحليلات والإدارة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قدرات.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8" y="3081045"/>
            <a:ext cx="3658183" cy="200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Converged Network and Things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things are currently connected using a loose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 of independent networks.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networks are harder to incorporate into the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Networks that would benefit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765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5365884" y="2915756"/>
            <a:ext cx="5743394" cy="259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ربط الصناعة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ورقمنتها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يتيح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M2M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الاتصال بين الأجهزة.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يحدث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M2M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في السيارات ذات درجة الحرارة والزيت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أجهزة الاستشعار التي تتواصل مع أحد الأشخاص على متن الطائرة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حاسوب.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296537" y="3081046"/>
            <a:ext cx="3164527" cy="1440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Connecting and Digitizing Industry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M2M enables communication between machines.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M2M occurs in cars with temperature and oil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sensors communicating with an onboard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770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545437" y="2915756"/>
            <a:ext cx="3402714" cy="2403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تحديات ربط الأشياء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كيفية دمج ملايين الأشياء من مختلف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الباعة؟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كيفية دمج أشياء جديدة في البنية التحتية للشبكة الحالية؟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كيف يمكن تأمين هذه الأجهزة الجديدة ، كل منها تم تكوينه بمستويات مختلفة من الأمان؟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132764" y="3244621"/>
            <a:ext cx="3872108" cy="183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 to Connecting Things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integrate millions of things from different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vendors?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integrate new things into the existing network infrastructure?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secure these new devices, each configured with varying levels of security?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75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915755"/>
            <a:ext cx="3864852" cy="2898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الركائز الست لنظام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يستخدم مجموعة من المنتجات والتقنيات الجديدة والحالية للحد من تعقيد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الرقمنة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اتصال الشبكة ، وحوسبة الضباب ، والأمن ، وتحليلات البيانات ، والإدارة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والأتمتة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ومنصة تمكين التطبيقات.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دعم إنترنت الأشياء في الصناعة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تختلف معدات التوصيل بالشبكة حسب نوع الشبكة.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يحدد عمود اتصال شبكة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الأجهزة التي يمكن استخدامها لتوفير اتصال إنترنت الأشياء 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132764" y="2902107"/>
            <a:ext cx="3671248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 set of new and existing products and technologies to reduce the complexity of digitization.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Connectivity, Fog Computing, Security, Data Analytics, Management and Automation, Application Enablement Platform.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Supporting 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Industry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750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56142" y="2791390"/>
            <a:ext cx="3852883" cy="1738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أجهزة إنترنت الأشياء الصناعية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الموجهات الصناعية ، والمفاتيح الصناعية ، والصناعية اللاسلكية ، والشبكات المدمجة.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يمكن أن تدعم هذه الأجهزة مجموعة متنوعة من واجهات الاتصال مثل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Ethernet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والتسلسل ، والخلوي ، و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WiFi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وشبكة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RF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و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LoRoWAN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8" y="3258269"/>
            <a:ext cx="3685479" cy="1711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connectivity equipment varies depending on the type of network.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connectivity pillar identifies devices that can be used to provide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connectivity to home networks and various industries.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Industrial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Devices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10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9567" y="222022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15200" y="2383073"/>
            <a:ext cx="3753134" cy="25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مستوى التحكم ، مستوى البيانات ، مستوى الإدارة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طائرة التحكم هي أدمغة الجهاز ، وتستخدم لاتخاذ قرارات إعادة التوجيه.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مستوى البيانات هو أنشطة يتم القيام بها لتلقي البيانات من الأجهزة الأخرى وإعادة توجيهها إلى الجهاز التالي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تسمح طائرة الإدارة بالاتصال لتعديل التكوين أو تحديث البرامج التي تعمل على الجهاز.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تأمين مستويات التحكم والبيانات والإدارة في إنترنت الأشياء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119116" y="3137778"/>
            <a:ext cx="3562066" cy="1516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nn-NO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 Plane, Data Plane, Management Plane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plane is the brains of the device, used to make forwarding decisions.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plane is to the next device activities done to receive data from other devices and to forward them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968408" y="2770495"/>
            <a:ext cx="6045932" cy="336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• </a:t>
            </a:r>
            <a:r>
              <a:rPr lang="en-US" dirty="0"/>
              <a:t>Data Link and Network Connections</a:t>
            </a:r>
          </a:p>
          <a:p>
            <a:r>
              <a:rPr lang="en-US" dirty="0"/>
              <a:t>• Network communication requires protocols to</a:t>
            </a:r>
          </a:p>
          <a:p>
            <a:r>
              <a:rPr lang="en-US" dirty="0"/>
              <a:t>establish the rules of communications. Data Link</a:t>
            </a:r>
          </a:p>
          <a:p>
            <a:r>
              <a:rPr lang="en-US" dirty="0"/>
              <a:t>protocols:</a:t>
            </a:r>
          </a:p>
          <a:p>
            <a:r>
              <a:rPr lang="en-US" dirty="0"/>
              <a:t>• Allow the upper layers to access the media</a:t>
            </a:r>
          </a:p>
          <a:p>
            <a:r>
              <a:rPr lang="en-US" dirty="0"/>
              <a:t>• Prepare network data for the physical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• Control how data is placed and received on</a:t>
            </a:r>
          </a:p>
          <a:p>
            <a:r>
              <a:rPr lang="en-US" dirty="0"/>
              <a:t>the media</a:t>
            </a:r>
          </a:p>
          <a:p>
            <a:endParaRPr lang="en-US" dirty="0"/>
          </a:p>
          <a:p>
            <a:r>
              <a:rPr lang="en-US" dirty="0"/>
              <a:t>• Exchange frames between nodes over a</a:t>
            </a:r>
          </a:p>
          <a:p>
            <a:r>
              <a:rPr lang="en-US" dirty="0"/>
              <a:t>physical network media, such as copper or</a:t>
            </a:r>
          </a:p>
          <a:p>
            <a:r>
              <a:rPr lang="en-US" dirty="0"/>
              <a:t>fiber-optic</a:t>
            </a:r>
          </a:p>
          <a:p>
            <a:r>
              <a:rPr lang="en-US" dirty="0"/>
              <a:t>• Receive and directing packets to an upper</a:t>
            </a:r>
          </a:p>
          <a:p>
            <a:r>
              <a:rPr lang="en-US" dirty="0"/>
              <a:t>layer protocol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488820" y="2915755"/>
            <a:ext cx="36535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طبقات التوصيلات (تابع):</a:t>
            </a:r>
          </a:p>
          <a:p>
            <a:r>
              <a:rPr lang="ar-SA" dirty="0"/>
              <a:t>• ارتباط البيانات واتصالات الشبكة</a:t>
            </a:r>
          </a:p>
          <a:p>
            <a:r>
              <a:rPr lang="ar-SA" dirty="0"/>
              <a:t>• تتطلب اتصالات الشبكة بروتوكولات لإنشاء قواعد الاتصالات. بروتوكولات ارتباط البيانات:</a:t>
            </a:r>
          </a:p>
          <a:p>
            <a:r>
              <a:rPr lang="ar-SA" dirty="0"/>
              <a:t>• اسمح للطبقات العليا بالوصول إلى الوسائط</a:t>
            </a:r>
          </a:p>
          <a:p>
            <a:r>
              <a:rPr lang="ar-SA" dirty="0"/>
              <a:t>• تحضير بيانات الشبكة للشبكة الفعلية</a:t>
            </a:r>
          </a:p>
          <a:p>
            <a:r>
              <a:rPr lang="ar-SA" dirty="0"/>
              <a:t>• التحكم في كيفية وضع البيانات واستلامها على الوسائط</a:t>
            </a:r>
          </a:p>
          <a:p>
            <a:r>
              <a:rPr lang="ar-SA" dirty="0"/>
              <a:t>• تبادل الإطارات بين العقد عبر وسائط شبكة فعلية ، مثل النحاس أو الألياف الضوئية</a:t>
            </a:r>
          </a:p>
          <a:p>
            <a:endParaRPr lang="ar-SA" dirty="0"/>
          </a:p>
          <a:p>
            <a:r>
              <a:rPr lang="ar-SA" dirty="0"/>
              <a:t>• تلقي وتوجيه الحزم إلى بروتوكول الطبقة العليا</a:t>
            </a:r>
          </a:p>
          <a:p>
            <a:r>
              <a:rPr lang="ar-SA" dirty="0"/>
              <a:t>• قم باكتشاف الأخطاء</a:t>
            </a:r>
          </a:p>
          <a:p>
            <a:r>
              <a:rPr lang="ar-SA" dirty="0"/>
              <a:t>• يعتبر اتصال طبقة ارتباط البيانات الأكثر شيوعًا والمستخدم في الشبكات السلكية هو </a:t>
            </a:r>
            <a:r>
              <a:rPr lang="en-US" dirty="0"/>
              <a:t>Ethernet.</a:t>
            </a:r>
          </a:p>
          <a:p>
            <a:r>
              <a:rPr lang="en-US" dirty="0"/>
              <a:t>• </a:t>
            </a:r>
            <a:r>
              <a:rPr lang="ar-SA" dirty="0"/>
              <a:t>تتضمن بروتوكولات ارتباط البيانات الأخرى </a:t>
            </a:r>
            <a:r>
              <a:rPr lang="ar-SA" dirty="0" smtClean="0"/>
              <a:t>معايير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159238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95833" y="2915756"/>
            <a:ext cx="3586150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تأمين مستويات التحكم والبيانات والإدارة في إنترنت الأشياء (تابع)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بعض التوصيات: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تأكد من إمكانية تحديث جهاز إنترنت الأشياء الجديد بسهولة.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 شراء من الشركة المصنعة ذات السمعة الطيبة.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قم بتقسيم أجهزة إنترنت الأشياء إلى شبكة مختلفة أو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VLAN.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 التحقق من وجود تحديثات بانتظام.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يجب تغيير أسماء المستخدمين / كلمات المرور الافتراضية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968408" y="3090585"/>
            <a:ext cx="4397477" cy="2070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Securing the Control, Data, and Management Planes in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(cont’d)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few recommendations: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the new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 can be easily updated.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 from a reputable manufacturer.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devices to a different network or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for updates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335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937790"/>
            <a:ext cx="3731020" cy="314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الأسواق الأفقية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تلبية الاحتياجات المشتركة أو المماثلة لمجموعة واسعة من الصناعات.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شركات الأمن وتكنولوجيا المعلومات والتمويل هي أمثلة على الصناعات التي تعمل في الأسواق الأفقية.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الأسواق العمودية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تقديم السلع والخدمات لمجموعة من العملاء ذوي الاحتياجات المتخصصة.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تعتبر السيارات ، والخدمات المصرفية ، والتعليم ، والرعاية الصحية ، وتجارة التجزئة ، والتكنولوجيا أسواقًا عمودية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8" y="2951439"/>
            <a:ext cx="4036464" cy="2654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Horizontal Markets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 common or similar needs for a wide range of industries.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Security, information technology, and finance companies are examples of industries that operate in horizontal markets..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Vertical Markets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 goods and services to a set of customers with specialized needs.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Automotive, banking, education, 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729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68749" y="2811439"/>
            <a:ext cx="3679402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 متكاملة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تخلق إنترنت الأشياء فرصًا جديدة للتفاعل والعلاقة بين مجموعة متنوعة من الأجهزة المتصلة.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إن إنترنت الأشياء يدور حول تكامل الأجهزة كنظام كامل ، وهو نهج شامل.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يخلق تكامل الأجهزة والأنظمة فرص عمل جديدة وتجارب العملاء.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الإنترنت الصناعي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تكامل الآلات المعقدة وأجهزة الاستشعار و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برمجة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064526" y="3377421"/>
            <a:ext cx="3895778" cy="181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Integrated Solutions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creates new opportunities for the interaction and relationship between a variety of connected devices.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about the integration of devices as a whole system, a holistic approach.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integration of devices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618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315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19" y="2915755"/>
            <a:ext cx="3653587" cy="359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 سير العمل السريرية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مراقبة المرضى الافتراضية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Patient Connect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مركز اتصال سيسكو للرعاية الصحية الذكي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Context-Aware (Location-Aware)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الرعاية الصحية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مجموعة الوسائط الرقمية للرعاية الصحية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 إدارة الرعاية الصحية من سيسكو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توفر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أيضًا حلول إدارة موفري الرعاية الصحية: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091822" y="3081046"/>
            <a:ext cx="3766781" cy="2224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Virtual Patient Observation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Patient Connect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Healthcare Intelligent Contact Center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Context-Aware (Location-Aware) Healthcare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Media Suite for Healthcare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Healthcare Management Solutions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672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038600" y="2984330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801264"/>
            <a:ext cx="3991896" cy="265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سمارت سيتي - هامبورغ ، ألمانيا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حولت مدينة هامبورغ الألمانية نفسها إلى مدينة ذكية. [فيديو]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Cisco Smart +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شبكة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Wi-Fi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متصلة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يربط الناس والبيانات والأجهزة والعمليات وخدمات المدينة.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تتضمن عروض القيمة المقدمة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Smart + Connected Wi-Fi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لقطاعات العملاء ما يلي: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خدمات المواطنين ، خدمات المدينة ، خدمات الأعمال ، تجارة المدينة ، خدمات إدارة البنية التحتية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419367" y="3258269"/>
            <a:ext cx="3357349" cy="255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 City - Hamburg, Germany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city of Hamburg, Germany has transformed itself into a smart city. [VIDEO]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Wi-Fi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Connects people, data, devices, processes, and city services.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propositions provided by the 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Wi-Fi to customer segments include: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782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3081046"/>
            <a:ext cx="3731020" cy="2587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الإضاءة المتصلة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نظام قائم على المعايير لجمع مجموعة متنوعة من البيانات من البيئة.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تجمع مستويات الرطوبة وثاني أكسيد الكربون والأكسجين وضوء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UVA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UVB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والجسيمات والحركة والنشاط الزلزالي والفيديو والصوت وغير ذلك.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تقليل استهلاك الطاقة في المدينة بشكل كبير.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تحسين امتثال سيارة المواطن.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241946" y="3234935"/>
            <a:ext cx="3507475" cy="1711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Lighting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standards-based system for gathering a wide variety of data from the environment.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Collects levels for humidity, CO2 and O2, UVA and UVB light, particulate matter, motion and seismic activity, video, sound, and more.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770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28848" y="3081046"/>
            <a:ext cx="3619302" cy="239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Cisco Smart +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مركز العمليات المتصلة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تبحث المدن بشكل متزايد عن طريقة عرض مخصصة ومتكاملة وواجهة واحدة لهذه البيانات.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يعرض حل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Smart + Connected Operations Center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بيانات المستشعر والخريطة والفيديو عبر تخطيط واحد.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يسمح للمشغلين بالتحكم في الأنشطة الديناميكية التي تتضمن معالجة الصور وتغذية الفيديو وتكامل البيانات والتنبيهات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064526" y="3399456"/>
            <a:ext cx="3712190" cy="1516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Operations Center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Cities are increasingly looking for a customized, integrated, single-interface view of this data.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Cisco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Smart+Connected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Operations Center solution displays sensor, map, and video data across a single layout.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833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3081046"/>
            <a:ext cx="3731020" cy="2939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حلول الشبكة الذكية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توفر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العديد من حلول الشبكات الذكية بما في ذلك: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هندسة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GridBlocks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خدمات الشبكة المتصلة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شبكة المنطقة الميدانية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ناقل الحركة والمحطة الفرعية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أمن الشبكة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عمليات الشبكة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9" y="3251281"/>
            <a:ext cx="4036464" cy="252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Smart Grid Solutions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Cisco provides many smart grid solutions including: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GridBlocks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Architecture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Connected Grid Services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Area Network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and Substation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 Security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577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2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743199"/>
            <a:ext cx="3892148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تحديات التصنيع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يجب أن يدمج التصنيع باستمرار التكنولوجيا المبتكرة الجديدة في البنية التحتية للمصنع الحالي.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أصبحت شبكات التكنولوجيا التشغيلية المتعددة المنعزلة مشكلة.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يزيد التنوع في الشبكات من التكلفة والتعقيد.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يؤدي الافتقار إلى التكامل إلى مجموعة واسعة من القضايا ، بما في ذلك: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عمليات غير فعالة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بطء الاستجابة في كل من المصنع والسوق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ضعف مراقبة الجودة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141470" y="3305374"/>
            <a:ext cx="3695375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Challenges in Manufacturing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 must continually integrate new innovative technology into the existing plant infrastructure.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siloed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operational technology networks become a problem.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 in networks increases cost and complexity.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654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2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3484361"/>
            <a:ext cx="3731020" cy="2794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يعتمد نظام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على ست ركائز: اتصال الشبكة ، وحوسبة الضباب ، والأمن ، وتحليل البيانات ، والإدارة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والأتمتة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ومنصة تمكين التطبيقات. يعد الأمان مهمًا جدًا لإنترنت الأشياء ، لأنه يضمن أمان البيانات والتحكم وطرق الإدارة.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ينتشر إنترنت الأشياء عبر الأسواق الرأسية والأفقية. الرعاية الصحية المتصلة والمدن الذكية والشبكات الذكية والتصنيع المتصل هي أمثلة قليلة لأنظمة إنترنت الأشياء في العالم الحقيقي.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تستخدم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Connected Healthcare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إنترنت 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8" y="3090584"/>
            <a:ext cx="3753717" cy="281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Cisco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 relies on six pillars: Network Connectivity, Fog Computing, Security, Data Analysis, Management and Automation, and Application Enablement Platform. Security is very important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because it ensures that the data, control, and management planes are secure.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spreads across both vertical and horizontal markets. Connected Healthcare, Smart Cities, Smart Grids and Connected Manufacturing are a few examples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09801" y="1557286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1064525" y="2797791"/>
            <a:ext cx="38957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1.2.3 Impact of Connections on Privacy and Security</a:t>
            </a:r>
          </a:p>
          <a:p>
            <a:endParaRPr lang="en-US" dirty="0"/>
          </a:p>
          <a:p>
            <a:r>
              <a:rPr lang="en-US" dirty="0"/>
              <a:t>• What is Metadata?</a:t>
            </a:r>
          </a:p>
          <a:p>
            <a:r>
              <a:rPr lang="en-US" dirty="0"/>
              <a:t>• Metadata refers to the data about data.</a:t>
            </a:r>
          </a:p>
          <a:p>
            <a:r>
              <a:rPr lang="en-US" dirty="0"/>
              <a:t>• Metadata can be embedded within a digital</a:t>
            </a:r>
          </a:p>
          <a:p>
            <a:r>
              <a:rPr lang="en-US" dirty="0"/>
              <a:t>object or it can be stored separately.</a:t>
            </a:r>
          </a:p>
          <a:p>
            <a:r>
              <a:rPr lang="en-US" dirty="0"/>
              <a:t>• Metadata is not usually seen by a user.</a:t>
            </a:r>
          </a:p>
          <a:p>
            <a:r>
              <a:rPr lang="en-US" dirty="0"/>
              <a:t>• The Impact of </a:t>
            </a:r>
            <a:r>
              <a:rPr lang="en-US" dirty="0" err="1"/>
              <a:t>IoT</a:t>
            </a:r>
            <a:r>
              <a:rPr lang="en-US" dirty="0"/>
              <a:t> on Privacy</a:t>
            </a:r>
          </a:p>
          <a:p>
            <a:r>
              <a:rPr lang="en-US" dirty="0"/>
              <a:t>• Suggestions and design considerations</a:t>
            </a:r>
          </a:p>
          <a:p>
            <a:r>
              <a:rPr lang="en-US" dirty="0"/>
              <a:t>concerning privacy include:</a:t>
            </a:r>
          </a:p>
          <a:p>
            <a:r>
              <a:rPr lang="en-US" dirty="0"/>
              <a:t>• Transparency</a:t>
            </a:r>
          </a:p>
          <a:p>
            <a:r>
              <a:rPr lang="en-US" dirty="0"/>
              <a:t>• Data Collection and Use</a:t>
            </a:r>
          </a:p>
          <a:p>
            <a:r>
              <a:rPr lang="en-US" dirty="0"/>
              <a:t>• Data Access</a:t>
            </a:r>
          </a:p>
          <a:p>
            <a:endParaRPr lang="en-US" dirty="0"/>
          </a:p>
          <a:p>
            <a:r>
              <a:rPr lang="en-US" dirty="0"/>
              <a:t>• Challenges for Securing </a:t>
            </a:r>
            <a:r>
              <a:rPr lang="en-US" dirty="0" err="1"/>
              <a:t>IoT</a:t>
            </a:r>
            <a:r>
              <a:rPr lang="en-US" dirty="0"/>
              <a:t> Devices</a:t>
            </a:r>
          </a:p>
        </p:txBody>
      </p:sp>
      <p:sp>
        <p:nvSpPr>
          <p:cNvPr id="3" name="مستطيل 2"/>
          <p:cNvSpPr/>
          <p:nvPr/>
        </p:nvSpPr>
        <p:spPr>
          <a:xfrm>
            <a:off x="7449320" y="2915755"/>
            <a:ext cx="39194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1.2.3 </a:t>
            </a:r>
            <a:r>
              <a:rPr lang="ar-SA" dirty="0"/>
              <a:t>تأثير الاتصالات على الخصوصية والأمن:</a:t>
            </a:r>
          </a:p>
          <a:p>
            <a:r>
              <a:rPr lang="ar-SA" dirty="0"/>
              <a:t>• ما هي البيانات الوصفية؟</a:t>
            </a:r>
          </a:p>
          <a:p>
            <a:r>
              <a:rPr lang="ar-SA" dirty="0"/>
              <a:t>تشير البيانات الوصفية إلى البيانات المتعلقة بالبيانات.</a:t>
            </a:r>
          </a:p>
          <a:p>
            <a:r>
              <a:rPr lang="ar-SA" dirty="0"/>
              <a:t>يمكن تضمين البيانات الوصفية في كائن رقمي أو يمكن تخزينها بشكل منفصل.</a:t>
            </a:r>
          </a:p>
          <a:p>
            <a:r>
              <a:rPr lang="ar-SA" dirty="0"/>
              <a:t>عادة لا يرى المستخدم البيانات الوصفية.</a:t>
            </a:r>
          </a:p>
          <a:p>
            <a:r>
              <a:rPr lang="ar-SA" dirty="0"/>
              <a:t>• تأثير إنترنت الأشياء على الخصوصية</a:t>
            </a:r>
          </a:p>
          <a:p>
            <a:r>
              <a:rPr lang="ar-SA" dirty="0"/>
              <a:t>تتضمن الاقتراحات واعتبارات التصميم المتعلقة بالخصوصية ما يلي:</a:t>
            </a:r>
          </a:p>
          <a:p>
            <a:r>
              <a:rPr lang="ar-SA" dirty="0"/>
              <a:t>الشفافية</a:t>
            </a:r>
          </a:p>
          <a:p>
            <a:r>
              <a:rPr lang="ar-SA" dirty="0"/>
              <a:t>جمع البيانات واستخدامها</a:t>
            </a:r>
          </a:p>
          <a:p>
            <a:r>
              <a:rPr lang="ar-SA" dirty="0"/>
              <a:t>الدخول الى البيانات</a:t>
            </a:r>
          </a:p>
          <a:p>
            <a:r>
              <a:rPr lang="ar-SA" dirty="0"/>
              <a:t>• تحديات تأمين أجهزة إنترنت الأشياء</a:t>
            </a:r>
          </a:p>
          <a:p>
            <a:r>
              <a:rPr lang="ar-SA" dirty="0"/>
              <a:t>تتضمن بعض العوامل التي تؤثر على أمان شبكة إنترنت الأشياء ما </a:t>
            </a:r>
            <a:r>
              <a:rPr lang="ar-SA" dirty="0" smtClean="0"/>
              <a:t>يلي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013719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76626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56143" y="2924143"/>
            <a:ext cx="3725840" cy="313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تستخدم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Connected Healthcare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إنترنت الأشياء لمساعدة مقدمي الرعاية الصحية على تقليل التكاليف وتحسين الإنتاجية وتقديم رعاية أفضل للأشخاص في المجتمعات الريفية وكذلك في المراكز الحضرية.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تشمل عروض قيمة المدن الذكية الإضاءة ، ومراكز العمليات ، ومواقف السيارات ، والسلامة والأمن ، وحركة المرور ، وشبكة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Wi-Fi.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تجلب الشبكة الذكية فكرة أن المستهلكين يولدون الطاقة لأنفسهم وللشبكة. متصل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يعتمد التصنيع على أجهزة الاستشعار لتوفير الرؤية لعمليات المصنع وتدفق سلسلة التوريد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214651" y="2924143"/>
            <a:ext cx="3589361" cy="282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healthcare providers reduce costs, improve productivity, and deliver better care to people in rural communities as well as in urban centers.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 Cities value propositions encompass lighting, operations centers, parking, safety and security, traffic, and Wi-Fi.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 grid brings the notion of the consumers generating power for themselves and the grid. Connected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93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535760" y="2755080"/>
            <a:ext cx="7912511" cy="2308284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rtl="1">
              <a:buSzPts val="2400"/>
            </a:pPr>
            <a:r>
              <a:rPr lang="ar-SA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انشاء انترنت الأشياء وحلوله</a:t>
            </a:r>
            <a:endParaRPr lang="ar-SA"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387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715903"/>
            <a:ext cx="3878500" cy="359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كن قادرًا على حل المشكلات العالمية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التحقيق في المشاكل الاجتماعية أو البيئية في العالم الحقيقي.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6.2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تصميم الحل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تصميم حل إنترنت الأشياء الذي يعالج مشكلة اجتماعية أو بيئية في العالم الحقيقي.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6.3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بناء واختبار وتوثيق نظام إنترنت الأشياء البسيط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إنشاء نظام إنترنت الأشياء.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6.4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الجوانب التجارية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تصميم خطة لتسويق حل إنترنت الأشياء.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 6.5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ما التالي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؟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323834" y="2960347"/>
            <a:ext cx="3398292" cy="310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6.1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Become a Global Problem Solver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Investigate real-world social or environmental problems.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C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6.2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a Solution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 that addresses a real-world social or environmental problem.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6.3 Build, Test &amp; Document a simple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system.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6.4 The Business Aspects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a plan to market an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878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2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315200" y="3101987"/>
            <a:ext cx="3632950" cy="270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المنظمات الخيرية العالمية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تشمل المشاكل العالمية حرق الوقود الأحفوري ، وتلوث الهواء ، وتصبح المحيطات أكثر حموضة ، وتغير المناخ ، والفقر ، والجوع ، والمرض ، وعدم المساواة بين الجنسين ، والحصول على المياه والصرف الصحي.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تقدم بعض الشركات والمنظمات الأموال لمساعدة هذه المشكلات العالمية مثل مؤسسة بيل </a:t>
            </a:r>
            <a:r>
              <a:rPr lang="ar-SA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وميليندا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جيتس ومؤسسة المسك.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الأهداف الإنمائية للألفية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173707" y="3081046"/>
            <a:ext cx="312533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Organizations Doing Global Good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problems include the burning of fossil fuels, air pollution, oceans becoming more acidic, climate change, poverty, hunger, disease, gender inequality, and access to water and sanitation.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companies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413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29" y="2924144"/>
            <a:ext cx="3851205" cy="296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في عام 2000 ، وضع قادة 189 دولة قائمة من 8 أهداف يجب تحقيقها في 15 عامًا.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كانت هذه الأهداف الثمانية تسمى الأهداف الإنمائية للألفية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MDGs).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يعمل برنامج الأمم المتحدة الإنمائي على تحقيق هذه الأهداف.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التقدم المحرز في تحقيق الأهداف الإنمائية للألفية حتى الآن: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انخفض عدد الأشخاص الذين يعيشون على أقل من 1.25 دولار في اليوم بأكثر من النصف.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ارتفاع الأطفال الصغار إلى المدرسة بمقدار النصف تقريبًا.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228299" y="3090585"/>
            <a:ext cx="3439235" cy="248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ar-SA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Millennium development Goals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2000, leaders from 189 countries made a list of 8 goals to be achieved in 15 years.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eight goals were called the Millennium Development Goals (MDGs).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United Nations Development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(UNDP) is working on fulfilling these goals. 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Progress on MDGs so far: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097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217130" y="2924143"/>
            <a:ext cx="3925276" cy="252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أهداف التنمية المستدامة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في عام 2015 ، تبنى 189 من قادة العالم في قمة الأمم المتحدة للتنمية المستدامة بالإجماع خطة التنمية المستدامة لعام 2030.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وكانت النتيجة مجموعة من 17 هدفا للتنمية المستدامة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SDGs).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تذهب أهداف التنمية المستدامة الجديدة إلى أبعد من الأهداف الإنمائية للألفية.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أنها تتصدى للأسباب الجذرية للفقر والحاجة الشاملة للتنمية التي تعمل لصالح جميع الناس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1119116" y="2933915"/>
            <a:ext cx="3980828" cy="2034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Sustainable Development Goals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2015, 189 world leaders at the United Nations Sustainable Development Summit unanimously adopted the 2030 Agenda for Sustainable Development.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was a set of 17 Sustainable Development Goals (SDGs).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new SDGs go much further than the MDGs.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270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20" y="3087112"/>
            <a:ext cx="3459330" cy="114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تذهب أهداف التنمية المستدامة الجديدة إلى أبعد من الأهداف الإنمائية للألفية.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أنها تتصدى للأسباب الجذرية للفقر والحاجة الشاملة للتنمية التي تعمل لصالح جميع الناس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968408" y="3871429"/>
            <a:ext cx="3535354" cy="676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addressing the root causes of poverty and the universal need for development that works for all people.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995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22035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88819" y="2937790"/>
            <a:ext cx="3741009" cy="309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^ مختبر لورنس بيركلي الوطني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مختبر لورنس بيركلي الوطني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LBNL).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معهد تقنيات التحويل العالمي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LIGTT) (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يُنطق باسم 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light")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هو جزء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LBNL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وتم إنشاؤه في عام 2012.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الهدف من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LIGTT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هو الاستفادة من موارد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LBNL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لتطوير ونشر تقنيات اختراق للتنمية العالمية المستدامة.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معهد التقنيات التحويلية على الصعيد العالمي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أصدر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LIGTT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دراسة "50 اختراق"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في 2014.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968409" y="3409763"/>
            <a:ext cx="3726422" cy="2331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Lawrence Berkeley National Lab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Lawrence Berkeley National Lab (LBNL).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Institute of Globally Transformative Technologies (LIGTT) (pronounced ‘light’) is part of LBNL and was created in 2012.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LIGTT is to leverage LBNL’s resources to develop and deploy breakthrough technologies for sustainable global development.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Institute of Globally Transformative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958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5683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>
            <a:off x="7495833" y="3377420"/>
            <a:ext cx="3452318" cy="2059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تهدف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LIGTT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إلى تطوير العديد من هذه الاختراقات.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تحقيق ذلك سيكون له آثار كبيرة على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فقر.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اختراق رقم 42 مرتبط بشكل مباشر باستخدام إنترنت الأشياء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لتمكين الخدمات الجديدة.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838200" y="2832042"/>
            <a:ext cx="4122104" cy="1193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LIGTT aims to develop many of these breakthroughs.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Achieving this will make substantial impacts on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poverty.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Breakthrough #42 is directly related to using 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enable new services.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465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A3EAA628-B0E9-8A3D-7762-623347100C12}"/>
              </a:ext>
            </a:extLst>
          </p:cNvPr>
          <p:cNvSpPr/>
          <p:nvPr/>
        </p:nvSpPr>
        <p:spPr>
          <a:xfrm>
            <a:off x="968408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8EADCF6C-3955-A8C7-CFE1-2D316F6FE1A0}"/>
              </a:ext>
            </a:extLst>
          </p:cNvPr>
          <p:cNvSpPr/>
          <p:nvPr/>
        </p:nvSpPr>
        <p:spPr>
          <a:xfrm>
            <a:off x="7217130" y="2421748"/>
            <a:ext cx="3991896" cy="3769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030420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8" y="19661"/>
            <a:ext cx="99797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8820" y="6710448"/>
            <a:ext cx="4703180" cy="1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7948" y="672160"/>
            <a:ext cx="26023" cy="40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4117571" y="2915756"/>
            <a:ext cx="2693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1FBAB3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23449" y="1391478"/>
            <a:ext cx="8945700" cy="461665"/>
          </a:xfrm>
          <a:prstGeom prst="rect">
            <a:avLst/>
          </a:prstGeom>
          <a:solidFill>
            <a:srgbClr val="1FBAB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عنوان الشريحة 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0" y="13156"/>
            <a:ext cx="65" cy="43088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xmlns="" id="{C2D3DFF7-45A3-2435-C103-72BAB07E983F}"/>
              </a:ext>
            </a:extLst>
          </p:cNvPr>
          <p:cNvSpPr txBox="1"/>
          <p:nvPr/>
        </p:nvSpPr>
        <p:spPr>
          <a:xfrm>
            <a:off x="7548447" y="2607979"/>
            <a:ext cx="29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العربي في هذا المربع</a:t>
            </a:r>
            <a:endParaRPr lang="en-GB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xmlns="" id="{DDC32512-E8BB-9FFE-540A-BD75BBA0D5B9}"/>
              </a:ext>
            </a:extLst>
          </p:cNvPr>
          <p:cNvSpPr txBox="1"/>
          <p:nvPr/>
        </p:nvSpPr>
        <p:spPr>
          <a:xfrm>
            <a:off x="1582042" y="2596577"/>
            <a:ext cx="2814232" cy="31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/>
              <a:t>قم بإدراج المحتوى الإنجليزي في هذا المربع</a:t>
            </a:r>
            <a:endParaRPr lang="en-GB" dirty="0"/>
          </a:p>
        </p:txBody>
      </p:sp>
      <p:sp>
        <p:nvSpPr>
          <p:cNvPr id="2" name="مستطيل 1"/>
          <p:cNvSpPr/>
          <p:nvPr/>
        </p:nvSpPr>
        <p:spPr>
          <a:xfrm rot="10800000" flipV="1">
            <a:off x="4591635" y="2835990"/>
            <a:ext cx="5590897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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عملية التصميم الهندسي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7495832" y="3081046"/>
            <a:ext cx="3713194" cy="321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كيف يمكننا المساعدة في حل التحديات العالمية؟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عملية التصميم الهندسي طريقة مجربة.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الخطوات الخمس دورية مما يعني أنه يمكن تكرارها عدة مرات حسب الحاجة لإجراء تحسينات في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عملية التصميم.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إلهام / تعاطف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تعريف / تصور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 النموذج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اختبار / </a:t>
            </a:r>
            <a:r>
              <a:rPr lang="ar-SA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صقل/ </a:t>
            </a:r>
            <a:r>
              <a:rPr lang="ar-S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التواصل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1173707" y="2929403"/>
            <a:ext cx="3373643" cy="3326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Engineering Design Process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help solve global challenges?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engineering design process is a proven method.</a:t>
            </a:r>
          </a:p>
          <a:p>
            <a:pPr marL="742950" lvl="1" indent="-285750" algn="r" rtl="1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five steps are cyclical which means that they can be repeated as many times as needed to make improvements in the 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process.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Inspire/Empathize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Define/Ideate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Prototype</a:t>
            </a:r>
          </a:p>
          <a:p>
            <a:pPr marL="1143000" lvl="2" indent="-228600" algn="r" rtl="1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  <a:tabLst>
                <a:tab pos="1371600" algn="l"/>
              </a:tabLs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Test/Refine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0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11644</Words>
  <Application>Microsoft Office PowerPoint</Application>
  <PresentationFormat>ملء الشاشة</PresentationFormat>
  <Paragraphs>1932</Paragraphs>
  <Slides>111</Slides>
  <Notes>111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111</vt:i4>
      </vt:variant>
    </vt:vector>
  </HeadingPairs>
  <TitlesOfParts>
    <vt:vector size="118" baseType="lpstr">
      <vt:lpstr>Cairo SemiBold</vt:lpstr>
      <vt:lpstr>Times New Roman</vt:lpstr>
      <vt:lpstr>Arial</vt:lpstr>
      <vt:lpstr>Wingdings</vt:lpstr>
      <vt:lpstr>Courier New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Owner</dc:creator>
  <cp:lastModifiedBy>Owner</cp:lastModifiedBy>
  <cp:revision>35</cp:revision>
  <dcterms:modified xsi:type="dcterms:W3CDTF">2023-02-17T14:12:18Z</dcterms:modified>
</cp:coreProperties>
</file>