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57" r:id="rId3"/>
    <p:sldId id="258" r:id="rId4"/>
    <p:sldId id="259" r:id="rId5"/>
    <p:sldId id="260" r:id="rId6"/>
    <p:sldId id="261" r:id="rId7"/>
    <p:sldId id="262" r:id="rId8"/>
    <p:sldId id="284" r:id="rId9"/>
    <p:sldId id="263" r:id="rId10"/>
    <p:sldId id="264" r:id="rId11"/>
    <p:sldId id="267" r:id="rId12"/>
    <p:sldId id="266" r:id="rId13"/>
    <p:sldId id="282" r:id="rId14"/>
    <p:sldId id="285" r:id="rId15"/>
    <p:sldId id="268" r:id="rId16"/>
    <p:sldId id="269" r:id="rId17"/>
    <p:sldId id="270" r:id="rId18"/>
    <p:sldId id="286" r:id="rId19"/>
    <p:sldId id="271" r:id="rId20"/>
    <p:sldId id="272" r:id="rId21"/>
    <p:sldId id="273" r:id="rId22"/>
    <p:sldId id="287" r:id="rId23"/>
    <p:sldId id="274" r:id="rId24"/>
    <p:sldId id="275" r:id="rId25"/>
    <p:sldId id="276" r:id="rId26"/>
    <p:sldId id="277" r:id="rId27"/>
    <p:sldId id="278" r:id="rId28"/>
    <p:sldId id="279" r:id="rId29"/>
    <p:sldId id="288" r:id="rId30"/>
    <p:sldId id="280"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D1C2-BCF8-4DB8-97E1-98191B048AAD}"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AB3BA-825D-4015-A186-598F3613668A}" type="slidenum">
              <a:rPr lang="en-US" smtClean="0"/>
              <a:t>‹#›</a:t>
            </a:fld>
            <a:endParaRPr lang="en-US"/>
          </a:p>
        </p:txBody>
      </p:sp>
    </p:spTree>
    <p:extLst>
      <p:ext uri="{BB962C8B-B14F-4D97-AF65-F5344CB8AC3E}">
        <p14:creationId xmlns:p14="http://schemas.microsoft.com/office/powerpoint/2010/main" val="2460977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326E819-16CE-477F-855C-17B28CDEC1D1}" type="datetimeFigureOut">
              <a:rPr lang="en-US" smtClean="0"/>
              <a:t>6/6/2023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14BA33A-F9A8-41EE-AF5C-BB9090278070}" type="slidenum">
              <a:rPr lang="en-US" smtClean="0"/>
              <a:t>‹#›</a:t>
            </a:fld>
            <a:endParaRPr lang="en-US"/>
          </a:p>
        </p:txBody>
      </p:sp>
    </p:spTree>
    <p:extLst>
      <p:ext uri="{BB962C8B-B14F-4D97-AF65-F5344CB8AC3E}">
        <p14:creationId xmlns:p14="http://schemas.microsoft.com/office/powerpoint/2010/main" val="1235532590"/>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6E819-16CE-477F-855C-17B28CDEC1D1}"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412541156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326E819-16CE-477F-855C-17B28CDEC1D1}" type="datetimeFigureOut">
              <a:rPr lang="en-US" smtClean="0"/>
              <a:t>6/6/2023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14BA33A-F9A8-41EE-AF5C-BB9090278070}" type="slidenum">
              <a:rPr lang="en-US" smtClean="0"/>
              <a:t>‹#›</a:t>
            </a:fld>
            <a:endParaRPr lang="en-US"/>
          </a:p>
        </p:txBody>
      </p:sp>
    </p:spTree>
    <p:extLst>
      <p:ext uri="{BB962C8B-B14F-4D97-AF65-F5344CB8AC3E}">
        <p14:creationId xmlns:p14="http://schemas.microsoft.com/office/powerpoint/2010/main" val="1495522742"/>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6E819-16CE-477F-855C-17B28CDEC1D1}"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425274255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326E819-16CE-477F-855C-17B28CDEC1D1}" type="datetimeFigureOut">
              <a:rPr lang="en-US" smtClean="0"/>
              <a:t>6/6/2023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4BA33A-F9A8-41EE-AF5C-BB9090278070}" type="slidenum">
              <a:rPr lang="en-US" smtClean="0"/>
              <a:t>‹#›</a:t>
            </a:fld>
            <a:endParaRPr lang="en-US"/>
          </a:p>
        </p:txBody>
      </p:sp>
    </p:spTree>
    <p:extLst>
      <p:ext uri="{BB962C8B-B14F-4D97-AF65-F5344CB8AC3E}">
        <p14:creationId xmlns:p14="http://schemas.microsoft.com/office/powerpoint/2010/main" val="68826428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26E819-16CE-477F-855C-17B28CDEC1D1}"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1602705263"/>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6E819-16CE-477F-855C-17B28CDEC1D1}"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3954955475"/>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326E819-16CE-477F-855C-17B28CDEC1D1}"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BA33A-F9A8-41EE-AF5C-BB9090278070}"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855909538"/>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6E819-16CE-477F-855C-17B28CDEC1D1}"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3698912540"/>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326E819-16CE-477F-855C-17B28CDEC1D1}" type="datetimeFigureOut">
              <a:rPr lang="en-US" smtClean="0"/>
              <a:t>6/6/2023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4BA33A-F9A8-41EE-AF5C-BB9090278070}" type="slidenum">
              <a:rPr lang="en-US" smtClean="0"/>
              <a:t>‹#›</a:t>
            </a:fld>
            <a:endParaRPr lang="en-US"/>
          </a:p>
        </p:txBody>
      </p:sp>
    </p:spTree>
    <p:extLst>
      <p:ext uri="{BB962C8B-B14F-4D97-AF65-F5344CB8AC3E}">
        <p14:creationId xmlns:p14="http://schemas.microsoft.com/office/powerpoint/2010/main" val="2091338817"/>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6E819-16CE-477F-855C-17B28CDEC1D1}"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A33A-F9A8-41EE-AF5C-BB9090278070}" type="slidenum">
              <a:rPr lang="en-US" smtClean="0"/>
              <a:t>‹#›</a:t>
            </a:fld>
            <a:endParaRPr lang="en-US"/>
          </a:p>
        </p:txBody>
      </p:sp>
    </p:spTree>
    <p:extLst>
      <p:ext uri="{BB962C8B-B14F-4D97-AF65-F5344CB8AC3E}">
        <p14:creationId xmlns:p14="http://schemas.microsoft.com/office/powerpoint/2010/main" val="3115809779"/>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326E819-16CE-477F-855C-17B28CDEC1D1}" type="datetimeFigureOut">
              <a:rPr lang="en-US" smtClean="0"/>
              <a:t>6/6/2023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14BA33A-F9A8-41EE-AF5C-BB909027807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303498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random/>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snkh12/cmse322-backend" TargetMode="External"/><Relationship Id="rId2" Type="http://schemas.openxmlformats.org/officeDocument/2006/relationships/hyperlink" Target="https://github.com/hsnkh12/doctors-scraper-app" TargetMode="External"/><Relationship Id="rId1" Type="http://schemas.openxmlformats.org/officeDocument/2006/relationships/slideLayout" Target="../slideLayouts/slideLayout2.xml"/><Relationship Id="rId4" Type="http://schemas.openxmlformats.org/officeDocument/2006/relationships/hyperlink" Target="https://github.com/hsnkh12/cmse322-fronten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67;p13">
            <a:extLst>
              <a:ext uri="{FF2B5EF4-FFF2-40B4-BE49-F238E27FC236}">
                <a16:creationId xmlns:a16="http://schemas.microsoft.com/office/drawing/2014/main" id="{A3EF940F-4E44-D39A-0893-0596A70FB4A7}"/>
              </a:ext>
            </a:extLst>
          </p:cNvPr>
          <p:cNvSpPr txBox="1">
            <a:spLocks noGrp="1"/>
          </p:cNvSpPr>
          <p:nvPr>
            <p:ph type="ctrTitle"/>
          </p:nvPr>
        </p:nvSpPr>
        <p:spPr>
          <a:xfrm>
            <a:off x="718234" y="687561"/>
            <a:ext cx="9103860" cy="1843207"/>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11500" b="1" u="sng" dirty="0">
                <a:latin typeface="+mj-lt"/>
              </a:rPr>
              <a:t>DocFinder</a:t>
            </a:r>
            <a:r>
              <a:rPr lang="en-GB" sz="11500" b="1" dirty="0">
                <a:latin typeface="+mj-lt"/>
              </a:rPr>
              <a:t> </a:t>
            </a:r>
            <a:endParaRPr sz="11500" b="1" dirty="0">
              <a:latin typeface="+mj-lt"/>
            </a:endParaRPr>
          </a:p>
        </p:txBody>
      </p:sp>
      <p:sp>
        <p:nvSpPr>
          <p:cNvPr id="5" name="Google Shape;68;p13">
            <a:extLst>
              <a:ext uri="{FF2B5EF4-FFF2-40B4-BE49-F238E27FC236}">
                <a16:creationId xmlns:a16="http://schemas.microsoft.com/office/drawing/2014/main" id="{CCB220F8-E613-E7EB-E6C3-513EACBB62C6}"/>
              </a:ext>
            </a:extLst>
          </p:cNvPr>
          <p:cNvSpPr txBox="1">
            <a:spLocks noGrp="1"/>
          </p:cNvSpPr>
          <p:nvPr>
            <p:ph type="subTitle" idx="1"/>
          </p:nvPr>
        </p:nvSpPr>
        <p:spPr>
          <a:xfrm>
            <a:off x="813544" y="2396821"/>
            <a:ext cx="10210876" cy="4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mj-lt"/>
              </a:rPr>
              <a:t>Web Scrapping Tool To Scrap For Doctors Data</a:t>
            </a:r>
            <a:endParaRPr dirty="0">
              <a:latin typeface="+mj-lt"/>
            </a:endParaRPr>
          </a:p>
        </p:txBody>
      </p:sp>
      <p:sp>
        <p:nvSpPr>
          <p:cNvPr id="6" name="Subtitle 2">
            <a:extLst>
              <a:ext uri="{FF2B5EF4-FFF2-40B4-BE49-F238E27FC236}">
                <a16:creationId xmlns:a16="http://schemas.microsoft.com/office/drawing/2014/main" id="{3234D678-3B70-06C0-2A18-B62645B38558}"/>
              </a:ext>
            </a:extLst>
          </p:cNvPr>
          <p:cNvSpPr txBox="1">
            <a:spLocks/>
          </p:cNvSpPr>
          <p:nvPr/>
        </p:nvSpPr>
        <p:spPr>
          <a:xfrm>
            <a:off x="1795295" y="3795795"/>
            <a:ext cx="9788403" cy="259704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800" b="1" cap="none" dirty="0">
                <a:solidFill>
                  <a:schemeClr val="bg1"/>
                </a:solidFill>
                <a:latin typeface="+mj-lt"/>
              </a:rPr>
              <a:t>Hassan El Abdallah / </a:t>
            </a:r>
            <a:r>
              <a:rPr lang="en-US" sz="2800" b="1" cap="none" dirty="0">
                <a:solidFill>
                  <a:schemeClr val="accent2">
                    <a:lumMod val="20000"/>
                    <a:lumOff val="80000"/>
                  </a:schemeClr>
                </a:solidFill>
                <a:latin typeface="+mj-lt"/>
              </a:rPr>
              <a:t>Project Manager, Backend Developer</a:t>
            </a:r>
          </a:p>
          <a:p>
            <a:r>
              <a:rPr lang="en-US" sz="2800" b="1" cap="none" dirty="0" err="1">
                <a:solidFill>
                  <a:schemeClr val="bg1"/>
                </a:solidFill>
                <a:latin typeface="+mj-lt"/>
              </a:rPr>
              <a:t>Ghaleb</a:t>
            </a:r>
            <a:r>
              <a:rPr lang="en-US" sz="2800" b="1" cap="none" dirty="0">
                <a:solidFill>
                  <a:schemeClr val="bg1"/>
                </a:solidFill>
                <a:latin typeface="+mj-lt"/>
              </a:rPr>
              <a:t> </a:t>
            </a:r>
            <a:r>
              <a:rPr lang="en-US" sz="2800" b="1" cap="none" dirty="0" err="1">
                <a:solidFill>
                  <a:schemeClr val="bg1"/>
                </a:solidFill>
                <a:latin typeface="+mj-lt"/>
              </a:rPr>
              <a:t>Mitwalle</a:t>
            </a:r>
            <a:r>
              <a:rPr lang="en-US" sz="2800" b="1" cap="none" dirty="0">
                <a:solidFill>
                  <a:schemeClr val="bg1"/>
                </a:solidFill>
                <a:latin typeface="+mj-lt"/>
              </a:rPr>
              <a:t> / </a:t>
            </a:r>
            <a:r>
              <a:rPr lang="en-US" sz="2800" b="1" cap="none" dirty="0">
                <a:solidFill>
                  <a:schemeClr val="accent2">
                    <a:lumMod val="20000"/>
                    <a:lumOff val="80000"/>
                  </a:schemeClr>
                </a:solidFill>
                <a:latin typeface="+mj-lt"/>
              </a:rPr>
              <a:t>UI Designer, Frontend Developer</a:t>
            </a:r>
          </a:p>
          <a:p>
            <a:r>
              <a:rPr lang="en-US" sz="2800" b="1" cap="none" dirty="0">
                <a:solidFill>
                  <a:schemeClr val="bg1"/>
                </a:solidFill>
                <a:latin typeface="+mj-lt"/>
              </a:rPr>
              <a:t>Abdulaziz </a:t>
            </a:r>
            <a:r>
              <a:rPr lang="en-US" sz="2800" b="1" cap="none" dirty="0" err="1">
                <a:solidFill>
                  <a:schemeClr val="bg1"/>
                </a:solidFill>
                <a:latin typeface="+mj-lt"/>
              </a:rPr>
              <a:t>Binafif</a:t>
            </a:r>
            <a:r>
              <a:rPr lang="en-US" sz="2800" b="1" cap="none" dirty="0">
                <a:solidFill>
                  <a:schemeClr val="bg1"/>
                </a:solidFill>
                <a:latin typeface="+mj-lt"/>
              </a:rPr>
              <a:t> / </a:t>
            </a:r>
            <a:r>
              <a:rPr lang="en-US" sz="2800" b="1" cap="none" dirty="0">
                <a:solidFill>
                  <a:schemeClr val="accent2">
                    <a:lumMod val="20000"/>
                    <a:lumOff val="80000"/>
                  </a:schemeClr>
                </a:solidFill>
                <a:latin typeface="+mj-lt"/>
              </a:rPr>
              <a:t>Tester, System Analyst</a:t>
            </a:r>
          </a:p>
          <a:p>
            <a:r>
              <a:rPr lang="en-US" sz="2800" b="1" cap="none" dirty="0">
                <a:solidFill>
                  <a:schemeClr val="bg1"/>
                </a:solidFill>
                <a:latin typeface="+mj-lt"/>
              </a:rPr>
              <a:t>Khawlah Alshubati / </a:t>
            </a:r>
            <a:r>
              <a:rPr lang="en-US" sz="2800" b="1" cap="none" dirty="0">
                <a:solidFill>
                  <a:schemeClr val="accent2">
                    <a:lumMod val="20000"/>
                    <a:lumOff val="80000"/>
                  </a:schemeClr>
                </a:solidFill>
                <a:latin typeface="+mj-lt"/>
              </a:rPr>
              <a:t>Administrator, Database Manager</a:t>
            </a:r>
          </a:p>
          <a:p>
            <a:endParaRPr lang="en-US" dirty="0">
              <a:latin typeface="+mj-lt"/>
            </a:endParaRPr>
          </a:p>
        </p:txBody>
      </p:sp>
      <p:sp>
        <p:nvSpPr>
          <p:cNvPr id="12" name="Google Shape;68;p13">
            <a:extLst>
              <a:ext uri="{FF2B5EF4-FFF2-40B4-BE49-F238E27FC236}">
                <a16:creationId xmlns:a16="http://schemas.microsoft.com/office/drawing/2014/main" id="{BC0080C6-B138-9EF3-B322-274FD4BEA020}"/>
              </a:ext>
            </a:extLst>
          </p:cNvPr>
          <p:cNvSpPr txBox="1">
            <a:spLocks/>
          </p:cNvSpPr>
          <p:nvPr/>
        </p:nvSpPr>
        <p:spPr>
          <a:xfrm>
            <a:off x="718234" y="3197890"/>
            <a:ext cx="10210876" cy="6161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marL="0" indent="0"/>
            <a:r>
              <a:rPr lang="en-GB" sz="2000" b="1" dirty="0">
                <a:solidFill>
                  <a:schemeClr val="tx1">
                    <a:lumMod val="20000"/>
                    <a:lumOff val="80000"/>
                  </a:schemeClr>
                </a:solidFill>
                <a:latin typeface="+mj-lt"/>
              </a:rPr>
              <a:t>CMSE322 GR 5</a:t>
            </a:r>
          </a:p>
        </p:txBody>
      </p:sp>
      <p:grpSp>
        <p:nvGrpSpPr>
          <p:cNvPr id="18" name="Group 17">
            <a:extLst>
              <a:ext uri="{FF2B5EF4-FFF2-40B4-BE49-F238E27FC236}">
                <a16:creationId xmlns:a16="http://schemas.microsoft.com/office/drawing/2014/main" id="{513D7BB6-87D9-9580-BF1C-C979C82CD01C}"/>
              </a:ext>
            </a:extLst>
          </p:cNvPr>
          <p:cNvGrpSpPr/>
          <p:nvPr/>
        </p:nvGrpSpPr>
        <p:grpSpPr>
          <a:xfrm>
            <a:off x="1226885" y="3713293"/>
            <a:ext cx="588957" cy="2304697"/>
            <a:chOff x="1226885" y="3713293"/>
            <a:chExt cx="588957" cy="2304697"/>
          </a:xfrm>
        </p:grpSpPr>
        <p:pic>
          <p:nvPicPr>
            <p:cNvPr id="14" name="Graphic 13" descr="Programmer">
              <a:extLst>
                <a:ext uri="{FF2B5EF4-FFF2-40B4-BE49-F238E27FC236}">
                  <a16:creationId xmlns:a16="http://schemas.microsoft.com/office/drawing/2014/main" id="{4A05C385-F65A-6E92-B26E-9E776C3888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889" y="3713293"/>
              <a:ext cx="552953" cy="552953"/>
            </a:xfrm>
            <a:prstGeom prst="rect">
              <a:avLst/>
            </a:prstGeom>
          </p:spPr>
        </p:pic>
        <p:pic>
          <p:nvPicPr>
            <p:cNvPr id="15" name="Graphic 14" descr="Programmer">
              <a:extLst>
                <a:ext uri="{FF2B5EF4-FFF2-40B4-BE49-F238E27FC236}">
                  <a16:creationId xmlns:a16="http://schemas.microsoft.com/office/drawing/2014/main" id="{A32FDBA1-8F79-E888-C038-110FA8BC0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2341" y="4266246"/>
              <a:ext cx="552953" cy="552953"/>
            </a:xfrm>
            <a:prstGeom prst="rect">
              <a:avLst/>
            </a:prstGeom>
          </p:spPr>
        </p:pic>
        <p:pic>
          <p:nvPicPr>
            <p:cNvPr id="16" name="Graphic 15" descr="Programmer">
              <a:extLst>
                <a:ext uri="{FF2B5EF4-FFF2-40B4-BE49-F238E27FC236}">
                  <a16:creationId xmlns:a16="http://schemas.microsoft.com/office/drawing/2014/main" id="{796D9459-1D1E-3F62-7A31-2A596A1C6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6885" y="4860419"/>
              <a:ext cx="552953" cy="552953"/>
            </a:xfrm>
            <a:prstGeom prst="rect">
              <a:avLst/>
            </a:prstGeom>
          </p:spPr>
        </p:pic>
        <p:pic>
          <p:nvPicPr>
            <p:cNvPr id="17" name="Graphic 16" descr="Programmer">
              <a:extLst>
                <a:ext uri="{FF2B5EF4-FFF2-40B4-BE49-F238E27FC236}">
                  <a16:creationId xmlns:a16="http://schemas.microsoft.com/office/drawing/2014/main" id="{91DD7F86-7785-3B64-21F9-2D1867C374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2342" y="5465037"/>
              <a:ext cx="552953" cy="552953"/>
            </a:xfrm>
            <a:prstGeom prst="rect">
              <a:avLst/>
            </a:prstGeom>
          </p:spPr>
        </p:pic>
      </p:grpSp>
    </p:spTree>
    <p:extLst>
      <p:ext uri="{BB962C8B-B14F-4D97-AF65-F5344CB8AC3E}">
        <p14:creationId xmlns:p14="http://schemas.microsoft.com/office/powerpoint/2010/main" val="413474237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19">
            <a:extLst>
              <a:ext uri="{FF2B5EF4-FFF2-40B4-BE49-F238E27FC236}">
                <a16:creationId xmlns:a16="http://schemas.microsoft.com/office/drawing/2014/main" id="{8E20681D-8FB7-A1C2-FD32-BA43AE52F944}"/>
              </a:ext>
            </a:extLst>
          </p:cNvPr>
          <p:cNvSpPr txBox="1">
            <a:spLocks noGrp="1"/>
          </p:cNvSpPr>
          <p:nvPr>
            <p:ph type="title"/>
          </p:nvPr>
        </p:nvSpPr>
        <p:spPr>
          <a:xfrm>
            <a:off x="708206" y="810644"/>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Database - Modules </a:t>
            </a:r>
            <a:endParaRPr sz="4900" b="1" dirty="0">
              <a:latin typeface="Times New Roman" panose="02020603050405020304" pitchFamily="18" charset="0"/>
              <a:cs typeface="Times New Roman" panose="02020603050405020304" pitchFamily="18" charset="0"/>
            </a:endParaRPr>
          </a:p>
        </p:txBody>
      </p:sp>
      <p:sp>
        <p:nvSpPr>
          <p:cNvPr id="5" name="Google Shape;105;p19">
            <a:extLst>
              <a:ext uri="{FF2B5EF4-FFF2-40B4-BE49-F238E27FC236}">
                <a16:creationId xmlns:a16="http://schemas.microsoft.com/office/drawing/2014/main" id="{AA2DDC1B-7200-A6D9-0519-89FB3809822F}"/>
              </a:ext>
            </a:extLst>
          </p:cNvPr>
          <p:cNvSpPr txBox="1">
            <a:spLocks/>
          </p:cNvSpPr>
          <p:nvPr/>
        </p:nvSpPr>
        <p:spPr>
          <a:xfrm>
            <a:off x="976045" y="1890446"/>
            <a:ext cx="10572108" cy="4967554"/>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Clinics: </a:t>
            </a:r>
            <a:r>
              <a:rPr lang="en-US" sz="3200" dirty="0">
                <a:solidFill>
                  <a:schemeClr val="tx2">
                    <a:lumMod val="50000"/>
                  </a:schemeClr>
                </a:solidFill>
                <a:latin typeface="Times New Roman" panose="02020603050405020304" pitchFamily="18" charset="0"/>
                <a:cs typeface="Times New Roman" panose="02020603050405020304" pitchFamily="18" charset="0"/>
              </a:rPr>
              <a:t>stores information about healthcare clinics.</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Doctors: </a:t>
            </a:r>
            <a:r>
              <a:rPr lang="en-US" sz="3200" dirty="0">
                <a:solidFill>
                  <a:schemeClr val="tx2">
                    <a:lumMod val="50000"/>
                  </a:schemeClr>
                </a:solidFill>
                <a:latin typeface="Times New Roman" panose="02020603050405020304" pitchFamily="18" charset="0"/>
                <a:cs typeface="Times New Roman" panose="02020603050405020304" pitchFamily="18" charset="0"/>
              </a:rPr>
              <a:t>contains information about medical professionals.</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Reviews:</a:t>
            </a:r>
            <a:r>
              <a:rPr lang="en-US" sz="3200" dirty="0">
                <a:solidFill>
                  <a:schemeClr val="tx2">
                    <a:lumMod val="50000"/>
                  </a:schemeClr>
                </a:solidFill>
                <a:latin typeface="Times New Roman" panose="02020603050405020304" pitchFamily="18" charset="0"/>
                <a:cs typeface="Times New Roman" panose="02020603050405020304" pitchFamily="18" charset="0"/>
              </a:rPr>
              <a:t> stores information about user reviews or feedback regarding doctors.</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Specialties:</a:t>
            </a:r>
            <a:r>
              <a:rPr lang="en-US" sz="3200" dirty="0">
                <a:solidFill>
                  <a:schemeClr val="tx2">
                    <a:lumMod val="50000"/>
                  </a:schemeClr>
                </a:solidFill>
                <a:latin typeface="Times New Roman" panose="02020603050405020304" pitchFamily="18" charset="0"/>
                <a:cs typeface="Times New Roman" panose="02020603050405020304" pitchFamily="18" charset="0"/>
              </a:rPr>
              <a:t> stores information about medical specialties or areas of expertise.</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Users:</a:t>
            </a:r>
            <a:r>
              <a:rPr lang="en-US" sz="3200" dirty="0">
                <a:solidFill>
                  <a:schemeClr val="tx2">
                    <a:lumMod val="50000"/>
                  </a:schemeClr>
                </a:solidFill>
                <a:latin typeface="Times New Roman" panose="02020603050405020304" pitchFamily="18" charset="0"/>
                <a:cs typeface="Times New Roman" panose="02020603050405020304" pitchFamily="18" charset="0"/>
              </a:rPr>
              <a:t> stores information about individuals who interact with the system.</a:t>
            </a:r>
          </a:p>
        </p:txBody>
      </p:sp>
    </p:spTree>
    <p:extLst>
      <p:ext uri="{BB962C8B-B14F-4D97-AF65-F5344CB8AC3E}">
        <p14:creationId xmlns:p14="http://schemas.microsoft.com/office/powerpoint/2010/main" val="222630459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22">
            <a:extLst>
              <a:ext uri="{FF2B5EF4-FFF2-40B4-BE49-F238E27FC236}">
                <a16:creationId xmlns:a16="http://schemas.microsoft.com/office/drawing/2014/main" id="{DF736C9B-A6E0-499C-BBDA-9F5AD68FCB32}"/>
              </a:ext>
            </a:extLst>
          </p:cNvPr>
          <p:cNvSpPr txBox="1">
            <a:spLocks noGrp="1"/>
          </p:cNvSpPr>
          <p:nvPr>
            <p:ph type="title"/>
          </p:nvPr>
        </p:nvSpPr>
        <p:spPr>
          <a:xfrm>
            <a:off x="656835" y="995579"/>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Database - Relationships </a:t>
            </a:r>
            <a:endParaRPr sz="4900" b="1" dirty="0">
              <a:latin typeface="Times New Roman" panose="02020603050405020304" pitchFamily="18" charset="0"/>
              <a:cs typeface="Times New Roman" panose="02020603050405020304" pitchFamily="18" charset="0"/>
            </a:endParaRPr>
          </a:p>
        </p:txBody>
      </p:sp>
      <p:sp>
        <p:nvSpPr>
          <p:cNvPr id="5" name="Google Shape;123;p22">
            <a:extLst>
              <a:ext uri="{FF2B5EF4-FFF2-40B4-BE49-F238E27FC236}">
                <a16:creationId xmlns:a16="http://schemas.microsoft.com/office/drawing/2014/main" id="{3D248822-54D7-76CC-D6E7-42E13C21323C}"/>
              </a:ext>
            </a:extLst>
          </p:cNvPr>
          <p:cNvSpPr txBox="1">
            <a:spLocks/>
          </p:cNvSpPr>
          <p:nvPr/>
        </p:nvSpPr>
        <p:spPr>
          <a:xfrm>
            <a:off x="873303" y="2024009"/>
            <a:ext cx="11116639" cy="4746661"/>
          </a:xfrm>
          <a:prstGeom prst="rect">
            <a:avLst/>
          </a:prstGeom>
        </p:spPr>
        <p:txBody>
          <a:bodyPr spcFirstLastPara="1" vert="horz" wrap="square" lIns="91425" tIns="91425" rIns="91425" bIns="91425" rtlCol="0" anchor="t" anchorCtr="0">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Doctors and clinics one-to-many </a:t>
            </a:r>
            <a:r>
              <a:rPr lang="en-US" sz="3200" dirty="0">
                <a:solidFill>
                  <a:schemeClr val="tx2">
                    <a:lumMod val="50000"/>
                  </a:schemeClr>
                </a:solidFill>
                <a:latin typeface="Times New Roman" panose="02020603050405020304" pitchFamily="18" charset="0"/>
                <a:cs typeface="Times New Roman" panose="02020603050405020304" pitchFamily="18" charset="0"/>
              </a:rPr>
              <a:t>relationship, where each clinic has many doctor, and each doctor has only one clinic.</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Doctors and specialties one-to-many relationship</a:t>
            </a:r>
            <a:r>
              <a:rPr lang="en-US" sz="3200" dirty="0">
                <a:solidFill>
                  <a:schemeClr val="tx2">
                    <a:lumMod val="50000"/>
                  </a:schemeClr>
                </a:solidFill>
                <a:latin typeface="Times New Roman" panose="02020603050405020304" pitchFamily="18" charset="0"/>
                <a:cs typeface="Times New Roman" panose="02020603050405020304" pitchFamily="18" charset="0"/>
              </a:rPr>
              <a:t>, where each doctor has only one specialty, and each specialty could have many doctors.</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Doctors and profiles one-to-one relationship</a:t>
            </a:r>
            <a:r>
              <a:rPr lang="en-US" sz="3200" dirty="0">
                <a:solidFill>
                  <a:schemeClr val="tx2">
                    <a:lumMod val="50000"/>
                  </a:schemeClr>
                </a:solidFill>
                <a:latin typeface="Times New Roman" panose="02020603050405020304" pitchFamily="18" charset="0"/>
                <a:cs typeface="Times New Roman" panose="02020603050405020304" pitchFamily="18" charset="0"/>
              </a:rPr>
              <a:t>, where each doctor has only one profile, and each profile relates to only one doctor.</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Doctors and reviews one-to-many relationship</a:t>
            </a:r>
            <a:r>
              <a:rPr lang="en-US" sz="3200" dirty="0">
                <a:solidFill>
                  <a:schemeClr val="tx2">
                    <a:lumMod val="50000"/>
                  </a:schemeClr>
                </a:solidFill>
                <a:latin typeface="Times New Roman" panose="02020603050405020304" pitchFamily="18" charset="0"/>
                <a:cs typeface="Times New Roman" panose="02020603050405020304" pitchFamily="18" charset="0"/>
              </a:rPr>
              <a:t>, where each doctor has many reviews, and each review relates to only one doctor.</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Users and reviews one-to-many relationship</a:t>
            </a:r>
            <a:r>
              <a:rPr lang="en-US" sz="3200" dirty="0">
                <a:solidFill>
                  <a:schemeClr val="tx2">
                    <a:lumMod val="50000"/>
                  </a:schemeClr>
                </a:solidFill>
                <a:latin typeface="Times New Roman" panose="02020603050405020304" pitchFamily="18" charset="0"/>
                <a:cs typeface="Times New Roman" panose="02020603050405020304" pitchFamily="18" charset="0"/>
              </a:rPr>
              <a:t>, where each user has many reviews, and each review relates to only one user.</a:t>
            </a:r>
          </a:p>
        </p:txBody>
      </p:sp>
    </p:spTree>
    <p:extLst>
      <p:ext uri="{BB962C8B-B14F-4D97-AF65-F5344CB8AC3E}">
        <p14:creationId xmlns:p14="http://schemas.microsoft.com/office/powerpoint/2010/main" val="196501832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6;p21">
            <a:extLst>
              <a:ext uri="{FF2B5EF4-FFF2-40B4-BE49-F238E27FC236}">
                <a16:creationId xmlns:a16="http://schemas.microsoft.com/office/drawing/2014/main" id="{3E4E081C-A6BB-B1DE-6B55-9F0073503FB5}"/>
              </a:ext>
            </a:extLst>
          </p:cNvPr>
          <p:cNvSpPr txBox="1">
            <a:spLocks noGrp="1"/>
          </p:cNvSpPr>
          <p:nvPr>
            <p:ph type="title"/>
          </p:nvPr>
        </p:nvSpPr>
        <p:spPr>
          <a:xfrm>
            <a:off x="687658" y="962960"/>
            <a:ext cx="8222100" cy="7218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Database - Tables</a:t>
            </a:r>
            <a:endParaRPr sz="4900" b="1" dirty="0">
              <a:latin typeface="Times New Roman" panose="02020603050405020304" pitchFamily="18" charset="0"/>
              <a:cs typeface="Times New Roman" panose="02020603050405020304" pitchFamily="18" charset="0"/>
            </a:endParaRPr>
          </a:p>
        </p:txBody>
      </p:sp>
      <p:pic>
        <p:nvPicPr>
          <p:cNvPr id="7" name="Google Shape;117;p21">
            <a:extLst>
              <a:ext uri="{FF2B5EF4-FFF2-40B4-BE49-F238E27FC236}">
                <a16:creationId xmlns:a16="http://schemas.microsoft.com/office/drawing/2014/main" id="{44321968-69CD-2DDB-F251-472EE616907D}"/>
              </a:ext>
            </a:extLst>
          </p:cNvPr>
          <p:cNvPicPr preferRelativeResize="0"/>
          <p:nvPr/>
        </p:nvPicPr>
        <p:blipFill rotWithShape="1">
          <a:blip r:embed="rId2">
            <a:alphaModFix/>
          </a:blip>
          <a:srcRect r="30250" b="32051"/>
          <a:stretch/>
        </p:blipFill>
        <p:spPr>
          <a:xfrm>
            <a:off x="924675" y="1818525"/>
            <a:ext cx="9606336" cy="5080571"/>
          </a:xfrm>
          <a:prstGeom prst="rect">
            <a:avLst/>
          </a:prstGeom>
          <a:noFill/>
          <a:ln>
            <a:noFill/>
          </a:ln>
        </p:spPr>
      </p:pic>
    </p:spTree>
    <p:extLst>
      <p:ext uri="{BB962C8B-B14F-4D97-AF65-F5344CB8AC3E}">
        <p14:creationId xmlns:p14="http://schemas.microsoft.com/office/powerpoint/2010/main" val="37841785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5844-732A-C716-25FA-2E80ED92B1E3}"/>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Physical Database</a:t>
            </a:r>
          </a:p>
        </p:txBody>
      </p:sp>
      <p:sp>
        <p:nvSpPr>
          <p:cNvPr id="3" name="Content Placeholder 2">
            <a:extLst>
              <a:ext uri="{FF2B5EF4-FFF2-40B4-BE49-F238E27FC236}">
                <a16:creationId xmlns:a16="http://schemas.microsoft.com/office/drawing/2014/main" id="{FB709901-AC53-3666-5223-BE19163D79E2}"/>
              </a:ext>
            </a:extLst>
          </p:cNvPr>
          <p:cNvSpPr>
            <a:spLocks noGrp="1"/>
          </p:cNvSpPr>
          <p:nvPr>
            <p:ph idx="1"/>
          </p:nvPr>
        </p:nvSpPr>
        <p:spPr>
          <a:xfrm>
            <a:off x="472611" y="1828089"/>
            <a:ext cx="6246687" cy="5199435"/>
          </a:xfrm>
        </p:spPr>
        <p:txBody>
          <a:bodyPr>
            <a:normAutofit fontScale="25000" lnSpcReduction="20000"/>
          </a:bodyPr>
          <a:lstStyle/>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CREATE TABLE IF NOT EXISTS `Doctors` (</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`doctor_id` INTEGER auto_increment,</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`clinic_id` VARCHAR(255),</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`field_name` VARCHAR(255),</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`experience` VARCHAR(1000) NOT NULL,</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`education` VARCHAR(1000) NOT NULL,</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`image` VARCHAR(1000),</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`name` VARCHAR(255) NOT NULL UNIQUE,</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`email` VARCHAR(255) NOT NULL,</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`phone_number` VARCHAR(255) NOT NULL,</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`date_added` DATETIME NOT NULL,</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PRIMARY KEY (`doctor_id`),</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FOREIGN KEY (`clinic_id`) REFERENCES `Clinics` (`clinic_id`),</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FOREIGN KEY (`field_name`) REFERENCES `Specialities` (`field_name`)</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pPr marL="0" marR="0" indent="0" algn="just">
              <a:lnSpc>
                <a:spcPct val="120000"/>
              </a:lnSpc>
              <a:spcBef>
                <a:spcPts val="0"/>
              </a:spcBef>
              <a:spcAft>
                <a:spcPts val="1000"/>
              </a:spcAft>
              <a:buNone/>
            </a:pPr>
            <a:r>
              <a:rPr lang="tr-TR" sz="4900" dirty="0">
                <a:solidFill>
                  <a:schemeClr val="tx1">
                    <a:lumMod val="95000"/>
                    <a:lumOff val="5000"/>
                  </a:schemeClr>
                </a:solidFill>
                <a:effectLst/>
                <a:latin typeface="Times New Roman" panose="02020603050405020304" pitchFamily="18" charset="0"/>
                <a:ea typeface="Calibri" panose="020F0502020204030204" pitchFamily="34" charset="0"/>
              </a:rPr>
              <a:t>) ENGINE=InnoDB;</a:t>
            </a:r>
            <a:endParaRPr lang="en-US" sz="4900" dirty="0">
              <a:solidFill>
                <a:schemeClr val="tx1">
                  <a:lumMod val="95000"/>
                  <a:lumOff val="5000"/>
                </a:schemeClr>
              </a:solidFill>
              <a:effectLst/>
              <a:latin typeface="Times New Roman" panose="02020603050405020304" pitchFamily="18"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40088C48-AB11-311A-561A-FDAAC9B2B3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2985" y="1778001"/>
            <a:ext cx="3047999" cy="5079999"/>
          </a:xfrm>
          <a:prstGeom prst="rect">
            <a:avLst/>
          </a:prstGeom>
        </p:spPr>
      </p:pic>
      <p:pic>
        <p:nvPicPr>
          <p:cNvPr id="5" name="Picture 4">
            <a:extLst>
              <a:ext uri="{FF2B5EF4-FFF2-40B4-BE49-F238E27FC236}">
                <a16:creationId xmlns:a16="http://schemas.microsoft.com/office/drawing/2014/main" id="{8E91C9ED-A7AE-6489-52B7-296752C95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984" y="2006314"/>
            <a:ext cx="3161016" cy="4741524"/>
          </a:xfrm>
          <a:prstGeom prst="rect">
            <a:avLst/>
          </a:prstGeom>
        </p:spPr>
      </p:pic>
    </p:spTree>
    <p:extLst>
      <p:ext uri="{BB962C8B-B14F-4D97-AF65-F5344CB8AC3E}">
        <p14:creationId xmlns:p14="http://schemas.microsoft.com/office/powerpoint/2010/main" val="24308211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down)">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down)">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wipe(down)">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down)">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down)">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wipe(down)">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wipe(down)">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wipe(down)">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Effect transition="in" filter="wipe(down)">
                                      <p:cBhvr>
                                        <p:cTn id="75" dur="500"/>
                                        <p:tgtEl>
                                          <p:spTgt spid="3">
                                            <p:txEl>
                                              <p:pRg st="11" end="1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
                                            <p:txEl>
                                              <p:pRg st="12" end="12"/>
                                            </p:txEl>
                                          </p:spTgt>
                                        </p:tgtEl>
                                        <p:attrNameLst>
                                          <p:attrName>style.visibility</p:attrName>
                                        </p:attrNameLst>
                                      </p:cBhvr>
                                      <p:to>
                                        <p:strVal val="visible"/>
                                      </p:to>
                                    </p:set>
                                    <p:animEffect transition="in" filter="wipe(down)">
                                      <p:cBhvr>
                                        <p:cTn id="80" dur="500"/>
                                        <p:tgtEl>
                                          <p:spTgt spid="3">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Effect transition="in" filter="wipe(down)">
                                      <p:cBhvr>
                                        <p:cTn id="85" dur="500"/>
                                        <p:tgtEl>
                                          <p:spTgt spid="3">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
                                            <p:txEl>
                                              <p:pRg st="14" end="14"/>
                                            </p:txEl>
                                          </p:spTgt>
                                        </p:tgtEl>
                                        <p:attrNameLst>
                                          <p:attrName>style.visibility</p:attrName>
                                        </p:attrNameLst>
                                      </p:cBhvr>
                                      <p:to>
                                        <p:strVal val="visible"/>
                                      </p:to>
                                    </p:set>
                                    <p:animEffect transition="in" filter="wipe(down)">
                                      <p:cBhvr>
                                        <p:cTn id="9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5A1A3-68B4-64E0-D280-183D7FFBDBF6}"/>
              </a:ext>
            </a:extLst>
          </p:cNvPr>
          <p:cNvSpPr>
            <a:spLocks noGrp="1"/>
          </p:cNvSpPr>
          <p:nvPr>
            <p:ph type="ctrTitle"/>
          </p:nvPr>
        </p:nvSpPr>
        <p:spPr>
          <a:xfrm>
            <a:off x="868868" y="3886921"/>
            <a:ext cx="11634781" cy="2164558"/>
          </a:xfrm>
        </p:spPr>
        <p:txBody>
          <a:bodyPr>
            <a:normAutofit fontScale="90000"/>
          </a:bodyPr>
          <a:lstStyle/>
          <a:p>
            <a:r>
              <a:rPr lang="en-US" sz="13800" b="1" dirty="0">
                <a:solidFill>
                  <a:schemeClr val="bg1"/>
                </a:solidFill>
              </a:rPr>
              <a:t>Scrapper</a:t>
            </a:r>
          </a:p>
        </p:txBody>
      </p:sp>
      <p:sp>
        <p:nvSpPr>
          <p:cNvPr id="8" name="Subtitle 7">
            <a:extLst>
              <a:ext uri="{FF2B5EF4-FFF2-40B4-BE49-F238E27FC236}">
                <a16:creationId xmlns:a16="http://schemas.microsoft.com/office/drawing/2014/main" id="{E2C47F05-CDD2-B2C9-441B-74E7F2056777}"/>
              </a:ext>
            </a:extLst>
          </p:cNvPr>
          <p:cNvSpPr>
            <a:spLocks noGrp="1"/>
          </p:cNvSpPr>
          <p:nvPr>
            <p:ph type="subTitle" idx="1"/>
          </p:nvPr>
        </p:nvSpPr>
        <p:spPr/>
        <p:txBody>
          <a:bodyPr/>
          <a:lstStyle/>
          <a:p>
            <a:r>
              <a:rPr lang="en-US" dirty="0"/>
              <a:t>Module 2</a:t>
            </a:r>
          </a:p>
        </p:txBody>
      </p:sp>
    </p:spTree>
    <p:extLst>
      <p:ext uri="{BB962C8B-B14F-4D97-AF65-F5344CB8AC3E}">
        <p14:creationId xmlns:p14="http://schemas.microsoft.com/office/powerpoint/2010/main" val="34699724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23">
            <a:extLst>
              <a:ext uri="{FF2B5EF4-FFF2-40B4-BE49-F238E27FC236}">
                <a16:creationId xmlns:a16="http://schemas.microsoft.com/office/drawing/2014/main" id="{1700EDD7-6789-ED0E-D641-30EA00EF7611}"/>
              </a:ext>
            </a:extLst>
          </p:cNvPr>
          <p:cNvSpPr txBox="1">
            <a:spLocks noGrp="1"/>
          </p:cNvSpPr>
          <p:nvPr>
            <p:ph type="title"/>
          </p:nvPr>
        </p:nvSpPr>
        <p:spPr>
          <a:xfrm>
            <a:off x="759576" y="872289"/>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Scraper - Tools</a:t>
            </a:r>
            <a:endParaRPr sz="4900" b="1" dirty="0">
              <a:latin typeface="Times New Roman" panose="02020603050405020304" pitchFamily="18" charset="0"/>
              <a:cs typeface="Times New Roman" panose="02020603050405020304" pitchFamily="18" charset="0"/>
            </a:endParaRPr>
          </a:p>
        </p:txBody>
      </p:sp>
      <p:sp>
        <p:nvSpPr>
          <p:cNvPr id="5" name="Google Shape;129;p23">
            <a:extLst>
              <a:ext uri="{FF2B5EF4-FFF2-40B4-BE49-F238E27FC236}">
                <a16:creationId xmlns:a16="http://schemas.microsoft.com/office/drawing/2014/main" id="{346C6809-0D21-8DEE-0B31-D03ADDE63C0E}"/>
              </a:ext>
            </a:extLst>
          </p:cNvPr>
          <p:cNvSpPr txBox="1">
            <a:spLocks/>
          </p:cNvSpPr>
          <p:nvPr/>
        </p:nvSpPr>
        <p:spPr>
          <a:xfrm>
            <a:off x="1438382" y="2116476"/>
            <a:ext cx="9894013" cy="4530904"/>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Python</a:t>
            </a:r>
            <a:r>
              <a:rPr lang="en-US" sz="3200" dirty="0">
                <a:solidFill>
                  <a:schemeClr val="tx2">
                    <a:lumMod val="50000"/>
                  </a:schemeClr>
                </a:solidFill>
                <a:latin typeface="Times New Roman" panose="02020603050405020304" pitchFamily="18" charset="0"/>
                <a:cs typeface="Times New Roman" panose="02020603050405020304" pitchFamily="18" charset="0"/>
              </a:rPr>
              <a:t> as the core programming language for the app</a:t>
            </a:r>
          </a:p>
          <a:p>
            <a:pPr marL="571500" indent="-457200" fontAlgn="base">
              <a:lnSpc>
                <a:spcPct val="85000"/>
              </a:lnSpc>
              <a:spcAft>
                <a:spcPts val="1200"/>
              </a:spcAft>
              <a:buFont typeface="Wingdings" panose="05000000000000000000" pitchFamily="2" charset="2"/>
              <a:buChar char="Ø"/>
            </a:pPr>
            <a:r>
              <a:rPr lang="en-US" sz="3200" b="1" dirty="0" err="1">
                <a:solidFill>
                  <a:schemeClr val="tx2">
                    <a:lumMod val="50000"/>
                  </a:schemeClr>
                </a:solidFill>
                <a:latin typeface="Times New Roman" panose="02020603050405020304" pitchFamily="18" charset="0"/>
                <a:cs typeface="Times New Roman" panose="02020603050405020304" pitchFamily="18" charset="0"/>
              </a:rPr>
              <a:t>Beautifulsoap</a:t>
            </a:r>
            <a:r>
              <a:rPr lang="en-US" sz="3200" b="1" dirty="0">
                <a:solidFill>
                  <a:schemeClr val="tx2">
                    <a:lumMod val="50000"/>
                  </a:schemeClr>
                </a:solidFill>
                <a:latin typeface="Times New Roman" panose="02020603050405020304" pitchFamily="18" charset="0"/>
                <a:cs typeface="Times New Roman" panose="02020603050405020304" pitchFamily="18" charset="0"/>
              </a:rPr>
              <a:t> </a:t>
            </a:r>
            <a:r>
              <a:rPr lang="en-US" sz="3200" dirty="0">
                <a:solidFill>
                  <a:schemeClr val="tx2">
                    <a:lumMod val="50000"/>
                  </a:schemeClr>
                </a:solidFill>
                <a:latin typeface="Times New Roman" panose="02020603050405020304" pitchFamily="18" charset="0"/>
                <a:cs typeface="Times New Roman" panose="02020603050405020304" pitchFamily="18" charset="0"/>
              </a:rPr>
              <a:t>library to scrap the data from other websites</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Celery</a:t>
            </a:r>
            <a:r>
              <a:rPr lang="en-US" sz="3200" dirty="0">
                <a:solidFill>
                  <a:schemeClr val="tx2">
                    <a:lumMod val="50000"/>
                  </a:schemeClr>
                </a:solidFill>
                <a:latin typeface="Times New Roman" panose="02020603050405020304" pitchFamily="18" charset="0"/>
                <a:cs typeface="Times New Roman" panose="02020603050405020304" pitchFamily="18" charset="0"/>
              </a:rPr>
              <a:t> library to receive queued tasks and manage worker processes</a:t>
            </a:r>
          </a:p>
        </p:txBody>
      </p:sp>
    </p:spTree>
    <p:extLst>
      <p:ext uri="{BB962C8B-B14F-4D97-AF65-F5344CB8AC3E}">
        <p14:creationId xmlns:p14="http://schemas.microsoft.com/office/powerpoint/2010/main" val="47404045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4;p24">
            <a:extLst>
              <a:ext uri="{FF2B5EF4-FFF2-40B4-BE49-F238E27FC236}">
                <a16:creationId xmlns:a16="http://schemas.microsoft.com/office/drawing/2014/main" id="{16052776-B1AB-6CF7-D21A-D8CCB18CD932}"/>
              </a:ext>
            </a:extLst>
          </p:cNvPr>
          <p:cNvSpPr txBox="1">
            <a:spLocks noGrp="1"/>
          </p:cNvSpPr>
          <p:nvPr>
            <p:ph type="title"/>
          </p:nvPr>
        </p:nvSpPr>
        <p:spPr>
          <a:xfrm>
            <a:off x="872592" y="882564"/>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Scraper - architecture</a:t>
            </a:r>
            <a:endParaRPr sz="4900" b="1" dirty="0">
              <a:latin typeface="Times New Roman" panose="02020603050405020304" pitchFamily="18" charset="0"/>
              <a:cs typeface="Times New Roman" panose="02020603050405020304" pitchFamily="18" charset="0"/>
            </a:endParaRPr>
          </a:p>
        </p:txBody>
      </p:sp>
      <p:pic>
        <p:nvPicPr>
          <p:cNvPr id="5" name="Google Shape;135;p24">
            <a:extLst>
              <a:ext uri="{FF2B5EF4-FFF2-40B4-BE49-F238E27FC236}">
                <a16:creationId xmlns:a16="http://schemas.microsoft.com/office/drawing/2014/main" id="{78079706-0584-7BB4-7915-556BC0129CCD}"/>
              </a:ext>
            </a:extLst>
          </p:cNvPr>
          <p:cNvPicPr preferRelativeResize="0"/>
          <p:nvPr/>
        </p:nvPicPr>
        <p:blipFill>
          <a:blip r:embed="rId2">
            <a:alphaModFix/>
          </a:blip>
          <a:stretch>
            <a:fillRect/>
          </a:stretch>
        </p:blipFill>
        <p:spPr>
          <a:xfrm>
            <a:off x="3164440" y="2250041"/>
            <a:ext cx="5680058" cy="4229088"/>
          </a:xfrm>
          <a:prstGeom prst="rect">
            <a:avLst/>
          </a:prstGeom>
          <a:noFill/>
          <a:ln>
            <a:noFill/>
          </a:ln>
        </p:spPr>
      </p:pic>
    </p:spTree>
    <p:extLst>
      <p:ext uri="{BB962C8B-B14F-4D97-AF65-F5344CB8AC3E}">
        <p14:creationId xmlns:p14="http://schemas.microsoft.com/office/powerpoint/2010/main" val="22689997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0;p25">
            <a:extLst>
              <a:ext uri="{FF2B5EF4-FFF2-40B4-BE49-F238E27FC236}">
                <a16:creationId xmlns:a16="http://schemas.microsoft.com/office/drawing/2014/main" id="{C55D4DDA-ECFF-C069-0BBC-05CB7C6C365E}"/>
              </a:ext>
            </a:extLst>
          </p:cNvPr>
          <p:cNvSpPr txBox="1">
            <a:spLocks noGrp="1"/>
          </p:cNvSpPr>
          <p:nvPr>
            <p:ph type="title"/>
          </p:nvPr>
        </p:nvSpPr>
        <p:spPr>
          <a:xfrm>
            <a:off x="934237" y="769548"/>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Scraper - modules</a:t>
            </a:r>
            <a:endParaRPr sz="4900" b="1" dirty="0">
              <a:latin typeface="Times New Roman" panose="02020603050405020304" pitchFamily="18" charset="0"/>
              <a:cs typeface="Times New Roman" panose="02020603050405020304" pitchFamily="18" charset="0"/>
            </a:endParaRPr>
          </a:p>
        </p:txBody>
      </p:sp>
      <p:sp>
        <p:nvSpPr>
          <p:cNvPr id="5" name="Google Shape;141;p25">
            <a:extLst>
              <a:ext uri="{FF2B5EF4-FFF2-40B4-BE49-F238E27FC236}">
                <a16:creationId xmlns:a16="http://schemas.microsoft.com/office/drawing/2014/main" id="{6333D070-1AD4-E142-4A81-7DF3FBCDECC2}"/>
              </a:ext>
            </a:extLst>
          </p:cNvPr>
          <p:cNvSpPr txBox="1">
            <a:spLocks/>
          </p:cNvSpPr>
          <p:nvPr/>
        </p:nvSpPr>
        <p:spPr>
          <a:xfrm>
            <a:off x="1243173" y="1910993"/>
            <a:ext cx="9698805" cy="4839127"/>
          </a:xfrm>
          <a:prstGeom prst="rect">
            <a:avLst/>
          </a:prstGeom>
        </p:spPr>
        <p:txBody>
          <a:bodyPr spcFirstLastPara="1" vert="horz" wrap="square" lIns="91425" tIns="91425" rIns="91425" bIns="91425" rtlCol="0" anchor="t" anchorCtr="0">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Scraper module </a:t>
            </a:r>
            <a:r>
              <a:rPr lang="en-US" sz="3200" dirty="0">
                <a:solidFill>
                  <a:schemeClr val="tx2">
                    <a:lumMod val="50000"/>
                  </a:schemeClr>
                </a:solidFill>
                <a:latin typeface="Times New Roman" panose="02020603050405020304" pitchFamily="18" charset="0"/>
                <a:cs typeface="Times New Roman" panose="02020603050405020304" pitchFamily="18" charset="0"/>
              </a:rPr>
              <a:t>is the core module of the app where it’s responsible for to visit health websites and collect doctors info, and pass it to DB module.</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DB module </a:t>
            </a:r>
            <a:r>
              <a:rPr lang="en-US" sz="3200" dirty="0">
                <a:solidFill>
                  <a:schemeClr val="tx2">
                    <a:lumMod val="50000"/>
                  </a:schemeClr>
                </a:solidFill>
                <a:latin typeface="Times New Roman" panose="02020603050405020304" pitchFamily="18" charset="0"/>
                <a:cs typeface="Times New Roman" panose="02020603050405020304" pitchFamily="18" charset="0"/>
              </a:rPr>
              <a:t>is responsible for receiving data from scraper module and, validate them, and then store them in to the database.</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Celery module </a:t>
            </a:r>
            <a:r>
              <a:rPr lang="en-US" sz="3200" dirty="0">
                <a:solidFill>
                  <a:schemeClr val="tx2">
                    <a:lumMod val="50000"/>
                  </a:schemeClr>
                </a:solidFill>
                <a:latin typeface="Times New Roman" panose="02020603050405020304" pitchFamily="18" charset="0"/>
                <a:cs typeface="Times New Roman" panose="02020603050405020304" pitchFamily="18" charset="0"/>
              </a:rPr>
              <a:t>acts as a consumer to receive scrap tasks from the backend, and then assign worker process to handle it.</a:t>
            </a:r>
          </a:p>
        </p:txBody>
      </p:sp>
    </p:spTree>
    <p:extLst>
      <p:ext uri="{BB962C8B-B14F-4D97-AF65-F5344CB8AC3E}">
        <p14:creationId xmlns:p14="http://schemas.microsoft.com/office/powerpoint/2010/main" val="20477442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5A1A3-68B4-64E0-D280-183D7FFBDBF6}"/>
              </a:ext>
            </a:extLst>
          </p:cNvPr>
          <p:cNvSpPr>
            <a:spLocks noGrp="1"/>
          </p:cNvSpPr>
          <p:nvPr>
            <p:ph type="ctrTitle"/>
          </p:nvPr>
        </p:nvSpPr>
        <p:spPr>
          <a:xfrm>
            <a:off x="868868" y="3886921"/>
            <a:ext cx="11634781" cy="2164558"/>
          </a:xfrm>
        </p:spPr>
        <p:txBody>
          <a:bodyPr>
            <a:normAutofit fontScale="90000"/>
          </a:bodyPr>
          <a:lstStyle/>
          <a:p>
            <a:r>
              <a:rPr lang="en-US" sz="13800" b="1" dirty="0">
                <a:solidFill>
                  <a:schemeClr val="bg1"/>
                </a:solidFill>
              </a:rPr>
              <a:t>backend</a:t>
            </a:r>
          </a:p>
        </p:txBody>
      </p:sp>
      <p:sp>
        <p:nvSpPr>
          <p:cNvPr id="8" name="Subtitle 7">
            <a:extLst>
              <a:ext uri="{FF2B5EF4-FFF2-40B4-BE49-F238E27FC236}">
                <a16:creationId xmlns:a16="http://schemas.microsoft.com/office/drawing/2014/main" id="{E2C47F05-CDD2-B2C9-441B-74E7F2056777}"/>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232171446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6;p26">
            <a:extLst>
              <a:ext uri="{FF2B5EF4-FFF2-40B4-BE49-F238E27FC236}">
                <a16:creationId xmlns:a16="http://schemas.microsoft.com/office/drawing/2014/main" id="{620D3A22-17F0-B16F-B1E7-F867195255BB}"/>
              </a:ext>
            </a:extLst>
          </p:cNvPr>
          <p:cNvSpPr txBox="1">
            <a:spLocks noGrp="1"/>
          </p:cNvSpPr>
          <p:nvPr>
            <p:ph type="title"/>
          </p:nvPr>
        </p:nvSpPr>
        <p:spPr>
          <a:xfrm>
            <a:off x="810947" y="831192"/>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Backend - Tools</a:t>
            </a:r>
            <a:endParaRPr sz="4900" b="1" dirty="0">
              <a:latin typeface="Times New Roman" panose="02020603050405020304" pitchFamily="18" charset="0"/>
              <a:cs typeface="Times New Roman" panose="02020603050405020304" pitchFamily="18" charset="0"/>
            </a:endParaRPr>
          </a:p>
        </p:txBody>
      </p:sp>
      <p:sp>
        <p:nvSpPr>
          <p:cNvPr id="5" name="Google Shape;147;p26">
            <a:extLst>
              <a:ext uri="{FF2B5EF4-FFF2-40B4-BE49-F238E27FC236}">
                <a16:creationId xmlns:a16="http://schemas.microsoft.com/office/drawing/2014/main" id="{460C3DD4-AA37-F1DE-3F47-CEA7F73657F9}"/>
              </a:ext>
            </a:extLst>
          </p:cNvPr>
          <p:cNvSpPr txBox="1">
            <a:spLocks/>
          </p:cNvSpPr>
          <p:nvPr/>
        </p:nvSpPr>
        <p:spPr>
          <a:xfrm>
            <a:off x="1325367" y="2003462"/>
            <a:ext cx="10120044" cy="4674740"/>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NodeJS</a:t>
            </a:r>
            <a:r>
              <a:rPr lang="en-US" sz="3200" dirty="0">
                <a:solidFill>
                  <a:schemeClr val="tx2">
                    <a:lumMod val="50000"/>
                  </a:schemeClr>
                </a:solidFill>
                <a:latin typeface="Times New Roman" panose="02020603050405020304" pitchFamily="18" charset="0"/>
                <a:cs typeface="Times New Roman" panose="02020603050405020304" pitchFamily="18" charset="0"/>
              </a:rPr>
              <a:t> as a runtime environment to run </a:t>
            </a:r>
            <a:r>
              <a:rPr lang="en-US" sz="3200" dirty="0" err="1">
                <a:solidFill>
                  <a:schemeClr val="tx2">
                    <a:lumMod val="50000"/>
                  </a:schemeClr>
                </a:solidFill>
                <a:latin typeface="Times New Roman" panose="02020603050405020304" pitchFamily="18" charset="0"/>
                <a:cs typeface="Times New Roman" panose="02020603050405020304" pitchFamily="18" charset="0"/>
              </a:rPr>
              <a:t>javascript</a:t>
            </a:r>
            <a:r>
              <a:rPr lang="en-US" sz="3200" dirty="0">
                <a:solidFill>
                  <a:schemeClr val="tx2">
                    <a:lumMod val="50000"/>
                  </a:schemeClr>
                </a:solidFill>
                <a:latin typeface="Times New Roman" panose="02020603050405020304" pitchFamily="18" charset="0"/>
                <a:cs typeface="Times New Roman" panose="02020603050405020304" pitchFamily="18" charset="0"/>
              </a:rPr>
              <a:t> on the backend</a:t>
            </a:r>
          </a:p>
          <a:p>
            <a:pPr marL="571500" indent="-457200" fontAlgn="base">
              <a:lnSpc>
                <a:spcPct val="85000"/>
              </a:lnSpc>
              <a:spcAft>
                <a:spcPts val="1200"/>
              </a:spcAft>
              <a:buFont typeface="Wingdings" panose="05000000000000000000" pitchFamily="2" charset="2"/>
              <a:buChar char="Ø"/>
            </a:pPr>
            <a:r>
              <a:rPr lang="en-US" sz="3200" b="1" dirty="0" err="1">
                <a:solidFill>
                  <a:schemeClr val="tx2">
                    <a:lumMod val="50000"/>
                  </a:schemeClr>
                </a:solidFill>
                <a:latin typeface="Times New Roman" panose="02020603050405020304" pitchFamily="18" charset="0"/>
                <a:cs typeface="Times New Roman" panose="02020603050405020304" pitchFamily="18" charset="0"/>
              </a:rPr>
              <a:t>ExpressJS</a:t>
            </a:r>
            <a:r>
              <a:rPr lang="en-US" sz="3200" b="1" dirty="0">
                <a:solidFill>
                  <a:schemeClr val="tx2">
                    <a:lumMod val="50000"/>
                  </a:schemeClr>
                </a:solidFill>
                <a:latin typeface="Times New Roman" panose="02020603050405020304" pitchFamily="18" charset="0"/>
                <a:cs typeface="Times New Roman" panose="02020603050405020304" pitchFamily="18" charset="0"/>
              </a:rPr>
              <a:t> </a:t>
            </a:r>
            <a:r>
              <a:rPr lang="en-US" sz="3200" dirty="0">
                <a:solidFill>
                  <a:schemeClr val="tx2">
                    <a:lumMod val="50000"/>
                  </a:schemeClr>
                </a:solidFill>
                <a:latin typeface="Times New Roman" panose="02020603050405020304" pitchFamily="18" charset="0"/>
                <a:cs typeface="Times New Roman" panose="02020603050405020304" pitchFamily="18" charset="0"/>
              </a:rPr>
              <a:t>framework to run a web server </a:t>
            </a:r>
          </a:p>
          <a:p>
            <a:pPr marL="571500" indent="-457200" fontAlgn="base">
              <a:lnSpc>
                <a:spcPct val="8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AMQPLIB </a:t>
            </a:r>
            <a:r>
              <a:rPr lang="en-US" sz="3200" dirty="0">
                <a:solidFill>
                  <a:schemeClr val="tx2">
                    <a:lumMod val="50000"/>
                  </a:schemeClr>
                </a:solidFill>
                <a:latin typeface="Times New Roman" panose="02020603050405020304" pitchFamily="18" charset="0"/>
                <a:cs typeface="Times New Roman" panose="02020603050405020304" pitchFamily="18" charset="0"/>
              </a:rPr>
              <a:t>library to queue scraping tasks to the scraper app </a:t>
            </a:r>
          </a:p>
        </p:txBody>
      </p:sp>
    </p:spTree>
    <p:extLst>
      <p:ext uri="{BB962C8B-B14F-4D97-AF65-F5344CB8AC3E}">
        <p14:creationId xmlns:p14="http://schemas.microsoft.com/office/powerpoint/2010/main" val="412929619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BA7A9E-C173-970B-31E1-3137B7819C85}"/>
              </a:ext>
            </a:extLst>
          </p:cNvPr>
          <p:cNvSpPr>
            <a:spLocks noGrp="1"/>
          </p:cNvSpPr>
          <p:nvPr>
            <p:ph type="title"/>
          </p:nvPr>
        </p:nvSpPr>
        <p:spPr>
          <a:xfrm>
            <a:off x="667108" y="797118"/>
            <a:ext cx="8222100" cy="870994"/>
          </a:xfrm>
        </p:spPr>
        <p:txBody>
          <a:bodyPr>
            <a:normAutofit fontScale="90000"/>
          </a:bodyPr>
          <a:lstStyle/>
          <a:p>
            <a:r>
              <a:rPr lang="en-US" sz="5400" b="1" dirty="0">
                <a:latin typeface="Times New Roman" panose="02020603050405020304" pitchFamily="18" charset="0"/>
                <a:cs typeface="Times New Roman" panose="02020603050405020304" pitchFamily="18" charset="0"/>
              </a:rPr>
              <a:t>Overview: </a:t>
            </a:r>
          </a:p>
        </p:txBody>
      </p:sp>
      <p:sp>
        <p:nvSpPr>
          <p:cNvPr id="5" name="Text Placeholder 2">
            <a:extLst>
              <a:ext uri="{FF2B5EF4-FFF2-40B4-BE49-F238E27FC236}">
                <a16:creationId xmlns:a16="http://schemas.microsoft.com/office/drawing/2014/main" id="{103FF73D-B6E1-A3B5-B281-04CD4D0D4660}"/>
              </a:ext>
            </a:extLst>
          </p:cNvPr>
          <p:cNvSpPr txBox="1">
            <a:spLocks/>
          </p:cNvSpPr>
          <p:nvPr/>
        </p:nvSpPr>
        <p:spPr>
          <a:xfrm>
            <a:off x="667108" y="2027709"/>
            <a:ext cx="11329683" cy="4245950"/>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Times New Roman" panose="02020603050405020304" pitchFamily="18" charset="0"/>
                <a:cs typeface="Times New Roman" panose="02020603050405020304" pitchFamily="18" charset="0"/>
              </a:rPr>
              <a:t>Introduction</a:t>
            </a:r>
            <a:r>
              <a:rPr lang="en-US" sz="3300" b="1" dirty="0">
                <a:solidFill>
                  <a:schemeClr val="tx2">
                    <a:lumMod val="50000"/>
                  </a:schemeClr>
                </a:solidFill>
                <a:latin typeface="Sitka Small Semibold" pitchFamily="2" charset="0"/>
                <a:cs typeface="Times New Roman" panose="02020603050405020304" pitchFamily="18" charset="0"/>
              </a:rPr>
              <a:t> </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Project’s aim</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System actors</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Use case</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System architecture </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Database </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Scraper app</a:t>
            </a:r>
          </a:p>
          <a:p>
            <a:pPr fontAlgn="base">
              <a:lnSpc>
                <a:spcPct val="120000"/>
              </a:lnSpc>
              <a:spcBef>
                <a:spcPts val="0"/>
              </a:spcBef>
              <a:spcAft>
                <a:spcPts val="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Backend </a:t>
            </a:r>
          </a:p>
          <a:p>
            <a:pPr fontAlgn="base">
              <a:lnSpc>
                <a:spcPct val="120000"/>
              </a:lnSpc>
              <a:spcBef>
                <a:spcPts val="0"/>
              </a:spcBef>
              <a:spcAft>
                <a:spcPts val="120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User guide of the system</a:t>
            </a:r>
          </a:p>
          <a:p>
            <a:pPr fontAlgn="base">
              <a:lnSpc>
                <a:spcPct val="120000"/>
              </a:lnSpc>
              <a:spcBef>
                <a:spcPts val="0"/>
              </a:spcBef>
              <a:spcAft>
                <a:spcPts val="1200"/>
              </a:spcAft>
              <a:buFont typeface="Wingdings" panose="05000000000000000000" pitchFamily="2" charset="2"/>
              <a:buChar char="ü"/>
            </a:pPr>
            <a:r>
              <a:rPr lang="en-US" sz="3300" b="1" dirty="0">
                <a:solidFill>
                  <a:schemeClr val="tx2">
                    <a:lumMod val="50000"/>
                  </a:schemeClr>
                </a:solidFill>
                <a:latin typeface="Sitka Small Semibold" pitchFamily="2" charset="0"/>
                <a:cs typeface="Times New Roman" panose="02020603050405020304" pitchFamily="18" charset="0"/>
              </a:rPr>
              <a:t>App demo</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42877541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down)">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down)">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wipe(down)">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wipe(down)">
                                      <p:cBhvr>
                                        <p:cTn id="5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2;p27">
            <a:extLst>
              <a:ext uri="{FF2B5EF4-FFF2-40B4-BE49-F238E27FC236}">
                <a16:creationId xmlns:a16="http://schemas.microsoft.com/office/drawing/2014/main" id="{34E6F819-CAE0-2E11-4CF4-B8FBF6AFE30A}"/>
              </a:ext>
            </a:extLst>
          </p:cNvPr>
          <p:cNvSpPr txBox="1">
            <a:spLocks noGrp="1"/>
          </p:cNvSpPr>
          <p:nvPr>
            <p:ph type="title"/>
          </p:nvPr>
        </p:nvSpPr>
        <p:spPr>
          <a:xfrm>
            <a:off x="708206" y="944208"/>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Backend - architecture</a:t>
            </a:r>
            <a:endParaRPr sz="4900" b="1" dirty="0">
              <a:latin typeface="Times New Roman" panose="02020603050405020304" pitchFamily="18" charset="0"/>
              <a:cs typeface="Times New Roman" panose="02020603050405020304" pitchFamily="18" charset="0"/>
            </a:endParaRPr>
          </a:p>
        </p:txBody>
      </p:sp>
      <p:pic>
        <p:nvPicPr>
          <p:cNvPr id="7" name="Google Shape;153;p27">
            <a:extLst>
              <a:ext uri="{FF2B5EF4-FFF2-40B4-BE49-F238E27FC236}">
                <a16:creationId xmlns:a16="http://schemas.microsoft.com/office/drawing/2014/main" id="{0E6ACABE-F0D5-06BD-A088-CCD824E5EB1B}"/>
              </a:ext>
            </a:extLst>
          </p:cNvPr>
          <p:cNvPicPr preferRelativeResize="0"/>
          <p:nvPr/>
        </p:nvPicPr>
        <p:blipFill>
          <a:blip r:embed="rId2">
            <a:alphaModFix/>
          </a:blip>
          <a:stretch>
            <a:fillRect/>
          </a:stretch>
        </p:blipFill>
        <p:spPr>
          <a:xfrm>
            <a:off x="2899375" y="2085654"/>
            <a:ext cx="6030931" cy="4232952"/>
          </a:xfrm>
          <a:prstGeom prst="rect">
            <a:avLst/>
          </a:prstGeom>
          <a:noFill/>
          <a:ln>
            <a:noFill/>
          </a:ln>
        </p:spPr>
      </p:pic>
    </p:spTree>
    <p:extLst>
      <p:ext uri="{BB962C8B-B14F-4D97-AF65-F5344CB8AC3E}">
        <p14:creationId xmlns:p14="http://schemas.microsoft.com/office/powerpoint/2010/main" val="32123808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8;p28">
            <a:extLst>
              <a:ext uri="{FF2B5EF4-FFF2-40B4-BE49-F238E27FC236}">
                <a16:creationId xmlns:a16="http://schemas.microsoft.com/office/drawing/2014/main" id="{2ADA0E7F-75F9-17BC-3E8D-9D5DD6A41E5B}"/>
              </a:ext>
            </a:extLst>
          </p:cNvPr>
          <p:cNvSpPr txBox="1">
            <a:spLocks noGrp="1"/>
          </p:cNvSpPr>
          <p:nvPr>
            <p:ph type="title"/>
          </p:nvPr>
        </p:nvSpPr>
        <p:spPr>
          <a:xfrm>
            <a:off x="718479" y="841467"/>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Backend - MVC</a:t>
            </a:r>
            <a:endParaRPr sz="4900" b="1" dirty="0">
              <a:latin typeface="Times New Roman" panose="02020603050405020304" pitchFamily="18" charset="0"/>
              <a:cs typeface="Times New Roman" panose="02020603050405020304" pitchFamily="18" charset="0"/>
            </a:endParaRPr>
          </a:p>
        </p:txBody>
      </p:sp>
      <p:sp>
        <p:nvSpPr>
          <p:cNvPr id="5" name="Google Shape;159;p28">
            <a:extLst>
              <a:ext uri="{FF2B5EF4-FFF2-40B4-BE49-F238E27FC236}">
                <a16:creationId xmlns:a16="http://schemas.microsoft.com/office/drawing/2014/main" id="{9AE5A9F0-9ADE-9858-35DA-16071A268D0C}"/>
              </a:ext>
            </a:extLst>
          </p:cNvPr>
          <p:cNvSpPr txBox="1">
            <a:spLocks/>
          </p:cNvSpPr>
          <p:nvPr/>
        </p:nvSpPr>
        <p:spPr>
          <a:xfrm>
            <a:off x="1243173" y="1880171"/>
            <a:ext cx="9965933" cy="4798031"/>
          </a:xfrm>
          <a:prstGeom prst="rect">
            <a:avLst/>
          </a:prstGeom>
        </p:spPr>
        <p:txBody>
          <a:bodyPr spcFirstLastPara="1" vert="horz" wrap="square" lIns="91425" tIns="91425" rIns="91425" bIns="91425" rtlCol="0" anchor="t" anchorCtr="0">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Model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represents the data and business logic of the application. It encapsulates the data and provides methods to access and manipulate it.</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rPr>
              <a:t>View</a:t>
            </a:r>
            <a:r>
              <a:rPr lang="en-US" sz="3200" dirty="0">
                <a:solidFill>
                  <a:schemeClr val="tx2">
                    <a:lumMod val="50000"/>
                  </a:schemeClr>
                </a:solidFill>
                <a:latin typeface="Times New Roman" panose="02020603050405020304" pitchFamily="18" charset="0"/>
                <a:cs typeface="Times New Roman" panose="02020603050405020304" pitchFamily="18" charset="0"/>
              </a:rPr>
              <a:t>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is responsible for presenting the data to the user and rendering the user interface.</a:t>
            </a:r>
            <a:r>
              <a:rPr lang="en-US" sz="3200" dirty="0">
                <a:solidFill>
                  <a:schemeClr val="tx2">
                    <a:lumMod val="50000"/>
                  </a:schemeClr>
                </a:solidFill>
                <a:latin typeface="Times New Roman" panose="02020603050405020304" pitchFamily="18" charset="0"/>
                <a:cs typeface="Times New Roman" panose="02020603050405020304" pitchFamily="18" charset="0"/>
              </a:rPr>
              <a:t> </a:t>
            </a:r>
          </a:p>
          <a:p>
            <a:pPr marL="571500" indent="-457200" fontAlgn="base">
              <a:lnSpc>
                <a:spcPct val="10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sym typeface="Arial"/>
              </a:rPr>
              <a:t>Controller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acts as an intermediary between the model and the view. It receives user input from the view and translates it into actions to be performed on the model.</a:t>
            </a:r>
            <a:endParaRPr lang="en-US" sz="3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2168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5A1A3-68B4-64E0-D280-183D7FFBDBF6}"/>
              </a:ext>
            </a:extLst>
          </p:cNvPr>
          <p:cNvSpPr>
            <a:spLocks noGrp="1"/>
          </p:cNvSpPr>
          <p:nvPr>
            <p:ph type="ctrTitle"/>
          </p:nvPr>
        </p:nvSpPr>
        <p:spPr>
          <a:xfrm>
            <a:off x="868868" y="3886921"/>
            <a:ext cx="11634781" cy="2164558"/>
          </a:xfrm>
        </p:spPr>
        <p:txBody>
          <a:bodyPr>
            <a:normAutofit fontScale="90000"/>
          </a:bodyPr>
          <a:lstStyle/>
          <a:p>
            <a:r>
              <a:rPr lang="en-US" sz="13800" b="1" dirty="0">
                <a:solidFill>
                  <a:schemeClr val="bg1"/>
                </a:solidFill>
              </a:rPr>
              <a:t>User guide</a:t>
            </a:r>
          </a:p>
        </p:txBody>
      </p:sp>
      <p:sp>
        <p:nvSpPr>
          <p:cNvPr id="8" name="Subtitle 7">
            <a:extLst>
              <a:ext uri="{FF2B5EF4-FFF2-40B4-BE49-F238E27FC236}">
                <a16:creationId xmlns:a16="http://schemas.microsoft.com/office/drawing/2014/main" id="{E2C47F05-CDD2-B2C9-441B-74E7F2056777}"/>
              </a:ext>
            </a:extLst>
          </p:cNvPr>
          <p:cNvSpPr>
            <a:spLocks noGrp="1"/>
          </p:cNvSpPr>
          <p:nvPr>
            <p:ph type="subTitle" idx="1"/>
          </p:nvPr>
        </p:nvSpPr>
        <p:spPr/>
        <p:txBody>
          <a:bodyPr/>
          <a:lstStyle/>
          <a:p>
            <a:r>
              <a:rPr lang="en-US" dirty="0"/>
              <a:t>Module 4</a:t>
            </a:r>
          </a:p>
        </p:txBody>
      </p:sp>
    </p:spTree>
    <p:extLst>
      <p:ext uri="{BB962C8B-B14F-4D97-AF65-F5344CB8AC3E}">
        <p14:creationId xmlns:p14="http://schemas.microsoft.com/office/powerpoint/2010/main" val="164229020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64;p29">
            <a:extLst>
              <a:ext uri="{FF2B5EF4-FFF2-40B4-BE49-F238E27FC236}">
                <a16:creationId xmlns:a16="http://schemas.microsoft.com/office/drawing/2014/main" id="{63EDF16E-F511-4A40-DF81-4E5F536436A4}"/>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8" name="Google Shape;165;p29">
            <a:extLst>
              <a:ext uri="{FF2B5EF4-FFF2-40B4-BE49-F238E27FC236}">
                <a16:creationId xmlns:a16="http://schemas.microsoft.com/office/drawing/2014/main" id="{2F02CA43-B558-ADB6-160B-E05B8A233300}"/>
              </a:ext>
            </a:extLst>
          </p:cNvPr>
          <p:cNvSpPr txBox="1">
            <a:spLocks/>
          </p:cNvSpPr>
          <p:nvPr/>
        </p:nvSpPr>
        <p:spPr>
          <a:xfrm>
            <a:off x="728754" y="1910993"/>
            <a:ext cx="4726824" cy="4397339"/>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9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First the user will have sign in/up by providing authentication credentials, such as username, email, and password.</a:t>
            </a:r>
          </a:p>
        </p:txBody>
      </p:sp>
      <p:pic>
        <p:nvPicPr>
          <p:cNvPr id="9" name="Google Shape;166;p29">
            <a:extLst>
              <a:ext uri="{FF2B5EF4-FFF2-40B4-BE49-F238E27FC236}">
                <a16:creationId xmlns:a16="http://schemas.microsoft.com/office/drawing/2014/main" id="{BEB99317-8334-ABA3-3CD0-CEB71BEB4F81}"/>
              </a:ext>
            </a:extLst>
          </p:cNvPr>
          <p:cNvPicPr preferRelativeResize="0"/>
          <p:nvPr/>
        </p:nvPicPr>
        <p:blipFill>
          <a:blip r:embed="rId2">
            <a:alphaModFix/>
          </a:blip>
          <a:stretch>
            <a:fillRect/>
          </a:stretch>
        </p:blipFill>
        <p:spPr>
          <a:xfrm>
            <a:off x="6185042" y="1777429"/>
            <a:ext cx="5568594" cy="4941870"/>
          </a:xfrm>
          <a:prstGeom prst="rect">
            <a:avLst/>
          </a:prstGeom>
          <a:noFill/>
          <a:ln>
            <a:noFill/>
          </a:ln>
        </p:spPr>
      </p:pic>
    </p:spTree>
    <p:extLst>
      <p:ext uri="{BB962C8B-B14F-4D97-AF65-F5344CB8AC3E}">
        <p14:creationId xmlns:p14="http://schemas.microsoft.com/office/powerpoint/2010/main" val="16535894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1;p30">
            <a:extLst>
              <a:ext uri="{FF2B5EF4-FFF2-40B4-BE49-F238E27FC236}">
                <a16:creationId xmlns:a16="http://schemas.microsoft.com/office/drawing/2014/main" id="{24772AB2-1FED-CA79-8FE9-9A25BBA0B887}"/>
              </a:ext>
            </a:extLst>
          </p:cNvPr>
          <p:cNvSpPr txBox="1">
            <a:spLocks noGrp="1"/>
          </p:cNvSpPr>
          <p:nvPr>
            <p:ph type="title"/>
          </p:nvPr>
        </p:nvSpPr>
        <p:spPr>
          <a:xfrm>
            <a:off x="595190" y="867649"/>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5" name="Google Shape;172;p30">
            <a:extLst>
              <a:ext uri="{FF2B5EF4-FFF2-40B4-BE49-F238E27FC236}">
                <a16:creationId xmlns:a16="http://schemas.microsoft.com/office/drawing/2014/main" id="{AB273CE2-6FB2-41B6-647F-017BB25E6FD0}"/>
              </a:ext>
            </a:extLst>
          </p:cNvPr>
          <p:cNvSpPr txBox="1">
            <a:spLocks/>
          </p:cNvSpPr>
          <p:nvPr/>
        </p:nvSpPr>
        <p:spPr>
          <a:xfrm>
            <a:off x="913689" y="2291138"/>
            <a:ext cx="4624082" cy="4140484"/>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8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User can click on the search bar to search </a:t>
            </a:r>
          </a:p>
          <a:p>
            <a:pPr marL="114300" indent="0" fontAlgn="base">
              <a:lnSpc>
                <a:spcPct val="8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doctor by name.</a:t>
            </a:r>
          </a:p>
        </p:txBody>
      </p:sp>
      <p:pic>
        <p:nvPicPr>
          <p:cNvPr id="6" name="Google Shape;173;p30">
            <a:extLst>
              <a:ext uri="{FF2B5EF4-FFF2-40B4-BE49-F238E27FC236}">
                <a16:creationId xmlns:a16="http://schemas.microsoft.com/office/drawing/2014/main" id="{073AF71D-82A1-B997-EC9D-8CA3392D2163}"/>
              </a:ext>
            </a:extLst>
          </p:cNvPr>
          <p:cNvPicPr preferRelativeResize="0"/>
          <p:nvPr/>
        </p:nvPicPr>
        <p:blipFill>
          <a:blip r:embed="rId2">
            <a:alphaModFix/>
          </a:blip>
          <a:stretch>
            <a:fillRect/>
          </a:stretch>
        </p:blipFill>
        <p:spPr>
          <a:xfrm>
            <a:off x="5654210" y="1767154"/>
            <a:ext cx="6078878" cy="5090846"/>
          </a:xfrm>
          <a:prstGeom prst="rect">
            <a:avLst/>
          </a:prstGeom>
          <a:noFill/>
          <a:ln>
            <a:noFill/>
          </a:ln>
        </p:spPr>
      </p:pic>
    </p:spTree>
    <p:extLst>
      <p:ext uri="{BB962C8B-B14F-4D97-AF65-F5344CB8AC3E}">
        <p14:creationId xmlns:p14="http://schemas.microsoft.com/office/powerpoint/2010/main" val="36914726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8;p31">
            <a:extLst>
              <a:ext uri="{FF2B5EF4-FFF2-40B4-BE49-F238E27FC236}">
                <a16:creationId xmlns:a16="http://schemas.microsoft.com/office/drawing/2014/main" id="{B87D3E17-A214-FF29-C0FD-424FF3D45DAC}"/>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5" name="Google Shape;179;p31">
            <a:extLst>
              <a:ext uri="{FF2B5EF4-FFF2-40B4-BE49-F238E27FC236}">
                <a16:creationId xmlns:a16="http://schemas.microsoft.com/office/drawing/2014/main" id="{6DEBF92B-C55C-06D3-1F91-880BC8FCC340}"/>
              </a:ext>
            </a:extLst>
          </p:cNvPr>
          <p:cNvSpPr txBox="1">
            <a:spLocks/>
          </p:cNvSpPr>
          <p:nvPr/>
        </p:nvSpPr>
        <p:spPr>
          <a:xfrm>
            <a:off x="626724" y="2137025"/>
            <a:ext cx="3708970" cy="4263775"/>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10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Or user can go to doctors list page, where he/she will be able to filter doctors by </a:t>
            </a:r>
            <a:r>
              <a:rPr lang="en-US" sz="3200" dirty="0" err="1">
                <a:solidFill>
                  <a:schemeClr val="tx2">
                    <a:lumMod val="50000"/>
                  </a:schemeClr>
                </a:solidFill>
                <a:latin typeface="Times New Roman" panose="02020603050405020304" pitchFamily="18" charset="0"/>
                <a:cs typeface="Times New Roman" panose="02020603050405020304" pitchFamily="18" charset="0"/>
              </a:rPr>
              <a:t>speciality</a:t>
            </a:r>
            <a:r>
              <a:rPr lang="en-US" sz="3200" dirty="0">
                <a:solidFill>
                  <a:schemeClr val="tx2">
                    <a:lumMod val="50000"/>
                  </a:schemeClr>
                </a:solidFill>
                <a:latin typeface="Times New Roman" panose="02020603050405020304" pitchFamily="18" charset="0"/>
                <a:cs typeface="Times New Roman" panose="02020603050405020304" pitchFamily="18" charset="0"/>
              </a:rPr>
              <a:t>/clinic, and order them by review rate.</a:t>
            </a:r>
          </a:p>
        </p:txBody>
      </p:sp>
      <p:pic>
        <p:nvPicPr>
          <p:cNvPr id="6" name="Google Shape;180;p31">
            <a:extLst>
              <a:ext uri="{FF2B5EF4-FFF2-40B4-BE49-F238E27FC236}">
                <a16:creationId xmlns:a16="http://schemas.microsoft.com/office/drawing/2014/main" id="{8704F852-9DA4-EB12-CC34-09E4CCBD56B8}"/>
              </a:ext>
            </a:extLst>
          </p:cNvPr>
          <p:cNvPicPr preferRelativeResize="0"/>
          <p:nvPr/>
        </p:nvPicPr>
        <p:blipFill>
          <a:blip r:embed="rId2">
            <a:alphaModFix/>
          </a:blip>
          <a:stretch>
            <a:fillRect/>
          </a:stretch>
        </p:blipFill>
        <p:spPr>
          <a:xfrm>
            <a:off x="4230240" y="1808252"/>
            <a:ext cx="7489860" cy="5049748"/>
          </a:xfrm>
          <a:prstGeom prst="rect">
            <a:avLst/>
          </a:prstGeom>
          <a:noFill/>
          <a:ln>
            <a:noFill/>
          </a:ln>
        </p:spPr>
      </p:pic>
    </p:spTree>
    <p:extLst>
      <p:ext uri="{BB962C8B-B14F-4D97-AF65-F5344CB8AC3E}">
        <p14:creationId xmlns:p14="http://schemas.microsoft.com/office/powerpoint/2010/main" val="3894535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p32">
            <a:extLst>
              <a:ext uri="{FF2B5EF4-FFF2-40B4-BE49-F238E27FC236}">
                <a16:creationId xmlns:a16="http://schemas.microsoft.com/office/drawing/2014/main" id="{4C1F05A3-D6C4-A97B-3237-1BD711F1CA9F}"/>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5" name="Google Shape;186;p32">
            <a:extLst>
              <a:ext uri="{FF2B5EF4-FFF2-40B4-BE49-F238E27FC236}">
                <a16:creationId xmlns:a16="http://schemas.microsoft.com/office/drawing/2014/main" id="{F7165280-C735-F336-0607-EA2B27A8E133}"/>
              </a:ext>
            </a:extLst>
          </p:cNvPr>
          <p:cNvSpPr txBox="1">
            <a:spLocks/>
          </p:cNvSpPr>
          <p:nvPr/>
        </p:nvSpPr>
        <p:spPr>
          <a:xfrm>
            <a:off x="471900" y="2044557"/>
            <a:ext cx="3894617" cy="4813443"/>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10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User can click on a doctor name to go into doctor details, where he/she can find doctor’s profile, such as education, experience, </a:t>
            </a:r>
            <a:r>
              <a:rPr lang="en-US" sz="3200" dirty="0" err="1">
                <a:solidFill>
                  <a:schemeClr val="tx2">
                    <a:lumMod val="50000"/>
                  </a:schemeClr>
                </a:solidFill>
                <a:latin typeface="Times New Roman" panose="02020603050405020304" pitchFamily="18" charset="0"/>
                <a:cs typeface="Times New Roman" panose="02020603050405020304" pitchFamily="18" charset="0"/>
              </a:rPr>
              <a:t>etc</a:t>
            </a:r>
            <a:r>
              <a:rPr lang="en-US" sz="3200" dirty="0">
                <a:solidFill>
                  <a:schemeClr val="tx2">
                    <a:lumMod val="50000"/>
                  </a:schemeClr>
                </a:solidFill>
                <a:latin typeface="Times New Roman" panose="02020603050405020304" pitchFamily="18" charset="0"/>
                <a:cs typeface="Times New Roman" panose="02020603050405020304" pitchFamily="18" charset="0"/>
              </a:rPr>
              <a:t>…</a:t>
            </a:r>
          </a:p>
        </p:txBody>
      </p:sp>
      <p:pic>
        <p:nvPicPr>
          <p:cNvPr id="6" name="Google Shape;187;p32">
            <a:extLst>
              <a:ext uri="{FF2B5EF4-FFF2-40B4-BE49-F238E27FC236}">
                <a16:creationId xmlns:a16="http://schemas.microsoft.com/office/drawing/2014/main" id="{A4CCADFE-B1B7-B764-07C7-E36A52DE2694}"/>
              </a:ext>
            </a:extLst>
          </p:cNvPr>
          <p:cNvPicPr preferRelativeResize="0"/>
          <p:nvPr/>
        </p:nvPicPr>
        <p:blipFill>
          <a:blip r:embed="rId2">
            <a:alphaModFix/>
          </a:blip>
          <a:stretch>
            <a:fillRect/>
          </a:stretch>
        </p:blipFill>
        <p:spPr>
          <a:xfrm>
            <a:off x="4479533" y="1864760"/>
            <a:ext cx="7240567" cy="4993240"/>
          </a:xfrm>
          <a:prstGeom prst="rect">
            <a:avLst/>
          </a:prstGeom>
          <a:noFill/>
          <a:ln>
            <a:noFill/>
          </a:ln>
        </p:spPr>
      </p:pic>
    </p:spTree>
    <p:extLst>
      <p:ext uri="{BB962C8B-B14F-4D97-AF65-F5344CB8AC3E}">
        <p14:creationId xmlns:p14="http://schemas.microsoft.com/office/powerpoint/2010/main" val="382217208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2;p33">
            <a:extLst>
              <a:ext uri="{FF2B5EF4-FFF2-40B4-BE49-F238E27FC236}">
                <a16:creationId xmlns:a16="http://schemas.microsoft.com/office/drawing/2014/main" id="{99ED6F45-3837-C918-043F-5B86AE629E27}"/>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5" name="Google Shape;193;p33">
            <a:extLst>
              <a:ext uri="{FF2B5EF4-FFF2-40B4-BE49-F238E27FC236}">
                <a16:creationId xmlns:a16="http://schemas.microsoft.com/office/drawing/2014/main" id="{D3CC44F7-2A91-0E28-FE53-DD80E09F5ED9}"/>
              </a:ext>
            </a:extLst>
          </p:cNvPr>
          <p:cNvSpPr txBox="1">
            <a:spLocks/>
          </p:cNvSpPr>
          <p:nvPr/>
        </p:nvSpPr>
        <p:spPr>
          <a:xfrm>
            <a:off x="397266" y="1993187"/>
            <a:ext cx="4195281" cy="4397339"/>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10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Then user can go to reviews page, to check the reviews, which include a rate out of 5 start, and a comment to the doctor.</a:t>
            </a:r>
          </a:p>
        </p:txBody>
      </p:sp>
      <p:pic>
        <p:nvPicPr>
          <p:cNvPr id="6" name="Google Shape;194;p33">
            <a:extLst>
              <a:ext uri="{FF2B5EF4-FFF2-40B4-BE49-F238E27FC236}">
                <a16:creationId xmlns:a16="http://schemas.microsoft.com/office/drawing/2014/main" id="{6638D370-E14A-491D-85D7-A402331F40FD}"/>
              </a:ext>
            </a:extLst>
          </p:cNvPr>
          <p:cNvPicPr preferRelativeResize="0"/>
          <p:nvPr/>
        </p:nvPicPr>
        <p:blipFill>
          <a:blip r:embed="rId2">
            <a:alphaModFix/>
          </a:blip>
          <a:stretch>
            <a:fillRect/>
          </a:stretch>
        </p:blipFill>
        <p:spPr>
          <a:xfrm>
            <a:off x="4808306" y="1797979"/>
            <a:ext cx="6986427" cy="5060022"/>
          </a:xfrm>
          <a:prstGeom prst="rect">
            <a:avLst/>
          </a:prstGeom>
          <a:noFill/>
          <a:ln>
            <a:noFill/>
          </a:ln>
        </p:spPr>
      </p:pic>
    </p:spTree>
    <p:extLst>
      <p:ext uri="{BB962C8B-B14F-4D97-AF65-F5344CB8AC3E}">
        <p14:creationId xmlns:p14="http://schemas.microsoft.com/office/powerpoint/2010/main" val="407853768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9;p34">
            <a:extLst>
              <a:ext uri="{FF2B5EF4-FFF2-40B4-BE49-F238E27FC236}">
                <a16:creationId xmlns:a16="http://schemas.microsoft.com/office/drawing/2014/main" id="{932F7B58-35B5-7442-FA97-EF057814D021}"/>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r>
              <a:rPr lang="en-GB" sz="4400" b="1" dirty="0">
                <a:latin typeface="Times New Roman" panose="02020603050405020304" pitchFamily="18" charset="0"/>
                <a:cs typeface="Times New Roman" panose="02020603050405020304" pitchFamily="18" charset="0"/>
              </a:rPr>
              <a:t>User guide of the system</a:t>
            </a:r>
            <a:endParaRPr sz="4400" b="1" dirty="0">
              <a:latin typeface="Times New Roman" panose="02020603050405020304" pitchFamily="18" charset="0"/>
              <a:cs typeface="Times New Roman" panose="02020603050405020304" pitchFamily="18" charset="0"/>
            </a:endParaRPr>
          </a:p>
        </p:txBody>
      </p:sp>
      <p:sp>
        <p:nvSpPr>
          <p:cNvPr id="5" name="Google Shape;200;p34">
            <a:extLst>
              <a:ext uri="{FF2B5EF4-FFF2-40B4-BE49-F238E27FC236}">
                <a16:creationId xmlns:a16="http://schemas.microsoft.com/office/drawing/2014/main" id="{72BAB1FA-D411-6041-E2C7-CCDB02F62A53}"/>
              </a:ext>
            </a:extLst>
          </p:cNvPr>
          <p:cNvSpPr txBox="1">
            <a:spLocks/>
          </p:cNvSpPr>
          <p:nvPr/>
        </p:nvSpPr>
        <p:spPr>
          <a:xfrm>
            <a:off x="471900" y="1919075"/>
            <a:ext cx="4572711" cy="4563918"/>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10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User can add a new review for this doctor, by adding rate out of 5, and a comment. Note that if user is not signed in, he/she will be redirected to sign in page.</a:t>
            </a:r>
          </a:p>
        </p:txBody>
      </p:sp>
      <p:pic>
        <p:nvPicPr>
          <p:cNvPr id="6" name="Google Shape;201;p34">
            <a:extLst>
              <a:ext uri="{FF2B5EF4-FFF2-40B4-BE49-F238E27FC236}">
                <a16:creationId xmlns:a16="http://schemas.microsoft.com/office/drawing/2014/main" id="{E5E8B3DF-7122-DC89-56D1-A20B2BCE7FDE}"/>
              </a:ext>
            </a:extLst>
          </p:cNvPr>
          <p:cNvPicPr preferRelativeResize="0"/>
          <p:nvPr/>
        </p:nvPicPr>
        <p:blipFill>
          <a:blip r:embed="rId2">
            <a:alphaModFix/>
          </a:blip>
          <a:stretch>
            <a:fillRect/>
          </a:stretch>
        </p:blipFill>
        <p:spPr>
          <a:xfrm>
            <a:off x="5126804" y="1777430"/>
            <a:ext cx="6626833" cy="5080570"/>
          </a:xfrm>
          <a:prstGeom prst="rect">
            <a:avLst/>
          </a:prstGeom>
          <a:noFill/>
          <a:ln>
            <a:noFill/>
          </a:ln>
        </p:spPr>
      </p:pic>
    </p:spTree>
    <p:extLst>
      <p:ext uri="{BB962C8B-B14F-4D97-AF65-F5344CB8AC3E}">
        <p14:creationId xmlns:p14="http://schemas.microsoft.com/office/powerpoint/2010/main" val="27417177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5A1A3-68B4-64E0-D280-183D7FFBDBF6}"/>
              </a:ext>
            </a:extLst>
          </p:cNvPr>
          <p:cNvSpPr>
            <a:spLocks noGrp="1"/>
          </p:cNvSpPr>
          <p:nvPr>
            <p:ph type="ctrTitle"/>
          </p:nvPr>
        </p:nvSpPr>
        <p:spPr>
          <a:xfrm>
            <a:off x="868868" y="3886921"/>
            <a:ext cx="11634781" cy="2164558"/>
          </a:xfrm>
        </p:spPr>
        <p:txBody>
          <a:bodyPr>
            <a:normAutofit fontScale="90000"/>
          </a:bodyPr>
          <a:lstStyle/>
          <a:p>
            <a:r>
              <a:rPr lang="en-US" sz="13800" b="1" dirty="0">
                <a:solidFill>
                  <a:schemeClr val="bg1"/>
                </a:solidFill>
              </a:rPr>
              <a:t>Demo</a:t>
            </a:r>
          </a:p>
        </p:txBody>
      </p:sp>
      <p:sp>
        <p:nvSpPr>
          <p:cNvPr id="8" name="Subtitle 7">
            <a:extLst>
              <a:ext uri="{FF2B5EF4-FFF2-40B4-BE49-F238E27FC236}">
                <a16:creationId xmlns:a16="http://schemas.microsoft.com/office/drawing/2014/main" id="{E2C47F05-CDD2-B2C9-441B-74E7F2056777}"/>
              </a:ext>
            </a:extLst>
          </p:cNvPr>
          <p:cNvSpPr>
            <a:spLocks noGrp="1"/>
          </p:cNvSpPr>
          <p:nvPr>
            <p:ph type="subTitle" idx="1"/>
          </p:nvPr>
        </p:nvSpPr>
        <p:spPr/>
        <p:txBody>
          <a:bodyPr/>
          <a:lstStyle/>
          <a:p>
            <a:r>
              <a:rPr lang="en-US" dirty="0"/>
              <a:t>Main part</a:t>
            </a:r>
          </a:p>
        </p:txBody>
      </p:sp>
    </p:spTree>
    <p:extLst>
      <p:ext uri="{BB962C8B-B14F-4D97-AF65-F5344CB8AC3E}">
        <p14:creationId xmlns:p14="http://schemas.microsoft.com/office/powerpoint/2010/main" val="8730228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3;p14">
            <a:extLst>
              <a:ext uri="{FF2B5EF4-FFF2-40B4-BE49-F238E27FC236}">
                <a16:creationId xmlns:a16="http://schemas.microsoft.com/office/drawing/2014/main" id="{E4E198A0-5116-E765-2B25-44372736F11D}"/>
              </a:ext>
            </a:extLst>
          </p:cNvPr>
          <p:cNvSpPr txBox="1">
            <a:spLocks noGrp="1"/>
          </p:cNvSpPr>
          <p:nvPr>
            <p:ph type="title"/>
          </p:nvPr>
        </p:nvSpPr>
        <p:spPr>
          <a:xfrm>
            <a:off x="605464" y="944208"/>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Introduction</a:t>
            </a:r>
            <a:endParaRPr sz="4900" b="1" dirty="0">
              <a:latin typeface="Times New Roman" panose="02020603050405020304" pitchFamily="18" charset="0"/>
              <a:cs typeface="Times New Roman" panose="02020603050405020304" pitchFamily="18" charset="0"/>
            </a:endParaRPr>
          </a:p>
        </p:txBody>
      </p:sp>
      <p:sp>
        <p:nvSpPr>
          <p:cNvPr id="5" name="Google Shape;74;p14">
            <a:extLst>
              <a:ext uri="{FF2B5EF4-FFF2-40B4-BE49-F238E27FC236}">
                <a16:creationId xmlns:a16="http://schemas.microsoft.com/office/drawing/2014/main" id="{B073530F-B8C9-3333-3D13-82710D697BA6}"/>
              </a:ext>
            </a:extLst>
          </p:cNvPr>
          <p:cNvSpPr txBox="1">
            <a:spLocks/>
          </p:cNvSpPr>
          <p:nvPr/>
        </p:nvSpPr>
        <p:spPr>
          <a:xfrm>
            <a:off x="403761" y="2504702"/>
            <a:ext cx="11384478" cy="4553644"/>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ctr" fontAlgn="base">
              <a:lnSpc>
                <a:spcPct val="95000"/>
              </a:lnSpc>
              <a:spcAft>
                <a:spcPts val="1200"/>
              </a:spcAft>
              <a:buFont typeface="Wingdings 2" panose="05020102010507070707" pitchFamily="18" charset="2"/>
              <a:buNone/>
            </a:pPr>
            <a:r>
              <a:rPr lang="en-US" sz="3200" b="1" dirty="0">
                <a:solidFill>
                  <a:schemeClr val="tx2">
                    <a:lumMod val="50000"/>
                  </a:schemeClr>
                </a:solidFill>
                <a:latin typeface="Times New Roman" panose="02020603050405020304" pitchFamily="18" charset="0"/>
                <a:cs typeface="Times New Roman" panose="02020603050405020304" pitchFamily="18" charset="0"/>
              </a:rPr>
              <a:t>DOCFINDER</a:t>
            </a:r>
            <a:r>
              <a:rPr lang="en-US" sz="3200" dirty="0">
                <a:solidFill>
                  <a:schemeClr val="tx2">
                    <a:lumMod val="50000"/>
                  </a:schemeClr>
                </a:solidFill>
                <a:latin typeface="Times New Roman" panose="02020603050405020304" pitchFamily="18" charset="0"/>
                <a:cs typeface="Times New Roman" panose="02020603050405020304" pitchFamily="18" charset="0"/>
              </a:rPr>
              <a:t> is a Tool to Collect Doctors' Data on the Web system is a website that allows patients to easily find and interact with doctors. Patients may search for doctors based on factors such as geography and specialty and examine provider profiles to make educated healthcare decisions.</a:t>
            </a:r>
          </a:p>
        </p:txBody>
      </p:sp>
    </p:spTree>
    <p:extLst>
      <p:ext uri="{BB962C8B-B14F-4D97-AF65-F5344CB8AC3E}">
        <p14:creationId xmlns:p14="http://schemas.microsoft.com/office/powerpoint/2010/main" val="271086156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35">
            <a:extLst>
              <a:ext uri="{FF2B5EF4-FFF2-40B4-BE49-F238E27FC236}">
                <a16:creationId xmlns:a16="http://schemas.microsoft.com/office/drawing/2014/main" id="{B18A1DFC-B4C8-E6E8-6567-566857DCA002}"/>
              </a:ext>
            </a:extLst>
          </p:cNvPr>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r>
              <a:rPr lang="en-GB" sz="4400" b="1" dirty="0">
                <a:latin typeface="Times New Roman" panose="02020603050405020304" pitchFamily="18" charset="0"/>
                <a:cs typeface="Times New Roman" panose="02020603050405020304" pitchFamily="18" charset="0"/>
              </a:rPr>
              <a:t>App demo</a:t>
            </a:r>
            <a:endParaRPr sz="4400" b="1" dirty="0">
              <a:latin typeface="Times New Roman" panose="02020603050405020304" pitchFamily="18" charset="0"/>
              <a:cs typeface="Times New Roman" panose="02020603050405020304" pitchFamily="18" charset="0"/>
            </a:endParaRPr>
          </a:p>
        </p:txBody>
      </p:sp>
      <p:sp>
        <p:nvSpPr>
          <p:cNvPr id="5" name="Google Shape;200;p34">
            <a:extLst>
              <a:ext uri="{FF2B5EF4-FFF2-40B4-BE49-F238E27FC236}">
                <a16:creationId xmlns:a16="http://schemas.microsoft.com/office/drawing/2014/main" id="{76053B59-0AF0-9384-DBD3-87DB455E605F}"/>
              </a:ext>
            </a:extLst>
          </p:cNvPr>
          <p:cNvSpPr txBox="1">
            <a:spLocks/>
          </p:cNvSpPr>
          <p:nvPr/>
        </p:nvSpPr>
        <p:spPr>
          <a:xfrm>
            <a:off x="852044" y="2885059"/>
            <a:ext cx="8223250" cy="2709862"/>
          </a:xfrm>
          <a:prstGeom prst="rect">
            <a:avLst/>
          </a:prstGeom>
        </p:spPr>
        <p:txBody>
          <a:bodyPr spcFirstLastPara="1" vert="horz" wrap="square" lIns="91425" tIns="91425" rIns="91425" bIns="91425" rtlCol="0" anchor="t" anchorCtr="0">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spcBef>
                <a:spcPts val="0"/>
              </a:spcBef>
              <a:spcAft>
                <a:spcPts val="1200"/>
              </a:spcAft>
              <a:buFont typeface="Wingdings" panose="05000000000000000000" pitchFamily="2" charset="2"/>
              <a:buChar char="ü"/>
            </a:pPr>
            <a:r>
              <a:rPr lang="en-US" sz="4100" dirty="0">
                <a:solidFill>
                  <a:schemeClr val="accent1">
                    <a:lumMod val="50000"/>
                  </a:schemeClr>
                </a:solidFill>
                <a:latin typeface="TimesNewRomanPSMT"/>
                <a:hlinkClick r:id="rId2">
                  <a:extLst>
                    <a:ext uri="{A12FA001-AC4F-418D-AE19-62706E023703}">
                      <ahyp:hlinkClr xmlns:ahyp="http://schemas.microsoft.com/office/drawing/2018/hyperlinkcolor" val="tx"/>
                    </a:ext>
                  </a:extLst>
                </a:hlinkClick>
              </a:rPr>
              <a:t> https://github.com/hsnkh12/doctors-scraper-app</a:t>
            </a:r>
            <a:endParaRPr lang="en-US" sz="4100" dirty="0">
              <a:solidFill>
                <a:schemeClr val="accent1">
                  <a:lumMod val="50000"/>
                </a:schemeClr>
              </a:solidFill>
              <a:latin typeface="TimesNewRomanPSMT"/>
            </a:endParaRPr>
          </a:p>
          <a:p>
            <a:pPr marL="285750" indent="-285750">
              <a:spcBef>
                <a:spcPts val="0"/>
              </a:spcBef>
              <a:spcAft>
                <a:spcPts val="1200"/>
              </a:spcAft>
              <a:buFont typeface="Wingdings" panose="05000000000000000000" pitchFamily="2" charset="2"/>
              <a:buChar char="ü"/>
            </a:pPr>
            <a:r>
              <a:rPr lang="en-US" sz="4100" dirty="0">
                <a:solidFill>
                  <a:schemeClr val="accent1">
                    <a:lumMod val="50000"/>
                  </a:schemeClr>
                </a:solidFill>
              </a:rPr>
              <a:t> </a:t>
            </a:r>
            <a:r>
              <a:rPr lang="en-US" sz="4100" dirty="0">
                <a:solidFill>
                  <a:schemeClr val="accent1">
                    <a:lumMod val="50000"/>
                  </a:schemeClr>
                </a:solidFill>
                <a:latin typeface="TimesNewRomanPSMT"/>
                <a:hlinkClick r:id="rId3">
                  <a:extLst>
                    <a:ext uri="{A12FA001-AC4F-418D-AE19-62706E023703}">
                      <ahyp:hlinkClr xmlns:ahyp="http://schemas.microsoft.com/office/drawing/2018/hyperlinkcolor" val="tx"/>
                    </a:ext>
                  </a:extLst>
                </a:hlinkClick>
              </a:rPr>
              <a:t>https://github.com/hsnkh12/cmse322-backend</a:t>
            </a:r>
            <a:endParaRPr lang="en-US" sz="4100" dirty="0">
              <a:solidFill>
                <a:schemeClr val="accent1">
                  <a:lumMod val="50000"/>
                </a:schemeClr>
              </a:solidFill>
              <a:latin typeface="TimesNewRomanPSMT"/>
            </a:endParaRPr>
          </a:p>
          <a:p>
            <a:pPr marL="285750" indent="-285750">
              <a:spcBef>
                <a:spcPts val="0"/>
              </a:spcBef>
              <a:spcAft>
                <a:spcPts val="1200"/>
              </a:spcAft>
              <a:buFont typeface="Wingdings" panose="05000000000000000000" pitchFamily="2" charset="2"/>
              <a:buChar char="ü"/>
            </a:pPr>
            <a:r>
              <a:rPr lang="en-US" sz="4100" dirty="0">
                <a:solidFill>
                  <a:schemeClr val="accent1">
                    <a:lumMod val="50000"/>
                  </a:schemeClr>
                </a:solidFill>
                <a:latin typeface="TimesNewRomanPSMT"/>
                <a:hlinkClick r:id="rId4">
                  <a:extLst>
                    <a:ext uri="{A12FA001-AC4F-418D-AE19-62706E023703}">
                      <ahyp:hlinkClr xmlns:ahyp="http://schemas.microsoft.com/office/drawing/2018/hyperlinkcolor" val="tx"/>
                    </a:ext>
                  </a:extLst>
                </a:hlinkClick>
              </a:rPr>
              <a:t> https://github.com/hsnkh12/cmse322-frontend</a:t>
            </a:r>
            <a:endParaRPr lang="en-US" sz="4100" dirty="0">
              <a:solidFill>
                <a:schemeClr val="accent1">
                  <a:lumMod val="50000"/>
                </a:schemeClr>
              </a:solidFill>
              <a:latin typeface="TimesNewRomanPSMT"/>
            </a:endParaRPr>
          </a:p>
          <a:p>
            <a:pPr marL="0" indent="0">
              <a:spcBef>
                <a:spcPts val="0"/>
              </a:spcBef>
              <a:spcAft>
                <a:spcPts val="1200"/>
              </a:spcAft>
              <a:buFont typeface="Wingdings 2" panose="05020102010507070707" pitchFamily="18" charset="2"/>
              <a:buNone/>
            </a:pPr>
            <a:br>
              <a:rPr lang="en-US" dirty="0"/>
            </a:br>
            <a:br>
              <a:rPr lang="en-US" dirty="0"/>
            </a:br>
            <a:br>
              <a:rPr lang="en-US" dirty="0"/>
            </a:br>
            <a:endParaRPr lang="en-US" dirty="0"/>
          </a:p>
        </p:txBody>
      </p:sp>
    </p:spTree>
    <p:extLst>
      <p:ext uri="{BB962C8B-B14F-4D97-AF65-F5344CB8AC3E}">
        <p14:creationId xmlns:p14="http://schemas.microsoft.com/office/powerpoint/2010/main" val="142477655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DA8717-E0FB-F339-F486-5E3969C3B596}"/>
              </a:ext>
            </a:extLst>
          </p:cNvPr>
          <p:cNvSpPr>
            <a:spLocks noGrp="1"/>
          </p:cNvSpPr>
          <p:nvPr>
            <p:ph type="ctrTitle"/>
          </p:nvPr>
        </p:nvSpPr>
        <p:spPr/>
        <p:txBody>
          <a:bodyPr>
            <a:normAutofit/>
          </a:bodyPr>
          <a:lstStyle/>
          <a:p>
            <a:r>
              <a:rPr lang="en-US" sz="8800" b="1" dirty="0"/>
              <a:t>Thank you</a:t>
            </a:r>
          </a:p>
        </p:txBody>
      </p:sp>
      <p:sp>
        <p:nvSpPr>
          <p:cNvPr id="8" name="Subtitle 7">
            <a:extLst>
              <a:ext uri="{FF2B5EF4-FFF2-40B4-BE49-F238E27FC236}">
                <a16:creationId xmlns:a16="http://schemas.microsoft.com/office/drawing/2014/main" id="{15B52E59-0B69-A0C9-B258-20DCE9A8E6AC}"/>
              </a:ext>
            </a:extLst>
          </p:cNvPr>
          <p:cNvSpPr>
            <a:spLocks noGrp="1"/>
          </p:cNvSpPr>
          <p:nvPr>
            <p:ph type="subTitle" idx="1"/>
          </p:nvPr>
        </p:nvSpPr>
        <p:spPr/>
        <p:txBody>
          <a:bodyPr/>
          <a:lstStyle/>
          <a:p>
            <a:r>
              <a:rPr lang="en-US" dirty="0" err="1"/>
              <a:t>Assit.Prof.Dr</a:t>
            </a:r>
            <a:r>
              <a:rPr lang="en-US" dirty="0"/>
              <a:t>. </a:t>
            </a:r>
            <a:r>
              <a:rPr lang="en-US" dirty="0" err="1"/>
              <a:t>Duygu</a:t>
            </a:r>
            <a:r>
              <a:rPr lang="en-US" dirty="0"/>
              <a:t> </a:t>
            </a:r>
            <a:r>
              <a:rPr lang="en-US" dirty="0" err="1"/>
              <a:t>Celik</a:t>
            </a:r>
            <a:endParaRPr lang="en-US" dirty="0"/>
          </a:p>
        </p:txBody>
      </p:sp>
    </p:spTree>
    <p:extLst>
      <p:ext uri="{BB962C8B-B14F-4D97-AF65-F5344CB8AC3E}">
        <p14:creationId xmlns:p14="http://schemas.microsoft.com/office/powerpoint/2010/main" val="7906698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261346-7C6A-0BC5-4570-51DAC2B5A584}"/>
              </a:ext>
            </a:extLst>
          </p:cNvPr>
          <p:cNvSpPr>
            <a:spLocks noGrp="1"/>
          </p:cNvSpPr>
          <p:nvPr>
            <p:ph type="title"/>
          </p:nvPr>
        </p:nvSpPr>
        <p:spPr>
          <a:xfrm>
            <a:off x="471900" y="872289"/>
            <a:ext cx="8222100" cy="767700"/>
          </a:xfrm>
        </p:spPr>
        <p:txBody>
          <a:bodyPr>
            <a:noAutofit/>
          </a:bodyPr>
          <a:lstStyle/>
          <a:p>
            <a:r>
              <a:rPr lang="en-US" sz="4900" b="1" dirty="0">
                <a:latin typeface="Times New Roman" panose="02020603050405020304" pitchFamily="18" charset="0"/>
                <a:cs typeface="Times New Roman" panose="02020603050405020304" pitchFamily="18" charset="0"/>
              </a:rPr>
              <a:t>Project’s Aim </a:t>
            </a:r>
          </a:p>
        </p:txBody>
      </p:sp>
      <p:sp>
        <p:nvSpPr>
          <p:cNvPr id="7" name="Text Placeholder 2">
            <a:extLst>
              <a:ext uri="{FF2B5EF4-FFF2-40B4-BE49-F238E27FC236}">
                <a16:creationId xmlns:a16="http://schemas.microsoft.com/office/drawing/2014/main" id="{1F7485A1-3F50-1CF1-68E9-8189471151D2}"/>
              </a:ext>
            </a:extLst>
          </p:cNvPr>
          <p:cNvSpPr txBox="1">
            <a:spLocks/>
          </p:cNvSpPr>
          <p:nvPr/>
        </p:nvSpPr>
        <p:spPr>
          <a:xfrm>
            <a:off x="835276" y="2134832"/>
            <a:ext cx="10521448" cy="439953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fontAlgn="base">
              <a:lnSpc>
                <a:spcPct val="85000"/>
              </a:lnSpc>
              <a:spcAft>
                <a:spcPts val="1200"/>
              </a:spcAft>
              <a:buFont typeface="Wingdings 2" panose="05020102010507070707" pitchFamily="18" charset="2"/>
              <a:buNone/>
            </a:pPr>
            <a:r>
              <a:rPr lang="en-US" sz="3200" dirty="0">
                <a:solidFill>
                  <a:schemeClr val="tx2">
                    <a:lumMod val="50000"/>
                  </a:schemeClr>
                </a:solidFill>
                <a:latin typeface="Times New Roman" panose="02020603050405020304" pitchFamily="18" charset="0"/>
                <a:cs typeface="Times New Roman" panose="02020603050405020304" pitchFamily="18" charset="0"/>
              </a:rPr>
              <a:t>Build a comprehensive database of doctors and their professional information by extracting and collecting data from various medical websites and databases, so it will be easy for patients to search for what they want by filtering their search to have better results.</a:t>
            </a:r>
          </a:p>
          <a:p>
            <a:endParaRPr lang="en-US" dirty="0"/>
          </a:p>
        </p:txBody>
      </p:sp>
    </p:spTree>
    <p:extLst>
      <p:ext uri="{BB962C8B-B14F-4D97-AF65-F5344CB8AC3E}">
        <p14:creationId xmlns:p14="http://schemas.microsoft.com/office/powerpoint/2010/main" val="15938307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9;p15">
            <a:extLst>
              <a:ext uri="{FF2B5EF4-FFF2-40B4-BE49-F238E27FC236}">
                <a16:creationId xmlns:a16="http://schemas.microsoft.com/office/drawing/2014/main" id="{394BEAC2-7551-12B9-D73B-529EC0332E5E}"/>
              </a:ext>
            </a:extLst>
          </p:cNvPr>
          <p:cNvSpPr txBox="1">
            <a:spLocks noGrp="1"/>
          </p:cNvSpPr>
          <p:nvPr>
            <p:ph type="title"/>
          </p:nvPr>
        </p:nvSpPr>
        <p:spPr>
          <a:xfrm>
            <a:off x="646561" y="851740"/>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System actors</a:t>
            </a:r>
            <a:endParaRPr sz="4900" b="1" dirty="0">
              <a:latin typeface="Times New Roman" panose="02020603050405020304" pitchFamily="18" charset="0"/>
              <a:cs typeface="Times New Roman" panose="02020603050405020304" pitchFamily="18" charset="0"/>
            </a:endParaRPr>
          </a:p>
        </p:txBody>
      </p:sp>
      <p:sp>
        <p:nvSpPr>
          <p:cNvPr id="5" name="Google Shape;80;p15">
            <a:extLst>
              <a:ext uri="{FF2B5EF4-FFF2-40B4-BE49-F238E27FC236}">
                <a16:creationId xmlns:a16="http://schemas.microsoft.com/office/drawing/2014/main" id="{752BA7FC-9E58-30CC-6064-42B735601FAC}"/>
              </a:ext>
            </a:extLst>
          </p:cNvPr>
          <p:cNvSpPr txBox="1">
            <a:spLocks/>
          </p:cNvSpPr>
          <p:nvPr/>
        </p:nvSpPr>
        <p:spPr>
          <a:xfrm>
            <a:off x="1002732" y="2186203"/>
            <a:ext cx="10298842" cy="5221464"/>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9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sym typeface="Arial"/>
              </a:rPr>
              <a:t>System Admin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is the person who manages the database of the system.</a:t>
            </a:r>
          </a:p>
          <a:p>
            <a:pPr marL="571500" indent="-457200" fontAlgn="base">
              <a:lnSpc>
                <a:spcPct val="9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sym typeface="Arial"/>
              </a:rPr>
              <a:t>System Scraper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is responsible for scraping websites to update doctors’ data. </a:t>
            </a:r>
          </a:p>
          <a:p>
            <a:pPr marL="571500" indent="-457200" fontAlgn="base">
              <a:lnSpc>
                <a:spcPct val="95000"/>
              </a:lnSpc>
              <a:spcAft>
                <a:spcPts val="1200"/>
              </a:spcAft>
              <a:buFont typeface="Wingdings" panose="05000000000000000000" pitchFamily="2" charset="2"/>
              <a:buChar char="Ø"/>
            </a:pPr>
            <a:r>
              <a:rPr lang="en-US" sz="3200" b="1" dirty="0">
                <a:solidFill>
                  <a:schemeClr val="tx2">
                    <a:lumMod val="50000"/>
                  </a:schemeClr>
                </a:solidFill>
                <a:latin typeface="Times New Roman" panose="02020603050405020304" pitchFamily="18" charset="0"/>
                <a:cs typeface="Times New Roman" panose="02020603050405020304" pitchFamily="18" charset="0"/>
                <a:sym typeface="Arial"/>
              </a:rPr>
              <a:t>System User </a:t>
            </a:r>
            <a:r>
              <a:rPr lang="en-US" sz="3200" dirty="0">
                <a:solidFill>
                  <a:schemeClr val="tx2">
                    <a:lumMod val="50000"/>
                  </a:schemeClr>
                </a:solidFill>
                <a:latin typeface="Times New Roman" panose="02020603050405020304" pitchFamily="18" charset="0"/>
                <a:cs typeface="Times New Roman" panose="02020603050405020304" pitchFamily="18" charset="0"/>
                <a:sym typeface="Arial"/>
              </a:rPr>
              <a:t>is the website visitor who searches for doctors’ information. </a:t>
            </a:r>
          </a:p>
        </p:txBody>
      </p:sp>
    </p:spTree>
    <p:extLst>
      <p:ext uri="{BB962C8B-B14F-4D97-AF65-F5344CB8AC3E}">
        <p14:creationId xmlns:p14="http://schemas.microsoft.com/office/powerpoint/2010/main" val="6605070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6">
            <a:extLst>
              <a:ext uri="{FF2B5EF4-FFF2-40B4-BE49-F238E27FC236}">
                <a16:creationId xmlns:a16="http://schemas.microsoft.com/office/drawing/2014/main" id="{E4A3874A-9956-AF68-36C9-E1357E1DF1DB}"/>
              </a:ext>
            </a:extLst>
          </p:cNvPr>
          <p:cNvSpPr txBox="1">
            <a:spLocks noGrp="1"/>
          </p:cNvSpPr>
          <p:nvPr>
            <p:ph type="title"/>
          </p:nvPr>
        </p:nvSpPr>
        <p:spPr>
          <a:xfrm>
            <a:off x="967985" y="1238016"/>
            <a:ext cx="8222100" cy="332400"/>
          </a:xfrm>
          <a:prstGeom prst="rect">
            <a:avLst/>
          </a:prstGeom>
        </p:spPr>
        <p:txBody>
          <a:bodyPr spcFirstLastPara="1" wrap="square" lIns="91425" tIns="91425" rIns="91425" bIns="91425" anchor="b" anchorCtr="0">
            <a:normAutofit fontScale="90000"/>
          </a:bodyPr>
          <a:lstStyle/>
          <a:p>
            <a:pPr marL="0" lvl="0" indent="0"/>
            <a:r>
              <a:rPr lang="en-GB" sz="4900" b="1" dirty="0">
                <a:latin typeface="Times New Roman" panose="02020603050405020304" pitchFamily="18" charset="0"/>
                <a:cs typeface="Times New Roman" panose="02020603050405020304" pitchFamily="18" charset="0"/>
              </a:rPr>
              <a:t>Use case </a:t>
            </a:r>
            <a:endParaRPr sz="4900" b="1" dirty="0">
              <a:latin typeface="Times New Roman" panose="02020603050405020304" pitchFamily="18" charset="0"/>
              <a:cs typeface="Times New Roman" panose="02020603050405020304" pitchFamily="18" charset="0"/>
            </a:endParaRPr>
          </a:p>
        </p:txBody>
      </p:sp>
      <p:pic>
        <p:nvPicPr>
          <p:cNvPr id="5" name="Google Shape;86;p16">
            <a:extLst>
              <a:ext uri="{FF2B5EF4-FFF2-40B4-BE49-F238E27FC236}">
                <a16:creationId xmlns:a16="http://schemas.microsoft.com/office/drawing/2014/main" id="{11EEE702-5711-9C9E-DFA1-1FAC62FAB821}"/>
              </a:ext>
            </a:extLst>
          </p:cNvPr>
          <p:cNvPicPr preferRelativeResize="0"/>
          <p:nvPr/>
        </p:nvPicPr>
        <p:blipFill>
          <a:blip r:embed="rId2">
            <a:alphaModFix/>
          </a:blip>
          <a:stretch>
            <a:fillRect/>
          </a:stretch>
        </p:blipFill>
        <p:spPr>
          <a:xfrm>
            <a:off x="763714" y="2560833"/>
            <a:ext cx="5332286" cy="3421294"/>
          </a:xfrm>
          <a:prstGeom prst="rect">
            <a:avLst/>
          </a:prstGeom>
          <a:noFill/>
          <a:ln>
            <a:noFill/>
          </a:ln>
        </p:spPr>
      </p:pic>
      <p:pic>
        <p:nvPicPr>
          <p:cNvPr id="6" name="Google Shape;87;p16">
            <a:extLst>
              <a:ext uri="{FF2B5EF4-FFF2-40B4-BE49-F238E27FC236}">
                <a16:creationId xmlns:a16="http://schemas.microsoft.com/office/drawing/2014/main" id="{6B95201D-1C60-B983-C0E3-9421272CC718}"/>
              </a:ext>
            </a:extLst>
          </p:cNvPr>
          <p:cNvPicPr preferRelativeResize="0"/>
          <p:nvPr/>
        </p:nvPicPr>
        <p:blipFill>
          <a:blip r:embed="rId3">
            <a:alphaModFix/>
          </a:blip>
          <a:stretch>
            <a:fillRect/>
          </a:stretch>
        </p:blipFill>
        <p:spPr>
          <a:xfrm>
            <a:off x="6096000" y="1767155"/>
            <a:ext cx="5476125" cy="5090845"/>
          </a:xfrm>
          <a:prstGeom prst="rect">
            <a:avLst/>
          </a:prstGeom>
          <a:noFill/>
          <a:ln>
            <a:noFill/>
          </a:ln>
        </p:spPr>
      </p:pic>
      <p:pic>
        <p:nvPicPr>
          <p:cNvPr id="8" name="Google Shape;87;p16">
            <a:extLst>
              <a:ext uri="{FF2B5EF4-FFF2-40B4-BE49-F238E27FC236}">
                <a16:creationId xmlns:a16="http://schemas.microsoft.com/office/drawing/2014/main" id="{22819A08-73FB-2897-FB03-E5DF89BD538B}"/>
              </a:ext>
            </a:extLst>
          </p:cNvPr>
          <p:cNvPicPr preferRelativeResize="0"/>
          <p:nvPr/>
        </p:nvPicPr>
        <p:blipFill>
          <a:blip r:embed="rId3">
            <a:alphaModFix/>
          </a:blip>
          <a:stretch>
            <a:fillRect/>
          </a:stretch>
        </p:blipFill>
        <p:spPr>
          <a:xfrm>
            <a:off x="6096000" y="1808251"/>
            <a:ext cx="5476125" cy="5090845"/>
          </a:xfrm>
          <a:prstGeom prst="rect">
            <a:avLst/>
          </a:prstGeom>
          <a:noFill/>
          <a:ln>
            <a:noFill/>
          </a:ln>
        </p:spPr>
      </p:pic>
    </p:spTree>
    <p:extLst>
      <p:ext uri="{BB962C8B-B14F-4D97-AF65-F5344CB8AC3E}">
        <p14:creationId xmlns:p14="http://schemas.microsoft.com/office/powerpoint/2010/main" val="280761098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7">
            <a:extLst>
              <a:ext uri="{FF2B5EF4-FFF2-40B4-BE49-F238E27FC236}">
                <a16:creationId xmlns:a16="http://schemas.microsoft.com/office/drawing/2014/main" id="{62232BCC-CD67-024B-4F01-01513652A485}"/>
              </a:ext>
            </a:extLst>
          </p:cNvPr>
          <p:cNvSpPr txBox="1">
            <a:spLocks noGrp="1"/>
          </p:cNvSpPr>
          <p:nvPr>
            <p:ph type="title"/>
          </p:nvPr>
        </p:nvSpPr>
        <p:spPr>
          <a:xfrm>
            <a:off x="646560" y="779822"/>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System architecture</a:t>
            </a:r>
            <a:endParaRPr sz="4900" b="1" dirty="0">
              <a:latin typeface="Times New Roman" panose="02020603050405020304" pitchFamily="18" charset="0"/>
              <a:cs typeface="Times New Roman" panose="02020603050405020304" pitchFamily="18" charset="0"/>
            </a:endParaRPr>
          </a:p>
        </p:txBody>
      </p:sp>
      <p:pic>
        <p:nvPicPr>
          <p:cNvPr id="5" name="Google Shape;93;p17">
            <a:extLst>
              <a:ext uri="{FF2B5EF4-FFF2-40B4-BE49-F238E27FC236}">
                <a16:creationId xmlns:a16="http://schemas.microsoft.com/office/drawing/2014/main" id="{EC0C02D7-FF8B-455D-7BED-5F8AA69A64DA}"/>
              </a:ext>
            </a:extLst>
          </p:cNvPr>
          <p:cNvPicPr preferRelativeResize="0"/>
          <p:nvPr/>
        </p:nvPicPr>
        <p:blipFill>
          <a:blip r:embed="rId2">
            <a:alphaModFix/>
          </a:blip>
          <a:stretch>
            <a:fillRect/>
          </a:stretch>
        </p:blipFill>
        <p:spPr>
          <a:xfrm>
            <a:off x="1119026" y="2003461"/>
            <a:ext cx="9953947" cy="4397339"/>
          </a:xfrm>
          <a:prstGeom prst="rect">
            <a:avLst/>
          </a:prstGeom>
          <a:noFill/>
          <a:ln>
            <a:noFill/>
          </a:ln>
        </p:spPr>
      </p:pic>
    </p:spTree>
    <p:extLst>
      <p:ext uri="{BB962C8B-B14F-4D97-AF65-F5344CB8AC3E}">
        <p14:creationId xmlns:p14="http://schemas.microsoft.com/office/powerpoint/2010/main" val="361778737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5A1A3-68B4-64E0-D280-183D7FFBDBF6}"/>
              </a:ext>
            </a:extLst>
          </p:cNvPr>
          <p:cNvSpPr>
            <a:spLocks noGrp="1"/>
          </p:cNvSpPr>
          <p:nvPr>
            <p:ph type="ctrTitle"/>
          </p:nvPr>
        </p:nvSpPr>
        <p:spPr>
          <a:xfrm>
            <a:off x="868868" y="3886921"/>
            <a:ext cx="11634781" cy="2164558"/>
          </a:xfrm>
        </p:spPr>
        <p:txBody>
          <a:bodyPr>
            <a:normAutofit fontScale="90000"/>
          </a:bodyPr>
          <a:lstStyle/>
          <a:p>
            <a:r>
              <a:rPr lang="en-US" sz="13800" b="1" dirty="0">
                <a:solidFill>
                  <a:schemeClr val="bg1"/>
                </a:solidFill>
              </a:rPr>
              <a:t>Database</a:t>
            </a:r>
          </a:p>
        </p:txBody>
      </p:sp>
      <p:sp>
        <p:nvSpPr>
          <p:cNvPr id="8" name="Subtitle 7">
            <a:extLst>
              <a:ext uri="{FF2B5EF4-FFF2-40B4-BE49-F238E27FC236}">
                <a16:creationId xmlns:a16="http://schemas.microsoft.com/office/drawing/2014/main" id="{E2C47F05-CDD2-B2C9-441B-74E7F2056777}"/>
              </a:ext>
            </a:extLst>
          </p:cNvPr>
          <p:cNvSpPr>
            <a:spLocks noGrp="1"/>
          </p:cNvSpPr>
          <p:nvPr>
            <p:ph type="subTitle" idx="1"/>
          </p:nvPr>
        </p:nvSpPr>
        <p:spPr/>
        <p:txBody>
          <a:bodyPr/>
          <a:lstStyle/>
          <a:p>
            <a:r>
              <a:rPr lang="en-US" dirty="0"/>
              <a:t>Module 1</a:t>
            </a:r>
          </a:p>
        </p:txBody>
      </p:sp>
    </p:spTree>
    <p:extLst>
      <p:ext uri="{BB962C8B-B14F-4D97-AF65-F5344CB8AC3E}">
        <p14:creationId xmlns:p14="http://schemas.microsoft.com/office/powerpoint/2010/main" val="363594860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8">
            <a:extLst>
              <a:ext uri="{FF2B5EF4-FFF2-40B4-BE49-F238E27FC236}">
                <a16:creationId xmlns:a16="http://schemas.microsoft.com/office/drawing/2014/main" id="{0C46B4AB-F60C-0F8B-2448-D2104463B450}"/>
              </a:ext>
            </a:extLst>
          </p:cNvPr>
          <p:cNvSpPr txBox="1">
            <a:spLocks noGrp="1"/>
          </p:cNvSpPr>
          <p:nvPr>
            <p:ph type="title"/>
          </p:nvPr>
        </p:nvSpPr>
        <p:spPr>
          <a:xfrm>
            <a:off x="769851" y="923660"/>
            <a:ext cx="8222100" cy="767700"/>
          </a:xfrm>
          <a:prstGeom prst="rect">
            <a:avLst/>
          </a:prstGeom>
        </p:spPr>
        <p:txBody>
          <a:bodyPr spcFirstLastPara="1" wrap="square" lIns="91425" tIns="91425" rIns="91425" bIns="91425" anchor="b" anchorCtr="0">
            <a:normAutofit fontScale="90000"/>
          </a:bodyPr>
          <a:lstStyle/>
          <a:p>
            <a:r>
              <a:rPr lang="en-GB" sz="4900" b="1" dirty="0">
                <a:latin typeface="Times New Roman" panose="02020603050405020304" pitchFamily="18" charset="0"/>
                <a:cs typeface="Times New Roman" panose="02020603050405020304" pitchFamily="18" charset="0"/>
              </a:rPr>
              <a:t>Database - Tools</a:t>
            </a:r>
            <a:endParaRPr sz="4900" b="1" dirty="0">
              <a:latin typeface="Times New Roman" panose="02020603050405020304" pitchFamily="18" charset="0"/>
              <a:cs typeface="Times New Roman" panose="02020603050405020304" pitchFamily="18" charset="0"/>
            </a:endParaRPr>
          </a:p>
        </p:txBody>
      </p:sp>
      <p:sp>
        <p:nvSpPr>
          <p:cNvPr id="5" name="Google Shape;99;p18">
            <a:extLst>
              <a:ext uri="{FF2B5EF4-FFF2-40B4-BE49-F238E27FC236}">
                <a16:creationId xmlns:a16="http://schemas.microsoft.com/office/drawing/2014/main" id="{2FCB285E-3890-3361-4270-3A84FAF62E67}"/>
              </a:ext>
            </a:extLst>
          </p:cNvPr>
          <p:cNvSpPr txBox="1">
            <a:spLocks/>
          </p:cNvSpPr>
          <p:nvPr/>
        </p:nvSpPr>
        <p:spPr>
          <a:xfrm>
            <a:off x="1119170" y="2525250"/>
            <a:ext cx="10059113" cy="4332750"/>
          </a:xfrm>
          <a:prstGeom prst="rect">
            <a:avLst/>
          </a:prstGeom>
        </p:spPr>
        <p:txBody>
          <a:bodyPr spcFirstLastPara="1" vert="horz" wrap="square" lIns="91425" tIns="91425" rIns="91425" bIns="91425" rtlCol="0"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71500" indent="-457200" fontAlgn="base">
              <a:lnSpc>
                <a:spcPct val="95000"/>
              </a:lnSpc>
              <a:spcAft>
                <a:spcPts val="1200"/>
              </a:spcAft>
              <a:buFont typeface="Wingdings" panose="05000000000000000000" pitchFamily="2" charset="2"/>
              <a:buChar char="Ø"/>
            </a:pPr>
            <a:r>
              <a:rPr lang="en-US" sz="3200" b="1" dirty="0" err="1">
                <a:solidFill>
                  <a:schemeClr val="tx2">
                    <a:lumMod val="50000"/>
                  </a:schemeClr>
                </a:solidFill>
                <a:latin typeface="Times New Roman" panose="02020603050405020304" pitchFamily="18" charset="0"/>
                <a:cs typeface="Times New Roman" panose="02020603050405020304" pitchFamily="18" charset="0"/>
              </a:rPr>
              <a:t>MySql</a:t>
            </a:r>
            <a:r>
              <a:rPr lang="en-US" sz="3200" dirty="0">
                <a:solidFill>
                  <a:schemeClr val="tx2">
                    <a:lumMod val="50000"/>
                  </a:schemeClr>
                </a:solidFill>
                <a:latin typeface="Times New Roman" panose="02020603050405020304" pitchFamily="18" charset="0"/>
                <a:cs typeface="Times New Roman" panose="02020603050405020304" pitchFamily="18" charset="0"/>
              </a:rPr>
              <a:t> as a database management system to the store data</a:t>
            </a:r>
          </a:p>
          <a:p>
            <a:pPr marL="571500" indent="-457200" fontAlgn="base">
              <a:lnSpc>
                <a:spcPct val="95000"/>
              </a:lnSpc>
              <a:spcAft>
                <a:spcPts val="1200"/>
              </a:spcAft>
              <a:buFont typeface="Wingdings" panose="05000000000000000000" pitchFamily="2" charset="2"/>
              <a:buChar char="Ø"/>
            </a:pPr>
            <a:r>
              <a:rPr lang="en-US" sz="3200" b="1" dirty="0" err="1">
                <a:solidFill>
                  <a:schemeClr val="tx2">
                    <a:lumMod val="50000"/>
                  </a:schemeClr>
                </a:solidFill>
                <a:latin typeface="Times New Roman" panose="02020603050405020304" pitchFamily="18" charset="0"/>
                <a:cs typeface="Times New Roman" panose="02020603050405020304" pitchFamily="18" charset="0"/>
              </a:rPr>
              <a:t>Sequelize</a:t>
            </a:r>
            <a:r>
              <a:rPr lang="en-US" sz="3200" dirty="0">
                <a:solidFill>
                  <a:schemeClr val="tx2">
                    <a:lumMod val="50000"/>
                  </a:schemeClr>
                </a:solidFill>
                <a:latin typeface="Times New Roman" panose="02020603050405020304" pitchFamily="18" charset="0"/>
                <a:cs typeface="Times New Roman" panose="02020603050405020304" pitchFamily="18" charset="0"/>
              </a:rPr>
              <a:t> library in the backend to interact with the database and write queries</a:t>
            </a:r>
          </a:p>
          <a:p>
            <a:pPr marL="571500" indent="-457200" fontAlgn="base">
              <a:lnSpc>
                <a:spcPct val="95000"/>
              </a:lnSpc>
              <a:spcAft>
                <a:spcPts val="1200"/>
              </a:spcAft>
              <a:buFont typeface="Wingdings" panose="05000000000000000000" pitchFamily="2" charset="2"/>
              <a:buChar char="Ø"/>
            </a:pPr>
            <a:r>
              <a:rPr lang="en-US" sz="3200" b="1" dirty="0" err="1">
                <a:solidFill>
                  <a:schemeClr val="tx2">
                    <a:lumMod val="50000"/>
                  </a:schemeClr>
                </a:solidFill>
                <a:latin typeface="Times New Roman" panose="02020603050405020304" pitchFamily="18" charset="0"/>
                <a:cs typeface="Times New Roman" panose="02020603050405020304" pitchFamily="18" charset="0"/>
              </a:rPr>
              <a:t>Mysql</a:t>
            </a:r>
            <a:r>
              <a:rPr lang="en-US" sz="3200" b="1" dirty="0">
                <a:solidFill>
                  <a:schemeClr val="tx2">
                    <a:lumMod val="50000"/>
                  </a:schemeClr>
                </a:solidFill>
                <a:latin typeface="Times New Roman" panose="02020603050405020304" pitchFamily="18" charset="0"/>
                <a:cs typeface="Times New Roman" panose="02020603050405020304" pitchFamily="18" charset="0"/>
              </a:rPr>
              <a:t>-connector</a:t>
            </a:r>
            <a:r>
              <a:rPr lang="en-US" sz="3200" dirty="0">
                <a:solidFill>
                  <a:schemeClr val="tx2">
                    <a:lumMod val="50000"/>
                  </a:schemeClr>
                </a:solidFill>
                <a:latin typeface="Times New Roman" panose="02020603050405020304" pitchFamily="18" charset="0"/>
                <a:cs typeface="Times New Roman" panose="02020603050405020304" pitchFamily="18" charset="0"/>
              </a:rPr>
              <a:t> library in scraper to write scraped data into database</a:t>
            </a:r>
          </a:p>
        </p:txBody>
      </p:sp>
    </p:spTree>
    <p:extLst>
      <p:ext uri="{BB962C8B-B14F-4D97-AF65-F5344CB8AC3E}">
        <p14:creationId xmlns:p14="http://schemas.microsoft.com/office/powerpoint/2010/main" val="23012313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64</TotalTime>
  <Words>1058</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Gill Sans MT</vt:lpstr>
      <vt:lpstr>Roboto</vt:lpstr>
      <vt:lpstr>Sitka Small Semibold</vt:lpstr>
      <vt:lpstr>Times New Roman</vt:lpstr>
      <vt:lpstr>TimesNewRomanPSMT</vt:lpstr>
      <vt:lpstr>Wingdings</vt:lpstr>
      <vt:lpstr>Wingdings 2</vt:lpstr>
      <vt:lpstr>Dividend</vt:lpstr>
      <vt:lpstr>DocFinder </vt:lpstr>
      <vt:lpstr>Overview: </vt:lpstr>
      <vt:lpstr>Introduction</vt:lpstr>
      <vt:lpstr>Project’s Aim </vt:lpstr>
      <vt:lpstr>System actors</vt:lpstr>
      <vt:lpstr>Use case </vt:lpstr>
      <vt:lpstr>System architecture</vt:lpstr>
      <vt:lpstr>Database</vt:lpstr>
      <vt:lpstr>Database - Tools</vt:lpstr>
      <vt:lpstr>Database - Modules </vt:lpstr>
      <vt:lpstr>Database - Relationships </vt:lpstr>
      <vt:lpstr>Database - Tables</vt:lpstr>
      <vt:lpstr>Physical Database</vt:lpstr>
      <vt:lpstr>Scrapper</vt:lpstr>
      <vt:lpstr>Scraper - Tools</vt:lpstr>
      <vt:lpstr>Scraper - architecture</vt:lpstr>
      <vt:lpstr>Scraper - modules</vt:lpstr>
      <vt:lpstr>backend</vt:lpstr>
      <vt:lpstr>Backend - Tools</vt:lpstr>
      <vt:lpstr>Backend - architecture</vt:lpstr>
      <vt:lpstr>Backend - MVC</vt:lpstr>
      <vt:lpstr>User guide</vt:lpstr>
      <vt:lpstr>User guide of the system</vt:lpstr>
      <vt:lpstr>User guide of the system</vt:lpstr>
      <vt:lpstr>User guide of the system</vt:lpstr>
      <vt:lpstr>User guide of the system</vt:lpstr>
      <vt:lpstr>User guide of the system</vt:lpstr>
      <vt:lpstr>User guide of the system</vt:lpstr>
      <vt:lpstr>Demo</vt:lpstr>
      <vt:lpstr>App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DocFinder </dc:title>
  <dc:creator>KHAWLAH AL-SHUBATI</dc:creator>
  <cp:lastModifiedBy>KHAWLAH AL-SHUBATI</cp:lastModifiedBy>
  <cp:revision>19</cp:revision>
  <dcterms:created xsi:type="dcterms:W3CDTF">2023-06-06T04:08:28Z</dcterms:created>
  <dcterms:modified xsi:type="dcterms:W3CDTF">2023-06-06T05:13:00Z</dcterms:modified>
</cp:coreProperties>
</file>