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0"/>
  </p:notesMasterIdLst>
  <p:sldIdLst>
    <p:sldId id="274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77" r:id="rId10"/>
    <p:sldId id="264" r:id="rId11"/>
    <p:sldId id="281" r:id="rId12"/>
    <p:sldId id="265" r:id="rId13"/>
    <p:sldId id="280" r:id="rId14"/>
    <p:sldId id="266" r:id="rId15"/>
    <p:sldId id="278" r:id="rId16"/>
    <p:sldId id="279" r:id="rId17"/>
    <p:sldId id="271" r:id="rId18"/>
    <p:sldId id="268" r:id="rId19"/>
    <p:sldId id="269" r:id="rId20"/>
    <p:sldId id="272" r:id="rId21"/>
    <p:sldId id="270" r:id="rId22"/>
    <p:sldId id="282" r:id="rId23"/>
    <p:sldId id="283" r:id="rId24"/>
    <p:sldId id="284" r:id="rId25"/>
    <p:sldId id="285" r:id="rId26"/>
    <p:sldId id="273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53F9F-0F22-4D66-82C7-8E746728121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C8661-DD6F-41AE-8319-CB786DA8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C8661-DD6F-41AE-8319-CB786DA88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4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D2B03A-8986-4111-B19F-72B5E40A34D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112C12A-8926-40F1-A9A8-3DCC01B72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0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692ADD-15B6-EBD3-2DE2-54110543F637}"/>
              </a:ext>
            </a:extLst>
          </p:cNvPr>
          <p:cNvSpPr txBox="1">
            <a:spLocks/>
          </p:cNvSpPr>
          <p:nvPr/>
        </p:nvSpPr>
        <p:spPr>
          <a:xfrm>
            <a:off x="1084151" y="3625050"/>
            <a:ext cx="10993549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500" b="1" dirty="0">
                <a:ln w="762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Docfinder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A5F1ABB-D9F2-F3AF-873B-A97BD7B17992}"/>
              </a:ext>
            </a:extLst>
          </p:cNvPr>
          <p:cNvSpPr txBox="1">
            <a:spLocks/>
          </p:cNvSpPr>
          <p:nvPr/>
        </p:nvSpPr>
        <p:spPr>
          <a:xfrm>
            <a:off x="1198454" y="5049026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aseline="-25000" dirty="0"/>
              <a:t>Web scraping tool to scrap doctors data</a:t>
            </a:r>
          </a:p>
          <a:p>
            <a:r>
              <a:rPr lang="en-US" sz="2800" baseline="-25000" dirty="0"/>
              <a:t>Intermediate presentation</a:t>
            </a:r>
          </a:p>
          <a:p>
            <a:r>
              <a:rPr lang="en-US" sz="2800" baseline="-25000" dirty="0"/>
              <a:t>Group 5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DED772-1071-6A8C-9D8A-A102239F8C24}"/>
              </a:ext>
            </a:extLst>
          </p:cNvPr>
          <p:cNvSpPr txBox="1">
            <a:spLocks/>
          </p:cNvSpPr>
          <p:nvPr/>
        </p:nvSpPr>
        <p:spPr>
          <a:xfrm>
            <a:off x="599227" y="629312"/>
            <a:ext cx="10993546" cy="2283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2400" b="1" cap="none" dirty="0">
                <a:solidFill>
                  <a:schemeClr val="accent1">
                    <a:lumMod val="50000"/>
                  </a:schemeClr>
                </a:solidFill>
              </a:rPr>
              <a:t>Hassan El Abdallah / </a:t>
            </a:r>
            <a:r>
              <a:rPr lang="en-US" sz="2400" b="1" cap="none" dirty="0">
                <a:solidFill>
                  <a:schemeClr val="accent2">
                    <a:lumMod val="75000"/>
                  </a:schemeClr>
                </a:solidFill>
              </a:rPr>
              <a:t>Project Manager, Backend Developer</a:t>
            </a:r>
          </a:p>
          <a:p>
            <a:pPr marL="342900" indent="-342900">
              <a:buAutoNum type="arabicPeriod"/>
            </a:pPr>
            <a:r>
              <a:rPr lang="en-US" sz="2400" b="1" cap="none" dirty="0" err="1">
                <a:solidFill>
                  <a:schemeClr val="accent1">
                    <a:lumMod val="50000"/>
                  </a:schemeClr>
                </a:solidFill>
              </a:rPr>
              <a:t>Ghaleb</a:t>
            </a:r>
            <a:r>
              <a:rPr lang="en-US" sz="2400" b="1" cap="non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cap="none" dirty="0" err="1">
                <a:solidFill>
                  <a:schemeClr val="accent1">
                    <a:lumMod val="50000"/>
                  </a:schemeClr>
                </a:solidFill>
              </a:rPr>
              <a:t>Mitwalle</a:t>
            </a:r>
            <a:r>
              <a:rPr lang="en-US" sz="2400" b="1" cap="none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en-US" sz="2400" b="1" cap="none" dirty="0">
                <a:solidFill>
                  <a:schemeClr val="accent2">
                    <a:lumMod val="75000"/>
                  </a:schemeClr>
                </a:solidFill>
              </a:rPr>
              <a:t>UI Designer, Frontend Developer</a:t>
            </a:r>
          </a:p>
          <a:p>
            <a:pPr marL="342900" indent="-342900">
              <a:buAutoNum type="arabicPeriod"/>
            </a:pPr>
            <a:r>
              <a:rPr lang="en-US" sz="2400" b="1" cap="none" dirty="0">
                <a:solidFill>
                  <a:schemeClr val="accent1">
                    <a:lumMod val="50000"/>
                  </a:schemeClr>
                </a:solidFill>
              </a:rPr>
              <a:t>Abdulaziz </a:t>
            </a:r>
            <a:r>
              <a:rPr lang="en-US" sz="2400" b="1" cap="none" dirty="0" err="1">
                <a:solidFill>
                  <a:schemeClr val="accent1">
                    <a:lumMod val="50000"/>
                  </a:schemeClr>
                </a:solidFill>
              </a:rPr>
              <a:t>Binafif</a:t>
            </a:r>
            <a:r>
              <a:rPr lang="en-US" sz="2400" b="1" cap="none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en-US" sz="2400" b="1" cap="none" dirty="0">
                <a:solidFill>
                  <a:schemeClr val="accent2">
                    <a:lumMod val="75000"/>
                  </a:schemeClr>
                </a:solidFill>
              </a:rPr>
              <a:t>Tester, System Analyst</a:t>
            </a:r>
          </a:p>
          <a:p>
            <a:pPr marL="342900" indent="-342900">
              <a:buAutoNum type="arabicPeriod"/>
            </a:pPr>
            <a:r>
              <a:rPr lang="en-US" sz="2400" b="1" cap="none" dirty="0">
                <a:solidFill>
                  <a:schemeClr val="accent1">
                    <a:lumMod val="50000"/>
                  </a:schemeClr>
                </a:solidFill>
              </a:rPr>
              <a:t>Khawlah Alshubati / </a:t>
            </a:r>
            <a:r>
              <a:rPr lang="en-US" sz="2400" b="1" cap="none" dirty="0">
                <a:solidFill>
                  <a:schemeClr val="accent2">
                    <a:lumMod val="75000"/>
                  </a:schemeClr>
                </a:solidFill>
              </a:rPr>
              <a:t>Administrator, Database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5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11AF-BE65-4CD5-1D83-DB0E9756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1013800"/>
          </a:xfrm>
        </p:spPr>
        <p:txBody>
          <a:bodyPr>
            <a:noAutofit/>
          </a:bodyPr>
          <a:lstStyle/>
          <a:p>
            <a:r>
              <a:rPr lang="en-US" sz="4400" b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E0FB-CC2B-D941-D1A3-75EAC674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610808" cy="4481561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Performance</a:t>
            </a:r>
            <a:r>
              <a:rPr lang="en-US" sz="2800" dirty="0"/>
              <a:t> &gt; throughput, scalability</a:t>
            </a:r>
          </a:p>
          <a:p>
            <a:r>
              <a:rPr lang="en-US" sz="2800" dirty="0"/>
              <a:t> </a:t>
            </a:r>
            <a:r>
              <a:rPr lang="en-US" sz="2800" b="1" dirty="0"/>
              <a:t>Safety</a:t>
            </a:r>
            <a:r>
              <a:rPr lang="en-US" sz="2800" dirty="0"/>
              <a:t> &gt; data privacy, use of third party libraries</a:t>
            </a:r>
          </a:p>
          <a:p>
            <a:r>
              <a:rPr lang="en-US" sz="2800" dirty="0"/>
              <a:t> </a:t>
            </a:r>
            <a:r>
              <a:rPr lang="en-US" sz="2800" b="1" dirty="0"/>
              <a:t>Security</a:t>
            </a:r>
            <a:r>
              <a:rPr lang="en-US" sz="2800" dirty="0"/>
              <a:t> &gt; user authentication, data encryption, secure data storage.</a:t>
            </a:r>
          </a:p>
          <a:p>
            <a:r>
              <a:rPr lang="en-US" sz="2800" dirty="0"/>
              <a:t> </a:t>
            </a:r>
            <a:r>
              <a:rPr lang="en-US" sz="2800" b="1" dirty="0"/>
              <a:t>Maintainability</a:t>
            </a:r>
            <a:r>
              <a:rPr lang="en-US" sz="2800" dirty="0"/>
              <a:t> &gt; code readability, clear documentation.</a:t>
            </a:r>
          </a:p>
          <a:p>
            <a:r>
              <a:rPr lang="en-US" sz="2800" dirty="0"/>
              <a:t> </a:t>
            </a:r>
            <a:r>
              <a:rPr lang="en-US" sz="2800" b="1" dirty="0"/>
              <a:t>Reusability</a:t>
            </a:r>
            <a:r>
              <a:rPr lang="en-US" sz="2800" dirty="0"/>
              <a:t> &gt;  reuse scraped components</a:t>
            </a:r>
          </a:p>
          <a:p>
            <a:r>
              <a:rPr lang="en-US" sz="2800" dirty="0"/>
              <a:t> </a:t>
            </a:r>
            <a:r>
              <a:rPr lang="en-US" sz="2800" b="1" dirty="0"/>
              <a:t>Usability</a:t>
            </a:r>
            <a:r>
              <a:rPr lang="en-US" sz="2800" dirty="0"/>
              <a:t> &gt; ease of navigation, intuitive user interface, clear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412940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EBB-A12B-B8B3-CBBA-8EED9378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BPMN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B359C-A649-DEBF-C981-E640D657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67" y="1827409"/>
            <a:ext cx="8143930" cy="49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4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4FCD-B53A-6F2A-9BB1-66C709F6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Context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23A4D8-213D-AF57-AF9E-ADBF4C3E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5353"/>
            <a:ext cx="9945294" cy="497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16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7C3C-A2C3-590A-4261-F547427E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CA0D4-B175-5251-68AE-A13F9C74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0" y="1955300"/>
            <a:ext cx="9671988" cy="4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06EA-C487-3E8E-9334-51B23277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78" y="897365"/>
            <a:ext cx="4504516" cy="10138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Use case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30E424-01F0-0D54-7871-2AC69973F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99" y="-21732"/>
            <a:ext cx="6945331" cy="68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7A4-C0FD-8F1C-2FE0-CBE04F93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 case narratives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EFF19-CBEE-EFE2-7185-27278C13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8" r="6989"/>
          <a:stretch/>
        </p:blipFill>
        <p:spPr>
          <a:xfrm>
            <a:off x="9068656" y="1655744"/>
            <a:ext cx="3123344" cy="5142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20A02-C301-EFB6-5CF4-40F314E7B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r="5819"/>
          <a:stretch/>
        </p:blipFill>
        <p:spPr>
          <a:xfrm>
            <a:off x="-85619" y="1632542"/>
            <a:ext cx="4529842" cy="5308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B370C-AD13-C7A8-F72E-D2546169C7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6" t="4794" r="8277" b="2992"/>
          <a:stretch/>
        </p:blipFill>
        <p:spPr>
          <a:xfrm>
            <a:off x="4222679" y="1715956"/>
            <a:ext cx="4931596" cy="5142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454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9F7C-E8ED-4429-60DC-5368F0E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 case glossary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96068-2010-E2DB-5210-38E430C5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82" y="1715956"/>
            <a:ext cx="5374339" cy="5187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606EE-5FFD-4D6A-1341-930530A55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0" y="1635944"/>
            <a:ext cx="5407141" cy="5222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19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EE3644-1B45-BF2E-94A3-33305BF8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57" y="3086097"/>
            <a:ext cx="11587843" cy="272687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System design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250727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70B9-E8D9-ED02-413A-E9C31B83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Sequence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42706F-A30A-EBA5-EEB4-4B71E6DC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01" y="1833076"/>
            <a:ext cx="4592547" cy="498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8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732C-CA5F-E1BB-581D-7A6F4982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Activity diagrams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117F81-4313-54B5-96FD-542BAE85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9" y="1962536"/>
            <a:ext cx="3976175" cy="459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EFD208AF-765C-EDFA-EB71-14E4E59F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24" y="2055069"/>
            <a:ext cx="2757074" cy="45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5DD75BD-D54D-FAC2-860B-2E79858E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828" y="2072732"/>
            <a:ext cx="2156581" cy="45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1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AFF4-F4CB-6D44-359A-24D7D51D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5A9C-742B-FDF7-9DAB-C94F44C0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799"/>
            <a:ext cx="11398476" cy="502920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Development Life Cycle (SDLC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of the Project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Actors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Feasibility Study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analysis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design and modelling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62178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FA12-DBD7-7F20-C6D2-16DB3E5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66D00-468B-8096-8600-167207CFA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t="8030" b="26697"/>
          <a:stretch/>
        </p:blipFill>
        <p:spPr>
          <a:xfrm>
            <a:off x="1510301" y="1833670"/>
            <a:ext cx="9616611" cy="50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3832-9794-BC6F-3347-D583C655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PDM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372EF-BAB2-DEB0-8D6D-E71E689A2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r="30548" b="30786"/>
          <a:stretch/>
        </p:blipFill>
        <p:spPr>
          <a:xfrm>
            <a:off x="4397974" y="1808252"/>
            <a:ext cx="7366947" cy="50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71A8-964B-9674-7632-614DD19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585C3-0B2D-0164-BEAD-499B223D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6125"/>
            <a:ext cx="6161768" cy="615584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C40B216-690E-B101-579A-7B1F1EBC5F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4588" y="2489448"/>
            <a:ext cx="11610975" cy="4486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none" dirty="0">
                <a:solidFill>
                  <a:schemeClr val="accent1">
                    <a:lumMod val="50000"/>
                  </a:schemeClr>
                </a:solidFill>
              </a:rPr>
              <a:t>Login/ sign in page</a:t>
            </a:r>
            <a:endParaRPr lang="en-US" sz="4400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D6C3-1F54-8250-BE69-631333C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00577-6B4D-908D-5F08-EB0F3995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53" y="347259"/>
            <a:ext cx="6376998" cy="637699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E9261D6-8402-EDC3-17C2-C3EDFBA0DB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4588" y="2489448"/>
            <a:ext cx="11610975" cy="4486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none" dirty="0">
                <a:solidFill>
                  <a:schemeClr val="accent1">
                    <a:lumMod val="50000"/>
                  </a:schemeClr>
                </a:solidFill>
              </a:rPr>
              <a:t>Main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5C0B-63ED-21BB-C623-FE7E6B64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4FD64-E7BC-631B-53F0-52EF1C73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16" y="410626"/>
            <a:ext cx="6324084" cy="632408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DA7126D-2597-1479-26A9-633D3A603C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4588" y="2489448"/>
            <a:ext cx="11610975" cy="4486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none" dirty="0">
                <a:solidFill>
                  <a:schemeClr val="accent1">
                    <a:lumMod val="50000"/>
                  </a:schemeClr>
                </a:solidFill>
              </a:rPr>
              <a:t>Search results</a:t>
            </a:r>
          </a:p>
          <a:p>
            <a:endParaRPr lang="en-US" sz="4400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0D31-4F78-BA0F-9D55-ADC1F3CA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0E781-94C0-E047-1CC3-DF228DB5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98" y="148856"/>
            <a:ext cx="6560288" cy="656028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1C40A8-9976-16DD-6E9E-115C557AFA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4588" y="2489448"/>
            <a:ext cx="11610975" cy="4486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none" dirty="0">
                <a:solidFill>
                  <a:schemeClr val="accent1">
                    <a:lumMod val="50000"/>
                  </a:schemeClr>
                </a:solidFill>
              </a:rPr>
              <a:t>Doctor’s profile, info</a:t>
            </a:r>
            <a:endParaRPr lang="en-US" sz="4400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1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FFDB-6B5E-434A-4275-0247F512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573C57-16A8-AC0A-D7D2-1372A2AEE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99" y="273826"/>
            <a:ext cx="6590511" cy="658417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DB7D74B-4050-62EE-B7F6-D730F9D7BE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4588" y="2489448"/>
            <a:ext cx="11610975" cy="4486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cap="none" dirty="0">
                <a:solidFill>
                  <a:schemeClr val="accent1">
                    <a:lumMod val="50000"/>
                  </a:schemeClr>
                </a:solidFill>
              </a:rPr>
              <a:t>Rating a doctor</a:t>
            </a:r>
            <a:endParaRPr lang="en-US" sz="4400" b="1" cap="none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9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A58B-B436-7F2D-FA46-17F08972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ABAF0-9C93-1520-DB39-C5502439DA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4" y="2181224"/>
            <a:ext cx="11610975" cy="4486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>
                <a:solidFill>
                  <a:schemeClr val="accent1">
                    <a:lumMod val="50000"/>
                  </a:schemeClr>
                </a:solidFill>
              </a:rPr>
              <a:t>As a team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cap="none" dirty="0">
                <a:solidFill>
                  <a:schemeClr val="accent1">
                    <a:lumMod val="50000"/>
                  </a:schemeClr>
                </a:solidFill>
              </a:rPr>
              <a:t> Successfully finalized SRS and SDS.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cap="none" dirty="0">
                <a:solidFill>
                  <a:schemeClr val="accent1">
                    <a:lumMod val="50000"/>
                  </a:schemeClr>
                </a:solidFill>
              </a:rPr>
              <a:t> SRS provides clear project requirements and objectives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cap="none" dirty="0">
                <a:solidFill>
                  <a:schemeClr val="accent1">
                    <a:lumMod val="50000"/>
                  </a:schemeClr>
                </a:solidFill>
              </a:rPr>
              <a:t> SDS outlines detailed system design and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cap="none" dirty="0">
                <a:solidFill>
                  <a:schemeClr val="accent1">
                    <a:lumMod val="50000"/>
                  </a:schemeClr>
                </a:solidFill>
              </a:rPr>
              <a:t> Solid foundation for successful project execution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cap="none" dirty="0">
                <a:solidFill>
                  <a:schemeClr val="accent1">
                    <a:lumMod val="50000"/>
                  </a:schemeClr>
                </a:solidFill>
              </a:rPr>
              <a:t> Clear direction and understanding of the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cap="none" dirty="0">
                <a:solidFill>
                  <a:schemeClr val="accent1">
                    <a:lumMod val="50000"/>
                  </a:schemeClr>
                </a:solidFill>
              </a:rPr>
              <a:t> Ready to proceed with development phase, Database </a:t>
            </a:r>
            <a:r>
              <a:rPr lang="en-US" sz="2400" cap="none" dirty="0">
                <a:solidFill>
                  <a:schemeClr val="bg1"/>
                </a:solidFill>
              </a:rPr>
              <a:t>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4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EE3644-1B45-BF2E-94A3-33305BF8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57" y="3086097"/>
            <a:ext cx="11587843" cy="2726871"/>
          </a:xfrm>
        </p:spPr>
        <p:txBody>
          <a:bodyPr>
            <a:noAutofit/>
          </a:bodyPr>
          <a:lstStyle/>
          <a:p>
            <a:r>
              <a:rPr lang="en-US" sz="103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 </a:t>
            </a:r>
            <a:r>
              <a:rPr lang="en-US" sz="103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0300" b="1" dirty="0">
              <a:ln w="762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3100-7425-F0F3-16F4-BD0489AE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1355-D2B0-395D-1C84-049928CB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598" y="2190771"/>
            <a:ext cx="11029615" cy="3678303"/>
          </a:xfrm>
        </p:spPr>
        <p:txBody>
          <a:bodyPr>
            <a:normAutofit/>
          </a:bodyPr>
          <a:lstStyle/>
          <a:p>
            <a:r>
              <a:rPr lang="en-US" sz="5400" dirty="0"/>
              <a:t> AGILE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17C98-D865-CBA7-36AD-56049594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46" y="1869897"/>
            <a:ext cx="6427009" cy="46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E906-8FBF-F882-0B18-277B47A4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CBCA-BB90-26C4-8D05-9D92152B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eveloping a web scraping system that gathers comprehensive data about doctors from various sources. It aims to create a centralized platform for users to search, view, and review doctors based on specialties, qualifications, locations, and patient feedback. The goal is to provide users with a valuable resource for making informed decisions when selecting healthcare professionals.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841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2546-76BC-5350-1E74-11EE80CC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11E0-BDC6-1B13-1C31-31917D69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0247770" cy="3975348"/>
          </a:xfrm>
        </p:spPr>
        <p:txBody>
          <a:bodyPr/>
          <a:lstStyle/>
          <a:p>
            <a:pPr algn="l" rtl="0" fontAlgn="base"/>
            <a:r>
              <a:rPr lang="en-US" sz="32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System Admin: is the person who manages the database of the system.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32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System crawler: is the person who scraps websites to update doctors’ data.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3200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System User: is the website visitor who searches for doctors’ information. 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7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EC53-CED2-EB84-C0EA-00C88748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Feasibly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3B0517-C527-D558-385F-D76EA0D93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33197"/>
            <a:ext cx="9964459" cy="217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3200" dirty="0">
                <a:solidFill>
                  <a:srgbClr val="000000"/>
                </a:solidFill>
                <a:latin typeface="Times" panose="02020603050405020304" pitchFamily="18" charset="0"/>
              </a:rPr>
              <a:t> Technical feasibility: used available technology resources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3200" dirty="0">
                <a:solidFill>
                  <a:srgbClr val="000000"/>
                </a:solidFill>
                <a:latin typeface="Times" panose="02020603050405020304" pitchFamily="18" charset="0"/>
              </a:rPr>
              <a:t> Operational feasibility: impacts existing processes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3200" dirty="0">
                <a:solidFill>
                  <a:srgbClr val="000000"/>
                </a:solidFill>
                <a:latin typeface="Times" panose="02020603050405020304" pitchFamily="18" charset="0"/>
              </a:rPr>
              <a:t> Economic feasibility: financial viability</a:t>
            </a:r>
          </a:p>
        </p:txBody>
      </p:sp>
    </p:spTree>
    <p:extLst>
      <p:ext uri="{BB962C8B-B14F-4D97-AF65-F5344CB8AC3E}">
        <p14:creationId xmlns:p14="http://schemas.microsoft.com/office/powerpoint/2010/main" val="125602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EE3644-1B45-BF2E-94A3-33305BF8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05" y="3779960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197540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731A-8EBF-F163-ABFF-B392CD54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Functional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9BCBD-05F2-0DDF-98E9-E727C1E3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4" y="1715956"/>
            <a:ext cx="8373192" cy="5142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841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84D4-3FA1-6B2D-687C-1B439F6F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Functional requirements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E4CEE-351D-AA37-94B8-744737D6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4" y="1900888"/>
            <a:ext cx="7048071" cy="5087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4139C-59DB-8706-7CE9-B826A53F0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36504"/>
            <a:ext cx="5893942" cy="5100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719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166</TotalTime>
  <Words>388</Words>
  <Application>Microsoft Office PowerPoint</Application>
  <PresentationFormat>Widescreen</PresentationFormat>
  <Paragraphs>70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-apple-system</vt:lpstr>
      <vt:lpstr>Calibri</vt:lpstr>
      <vt:lpstr>Gill Sans MT</vt:lpstr>
      <vt:lpstr>Segoe UI</vt:lpstr>
      <vt:lpstr>Söhne</vt:lpstr>
      <vt:lpstr>Times</vt:lpstr>
      <vt:lpstr>Times New Roman</vt:lpstr>
      <vt:lpstr>Wingdings</vt:lpstr>
      <vt:lpstr>Wingdings 2</vt:lpstr>
      <vt:lpstr>Dividend</vt:lpstr>
      <vt:lpstr>PowerPoint Presentation</vt:lpstr>
      <vt:lpstr>outline</vt:lpstr>
      <vt:lpstr>SDLC</vt:lpstr>
      <vt:lpstr>Project Aim</vt:lpstr>
      <vt:lpstr>Project actors</vt:lpstr>
      <vt:lpstr>Feasibly study</vt:lpstr>
      <vt:lpstr>Requirements analysis</vt:lpstr>
      <vt:lpstr>Functional requirements</vt:lpstr>
      <vt:lpstr>Functional requirements</vt:lpstr>
      <vt:lpstr>Non-functional requirements</vt:lpstr>
      <vt:lpstr>BPMN Diagram</vt:lpstr>
      <vt:lpstr>Context diagram</vt:lpstr>
      <vt:lpstr>Data flow diagram</vt:lpstr>
      <vt:lpstr>Use case diagram</vt:lpstr>
      <vt:lpstr>Use case narratives </vt:lpstr>
      <vt:lpstr>Use case glossary</vt:lpstr>
      <vt:lpstr>System design &amp; modeling</vt:lpstr>
      <vt:lpstr>Sequence diagram</vt:lpstr>
      <vt:lpstr>Activity diagrams</vt:lpstr>
      <vt:lpstr>Er diagram</vt:lpstr>
      <vt:lpstr>PDM diagram</vt:lpstr>
      <vt:lpstr>User interface</vt:lpstr>
      <vt:lpstr>User interface</vt:lpstr>
      <vt:lpstr>User interface</vt:lpstr>
      <vt:lpstr>User interface</vt:lpstr>
      <vt:lpstr>User interface</vt:lpstr>
      <vt:lpstr>conclusion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Docfinder</dc:title>
  <dc:creator>KHAWLAH AL-SHUBATI</dc:creator>
  <cp:lastModifiedBy>KHAWLAH AL-SHUBATI</cp:lastModifiedBy>
  <cp:revision>10</cp:revision>
  <dcterms:created xsi:type="dcterms:W3CDTF">2023-05-08T21:56:09Z</dcterms:created>
  <dcterms:modified xsi:type="dcterms:W3CDTF">2023-05-09T02:02:56Z</dcterms:modified>
</cp:coreProperties>
</file>