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57" r:id="rId3"/>
    <p:sldId id="290" r:id="rId4"/>
    <p:sldId id="294" r:id="rId5"/>
    <p:sldId id="295" r:id="rId6"/>
    <p:sldId id="296" r:id="rId7"/>
    <p:sldId id="293" r:id="rId8"/>
    <p:sldId id="298" r:id="rId9"/>
    <p:sldId id="297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385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0424-3C59-FF4D-8A3F-52AC0252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AD708-AA8D-AA4C-97B8-63641329F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37D7B-30BD-A448-A7D7-45DEFE7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4720B-ABE7-ED49-8CE0-14970E4D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776FF-F87E-3E43-AA57-CD18EE3F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74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E8C9-CDC2-FB42-9E7C-D49804A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3AE73-A45C-FB45-A3A4-A81B745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DB2C6-1BB8-0348-8133-8D1765AD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66A53-D907-0549-A09F-A16EAFD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D6E30-33AF-7146-98CA-EAC83079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233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197CE-234C-9042-8DA4-0ECBB048F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D94F88-6858-874A-884F-86CDEA68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C66DB-10D6-7E4E-A7BA-2C1C7A1E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0565-B9A8-8E47-864F-EB53F458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0B6ED-CA51-EF43-9E12-D6B6093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4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70A3A-0F36-DE4A-8AD2-C84E138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AF9E7-D7E9-6B44-881F-E12C9120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12642-6B88-B943-81AB-0CBDF524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49820-7358-4746-94A6-FF22DAD4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8302B-00D3-DB4C-AA86-9A74714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6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9E9C-00DB-7343-9CF6-32B6A70D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FFA7E-2AA5-634E-9CAA-CD9DABEC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C3D3D-BC12-B343-B270-C60AF0D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99FBE-87BB-0D43-9DAE-F9F7E6A4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DFA4E-11D5-D045-B67C-0AD77100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91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E62F-6A20-6C4A-90FC-838DC782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EE8B4-D345-5C4D-9E24-998467F0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50634-4151-5446-A90A-EF709DB86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D7250-E306-2F48-AB7F-D07A1D67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2DFB7-E9ED-F040-96C4-EC37EE5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3A6C5-F789-5A47-BECA-91D68772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6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B4DCA-7ADC-1E40-A087-9C261101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08924-866F-3D46-AC88-A8C0B9E7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9515B-8EB1-E34C-9E71-EBC1D8AF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5865E-7DFB-4541-9F65-2C2B62486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4AE15-FD47-B74E-985E-B5B4274BE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D5BD6-F5FC-D84E-ADA8-AC92F52B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6108BA-105F-6745-8D20-09C565B1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96584-98DF-2846-9F36-02DCF14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93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14B5-47B3-E74E-91F7-C8DC8569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752B6E-91F8-0F4A-B9D3-3F01C16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0FD285-CB6A-1B49-9229-0F460F18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E52B0-387A-3244-9A6D-7625068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BD60B-24D5-5D4F-9D41-BFE4DE0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82E547-87DC-3E4F-8F72-DB4EA621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BEDE7-1F79-EC4B-A569-4C29C938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2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1706B-7E95-754B-BD21-5922A857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23B6B-7A60-9048-ACFE-A835DD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0977B-A886-AC4B-95FA-0C84946B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E62D1-565D-8241-8B13-25B4357C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D907C-6734-7040-9BE1-E24B4410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10210-A935-864F-B975-658B3C4C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16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4C21-92A4-234C-97C4-B2000C77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A22ABF-2F61-AE46-BB1C-9F94F289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BD984-66D2-964E-AB88-A55894B4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8634F-33E8-134F-94D5-9A16ED0B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52768-52CF-244D-8B2D-78D0716D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99FB2-7D3C-0C48-AC26-A3397E7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17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DED28-F933-CC4A-B0C8-E99315FB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C3622-E086-C94A-A42C-19A02B34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24172-FD6D-6843-A166-FD1BA02DB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6AD1-0690-E340-8404-27A0BE30FD0E}" type="datetimeFigureOut">
              <a:rPr kumimoji="1" lang="ko-KR" altLang="en-US" smtClean="0"/>
              <a:t>2022. 5. 10.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6C127-2397-1245-8A35-895A94800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860FD-FAA9-EF48-973A-11351E6A5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C226-B369-6242-A560-F3CB55CBD2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4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A0AE-259C-FC4B-88C2-72AE132D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b="1" dirty="0"/>
              <a:t>시스템 프로그래밍</a:t>
            </a:r>
            <a:r>
              <a:rPr kumimoji="1" lang="en-US" altLang="ko-KR" b="1" dirty="0"/>
              <a:t> Lab4 Report</a:t>
            </a:r>
            <a:endParaRPr kumimoji="1"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16E36-DF4A-AF49-9487-B0C13E319D0E}"/>
              </a:ext>
            </a:extLst>
          </p:cNvPr>
          <p:cNvSpPr txBox="1"/>
          <p:nvPr/>
        </p:nvSpPr>
        <p:spPr>
          <a:xfrm>
            <a:off x="1781175" y="4314825"/>
            <a:ext cx="8629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/>
              <a:t>경영학과 </a:t>
            </a:r>
            <a:r>
              <a:rPr kumimoji="1" lang="en-US" altLang="ko-KR" sz="3200" dirty="0"/>
              <a:t>2017-15108</a:t>
            </a:r>
          </a:p>
          <a:p>
            <a:pPr algn="ctr"/>
            <a:r>
              <a:rPr kumimoji="1" lang="ko-KR" altLang="en-US" sz="3200" dirty="0"/>
              <a:t>박지상</a:t>
            </a:r>
          </a:p>
        </p:txBody>
      </p:sp>
    </p:spTree>
    <p:extLst>
      <p:ext uri="{BB962C8B-B14F-4D97-AF65-F5344CB8AC3E}">
        <p14:creationId xmlns:p14="http://schemas.microsoft.com/office/powerpoint/2010/main" val="231212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3. </a:t>
            </a:r>
            <a:r>
              <a:rPr kumimoji="1" lang="ko-KR" altLang="en-US" sz="3200" b="1" dirty="0">
                <a:latin typeface="+mn-lt"/>
              </a:rPr>
              <a:t>어려웠던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196AC-7E1C-F248-8CFD-D0AB5A321B1F}"/>
              </a:ext>
            </a:extLst>
          </p:cNvPr>
          <p:cNvSpPr txBox="1"/>
          <p:nvPr/>
        </p:nvSpPr>
        <p:spPr>
          <a:xfrm>
            <a:off x="336000" y="1445295"/>
            <a:ext cx="11665500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struct </a:t>
            </a:r>
            <a:r>
              <a:rPr kumimoji="1" lang="ko-KR" altLang="en-US" dirty="0"/>
              <a:t>구조에 익숙하지 않아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cache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나타내기 위한 자료구조를 구성하기 어려웠다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Least Recently Used</a:t>
            </a:r>
            <a:r>
              <a:rPr kumimoji="1" lang="ko-KR" altLang="en-US" dirty="0"/>
              <a:t>에 기반한 </a:t>
            </a:r>
            <a:r>
              <a:rPr kumimoji="1" lang="en-US" altLang="ko-KR" dirty="0"/>
              <a:t>Replacement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구현하기 위한 </a:t>
            </a:r>
            <a:r>
              <a:rPr kumimoji="1" lang="en-US" altLang="ko-KR" dirty="0"/>
              <a:t>counter</a:t>
            </a:r>
            <a:r>
              <a:rPr kumimoji="1" lang="ko-KR" altLang="en-US" dirty="0"/>
              <a:t>의 적용 방법을 설계하기 어려웠다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Cache-friendly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Transpose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구현하기 위해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의 구조에 대한 깊은 이해가 필요했다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Matrix</a:t>
            </a:r>
            <a:r>
              <a:rPr kumimoji="1" lang="ko-KR" altLang="en-US" dirty="0"/>
              <a:t> 크기에 따라 </a:t>
            </a:r>
            <a:r>
              <a:rPr kumimoji="1" lang="en-US" altLang="ko-KR" dirty="0"/>
              <a:t>block </a:t>
            </a:r>
            <a:r>
              <a:rPr kumimoji="1" lang="ko-KR" altLang="en-US" dirty="0"/>
              <a:t>사이즈를 다르게 하여 구현하였지만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 case</a:t>
            </a:r>
            <a:r>
              <a:rPr kumimoji="1" lang="ko-KR" altLang="en-US" dirty="0"/>
              <a:t>에 대해서는 </a:t>
            </a:r>
            <a:r>
              <a:rPr kumimoji="1" lang="en-US" altLang="ko-KR" dirty="0"/>
              <a:t>optimal</a:t>
            </a:r>
            <a:r>
              <a:rPr kumimoji="1" lang="ko-KR" altLang="en-US" dirty="0"/>
              <a:t>하게 구현하지 못했다</a:t>
            </a:r>
            <a:r>
              <a:rPr kumimoji="1" lang="en-US" altLang="ko-KR" dirty="0"/>
              <a:t>.</a:t>
            </a:r>
          </a:p>
          <a:p>
            <a:pPr>
              <a:lnSpc>
                <a:spcPct val="200000"/>
              </a:lnSpc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640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4. </a:t>
            </a:r>
            <a:r>
              <a:rPr kumimoji="1" lang="ko-KR" altLang="en-US" sz="3200" b="1" dirty="0">
                <a:latin typeface="+mn-lt"/>
              </a:rPr>
              <a:t>새롭게 배운 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196AC-7E1C-F248-8CFD-D0AB5A321B1F}"/>
              </a:ext>
            </a:extLst>
          </p:cNvPr>
          <p:cNvSpPr txBox="1"/>
          <p:nvPr/>
        </p:nvSpPr>
        <p:spPr>
          <a:xfrm>
            <a:off x="263250" y="1764922"/>
            <a:ext cx="1166550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LRU replacement method</a:t>
            </a:r>
            <a:r>
              <a:rPr kumimoji="1" lang="ko-KR" altLang="en-US" dirty="0"/>
              <a:t>가 구현되는 방식을 알 수 있었다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matrix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transpose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구현하는 데에 있어서</a:t>
            </a:r>
            <a:r>
              <a:rPr kumimoji="1" lang="en-US" altLang="ko-KR" dirty="0"/>
              <a:t>, row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column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iterate</a:t>
            </a:r>
            <a:r>
              <a:rPr kumimoji="1" lang="ko-KR" altLang="en-US" dirty="0"/>
              <a:t>하는 방식에 따라 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dirty="0"/>
              <a:t>   cache</a:t>
            </a:r>
            <a:r>
              <a:rPr kumimoji="1" lang="ko-KR" altLang="en-US" dirty="0"/>
              <a:t> </a:t>
            </a:r>
            <a:r>
              <a:rPr kumimoji="1" lang="en-US" altLang="ko-KR" dirty="0"/>
              <a:t>miss</a:t>
            </a:r>
            <a:r>
              <a:rPr kumimoji="1" lang="ko-KR" altLang="en-US" dirty="0"/>
              <a:t>로 인해 성능의 차이가 크게 발생할 수 있음을 알 수 있었다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matrix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별로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주어진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의 구조에 따라 </a:t>
            </a:r>
            <a:r>
              <a:rPr kumimoji="1" lang="en-US" altLang="ko-KR" dirty="0"/>
              <a:t>optimal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block size</a:t>
            </a:r>
            <a:r>
              <a:rPr kumimoji="1" lang="ko-KR" altLang="en-US" dirty="0"/>
              <a:t>가 달라질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9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D8FE8-583B-4E45-B99C-7162DB51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28601"/>
            <a:ext cx="10515600" cy="814388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n-lt"/>
              </a:rPr>
              <a:t>1. </a:t>
            </a:r>
            <a:r>
              <a:rPr kumimoji="1" lang="ko-KR" altLang="en-US" sz="3200" b="1" dirty="0">
                <a:latin typeface="+mn-lt"/>
              </a:rPr>
              <a:t>실행결과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0CF002-BFE9-C178-4020-0B513FD4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95" y="1042989"/>
            <a:ext cx="8462010" cy="55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csim.c</a:t>
            </a:r>
            <a:r>
              <a:rPr kumimoji="1" lang="en-US" altLang="ko-KR" sz="3200" b="1" dirty="0">
                <a:latin typeface="+mn-lt"/>
              </a:rPr>
              <a:t> – (1) Variable </a:t>
            </a:r>
            <a:r>
              <a:rPr kumimoji="1" lang="ko-KR" altLang="en-US" sz="3200" b="1" dirty="0">
                <a:latin typeface="+mn-lt"/>
              </a:rPr>
              <a:t>선언</a:t>
            </a:r>
            <a:endParaRPr kumimoji="1" lang="en-US" altLang="ko-KR" sz="32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E7F39-C316-1276-CFDE-1D3B33CE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042989"/>
            <a:ext cx="5425888" cy="5455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F212E-0BDE-82FE-3F60-AB50D5B65D8C}"/>
              </a:ext>
            </a:extLst>
          </p:cNvPr>
          <p:cNvSpPr txBox="1"/>
          <p:nvPr/>
        </p:nvSpPr>
        <p:spPr>
          <a:xfrm>
            <a:off x="5980578" y="1042989"/>
            <a:ext cx="58754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Variable </a:t>
            </a:r>
            <a:r>
              <a:rPr kumimoji="1" lang="ko-KR" altLang="en-US" b="1" dirty="0"/>
              <a:t>선언</a:t>
            </a:r>
            <a:endParaRPr kumimoji="1" lang="en-US" altLang="ko-KR" b="1" dirty="0"/>
          </a:p>
          <a:p>
            <a:endParaRPr kumimoji="1" lang="en-US" altLang="ko-KR" b="1" dirty="0"/>
          </a:p>
          <a:p>
            <a:pPr marL="342900" indent="-342900">
              <a:buAutoNum type="arabicParenR"/>
            </a:pPr>
            <a:r>
              <a:rPr kumimoji="1" lang="en-US" altLang="ko-KR" b="1" dirty="0"/>
              <a:t>Command Line Arguments</a:t>
            </a:r>
          </a:p>
          <a:p>
            <a:pPr marL="342900" indent="-342900">
              <a:buAutoNum type="arabicParenR"/>
            </a:pPr>
            <a:endParaRPr kumimoji="1" lang="en-US" altLang="ko-KR" b="1" dirty="0"/>
          </a:p>
          <a:p>
            <a:pPr marL="342900" indent="-342900">
              <a:buAutoNum type="arabicParenR"/>
            </a:pPr>
            <a:r>
              <a:rPr kumimoji="1" lang="en-US" altLang="ko-KR" b="1" dirty="0"/>
              <a:t>Cache Counts</a:t>
            </a:r>
          </a:p>
          <a:p>
            <a:pPr marL="342900" indent="-342900">
              <a:buAutoNum type="arabicParenR"/>
            </a:pPr>
            <a:endParaRPr kumimoji="1" lang="en-US" altLang="ko-KR" b="1" dirty="0"/>
          </a:p>
          <a:p>
            <a:pPr marL="342900" indent="-342900">
              <a:buAutoNum type="arabicParenR"/>
            </a:pPr>
            <a:r>
              <a:rPr kumimoji="1" lang="en-US" altLang="ko-KR" b="1" dirty="0"/>
              <a:t>Cache Structure</a:t>
            </a:r>
          </a:p>
          <a:p>
            <a:r>
              <a:rPr kumimoji="1" lang="en-US" altLang="ko-KR" dirty="0"/>
              <a:t>cache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cache_line</a:t>
            </a:r>
            <a:r>
              <a:rPr kumimoji="1" lang="en-US" altLang="ko-KR" dirty="0"/>
              <a:t>[S][B]</a:t>
            </a:r>
            <a:r>
              <a:rPr kumimoji="1" lang="ko-KR" altLang="en-US" dirty="0"/>
              <a:t>와 같은 형태의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이므로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struct </a:t>
            </a:r>
            <a:r>
              <a:rPr kumimoji="1" lang="en-US" altLang="ko-KR" dirty="0" err="1"/>
              <a:t>cache_line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 배열을 가리키는 포인터로서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변수를 선언한다</a:t>
            </a:r>
            <a:r>
              <a:rPr kumimoji="1" lang="en-US" altLang="ko-KR" dirty="0"/>
              <a:t>.</a:t>
            </a:r>
          </a:p>
          <a:p>
            <a:endParaRPr kumimoji="1" lang="en-US" altLang="ko-KR" b="1" dirty="0"/>
          </a:p>
          <a:p>
            <a:r>
              <a:rPr kumimoji="1" lang="en-US" altLang="ko-KR" b="1" dirty="0"/>
              <a:t>4) LRU counter</a:t>
            </a:r>
          </a:p>
          <a:p>
            <a:r>
              <a:rPr kumimoji="1" lang="en-US" altLang="ko-KR" dirty="0"/>
              <a:t>Cache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access</a:t>
            </a:r>
            <a:r>
              <a:rPr kumimoji="1" lang="ko-KR" altLang="en-US" dirty="0"/>
              <a:t>된 횟수를 모두 세는 변수로서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cache line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counter</a:t>
            </a:r>
            <a:r>
              <a:rPr kumimoji="1" lang="ko-KR" altLang="en-US" dirty="0"/>
              <a:t>에 쓰여질 값이다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시작하며</a:t>
            </a:r>
            <a:r>
              <a:rPr kumimoji="1" lang="en-US" altLang="ko-KR" dirty="0"/>
              <a:t>, cache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access</a:t>
            </a:r>
            <a:r>
              <a:rPr kumimoji="1" lang="ko-KR" altLang="en-US" dirty="0"/>
              <a:t>할 때마다 </a:t>
            </a:r>
            <a:r>
              <a:rPr kumimoji="1" lang="en-US" altLang="ko-KR" dirty="0"/>
              <a:t>1</a:t>
            </a:r>
            <a:r>
              <a:rPr kumimoji="1" lang="ko-KR" altLang="en-US" dirty="0"/>
              <a:t>씩 증가한다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33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csim.c</a:t>
            </a:r>
            <a:r>
              <a:rPr kumimoji="1" lang="en-US" altLang="ko-KR" sz="3200" b="1" dirty="0">
                <a:latin typeface="+mn-lt"/>
              </a:rPr>
              <a:t> – (2) main()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24A08-F721-6084-A1FB-7A4FCB35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608655"/>
            <a:ext cx="5969000" cy="402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28EFC-68BF-889A-8906-94374E5551AE}"/>
              </a:ext>
            </a:extLst>
          </p:cNvPr>
          <p:cNvSpPr txBox="1"/>
          <p:nvPr/>
        </p:nvSpPr>
        <p:spPr>
          <a:xfrm>
            <a:off x="336000" y="5738556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Main</a:t>
            </a:r>
            <a:r>
              <a:rPr kumimoji="1" lang="ko-KR" altLang="en-US" b="1" dirty="0"/>
              <a:t>함수의 </a:t>
            </a:r>
            <a:r>
              <a:rPr kumimoji="1" lang="en-US" altLang="ko-KR" b="1" dirty="0"/>
              <a:t>(1)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Parse Command Line</a:t>
            </a:r>
          </a:p>
          <a:p>
            <a:endParaRPr kumimoji="1" lang="en-US" altLang="ko-KR" b="1" dirty="0"/>
          </a:p>
          <a:p>
            <a:r>
              <a:rPr kumimoji="1" lang="en-US" altLang="ko-KR" dirty="0" err="1"/>
              <a:t>getopt</a:t>
            </a:r>
            <a:r>
              <a:rPr kumimoji="1" lang="en-US" altLang="ko-KR" dirty="0"/>
              <a:t>()</a:t>
            </a:r>
            <a:r>
              <a:rPr kumimoji="1" lang="ko-KR" altLang="en-US" dirty="0"/>
              <a:t>함수를 활용하여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variable</a:t>
            </a:r>
            <a:r>
              <a:rPr kumimoji="1" lang="ko-KR" altLang="en-US" dirty="0"/>
              <a:t>에 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3F963B-A5F3-EE42-2054-123C374A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2078555"/>
            <a:ext cx="5638800" cy="308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417D4A-1964-8C9E-CEF1-32A595CB8A62}"/>
              </a:ext>
            </a:extLst>
          </p:cNvPr>
          <p:cNvSpPr txBox="1"/>
          <p:nvPr/>
        </p:nvSpPr>
        <p:spPr>
          <a:xfrm>
            <a:off x="6305000" y="5738556"/>
            <a:ext cx="596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Main</a:t>
            </a:r>
            <a:r>
              <a:rPr kumimoji="1" lang="ko-KR" altLang="en-US" b="1" dirty="0"/>
              <a:t>함수의 </a:t>
            </a:r>
            <a:r>
              <a:rPr kumimoji="1" lang="en-US" altLang="ko-KR" b="1" dirty="0"/>
              <a:t>(2) Cache </a:t>
            </a:r>
            <a:r>
              <a:rPr kumimoji="1" lang="en-US" altLang="ko-KR" b="1" dirty="0" err="1"/>
              <a:t>init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dirty="0" err="1"/>
              <a:t>Cache_line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 배열인 </a:t>
            </a:r>
            <a:r>
              <a:rPr kumimoji="1" lang="en-US" altLang="ko-KR" dirty="0"/>
              <a:t>cache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초기화한다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2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csim.c</a:t>
            </a:r>
            <a:r>
              <a:rPr kumimoji="1" lang="en-US" altLang="ko-KR" sz="3200" b="1" dirty="0">
                <a:latin typeface="+mn-lt"/>
              </a:rPr>
              <a:t> – (2) main()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8EFC-68BF-889A-8906-94374E5551AE}"/>
              </a:ext>
            </a:extLst>
          </p:cNvPr>
          <p:cNvSpPr txBox="1"/>
          <p:nvPr/>
        </p:nvSpPr>
        <p:spPr>
          <a:xfrm>
            <a:off x="336000" y="5509949"/>
            <a:ext cx="596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Main</a:t>
            </a:r>
            <a:r>
              <a:rPr kumimoji="1" lang="ko-KR" altLang="en-US" b="1" dirty="0"/>
              <a:t>함수의 </a:t>
            </a:r>
            <a:r>
              <a:rPr kumimoji="1" lang="en-US" altLang="ko-KR" b="1" dirty="0"/>
              <a:t>(3) Open trace File</a:t>
            </a:r>
          </a:p>
          <a:p>
            <a:endParaRPr kumimoji="1" lang="en-US" altLang="ko-KR" b="1" dirty="0"/>
          </a:p>
          <a:p>
            <a:r>
              <a:rPr kumimoji="1" lang="en-US" altLang="ko-KR" dirty="0" err="1"/>
              <a:t>fscanf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trace file</a:t>
            </a:r>
            <a:r>
              <a:rPr kumimoji="1" lang="ko-KR" altLang="en-US" dirty="0"/>
              <a:t>을 연 뒤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instruction</a:t>
            </a:r>
            <a:r>
              <a:rPr kumimoji="1" lang="ko-KR" altLang="en-US" dirty="0"/>
              <a:t>을 한 </a:t>
            </a:r>
            <a:r>
              <a:rPr kumimoji="1" lang="ko-KR" altLang="en-US" dirty="0" err="1"/>
              <a:t>줄씩</a:t>
            </a:r>
            <a:r>
              <a:rPr kumimoji="1" lang="ko-KR" altLang="en-US" dirty="0"/>
              <a:t> 읽어 그에 맞게 실행한다</a:t>
            </a:r>
            <a:r>
              <a:rPr kumimoji="1"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AB44A-598D-09CC-BD12-0421A2FD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59974"/>
            <a:ext cx="5781424" cy="38615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77B5DD-BEC7-4A0A-D74B-961BA73A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2235200"/>
            <a:ext cx="5143500" cy="238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0B106-50F5-96D6-706C-56B8C5A798CA}"/>
              </a:ext>
            </a:extLst>
          </p:cNvPr>
          <p:cNvSpPr txBox="1"/>
          <p:nvPr/>
        </p:nvSpPr>
        <p:spPr>
          <a:xfrm>
            <a:off x="6305000" y="5509948"/>
            <a:ext cx="555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Main</a:t>
            </a:r>
            <a:r>
              <a:rPr kumimoji="1" lang="ko-KR" altLang="en-US" b="1" dirty="0"/>
              <a:t>함수의 </a:t>
            </a:r>
            <a:r>
              <a:rPr kumimoji="1" lang="en-US" altLang="ko-KR" b="1" dirty="0"/>
              <a:t>(4) Free Cache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malloc()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메모리를 할당했던 </a:t>
            </a:r>
            <a:r>
              <a:rPr kumimoji="1" lang="en-US" altLang="ko-KR" dirty="0"/>
              <a:t>cache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free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2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csim.c</a:t>
            </a:r>
            <a:r>
              <a:rPr kumimoji="1" lang="en-US" altLang="ko-KR" sz="3200" b="1" dirty="0">
                <a:latin typeface="+mn-lt"/>
              </a:rPr>
              <a:t> – (3) </a:t>
            </a:r>
            <a:r>
              <a:rPr kumimoji="1" lang="en-US" altLang="ko-KR" sz="3200" b="1" dirty="0" err="1">
                <a:latin typeface="+mn-lt"/>
              </a:rPr>
              <a:t>cacheAccess</a:t>
            </a:r>
            <a:r>
              <a:rPr kumimoji="1" lang="en-US" altLang="ko-KR" sz="3200" b="1" dirty="0">
                <a:latin typeface="+mn-lt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8EFC-68BF-889A-8906-94374E5551AE}"/>
              </a:ext>
            </a:extLst>
          </p:cNvPr>
          <p:cNvSpPr txBox="1"/>
          <p:nvPr/>
        </p:nvSpPr>
        <p:spPr>
          <a:xfrm>
            <a:off x="123472" y="4129867"/>
            <a:ext cx="553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Address</a:t>
            </a:r>
            <a:r>
              <a:rPr kumimoji="1" lang="ko-KR" altLang="en-US" dirty="0"/>
              <a:t>로부터</a:t>
            </a:r>
            <a:r>
              <a:rPr kumimoji="1" lang="en-US" altLang="ko-KR" dirty="0"/>
              <a:t> tag bit, index bit </a:t>
            </a:r>
            <a:r>
              <a:rPr kumimoji="1" lang="ko-KR" altLang="en-US" dirty="0"/>
              <a:t>추출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 err="1"/>
              <a:t>set_index</a:t>
            </a:r>
            <a:r>
              <a:rPr kumimoji="1" lang="ko-KR" altLang="en-US" dirty="0"/>
              <a:t>에 있는 </a:t>
            </a:r>
            <a:r>
              <a:rPr kumimoji="1" lang="en-US" altLang="ko-KR" dirty="0" err="1"/>
              <a:t>cache_line</a:t>
            </a:r>
            <a:r>
              <a:rPr kumimoji="1" lang="ko-KR" altLang="en-US" dirty="0"/>
              <a:t>들에 대해 </a:t>
            </a:r>
            <a:r>
              <a:rPr kumimoji="1" lang="en-US" altLang="ko-KR" dirty="0"/>
              <a:t>iterate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dirty="0"/>
              <a:t>  1) </a:t>
            </a:r>
            <a:r>
              <a:rPr kumimoji="1" lang="en-US" altLang="ko-KR" dirty="0" err="1"/>
              <a:t>cache_hit</a:t>
            </a:r>
            <a:r>
              <a:rPr kumimoji="1" lang="en-US" altLang="ko-KR" dirty="0"/>
              <a:t> : counter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hit_count</a:t>
            </a:r>
            <a:r>
              <a:rPr kumimoji="1" lang="en-US" altLang="ko-KR" dirty="0"/>
              <a:t>++</a:t>
            </a:r>
          </a:p>
          <a:p>
            <a:r>
              <a:rPr kumimoji="1" lang="ko-KR" altLang="en-US" dirty="0"/>
              <a:t>  </a:t>
            </a:r>
            <a:r>
              <a:rPr kumimoji="1" lang="en-US" altLang="ko-KR" dirty="0"/>
              <a:t>2) </a:t>
            </a:r>
            <a:r>
              <a:rPr kumimoji="1" lang="en-US" altLang="ko-KR" dirty="0" err="1"/>
              <a:t>cache_miss</a:t>
            </a:r>
            <a:r>
              <a:rPr kumimoji="1" lang="en-US" altLang="ko-KR" dirty="0"/>
              <a:t> 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miss_count</a:t>
            </a:r>
            <a:r>
              <a:rPr kumimoji="1" lang="en-US" altLang="ko-KR" dirty="0"/>
              <a:t>++ &amp; LRU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 </a:t>
            </a:r>
            <a:r>
              <a:rPr kumimoji="1" lang="ko-KR" altLang="en-US" dirty="0"/>
              <a:t>찾기</a:t>
            </a:r>
            <a:r>
              <a:rPr kumimoji="1" lang="en-US" altLang="ko-KR" dirty="0"/>
              <a:t> </a:t>
            </a:r>
          </a:p>
          <a:p>
            <a:r>
              <a:rPr kumimoji="1" lang="en-US" altLang="ko-KR" dirty="0"/>
              <a:t>     if) LRU line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valid : </a:t>
            </a:r>
            <a:r>
              <a:rPr kumimoji="1" lang="en-US" altLang="ko-KR" dirty="0" err="1"/>
              <a:t>eviction_count</a:t>
            </a:r>
            <a:r>
              <a:rPr kumimoji="1" lang="en-US" altLang="ko-KR" dirty="0"/>
              <a:t>++</a:t>
            </a:r>
          </a:p>
          <a:p>
            <a:r>
              <a:rPr kumimoji="1" lang="en-US" altLang="ko-KR" dirty="0"/>
              <a:t>     cache</a:t>
            </a:r>
            <a:r>
              <a:rPr kumimoji="1" lang="ko-KR" altLang="en-US" dirty="0"/>
              <a:t> 값 </a:t>
            </a:r>
            <a:r>
              <a:rPr kumimoji="1" lang="en-US" altLang="ko-KR" dirty="0"/>
              <a:t>update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43236E-204D-AA8E-33FF-13706749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" y="1067468"/>
            <a:ext cx="5726076" cy="2939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02869D-1ACC-E4D9-D672-BFEB186F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48" y="1067468"/>
            <a:ext cx="6168328" cy="55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trans.c</a:t>
            </a:r>
            <a:r>
              <a:rPr kumimoji="1" lang="en-US" altLang="ko-KR" sz="3200" b="1" dirty="0">
                <a:latin typeface="+mn-lt"/>
              </a:rPr>
              <a:t> – (1) 32 X 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FE080-5DA8-7E8C-F7ED-80CA9ABC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42989"/>
            <a:ext cx="5270500" cy="157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98F60E-4B82-BCB7-CC2B-B8C9A5CC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3" y="1042989"/>
            <a:ext cx="3353489" cy="562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99D9F1-F0F7-D2BF-FCB0-BBE5E5A989B5}"/>
              </a:ext>
            </a:extLst>
          </p:cNvPr>
          <p:cNvSpPr txBox="1"/>
          <p:nvPr/>
        </p:nvSpPr>
        <p:spPr>
          <a:xfrm>
            <a:off x="447675" y="3212432"/>
            <a:ext cx="527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평가가 되는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의 환경이</a:t>
            </a:r>
            <a:endParaRPr kumimoji="1" lang="en-US" altLang="ko-KR" dirty="0"/>
          </a:p>
          <a:p>
            <a:r>
              <a:rPr kumimoji="1" lang="en-US" altLang="ko-KR" dirty="0"/>
              <a:t>s = 5 </a:t>
            </a:r>
            <a:r>
              <a:rPr kumimoji="1" lang="en-US" altLang="ko-KR" dirty="0">
                <a:sym typeface="Wingdings" pitchFamily="2" charset="2"/>
              </a:rPr>
              <a:t> 32</a:t>
            </a:r>
            <a:r>
              <a:rPr kumimoji="1" lang="ko-KR" altLang="en-US" dirty="0">
                <a:sym typeface="Wingdings" pitchFamily="2" charset="2"/>
              </a:rPr>
              <a:t>개의 </a:t>
            </a:r>
            <a:r>
              <a:rPr kumimoji="1" lang="en-US" altLang="ko-KR" dirty="0">
                <a:sym typeface="Wingdings" pitchFamily="2" charset="2"/>
              </a:rPr>
              <a:t>set</a:t>
            </a:r>
          </a:p>
          <a:p>
            <a:r>
              <a:rPr kumimoji="1" lang="en-US" altLang="ko-KR" dirty="0">
                <a:sym typeface="Wingdings" pitchFamily="2" charset="2"/>
              </a:rPr>
              <a:t>E = 1  direct-mapped cache</a:t>
            </a:r>
          </a:p>
          <a:p>
            <a:r>
              <a:rPr kumimoji="1" lang="en-US" altLang="ko-KR" dirty="0">
                <a:sym typeface="Wingdings" pitchFamily="2" charset="2"/>
              </a:rPr>
              <a:t>b = 5  32bytes per cache line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cache line </a:t>
            </a:r>
            <a:r>
              <a:rPr kumimoji="1" lang="ko-KR" altLang="en-US" dirty="0">
                <a:sym typeface="Wingdings" pitchFamily="2" charset="2"/>
              </a:rPr>
              <a:t>하나당 </a:t>
            </a:r>
            <a:r>
              <a:rPr kumimoji="1" lang="en-US" altLang="ko-KR" dirty="0">
                <a:sym typeface="Wingdings" pitchFamily="2" charset="2"/>
              </a:rPr>
              <a:t>integer 8</a:t>
            </a:r>
            <a:r>
              <a:rPr kumimoji="1" lang="ko-KR" altLang="en-US" dirty="0">
                <a:sym typeface="Wingdings" pitchFamily="2" charset="2"/>
              </a:rPr>
              <a:t>개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따라서 </a:t>
            </a:r>
            <a:r>
              <a:rPr kumimoji="1" lang="en-US" altLang="ko-KR" dirty="0">
                <a:sym typeface="Wingdings" pitchFamily="2" charset="2"/>
              </a:rPr>
              <a:t>block size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8</a:t>
            </a:r>
            <a:r>
              <a:rPr kumimoji="1" lang="ko-KR" altLang="en-US" dirty="0">
                <a:sym typeface="Wingdings" pitchFamily="2" charset="2"/>
              </a:rPr>
              <a:t>*</a:t>
            </a:r>
            <a:r>
              <a:rPr kumimoji="1" lang="en-US" altLang="ko-KR" dirty="0">
                <a:sym typeface="Wingdings" pitchFamily="2" charset="2"/>
              </a:rPr>
              <a:t>8</a:t>
            </a:r>
            <a:r>
              <a:rPr kumimoji="1" lang="ko-KR" altLang="en-US" dirty="0">
                <a:sym typeface="Wingdings" pitchFamily="2" charset="2"/>
              </a:rPr>
              <a:t>로 하여 </a:t>
            </a:r>
            <a:r>
              <a:rPr kumimoji="1" lang="en-US" altLang="ko-KR" dirty="0">
                <a:sym typeface="Wingdings" pitchFamily="2" charset="2"/>
              </a:rPr>
              <a:t>transpose </a:t>
            </a:r>
            <a:r>
              <a:rPr kumimoji="1" lang="ko-KR" altLang="en-US" dirty="0">
                <a:sym typeface="Wingdings" pitchFamily="2" charset="2"/>
              </a:rPr>
              <a:t>진행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77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trans.c</a:t>
            </a:r>
            <a:r>
              <a:rPr kumimoji="1" lang="en-US" altLang="ko-KR" sz="3200" b="1" dirty="0">
                <a:latin typeface="+mn-lt"/>
              </a:rPr>
              <a:t> – (2) 64 X 64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7F559-8321-9CCF-FE35-B6CE2A9AE420}"/>
              </a:ext>
            </a:extLst>
          </p:cNvPr>
          <p:cNvSpPr txBox="1"/>
          <p:nvPr/>
        </p:nvSpPr>
        <p:spPr>
          <a:xfrm>
            <a:off x="5788570" y="1757612"/>
            <a:ext cx="5955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64 X 64</a:t>
            </a:r>
            <a:r>
              <a:rPr kumimoji="1" lang="ko-KR" altLang="en-US" dirty="0"/>
              <a:t>에서도 </a:t>
            </a:r>
            <a:r>
              <a:rPr kumimoji="1" lang="en-US" altLang="ko-KR" dirty="0"/>
              <a:t>block 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로 할 경우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전체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row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8 cache lines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차지한다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경우 </a:t>
            </a:r>
            <a:r>
              <a:rPr kumimoji="1" lang="en-US" altLang="ko-KR" dirty="0"/>
              <a:t>32sets</a:t>
            </a:r>
            <a:r>
              <a:rPr kumimoji="1" lang="ko-KR" altLang="en-US" dirty="0"/>
              <a:t>만 담을 수 있는 </a:t>
            </a:r>
            <a:r>
              <a:rPr kumimoji="1" lang="en-US" altLang="ko-KR" dirty="0"/>
              <a:t>cache</a:t>
            </a:r>
            <a:r>
              <a:rPr kumimoji="1" lang="ko-KR" altLang="en-US" dirty="0"/>
              <a:t>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row</a:t>
            </a:r>
            <a:r>
              <a:rPr kumimoji="1" lang="ko-KR" altLang="en-US" dirty="0"/>
              <a:t>만 담을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B </a:t>
            </a:r>
            <a:r>
              <a:rPr kumimoji="1" lang="ko-KR" altLang="en-US" dirty="0"/>
              <a:t>기준으로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column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모두 담을 수 없으므로</a:t>
            </a:r>
            <a:endParaRPr kumimoji="1" lang="en-US" altLang="ko-KR" dirty="0"/>
          </a:p>
          <a:p>
            <a:r>
              <a:rPr kumimoji="1" lang="en-US" altLang="ko-KR" dirty="0"/>
              <a:t>conflict</a:t>
            </a:r>
            <a:r>
              <a:rPr kumimoji="1" lang="ko-KR" altLang="en-US" dirty="0"/>
              <a:t>가 발생하게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block 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해서 진행한다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F093B6-EF76-DB7C-3B66-0ED03FF6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1412321"/>
            <a:ext cx="43942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3D8BDEE-741E-FF47-99F1-E771CE401ABC}"/>
              </a:ext>
            </a:extLst>
          </p:cNvPr>
          <p:cNvSpPr txBox="1">
            <a:spLocks/>
          </p:cNvSpPr>
          <p:nvPr/>
        </p:nvSpPr>
        <p:spPr>
          <a:xfrm>
            <a:off x="336000" y="228601"/>
            <a:ext cx="10515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>
                <a:latin typeface="+mn-lt"/>
              </a:rPr>
              <a:t>2. </a:t>
            </a:r>
            <a:r>
              <a:rPr kumimoji="1" lang="ko-KR" altLang="en-US" sz="3200" b="1" dirty="0">
                <a:latin typeface="+mn-lt"/>
              </a:rPr>
              <a:t>구현 방법</a:t>
            </a:r>
            <a:r>
              <a:rPr kumimoji="1" lang="en-US" altLang="ko-KR" sz="3200" b="1" dirty="0">
                <a:latin typeface="+mn-lt"/>
              </a:rPr>
              <a:t> :</a:t>
            </a:r>
            <a:r>
              <a:rPr kumimoji="1" lang="ko-KR" altLang="en-US" sz="3200" b="1" dirty="0">
                <a:latin typeface="+mn-lt"/>
              </a:rPr>
              <a:t> </a:t>
            </a:r>
            <a:r>
              <a:rPr kumimoji="1" lang="en-US" altLang="ko-KR" sz="3200" b="1" dirty="0" err="1">
                <a:latin typeface="+mn-lt"/>
              </a:rPr>
              <a:t>trans.c</a:t>
            </a:r>
            <a:r>
              <a:rPr kumimoji="1" lang="en-US" altLang="ko-KR" sz="3200" b="1" dirty="0">
                <a:latin typeface="+mn-lt"/>
              </a:rPr>
              <a:t> – (3) 61 X 67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C65D2-07DC-A644-A262-7A4B2CA1CA40}"/>
              </a:ext>
            </a:extLst>
          </p:cNvPr>
          <p:cNvSpPr txBox="1"/>
          <p:nvPr/>
        </p:nvSpPr>
        <p:spPr>
          <a:xfrm>
            <a:off x="7129463" y="1042989"/>
            <a:ext cx="46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71CE8-645F-692B-A614-CD107304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412321"/>
            <a:ext cx="3365500" cy="4356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267AA8-022D-ADC7-1045-B1FF5374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12" y="1380571"/>
            <a:ext cx="2603500" cy="441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477D41-1A12-4639-E005-021E56A0CB8E}"/>
              </a:ext>
            </a:extLst>
          </p:cNvPr>
          <p:cNvSpPr txBox="1"/>
          <p:nvPr/>
        </p:nvSpPr>
        <p:spPr>
          <a:xfrm>
            <a:off x="6782530" y="2851707"/>
            <a:ext cx="486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와 같이 </a:t>
            </a:r>
            <a:r>
              <a:rPr kumimoji="1" lang="en-US" altLang="ko-KR" dirty="0"/>
              <a:t>block size 4</a:t>
            </a:r>
            <a:r>
              <a:rPr kumimoji="1" lang="ko-KR" altLang="en-US" dirty="0"/>
              <a:t>로 하기 위해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61 x 67 = 60 x 60 + 1 x 67 + 7 x 60</a:t>
            </a:r>
            <a:r>
              <a:rPr kumimoji="1" lang="ko-KR" altLang="en-US" dirty="0"/>
              <a:t>로 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세부적인 구현 방식은 </a:t>
            </a:r>
            <a:r>
              <a:rPr kumimoji="1" lang="en-US" altLang="ko-KR" dirty="0"/>
              <a:t>2)</a:t>
            </a:r>
            <a:r>
              <a:rPr kumimoji="1" lang="ko-KR" altLang="en-US" dirty="0"/>
              <a:t>와 동일하다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74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613</Words>
  <Application>Microsoft Macintosh PowerPoint</Application>
  <PresentationFormat>와이드스크린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시스템 프로그래밍 Lab4 Report</vt:lpstr>
      <vt:lpstr>1. 실행결과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박지상</dc:creator>
  <cp:lastModifiedBy>박지상</cp:lastModifiedBy>
  <cp:revision>34</cp:revision>
  <dcterms:created xsi:type="dcterms:W3CDTF">2022-03-28T07:08:47Z</dcterms:created>
  <dcterms:modified xsi:type="dcterms:W3CDTF">2022-05-10T14:23:41Z</dcterms:modified>
</cp:coreProperties>
</file>