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919534-21CB-4529-AA34-908331B37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FF8FDF-DC00-48BC-88F8-6F711FA40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746453-E616-46F3-8E57-C6290E7E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E94-678B-42BF-A000-BD8EC7CBF392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145FF8-0E3D-4EEA-8E84-31858F03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537005-FE8E-4468-AE4E-E646DC3F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BEBC-0AC6-4CBA-9230-33F176B43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99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B24E2-501A-4186-AC43-F1F4C812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B3A2AD-6BEF-4D28-A7EC-D6C660C6F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2B7233-5A9D-4952-B668-925D959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E94-678B-42BF-A000-BD8EC7CBF392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E4B329-6B34-44E7-AAA6-47111DFA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0F8625-641E-4E54-973B-3E1CAD10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BEBC-0AC6-4CBA-9230-33F176B43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91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E231BB7-7F31-400E-81CB-77C1E0405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45F77D-BA87-4FA5-9CFE-89F133D74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08C7F1-006A-479C-8257-E744FB64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E94-678B-42BF-A000-BD8EC7CBF392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24FE7B-320F-4918-BB84-0B28DBF4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079126-52A6-4742-8D71-479C5482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BEBC-0AC6-4CBA-9230-33F176B43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49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8860C-B0CD-4071-898D-BC127BED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F457CB-CB6B-465D-B180-921E6C703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05220E-F6BB-4C72-8BE8-32E497DE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E94-678B-42BF-A000-BD8EC7CBF392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BEF3E4-8F21-43AC-801E-221A13CA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40A378-487F-4D20-A043-5056CA15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BEBC-0AC6-4CBA-9230-33F176B43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19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17EA4C-8658-4F29-9BBE-1362E7E1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D9C40C-0D16-4A96-A1CE-8EBBD562F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D76984-EDB0-44F7-80C7-C3341AC1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E94-678B-42BF-A000-BD8EC7CBF392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19E3FF-CFA8-49E0-BA22-6F7B370C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97B0D2-90CC-4C69-8B82-D4BCB20D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BEBC-0AC6-4CBA-9230-33F176B43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01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2FB27F-F0C6-45F4-ABF0-E89B5E9B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BFA04B-1744-4C90-8838-4EBCF03A6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D2108F-9795-4FA3-9545-7F22D7E91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A5F757-2DE1-48A0-9AD4-937B60185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E94-678B-42BF-A000-BD8EC7CBF392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D824B7-0AE5-4839-8049-4C76E5C8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418D02-2F18-4839-A600-ACD064CE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BEBC-0AC6-4CBA-9230-33F176B43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29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DF4FA-F46E-4787-8302-0AEA0AE7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056678-C1F2-42B4-8C83-3264B180F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ADB0E0-5765-4C25-B0B0-11CFB96DF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5507574-8C7F-4F19-910C-828A3E627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E3F554C-D6B4-4636-8428-EB5C112BB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19C7251-B665-4386-AE31-136C2D7E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E94-678B-42BF-A000-BD8EC7CBF392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474463C-46F7-4510-9ED8-4F1E6420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EB339E9-42CC-42BB-846A-429AE111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BEBC-0AC6-4CBA-9230-33F176B43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75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C85167-11A0-4B29-BC2E-6846AA35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19F02B-9DDE-4760-81FE-86B65ED2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E94-678B-42BF-A000-BD8EC7CBF392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053FA5-F0F9-4325-B105-DE2BDEDC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DB00E4-96E3-4A09-A0F5-DD35E12E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BEBC-0AC6-4CBA-9230-33F176B43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18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EBB5F26-F437-450E-AD3C-4742A875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E94-678B-42BF-A000-BD8EC7CBF392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C758245-2B98-43B8-944D-13D8A4EC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0877DD-681D-4C1D-9517-15F4BFE7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BEBC-0AC6-4CBA-9230-33F176B43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5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43FA32-9851-41EA-86F4-FDF32895E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D05E5B-5010-4CF7-8D34-B1E023609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02064C-1956-42ED-8553-7D772F961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6EEDAE-2FDC-4EB0-BBBA-FCA64F45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E94-678B-42BF-A000-BD8EC7CBF392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8BB7CA-2644-4B3F-A07F-29B435DC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90B1A8-E503-4407-B2DB-F05D831C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BEBC-0AC6-4CBA-9230-33F176B43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07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142E6D-2E5D-45F9-821E-DEDFE5EE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0AFBAD-4435-427C-ABA2-4FCD31E29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9EF16F-A929-4366-8C91-E69354070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7B114F-2BC8-41FA-8F50-EF77AFF0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E94-678B-42BF-A000-BD8EC7CBF392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B267B0-88CB-406F-A11E-25C411D2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5533D2-652E-45C3-A202-BA61D32C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BEBC-0AC6-4CBA-9230-33F176B43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59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B362DC2-C6B1-48AD-9AF3-344C9E79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806FC5-D718-4C0F-B413-D538072DA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F6FCD6-614D-4AD5-BF51-B02991E52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C8E94-678B-42BF-A000-BD8EC7CBF392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BD3992-01E3-421C-842E-8882EDFBD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AA86A1-B762-4D94-A9C8-620E6DC4E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BEBC-0AC6-4CBA-9230-33F176B43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49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8167C17-DE7A-413B-A89D-1FEE361109E3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Magneto Optical Trap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C799679-29AB-410A-88FB-C127CCD23B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5" y="307731"/>
            <a:ext cx="4860347" cy="399763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7D0C204-D0C0-4355-A038-07550AE98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2014874"/>
            <a:ext cx="5455917" cy="178681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0E76C84D-9BEE-46FB-8185-81C9D9C42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869" y="224540"/>
            <a:ext cx="5910264" cy="17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2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5FA9FCA-F04D-4E7F-B522-9A426A705C09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540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Anti-Helmholtz coils</a:t>
            </a:r>
          </a:p>
        </p:txBody>
      </p:sp>
      <p:pic>
        <p:nvPicPr>
          <p:cNvPr id="4" name="圖片 3" descr="一張含有 相片, 桌, 團體, 男人 的圖片&#10;&#10;自動產生的描述">
            <a:extLst>
              <a:ext uri="{FF2B5EF4-FFF2-40B4-BE49-F238E27FC236}">
                <a16:creationId xmlns:a16="http://schemas.microsoft.com/office/drawing/2014/main" id="{C5658763-57CD-44E3-A8BD-A43B9C91C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88" t="13403" r="4134" b="9899"/>
          <a:stretch/>
        </p:blipFill>
        <p:spPr>
          <a:xfrm>
            <a:off x="1059501" y="164465"/>
            <a:ext cx="4155735" cy="428285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216009D-1593-4ECA-A809-280689DBA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376" y="2618416"/>
            <a:ext cx="4484759" cy="1950869"/>
          </a:xfrm>
          <a:prstGeom prst="rect">
            <a:avLst/>
          </a:prstGeom>
        </p:spPr>
      </p:pic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222B116A-0A0E-45B4-8F73-8E16664627B2}"/>
              </a:ext>
            </a:extLst>
          </p:cNvPr>
          <p:cNvGrpSpPr/>
          <p:nvPr/>
        </p:nvGrpSpPr>
        <p:grpSpPr>
          <a:xfrm>
            <a:off x="6974966" y="0"/>
            <a:ext cx="3936126" cy="2678966"/>
            <a:chOff x="2457868" y="740011"/>
            <a:chExt cx="4345139" cy="3008013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12D30C6-422D-46B1-82A8-2FDA7CDA7020}"/>
                </a:ext>
              </a:extLst>
            </p:cNvPr>
            <p:cNvGrpSpPr/>
            <p:nvPr/>
          </p:nvGrpSpPr>
          <p:grpSpPr>
            <a:xfrm>
              <a:off x="2457868" y="740011"/>
              <a:ext cx="4345139" cy="3008013"/>
              <a:chOff x="2457868" y="740011"/>
              <a:chExt cx="4345139" cy="3008013"/>
            </a:xfrm>
          </p:grpSpPr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91E6495B-31E1-49F0-AEB3-ECF1E8C852F1}"/>
                  </a:ext>
                </a:extLst>
              </p:cNvPr>
              <p:cNvCxnSpPr/>
              <p:nvPr/>
            </p:nvCxnSpPr>
            <p:spPr>
              <a:xfrm flipV="1">
                <a:off x="3205152" y="3433396"/>
                <a:ext cx="28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580B2848-E236-4DAF-83A2-E9769F81BC73}"/>
                  </a:ext>
                </a:extLst>
              </p:cNvPr>
              <p:cNvCxnSpPr/>
              <p:nvPr/>
            </p:nvCxnSpPr>
            <p:spPr>
              <a:xfrm rot="16200000" flipV="1">
                <a:off x="3576758" y="2355854"/>
                <a:ext cx="216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52385D7C-9C18-43E6-BA42-7DF0ABA35566}"/>
                  </a:ext>
                </a:extLst>
              </p:cNvPr>
              <p:cNvCxnSpPr/>
              <p:nvPr/>
            </p:nvCxnSpPr>
            <p:spPr>
              <a:xfrm flipV="1">
                <a:off x="3205152" y="2000250"/>
                <a:ext cx="28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08980354-324A-4115-9957-BF90F8350249}"/>
                  </a:ext>
                </a:extLst>
              </p:cNvPr>
              <p:cNvCxnSpPr/>
              <p:nvPr/>
            </p:nvCxnSpPr>
            <p:spPr>
              <a:xfrm rot="900000" flipV="1">
                <a:off x="3205152" y="2000251"/>
                <a:ext cx="28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35CB101B-4DC8-4E79-A378-02E6E9AEC8C7}"/>
                  </a:ext>
                </a:extLst>
              </p:cNvPr>
              <p:cNvCxnSpPr/>
              <p:nvPr/>
            </p:nvCxnSpPr>
            <p:spPr>
              <a:xfrm rot="-900000" flipV="1">
                <a:off x="3205152" y="1993396"/>
                <a:ext cx="28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64A87B4-1F06-41B0-8420-E601CE0289E8}"/>
                  </a:ext>
                </a:extLst>
              </p:cNvPr>
              <p:cNvSpPr/>
              <p:nvPr/>
            </p:nvSpPr>
            <p:spPr>
              <a:xfrm>
                <a:off x="5890905" y="1861750"/>
                <a:ext cx="55656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b="1" dirty="0">
                    <a:latin typeface="Courier"/>
                  </a:rPr>
                  <a:t> |e</a:t>
                </a:r>
                <a:r>
                  <a:rPr lang="en-US" altLang="zh-TW" sz="1200" b="1" dirty="0">
                    <a:latin typeface="Mathematica2Mono" panose="05000400030000000000" pitchFamily="2" charset="2"/>
                  </a:rPr>
                  <a:t>\</a:t>
                </a:r>
                <a:endParaRPr lang="zh-TW" altLang="en-US" sz="1200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5EB0C72-97D7-45C0-AF19-48E54671438E}"/>
                  </a:ext>
                </a:extLst>
              </p:cNvPr>
              <p:cNvSpPr/>
              <p:nvPr/>
            </p:nvSpPr>
            <p:spPr>
              <a:xfrm>
                <a:off x="5890904" y="3294896"/>
                <a:ext cx="55656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b="1" dirty="0">
                    <a:latin typeface="Courier"/>
                  </a:rPr>
                  <a:t> |g</a:t>
                </a:r>
                <a:r>
                  <a:rPr lang="en-US" altLang="zh-TW" sz="1200" b="1" dirty="0">
                    <a:latin typeface="Mathematica2Mono" panose="05000400030000000000" pitchFamily="2" charset="2"/>
                  </a:rPr>
                  <a:t>\</a:t>
                </a:r>
                <a:endParaRPr lang="zh-TW" altLang="en-US" sz="1200" dirty="0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F5380B9-E6E3-4C18-BE74-6D65549D5FF8}"/>
                  </a:ext>
                </a:extLst>
              </p:cNvPr>
              <p:cNvSpPr txBox="1"/>
              <p:nvPr/>
            </p:nvSpPr>
            <p:spPr>
              <a:xfrm>
                <a:off x="4038662" y="740011"/>
                <a:ext cx="1212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Energy</a:t>
                </a:r>
              </a:p>
            </p:txBody>
          </p:sp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372EC89F-C705-49D8-99ED-51203B4398B6}"/>
                  </a:ext>
                </a:extLst>
              </p:cNvPr>
              <p:cNvGrpSpPr/>
              <p:nvPr/>
            </p:nvGrpSpPr>
            <p:grpSpPr>
              <a:xfrm>
                <a:off x="6131203" y="792092"/>
                <a:ext cx="671804" cy="1796846"/>
                <a:chOff x="6475445" y="722516"/>
                <a:chExt cx="671804" cy="1796846"/>
              </a:xfrm>
            </p:grpSpPr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1D35056E-6C15-4100-80BF-42C015CA12D4}"/>
                    </a:ext>
                  </a:extLst>
                </p:cNvPr>
                <p:cNvSpPr txBox="1"/>
                <p:nvPr/>
              </p:nvSpPr>
              <p:spPr>
                <a:xfrm>
                  <a:off x="6475445" y="2242363"/>
                  <a:ext cx="6718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200" dirty="0"/>
                    <a:t>-1</a:t>
                  </a:r>
                  <a:endParaRPr lang="zh-TW" altLang="en-US" sz="1200" dirty="0"/>
                </a:p>
              </p:txBody>
            </p:sp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95B12599-92E1-4953-9014-400D22F1D9D0}"/>
                    </a:ext>
                  </a:extLst>
                </p:cNvPr>
                <p:cNvSpPr txBox="1"/>
                <p:nvPr/>
              </p:nvSpPr>
              <p:spPr>
                <a:xfrm>
                  <a:off x="6475445" y="1811215"/>
                  <a:ext cx="6718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200" dirty="0"/>
                    <a:t>0</a:t>
                  </a:r>
                  <a:endParaRPr lang="zh-TW" altLang="en-US" sz="1200" dirty="0"/>
                </a:p>
              </p:txBody>
            </p:sp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BA377525-2FE2-4292-932F-18B6D3AF711F}"/>
                    </a:ext>
                  </a:extLst>
                </p:cNvPr>
                <p:cNvSpPr txBox="1"/>
                <p:nvPr/>
              </p:nvSpPr>
              <p:spPr>
                <a:xfrm>
                  <a:off x="6475445" y="1365849"/>
                  <a:ext cx="6718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200" dirty="0"/>
                    <a:t>1</a:t>
                  </a:r>
                  <a:endParaRPr lang="zh-TW" altLang="en-US" sz="12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文字方塊 37">
                      <a:extLst>
                        <a:ext uri="{FF2B5EF4-FFF2-40B4-BE49-F238E27FC236}">
                          <a16:creationId xmlns:a16="http://schemas.microsoft.com/office/drawing/2014/main" id="{ACFB3B8F-AFEC-416D-8D95-D47FC0D079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5445" y="722516"/>
                      <a:ext cx="671804" cy="2918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1200" dirty="0"/>
                    </a:p>
                  </p:txBody>
                </p:sp>
              </mc:Choice>
              <mc:Fallback xmlns="">
                <p:sp>
                  <p:nvSpPr>
                    <p:cNvPr id="24" name="文字方塊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445" y="722516"/>
                      <a:ext cx="671804" cy="29187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20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1D2D5375-3B19-4D38-8A5C-BFA9738F2E82}"/>
                  </a:ext>
                </a:extLst>
              </p:cNvPr>
              <p:cNvSpPr txBox="1"/>
              <p:nvPr/>
            </p:nvSpPr>
            <p:spPr>
              <a:xfrm>
                <a:off x="2828262" y="1854896"/>
                <a:ext cx="4791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/>
                  <a:t>J = 1</a:t>
                </a:r>
                <a:endParaRPr lang="zh-TW" altLang="en-US" sz="1200" dirty="0"/>
              </a:p>
            </p:txBody>
          </p:sp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9124A5C1-514B-45C5-9221-64B79BA333AA}"/>
                  </a:ext>
                </a:extLst>
              </p:cNvPr>
              <p:cNvGrpSpPr/>
              <p:nvPr/>
            </p:nvGrpSpPr>
            <p:grpSpPr>
              <a:xfrm>
                <a:off x="2457868" y="792092"/>
                <a:ext cx="671804" cy="1796846"/>
                <a:chOff x="6475445" y="722516"/>
                <a:chExt cx="671804" cy="1796846"/>
              </a:xfrm>
            </p:grpSpPr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EE959EFD-88C9-4E90-ADD2-58C5EDE6051D}"/>
                    </a:ext>
                  </a:extLst>
                </p:cNvPr>
                <p:cNvSpPr txBox="1"/>
                <p:nvPr/>
              </p:nvSpPr>
              <p:spPr>
                <a:xfrm>
                  <a:off x="6475445" y="2242363"/>
                  <a:ext cx="6718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200" dirty="0"/>
                    <a:t>-1</a:t>
                  </a:r>
                  <a:endParaRPr lang="zh-TW" altLang="en-US" sz="1200" dirty="0"/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39214089-62BE-426B-BA6B-E3EEE6405B85}"/>
                    </a:ext>
                  </a:extLst>
                </p:cNvPr>
                <p:cNvSpPr txBox="1"/>
                <p:nvPr/>
              </p:nvSpPr>
              <p:spPr>
                <a:xfrm>
                  <a:off x="6475445" y="1811215"/>
                  <a:ext cx="6718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200" dirty="0"/>
                    <a:t>0</a:t>
                  </a:r>
                  <a:endParaRPr lang="zh-TW" altLang="en-US" sz="1200" dirty="0"/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973EAD6B-3052-4CA4-8101-5D039D2AA6F7}"/>
                    </a:ext>
                  </a:extLst>
                </p:cNvPr>
                <p:cNvSpPr txBox="1"/>
                <p:nvPr/>
              </p:nvSpPr>
              <p:spPr>
                <a:xfrm>
                  <a:off x="6475445" y="1365849"/>
                  <a:ext cx="6718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200" dirty="0"/>
                    <a:t>1</a:t>
                  </a:r>
                  <a:endParaRPr lang="zh-TW" altLang="en-US" sz="12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文字方塊 33">
                      <a:extLst>
                        <a:ext uri="{FF2B5EF4-FFF2-40B4-BE49-F238E27FC236}">
                          <a16:creationId xmlns:a16="http://schemas.microsoft.com/office/drawing/2014/main" id="{C53DD40B-86DB-4C49-B22F-55062DC88B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5445" y="722516"/>
                      <a:ext cx="671804" cy="2918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1200" dirty="0"/>
                    </a:p>
                  </p:txBody>
                </p:sp>
              </mc:Choice>
              <mc:Fallback xmlns="">
                <p:sp>
                  <p:nvSpPr>
                    <p:cNvPr id="48" name="文字方塊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445" y="722516"/>
                      <a:ext cx="671804" cy="29187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20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5" name="直線單箭頭接點 24">
                <a:extLst>
                  <a:ext uri="{FF2B5EF4-FFF2-40B4-BE49-F238E27FC236}">
                    <a16:creationId xmlns:a16="http://schemas.microsoft.com/office/drawing/2014/main" id="{BF67F2FB-6DD8-4480-B5C7-35B8E2C7D8CA}"/>
                  </a:ext>
                </a:extLst>
              </p:cNvPr>
              <p:cNvCxnSpPr/>
              <p:nvPr/>
            </p:nvCxnSpPr>
            <p:spPr>
              <a:xfrm>
                <a:off x="4275875" y="3578509"/>
                <a:ext cx="73855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983AB115-274B-4C50-9E1A-F583EC87F111}"/>
                  </a:ext>
                </a:extLst>
              </p:cNvPr>
              <p:cNvSpPr txBox="1"/>
              <p:nvPr/>
            </p:nvSpPr>
            <p:spPr>
              <a:xfrm>
                <a:off x="5010732" y="3471025"/>
                <a:ext cx="3077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Z</a:t>
                </a:r>
                <a:endParaRPr lang="zh-TW" altLang="en-US" sz="1200" dirty="0"/>
              </a:p>
            </p:txBody>
          </p:sp>
          <p:sp>
            <p:nvSpPr>
              <p:cNvPr id="27" name="向右箭號 51">
                <a:extLst>
                  <a:ext uri="{FF2B5EF4-FFF2-40B4-BE49-F238E27FC236}">
                    <a16:creationId xmlns:a16="http://schemas.microsoft.com/office/drawing/2014/main" id="{69914BCD-B386-4075-8ADC-42049DA83E22}"/>
                  </a:ext>
                </a:extLst>
              </p:cNvPr>
              <p:cNvSpPr/>
              <p:nvPr/>
            </p:nvSpPr>
            <p:spPr>
              <a:xfrm>
                <a:off x="3205152" y="3090498"/>
                <a:ext cx="760179" cy="145073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向右箭號 52">
                <a:extLst>
                  <a:ext uri="{FF2B5EF4-FFF2-40B4-BE49-F238E27FC236}">
                    <a16:creationId xmlns:a16="http://schemas.microsoft.com/office/drawing/2014/main" id="{36749E3C-94AA-4DEB-9961-57B318C84351}"/>
                  </a:ext>
                </a:extLst>
              </p:cNvPr>
              <p:cNvSpPr/>
              <p:nvPr/>
            </p:nvSpPr>
            <p:spPr>
              <a:xfrm flipH="1">
                <a:off x="5326206" y="3090498"/>
                <a:ext cx="760179" cy="145073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D5BE9097-4979-43C3-8C0E-18DECB12DE8B}"/>
                      </a:ext>
                    </a:extLst>
                  </p:cNvPr>
                  <p:cNvSpPr txBox="1"/>
                  <p:nvPr/>
                </p:nvSpPr>
                <p:spPr>
                  <a:xfrm>
                    <a:off x="3422612" y="2877449"/>
                    <a:ext cx="35169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2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sz="12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1200" dirty="0"/>
                  </a:p>
                </p:txBody>
              </p:sp>
            </mc:Choice>
            <mc:Fallback xmlns="">
              <p:sp>
                <p:nvSpPr>
                  <p:cNvPr id="57" name="文字方塊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612" y="2877449"/>
                    <a:ext cx="351693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6FF134FD-E747-443E-B756-A94463B0993C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137" y="2877449"/>
                    <a:ext cx="31972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2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sz="12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1200" dirty="0"/>
                  </a:p>
                </p:txBody>
              </p:sp>
            </mc:Choice>
            <mc:Fallback xmlns="">
              <p:sp>
                <p:nvSpPr>
                  <p:cNvPr id="58" name="文字方塊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1137" y="2877449"/>
                    <a:ext cx="319721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4294E01C-E862-4892-BA1A-99211B893BEF}"/>
                </a:ext>
              </a:extLst>
            </p:cNvPr>
            <p:cNvSpPr/>
            <p:nvPr/>
          </p:nvSpPr>
          <p:spPr>
            <a:xfrm>
              <a:off x="4561401" y="3083248"/>
              <a:ext cx="177282" cy="15957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815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F39F197-78A3-4A26-97C6-96282DA6F28D}"/>
              </a:ext>
            </a:extLst>
          </p:cNvPr>
          <p:cNvSpPr txBox="1"/>
          <p:nvPr/>
        </p:nvSpPr>
        <p:spPr>
          <a:xfrm>
            <a:off x="838200" y="631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Constant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EAFD827-F021-44CD-8C3C-0D42A73C95A4}"/>
                  </a:ext>
                </a:extLst>
              </p:cNvPr>
              <p:cNvSpPr txBox="1"/>
              <p:nvPr/>
            </p:nvSpPr>
            <p:spPr>
              <a:xfrm>
                <a:off x="838200" y="2057400"/>
                <a:ext cx="10515600" cy="38717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Atom mass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500">
                            <a:latin typeface="Cambria Math" panose="02040503050406030204" pitchFamily="18" charset="0"/>
                          </a:rPr>
                          <m:t>Rb</m:t>
                        </m:r>
                      </m:e>
                      <m:sup>
                        <m:r>
                          <a:rPr lang="en-US" altLang="zh-TW" sz="1500">
                            <a:latin typeface="Cambria Math" panose="02040503050406030204" pitchFamily="18" charset="0"/>
                          </a:rPr>
                          <m:t>87</m:t>
                        </m:r>
                      </m:sup>
                    </m:sSup>
                  </m:oMath>
                </a14:m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 1.44x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5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150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TW" sz="15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Kg</a:t>
                </a:r>
              </a:p>
              <a:p>
                <a:pPr marL="34290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TW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Most probable velocity in chamber(T = 300 K):  300 m/s</a:t>
                </a:r>
              </a:p>
              <a:p>
                <a:pPr marL="34290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TW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Resonance wavelength: 780 nm</a:t>
                </a:r>
              </a:p>
              <a:p>
                <a:pPr marL="34290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TW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Decay rate(Lifetime): 6 MHz (27ns)</a:t>
                </a:r>
              </a:p>
              <a:p>
                <a:pPr marL="34290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TW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gradient of magnetic field: 2.5 G/cm</a:t>
                </a:r>
              </a:p>
              <a:p>
                <a:pPr marL="34290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TW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Cooling (</a:t>
                </a:r>
                <a14:m>
                  <m:oMath xmlns:m="http://schemas.openxmlformats.org/officeDocument/2006/math">
                    <m:r>
                      <a:rPr lang="zh-TW" altLang="en-US" sz="15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sz="1500">
                        <a:latin typeface="Cambria Math" panose="02040503050406030204" pitchFamily="18" charset="0"/>
                      </a:rPr>
                      <m:t>⁢)</m:t>
                    </m:r>
                  </m:oMath>
                </a14:m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&amp; Trapping (</a:t>
                </a:r>
                <a14:m>
                  <m:oMath xmlns:m="http://schemas.openxmlformats.org/officeDocument/2006/math">
                    <m:r>
                      <a:rPr lang="en-US" altLang="zh-TW" sz="1500">
                        <a:latin typeface="Cambria Math" panose="02040503050406030204" pitchFamily="18" charset="0"/>
                      </a:rPr>
                      <m:t>⁢</m:t>
                    </m:r>
                    <m:r>
                      <a:rPr lang="zh-TW" altLang="en-US" sz="1500" i="1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coefficient:</a:t>
                </a:r>
                <a14:m>
                  <m:oMath xmlns:m="http://schemas.openxmlformats.org/officeDocument/2006/math">
                    <m:r>
                      <a:rPr lang="en-US" altLang="zh-TW" sz="1500" b="0" i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sz="1500">
                        <a:latin typeface="Cambria Math" panose="02040503050406030204" pitchFamily="18" charset="0"/>
                      </a:rPr>
                      <m:t>1.36</m:t>
                    </m:r>
                    <m:sSup>
                      <m:sSupPr>
                        <m:ctrlPr>
                          <a:rPr lang="en-US" altLang="zh-TW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5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altLang="zh-TW" sz="15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1500">
                            <a:latin typeface="Cambria Math" panose="02040503050406030204" pitchFamily="18" charset="0"/>
                          </a:rPr>
                          <m:t>−21</m:t>
                        </m:r>
                      </m:sup>
                    </m:sSup>
                    <m:r>
                      <a:rPr lang="en-US" altLang="zh-TW" sz="15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1500" b="0" i="0">
                        <a:latin typeface="Cambria Math" panose="02040503050406030204" pitchFamily="18" charset="0"/>
                      </a:rPr>
                      <m:t>Ns</m:t>
                    </m:r>
                    <m:r>
                      <a:rPr lang="en-US" altLang="zh-TW" sz="1500" b="0" i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TW" sz="1500" b="0" i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sz="15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500" b="0" i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altLang="zh-TW" sz="1500">
                        <a:latin typeface="Cambria Math" panose="02040503050406030204" pitchFamily="18" charset="0"/>
                      </a:rPr>
                      <m:t>   1.244</m:t>
                    </m:r>
                    <m:sSup>
                      <m:sSupPr>
                        <m:ctrlPr>
                          <a:rPr lang="en-US" altLang="zh-TW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5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altLang="zh-TW" sz="15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1500">
                            <a:latin typeface="Cambria Math" panose="02040503050406030204" pitchFamily="18" charset="0"/>
                          </a:rPr>
                          <m:t>−18</m:t>
                        </m:r>
                      </m:sup>
                    </m:sSup>
                    <m:r>
                      <m:rPr>
                        <m:nor/>
                      </m:rPr>
                      <a:rPr lang="en-US" altLang="zh-TW" sz="15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15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TW" sz="15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altLang="zh-TW" sz="15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altLang="zh-TW" sz="15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TW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TW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Doppler </a:t>
                </a:r>
                <a:r>
                  <a:rPr lang="en-US" altLang="zh-TW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coolong</a:t>
                </a:r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limit : 140 </a:t>
                </a:r>
                <a14:m>
                  <m:oMath xmlns:m="http://schemas.openxmlformats.org/officeDocument/2006/math">
                    <m:r>
                      <a:rPr lang="zh-TW" altLang="en-US" sz="15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K(for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500">
                            <a:latin typeface="Cambria Math" panose="02040503050406030204" pitchFamily="18" charset="0"/>
                          </a:rPr>
                          <m:t>Rb</m:t>
                        </m:r>
                      </m:e>
                      <m:sup>
                        <m:r>
                          <a:rPr lang="en-US" altLang="zh-TW" sz="1500">
                            <a:latin typeface="Cambria Math" panose="02040503050406030204" pitchFamily="18" charset="0"/>
                          </a:rPr>
                          <m:t>87</m:t>
                        </m:r>
                      </m:sup>
                    </m:sSup>
                  </m:oMath>
                </a14:m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4290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TW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TW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TW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TW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TW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TW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EAFD827-F021-44CD-8C3C-0D42A73C9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57400"/>
                <a:ext cx="10515600" cy="3871762"/>
              </a:xfrm>
              <a:prstGeom prst="rect">
                <a:avLst/>
              </a:prstGeom>
              <a:blipFill>
                <a:blip r:embed="rId2"/>
                <a:stretch>
                  <a:fillRect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38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33</Words>
  <Application>Microsoft Office PowerPoint</Application>
  <PresentationFormat>寬螢幕</PresentationFormat>
  <Paragraphs>35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Courier</vt:lpstr>
      <vt:lpstr>新細明體</vt:lpstr>
      <vt:lpstr>Arial</vt:lpstr>
      <vt:lpstr>Calibri</vt:lpstr>
      <vt:lpstr>Calibri Light</vt:lpstr>
      <vt:lpstr>Cambria Math</vt:lpstr>
      <vt:lpstr>Mathematica2Mono</vt:lpstr>
      <vt:lpstr>Times New Roman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a67</dc:creator>
  <cp:lastModifiedBy>師緯 林</cp:lastModifiedBy>
  <cp:revision>2</cp:revision>
  <dcterms:created xsi:type="dcterms:W3CDTF">2020-05-03T13:39:42Z</dcterms:created>
  <dcterms:modified xsi:type="dcterms:W3CDTF">2020-05-07T16:12:00Z</dcterms:modified>
</cp:coreProperties>
</file>