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772400" cy="100584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3C1BD83-DF93-45CE-A957-B8466003F512}" type="datetime">
              <a:rPr lang="da-DK" sz="1200" b="0" strike="noStrike" spc="-1">
                <a:solidFill>
                  <a:srgbClr val="8B8B8B"/>
                </a:solidFill>
                <a:latin typeface="Calibri"/>
              </a:rPr>
              <a:t>27-04-2019</a:t>
            </a:fld>
            <a:endParaRPr lang="da-D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a-DK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B3ABD1-F27B-42BE-B38B-E9AE476B1DF0}" type="slidenum">
              <a:rPr lang="da-DK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a-DK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249B473-EB3E-4150-BA5A-6EA107A26919}" type="datetime">
              <a:rPr lang="da-DK" sz="1200" b="0" strike="noStrike" spc="-1">
                <a:solidFill>
                  <a:srgbClr val="8B8B8B"/>
                </a:solidFill>
                <a:latin typeface="Calibri"/>
              </a:rPr>
              <a:t>27-04-2019</a:t>
            </a:fld>
            <a:endParaRPr lang="da-DK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a-DK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420F6B-5BC2-49FB-A85A-D2D138C8BAF7}" type="slidenum">
              <a:rPr lang="da-DK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a-DK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A806BE0-F279-4DD1-A202-4D1383BB2A63}" type="datetime">
              <a:rPr lang="da-DK" sz="1200" b="0" strike="noStrike" spc="-1">
                <a:solidFill>
                  <a:srgbClr val="8B8B8B"/>
                </a:solidFill>
                <a:latin typeface="Calibri"/>
              </a:rPr>
              <a:t>27-04-2019</a:t>
            </a:fld>
            <a:endParaRPr lang="da-DK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a-DK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A26A64-67FC-4114-AD24-647ECEFB71AA}" type="slidenum">
              <a:rPr lang="da-DK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a-DK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Automate the boring stuff with Python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632960" y="36104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Kapitel 1-2 højdepunkter</a:t>
            </a:r>
            <a:endParaRPr lang="da-DK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Boolske Værdier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75320" y="1920240"/>
            <a:ext cx="2673720" cy="388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ans"/>
              </a:rPr>
              <a:t>&gt;&gt;&gt; spam = True</a:t>
            </a:r>
            <a:endParaRPr lang="en-US" sz="2000" b="0" strike="noStrike" spc="-1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ans"/>
              </a:rPr>
              <a:t>&gt;&gt;&gt; spam</a:t>
            </a:r>
            <a:endParaRPr lang="en-US" sz="2000" b="0" strike="noStrike" spc="-1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ans"/>
              </a:rPr>
              <a:t>True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Sammenlignings Operatorer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8" name="Table 2"/>
          <p:cNvGraphicFramePr/>
          <p:nvPr/>
        </p:nvGraphicFramePr>
        <p:xfrm>
          <a:off x="838080" y="1945800"/>
          <a:ext cx="8127720" cy="25956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Operatorer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Betydning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Lig med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Ikke lig med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Mindre end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Større end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Mindre end eller lig med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Større endd eller lig med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Binær Bolske Operatorer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939960" y="3683880"/>
            <a:ext cx="3069000" cy="1991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&gt;&gt;&gt; True and True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True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&gt;&gt;&gt; True and False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False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&gt;&gt;&gt; False and False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False</a:t>
            </a:r>
            <a:endParaRPr lang="da-DK" sz="2000" b="0" strike="noStrike" spc="-1">
              <a:latin typeface="Arial"/>
            </a:endParaRPr>
          </a:p>
        </p:txBody>
      </p:sp>
      <p:graphicFrame>
        <p:nvGraphicFramePr>
          <p:cNvPr id="171" name="Table 3"/>
          <p:cNvGraphicFramePr/>
          <p:nvPr/>
        </p:nvGraphicFramePr>
        <p:xfrm>
          <a:off x="939960" y="1945800"/>
          <a:ext cx="8127720" cy="148284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Operatorer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Betydning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and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Og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Eller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not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Ikke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CustomShape 4"/>
          <p:cNvSpPr/>
          <p:nvPr/>
        </p:nvSpPr>
        <p:spPr>
          <a:xfrm>
            <a:off x="4241880" y="3683880"/>
            <a:ext cx="2914920" cy="1991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&gt;&gt;&gt; True or True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True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&gt;&gt;&gt; True or False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True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&gt;&gt;&gt; False or False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False</a:t>
            </a:r>
            <a:endParaRPr lang="da-DK" sz="20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7381440" y="3683880"/>
            <a:ext cx="2145600" cy="1991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&gt;&gt;&gt; not True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False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&gt;&gt;&gt; not False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222222"/>
                </a:solidFill>
                <a:latin typeface="Courier New"/>
              </a:rPr>
              <a:t>True</a:t>
            </a:r>
            <a:endParaRPr lang="da-DK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Blandede Operatorer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erif"/>
              </a:rPr>
              <a:t>&gt;&gt;&gt; (4 &lt; 5) and (5 &lt; 6)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erif"/>
              </a:rPr>
              <a:t>True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erif"/>
              </a:rPr>
              <a:t>&gt;&gt;&gt; (4 &lt; 5) and (9 &lt; 6)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erif"/>
              </a:rPr>
              <a:t>False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erif"/>
              </a:rPr>
              <a:t>&gt;&gt;&gt; (1 == 2) or (2 == 2)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22222"/>
                </a:solidFill>
                <a:latin typeface="DejaVu Serif"/>
              </a:rPr>
              <a:t>True</a:t>
            </a:r>
            <a:r>
              <a:rPr lang="en-US" sz="2000" b="0" strike="noStrike" spc="-1">
                <a:solidFill>
                  <a:srgbClr val="222222"/>
                </a:solidFill>
                <a:latin typeface="Courier New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Elementer i flow styring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247040" y="2828520"/>
            <a:ext cx="6095520" cy="25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name = 'Mary'</a:t>
            </a:r>
            <a:endParaRPr lang="da-DK" sz="2000" b="0" strike="noStrike" spc="-1">
              <a:latin typeface="DejaVu San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password = 'swordfish'</a:t>
            </a:r>
            <a:endParaRPr lang="da-DK" sz="2000" b="0" strike="noStrike" spc="-1">
              <a:latin typeface="DejaVu San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if name == 'Mary':</a:t>
            </a:r>
            <a:endParaRPr lang="da-DK" sz="2000" b="0" strike="noStrike" spc="-1">
              <a:latin typeface="DejaVu San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print('Hello Mary')</a:t>
            </a:r>
            <a:endParaRPr lang="da-DK" sz="2000" b="0" strike="noStrike" spc="-1">
              <a:latin typeface="DejaVu San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if password == 'swordfish':</a:t>
            </a:r>
            <a:endParaRPr lang="da-DK" sz="2000" b="0" strike="noStrike" spc="-1">
              <a:latin typeface="DejaVu San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    print('Access granted.')</a:t>
            </a:r>
            <a:endParaRPr lang="da-DK" sz="2000" b="0" strike="noStrike" spc="-1">
              <a:latin typeface="DejaVu San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else:</a:t>
            </a:r>
            <a:endParaRPr lang="da-DK" sz="2000" b="0" strike="noStrike" spc="-1">
              <a:latin typeface="DejaVu San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    print('Wrong password.')</a:t>
            </a:r>
            <a:endParaRPr lang="da-DK" sz="2000" b="0" strike="noStrike" spc="-1">
              <a:latin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542600" y="3500640"/>
            <a:ext cx="3139920" cy="295200"/>
          </a:xfrm>
          <a:prstGeom prst="rect">
            <a:avLst/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6405480" y="2417040"/>
            <a:ext cx="1389600" cy="365040"/>
          </a:xfrm>
          <a:prstGeom prst="rect">
            <a:avLst/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a-DK" sz="1800" b="0" strike="noStrike" spc="-1">
                <a:solidFill>
                  <a:srgbClr val="000000"/>
                </a:solidFill>
                <a:latin typeface="Calibri"/>
              </a:rPr>
              <a:t>Betingelse</a:t>
            </a:r>
            <a:endParaRPr lang="da-DK" sz="18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 flipH="1">
            <a:off x="4682160" y="2784600"/>
            <a:ext cx="2417400" cy="86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1967760" y="3796200"/>
            <a:ext cx="4433040" cy="1586520"/>
          </a:xfrm>
          <a:prstGeom prst="rect">
            <a:avLst/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 flipH="1" flipV="1">
            <a:off x="6400800" y="4571280"/>
            <a:ext cx="1578960" cy="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7980120" y="4406760"/>
            <a:ext cx="1389600" cy="365040"/>
          </a:xfrm>
          <a:prstGeom prst="rect">
            <a:avLst/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a-DK" sz="1800" b="0" strike="noStrike" spc="-1">
                <a:solidFill>
                  <a:srgbClr val="000000"/>
                </a:solidFill>
                <a:latin typeface="Calibri"/>
              </a:rPr>
              <a:t>Clasul</a:t>
            </a:r>
            <a:endParaRPr lang="da-DK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If udtryk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613160"/>
            <a:ext cx="10044720" cy="397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Ordet ”if”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En betingelse (hvilket er et udtryk som enten giver True eller False)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Et Kolon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Efterfølgende linie, er en indrykket blok af kode (kaldet klausul)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805040" y="3543840"/>
            <a:ext cx="2773080" cy="70200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if name == 'Alice’:</a:t>
            </a:r>
            <a:endParaRPr lang="da-DK" sz="20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	print('Hi, Alice.') </a:t>
            </a:r>
            <a:endParaRPr lang="da-DK" sz="2000" b="0" strike="noStrike" spc="-1">
              <a:latin typeface="DejaVu Sans"/>
            </a:endParaRPr>
          </a:p>
        </p:txBody>
      </p:sp>
      <p:pic>
        <p:nvPicPr>
          <p:cNvPr id="187" name="Picture 6"/>
          <p:cNvPicPr/>
          <p:nvPr/>
        </p:nvPicPr>
        <p:blipFill>
          <a:blip r:embed="rId2"/>
          <a:stretch/>
        </p:blipFill>
        <p:spPr>
          <a:xfrm>
            <a:off x="5860800" y="3541320"/>
            <a:ext cx="3020040" cy="273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Else udtryk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613160"/>
            <a:ext cx="10143720" cy="14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Ordet ”else”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Et Kolon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Efterfølgende linie, er en indrykket block af kode (kallet else calusul)</a:t>
            </a:r>
          </a:p>
        </p:txBody>
      </p:sp>
      <p:sp>
        <p:nvSpPr>
          <p:cNvPr id="190" name="CustomShape 3"/>
          <p:cNvSpPr/>
          <p:nvPr/>
        </p:nvSpPr>
        <p:spPr>
          <a:xfrm>
            <a:off x="1742400" y="3778200"/>
            <a:ext cx="3463560" cy="161676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name = 'Bob'</a:t>
            </a:r>
            <a:endParaRPr lang="da-DK" sz="20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if name == 'Alice':</a:t>
            </a:r>
            <a:endParaRPr lang="da-DK" sz="20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print('Hi, Alice.')</a:t>
            </a:r>
            <a:endParaRPr lang="da-DK" sz="20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else:</a:t>
            </a:r>
            <a:endParaRPr lang="da-DK" sz="20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print('Hello, stranger.') </a:t>
            </a:r>
            <a:endParaRPr lang="da-DK" sz="2000" b="0" strike="noStrike" spc="-1">
              <a:latin typeface="DejaVu Sans"/>
            </a:endParaRPr>
          </a:p>
        </p:txBody>
      </p:sp>
      <p:pic>
        <p:nvPicPr>
          <p:cNvPr id="191" name="Picture 3"/>
          <p:cNvPicPr/>
          <p:nvPr/>
        </p:nvPicPr>
        <p:blipFill>
          <a:blip r:embed="rId2"/>
          <a:stretch/>
        </p:blipFill>
        <p:spPr>
          <a:xfrm>
            <a:off x="6095880" y="3193200"/>
            <a:ext cx="3960000" cy="329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Elif udtryk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613160"/>
            <a:ext cx="10416240" cy="397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Ordet ”elif”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En betingelse (hvilket er et udtryk som enten giver True eller False)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Et Kolon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Efterfølgende linie, er en indrykket block af kode (kallet elif calusul)</a:t>
            </a:r>
          </a:p>
        </p:txBody>
      </p:sp>
      <p:sp>
        <p:nvSpPr>
          <p:cNvPr id="194" name="CustomShape 3"/>
          <p:cNvSpPr/>
          <p:nvPr/>
        </p:nvSpPr>
        <p:spPr>
          <a:xfrm>
            <a:off x="867240" y="3524760"/>
            <a:ext cx="6127560" cy="192168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name = 'Bob'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age = 5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if name == 'Alice':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print('Hi, Alice.')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elif age &lt; 12: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print('You are not Alice, kiddo.') </a:t>
            </a:r>
            <a:endParaRPr lang="da-DK" sz="2000" b="0" strike="noStrike" spc="-1">
              <a:latin typeface="Arial"/>
            </a:endParaRPr>
          </a:p>
        </p:txBody>
      </p:sp>
      <p:pic>
        <p:nvPicPr>
          <p:cNvPr id="195" name="Picture 3"/>
          <p:cNvPicPr/>
          <p:nvPr/>
        </p:nvPicPr>
        <p:blipFill>
          <a:blip r:embed="rId2"/>
          <a:stretch/>
        </p:blipFill>
        <p:spPr>
          <a:xfrm>
            <a:off x="7324560" y="3467880"/>
            <a:ext cx="3137400" cy="31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While løkke udtryk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613160"/>
            <a:ext cx="10326240" cy="397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Ordet ”while”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En betingelse (hvilket er et udtryk som enten giver True eller False)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Et Kolon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Efterfølgende linie, er en indrykket blok af kode (kaldet while klausul)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1155600" y="3546720"/>
            <a:ext cx="4146120" cy="131184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spam = 0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while spam &lt; 5: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print('Hello, world.')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spam = spam + 1</a:t>
            </a:r>
            <a:endParaRPr lang="da-DK" sz="2000" b="0" strike="noStrike" spc="-1">
              <a:latin typeface="Arial"/>
            </a:endParaRPr>
          </a:p>
        </p:txBody>
      </p:sp>
      <p:pic>
        <p:nvPicPr>
          <p:cNvPr id="199" name="Picture 3"/>
          <p:cNvPicPr/>
          <p:nvPr/>
        </p:nvPicPr>
        <p:blipFill>
          <a:blip r:embed="rId2"/>
          <a:stretch/>
        </p:blipFill>
        <p:spPr>
          <a:xfrm>
            <a:off x="5820480" y="3541320"/>
            <a:ext cx="3471480" cy="32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Break udtryk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613160"/>
            <a:ext cx="5394960" cy="397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Bruges til at hurtigt afslutte løkker</a:t>
            </a:r>
          </a:p>
        </p:txBody>
      </p:sp>
      <p:sp>
        <p:nvSpPr>
          <p:cNvPr id="202" name="CustomShape 3"/>
          <p:cNvSpPr/>
          <p:nvPr/>
        </p:nvSpPr>
        <p:spPr>
          <a:xfrm>
            <a:off x="941760" y="3148920"/>
            <a:ext cx="5670360" cy="192168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while True:                         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print('Please type your name.')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name = input()                  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if name == 'your name':         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        break                       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ourier New"/>
              </a:rPr>
              <a:t>print('Thank you!') </a:t>
            </a:r>
            <a:endParaRPr lang="da-DK" sz="2000" b="0" strike="noStrike" spc="-1">
              <a:latin typeface="Arial"/>
            </a:endParaRPr>
          </a:p>
        </p:txBody>
      </p:sp>
      <p:pic>
        <p:nvPicPr>
          <p:cNvPr id="203" name="Picture 3"/>
          <p:cNvPicPr/>
          <p:nvPr/>
        </p:nvPicPr>
        <p:blipFill>
          <a:blip r:embed="rId2"/>
          <a:stretch/>
        </p:blipFill>
        <p:spPr>
          <a:xfrm>
            <a:off x="7018200" y="1027800"/>
            <a:ext cx="4693320" cy="527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Automate The boring stuff with python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https://automatetheboringstuff.com/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Continue udtryk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613160"/>
            <a:ext cx="5291280" cy="397872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Bruges til at springe til løkke start</a:t>
            </a:r>
          </a:p>
        </p:txBody>
      </p:sp>
      <p:sp>
        <p:nvSpPr>
          <p:cNvPr id="206" name="CustomShape 3"/>
          <p:cNvSpPr/>
          <p:nvPr/>
        </p:nvSpPr>
        <p:spPr>
          <a:xfrm>
            <a:off x="1815840" y="2869200"/>
            <a:ext cx="5696280" cy="252576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while True: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print('Who are you?’)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name = input()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if name != 'Joe':       #(1)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  continue              #(2)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print('Hello, Joe. What is the password? (It is a fish.)’)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password = input()      #(3)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if password == 'swordfish’: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  break                 #(4)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print('Access granted.')  #(5) </a:t>
            </a:r>
            <a:endParaRPr lang="da-DK" sz="1600" b="0" strike="noStrike" spc="-1">
              <a:latin typeface="DejaVu Sans"/>
            </a:endParaRPr>
          </a:p>
        </p:txBody>
      </p:sp>
      <p:pic>
        <p:nvPicPr>
          <p:cNvPr id="207" name="Picture 3"/>
          <p:cNvPicPr/>
          <p:nvPr/>
        </p:nvPicPr>
        <p:blipFill>
          <a:blip r:embed="rId2"/>
          <a:stretch/>
        </p:blipFill>
        <p:spPr>
          <a:xfrm>
            <a:off x="7991280" y="365040"/>
            <a:ext cx="4200480" cy="634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For løkker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39480" y="1585440"/>
            <a:ext cx="4501080" cy="397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Ordet ”for”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En variable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Ordet ”in”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Et kald til range() funktionen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Et Kolon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Efterfølgende linie,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 er en indrykket blok af kode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 (kaldet for klausul)</a:t>
            </a:r>
          </a:p>
        </p:txBody>
      </p:sp>
      <p:sp>
        <p:nvSpPr>
          <p:cNvPr id="210" name="CustomShape 3"/>
          <p:cNvSpPr/>
          <p:nvPr/>
        </p:nvSpPr>
        <p:spPr>
          <a:xfrm>
            <a:off x="1087560" y="5417280"/>
            <a:ext cx="4365720" cy="82224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print('My name is’)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for i in range(5):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  print('Jimmy Five Times (' + str(i) + ')')</a:t>
            </a:r>
            <a:endParaRPr lang="da-DK" sz="1600" b="0" strike="noStrike" spc="-1">
              <a:latin typeface="DejaVu Sans"/>
            </a:endParaRPr>
          </a:p>
        </p:txBody>
      </p:sp>
      <p:pic>
        <p:nvPicPr>
          <p:cNvPr id="211" name="Picture 3"/>
          <p:cNvPicPr/>
          <p:nvPr/>
        </p:nvPicPr>
        <p:blipFill>
          <a:blip r:embed="rId2"/>
          <a:stretch/>
        </p:blipFill>
        <p:spPr>
          <a:xfrm>
            <a:off x="6095880" y="1585440"/>
            <a:ext cx="6000480" cy="479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Range() funktionen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808640" y="4550760"/>
            <a:ext cx="2486880" cy="57888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for i in range(2, 10, 2):</a:t>
            </a:r>
            <a:endParaRPr lang="da-DK" sz="16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DejaVu Sans"/>
              </a:rPr>
              <a:t>    print(i)</a:t>
            </a:r>
            <a:endParaRPr lang="da-DK" sz="1600" b="0" strike="noStrike" spc="-1">
              <a:latin typeface="DejaVu Sans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Class range (stop)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Class range (start, stop[, step])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Start =  Start værdien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stop = stop værdien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Step = spring værdien, angiver niveauet range() springer 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Importer moduler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613160"/>
            <a:ext cx="8229960" cy="397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 Ordet ”import”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Modul navnet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Alternativt efterfølgende moduler adskilt med komma</a:t>
            </a:r>
          </a:p>
        </p:txBody>
      </p:sp>
      <p:sp>
        <p:nvSpPr>
          <p:cNvPr id="217" name="CustomShape 3"/>
          <p:cNvSpPr/>
          <p:nvPr/>
        </p:nvSpPr>
        <p:spPr>
          <a:xfrm>
            <a:off x="1588680" y="3391560"/>
            <a:ext cx="4129560" cy="100692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import random</a:t>
            </a:r>
            <a:endParaRPr lang="da-DK" sz="20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for i in range(5):</a:t>
            </a:r>
            <a:endParaRPr lang="da-DK" sz="20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DejaVu Sans"/>
              </a:rPr>
              <a:t>    print(random.randint(1, 10))</a:t>
            </a:r>
            <a:endParaRPr lang="da-DK" sz="20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Kapitel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1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højdepunkter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Grundlæggende Python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Kapitel 1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Indtast Udtryk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Variabler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Variable Navne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Dit Første Program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Indtast Udtryk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2012040"/>
            <a:ext cx="2910960" cy="397872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DejaVu Serif"/>
              </a:rPr>
              <a:t>&gt;&gt;&gt; 2 + 2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DejaVu Serif"/>
              </a:rPr>
              <a:t>4 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591120" y="2017080"/>
            <a:ext cx="160272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Værdier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392480" y="2538360"/>
            <a:ext cx="619200" cy="121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392480" y="2538360"/>
            <a:ext cx="1442160" cy="111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333880" y="2021760"/>
            <a:ext cx="177192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Operator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 flipH="1">
            <a:off x="2377440" y="2540520"/>
            <a:ext cx="914400" cy="120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589320" y="4692600"/>
            <a:ext cx="163476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Resultat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 flipH="1" flipV="1">
            <a:off x="1188360" y="4319640"/>
            <a:ext cx="21780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5525280" y="3408480"/>
            <a:ext cx="3655800" cy="9453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&gt;&gt;&gt; 'Alice' + 'Bob’</a:t>
            </a:r>
            <a:endParaRPr lang="da-DK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'AliceBob' 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6052320" y="2041560"/>
            <a:ext cx="135432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Streng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41" name="CustomShape 12"/>
          <p:cNvSpPr/>
          <p:nvPr/>
        </p:nvSpPr>
        <p:spPr>
          <a:xfrm flipH="1">
            <a:off x="7027920" y="2538360"/>
            <a:ext cx="63000" cy="985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7092000" y="2538360"/>
            <a:ext cx="1404360" cy="10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7611120" y="2017080"/>
            <a:ext cx="177192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Operator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 flipH="1">
            <a:off x="7954920" y="2538360"/>
            <a:ext cx="541080" cy="10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6352920" y="4625280"/>
            <a:ext cx="163476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Resultat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46" name="CustomShape 17"/>
          <p:cNvSpPr/>
          <p:nvPr/>
        </p:nvSpPr>
        <p:spPr>
          <a:xfrm flipH="1" flipV="1">
            <a:off x="6837840" y="4252320"/>
            <a:ext cx="33264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Variabler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05840" y="2560320"/>
            <a:ext cx="2318040" cy="192024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&gt;&gt;&gt;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spam = 40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&gt;&gt;&gt;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spam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40 </a:t>
            </a:r>
          </a:p>
        </p:txBody>
      </p:sp>
      <p:sp>
        <p:nvSpPr>
          <p:cNvPr id="149" name="CustomShape 3"/>
          <p:cNvSpPr/>
          <p:nvPr/>
        </p:nvSpPr>
        <p:spPr>
          <a:xfrm>
            <a:off x="888840" y="1611000"/>
            <a:ext cx="162108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Variable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699200" y="2132280"/>
            <a:ext cx="221040" cy="51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2601720" y="1584360"/>
            <a:ext cx="1238760" cy="518760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800" b="0" strike="noStrike" spc="-1">
                <a:solidFill>
                  <a:srgbClr val="000000"/>
                </a:solidFill>
                <a:latin typeface="Calibri"/>
              </a:rPr>
              <a:t>Værdi</a:t>
            </a:r>
            <a:endParaRPr lang="da-DK" sz="28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 flipH="1">
            <a:off x="2743200" y="21031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3413520" y="2560320"/>
            <a:ext cx="3914640" cy="192024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&gt;&gt;&gt; </a:t>
            </a:r>
            <a:r>
              <a:rPr lang="da-DK" sz="2000" b="1" strike="noStrike" spc="-1">
                <a:solidFill>
                  <a:srgbClr val="000000"/>
                </a:solidFill>
                <a:latin typeface="Calibri"/>
              </a:rPr>
              <a:t>eggs = 2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&gt;&gt;&gt; </a:t>
            </a:r>
            <a:r>
              <a:rPr lang="da-DK" sz="2000" b="1" strike="noStrike" spc="-1">
                <a:solidFill>
                  <a:srgbClr val="000000"/>
                </a:solidFill>
                <a:latin typeface="Calibri"/>
              </a:rPr>
              <a:t>spam + eggs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42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&gt;&gt;&gt; </a:t>
            </a:r>
            <a:r>
              <a:rPr lang="da-DK" sz="2000" b="1" strike="noStrike" spc="-1">
                <a:solidFill>
                  <a:srgbClr val="000000"/>
                </a:solidFill>
                <a:latin typeface="Calibri"/>
              </a:rPr>
              <a:t>spam + eggs + spam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82 </a:t>
            </a:r>
            <a:endParaRPr lang="da-DK" sz="2000" b="0" strike="noStrike" spc="-1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7467480" y="2560320"/>
            <a:ext cx="3503160" cy="192168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&gt;&gt;&gt; </a:t>
            </a:r>
            <a:r>
              <a:rPr lang="da-DK" sz="2000" b="1" strike="noStrike" spc="-1">
                <a:solidFill>
                  <a:srgbClr val="000000"/>
                </a:solidFill>
                <a:latin typeface="Calibri"/>
              </a:rPr>
              <a:t>spam = 'Hello’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&gt;&gt;&gt; </a:t>
            </a:r>
            <a:r>
              <a:rPr lang="da-DK" sz="2000" b="1" strike="noStrike" spc="-1">
                <a:solidFill>
                  <a:srgbClr val="000000"/>
                </a:solidFill>
                <a:latin typeface="Calibri"/>
              </a:rPr>
              <a:t>spam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'Hello’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&gt;&gt;&gt; </a:t>
            </a:r>
            <a:r>
              <a:rPr lang="da-DK" sz="2000" b="1" strike="noStrike" spc="-1">
                <a:solidFill>
                  <a:srgbClr val="000000"/>
                </a:solidFill>
                <a:latin typeface="Calibri"/>
              </a:rPr>
              <a:t>spam = 'Goodbye’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&gt;&gt;&gt; </a:t>
            </a:r>
            <a:r>
              <a:rPr lang="da-DK" sz="2000" b="1" strike="noStrike" spc="-1">
                <a:solidFill>
                  <a:srgbClr val="000000"/>
                </a:solidFill>
                <a:latin typeface="Calibri"/>
              </a:rPr>
              <a:t>spam</a:t>
            </a:r>
            <a:endParaRPr lang="da-DK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000000"/>
                </a:solidFill>
                <a:latin typeface="Calibri"/>
              </a:rPr>
              <a:t>'Goodbye' </a:t>
            </a:r>
            <a:endParaRPr lang="da-DK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Variable Navne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125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Det kan kun være et ord.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AutoNum type="arabicPeriod" startAt="2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Det kan kun bruge bogstaver, numre og understrege (_) karakterer.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AutoNum type="arabicPeriod" startAt="3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Den kan ikke begynde med et nummer.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7" name="Table 3"/>
          <p:cNvGraphicFramePr/>
          <p:nvPr/>
        </p:nvGraphicFramePr>
        <p:xfrm>
          <a:off x="838080" y="3010320"/>
          <a:ext cx="10355760" cy="2595600"/>
        </p:xfrm>
        <a:graphic>
          <a:graphicData uri="http://schemas.openxmlformats.org/drawingml/2006/table">
            <a:tbl>
              <a:tblPr/>
              <a:tblGrid>
                <a:gridCol w="318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Valid Names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Invalid names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balance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current-balance (bindestreger er ikke tilladt)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currentBalance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current balance (bindestreger er ikke tilladt)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current_balance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4account (kan ikke begynde med et nummer)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_spam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42 (kan ikke begynde med et nummer)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SPAM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total_$um (Specielle karakterer som $ er ikke tilladt)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account4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a-DK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'hello' (Specielle karakterer som ' er ikke tilladt)</a:t>
                      </a:r>
                      <a:endParaRPr lang="da-DK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Dit Første Program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❶ # This program says hello and asks for my name.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❷ print('Hello world!’)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    print('What is your name?') # ask for their name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③ myName = input()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④ print('It is good to meet you, ' + myName)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⑤ print('The length of your name is:’)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    print(len(myName))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⑥ print('What is your age?') # ask for their age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    myAge = input()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</a:rPr>
              <a:t>    print('You will be ' + str(int(myAge) + 1) + ' in a year.')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Kapitel 2 højdepunkter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Flow styring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Kapitel 2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Grundlæggende Flow styring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Boolske Værdier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Sammenlignings Operatorer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Binær Bolske Operatorer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Blandede Operatorer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Elementer i flow styring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udtryk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Else udtryk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Elif udtryk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While løkke udtryk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Break udtryk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Continue udtryk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løkker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Range() funktionen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Importer moduler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Grundlæggende Flow styring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6"/>
          <p:cNvPicPr/>
          <p:nvPr/>
        </p:nvPicPr>
        <p:blipFill>
          <a:blip r:embed="rId2"/>
          <a:stretch/>
        </p:blipFill>
        <p:spPr>
          <a:xfrm>
            <a:off x="3231000" y="1690560"/>
            <a:ext cx="55454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671</Words>
  <Application>Microsoft Office PowerPoint</Application>
  <PresentationFormat>Widescreen</PresentationFormat>
  <Paragraphs>230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10</vt:i4>
      </vt:variant>
      <vt:variant>
        <vt:lpstr>Tema</vt:lpstr>
      </vt:variant>
      <vt:variant>
        <vt:i4>3</vt:i4>
      </vt:variant>
      <vt:variant>
        <vt:lpstr>Slidetitler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DejaVu Sans</vt:lpstr>
      <vt:lpstr>DejaVu Serif</vt:lpstr>
      <vt:lpstr>Georgia</vt:lpstr>
      <vt:lpstr>Symbol</vt:lpstr>
      <vt:lpstr>Times New Roman</vt:lpstr>
      <vt:lpstr>Wingdings</vt:lpstr>
      <vt:lpstr>Office Theme</vt:lpstr>
      <vt:lpstr>Office Theme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terms </dc:title>
  <dc:subject/>
  <dc:creator>Sten Nielsen Herbst</dc:creator>
  <dc:description/>
  <cp:lastModifiedBy>Sten Herbst</cp:lastModifiedBy>
  <cp:revision>27</cp:revision>
  <dcterms:created xsi:type="dcterms:W3CDTF">2019-04-12T06:37:35Z</dcterms:created>
  <dcterms:modified xsi:type="dcterms:W3CDTF">2019-04-27T20:44:02Z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