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sldIdLst>
    <p:sldId id="268" r:id="rId2"/>
    <p:sldId id="258" r:id="rId3"/>
    <p:sldId id="259" r:id="rId4"/>
    <p:sldId id="266" r:id="rId5"/>
    <p:sldId id="264" r:id="rId6"/>
    <p:sldId id="257" r:id="rId7"/>
    <p:sldId id="262" r:id="rId8"/>
    <p:sldId id="28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92" r:id="rId26"/>
    <p:sldId id="286" r:id="rId27"/>
    <p:sldId id="287" r:id="rId28"/>
    <p:sldId id="289" r:id="rId29"/>
    <p:sldId id="291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66"/>
    <a:srgbClr val="CCCCFF"/>
    <a:srgbClr val="99FF66"/>
    <a:srgbClr val="FFCCCC"/>
    <a:srgbClr val="CC66FF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68" autoAdjust="0"/>
    <p:restoredTop sz="92945" autoAdjust="0"/>
  </p:normalViewPr>
  <p:slideViewPr>
    <p:cSldViewPr snapToGrid="0">
      <p:cViewPr varScale="1">
        <p:scale>
          <a:sx n="118" d="100"/>
          <a:sy n="118" d="100"/>
        </p:scale>
        <p:origin x="2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67567A-C5B8-4870-B7FA-093E25C654B2}" type="doc">
      <dgm:prSet loTypeId="urn:microsoft.com/office/officeart/2005/8/layout/list1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SG"/>
        </a:p>
      </dgm:t>
    </dgm:pt>
    <dgm:pt modelId="{D208771B-8DD6-4976-9923-EE9E32BB43F2}">
      <dgm:prSet phldrT="[Text]"/>
      <dgm:spPr/>
      <dgm:t>
        <a:bodyPr/>
        <a:lstStyle/>
        <a:p>
          <a:r>
            <a:rPr lang="en-US" dirty="0"/>
            <a:t>Plaintext</a:t>
          </a:r>
          <a:endParaRPr lang="en-SG" dirty="0"/>
        </a:p>
      </dgm:t>
    </dgm:pt>
    <dgm:pt modelId="{31878409-3286-439B-AFF3-23ED38FE7331}" type="parTrans" cxnId="{FD48829F-67C3-4C45-BF69-F7A2BB0DB567}">
      <dgm:prSet/>
      <dgm:spPr/>
      <dgm:t>
        <a:bodyPr/>
        <a:lstStyle/>
        <a:p>
          <a:endParaRPr lang="en-SG"/>
        </a:p>
      </dgm:t>
    </dgm:pt>
    <dgm:pt modelId="{BF71373F-BA24-469D-9C79-56320B637872}" type="sibTrans" cxnId="{FD48829F-67C3-4C45-BF69-F7A2BB0DB567}">
      <dgm:prSet/>
      <dgm:spPr/>
      <dgm:t>
        <a:bodyPr/>
        <a:lstStyle/>
        <a:p>
          <a:endParaRPr lang="en-SG"/>
        </a:p>
      </dgm:t>
    </dgm:pt>
    <dgm:pt modelId="{2BA0CA1F-07BF-455C-8A7A-3FA542C9D2CA}">
      <dgm:prSet phldrT="[Text]"/>
      <dgm:spPr/>
      <dgm:t>
        <a:bodyPr/>
        <a:lstStyle/>
        <a:p>
          <a:r>
            <a:rPr lang="en-US" dirty="0"/>
            <a:t>Algorithm</a:t>
          </a:r>
          <a:endParaRPr lang="en-SG" dirty="0"/>
        </a:p>
      </dgm:t>
    </dgm:pt>
    <dgm:pt modelId="{E2850618-B13E-4AAB-B588-847649F247E4}" type="parTrans" cxnId="{50D38F37-FD9C-43A7-8863-33C89CB6FE57}">
      <dgm:prSet/>
      <dgm:spPr/>
      <dgm:t>
        <a:bodyPr/>
        <a:lstStyle/>
        <a:p>
          <a:endParaRPr lang="en-SG"/>
        </a:p>
      </dgm:t>
    </dgm:pt>
    <dgm:pt modelId="{437886BF-681C-4E95-805F-BA43FE1724F2}" type="sibTrans" cxnId="{50D38F37-FD9C-43A7-8863-33C89CB6FE57}">
      <dgm:prSet/>
      <dgm:spPr/>
      <dgm:t>
        <a:bodyPr/>
        <a:lstStyle/>
        <a:p>
          <a:endParaRPr lang="en-SG"/>
        </a:p>
      </dgm:t>
    </dgm:pt>
    <dgm:pt modelId="{B03CD6D5-C1B8-4450-B2B5-2988EC4309F6}">
      <dgm:prSet phldrT="[Text]"/>
      <dgm:spPr/>
      <dgm:t>
        <a:bodyPr/>
        <a:lstStyle/>
        <a:p>
          <a:r>
            <a:rPr lang="en-US" dirty="0"/>
            <a:t>Key</a:t>
          </a:r>
          <a:endParaRPr lang="en-SG" dirty="0"/>
        </a:p>
      </dgm:t>
    </dgm:pt>
    <dgm:pt modelId="{69AF5377-03E3-49E9-8B70-F0CD179E7B07}" type="parTrans" cxnId="{7C161725-E7DF-4416-9C3C-714281220B75}">
      <dgm:prSet/>
      <dgm:spPr/>
      <dgm:t>
        <a:bodyPr/>
        <a:lstStyle/>
        <a:p>
          <a:endParaRPr lang="en-SG"/>
        </a:p>
      </dgm:t>
    </dgm:pt>
    <dgm:pt modelId="{E694BA74-AA60-4F77-B68D-E22D10166CBC}" type="sibTrans" cxnId="{7C161725-E7DF-4416-9C3C-714281220B75}">
      <dgm:prSet/>
      <dgm:spPr/>
      <dgm:t>
        <a:bodyPr/>
        <a:lstStyle/>
        <a:p>
          <a:endParaRPr lang="en-SG"/>
        </a:p>
      </dgm:t>
    </dgm:pt>
    <dgm:pt modelId="{E4F16015-F29D-4F28-B647-331AF1795EEC}">
      <dgm:prSet phldrT="[Text]"/>
      <dgm:spPr/>
      <dgm:t>
        <a:bodyPr/>
        <a:lstStyle/>
        <a:p>
          <a:r>
            <a:rPr lang="en-US" dirty="0"/>
            <a:t>Text (Information) to be encrypted</a:t>
          </a:r>
          <a:endParaRPr lang="en-SG" dirty="0"/>
        </a:p>
      </dgm:t>
    </dgm:pt>
    <dgm:pt modelId="{917C1FDE-CEED-41ED-943A-346045E977A9}" type="parTrans" cxnId="{5B4F0703-B290-456A-8292-043F1DA1FA9A}">
      <dgm:prSet/>
      <dgm:spPr/>
      <dgm:t>
        <a:bodyPr/>
        <a:lstStyle/>
        <a:p>
          <a:endParaRPr lang="en-SG"/>
        </a:p>
      </dgm:t>
    </dgm:pt>
    <dgm:pt modelId="{3559D8E3-0EFD-4AFA-BC4E-0A5E6642348E}" type="sibTrans" cxnId="{5B4F0703-B290-456A-8292-043F1DA1FA9A}">
      <dgm:prSet/>
      <dgm:spPr/>
      <dgm:t>
        <a:bodyPr/>
        <a:lstStyle/>
        <a:p>
          <a:endParaRPr lang="en-SG"/>
        </a:p>
      </dgm:t>
    </dgm:pt>
    <dgm:pt modelId="{3A5E6B4D-A13B-43DE-BC98-0564B8BEBF54}">
      <dgm:prSet phldrT="[Text]"/>
      <dgm:spPr/>
      <dgm:t>
        <a:bodyPr/>
        <a:lstStyle/>
        <a:p>
          <a:r>
            <a:rPr lang="en-US" dirty="0"/>
            <a:t>A series of steps used to encrypt the text</a:t>
          </a:r>
          <a:endParaRPr lang="en-SG" dirty="0"/>
        </a:p>
      </dgm:t>
    </dgm:pt>
    <dgm:pt modelId="{D20B85CC-7B88-4302-AF26-10898CCC3FEF}" type="parTrans" cxnId="{3E004496-73E7-47D0-A2BB-E3811538C64A}">
      <dgm:prSet/>
      <dgm:spPr/>
      <dgm:t>
        <a:bodyPr/>
        <a:lstStyle/>
        <a:p>
          <a:endParaRPr lang="en-SG"/>
        </a:p>
      </dgm:t>
    </dgm:pt>
    <dgm:pt modelId="{70C9BF3C-6580-4209-B7E8-23704235C75B}" type="sibTrans" cxnId="{3E004496-73E7-47D0-A2BB-E3811538C64A}">
      <dgm:prSet/>
      <dgm:spPr/>
      <dgm:t>
        <a:bodyPr/>
        <a:lstStyle/>
        <a:p>
          <a:endParaRPr lang="en-SG"/>
        </a:p>
      </dgm:t>
    </dgm:pt>
    <dgm:pt modelId="{0C99272A-39BE-4473-80C9-9E67767B1CD8}">
      <dgm:prSet phldrT="[Text]"/>
      <dgm:spPr/>
      <dgm:t>
        <a:bodyPr/>
        <a:lstStyle/>
        <a:p>
          <a:r>
            <a:rPr lang="en-US" dirty="0"/>
            <a:t>Special information used by the algorithm for encryption</a:t>
          </a:r>
          <a:endParaRPr lang="en-SG" dirty="0"/>
        </a:p>
      </dgm:t>
    </dgm:pt>
    <dgm:pt modelId="{C351F0B6-A2D6-4E2C-B850-BEC895B963B2}" type="parTrans" cxnId="{71C3D026-4F59-41DB-9934-0F2295D08DD2}">
      <dgm:prSet/>
      <dgm:spPr/>
      <dgm:t>
        <a:bodyPr/>
        <a:lstStyle/>
        <a:p>
          <a:endParaRPr lang="en-SG"/>
        </a:p>
      </dgm:t>
    </dgm:pt>
    <dgm:pt modelId="{47C26958-4AB7-422C-BE03-892A491FBD9E}" type="sibTrans" cxnId="{71C3D026-4F59-41DB-9934-0F2295D08DD2}">
      <dgm:prSet/>
      <dgm:spPr/>
      <dgm:t>
        <a:bodyPr/>
        <a:lstStyle/>
        <a:p>
          <a:endParaRPr lang="en-SG"/>
        </a:p>
      </dgm:t>
    </dgm:pt>
    <dgm:pt modelId="{2338ACFD-A2FF-47D3-811D-F80CE315E4E8}">
      <dgm:prSet phldrT="[Text]"/>
      <dgm:spPr/>
      <dgm:t>
        <a:bodyPr/>
        <a:lstStyle/>
        <a:p>
          <a:r>
            <a:rPr lang="en-US" dirty="0"/>
            <a:t>Only holder of key can decrypt the information later</a:t>
          </a:r>
          <a:endParaRPr lang="en-SG" dirty="0"/>
        </a:p>
      </dgm:t>
    </dgm:pt>
    <dgm:pt modelId="{8D3CB686-C0DC-4DE4-89A1-814EF9007B1D}" type="parTrans" cxnId="{73C31619-2D56-4B64-8926-254731F67D37}">
      <dgm:prSet/>
      <dgm:spPr/>
      <dgm:t>
        <a:bodyPr/>
        <a:lstStyle/>
        <a:p>
          <a:endParaRPr lang="en-SG"/>
        </a:p>
      </dgm:t>
    </dgm:pt>
    <dgm:pt modelId="{2225CDD8-8D40-47C1-844D-0A572DDD6924}" type="sibTrans" cxnId="{73C31619-2D56-4B64-8926-254731F67D37}">
      <dgm:prSet/>
      <dgm:spPr/>
      <dgm:t>
        <a:bodyPr/>
        <a:lstStyle/>
        <a:p>
          <a:endParaRPr lang="en-SG"/>
        </a:p>
      </dgm:t>
    </dgm:pt>
    <dgm:pt modelId="{E6378BEA-8B8F-4918-ADBA-2001209A3927}" type="pres">
      <dgm:prSet presAssocID="{9467567A-C5B8-4870-B7FA-093E25C654B2}" presName="linear" presStyleCnt="0">
        <dgm:presLayoutVars>
          <dgm:dir/>
          <dgm:animLvl val="lvl"/>
          <dgm:resizeHandles val="exact"/>
        </dgm:presLayoutVars>
      </dgm:prSet>
      <dgm:spPr/>
    </dgm:pt>
    <dgm:pt modelId="{DD924E6A-B419-4275-B57E-453963D8B82E}" type="pres">
      <dgm:prSet presAssocID="{D208771B-8DD6-4976-9923-EE9E32BB43F2}" presName="parentLin" presStyleCnt="0"/>
      <dgm:spPr/>
    </dgm:pt>
    <dgm:pt modelId="{ED3DA7FF-2FCB-470A-A6FA-9549D921C5F9}" type="pres">
      <dgm:prSet presAssocID="{D208771B-8DD6-4976-9923-EE9E32BB43F2}" presName="parentLeftMargin" presStyleLbl="node1" presStyleIdx="0" presStyleCnt="3"/>
      <dgm:spPr/>
    </dgm:pt>
    <dgm:pt modelId="{6B476295-6FD2-4F2B-BFBA-A4DB2267FDE6}" type="pres">
      <dgm:prSet presAssocID="{D208771B-8DD6-4976-9923-EE9E32BB43F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A6EDBE-FCC5-475F-A0AF-11051857952C}" type="pres">
      <dgm:prSet presAssocID="{D208771B-8DD6-4976-9923-EE9E32BB43F2}" presName="negativeSpace" presStyleCnt="0"/>
      <dgm:spPr/>
    </dgm:pt>
    <dgm:pt modelId="{5DDDD6C2-49C9-40ED-A0EF-6A2CCD80C6CA}" type="pres">
      <dgm:prSet presAssocID="{D208771B-8DD6-4976-9923-EE9E32BB43F2}" presName="childText" presStyleLbl="conFgAcc1" presStyleIdx="0" presStyleCnt="3">
        <dgm:presLayoutVars>
          <dgm:bulletEnabled val="1"/>
        </dgm:presLayoutVars>
      </dgm:prSet>
      <dgm:spPr/>
    </dgm:pt>
    <dgm:pt modelId="{E47D1145-0A68-4E82-BEA4-2BEA60929495}" type="pres">
      <dgm:prSet presAssocID="{BF71373F-BA24-469D-9C79-56320B637872}" presName="spaceBetweenRectangles" presStyleCnt="0"/>
      <dgm:spPr/>
    </dgm:pt>
    <dgm:pt modelId="{0E8DA780-E85C-4467-842D-AC02F3BE782A}" type="pres">
      <dgm:prSet presAssocID="{2BA0CA1F-07BF-455C-8A7A-3FA542C9D2CA}" presName="parentLin" presStyleCnt="0"/>
      <dgm:spPr/>
    </dgm:pt>
    <dgm:pt modelId="{CEE6A6A6-700C-4B92-8F99-A88ABBE3382F}" type="pres">
      <dgm:prSet presAssocID="{2BA0CA1F-07BF-455C-8A7A-3FA542C9D2CA}" presName="parentLeftMargin" presStyleLbl="node1" presStyleIdx="0" presStyleCnt="3"/>
      <dgm:spPr/>
    </dgm:pt>
    <dgm:pt modelId="{7326CDAD-EA6C-431B-97E6-BA8B0569C9FF}" type="pres">
      <dgm:prSet presAssocID="{2BA0CA1F-07BF-455C-8A7A-3FA542C9D2C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C305139-8847-4A17-BF01-CC4A6962E23B}" type="pres">
      <dgm:prSet presAssocID="{2BA0CA1F-07BF-455C-8A7A-3FA542C9D2CA}" presName="negativeSpace" presStyleCnt="0"/>
      <dgm:spPr/>
    </dgm:pt>
    <dgm:pt modelId="{7AF773C2-30B3-42A9-AE67-4BFC9F7C5FC9}" type="pres">
      <dgm:prSet presAssocID="{2BA0CA1F-07BF-455C-8A7A-3FA542C9D2CA}" presName="childText" presStyleLbl="conFgAcc1" presStyleIdx="1" presStyleCnt="3">
        <dgm:presLayoutVars>
          <dgm:bulletEnabled val="1"/>
        </dgm:presLayoutVars>
      </dgm:prSet>
      <dgm:spPr/>
    </dgm:pt>
    <dgm:pt modelId="{C1502BDF-FDF2-49AB-95F0-6F9EBDA134AC}" type="pres">
      <dgm:prSet presAssocID="{437886BF-681C-4E95-805F-BA43FE1724F2}" presName="spaceBetweenRectangles" presStyleCnt="0"/>
      <dgm:spPr/>
    </dgm:pt>
    <dgm:pt modelId="{86609496-FD93-4E33-A5F1-9E18B32ADBCA}" type="pres">
      <dgm:prSet presAssocID="{B03CD6D5-C1B8-4450-B2B5-2988EC4309F6}" presName="parentLin" presStyleCnt="0"/>
      <dgm:spPr/>
    </dgm:pt>
    <dgm:pt modelId="{367C9247-2775-4290-85A1-18883E0C8DD2}" type="pres">
      <dgm:prSet presAssocID="{B03CD6D5-C1B8-4450-B2B5-2988EC4309F6}" presName="parentLeftMargin" presStyleLbl="node1" presStyleIdx="1" presStyleCnt="3"/>
      <dgm:spPr/>
    </dgm:pt>
    <dgm:pt modelId="{39858D4E-29E2-40F3-9BB8-C3A1181B3DC4}" type="pres">
      <dgm:prSet presAssocID="{B03CD6D5-C1B8-4450-B2B5-2988EC4309F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D72EBC9-CE66-4905-9500-4D9F6E5B6237}" type="pres">
      <dgm:prSet presAssocID="{B03CD6D5-C1B8-4450-B2B5-2988EC4309F6}" presName="negativeSpace" presStyleCnt="0"/>
      <dgm:spPr/>
    </dgm:pt>
    <dgm:pt modelId="{EDE27D31-F9BF-449F-B0AF-4058A1CC21C7}" type="pres">
      <dgm:prSet presAssocID="{B03CD6D5-C1B8-4450-B2B5-2988EC4309F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B4F0703-B290-456A-8292-043F1DA1FA9A}" srcId="{D208771B-8DD6-4976-9923-EE9E32BB43F2}" destId="{E4F16015-F29D-4F28-B647-331AF1795EEC}" srcOrd="0" destOrd="0" parTransId="{917C1FDE-CEED-41ED-943A-346045E977A9}" sibTransId="{3559D8E3-0EFD-4AFA-BC4E-0A5E6642348E}"/>
    <dgm:cxn modelId="{F9BF320B-1BF1-4757-9E19-3740BB357016}" type="presOf" srcId="{E4F16015-F29D-4F28-B647-331AF1795EEC}" destId="{5DDDD6C2-49C9-40ED-A0EF-6A2CCD80C6CA}" srcOrd="0" destOrd="0" presId="urn:microsoft.com/office/officeart/2005/8/layout/list1"/>
    <dgm:cxn modelId="{0BEBDB14-D967-4CA0-9C3E-E8C59DEA83DE}" type="presOf" srcId="{0C99272A-39BE-4473-80C9-9E67767B1CD8}" destId="{EDE27D31-F9BF-449F-B0AF-4058A1CC21C7}" srcOrd="0" destOrd="0" presId="urn:microsoft.com/office/officeart/2005/8/layout/list1"/>
    <dgm:cxn modelId="{73C31619-2D56-4B64-8926-254731F67D37}" srcId="{B03CD6D5-C1B8-4450-B2B5-2988EC4309F6}" destId="{2338ACFD-A2FF-47D3-811D-F80CE315E4E8}" srcOrd="1" destOrd="0" parTransId="{8D3CB686-C0DC-4DE4-89A1-814EF9007B1D}" sibTransId="{2225CDD8-8D40-47C1-844D-0A572DDD6924}"/>
    <dgm:cxn modelId="{7C161725-E7DF-4416-9C3C-714281220B75}" srcId="{9467567A-C5B8-4870-B7FA-093E25C654B2}" destId="{B03CD6D5-C1B8-4450-B2B5-2988EC4309F6}" srcOrd="2" destOrd="0" parTransId="{69AF5377-03E3-49E9-8B70-F0CD179E7B07}" sibTransId="{E694BA74-AA60-4F77-B68D-E22D10166CBC}"/>
    <dgm:cxn modelId="{71C3D026-4F59-41DB-9934-0F2295D08DD2}" srcId="{B03CD6D5-C1B8-4450-B2B5-2988EC4309F6}" destId="{0C99272A-39BE-4473-80C9-9E67767B1CD8}" srcOrd="0" destOrd="0" parTransId="{C351F0B6-A2D6-4E2C-B850-BEC895B963B2}" sibTransId="{47C26958-4AB7-422C-BE03-892A491FBD9E}"/>
    <dgm:cxn modelId="{9315832A-4CD5-4DBE-89C8-581B2CDBB2BD}" type="presOf" srcId="{B03CD6D5-C1B8-4450-B2B5-2988EC4309F6}" destId="{39858D4E-29E2-40F3-9BB8-C3A1181B3DC4}" srcOrd="1" destOrd="0" presId="urn:microsoft.com/office/officeart/2005/8/layout/list1"/>
    <dgm:cxn modelId="{63DD0C35-81AD-4DBC-A79A-579E57FD0110}" type="presOf" srcId="{2BA0CA1F-07BF-455C-8A7A-3FA542C9D2CA}" destId="{7326CDAD-EA6C-431B-97E6-BA8B0569C9FF}" srcOrd="1" destOrd="0" presId="urn:microsoft.com/office/officeart/2005/8/layout/list1"/>
    <dgm:cxn modelId="{3B6AF736-E653-4248-820A-41FBB066F818}" type="presOf" srcId="{B03CD6D5-C1B8-4450-B2B5-2988EC4309F6}" destId="{367C9247-2775-4290-85A1-18883E0C8DD2}" srcOrd="0" destOrd="0" presId="urn:microsoft.com/office/officeart/2005/8/layout/list1"/>
    <dgm:cxn modelId="{50D38F37-FD9C-43A7-8863-33C89CB6FE57}" srcId="{9467567A-C5B8-4870-B7FA-093E25C654B2}" destId="{2BA0CA1F-07BF-455C-8A7A-3FA542C9D2CA}" srcOrd="1" destOrd="0" parTransId="{E2850618-B13E-4AAB-B588-847649F247E4}" sibTransId="{437886BF-681C-4E95-805F-BA43FE1724F2}"/>
    <dgm:cxn modelId="{B918544C-E6E0-49D3-A875-0914F1AD55CE}" type="presOf" srcId="{3A5E6B4D-A13B-43DE-BC98-0564B8BEBF54}" destId="{7AF773C2-30B3-42A9-AE67-4BFC9F7C5FC9}" srcOrd="0" destOrd="0" presId="urn:microsoft.com/office/officeart/2005/8/layout/list1"/>
    <dgm:cxn modelId="{D1004E78-A173-446A-9DE9-EFF4CC105368}" type="presOf" srcId="{9467567A-C5B8-4870-B7FA-093E25C654B2}" destId="{E6378BEA-8B8F-4918-ADBA-2001209A3927}" srcOrd="0" destOrd="0" presId="urn:microsoft.com/office/officeart/2005/8/layout/list1"/>
    <dgm:cxn modelId="{C362BF7C-DCBF-489F-B033-4541B7474FE4}" type="presOf" srcId="{2338ACFD-A2FF-47D3-811D-F80CE315E4E8}" destId="{EDE27D31-F9BF-449F-B0AF-4058A1CC21C7}" srcOrd="0" destOrd="1" presId="urn:microsoft.com/office/officeart/2005/8/layout/list1"/>
    <dgm:cxn modelId="{7065B993-6946-4246-8EEA-44500ECEA519}" type="presOf" srcId="{D208771B-8DD6-4976-9923-EE9E32BB43F2}" destId="{ED3DA7FF-2FCB-470A-A6FA-9549D921C5F9}" srcOrd="0" destOrd="0" presId="urn:microsoft.com/office/officeart/2005/8/layout/list1"/>
    <dgm:cxn modelId="{3E004496-73E7-47D0-A2BB-E3811538C64A}" srcId="{2BA0CA1F-07BF-455C-8A7A-3FA542C9D2CA}" destId="{3A5E6B4D-A13B-43DE-BC98-0564B8BEBF54}" srcOrd="0" destOrd="0" parTransId="{D20B85CC-7B88-4302-AF26-10898CCC3FEF}" sibTransId="{70C9BF3C-6580-4209-B7E8-23704235C75B}"/>
    <dgm:cxn modelId="{FD48829F-67C3-4C45-BF69-F7A2BB0DB567}" srcId="{9467567A-C5B8-4870-B7FA-093E25C654B2}" destId="{D208771B-8DD6-4976-9923-EE9E32BB43F2}" srcOrd="0" destOrd="0" parTransId="{31878409-3286-439B-AFF3-23ED38FE7331}" sibTransId="{BF71373F-BA24-469D-9C79-56320B637872}"/>
    <dgm:cxn modelId="{E2F0B9C8-84D4-41CA-8370-6CE865B6B5D1}" type="presOf" srcId="{2BA0CA1F-07BF-455C-8A7A-3FA542C9D2CA}" destId="{CEE6A6A6-700C-4B92-8F99-A88ABBE3382F}" srcOrd="0" destOrd="0" presId="urn:microsoft.com/office/officeart/2005/8/layout/list1"/>
    <dgm:cxn modelId="{8BE643F4-36BF-491C-A4A8-DC5927E5846C}" type="presOf" srcId="{D208771B-8DD6-4976-9923-EE9E32BB43F2}" destId="{6B476295-6FD2-4F2B-BFBA-A4DB2267FDE6}" srcOrd="1" destOrd="0" presId="urn:microsoft.com/office/officeart/2005/8/layout/list1"/>
    <dgm:cxn modelId="{46CD2719-F095-471B-9793-CA3A84F8BFDD}" type="presParOf" srcId="{E6378BEA-8B8F-4918-ADBA-2001209A3927}" destId="{DD924E6A-B419-4275-B57E-453963D8B82E}" srcOrd="0" destOrd="0" presId="urn:microsoft.com/office/officeart/2005/8/layout/list1"/>
    <dgm:cxn modelId="{A3A51B16-7E5F-47EE-BD75-016D8387FA12}" type="presParOf" srcId="{DD924E6A-B419-4275-B57E-453963D8B82E}" destId="{ED3DA7FF-2FCB-470A-A6FA-9549D921C5F9}" srcOrd="0" destOrd="0" presId="urn:microsoft.com/office/officeart/2005/8/layout/list1"/>
    <dgm:cxn modelId="{F63CCF36-773D-4DC2-AB35-0F2B699801C1}" type="presParOf" srcId="{DD924E6A-B419-4275-B57E-453963D8B82E}" destId="{6B476295-6FD2-4F2B-BFBA-A4DB2267FDE6}" srcOrd="1" destOrd="0" presId="urn:microsoft.com/office/officeart/2005/8/layout/list1"/>
    <dgm:cxn modelId="{E1F4A66A-08D2-485B-BBD6-3375B105F2FA}" type="presParOf" srcId="{E6378BEA-8B8F-4918-ADBA-2001209A3927}" destId="{32A6EDBE-FCC5-475F-A0AF-11051857952C}" srcOrd="1" destOrd="0" presId="urn:microsoft.com/office/officeart/2005/8/layout/list1"/>
    <dgm:cxn modelId="{7F872C67-69A5-4C8A-9817-23F564683AE0}" type="presParOf" srcId="{E6378BEA-8B8F-4918-ADBA-2001209A3927}" destId="{5DDDD6C2-49C9-40ED-A0EF-6A2CCD80C6CA}" srcOrd="2" destOrd="0" presId="urn:microsoft.com/office/officeart/2005/8/layout/list1"/>
    <dgm:cxn modelId="{72432B87-EE6B-4F37-8A3E-F5335B51AA8F}" type="presParOf" srcId="{E6378BEA-8B8F-4918-ADBA-2001209A3927}" destId="{E47D1145-0A68-4E82-BEA4-2BEA60929495}" srcOrd="3" destOrd="0" presId="urn:microsoft.com/office/officeart/2005/8/layout/list1"/>
    <dgm:cxn modelId="{8F670EA1-5A97-4D10-A95E-2204126913FC}" type="presParOf" srcId="{E6378BEA-8B8F-4918-ADBA-2001209A3927}" destId="{0E8DA780-E85C-4467-842D-AC02F3BE782A}" srcOrd="4" destOrd="0" presId="urn:microsoft.com/office/officeart/2005/8/layout/list1"/>
    <dgm:cxn modelId="{0E482572-011B-4770-B1EE-6B6D7220CE18}" type="presParOf" srcId="{0E8DA780-E85C-4467-842D-AC02F3BE782A}" destId="{CEE6A6A6-700C-4B92-8F99-A88ABBE3382F}" srcOrd="0" destOrd="0" presId="urn:microsoft.com/office/officeart/2005/8/layout/list1"/>
    <dgm:cxn modelId="{F7FB5FB5-5F19-4A47-A885-074EE7492B60}" type="presParOf" srcId="{0E8DA780-E85C-4467-842D-AC02F3BE782A}" destId="{7326CDAD-EA6C-431B-97E6-BA8B0569C9FF}" srcOrd="1" destOrd="0" presId="urn:microsoft.com/office/officeart/2005/8/layout/list1"/>
    <dgm:cxn modelId="{D4148F53-6F4E-4D2C-BA1B-374C872319D0}" type="presParOf" srcId="{E6378BEA-8B8F-4918-ADBA-2001209A3927}" destId="{9C305139-8847-4A17-BF01-CC4A6962E23B}" srcOrd="5" destOrd="0" presId="urn:microsoft.com/office/officeart/2005/8/layout/list1"/>
    <dgm:cxn modelId="{FC7AADDB-35E8-4EF9-95D0-3054A9A685C2}" type="presParOf" srcId="{E6378BEA-8B8F-4918-ADBA-2001209A3927}" destId="{7AF773C2-30B3-42A9-AE67-4BFC9F7C5FC9}" srcOrd="6" destOrd="0" presId="urn:microsoft.com/office/officeart/2005/8/layout/list1"/>
    <dgm:cxn modelId="{FC80101A-3F38-4B69-A2C5-79A874FD6F32}" type="presParOf" srcId="{E6378BEA-8B8F-4918-ADBA-2001209A3927}" destId="{C1502BDF-FDF2-49AB-95F0-6F9EBDA134AC}" srcOrd="7" destOrd="0" presId="urn:microsoft.com/office/officeart/2005/8/layout/list1"/>
    <dgm:cxn modelId="{D6742801-FEF7-4991-A633-7D69090686CC}" type="presParOf" srcId="{E6378BEA-8B8F-4918-ADBA-2001209A3927}" destId="{86609496-FD93-4E33-A5F1-9E18B32ADBCA}" srcOrd="8" destOrd="0" presId="urn:microsoft.com/office/officeart/2005/8/layout/list1"/>
    <dgm:cxn modelId="{8CF2E40A-2BA5-44C6-94E0-AB06916DFCC2}" type="presParOf" srcId="{86609496-FD93-4E33-A5F1-9E18B32ADBCA}" destId="{367C9247-2775-4290-85A1-18883E0C8DD2}" srcOrd="0" destOrd="0" presId="urn:microsoft.com/office/officeart/2005/8/layout/list1"/>
    <dgm:cxn modelId="{9508079D-53D6-4D13-AEDB-DDE3DDA5D073}" type="presParOf" srcId="{86609496-FD93-4E33-A5F1-9E18B32ADBCA}" destId="{39858D4E-29E2-40F3-9BB8-C3A1181B3DC4}" srcOrd="1" destOrd="0" presId="urn:microsoft.com/office/officeart/2005/8/layout/list1"/>
    <dgm:cxn modelId="{30DBBE1B-632D-404C-9FDC-00BCFED804D5}" type="presParOf" srcId="{E6378BEA-8B8F-4918-ADBA-2001209A3927}" destId="{7D72EBC9-CE66-4905-9500-4D9F6E5B6237}" srcOrd="9" destOrd="0" presId="urn:microsoft.com/office/officeart/2005/8/layout/list1"/>
    <dgm:cxn modelId="{636FA8A2-231B-4C16-B943-3BDEF6798A83}" type="presParOf" srcId="{E6378BEA-8B8F-4918-ADBA-2001209A3927}" destId="{EDE27D31-F9BF-449F-B0AF-4058A1CC21C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DDD6C2-49C9-40ED-A0EF-6A2CCD80C6CA}">
      <dsp:nvSpPr>
        <dsp:cNvPr id="0" name=""/>
        <dsp:cNvSpPr/>
      </dsp:nvSpPr>
      <dsp:spPr>
        <a:xfrm>
          <a:off x="0" y="352064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Text (Information) to be encrypted</a:t>
          </a:r>
          <a:endParaRPr lang="en-SG" sz="2200" kern="1200" dirty="0"/>
        </a:p>
      </dsp:txBody>
      <dsp:txXfrm>
        <a:off x="0" y="352064"/>
        <a:ext cx="8077200" cy="935550"/>
      </dsp:txXfrm>
    </dsp:sp>
    <dsp:sp modelId="{6B476295-6FD2-4F2B-BFBA-A4DB2267FDE6}">
      <dsp:nvSpPr>
        <dsp:cNvPr id="0" name=""/>
        <dsp:cNvSpPr/>
      </dsp:nvSpPr>
      <dsp:spPr>
        <a:xfrm>
          <a:off x="403860" y="2734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Plaintext</a:t>
          </a:r>
          <a:endParaRPr lang="en-SG" sz="2200" kern="1200" dirty="0"/>
        </a:p>
      </dsp:txBody>
      <dsp:txXfrm>
        <a:off x="435563" y="59047"/>
        <a:ext cx="5590634" cy="586034"/>
      </dsp:txXfrm>
    </dsp:sp>
    <dsp:sp modelId="{7AF773C2-30B3-42A9-AE67-4BFC9F7C5FC9}">
      <dsp:nvSpPr>
        <dsp:cNvPr id="0" name=""/>
        <dsp:cNvSpPr/>
      </dsp:nvSpPr>
      <dsp:spPr>
        <a:xfrm>
          <a:off x="0" y="1731135"/>
          <a:ext cx="80772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5598875"/>
              <a:satOff val="2630"/>
              <a:lumOff val="98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 series of steps used to encrypt the text</a:t>
          </a:r>
          <a:endParaRPr lang="en-SG" sz="2200" kern="1200" dirty="0"/>
        </a:p>
      </dsp:txBody>
      <dsp:txXfrm>
        <a:off x="0" y="1731135"/>
        <a:ext cx="8077200" cy="935550"/>
      </dsp:txXfrm>
    </dsp:sp>
    <dsp:sp modelId="{7326CDAD-EA6C-431B-97E6-BA8B0569C9FF}">
      <dsp:nvSpPr>
        <dsp:cNvPr id="0" name=""/>
        <dsp:cNvSpPr/>
      </dsp:nvSpPr>
      <dsp:spPr>
        <a:xfrm>
          <a:off x="403860" y="1406414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5598875"/>
                <a:satOff val="2630"/>
                <a:lumOff val="9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5598875"/>
                <a:satOff val="2630"/>
                <a:lumOff val="9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5598875"/>
                <a:satOff val="2630"/>
                <a:lumOff val="9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Algorithm</a:t>
          </a:r>
          <a:endParaRPr lang="en-SG" sz="2200" kern="1200" dirty="0"/>
        </a:p>
      </dsp:txBody>
      <dsp:txXfrm>
        <a:off x="435563" y="1438117"/>
        <a:ext cx="5590634" cy="586034"/>
      </dsp:txXfrm>
    </dsp:sp>
    <dsp:sp modelId="{EDE27D31-F9BF-449F-B0AF-4058A1CC21C7}">
      <dsp:nvSpPr>
        <dsp:cNvPr id="0" name=""/>
        <dsp:cNvSpPr/>
      </dsp:nvSpPr>
      <dsp:spPr>
        <a:xfrm>
          <a:off x="0" y="3110205"/>
          <a:ext cx="8077200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4">
              <a:hueOff val="-11197749"/>
              <a:satOff val="5260"/>
              <a:lumOff val="1959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26880" tIns="458216" rIns="626880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Special information used by the algorithm for encryption</a:t>
          </a:r>
          <a:endParaRPr lang="en-SG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Only holder of key can decrypt the information later</a:t>
          </a:r>
          <a:endParaRPr lang="en-SG" sz="2200" kern="1200" dirty="0"/>
        </a:p>
      </dsp:txBody>
      <dsp:txXfrm>
        <a:off x="0" y="3110205"/>
        <a:ext cx="8077200" cy="1282049"/>
      </dsp:txXfrm>
    </dsp:sp>
    <dsp:sp modelId="{39858D4E-29E2-40F3-9BB8-C3A1181B3DC4}">
      <dsp:nvSpPr>
        <dsp:cNvPr id="0" name=""/>
        <dsp:cNvSpPr/>
      </dsp:nvSpPr>
      <dsp:spPr>
        <a:xfrm>
          <a:off x="403860" y="2785485"/>
          <a:ext cx="5654040" cy="649440"/>
        </a:xfrm>
        <a:prstGeom prst="roundRect">
          <a:avLst/>
        </a:prstGeom>
        <a:gradFill rotWithShape="0">
          <a:gsLst>
            <a:gs pos="0">
              <a:schemeClr val="accent4">
                <a:hueOff val="-11197749"/>
                <a:satOff val="5260"/>
                <a:lumOff val="19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-11197749"/>
                <a:satOff val="5260"/>
                <a:lumOff val="19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-11197749"/>
                <a:satOff val="5260"/>
                <a:lumOff val="19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Key</a:t>
          </a:r>
          <a:endParaRPr lang="en-SG" sz="2200" kern="1200" dirty="0"/>
        </a:p>
      </dsp:txBody>
      <dsp:txXfrm>
        <a:off x="435563" y="2817188"/>
        <a:ext cx="5590634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444B9-6C8C-4258-941A-778F7DF887E6}" type="datetimeFigureOut">
              <a:rPr lang="en-SG" smtClean="0"/>
              <a:t>17/3/25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D697F-F35F-4CCF-B5CB-1423D300BDF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5257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6D697F-F35F-4CCF-B5CB-1423D300BDF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2087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C51A-DFC1-4C9E-9E4D-C4737AE8A481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07317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E947-E9D7-4770-B154-F8F00761E7BC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681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0B26C-11B7-418F-B9CB-66F3C8831552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55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E1393-97B2-4C36-8C70-4753E032F47E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7091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2A8A9-60EE-4E2E-9684-728B838A8F24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3406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9EDDE-F586-427C-B334-1EB601F4B062}" type="datetime1">
              <a:rPr lang="en-SG" smtClean="0"/>
              <a:t>17/3/25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7693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E92AF-BB17-4DAC-A32F-E09A90893724}" type="datetime1">
              <a:rPr lang="en-SG" smtClean="0"/>
              <a:t>17/3/25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110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2BE88-A5DA-4795-BBC7-5BD1E9148D72}" type="datetime1">
              <a:rPr lang="en-SG" smtClean="0"/>
              <a:t>17/3/25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9595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9FD1-7561-4E08-A3F7-C37D7A27929A}" type="datetime1">
              <a:rPr lang="en-SG" smtClean="0"/>
              <a:t>17/3/25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6297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C3A71-E009-46FA-8867-EE32A94A1D13}" type="datetime1">
              <a:rPr lang="en-SG" smtClean="0"/>
              <a:t>17/3/25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6747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86B65-0FAF-425E-8E22-DACC3C10BCCC}" type="datetime1">
              <a:rPr lang="en-SG" smtClean="0"/>
              <a:t>17/3/25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[ EPP2 - Week 11 Studio 2 ]</a:t>
            </a:r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4706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806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80655"/>
            <a:ext cx="7886700" cy="50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9A5CA-C369-4D97-8FE0-DA39D830FDBF}" type="datetime1">
              <a:rPr lang="en-SG" smtClean="0"/>
              <a:t>17/3/25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[ EPP2 - Week 11 Studio 2 ]</a:t>
            </a:r>
            <a:endParaRPr lang="en-SG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75899-C4FA-4462-A66A-79B1BBBD20C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476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CG2111A</a:t>
            </a:r>
            <a:endParaRPr lang="en-SG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Studio 15</a:t>
            </a:r>
            <a:endParaRPr lang="en-US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800" dirty="0"/>
              <a:t>TCP/IP + TLS</a:t>
            </a:r>
            <a:endParaRPr lang="en-SG" sz="2800" b="1" dirty="0"/>
          </a:p>
        </p:txBody>
      </p:sp>
    </p:spTree>
    <p:extLst>
      <p:ext uri="{BB962C8B-B14F-4D97-AF65-F5344CB8AC3E}">
        <p14:creationId xmlns:p14="http://schemas.microsoft.com/office/powerpoint/2010/main" val="285608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Encryption Process: Illustration</a:t>
            </a:r>
            <a:endParaRPr lang="en-SG" dirty="0"/>
          </a:p>
        </p:txBody>
      </p:sp>
      <p:grpSp>
        <p:nvGrpSpPr>
          <p:cNvPr id="20" name="Group 19"/>
          <p:cNvGrpSpPr/>
          <p:nvPr/>
        </p:nvGrpSpPr>
        <p:grpSpPr>
          <a:xfrm>
            <a:off x="3296397" y="2531007"/>
            <a:ext cx="1995802" cy="685800"/>
            <a:chOff x="3296397" y="2531007"/>
            <a:chExt cx="1995802" cy="685800"/>
          </a:xfrm>
        </p:grpSpPr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733800" y="5181600"/>
            <a:ext cx="1828800" cy="1066800"/>
            <a:chOff x="3733800" y="5181600"/>
            <a:chExt cx="1828800" cy="1066800"/>
          </a:xfrm>
        </p:grpSpPr>
        <p:sp>
          <p:nvSpPr>
            <p:cNvPr id="10" name="Snip Single Corner Rectangle 9"/>
            <p:cNvSpPr/>
            <p:nvPr/>
          </p:nvSpPr>
          <p:spPr>
            <a:xfrm>
              <a:off x="3733800" y="5181600"/>
              <a:ext cx="1600200" cy="838200"/>
            </a:xfrm>
            <a:prstGeom prst="snip1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k </a:t>
              </a:r>
              <a:r>
                <a:rPr lang="en-US" b="1" dirty="0" err="1">
                  <a:solidFill>
                    <a:schemeClr val="tx1"/>
                  </a:solidFill>
                </a:rPr>
                <a:t>nqxf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 err="1">
                  <a:solidFill>
                    <a:schemeClr val="tx1"/>
                  </a:solidFill>
                </a:rPr>
                <a:t>aqw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05400" y="5791200"/>
              <a:ext cx="457200" cy="457200"/>
            </a:xfrm>
            <a:prstGeom prst="rect">
              <a:avLst/>
            </a:prstGeom>
            <a:noFill/>
          </p:spPr>
        </p:pic>
      </p:grp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9" name="Group 18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572000" y="1524000"/>
            <a:ext cx="3352800" cy="838200"/>
            <a:chOff x="4572000" y="1524000"/>
            <a:chExt cx="33528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4572000" y="15240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3124200"/>
            <a:ext cx="2514600" cy="1174749"/>
            <a:chOff x="2286000" y="3124200"/>
            <a:chExt cx="2514600" cy="1174749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6096000" y="5486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Ciphertext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2553557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Decryption Process: Illustration</a:t>
            </a:r>
            <a:endParaRPr lang="en-SG" dirty="0"/>
          </a:p>
        </p:txBody>
      </p:sp>
      <p:sp>
        <p:nvSpPr>
          <p:cNvPr id="12" name="Right Arrow 11"/>
          <p:cNvSpPr/>
          <p:nvPr/>
        </p:nvSpPr>
        <p:spPr>
          <a:xfrm rot="5400000">
            <a:off x="4114800" y="4572000"/>
            <a:ext cx="609600" cy="304800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20" name="Group 19"/>
          <p:cNvGrpSpPr/>
          <p:nvPr/>
        </p:nvGrpSpPr>
        <p:grpSpPr>
          <a:xfrm>
            <a:off x="1828800" y="1524000"/>
            <a:ext cx="1641763" cy="1143000"/>
            <a:chOff x="1828800" y="1524000"/>
            <a:chExt cx="1641763" cy="1143000"/>
          </a:xfrm>
        </p:grpSpPr>
        <p:pic>
          <p:nvPicPr>
            <p:cNvPr id="6" name="Picture 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43200" y="1524000"/>
              <a:ext cx="727363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TextBox 12"/>
            <p:cNvSpPr txBox="1"/>
            <p:nvPr/>
          </p:nvSpPr>
          <p:spPr>
            <a:xfrm>
              <a:off x="1828800" y="1752600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/>
                <a:t>Key</a:t>
              </a:r>
              <a:endParaRPr lang="en-SG" b="1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72000" y="1371600"/>
            <a:ext cx="3352800" cy="1066800"/>
            <a:chOff x="4572000" y="1371600"/>
            <a:chExt cx="3352800" cy="1066800"/>
          </a:xfrm>
        </p:grpSpPr>
        <p:grpSp>
          <p:nvGrpSpPr>
            <p:cNvPr id="17" name="Group 16"/>
            <p:cNvGrpSpPr/>
            <p:nvPr/>
          </p:nvGrpSpPr>
          <p:grpSpPr>
            <a:xfrm>
              <a:off x="4572000" y="1371600"/>
              <a:ext cx="1828800" cy="1066800"/>
              <a:chOff x="3733800" y="5181600"/>
              <a:chExt cx="1828800" cy="1066800"/>
            </a:xfrm>
          </p:grpSpPr>
          <p:sp>
            <p:nvSpPr>
              <p:cNvPr id="10" name="Snip Single Corner Rectangle 9"/>
              <p:cNvSpPr/>
              <p:nvPr/>
            </p:nvSpPr>
            <p:spPr>
              <a:xfrm>
                <a:off x="3733800" y="5181600"/>
                <a:ext cx="1600200" cy="838200"/>
              </a:xfrm>
              <a:prstGeom prst="snip1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k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nqxf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aqw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Picture 5" descr="C:\Users\sooyj\AppData\Local\Microsoft\Windows\Temporary Internet Files\Content.IE5\3XT5OLJX\MC900431628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105400" y="5791200"/>
                <a:ext cx="457200" cy="457200"/>
              </a:xfrm>
              <a:prstGeom prst="rect">
                <a:avLst/>
              </a:prstGeom>
              <a:noFill/>
            </p:spPr>
          </p:pic>
        </p:grpSp>
        <p:sp>
          <p:nvSpPr>
            <p:cNvPr id="14" name="TextBox 13"/>
            <p:cNvSpPr txBox="1"/>
            <p:nvPr/>
          </p:nvSpPr>
          <p:spPr>
            <a:xfrm>
              <a:off x="6553200" y="18288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/>
                <a:t>Ciphertext</a:t>
              </a:r>
              <a:endParaRPr lang="en-SG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286000" y="2531007"/>
            <a:ext cx="3006199" cy="1767942"/>
            <a:chOff x="2286000" y="2531007"/>
            <a:chExt cx="3006199" cy="17679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038600" y="3124200"/>
              <a:ext cx="762000" cy="11747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ight Arrow 7"/>
            <p:cNvSpPr/>
            <p:nvPr/>
          </p:nvSpPr>
          <p:spPr>
            <a:xfrm rot="2329152">
              <a:off x="3296397" y="2772091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" name="Right Arrow 8"/>
            <p:cNvSpPr/>
            <p:nvPr/>
          </p:nvSpPr>
          <p:spPr>
            <a:xfrm rot="7843178">
              <a:off x="4796899" y="2721507"/>
              <a:ext cx="685800" cy="304800"/>
            </a:xfrm>
            <a:prstGeom prst="rightArrow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286000" y="3581400"/>
              <a:ext cx="16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Encryption</a:t>
              </a:r>
            </a:p>
            <a:p>
              <a:pPr algn="ctr"/>
              <a:r>
                <a:rPr lang="en-US" b="1" dirty="0"/>
                <a:t>Algorithm</a:t>
              </a:r>
              <a:endParaRPr lang="en-SG" b="1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657600" y="5181600"/>
            <a:ext cx="3124200" cy="838200"/>
            <a:chOff x="3657600" y="5181600"/>
            <a:chExt cx="3124200" cy="838200"/>
          </a:xfrm>
        </p:grpSpPr>
        <p:sp>
          <p:nvSpPr>
            <p:cNvPr id="5" name="Snip Single Corner Rectangle 4"/>
            <p:cNvSpPr/>
            <p:nvPr/>
          </p:nvSpPr>
          <p:spPr>
            <a:xfrm>
              <a:off x="3657600" y="5181600"/>
              <a:ext cx="1600200" cy="838200"/>
            </a:xfrm>
            <a:prstGeom prst="snip1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I love you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10200" y="5410200"/>
              <a:ext cx="1371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Plaintext</a:t>
              </a:r>
              <a:endParaRPr lang="en-SG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03395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</a:t>
            </a:r>
            <a:r>
              <a:rPr lang="en-US" b="1" dirty="0"/>
              <a:t>key distribution</a:t>
            </a:r>
            <a:endParaRPr lang="en-SG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Distribution of key is still the weakest link  </a:t>
            </a:r>
          </a:p>
          <a:p>
            <a:pPr lvl="1"/>
            <a:r>
              <a:rPr lang="en-US" dirty="0"/>
              <a:t>To securely send information by encryption, you need to first tell recipient about the key in secured way</a:t>
            </a:r>
          </a:p>
          <a:p>
            <a:pPr lvl="1"/>
            <a:endParaRPr lang="en-US" dirty="0"/>
          </a:p>
          <a:p>
            <a:r>
              <a:rPr lang="en-US" dirty="0"/>
              <a:t>In the age of Internet, this is even more important!</a:t>
            </a:r>
          </a:p>
          <a:p>
            <a:pPr lvl="1"/>
            <a:r>
              <a:rPr lang="en-US" dirty="0"/>
              <a:t>Need to send information through an unsecured medium</a:t>
            </a:r>
          </a:p>
          <a:p>
            <a:pPr lvl="1"/>
            <a:endParaRPr lang="en-US" dirty="0"/>
          </a:p>
          <a:p>
            <a:r>
              <a:rPr lang="en-US" dirty="0"/>
              <a:t>Solving the key distribution problem is the most significant breakthrough in encryption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0449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key distribution problem: Illustration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038600"/>
            <a:ext cx="8229600" cy="2118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Scenario:</a:t>
            </a:r>
          </a:p>
          <a:p>
            <a:pPr lvl="1"/>
            <a:r>
              <a:rPr lang="en-US" dirty="0"/>
              <a:t>Alice and Bob need to communication securely</a:t>
            </a:r>
          </a:p>
          <a:p>
            <a:pPr lvl="1"/>
            <a:r>
              <a:rPr lang="en-US" dirty="0"/>
              <a:t>Eve is trying to eavesdrop </a:t>
            </a:r>
          </a:p>
          <a:p>
            <a:r>
              <a:rPr lang="en-US" dirty="0"/>
              <a:t>There is no way for Alice and Bob to agree on an encryption key without Eve knowing</a:t>
            </a:r>
            <a:endParaRPr lang="en-SG" dirty="0"/>
          </a:p>
        </p:txBody>
      </p:sp>
      <p:sp>
        <p:nvSpPr>
          <p:cNvPr id="5" name="Smiley Face 4"/>
          <p:cNvSpPr/>
          <p:nvPr/>
        </p:nvSpPr>
        <p:spPr>
          <a:xfrm>
            <a:off x="1295400" y="21452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1219200" y="2831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29400" y="2069068"/>
            <a:ext cx="914400" cy="1055132"/>
            <a:chOff x="6629400" y="2069068"/>
            <a:chExt cx="914400" cy="1055132"/>
          </a:xfrm>
        </p:grpSpPr>
        <p:sp>
          <p:nvSpPr>
            <p:cNvPr id="7" name="Smiley Face 6"/>
            <p:cNvSpPr/>
            <p:nvPr/>
          </p:nvSpPr>
          <p:spPr>
            <a:xfrm>
              <a:off x="6705600" y="2069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9400" y="2754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733800" y="2743200"/>
            <a:ext cx="914400" cy="1055132"/>
            <a:chOff x="3733800" y="2743200"/>
            <a:chExt cx="914400" cy="1055132"/>
          </a:xfrm>
        </p:grpSpPr>
        <p:sp>
          <p:nvSpPr>
            <p:cNvPr id="9" name="Smiley Face 8"/>
            <p:cNvSpPr/>
            <p:nvPr/>
          </p:nvSpPr>
          <p:spPr>
            <a:xfrm>
              <a:off x="3810000" y="2743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3800" y="3429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5146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447800"/>
            <a:ext cx="1676400" cy="609600"/>
          </a:xfrm>
          <a:prstGeom prst="wedgeRoundRectCallout">
            <a:avLst>
              <a:gd name="adj1" fmla="val -62191"/>
              <a:gd name="adj2" fmla="val 888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the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953000" y="3276600"/>
            <a:ext cx="1676400" cy="609600"/>
          </a:xfrm>
          <a:prstGeom prst="wedgeRoundRectCallout">
            <a:avLst>
              <a:gd name="adj1" fmla="val -74817"/>
              <a:gd name="adj2" fmla="val -541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Aha! Got you!</a:t>
            </a:r>
            <a:endParaRPr lang="en-S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8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to encrypt and decrypt is the </a:t>
            </a:r>
            <a:r>
              <a:rPr lang="en-US" b="1" dirty="0"/>
              <a:t>same</a:t>
            </a:r>
            <a:endParaRPr lang="en-US" dirty="0"/>
          </a:p>
          <a:p>
            <a:pPr lvl="1"/>
            <a:r>
              <a:rPr lang="en-US" dirty="0"/>
              <a:t>known as </a:t>
            </a:r>
            <a:r>
              <a:rPr lang="en-US" b="1" dirty="0">
                <a:solidFill>
                  <a:srgbClr val="C00000"/>
                </a:solidFill>
              </a:rPr>
              <a:t>symmetric key encryption</a:t>
            </a:r>
          </a:p>
          <a:p>
            <a:pPr lvl="1"/>
            <a:r>
              <a:rPr lang="en-US" dirty="0"/>
              <a:t>hence the key cannot be compromised</a:t>
            </a:r>
          </a:p>
          <a:p>
            <a:pPr lvl="1"/>
            <a:endParaRPr lang="en-US" dirty="0"/>
          </a:p>
          <a:p>
            <a:r>
              <a:rPr lang="en-US" dirty="0"/>
              <a:t>The breakthrough discovery: </a:t>
            </a:r>
            <a:r>
              <a:rPr lang="en-US" b="1" dirty="0">
                <a:solidFill>
                  <a:srgbClr val="C00000"/>
                </a:solidFill>
              </a:rPr>
              <a:t>asymmetrical key encryption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different keys </a:t>
            </a:r>
            <a:r>
              <a:rPr lang="en-US" dirty="0"/>
              <a:t>to encrypt and decrypt</a:t>
            </a:r>
          </a:p>
          <a:p>
            <a:pPr lvl="1"/>
            <a:endParaRPr lang="en-US" b="1" dirty="0"/>
          </a:p>
          <a:p>
            <a:r>
              <a:rPr lang="en-US" dirty="0"/>
              <a:t>Public Key Encryption is one such example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public key </a:t>
            </a:r>
            <a:r>
              <a:rPr lang="en-US" dirty="0"/>
              <a:t>to encrypt</a:t>
            </a:r>
          </a:p>
          <a:p>
            <a:pPr lvl="1"/>
            <a:r>
              <a:rPr lang="en-US" dirty="0"/>
              <a:t>Uses </a:t>
            </a:r>
            <a:r>
              <a:rPr lang="en-US" b="1" dirty="0"/>
              <a:t>private key </a:t>
            </a:r>
            <a:r>
              <a:rPr lang="en-US" dirty="0"/>
              <a:t>to decrypt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517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public key and private key must be related mathematically</a:t>
            </a:r>
          </a:p>
          <a:p>
            <a:pPr lvl="1"/>
            <a:r>
              <a:rPr lang="en-US" dirty="0"/>
              <a:t>It should be </a:t>
            </a:r>
            <a:r>
              <a:rPr lang="en-US" b="1" dirty="0"/>
              <a:t>hard </a:t>
            </a:r>
            <a:r>
              <a:rPr lang="en-US" dirty="0"/>
              <a:t>to deduce the private key from public key</a:t>
            </a:r>
          </a:p>
          <a:p>
            <a:pPr lvl="1"/>
            <a:endParaRPr lang="en-US" dirty="0"/>
          </a:p>
          <a:p>
            <a:r>
              <a:rPr lang="en-US" dirty="0"/>
              <a:t>Public key is widely publicized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encrypt message</a:t>
            </a:r>
            <a:r>
              <a:rPr lang="en-US" dirty="0"/>
              <a:t> only</a:t>
            </a:r>
          </a:p>
          <a:p>
            <a:pPr lvl="1"/>
            <a:r>
              <a:rPr lang="en-US" b="1" dirty="0"/>
              <a:t>cannot</a:t>
            </a:r>
            <a:r>
              <a:rPr lang="en-US" dirty="0"/>
              <a:t> decrypt encrypted message</a:t>
            </a:r>
          </a:p>
          <a:p>
            <a:pPr lvl="1"/>
            <a:endParaRPr lang="en-US" dirty="0"/>
          </a:p>
          <a:p>
            <a:r>
              <a:rPr lang="en-US" dirty="0"/>
              <a:t>Private key should be kept secret</a:t>
            </a:r>
          </a:p>
          <a:p>
            <a:pPr lvl="1"/>
            <a:r>
              <a:rPr lang="en-US" dirty="0"/>
              <a:t>used to </a:t>
            </a:r>
            <a:r>
              <a:rPr lang="en-US" b="1" dirty="0"/>
              <a:t>decrypt message </a:t>
            </a:r>
            <a:r>
              <a:rPr lang="en-US" dirty="0"/>
              <a:t>only</a:t>
            </a:r>
          </a:p>
          <a:p>
            <a:pPr lvl="1"/>
            <a:endParaRPr lang="en-US" dirty="0"/>
          </a:p>
          <a:p>
            <a:pPr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792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Key Encryption: Illustration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sp>
        <p:nvSpPr>
          <p:cNvPr id="10" name="Smiley Face 9"/>
          <p:cNvSpPr/>
          <p:nvPr/>
        </p:nvSpPr>
        <p:spPr>
          <a:xfrm>
            <a:off x="3810000" y="2438400"/>
            <a:ext cx="685800" cy="685800"/>
          </a:xfrm>
          <a:prstGeom prst="smileyFac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3733800" y="31242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Round Diagonal Corner Rectangle 14"/>
          <p:cNvSpPr/>
          <p:nvPr/>
        </p:nvSpPr>
        <p:spPr>
          <a:xfrm>
            <a:off x="609600" y="2971800"/>
            <a:ext cx="1447800" cy="609600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4876800" y="2971800"/>
            <a:ext cx="762000" cy="609600"/>
          </a:xfrm>
          <a:prstGeom prst="wedgeRoundRectCallout">
            <a:avLst>
              <a:gd name="adj1" fmla="val -93707"/>
              <a:gd name="adj2" fmla="val -41667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762000" cy="609600"/>
          </a:xfrm>
          <a:prstGeom prst="wedgeRoundRectCallout">
            <a:avLst>
              <a:gd name="adj1" fmla="val -87040"/>
              <a:gd name="adj2" fmla="val 51389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ok</a:t>
            </a:r>
            <a:endParaRPr lang="en-SG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09600" y="4355068"/>
            <a:ext cx="6934200" cy="1817132"/>
            <a:chOff x="609600" y="4355068"/>
            <a:chExt cx="6934200" cy="1817132"/>
          </a:xfrm>
        </p:grpSpPr>
        <p:sp>
          <p:nvSpPr>
            <p:cNvPr id="18" name="Smiley Face 17"/>
            <p:cNvSpPr/>
            <p:nvPr/>
          </p:nvSpPr>
          <p:spPr>
            <a:xfrm>
              <a:off x="1295400" y="4431268"/>
              <a:ext cx="685800" cy="685800"/>
            </a:xfrm>
            <a:prstGeom prst="smileyFac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19200" y="51170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Alice</a:t>
              </a:r>
              <a:endParaRPr lang="en-SG" dirty="0"/>
            </a:p>
          </p:txBody>
        </p:sp>
        <p:sp>
          <p:nvSpPr>
            <p:cNvPr id="20" name="Smiley Face 19"/>
            <p:cNvSpPr/>
            <p:nvPr/>
          </p:nvSpPr>
          <p:spPr>
            <a:xfrm>
              <a:off x="6705600" y="4355068"/>
              <a:ext cx="685800" cy="685800"/>
            </a:xfrm>
            <a:prstGeom prst="smileyFac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29400" y="5040868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Bob</a:t>
              </a:r>
              <a:endParaRPr lang="en-SG" dirty="0"/>
            </a:p>
          </p:txBody>
        </p:sp>
        <p:sp>
          <p:nvSpPr>
            <p:cNvPr id="22" name="Smiley Face 21"/>
            <p:cNvSpPr/>
            <p:nvPr/>
          </p:nvSpPr>
          <p:spPr>
            <a:xfrm>
              <a:off x="3810000" y="50292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33800" y="57150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209800" y="4800600"/>
              <a:ext cx="4267200" cy="0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 Diagonal Corner Rectangle 24"/>
            <p:cNvSpPr/>
            <p:nvPr/>
          </p:nvSpPr>
          <p:spPr>
            <a:xfrm>
              <a:off x="609600" y="5562600"/>
              <a:ext cx="1447800" cy="609600"/>
            </a:xfrm>
            <a:prstGeom prst="round2Diag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>
                  <a:solidFill>
                    <a:schemeClr val="tx1"/>
                  </a:solidFill>
                </a:rPr>
                <a:t>rocks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343400" y="3962400"/>
            <a:ext cx="2209800" cy="762000"/>
            <a:chOff x="4343400" y="3962400"/>
            <a:chExt cx="2209800" cy="762000"/>
          </a:xfrm>
        </p:grpSpPr>
        <p:sp>
          <p:nvSpPr>
            <p:cNvPr id="27" name="Horizontal Scroll 26"/>
            <p:cNvSpPr/>
            <p:nvPr/>
          </p:nvSpPr>
          <p:spPr>
            <a:xfrm>
              <a:off x="4724400" y="3962400"/>
              <a:ext cx="1676400" cy="685800"/>
            </a:xfrm>
            <a:prstGeom prst="horizontalScroll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KXWYALO…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28" name="Left Arrow 27"/>
            <p:cNvSpPr/>
            <p:nvPr/>
          </p:nvSpPr>
          <p:spPr>
            <a:xfrm>
              <a:off x="4343400" y="4191000"/>
              <a:ext cx="304800" cy="304800"/>
            </a:xfrm>
            <a:prstGeom prst="leftArrow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29" name="Picture 5" descr="C:\Users\sooyj\AppData\Local\Microsoft\Windows\Temporary Internet Files\Content.IE5\3XT5OLJX\MC900431628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172200" y="4343400"/>
              <a:ext cx="381000" cy="381000"/>
            </a:xfrm>
            <a:prstGeom prst="rect">
              <a:avLst/>
            </a:prstGeom>
            <a:noFill/>
          </p:spPr>
        </p:pic>
      </p:grpSp>
      <p:sp>
        <p:nvSpPr>
          <p:cNvPr id="30" name="Rounded Rectangular Callout 29"/>
          <p:cNvSpPr/>
          <p:nvPr/>
        </p:nvSpPr>
        <p:spPr>
          <a:xfrm>
            <a:off x="4876800" y="5562600"/>
            <a:ext cx="2362200" cy="609600"/>
          </a:xfrm>
          <a:prstGeom prst="wedgeRoundRectCallout">
            <a:avLst>
              <a:gd name="adj1" fmla="val -64083"/>
              <a:gd name="adj2" fmla="val -40278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argh</a:t>
            </a:r>
            <a:r>
              <a:rPr lang="en-US" dirty="0">
                <a:solidFill>
                  <a:schemeClr val="tx1"/>
                </a:solidFill>
              </a:rPr>
              <a:t>! cannot decrypt using “</a:t>
            </a:r>
            <a:r>
              <a:rPr lang="en-US" b="1" i="1" dirty="0">
                <a:solidFill>
                  <a:schemeClr val="tx1"/>
                </a:solidFill>
              </a:rPr>
              <a:t>CEG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304800" y="3810000"/>
            <a:ext cx="83058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87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and Private Key: Is it possible?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idea of public key encryption is suggested </a:t>
            </a:r>
            <a:r>
              <a:rPr lang="en-US" b="1" dirty="0"/>
              <a:t>before anyone know how to find such keys</a:t>
            </a:r>
            <a:endParaRPr lang="en-US" dirty="0"/>
          </a:p>
          <a:p>
            <a:pPr lvl="1"/>
            <a:r>
              <a:rPr lang="en-US" dirty="0"/>
              <a:t>Many consider such thing to be impossible</a:t>
            </a:r>
          </a:p>
          <a:p>
            <a:pPr lvl="1"/>
            <a:endParaRPr lang="en-US" dirty="0"/>
          </a:p>
          <a:p>
            <a:r>
              <a:rPr lang="en-US" dirty="0"/>
              <a:t>Two teams eventually solve the problem:</a:t>
            </a:r>
          </a:p>
          <a:p>
            <a:pPr lvl="1"/>
            <a:r>
              <a:rPr lang="en-US" dirty="0"/>
              <a:t>James Ellis, Clifford Cocks and Malcolm Williamson (1975)</a:t>
            </a:r>
          </a:p>
          <a:p>
            <a:pPr lvl="2"/>
            <a:r>
              <a:rPr lang="en-US" dirty="0"/>
              <a:t>Government Communications Headquarters (England)</a:t>
            </a:r>
          </a:p>
          <a:p>
            <a:pPr lvl="1"/>
            <a:r>
              <a:rPr lang="en-US" dirty="0"/>
              <a:t>Ronald </a:t>
            </a:r>
            <a:r>
              <a:rPr lang="en-US" b="1" dirty="0" err="1"/>
              <a:t>R</a:t>
            </a:r>
            <a:r>
              <a:rPr lang="en-US" dirty="0" err="1"/>
              <a:t>ivest</a:t>
            </a:r>
            <a:r>
              <a:rPr lang="en-US" b="1" dirty="0"/>
              <a:t>, </a:t>
            </a:r>
            <a:r>
              <a:rPr lang="en-US" dirty="0" err="1"/>
              <a:t>Adi</a:t>
            </a:r>
            <a:r>
              <a:rPr lang="en-US" dirty="0"/>
              <a:t> </a:t>
            </a:r>
            <a:r>
              <a:rPr lang="en-US" b="1" dirty="0"/>
              <a:t>S</a:t>
            </a:r>
            <a:r>
              <a:rPr lang="en-US" dirty="0"/>
              <a:t>hamir and Leonard </a:t>
            </a:r>
            <a:r>
              <a:rPr lang="en-US" b="1" dirty="0" err="1"/>
              <a:t>A</a:t>
            </a:r>
            <a:r>
              <a:rPr lang="en-US" dirty="0" err="1"/>
              <a:t>dleman</a:t>
            </a:r>
            <a:r>
              <a:rPr lang="en-US" dirty="0"/>
              <a:t>  (1978)</a:t>
            </a:r>
          </a:p>
          <a:p>
            <a:pPr lvl="2"/>
            <a:r>
              <a:rPr lang="en-US" dirty="0"/>
              <a:t>Massachusetts Institute of Technology (USA)</a:t>
            </a:r>
          </a:p>
          <a:p>
            <a:pPr lvl="2">
              <a:buNone/>
            </a:pPr>
            <a:endParaRPr lang="en-US" dirty="0"/>
          </a:p>
          <a:p>
            <a:r>
              <a:rPr lang="en-US" dirty="0"/>
              <a:t>The algorithm is known as </a:t>
            </a:r>
            <a:r>
              <a:rPr lang="en-US" b="1" dirty="0">
                <a:solidFill>
                  <a:srgbClr val="C00000"/>
                </a:solidFill>
              </a:rPr>
              <a:t>RSA</a:t>
            </a:r>
            <a:r>
              <a:rPr lang="en-US" dirty="0"/>
              <a:t> after the 2</a:t>
            </a:r>
            <a:r>
              <a:rPr lang="en-US" baseline="30000" dirty="0"/>
              <a:t>nd</a:t>
            </a:r>
            <a:r>
              <a:rPr lang="en-US" dirty="0"/>
              <a:t> team</a:t>
            </a:r>
          </a:p>
          <a:p>
            <a:pPr lvl="1"/>
            <a:r>
              <a:rPr lang="en-US" dirty="0"/>
              <a:t>Why not the 1</a:t>
            </a:r>
            <a:r>
              <a:rPr lang="en-US" baseline="30000" dirty="0"/>
              <a:t>st</a:t>
            </a:r>
            <a:r>
              <a:rPr lang="en-US" dirty="0"/>
              <a:t> team?</a:t>
            </a:r>
          </a:p>
        </p:txBody>
      </p:sp>
    </p:spTree>
    <p:extLst>
      <p:ext uri="{BB962C8B-B14F-4D97-AF65-F5344CB8AC3E}">
        <p14:creationId xmlns:p14="http://schemas.microsoft.com/office/powerpoint/2010/main" val="3426619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Key: Basic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of covering the full algorithm, we show</a:t>
            </a:r>
            <a:r>
              <a:rPr lang="en-SG" dirty="0"/>
              <a:t> the basic idea behind the generation of public and private key</a:t>
            </a:r>
          </a:p>
          <a:p>
            <a:endParaRPr lang="en-US" dirty="0"/>
          </a:p>
          <a:p>
            <a:r>
              <a:rPr lang="en-US" dirty="0"/>
              <a:t>To generate a public key:</a:t>
            </a:r>
          </a:p>
          <a:p>
            <a:pPr lvl="1"/>
            <a:r>
              <a:rPr lang="en-US" dirty="0"/>
              <a:t>Choose two </a:t>
            </a:r>
            <a:r>
              <a:rPr lang="en-US" b="1" dirty="0"/>
              <a:t>prime numbers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Calculate </a:t>
            </a:r>
            <a:r>
              <a:rPr lang="en-US" b="1" dirty="0"/>
              <a:t>N </a:t>
            </a:r>
            <a:r>
              <a:rPr lang="en-US" dirty="0"/>
              <a:t>= </a:t>
            </a:r>
            <a:r>
              <a:rPr lang="en-US" i="1" dirty="0"/>
              <a:t>p </a:t>
            </a:r>
            <a:r>
              <a:rPr lang="en-US" dirty="0"/>
              <a:t>x </a:t>
            </a:r>
            <a:r>
              <a:rPr lang="en-US" i="1" dirty="0"/>
              <a:t>q</a:t>
            </a:r>
          </a:p>
          <a:p>
            <a:pPr lvl="1"/>
            <a:r>
              <a:rPr lang="en-US" b="1" dirty="0"/>
              <a:t>N</a:t>
            </a:r>
            <a:r>
              <a:rPr lang="en-US" dirty="0"/>
              <a:t> is the </a:t>
            </a:r>
            <a:r>
              <a:rPr lang="en-US" b="1" dirty="0"/>
              <a:t>public key</a:t>
            </a:r>
            <a:r>
              <a:rPr lang="en-US" dirty="0"/>
              <a:t>, while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form the </a:t>
            </a:r>
            <a:r>
              <a:rPr lang="en-US" b="1" dirty="0"/>
              <a:t>private key</a:t>
            </a:r>
          </a:p>
          <a:p>
            <a:pPr lvl="1"/>
            <a:endParaRPr lang="en-US" b="1" dirty="0"/>
          </a:p>
          <a:p>
            <a:r>
              <a:rPr lang="en-US" dirty="0"/>
              <a:t>Given N, it is </a:t>
            </a:r>
            <a:r>
              <a:rPr lang="en-US" b="1" dirty="0"/>
              <a:t>very hard </a:t>
            </a:r>
            <a:r>
              <a:rPr lang="en-US" dirty="0"/>
              <a:t>to discover the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</a:t>
            </a:r>
          </a:p>
          <a:p>
            <a:pPr lvl="1"/>
            <a:r>
              <a:rPr lang="en-US" dirty="0"/>
              <a:t>i.e. through the process of factorization</a:t>
            </a:r>
          </a:p>
        </p:txBody>
      </p:sp>
    </p:spTree>
    <p:extLst>
      <p:ext uri="{BB962C8B-B14F-4D97-AF65-F5344CB8AC3E}">
        <p14:creationId xmlns:p14="http://schemas.microsoft.com/office/powerpoint/2010/main" val="347567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Factorization: Is it hard?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first look, it seems easy to deduce </a:t>
            </a:r>
            <a:r>
              <a:rPr lang="en-US" i="1" dirty="0"/>
              <a:t>p </a:t>
            </a:r>
            <a:r>
              <a:rPr lang="en-US" dirty="0"/>
              <a:t>and </a:t>
            </a:r>
            <a:r>
              <a:rPr lang="en-US" i="1" dirty="0"/>
              <a:t>q </a:t>
            </a:r>
            <a:r>
              <a:rPr lang="en-US" dirty="0"/>
              <a:t>from </a:t>
            </a:r>
            <a:r>
              <a:rPr lang="en-US" b="1" dirty="0"/>
              <a:t>N</a:t>
            </a:r>
          </a:p>
          <a:p>
            <a:endParaRPr lang="en-US" b="1" dirty="0"/>
          </a:p>
          <a:p>
            <a:r>
              <a:rPr lang="en-US" dirty="0"/>
              <a:t>Try the following:</a:t>
            </a:r>
          </a:p>
          <a:p>
            <a:pPr lvl="1"/>
            <a:r>
              <a:rPr lang="en-US" dirty="0"/>
              <a:t>N = 143    </a:t>
            </a:r>
            <a:r>
              <a:rPr lang="en-US" i="1" dirty="0"/>
              <a:t>p = _______    q = __________</a:t>
            </a:r>
            <a:endParaRPr lang="en-US" dirty="0"/>
          </a:p>
          <a:p>
            <a:pPr lvl="1"/>
            <a:r>
              <a:rPr lang="en-US" dirty="0"/>
              <a:t>N = 8633  </a:t>
            </a:r>
            <a:r>
              <a:rPr lang="en-US" i="1" dirty="0"/>
              <a:t>p = _______    q = __________</a:t>
            </a:r>
          </a:p>
          <a:p>
            <a:pPr lvl="1"/>
            <a:r>
              <a:rPr lang="en-US" dirty="0"/>
              <a:t>N = 175, 828, 273 </a:t>
            </a:r>
            <a:r>
              <a:rPr lang="en-US" i="1" dirty="0"/>
              <a:t>p = _______    q = __________</a:t>
            </a:r>
          </a:p>
          <a:p>
            <a:pPr lvl="1"/>
            <a:endParaRPr lang="en-US" i="1" dirty="0"/>
          </a:p>
          <a:p>
            <a:r>
              <a:rPr lang="en-US" dirty="0"/>
              <a:t>In actual usage, N is typically in the range of 2</a:t>
            </a:r>
            <a:r>
              <a:rPr lang="en-US" baseline="30000" dirty="0"/>
              <a:t>1024</a:t>
            </a:r>
            <a:r>
              <a:rPr lang="en-US" dirty="0"/>
              <a:t> </a:t>
            </a:r>
            <a:endParaRPr lang="en-US" baseline="30000" dirty="0"/>
          </a:p>
          <a:p>
            <a:endParaRPr lang="en-US" dirty="0"/>
          </a:p>
          <a:p>
            <a:r>
              <a:rPr lang="en-US" dirty="0"/>
              <a:t>Remember, RSA is not unbreakable, just “unbreakable in reasonable time” </a:t>
            </a:r>
            <a:r>
              <a:rPr lang="en-US" dirty="0">
                <a:sym typeface="Wingdings" pitchFamily="2" charset="2"/>
              </a:rPr>
              <a:t>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2487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vs 7-Layer</a:t>
            </a:r>
            <a:endParaRPr lang="en-SG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6477000"/>
            <a:ext cx="2895600" cy="279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381000" y="1219200"/>
            <a:ext cx="2683907" cy="4867275"/>
            <a:chOff x="545068" y="1219200"/>
            <a:chExt cx="2683907" cy="4867275"/>
          </a:xfrm>
        </p:grpSpPr>
        <p:pic>
          <p:nvPicPr>
            <p:cNvPr id="10242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19200"/>
              <a:ext cx="2314575" cy="4867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 rot="16200000">
              <a:off x="-1137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OSI 7-Layer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84023" y="1219200"/>
            <a:ext cx="2655332" cy="4838700"/>
            <a:chOff x="5486400" y="1219200"/>
            <a:chExt cx="2655332" cy="4838700"/>
          </a:xfrm>
        </p:grpSpPr>
        <p:pic>
          <p:nvPicPr>
            <p:cNvPr id="1024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1219200"/>
              <a:ext cx="2324100" cy="4838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 rot="16200000">
              <a:off x="6090166" y="3358634"/>
              <a:ext cx="3733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TCP/IP Model</a:t>
              </a:r>
              <a:endParaRPr lang="en-SG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046215" y="1524000"/>
            <a:ext cx="2932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Process-to-process data transfer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36332" y="2826987"/>
            <a:ext cx="29419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Routing of datagrams from host to host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70659" y="5161229"/>
            <a:ext cx="2919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bits on the transmission media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036332" y="3834981"/>
            <a:ext cx="29419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dirty="0"/>
              <a:t>data transfer between neighbouring network elements</a:t>
            </a:r>
          </a:p>
        </p:txBody>
      </p:sp>
    </p:spTree>
    <p:extLst>
      <p:ext uri="{BB962C8B-B14F-4D97-AF65-F5344CB8AC3E}">
        <p14:creationId xmlns:p14="http://schemas.microsoft.com/office/powerpoint/2010/main" val="79482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Diffie</a:t>
            </a:r>
            <a:r>
              <a:rPr lang="en-US" dirty="0"/>
              <a:t>-Hellman-</a:t>
            </a:r>
            <a:r>
              <a:rPr lang="en-US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use of the public-private key idea is:</a:t>
            </a:r>
          </a:p>
          <a:p>
            <a:pPr lvl="1"/>
            <a:r>
              <a:rPr lang="en-US" dirty="0"/>
              <a:t>Exchange a symmetric key for both party to use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Once key is successfully exchanged, normal symmetric encryption/decryption can be used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90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Diffie</a:t>
            </a:r>
            <a:r>
              <a:rPr lang="en-US" b="1" dirty="0"/>
              <a:t>-Hellman-</a:t>
            </a:r>
            <a:r>
              <a:rPr lang="en-US" b="1" dirty="0" err="1"/>
              <a:t>Merkle</a:t>
            </a:r>
            <a:r>
              <a:rPr lang="en-US" dirty="0"/>
              <a:t> Key Exchange</a:t>
            </a:r>
            <a:endParaRPr lang="en-SG" dirty="0"/>
          </a:p>
        </p:txBody>
      </p:sp>
      <p:pic>
        <p:nvPicPr>
          <p:cNvPr id="1026" name="Picture 2" descr="https://upload.wikimedia.org/wikipedia/commons/thumb/4/46/Diffie-Hellman_Key_Exchange.svg/250px-Diffie-Hellman_Key_Exchange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884" y="1009026"/>
            <a:ext cx="3492916" cy="5239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12612" y="1240402"/>
            <a:ext cx="4182386" cy="9303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2720671" y="2577547"/>
            <a:ext cx="3894814" cy="88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2706935" y="3466769"/>
            <a:ext cx="3894814" cy="20275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873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295400" y="1840468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219200" y="25262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764268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45006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grpSp>
        <p:nvGrpSpPr>
          <p:cNvPr id="14" name="Group 13"/>
          <p:cNvGrpSpPr/>
          <p:nvPr/>
        </p:nvGrpSpPr>
        <p:grpSpPr>
          <a:xfrm>
            <a:off x="1752600" y="4572000"/>
            <a:ext cx="914400" cy="1055132"/>
            <a:chOff x="1752600" y="4572000"/>
            <a:chExt cx="914400" cy="1055132"/>
          </a:xfrm>
        </p:grpSpPr>
        <p:sp>
          <p:nvSpPr>
            <p:cNvPr id="10" name="Smiley Face 9"/>
            <p:cNvSpPr/>
            <p:nvPr/>
          </p:nvSpPr>
          <p:spPr>
            <a:xfrm>
              <a:off x="1828800" y="4572000"/>
              <a:ext cx="685800" cy="685800"/>
            </a:xfrm>
            <a:prstGeom prst="smileyFac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52600" y="5257800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  <a:endParaRPr lang="en-SG" dirty="0"/>
            </a:p>
          </p:txBody>
        </p:sp>
      </p:grpSp>
      <p:cxnSp>
        <p:nvCxnSpPr>
          <p:cNvPr id="12" name="Straight Connector 11"/>
          <p:cNvCxnSpPr/>
          <p:nvPr/>
        </p:nvCxnSpPr>
        <p:spPr>
          <a:xfrm>
            <a:off x="2209800" y="2209800"/>
            <a:ext cx="4267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286000" y="1219200"/>
            <a:ext cx="2590800" cy="609600"/>
          </a:xfrm>
          <a:prstGeom prst="wedgeRoundRectCallout">
            <a:avLst>
              <a:gd name="adj1" fmla="val -55001"/>
              <a:gd name="adj2" fmla="val 87500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Rounded Rectangular Callout 15"/>
          <p:cNvSpPr/>
          <p:nvPr/>
        </p:nvSpPr>
        <p:spPr>
          <a:xfrm>
            <a:off x="2895600" y="5105400"/>
            <a:ext cx="3276600" cy="762000"/>
          </a:xfrm>
          <a:prstGeom prst="wedgeRoundRectCallout">
            <a:avLst>
              <a:gd name="adj1" fmla="val -58753"/>
              <a:gd name="adj2" fmla="val -453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I am the real Alice, my public key is “</a:t>
            </a:r>
            <a:r>
              <a:rPr lang="en-US" b="1" dirty="0">
                <a:solidFill>
                  <a:schemeClr val="tx1"/>
                </a:solidFill>
              </a:rPr>
              <a:t>fun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772400" y="1371600"/>
            <a:ext cx="1219200" cy="609600"/>
          </a:xfrm>
          <a:prstGeom prst="wedgeRoundRectCallout">
            <a:avLst>
              <a:gd name="adj1" fmla="val -67343"/>
              <a:gd name="adj2" fmla="val 52904"/>
              <a:gd name="adj3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I’m so confused!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2667000" y="2400300"/>
            <a:ext cx="3810000" cy="247650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15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my </a:t>
            </a:r>
            <a:r>
              <a:rPr lang="en-US" b="1" dirty="0">
                <a:solidFill>
                  <a:srgbClr val="C00000"/>
                </a:solidFill>
              </a:rPr>
              <a:t>signature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encrypt</a:t>
            </a:r>
            <a:r>
              <a:rPr lang="en-US" baseline="-25000" dirty="0" err="1"/>
              <a:t>public_key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aseline="-25000" dirty="0" err="1">
                <a:sym typeface="Wingdings" panose="05000000000000000000" pitchFamily="2" charset="2"/>
              </a:rPr>
              <a:t>private_key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b="1" u="sng" dirty="0"/>
              <a:t>Reverse is also true!</a:t>
            </a:r>
          </a:p>
          <a:p>
            <a:endParaRPr lang="en-US" dirty="0"/>
          </a:p>
          <a:p>
            <a:r>
              <a:rPr lang="en-US" dirty="0" err="1"/>
              <a:t>encrypt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private_key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n-US" dirty="0"/>
              <a:t>( M ) </a:t>
            </a:r>
            <a:r>
              <a:rPr lang="en-US" dirty="0">
                <a:sym typeface="Wingdings" panose="05000000000000000000" pitchFamily="2" charset="2"/>
              </a:rPr>
              <a:t> N</a:t>
            </a:r>
          </a:p>
          <a:p>
            <a:r>
              <a:rPr lang="en-US" dirty="0" err="1">
                <a:sym typeface="Wingdings" panose="05000000000000000000" pitchFamily="2" charset="2"/>
              </a:rPr>
              <a:t>decrypt</a:t>
            </a:r>
            <a:r>
              <a:rPr lang="en-US" b="1" baseline="-25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public_key</a:t>
            </a:r>
            <a:r>
              <a:rPr lang="en-US" b="1" baseline="-25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( N )  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15181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Solution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0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you Alice - </a:t>
            </a:r>
            <a:r>
              <a:rPr lang="en-US" b="1" dirty="0">
                <a:solidFill>
                  <a:srgbClr val="C00000"/>
                </a:solidFill>
              </a:rPr>
              <a:t>Is it really solved?</a:t>
            </a:r>
            <a:endParaRPr lang="en-SG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8" name="Round Diagonal Corner Rectangle 17"/>
          <p:cNvSpPr/>
          <p:nvPr/>
        </p:nvSpPr>
        <p:spPr>
          <a:xfrm>
            <a:off x="95250" y="2154197"/>
            <a:ext cx="1447800" cy="609600"/>
          </a:xfrm>
          <a:prstGeom prst="round2Diag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9" name="Round Diagonal Corner Rectangle 18"/>
          <p:cNvSpPr/>
          <p:nvPr/>
        </p:nvSpPr>
        <p:spPr>
          <a:xfrm>
            <a:off x="1333500" y="3031713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" name="Round Diagonal Corner Rectangle 22"/>
          <p:cNvSpPr/>
          <p:nvPr/>
        </p:nvSpPr>
        <p:spPr>
          <a:xfrm>
            <a:off x="4612409" y="2661166"/>
            <a:ext cx="1447800" cy="60960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Message 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4" name="Rounded Rectangular Callout 23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7" name="Round Diagonal Corner Rectangle 26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313584" y="3641313"/>
            <a:ext cx="1447800" cy="1205469"/>
            <a:chOff x="1313584" y="3641313"/>
            <a:chExt cx="1447800" cy="1205469"/>
          </a:xfrm>
        </p:grpSpPr>
        <p:sp>
          <p:nvSpPr>
            <p:cNvPr id="20" name="Round Diagonal Corner Rectangle 19"/>
            <p:cNvSpPr/>
            <p:nvPr/>
          </p:nvSpPr>
          <p:spPr>
            <a:xfrm>
              <a:off x="1313584" y="4237182"/>
              <a:ext cx="1447800" cy="60960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19" idx="1"/>
              <a:endCxn id="20" idx="3"/>
            </p:cNvCxnSpPr>
            <p:nvPr/>
          </p:nvCxnSpPr>
          <p:spPr>
            <a:xfrm flipH="1">
              <a:off x="2037484" y="3641313"/>
              <a:ext cx="19916" cy="595869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3184236" y="5213936"/>
            <a:ext cx="1447800" cy="769421"/>
            <a:chOff x="3184236" y="5213936"/>
            <a:chExt cx="1447800" cy="769421"/>
          </a:xfrm>
        </p:grpSpPr>
        <p:sp>
          <p:nvSpPr>
            <p:cNvPr id="31" name="Round Diagonal Corner Rectangle 30"/>
            <p:cNvSpPr/>
            <p:nvPr/>
          </p:nvSpPr>
          <p:spPr>
            <a:xfrm>
              <a:off x="3184236" y="5554077"/>
              <a:ext cx="1447800" cy="42928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4" name="Straight Arrow Connector 43"/>
            <p:cNvCxnSpPr>
              <a:endCxn id="31" idx="3"/>
            </p:cNvCxnSpPr>
            <p:nvPr/>
          </p:nvCxnSpPr>
          <p:spPr>
            <a:xfrm flipH="1">
              <a:off x="3908136" y="5213936"/>
              <a:ext cx="44450" cy="340141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6081568" y="4662305"/>
            <a:ext cx="2128982" cy="507625"/>
            <a:chOff x="6081568" y="4662305"/>
            <a:chExt cx="2128982" cy="507625"/>
          </a:xfrm>
        </p:grpSpPr>
        <p:sp>
          <p:nvSpPr>
            <p:cNvPr id="30" name="Round Diagonal Corner Rectangle 29"/>
            <p:cNvSpPr/>
            <p:nvPr/>
          </p:nvSpPr>
          <p:spPr>
            <a:xfrm>
              <a:off x="6762750" y="4662305"/>
              <a:ext cx="1447800" cy="50762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B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/>
            <p:cNvCxnSpPr>
              <a:stCxn id="29" idx="0"/>
              <a:endCxn id="30" idx="2"/>
            </p:cNvCxnSpPr>
            <p:nvPr/>
          </p:nvCxnSpPr>
          <p:spPr>
            <a:xfrm>
              <a:off x="6081568" y="4909136"/>
              <a:ext cx="681182" cy="6982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819150" y="2819400"/>
            <a:ext cx="1942234" cy="2992680"/>
            <a:chOff x="819150" y="2819400"/>
            <a:chExt cx="1942234" cy="2992680"/>
          </a:xfrm>
        </p:grpSpPr>
        <p:grpSp>
          <p:nvGrpSpPr>
            <p:cNvPr id="52" name="Group 51"/>
            <p:cNvGrpSpPr/>
            <p:nvPr/>
          </p:nvGrpSpPr>
          <p:grpSpPr>
            <a:xfrm>
              <a:off x="819150" y="2819400"/>
              <a:ext cx="1218334" cy="2608695"/>
              <a:chOff x="819150" y="2819400"/>
              <a:chExt cx="1218334" cy="2608695"/>
            </a:xfrm>
          </p:grpSpPr>
          <p:cxnSp>
            <p:nvCxnSpPr>
              <p:cNvPr id="38" name="Straight Arrow Connector 37"/>
              <p:cNvCxnSpPr>
                <a:stCxn id="20" idx="1"/>
              </p:cNvCxnSpPr>
              <p:nvPr/>
            </p:nvCxnSpPr>
            <p:spPr>
              <a:xfrm flipH="1">
                <a:off x="2019589" y="4846782"/>
                <a:ext cx="17895" cy="276513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18" idx="1"/>
              </p:cNvCxnSpPr>
              <p:nvPr/>
            </p:nvCxnSpPr>
            <p:spPr>
              <a:xfrm>
                <a:off x="819150" y="2819400"/>
                <a:ext cx="476539" cy="2608695"/>
              </a:xfrm>
              <a:prstGeom prst="straightConnector1">
                <a:avLst/>
              </a:prstGeom>
              <a:ln w="19050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3" name="Group 2"/>
            <p:cNvGrpSpPr/>
            <p:nvPr/>
          </p:nvGrpSpPr>
          <p:grpSpPr>
            <a:xfrm>
              <a:off x="1295689" y="5132114"/>
              <a:ext cx="1465695" cy="679966"/>
              <a:chOff x="869260" y="5640201"/>
              <a:chExt cx="1465695" cy="679966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869260" y="5640201"/>
                <a:ext cx="1465695" cy="67996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42" name="Round Diagonal Corner Rectangle 41"/>
              <p:cNvSpPr/>
              <p:nvPr/>
            </p:nvSpPr>
            <p:spPr>
              <a:xfrm>
                <a:off x="983560" y="5786766"/>
                <a:ext cx="1213941" cy="420115"/>
              </a:xfrm>
              <a:prstGeom prst="round2Diag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>
                    <a:solidFill>
                      <a:schemeClr val="tx1"/>
                    </a:solidFill>
                  </a:rPr>
                  <a:t>Digest</a:t>
                </a:r>
                <a:r>
                  <a:rPr lang="en-US" b="1" baseline="-25000" dirty="0" err="1">
                    <a:solidFill>
                      <a:schemeClr val="tx1"/>
                    </a:solidFill>
                  </a:rPr>
                  <a:t>A</a:t>
                </a:r>
                <a:endParaRPr lang="en-SG" b="1" baseline="-250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3136323" y="2655333"/>
            <a:ext cx="1465695" cy="615433"/>
            <a:chOff x="3664515" y="1056109"/>
            <a:chExt cx="1465695" cy="679966"/>
          </a:xfrm>
        </p:grpSpPr>
        <p:sp>
          <p:nvSpPr>
            <p:cNvPr id="43" name="Rectangle 42"/>
            <p:cNvSpPr/>
            <p:nvPr/>
          </p:nvSpPr>
          <p:spPr>
            <a:xfrm>
              <a:off x="3664515" y="1056109"/>
              <a:ext cx="1465695" cy="67996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5" name="Round Diagonal Corner Rectangle 44"/>
            <p:cNvSpPr/>
            <p:nvPr/>
          </p:nvSpPr>
          <p:spPr>
            <a:xfrm>
              <a:off x="3778815" y="1202674"/>
              <a:ext cx="1213941" cy="420115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Digest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093027" y="3270766"/>
            <a:ext cx="3069234" cy="1120640"/>
            <a:chOff x="3093027" y="3270766"/>
            <a:chExt cx="3069234" cy="1120640"/>
          </a:xfrm>
        </p:grpSpPr>
        <p:cxnSp>
          <p:nvCxnSpPr>
            <p:cNvPr id="46" name="Straight Arrow Connector 45"/>
            <p:cNvCxnSpPr>
              <a:endCxn id="4" idx="0"/>
            </p:cNvCxnSpPr>
            <p:nvPr/>
          </p:nvCxnSpPr>
          <p:spPr>
            <a:xfrm>
              <a:off x="4621934" y="32707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Group 15"/>
            <p:cNvGrpSpPr/>
            <p:nvPr/>
          </p:nvGrpSpPr>
          <p:grpSpPr>
            <a:xfrm>
              <a:off x="3093027" y="3553206"/>
              <a:ext cx="3069234" cy="838200"/>
              <a:chOff x="3093027" y="3553206"/>
              <a:chExt cx="3069234" cy="838200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3093027" y="3553206"/>
                <a:ext cx="3069234" cy="838200"/>
                <a:chOff x="3093027" y="3553206"/>
                <a:chExt cx="3069234" cy="83820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3093027" y="3553206"/>
                  <a:ext cx="3069234" cy="838200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26" name="Round Diagonal Corner Rectangle 25"/>
                <p:cNvSpPr/>
                <p:nvPr/>
              </p:nvSpPr>
              <p:spPr>
                <a:xfrm>
                  <a:off x="4602018" y="3661736"/>
                  <a:ext cx="1447800" cy="609600"/>
                </a:xfrm>
                <a:prstGeom prst="round2DiagRect">
                  <a:avLst/>
                </a:prstGeom>
                <a:solidFill>
                  <a:schemeClr val="bg1">
                    <a:lumMod val="95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Message M</a:t>
                  </a:r>
                  <a:endParaRPr lang="en-SG" b="1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3136323" y="3661736"/>
                <a:ext cx="1465695" cy="615433"/>
                <a:chOff x="3664515" y="1056109"/>
                <a:chExt cx="1465695" cy="679966"/>
              </a:xfrm>
            </p:grpSpPr>
            <p:sp>
              <p:nvSpPr>
                <p:cNvPr id="50" name="Rectangle 49"/>
                <p:cNvSpPr/>
                <p:nvPr/>
              </p:nvSpPr>
              <p:spPr>
                <a:xfrm>
                  <a:off x="3664515" y="1056109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5" name="Round Diagonal Corner Rectangle 54"/>
                <p:cNvSpPr/>
                <p:nvPr/>
              </p:nvSpPr>
              <p:spPr>
                <a:xfrm>
                  <a:off x="3778815" y="1202674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grpSp>
        <p:nvGrpSpPr>
          <p:cNvPr id="59" name="Group 58"/>
          <p:cNvGrpSpPr/>
          <p:nvPr/>
        </p:nvGrpSpPr>
        <p:grpSpPr>
          <a:xfrm>
            <a:off x="3168073" y="4379866"/>
            <a:ext cx="2913495" cy="834070"/>
            <a:chOff x="3168073" y="4379866"/>
            <a:chExt cx="2913495" cy="834070"/>
          </a:xfrm>
        </p:grpSpPr>
        <p:grpSp>
          <p:nvGrpSpPr>
            <p:cNvPr id="47" name="Group 46"/>
            <p:cNvGrpSpPr/>
            <p:nvPr/>
          </p:nvGrpSpPr>
          <p:grpSpPr>
            <a:xfrm>
              <a:off x="3168073" y="4604336"/>
              <a:ext cx="2913495" cy="609600"/>
              <a:chOff x="3168073" y="4604336"/>
              <a:chExt cx="2913495" cy="609600"/>
            </a:xfrm>
          </p:grpSpPr>
          <p:sp>
            <p:nvSpPr>
              <p:cNvPr id="29" name="Round Diagonal Corner Rectangle 28"/>
              <p:cNvSpPr/>
              <p:nvPr/>
            </p:nvSpPr>
            <p:spPr>
              <a:xfrm>
                <a:off x="4633768" y="4604336"/>
                <a:ext cx="1447800" cy="609600"/>
              </a:xfrm>
              <a:prstGeom prst="round2DiagRect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Message M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4" name="Group 33"/>
              <p:cNvGrpSpPr/>
              <p:nvPr/>
            </p:nvGrpSpPr>
            <p:grpSpPr>
              <a:xfrm>
                <a:off x="3168073" y="4611476"/>
                <a:ext cx="1465695" cy="593637"/>
                <a:chOff x="1448089" y="5284514"/>
                <a:chExt cx="1465695" cy="6799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1448089" y="5284514"/>
                  <a:ext cx="1465695" cy="679966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/>
                </a:p>
              </p:txBody>
            </p:sp>
            <p:sp>
              <p:nvSpPr>
                <p:cNvPr id="57" name="Round Diagonal Corner Rectangle 56"/>
                <p:cNvSpPr/>
                <p:nvPr/>
              </p:nvSpPr>
              <p:spPr>
                <a:xfrm>
                  <a:off x="1562389" y="5431079"/>
                  <a:ext cx="1213941" cy="420115"/>
                </a:xfrm>
                <a:prstGeom prst="round2Diag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 err="1">
                      <a:solidFill>
                        <a:schemeClr val="tx1"/>
                      </a:solidFill>
                    </a:rPr>
                    <a:t>Digest</a:t>
                  </a:r>
                  <a:r>
                    <a:rPr lang="en-US" b="1" baseline="-25000" dirty="0" err="1">
                      <a:solidFill>
                        <a:schemeClr val="tx1"/>
                      </a:solidFill>
                    </a:rPr>
                    <a:t>A</a:t>
                  </a:r>
                  <a:endParaRPr lang="en-SG" b="1" baseline="-25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58" name="Straight Arrow Connector 57"/>
            <p:cNvCxnSpPr/>
            <p:nvPr/>
          </p:nvCxnSpPr>
          <p:spPr>
            <a:xfrm>
              <a:off x="4632036" y="4379866"/>
              <a:ext cx="5710" cy="282440"/>
            </a:xfrm>
            <a:prstGeom prst="straightConnector1">
              <a:avLst/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66907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/>
          <p:cNvCxnSpPr/>
          <p:nvPr/>
        </p:nvCxnSpPr>
        <p:spPr>
          <a:xfrm>
            <a:off x="1652230" y="3051222"/>
            <a:ext cx="2329897" cy="22197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</a:t>
            </a:r>
            <a:r>
              <a:rPr lang="en-US" b="1" dirty="0"/>
              <a:t>Charlie</a:t>
            </a:r>
            <a:endParaRPr lang="en-SG" b="1" dirty="0"/>
          </a:p>
        </p:txBody>
      </p:sp>
      <p:sp>
        <p:nvSpPr>
          <p:cNvPr id="6" name="Smiley Face 5"/>
          <p:cNvSpPr/>
          <p:nvPr/>
        </p:nvSpPr>
        <p:spPr>
          <a:xfrm>
            <a:off x="1714500" y="1893331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TextBox 6"/>
          <p:cNvSpPr txBox="1"/>
          <p:nvPr/>
        </p:nvSpPr>
        <p:spPr>
          <a:xfrm>
            <a:off x="1638300" y="257913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  <a:endParaRPr lang="en-SG" dirty="0"/>
          </a:p>
        </p:txBody>
      </p:sp>
      <p:sp>
        <p:nvSpPr>
          <p:cNvPr id="8" name="Smiley Face 7"/>
          <p:cNvSpPr/>
          <p:nvPr/>
        </p:nvSpPr>
        <p:spPr>
          <a:xfrm>
            <a:off x="6705600" y="1828800"/>
            <a:ext cx="685800" cy="685800"/>
          </a:xfrm>
          <a:prstGeom prst="smileyFace">
            <a:avLst/>
          </a:prstGeom>
          <a:solidFill>
            <a:schemeClr val="bg1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/>
          <p:cNvSpPr txBox="1"/>
          <p:nvPr/>
        </p:nvSpPr>
        <p:spPr>
          <a:xfrm>
            <a:off x="6629400" y="2514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  <a:endParaRPr lang="en-SG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552700" y="2209800"/>
            <a:ext cx="39243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ular Callout 10"/>
          <p:cNvSpPr/>
          <p:nvPr/>
        </p:nvSpPr>
        <p:spPr>
          <a:xfrm>
            <a:off x="247650" y="1200149"/>
            <a:ext cx="2590800" cy="609600"/>
          </a:xfrm>
          <a:prstGeom prst="wedgeRoundRectCallout">
            <a:avLst>
              <a:gd name="adj1" fmla="val -456"/>
              <a:gd name="adj2" fmla="val 6780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Bob, my public key is “</a:t>
            </a:r>
            <a:r>
              <a:rPr lang="en-US" b="1" dirty="0">
                <a:solidFill>
                  <a:schemeClr val="tx1"/>
                </a:solidFill>
              </a:rPr>
              <a:t>computing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Round Diagonal Corner Rectangle 11"/>
          <p:cNvSpPr/>
          <p:nvPr/>
        </p:nvSpPr>
        <p:spPr>
          <a:xfrm>
            <a:off x="95250" y="2209800"/>
            <a:ext cx="1447800" cy="609600"/>
          </a:xfrm>
          <a:prstGeom prst="round2Diag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>
                <a:solidFill>
                  <a:schemeClr val="tx1"/>
                </a:solidFill>
              </a:rPr>
              <a:t>rocks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248400" y="1154668"/>
            <a:ext cx="2590800" cy="609600"/>
          </a:xfrm>
          <a:prstGeom prst="wedgeRoundRectCallout">
            <a:avLst>
              <a:gd name="adj1" fmla="val 614"/>
              <a:gd name="adj2" fmla="val 93561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Alice my public key is “</a:t>
            </a:r>
            <a:r>
              <a:rPr lang="en-US" b="1" dirty="0">
                <a:solidFill>
                  <a:schemeClr val="tx1"/>
                </a:solidFill>
              </a:rPr>
              <a:t>engineering</a:t>
            </a:r>
            <a:r>
              <a:rPr lang="en-US" dirty="0">
                <a:solidFill>
                  <a:schemeClr val="tx1"/>
                </a:solidFill>
              </a:rPr>
              <a:t>”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Round Diagonal Corner Rectangle 13"/>
          <p:cNvSpPr/>
          <p:nvPr/>
        </p:nvSpPr>
        <p:spPr>
          <a:xfrm>
            <a:off x="7581900" y="2160277"/>
            <a:ext cx="1447800" cy="609600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private key = </a:t>
            </a:r>
            <a:r>
              <a:rPr lang="en-US" b="1" dirty="0" err="1">
                <a:solidFill>
                  <a:schemeClr val="tx1"/>
                </a:solidFill>
              </a:rPr>
              <a:t>funz</a:t>
            </a:r>
            <a:endParaRPr lang="en-SG" b="1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93786" y="3708276"/>
            <a:ext cx="2425701" cy="622881"/>
            <a:chOff x="412750" y="3867149"/>
            <a:chExt cx="2425701" cy="622881"/>
          </a:xfrm>
        </p:grpSpPr>
        <p:sp>
          <p:nvSpPr>
            <p:cNvPr id="19" name="Rectangle 18"/>
            <p:cNvSpPr/>
            <p:nvPr/>
          </p:nvSpPr>
          <p:spPr>
            <a:xfrm>
              <a:off x="412750" y="3867149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1" name="Round Diagonal Corner Rectangle 20"/>
            <p:cNvSpPr/>
            <p:nvPr/>
          </p:nvSpPr>
          <p:spPr>
            <a:xfrm>
              <a:off x="1551435" y="3880430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513070" y="3953745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930098" y="4101029"/>
            <a:ext cx="3905250" cy="2106552"/>
            <a:chOff x="3562350" y="3726028"/>
            <a:chExt cx="3905250" cy="2106552"/>
          </a:xfrm>
        </p:grpSpPr>
        <p:sp>
          <p:nvSpPr>
            <p:cNvPr id="15" name="Smiley Face 14"/>
            <p:cNvSpPr/>
            <p:nvPr/>
          </p:nvSpPr>
          <p:spPr>
            <a:xfrm>
              <a:off x="4114800" y="4140139"/>
              <a:ext cx="685800" cy="685800"/>
            </a:xfrm>
            <a:prstGeom prst="smileyFace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38600" y="4825939"/>
              <a:ext cx="91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Charlie</a:t>
              </a:r>
              <a:endParaRPr lang="en-SG" b="1" dirty="0"/>
            </a:p>
          </p:txBody>
        </p:sp>
        <p:sp>
          <p:nvSpPr>
            <p:cNvPr id="17" name="Round Diagonal Corner Rectangle 16"/>
            <p:cNvSpPr/>
            <p:nvPr/>
          </p:nvSpPr>
          <p:spPr>
            <a:xfrm>
              <a:off x="3562350" y="5222980"/>
              <a:ext cx="1905000" cy="609600"/>
            </a:xfrm>
            <a:prstGeom prst="round2Diag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private key = </a:t>
              </a:r>
              <a:r>
                <a:rPr lang="en-US" b="1" dirty="0" err="1">
                  <a:solidFill>
                    <a:schemeClr val="tx1"/>
                  </a:solidFill>
                </a:rPr>
                <a:t>soconfused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Rounded Rectangular Callout 22"/>
            <p:cNvSpPr/>
            <p:nvPr/>
          </p:nvSpPr>
          <p:spPr>
            <a:xfrm>
              <a:off x="4876800" y="3726028"/>
              <a:ext cx="2590800" cy="609600"/>
            </a:xfrm>
            <a:prstGeom prst="wedgeRoundRectCallout">
              <a:avLst>
                <a:gd name="adj1" fmla="val -48937"/>
                <a:gd name="adj2" fmla="val 92754"/>
                <a:gd name="adj3" fmla="val 16667"/>
              </a:avLst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Everyone, my public key is “</a:t>
              </a:r>
              <a:r>
                <a:rPr lang="en-US" b="1" dirty="0">
                  <a:solidFill>
                    <a:schemeClr val="tx1"/>
                  </a:solidFill>
                </a:rPr>
                <a:t>trustworthy</a:t>
              </a:r>
              <a:r>
                <a:rPr lang="en-US" dirty="0">
                  <a:solidFill>
                    <a:schemeClr val="tx1"/>
                  </a:solidFill>
                </a:rPr>
                <a:t>”</a:t>
              </a:r>
              <a:endParaRPr lang="en-SG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 flipH="1" flipV="1">
            <a:off x="2552700" y="2655333"/>
            <a:ext cx="2019300" cy="185980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308350" y="3005839"/>
            <a:ext cx="2651263" cy="846982"/>
            <a:chOff x="3120887" y="2895601"/>
            <a:chExt cx="2651263" cy="846982"/>
          </a:xfrm>
        </p:grpSpPr>
        <p:sp>
          <p:nvSpPr>
            <p:cNvPr id="20" name="Rectangle 19"/>
            <p:cNvSpPr/>
            <p:nvPr/>
          </p:nvSpPr>
          <p:spPr>
            <a:xfrm>
              <a:off x="3120887" y="2895601"/>
              <a:ext cx="2651263" cy="846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205820" y="2986910"/>
              <a:ext cx="1130300" cy="62275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ound Diagonal Corner Rectangle 26"/>
            <p:cNvSpPr/>
            <p:nvPr/>
          </p:nvSpPr>
          <p:spPr>
            <a:xfrm>
              <a:off x="4344505" y="3000191"/>
              <a:ext cx="1287016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PublicKey</a:t>
              </a:r>
              <a:r>
                <a:rPr lang="en-US" b="1" baseline="-25000" dirty="0" err="1">
                  <a:solidFill>
                    <a:schemeClr val="tx1"/>
                  </a:solidFill>
                </a:rPr>
                <a:t>A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 Diagonal Corner Rectangle 27"/>
            <p:cNvSpPr/>
            <p:nvPr/>
          </p:nvSpPr>
          <p:spPr>
            <a:xfrm>
              <a:off x="3306140" y="3073506"/>
              <a:ext cx="938044" cy="462970"/>
            </a:xfrm>
            <a:prstGeom prst="round2Diag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Digest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ecurit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85800"/>
            <a:ext cx="8721281" cy="533400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381000"/>
            <a:ext cx="4495800" cy="5867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0022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W9S2 – In a nutshell</a:t>
            </a:r>
            <a:endParaRPr lang="en-SG" dirty="0"/>
          </a:p>
        </p:txBody>
      </p:sp>
      <p:sp>
        <p:nvSpPr>
          <p:cNvPr id="7" name="Rectangle 6"/>
          <p:cNvSpPr/>
          <p:nvPr/>
        </p:nvSpPr>
        <p:spPr>
          <a:xfrm>
            <a:off x="1550504" y="908083"/>
            <a:ext cx="3267986" cy="19543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Cert. Signing Authority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1748569" y="1093779"/>
            <a:ext cx="1416050" cy="6227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ound Diagonal Corner Rectangle 4"/>
          <p:cNvSpPr/>
          <p:nvPr/>
        </p:nvSpPr>
        <p:spPr>
          <a:xfrm>
            <a:off x="3164619" y="1107060"/>
            <a:ext cx="1438575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6" name="Round Diagonal Corner Rectangle 5"/>
          <p:cNvSpPr/>
          <p:nvPr/>
        </p:nvSpPr>
        <p:spPr>
          <a:xfrm>
            <a:off x="1848888" y="1180375"/>
            <a:ext cx="1201431" cy="462970"/>
          </a:xfrm>
          <a:prstGeom prst="round2Diag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Digest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8" name="Right Brace 7"/>
          <p:cNvSpPr/>
          <p:nvPr/>
        </p:nvSpPr>
        <p:spPr>
          <a:xfrm rot="5400000">
            <a:off x="3048464" y="552387"/>
            <a:ext cx="272066" cy="2854626"/>
          </a:xfrm>
          <a:prstGeom prst="rightBrace">
            <a:avLst/>
          </a:prstGeom>
          <a:ln w="15875">
            <a:solidFill>
              <a:srgbClr val="C0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2342324" y="2115734"/>
            <a:ext cx="1661823" cy="3578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66518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Alex's Pi</a:t>
            </a:r>
            <a:endParaRPr lang="en-SG" dirty="0"/>
          </a:p>
        </p:txBody>
      </p:sp>
      <p:sp>
        <p:nvSpPr>
          <p:cNvPr id="13" name="Round Diagonal Corner Rectangle 12"/>
          <p:cNvSpPr/>
          <p:nvPr/>
        </p:nvSpPr>
        <p:spPr>
          <a:xfrm>
            <a:off x="5608006" y="3376245"/>
            <a:ext cx="1877802" cy="609600"/>
          </a:xfrm>
          <a:prstGeom prst="round2DiagRect">
            <a:avLst/>
          </a:prstGeom>
          <a:solidFill>
            <a:schemeClr val="accent5">
              <a:lumMod val="40000"/>
              <a:lumOff val="60000"/>
            </a:schemeClr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alex.key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(Public Key)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5764084" y="218202"/>
            <a:ext cx="3238380" cy="1379762"/>
            <a:chOff x="1926098" y="3741267"/>
            <a:chExt cx="3238380" cy="1379762"/>
          </a:xfrm>
        </p:grpSpPr>
        <p:sp>
          <p:nvSpPr>
            <p:cNvPr id="18" name="Rectangle 17"/>
            <p:cNvSpPr/>
            <p:nvPr/>
          </p:nvSpPr>
          <p:spPr>
            <a:xfrm>
              <a:off x="1926098" y="4191857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26098" y="3811583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signing.key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 Diagonal Corner Rectangle 19"/>
            <p:cNvSpPr/>
            <p:nvPr/>
          </p:nvSpPr>
          <p:spPr>
            <a:xfrm>
              <a:off x="1932167" y="4534500"/>
              <a:ext cx="1816261" cy="504662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X.csr</a:t>
              </a:r>
              <a:br>
                <a:rPr lang="en-US" b="1" dirty="0">
                  <a:solidFill>
                    <a:schemeClr val="tx1"/>
                  </a:solidFill>
                </a:rPr>
              </a:br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21" name="Right Brace 20"/>
            <p:cNvSpPr/>
            <p:nvPr/>
          </p:nvSpPr>
          <p:spPr>
            <a:xfrm>
              <a:off x="3750034" y="3741267"/>
              <a:ext cx="166966" cy="1379762"/>
            </a:xfrm>
            <a:prstGeom prst="rightBrace">
              <a:avLst/>
            </a:prstGeom>
            <a:ln w="15875">
              <a:solidFill>
                <a:srgbClr val="C0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2" name="Round Diagonal Corner Rectangle 21"/>
            <p:cNvSpPr/>
            <p:nvPr/>
          </p:nvSpPr>
          <p:spPr>
            <a:xfrm>
              <a:off x="4123680" y="4153749"/>
              <a:ext cx="1040798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X.crt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ound Diagonal Corner Rectangle 24"/>
          <p:cNvSpPr/>
          <p:nvPr/>
        </p:nvSpPr>
        <p:spPr>
          <a:xfrm>
            <a:off x="5594842" y="4046268"/>
            <a:ext cx="1893744" cy="609600"/>
          </a:xfrm>
          <a:prstGeom prst="round2DiagRect">
            <a:avLst/>
          </a:prstGeom>
          <a:solidFill>
            <a:srgbClr val="FFC000"/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alex.csr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 Request)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sp>
        <p:nvSpPr>
          <p:cNvPr id="26" name="Round Diagonal Corner Rectangle 25"/>
          <p:cNvSpPr/>
          <p:nvPr/>
        </p:nvSpPr>
        <p:spPr>
          <a:xfrm>
            <a:off x="5666256" y="4975137"/>
            <a:ext cx="1822330" cy="609471"/>
          </a:xfrm>
          <a:prstGeom prst="round2Diag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alex.crt</a:t>
            </a:r>
          </a:p>
          <a:p>
            <a:pPr algn="ctr"/>
            <a:r>
              <a:rPr lang="en-US" b="1" baseline="-25000" dirty="0">
                <a:solidFill>
                  <a:schemeClr val="tx1"/>
                </a:solidFill>
              </a:rPr>
              <a:t>(Certificate)</a:t>
            </a:r>
            <a:endParaRPr lang="en-SG" b="1" baseline="-250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/>
          <p:cNvCxnSpPr>
            <a:stCxn id="11" idx="1"/>
            <a:endCxn id="11" idx="3"/>
          </p:cNvCxnSpPr>
          <p:nvPr/>
        </p:nvCxnSpPr>
        <p:spPr>
          <a:xfrm>
            <a:off x="5366518" y="4851432"/>
            <a:ext cx="3267986" cy="0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3478" y="5648676"/>
            <a:ext cx="1822330" cy="2757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signing.pem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84744" y="1516096"/>
            <a:ext cx="45814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2451" y="3818535"/>
            <a:ext cx="817250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A2.1.1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727992" y="5356875"/>
            <a:ext cx="811709" cy="455466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A2.1.4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38034" y="3246404"/>
            <a:ext cx="3267986" cy="32100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Operator Laptop</a:t>
            </a:r>
            <a:endParaRPr lang="en-SG" dirty="0"/>
          </a:p>
        </p:txBody>
      </p:sp>
      <p:grpSp>
        <p:nvGrpSpPr>
          <p:cNvPr id="45" name="Group 44"/>
          <p:cNvGrpSpPr/>
          <p:nvPr/>
        </p:nvGrpSpPr>
        <p:grpSpPr>
          <a:xfrm>
            <a:off x="666358" y="3376245"/>
            <a:ext cx="2944859" cy="1279623"/>
            <a:chOff x="666358" y="3376245"/>
            <a:chExt cx="2944859" cy="1279623"/>
          </a:xfrm>
        </p:grpSpPr>
        <p:sp>
          <p:nvSpPr>
            <p:cNvPr id="34" name="Round Diagonal Corner Rectangle 33"/>
            <p:cNvSpPr/>
            <p:nvPr/>
          </p:nvSpPr>
          <p:spPr>
            <a:xfrm>
              <a:off x="679522" y="3376245"/>
              <a:ext cx="1877802" cy="609600"/>
            </a:xfrm>
            <a:prstGeom prst="round2Diag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laptop.key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(Public Key)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 Diagonal Corner Rectangle 34"/>
            <p:cNvSpPr/>
            <p:nvPr/>
          </p:nvSpPr>
          <p:spPr>
            <a:xfrm>
              <a:off x="666358" y="4046268"/>
              <a:ext cx="1893744" cy="609600"/>
            </a:xfrm>
            <a:prstGeom prst="round2DiagRect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laptop.csr</a:t>
              </a:r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 Request)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793967" y="3818535"/>
              <a:ext cx="817250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A2.2.1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38034" y="4851432"/>
            <a:ext cx="3267986" cy="1072970"/>
            <a:chOff x="438034" y="4851432"/>
            <a:chExt cx="3267986" cy="1072970"/>
          </a:xfrm>
        </p:grpSpPr>
        <p:sp>
          <p:nvSpPr>
            <p:cNvPr id="36" name="Round Diagonal Corner Rectangle 35"/>
            <p:cNvSpPr/>
            <p:nvPr/>
          </p:nvSpPr>
          <p:spPr>
            <a:xfrm>
              <a:off x="737772" y="4975137"/>
              <a:ext cx="1822330" cy="609471"/>
            </a:xfrm>
            <a:prstGeom prst="round2Diag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laptop.crt</a:t>
              </a:r>
            </a:p>
            <a:p>
              <a:pPr algn="ctr"/>
              <a:r>
                <a:rPr lang="en-US" b="1" baseline="-25000" dirty="0">
                  <a:solidFill>
                    <a:schemeClr val="tx1"/>
                  </a:solidFill>
                </a:rPr>
                <a:t>(Certificate)</a:t>
              </a:r>
              <a:endParaRPr lang="en-SG" b="1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3" idx="1"/>
              <a:endCxn id="33" idx="3"/>
            </p:cNvCxnSpPr>
            <p:nvPr/>
          </p:nvCxnSpPr>
          <p:spPr>
            <a:xfrm>
              <a:off x="438034" y="4851432"/>
              <a:ext cx="3267986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34994" y="5648676"/>
              <a:ext cx="1822330" cy="27572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err="1">
                  <a:solidFill>
                    <a:schemeClr val="tx1"/>
                  </a:solidFill>
                </a:rPr>
                <a:t>signing.pem</a:t>
              </a:r>
              <a:endParaRPr lang="en-SG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799508" y="5356875"/>
              <a:ext cx="811709" cy="4554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C00000"/>
                  </a:solidFill>
                </a:rPr>
                <a:t>A2.1.4</a:t>
              </a:r>
              <a:endParaRPr lang="en-SG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2" name="Straight Arrow Connector 41"/>
          <p:cNvCxnSpPr>
            <a:stCxn id="33" idx="3"/>
            <a:endCxn id="11" idx="1"/>
          </p:cNvCxnSpPr>
          <p:nvPr/>
        </p:nvCxnSpPr>
        <p:spPr>
          <a:xfrm>
            <a:off x="3706020" y="4851432"/>
            <a:ext cx="1660498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072269" y="4038682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A3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(basic TLS)</a:t>
            </a:r>
            <a:endParaRPr lang="en-SG" sz="1400" b="1" dirty="0">
              <a:solidFill>
                <a:srgbClr val="C0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072269" y="5073760"/>
            <a:ext cx="999461" cy="62477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A4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(</a:t>
            </a:r>
            <a:r>
              <a:rPr lang="en-US" sz="1400" b="1" dirty="0" err="1">
                <a:solidFill>
                  <a:srgbClr val="C00000"/>
                </a:solidFill>
              </a:rPr>
              <a:t>TLS+Ctrl</a:t>
            </a:r>
            <a:r>
              <a:rPr lang="en-US" sz="1400" b="1" dirty="0">
                <a:solidFill>
                  <a:srgbClr val="C00000"/>
                </a:solidFill>
              </a:rPr>
              <a:t>)</a:t>
            </a:r>
            <a:endParaRPr lang="en-SG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930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5" grpId="0" animBg="1"/>
      <p:bldP spid="6" grpId="0" animBg="1"/>
      <p:bldP spid="8" grpId="0" animBg="1"/>
      <p:bldP spid="9" grpId="0"/>
      <p:bldP spid="11" grpId="0" animBg="1"/>
      <p:bldP spid="13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43" grpId="0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Handout Updates </a:t>
            </a:r>
            <a:endParaRPr lang="en-S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94433"/>
              </p:ext>
            </p:extLst>
          </p:nvPr>
        </p:nvGraphicFramePr>
        <p:xfrm>
          <a:off x="278295" y="1480527"/>
          <a:ext cx="8547653" cy="212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653">
                  <a:extLst>
                    <a:ext uri="{9D8B030D-6E8A-4147-A177-3AD203B41FA5}">
                      <a16:colId xmlns:a16="http://schemas.microsoft.com/office/drawing/2014/main" val="2648095945"/>
                    </a:ext>
                  </a:extLst>
                </a:gridCol>
              </a:tblGrid>
              <a:tr h="711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Step 1.1 Generating The CA Key</a:t>
                      </a:r>
                      <a:endParaRPr lang="en-SG" sz="3200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0908"/>
                  </a:ext>
                </a:extLst>
              </a:tr>
              <a:tr h="1274672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openssl</a:t>
                      </a:r>
                      <a:r>
                        <a:rPr lang="en-US" sz="28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dirty="0" err="1">
                          <a:latin typeface="Consolas" panose="020B0609020204030204" pitchFamily="49" charset="0"/>
                        </a:rPr>
                        <a:t>genrsa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–des3 –out </a:t>
                      </a:r>
                      <a:r>
                        <a:rPr lang="en-US" sz="2800" baseline="0" dirty="0" err="1">
                          <a:latin typeface="Consolas" panose="020B0609020204030204" pitchFamily="49" charset="0"/>
                        </a:rPr>
                        <a:t>signing.key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800" b="1" u="sng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4096</a:t>
                      </a:r>
                      <a:endParaRPr lang="en-SG" sz="2800" u="sng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393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65A64-1336-12CA-5C86-3AB133352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53354"/>
              </p:ext>
            </p:extLst>
          </p:nvPr>
        </p:nvGraphicFramePr>
        <p:xfrm>
          <a:off x="298173" y="4008511"/>
          <a:ext cx="8547653" cy="2345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47653">
                  <a:extLst>
                    <a:ext uri="{9D8B030D-6E8A-4147-A177-3AD203B41FA5}">
                      <a16:colId xmlns:a16="http://schemas.microsoft.com/office/drawing/2014/main" val="2648095945"/>
                    </a:ext>
                  </a:extLst>
                </a:gridCol>
              </a:tblGrid>
              <a:tr h="5861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 err="1"/>
                        <a:t>tls-alex-server.cpp</a:t>
                      </a:r>
                      <a:endParaRPr lang="en-SG" sz="3200" dirty="0"/>
                    </a:p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770908"/>
                  </a:ext>
                </a:extLst>
              </a:tr>
              <a:tr h="648979">
                <a:tc>
                  <a:txBody>
                    <a:bodyPr/>
                    <a:lstStyle/>
                    <a:p>
                      <a:r>
                        <a:rPr lang="en-SG" sz="2800" b="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Locate the line #define BAUD_RATE B57600</a:t>
                      </a:r>
                    </a:p>
                    <a:p>
                      <a:r>
                        <a:rPr lang="en-SG" sz="2800" b="0" u="none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Change to: #define BAUD_RATE </a:t>
                      </a:r>
                      <a:r>
                        <a:rPr lang="en-SG" sz="2800" b="0" u="sng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B9600</a:t>
                      </a:r>
                      <a:endParaRPr lang="en-SG" sz="2800" b="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333932"/>
                  </a:ext>
                </a:extLst>
              </a:tr>
              <a:tr h="547536">
                <a:tc>
                  <a:txBody>
                    <a:bodyPr/>
                    <a:lstStyle/>
                    <a:p>
                      <a:endParaRPr lang="en-SG" sz="2800" b="0" u="none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711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825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TCP / IP : In 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170495"/>
            <a:ext cx="6172200" cy="4281373"/>
          </a:xfrm>
          <a:prstGeom prst="rect">
            <a:avLst/>
          </a:prstGeom>
        </p:spPr>
      </p:pic>
      <p:pic>
        <p:nvPicPr>
          <p:cNvPr id="9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63133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42" descr="desktop_computer_stylized_sm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92020" y="1151468"/>
            <a:ext cx="1140505" cy="1089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2469771" y="1377802"/>
            <a:ext cx="3702429" cy="654015"/>
            <a:chOff x="2469771" y="1377802"/>
            <a:chExt cx="3702429" cy="654015"/>
          </a:xfrm>
        </p:grpSpPr>
        <p:sp>
          <p:nvSpPr>
            <p:cNvPr id="11" name="Rectangle 10"/>
            <p:cNvSpPr/>
            <p:nvPr/>
          </p:nvSpPr>
          <p:spPr>
            <a:xfrm>
              <a:off x="2469771" y="1729585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971980" y="1722218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298885" y="1713523"/>
              <a:ext cx="873315" cy="80811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7" name="Picture 58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266886" y="1377802"/>
              <a:ext cx="762000" cy="636587"/>
            </a:xfrm>
            <a:prstGeom prst="rect">
              <a:avLst/>
            </a:prstGeom>
            <a:noFill/>
            <a:ln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  <p:pic>
          <p:nvPicPr>
            <p:cNvPr id="8" name="Picture 5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3458" y="1395229"/>
              <a:ext cx="808038" cy="636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7961" dir="2700000" algn="ctr" rotWithShape="0">
                      <a:schemeClr val="hlink"/>
                    </a:outerShdw>
                  </a:effectLst>
                </a14:hiddenEffects>
              </a:ext>
            </a:extLst>
          </p:spPr>
        </p:pic>
      </p:grpSp>
      <p:sp>
        <p:nvSpPr>
          <p:cNvPr id="14" name="Rectangle 13"/>
          <p:cNvSpPr/>
          <p:nvPr/>
        </p:nvSpPr>
        <p:spPr>
          <a:xfrm>
            <a:off x="5943600" y="6553200"/>
            <a:ext cx="2667000" cy="1968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Source: Partially from Wikipedia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31273" y="2790464"/>
            <a:ext cx="7139709" cy="36614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191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TCP</a:t>
            </a:r>
            <a:r>
              <a:rPr lang="en-US" dirty="0"/>
              <a:t> –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dirty="0"/>
              <a:t>ransmission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/>
              <a:t>ontrol 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</a:t>
            </a:r>
            <a:r>
              <a:rPr lang="en-US" dirty="0"/>
              <a:t>rotocol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IP is a “</a:t>
            </a:r>
            <a:r>
              <a:rPr lang="en-US" b="1" dirty="0"/>
              <a:t>best effort</a:t>
            </a:r>
            <a:r>
              <a:rPr lang="en-US" dirty="0"/>
              <a:t>” protocol</a:t>
            </a:r>
          </a:p>
          <a:p>
            <a:endParaRPr lang="en-US" dirty="0"/>
          </a:p>
          <a:p>
            <a:r>
              <a:rPr lang="en-US" dirty="0"/>
              <a:t>Additional check and controls are needed for reliable end-to-end communication</a:t>
            </a:r>
          </a:p>
          <a:p>
            <a:endParaRPr lang="en-US" dirty="0"/>
          </a:p>
          <a:p>
            <a:r>
              <a:rPr lang="en-US" b="1" dirty="0"/>
              <a:t>TCP ensures: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sent and acknowledged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Packets are reassembled in correct order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A “connection” is established between the sender / receiver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Etc……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427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439" y="193964"/>
            <a:ext cx="4574743" cy="654927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9334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Socket</a:t>
            </a:r>
            <a:r>
              <a:rPr lang="en-US" b="1" dirty="0"/>
              <a:t> Programming</a:t>
            </a:r>
            <a:endParaRPr lang="en-SG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232" y="1043709"/>
            <a:ext cx="7886700" cy="526473"/>
          </a:xfrm>
        </p:spPr>
        <p:txBody>
          <a:bodyPr/>
          <a:lstStyle/>
          <a:p>
            <a:r>
              <a:rPr lang="en-US" dirty="0"/>
              <a:t>An API built on TCP/IP</a:t>
            </a:r>
            <a:endParaRPr lang="en-SG" dirty="0"/>
          </a:p>
        </p:txBody>
      </p:sp>
      <p:sp>
        <p:nvSpPr>
          <p:cNvPr id="6" name="Rectangle 5"/>
          <p:cNvSpPr/>
          <p:nvPr/>
        </p:nvSpPr>
        <p:spPr>
          <a:xfrm>
            <a:off x="963469" y="1884218"/>
            <a:ext cx="2247900" cy="8826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Socket</a:t>
            </a:r>
            <a:endParaRPr lang="en-SG" sz="3600" dirty="0"/>
          </a:p>
        </p:txBody>
      </p:sp>
      <p:sp>
        <p:nvSpPr>
          <p:cNvPr id="9" name="TextBox 8"/>
          <p:cNvSpPr txBox="1"/>
          <p:nvPr/>
        </p:nvSpPr>
        <p:spPr>
          <a:xfrm rot="16200000">
            <a:off x="-1213717" y="3782004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Server</a:t>
            </a:r>
            <a:endParaRPr lang="en-SG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3016825" y="2092401"/>
            <a:ext cx="1379683" cy="461665"/>
            <a:chOff x="3229262" y="2092401"/>
            <a:chExt cx="1379683" cy="461665"/>
          </a:xfrm>
        </p:grpSpPr>
        <p:sp>
          <p:nvSpPr>
            <p:cNvPr id="11" name="Rectangle 10"/>
            <p:cNvSpPr/>
            <p:nvPr/>
          </p:nvSpPr>
          <p:spPr>
            <a:xfrm>
              <a:off x="3229262" y="2163907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8" name="Rectangle 17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064258" y="1881909"/>
            <a:ext cx="2844215" cy="4290868"/>
            <a:chOff x="6064258" y="1881909"/>
            <a:chExt cx="2844215" cy="4290868"/>
          </a:xfrm>
        </p:grpSpPr>
        <p:sp>
          <p:nvSpPr>
            <p:cNvPr id="8" name="Rectangle 7"/>
            <p:cNvSpPr/>
            <p:nvPr/>
          </p:nvSpPr>
          <p:spPr>
            <a:xfrm>
              <a:off x="6075797" y="1881909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Socket</a:t>
              </a:r>
              <a:endParaRPr lang="en-SG" sz="36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6749186" y="3782005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Client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6064258" y="2758208"/>
              <a:ext cx="2253670" cy="3414569"/>
              <a:chOff x="3392632" y="2712605"/>
              <a:chExt cx="2253670" cy="3414569"/>
            </a:xfrm>
          </p:grpSpPr>
          <p:sp>
            <p:nvSpPr>
              <p:cNvPr id="24" name="Rectangle 23"/>
              <p:cNvSpPr/>
              <p:nvPr/>
            </p:nvSpPr>
            <p:spPr>
              <a:xfrm>
                <a:off x="3398402" y="2712605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Transport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392632" y="3842328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7030A0">
                      <a:tint val="66000"/>
                      <a:satMod val="160000"/>
                    </a:srgbClr>
                  </a:gs>
                  <a:gs pos="50000">
                    <a:srgbClr val="7030A0">
                      <a:tint val="44500"/>
                      <a:satMod val="160000"/>
                    </a:srgbClr>
                  </a:gs>
                  <a:gs pos="100000">
                    <a:srgbClr val="7030A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Internet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392632" y="4984751"/>
                <a:ext cx="2247900" cy="1142423"/>
              </a:xfrm>
              <a:prstGeom prst="rect">
                <a:avLst/>
              </a:prstGeom>
              <a:gradFill flip="none" rotWithShape="1">
                <a:gsLst>
                  <a:gs pos="0">
                    <a:srgbClr val="FF0000">
                      <a:tint val="66000"/>
                      <a:satMod val="160000"/>
                    </a:srgbClr>
                  </a:gs>
                  <a:gs pos="50000">
                    <a:srgbClr val="FF0000">
                      <a:tint val="44500"/>
                      <a:satMod val="160000"/>
                    </a:srgbClr>
                  </a:gs>
                  <a:gs pos="100000">
                    <a:srgbClr val="FF0000">
                      <a:tint val="23500"/>
                      <a:satMod val="160000"/>
                    </a:srgbClr>
                  </a:gs>
                </a:gsLst>
                <a:lin ang="16200000" scaled="1"/>
                <a:tileRect/>
              </a:gradFill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Network Access</a:t>
                </a:r>
                <a:endParaRPr lang="en-SG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5" name="Group 14"/>
          <p:cNvGrpSpPr/>
          <p:nvPr/>
        </p:nvGrpSpPr>
        <p:grpSpPr>
          <a:xfrm>
            <a:off x="5164278" y="2092400"/>
            <a:ext cx="1114138" cy="461665"/>
            <a:chOff x="3607953" y="2092401"/>
            <a:chExt cx="1114138" cy="461665"/>
          </a:xfrm>
        </p:grpSpPr>
        <p:sp>
          <p:nvSpPr>
            <p:cNvPr id="16" name="Rectangle 15"/>
            <p:cNvSpPr/>
            <p:nvPr/>
          </p:nvSpPr>
          <p:spPr>
            <a:xfrm>
              <a:off x="4343400" y="2173143"/>
              <a:ext cx="378691" cy="323273"/>
            </a:xfrm>
            <a:prstGeom prst="rect">
              <a:avLst/>
            </a:prstGeom>
            <a:ln w="28575">
              <a:solidFill>
                <a:srgbClr val="002060"/>
              </a:solidFill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07953" y="2092401"/>
              <a:ext cx="10009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Port</a:t>
              </a:r>
              <a:endParaRPr lang="en-SG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919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So……</a:t>
            </a:r>
            <a:endParaRPr lang="en-SG" dirty="0"/>
          </a:p>
        </p:txBody>
      </p:sp>
      <p:grpSp>
        <p:nvGrpSpPr>
          <p:cNvPr id="7" name="Group 6"/>
          <p:cNvGrpSpPr/>
          <p:nvPr/>
        </p:nvGrpSpPr>
        <p:grpSpPr>
          <a:xfrm>
            <a:off x="360795" y="1884218"/>
            <a:ext cx="4035713" cy="4057074"/>
            <a:chOff x="360795" y="1884218"/>
            <a:chExt cx="4035713" cy="4057074"/>
          </a:xfrm>
        </p:grpSpPr>
        <p:sp>
          <p:nvSpPr>
            <p:cNvPr id="6" name="Rectangle 5"/>
            <p:cNvSpPr/>
            <p:nvPr/>
          </p:nvSpPr>
          <p:spPr>
            <a:xfrm>
              <a:off x="963469" y="1884218"/>
              <a:ext cx="2247900" cy="8826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alex-server.cpp</a:t>
              </a:r>
              <a:endParaRPr lang="en-SG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-1213717" y="3782004"/>
              <a:ext cx="3733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Server (</a:t>
              </a:r>
              <a:r>
                <a:rPr lang="en-US" sz="3200" b="1" dirty="0">
                  <a:solidFill>
                    <a:srgbClr val="C0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Alex’s PI</a:t>
              </a:r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)</a:t>
              </a:r>
              <a:endParaRPr lang="en-SG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3016825" y="2092401"/>
              <a:ext cx="1379683" cy="461665"/>
              <a:chOff x="3229262" y="2092401"/>
              <a:chExt cx="1379683" cy="461665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3229262" y="2163907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5164278" y="1881909"/>
            <a:ext cx="3744195" cy="4059384"/>
            <a:chOff x="5164278" y="1881909"/>
            <a:chExt cx="3744195" cy="4059384"/>
          </a:xfrm>
        </p:grpSpPr>
        <p:grpSp>
          <p:nvGrpSpPr>
            <p:cNvPr id="12" name="Group 11"/>
            <p:cNvGrpSpPr/>
            <p:nvPr/>
          </p:nvGrpSpPr>
          <p:grpSpPr>
            <a:xfrm>
              <a:off x="6075797" y="1881909"/>
              <a:ext cx="2832676" cy="4059384"/>
              <a:chOff x="6075797" y="1881909"/>
              <a:chExt cx="2832676" cy="4059384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6075797" y="1881909"/>
                <a:ext cx="2247900" cy="88265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alex-client.cpp</a:t>
                </a:r>
                <a:endParaRPr lang="en-SG" sz="2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6749186" y="3782005"/>
                <a:ext cx="37338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Client (</a:t>
                </a:r>
                <a:r>
                  <a:rPr lang="en-US" sz="3200" b="1" dirty="0">
                    <a:solidFill>
                      <a:srgbClr val="C0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Your Laptop</a:t>
                </a:r>
                <a:r>
                  <a:rPr lang="en-US" sz="32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en-SG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5" name="Group 14"/>
            <p:cNvGrpSpPr/>
            <p:nvPr/>
          </p:nvGrpSpPr>
          <p:grpSpPr>
            <a:xfrm>
              <a:off x="5164278" y="2092400"/>
              <a:ext cx="1114138" cy="461665"/>
              <a:chOff x="3607953" y="2092401"/>
              <a:chExt cx="1114138" cy="461665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4343400" y="2173143"/>
                <a:ext cx="378691" cy="323273"/>
              </a:xfrm>
              <a:prstGeom prst="rect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607953" y="2092401"/>
                <a:ext cx="10009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Port</a:t>
                </a:r>
                <a:endParaRPr lang="en-SG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963469" y="2764559"/>
            <a:ext cx="2253670" cy="3414569"/>
            <a:chOff x="3392632" y="2712605"/>
            <a:chExt cx="2253670" cy="3414569"/>
          </a:xfrm>
        </p:grpSpPr>
        <p:sp>
          <p:nvSpPr>
            <p:cNvPr id="19" name="Rectangle 18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6064258" y="2758208"/>
            <a:ext cx="2253670" cy="3414569"/>
            <a:chOff x="3392632" y="2712605"/>
            <a:chExt cx="2253670" cy="3414569"/>
          </a:xfrm>
        </p:grpSpPr>
        <p:sp>
          <p:nvSpPr>
            <p:cNvPr id="23" name="Rectangle 22"/>
            <p:cNvSpPr/>
            <p:nvPr/>
          </p:nvSpPr>
          <p:spPr>
            <a:xfrm>
              <a:off x="3398402" y="2712605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tint val="66000"/>
                    <a:satMod val="160000"/>
                  </a:schemeClr>
                </a:gs>
                <a:gs pos="50000">
                  <a:schemeClr val="accent6">
                    <a:tint val="44500"/>
                    <a:satMod val="160000"/>
                  </a:schemeClr>
                </a:gs>
                <a:gs pos="100000">
                  <a:schemeClr val="accent6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Transport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392632" y="3842328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Internet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392632" y="4984751"/>
              <a:ext cx="2247900" cy="1142423"/>
            </a:xfrm>
            <a:prstGeom prst="rect">
              <a:avLst/>
            </a:pr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Network Access</a:t>
              </a:r>
              <a:endParaRPr lang="en-SG" sz="3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594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T</a:t>
            </a:r>
            <a:r>
              <a:rPr lang="en-US" dirty="0"/>
              <a:t>ransport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L</a:t>
            </a:r>
            <a:r>
              <a:rPr lang="en-US" dirty="0"/>
              <a:t>ayer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S</a:t>
            </a:r>
            <a:r>
              <a:rPr lang="en-US" dirty="0"/>
              <a:t>ecurity</a:t>
            </a:r>
            <a:endParaRPr lang="en-SG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481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General Idea</a:t>
            </a:r>
            <a:endParaRPr lang="en-SG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"/>
          </a:xfrm>
        </p:spPr>
        <p:txBody>
          <a:bodyPr/>
          <a:lstStyle/>
          <a:p>
            <a:r>
              <a:rPr lang="en-US" dirty="0"/>
              <a:t>Encryption Process consists of:</a:t>
            </a:r>
          </a:p>
          <a:p>
            <a:pPr lvl="1">
              <a:buNone/>
            </a:pPr>
            <a:endParaRPr lang="en-SG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068036002"/>
              </p:ext>
            </p:extLst>
          </p:nvPr>
        </p:nvGraphicFramePr>
        <p:xfrm>
          <a:off x="609600" y="1752600"/>
          <a:ext cx="80772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0078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B476295-6FD2-4F2B-BFBA-A4DB2267FD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DDDD6C2-49C9-40ED-A0EF-6A2CCD80C6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26CDAD-EA6C-431B-97E6-BA8B0569C9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F773C2-30B3-42A9-AE67-4BFC9F7C5F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9858D4E-29E2-40F3-9BB8-C3A1181B3D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27D31-F9BF-449F-B0AF-4058A1CC21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1150</Words>
  <Application>Microsoft Macintosh PowerPoint</Application>
  <PresentationFormat>On-screen Show (4:3)</PresentationFormat>
  <Paragraphs>275</Paragraphs>
  <Slides>29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Wingdings</vt:lpstr>
      <vt:lpstr>Office Theme</vt:lpstr>
      <vt:lpstr>CG2111A</vt:lpstr>
      <vt:lpstr>TCP / IP vs 7-Layer</vt:lpstr>
      <vt:lpstr>TCP / IP : In Action</vt:lpstr>
      <vt:lpstr>TCP – Transmission Control Protocol</vt:lpstr>
      <vt:lpstr>PowerPoint Presentation</vt:lpstr>
      <vt:lpstr>Socket Programming</vt:lpstr>
      <vt:lpstr>So……</vt:lpstr>
      <vt:lpstr>Transport Layer Security</vt:lpstr>
      <vt:lpstr>The General Idea</vt:lpstr>
      <vt:lpstr>Encryption Process: Illustration</vt:lpstr>
      <vt:lpstr>Decryption Process: Illustration</vt:lpstr>
      <vt:lpstr>The problem of key distribution</vt:lpstr>
      <vt:lpstr>The key distribution problem: Illustration</vt:lpstr>
      <vt:lpstr>Some background</vt:lpstr>
      <vt:lpstr>Public Key Encryption: Basic Idea</vt:lpstr>
      <vt:lpstr>Public Key Encryption: Illustration</vt:lpstr>
      <vt:lpstr>Public and Private Key: Is it possible?</vt:lpstr>
      <vt:lpstr>Public and Private Key: Basic Idea</vt:lpstr>
      <vt:lpstr>Factorization: Is it hard?</vt:lpstr>
      <vt:lpstr>Diffie-Hellman-Merkle Key Exchange</vt:lpstr>
      <vt:lpstr>Diffie-Hellman-Merkle Key Exchange</vt:lpstr>
      <vt:lpstr>Are you Alice?</vt:lpstr>
      <vt:lpstr>Check my signature</vt:lpstr>
      <vt:lpstr>Are you Alice - Solution</vt:lpstr>
      <vt:lpstr>Are you Alice - Is it really solved?</vt:lpstr>
      <vt:lpstr>Introducing Charlie</vt:lpstr>
      <vt:lpstr>PowerPoint Presentation</vt:lpstr>
      <vt:lpstr>W9S2 – In a nutshell</vt:lpstr>
      <vt:lpstr>Handout Updates 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EPP 2 Week 7 Studio 1</dc:title>
  <dc:creator>Soo Yuen Jien</dc:creator>
  <cp:lastModifiedBy>Tan Keng Yan, Colin</cp:lastModifiedBy>
  <cp:revision>57</cp:revision>
  <dcterms:created xsi:type="dcterms:W3CDTF">2018-03-05T03:07:28Z</dcterms:created>
  <dcterms:modified xsi:type="dcterms:W3CDTF">2025-03-17T06:43:44Z</dcterms:modified>
</cp:coreProperties>
</file>