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FF0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8D0DF-48D5-4684-8096-31748A7D21F7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2C423-004B-4D5F-AD3F-0D2C021461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120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74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0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07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265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55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00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35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92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01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889-9D34-4BBB-8EBF-7B432ADE08F0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14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BB889-9D34-4BBB-8EBF-7B432ADE08F0}" type="datetimeFigureOut">
              <a:rPr lang="ru-RU" smtClean="0"/>
              <a:t>16.05.2019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9718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71" y="105508"/>
            <a:ext cx="9144000" cy="6858000"/>
          </a:xfrm>
          <a:prstGeom prst="rect">
            <a:avLst/>
          </a:prstGeom>
        </p:spPr>
      </p:pic>
      <p:sp>
        <p:nvSpPr>
          <p:cNvPr id="18" name="Заголовок 1"/>
          <p:cNvSpPr>
            <a:spLocks noGrp="1"/>
          </p:cNvSpPr>
          <p:nvPr>
            <p:ph type="ctrTitle"/>
          </p:nvPr>
        </p:nvSpPr>
        <p:spPr>
          <a:xfrm>
            <a:off x="536331" y="2596204"/>
            <a:ext cx="7548784" cy="1876607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3200" b="1" spc="50" dirty="0" err="1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Моделювання</a:t>
            </a:r>
            <a:r>
              <a:rPr lang="ru-RU" sz="32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 </a:t>
            </a:r>
            <a:r>
              <a:rPr lang="ru-RU" sz="3200" b="1" spc="50" dirty="0" err="1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роботи</a:t>
            </a:r>
            <a:r>
              <a:rPr lang="ru-RU" sz="32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 банку «</a:t>
            </a:r>
            <a:r>
              <a:rPr lang="ru-RU" sz="3200" b="1" spc="50" dirty="0" err="1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Інтелект</a:t>
            </a:r>
            <a:r>
              <a:rPr lang="ru-RU" sz="32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», </a:t>
            </a:r>
            <a:r>
              <a:rPr lang="ru-RU" sz="3200" b="1" spc="50" dirty="0" err="1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моделювання</a:t>
            </a:r>
            <a:r>
              <a:rPr lang="ru-RU" sz="32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 банкомату, </a:t>
            </a:r>
            <a:r>
              <a:rPr lang="ru-RU" sz="3200" b="1" spc="50" dirty="0" err="1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вклади</a:t>
            </a:r>
            <a:r>
              <a:rPr lang="ru-RU" sz="32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 і </a:t>
            </a:r>
            <a:r>
              <a:rPr lang="ru-RU" sz="3200" b="1" spc="50" dirty="0" err="1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види</a:t>
            </a:r>
            <a:r>
              <a:rPr lang="ru-RU" sz="32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 </a:t>
            </a:r>
            <a:r>
              <a:rPr lang="ru-RU" sz="3200" b="1" spc="50" dirty="0" err="1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вкладів</a:t>
            </a:r>
            <a:r>
              <a:rPr lang="ru-RU" sz="32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, </a:t>
            </a:r>
            <a:r>
              <a:rPr lang="ru-RU" sz="3200" b="1" spc="50" dirty="0" err="1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реєстр</a:t>
            </a:r>
            <a:r>
              <a:rPr lang="ru-RU" sz="32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 </a:t>
            </a:r>
            <a:r>
              <a:rPr lang="ru-RU" sz="3200" b="1" spc="50" dirty="0" err="1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рахунків</a:t>
            </a:r>
            <a:r>
              <a:rPr lang="ru-RU" sz="32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 </a:t>
            </a:r>
            <a:r>
              <a:rPr lang="ru-RU" sz="3200" b="1" spc="50" dirty="0" err="1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фізичних</a:t>
            </a:r>
            <a:r>
              <a:rPr lang="ru-RU" sz="32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 та </a:t>
            </a:r>
            <a:r>
              <a:rPr lang="ru-RU" sz="3200" b="1" spc="50" dirty="0" err="1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юридичних</a:t>
            </a:r>
            <a:r>
              <a:rPr lang="ru-RU" sz="32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 </a:t>
            </a:r>
            <a:r>
              <a:rPr lang="ru-RU" sz="3200" b="1" spc="50" dirty="0" err="1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осіб</a:t>
            </a:r>
            <a:endParaRPr lang="ru-RU" sz="3200" b="1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</p:txBody>
      </p:sp>
      <p:sp>
        <p:nvSpPr>
          <p:cNvPr id="1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13683" y="5325080"/>
            <a:ext cx="3517612" cy="485870"/>
          </a:xfrm>
        </p:spPr>
        <p:txBody>
          <a:bodyPr>
            <a:noAutofit/>
          </a:bodyPr>
          <a:lstStyle/>
          <a:p>
            <a:r>
              <a:rPr lang="ru-RU" sz="2000" dirty="0" err="1"/>
              <a:t>Виконав</a:t>
            </a:r>
            <a:r>
              <a:rPr lang="ru-RU" sz="2000" dirty="0"/>
              <a:t> студент </a:t>
            </a:r>
            <a:r>
              <a:rPr lang="ru-RU" sz="2000" dirty="0" err="1"/>
              <a:t>групи</a:t>
            </a:r>
            <a:r>
              <a:rPr lang="ru-RU" sz="2000" dirty="0"/>
              <a:t> Пі-162</a:t>
            </a:r>
          </a:p>
          <a:p>
            <a:r>
              <a:rPr lang="uk-UA" sz="2000" dirty="0" err="1" smtClean="0"/>
              <a:t>Ямборко</a:t>
            </a:r>
            <a:r>
              <a:rPr lang="uk-UA" sz="2000" dirty="0" smtClean="0"/>
              <a:t> Дмитро</a:t>
            </a:r>
            <a:endParaRPr lang="uk-UA" sz="2000" dirty="0"/>
          </a:p>
          <a:p>
            <a:r>
              <a:rPr lang="uk-UA" sz="2000" dirty="0"/>
              <a:t>Керівник: </a:t>
            </a:r>
            <a:r>
              <a:rPr lang="uk-UA" sz="2000" dirty="0" err="1"/>
              <a:t>Григоровський</a:t>
            </a:r>
            <a:r>
              <a:rPr lang="uk-UA" sz="2000" dirty="0"/>
              <a:t> Є.С.</a:t>
            </a:r>
            <a:endParaRPr lang="ru-RU" sz="2000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318342" y="296234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Курсовий</a:t>
            </a:r>
            <a:r>
              <a:rPr lang="ru-RU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проект на тему</a:t>
            </a:r>
            <a:endParaRPr lang="ru-RU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383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6491" y="198687"/>
            <a:ext cx="4897553" cy="795801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uk-UA" sz="48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Постановка задачі:</a:t>
            </a:r>
            <a:endParaRPr lang="ru-RU" sz="4800" b="1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78" name="Group 2"/>
          <p:cNvGrpSpPr>
            <a:grpSpLocks/>
          </p:cNvGrpSpPr>
          <p:nvPr/>
        </p:nvGrpSpPr>
        <p:grpSpPr bwMode="auto">
          <a:xfrm>
            <a:off x="1219557" y="5703547"/>
            <a:ext cx="6183316" cy="555625"/>
            <a:chOff x="1248" y="1440"/>
            <a:chExt cx="3895" cy="350"/>
          </a:xfrm>
        </p:grpSpPr>
        <p:sp>
          <p:nvSpPr>
            <p:cNvPr id="79" name="Line 3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0" name="Rectangle 4"/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  <a:contourClr>
                <a:srgbClr val="FF7C8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  <p:sp>
          <p:nvSpPr>
            <p:cNvPr id="81" name="Text Box 5"/>
            <p:cNvSpPr txBox="1">
              <a:spLocks noChangeArrowheads="1"/>
            </p:cNvSpPr>
            <p:nvPr/>
          </p:nvSpPr>
          <p:spPr bwMode="gray">
            <a:xfrm>
              <a:off x="1773" y="1462"/>
              <a:ext cx="33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uk-UA" sz="2400" dirty="0" smtClean="0"/>
                <a:t>Зняття/поповнення особистого рахунку</a:t>
              </a:r>
              <a:endParaRPr lang="en-US" sz="2400" dirty="0"/>
            </a:p>
          </p:txBody>
        </p:sp>
        <p:sp>
          <p:nvSpPr>
            <p:cNvPr id="82" name="Text Box 6"/>
            <p:cNvSpPr txBox="1">
              <a:spLocks noChangeArrowheads="1"/>
            </p:cNvSpPr>
            <p:nvPr/>
          </p:nvSpPr>
          <p:spPr bwMode="gray">
            <a:xfrm>
              <a:off x="1296" y="14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/>
                <a:t>4</a:t>
              </a:r>
            </a:p>
          </p:txBody>
        </p:sp>
      </p:grpSp>
      <p:grpSp>
        <p:nvGrpSpPr>
          <p:cNvPr id="83" name="Group 7"/>
          <p:cNvGrpSpPr>
            <a:grpSpLocks/>
          </p:cNvGrpSpPr>
          <p:nvPr/>
        </p:nvGrpSpPr>
        <p:grpSpPr bwMode="auto">
          <a:xfrm>
            <a:off x="458861" y="1112215"/>
            <a:ext cx="7516571" cy="2637796"/>
            <a:chOff x="1947" y="1772"/>
            <a:chExt cx="5809" cy="1670"/>
          </a:xfrm>
        </p:grpSpPr>
        <p:sp>
          <p:nvSpPr>
            <p:cNvPr id="84" name="Line 8"/>
            <p:cNvSpPr>
              <a:spLocks noChangeShapeType="1"/>
            </p:cNvSpPr>
            <p:nvPr/>
          </p:nvSpPr>
          <p:spPr bwMode="gray">
            <a:xfrm flipV="1">
              <a:off x="2730" y="3436"/>
              <a:ext cx="3723" cy="6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5" name="Rectangle 9"/>
            <p:cNvSpPr>
              <a:spLocks noChangeArrowheads="1"/>
            </p:cNvSpPr>
            <p:nvPr/>
          </p:nvSpPr>
          <p:spPr bwMode="gray">
            <a:xfrm rot="3419336">
              <a:off x="2579" y="3079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  <a:contourClr>
                <a:srgbClr val="99CC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  <p:sp>
          <p:nvSpPr>
            <p:cNvPr id="86" name="Text Box 10"/>
            <p:cNvSpPr txBox="1">
              <a:spLocks noChangeArrowheads="1"/>
            </p:cNvSpPr>
            <p:nvPr/>
          </p:nvSpPr>
          <p:spPr bwMode="gray">
            <a:xfrm>
              <a:off x="1947" y="1772"/>
              <a:ext cx="5809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uk-UA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З використанням технології </a:t>
              </a:r>
              <a:r>
                <a:rPr lang="uk-UA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ООП, </a:t>
              </a:r>
              <a:r>
                <a:rPr lang="uk-UA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розробити проект, головною </a:t>
              </a:r>
              <a:r>
                <a:rPr lang="ru-RU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метою </a:t>
              </a:r>
              <a:r>
                <a:rPr lang="ru-RU" sz="2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якого</a:t>
              </a:r>
              <a:r>
                <a:rPr lang="ru-RU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є </a:t>
              </a:r>
              <a:r>
                <a:rPr lang="ru-RU" sz="2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Моделювання</a:t>
              </a:r>
              <a:r>
                <a:rPr lang="ru-RU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ru-RU" sz="2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роботи</a:t>
              </a:r>
              <a:r>
                <a:rPr lang="ru-RU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банку «</a:t>
              </a:r>
              <a:r>
                <a:rPr lang="ru-RU" sz="2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Інтелект</a:t>
              </a:r>
              <a:r>
                <a:rPr lang="ru-RU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», </a:t>
              </a:r>
              <a:r>
                <a:rPr lang="ru-RU" sz="2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моделювання</a:t>
              </a:r>
              <a:r>
                <a:rPr lang="ru-RU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банкомату, </a:t>
              </a:r>
              <a:r>
                <a:rPr lang="ru-RU" sz="2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вклади</a:t>
              </a:r>
              <a:r>
                <a:rPr lang="ru-RU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і </a:t>
              </a:r>
              <a:r>
                <a:rPr lang="ru-RU" sz="2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види</a:t>
              </a:r>
              <a:r>
                <a:rPr lang="ru-RU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ru-RU" sz="2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вкладів</a:t>
              </a:r>
              <a:r>
                <a:rPr lang="ru-RU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ru-RU" sz="2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реєстр</a:t>
              </a:r>
              <a:r>
                <a:rPr lang="ru-RU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ru-RU" sz="2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рахунків</a:t>
              </a:r>
              <a:r>
                <a:rPr lang="ru-RU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ru-RU" sz="2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фізичних</a:t>
              </a:r>
              <a:r>
                <a:rPr lang="ru-RU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та </a:t>
              </a:r>
              <a:r>
                <a:rPr lang="ru-RU" sz="2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юридичних</a:t>
              </a:r>
              <a:r>
                <a:rPr lang="ru-RU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ru-RU" sz="2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осіб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 </a:t>
              </a:r>
              <a:r>
                <a:rPr lang="ru-RU" sz="2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Додаток</a:t>
              </a:r>
              <a:r>
                <a:rPr lang="ru-RU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повинен </a:t>
              </a:r>
              <a:r>
                <a:rPr lang="ru-RU" sz="2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містити</a:t>
              </a:r>
              <a:r>
                <a:rPr lang="ru-RU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:</a:t>
              </a:r>
            </a:p>
          </p:txBody>
        </p:sp>
        <p:sp>
          <p:nvSpPr>
            <p:cNvPr id="87" name="Text Box 11"/>
            <p:cNvSpPr txBox="1">
              <a:spLocks noChangeArrowheads="1"/>
            </p:cNvSpPr>
            <p:nvPr/>
          </p:nvSpPr>
          <p:spPr bwMode="gray">
            <a:xfrm>
              <a:off x="2623" y="3117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1</a:t>
              </a:r>
            </a:p>
          </p:txBody>
        </p:sp>
      </p:grpSp>
      <p:grpSp>
        <p:nvGrpSpPr>
          <p:cNvPr id="88" name="Group 12"/>
          <p:cNvGrpSpPr>
            <a:grpSpLocks/>
          </p:cNvGrpSpPr>
          <p:nvPr/>
        </p:nvGrpSpPr>
        <p:grpSpPr bwMode="auto">
          <a:xfrm>
            <a:off x="1236784" y="4032584"/>
            <a:ext cx="5105400" cy="555625"/>
            <a:chOff x="1248" y="2640"/>
            <a:chExt cx="3216" cy="350"/>
          </a:xfrm>
        </p:grpSpPr>
        <p:sp>
          <p:nvSpPr>
            <p:cNvPr id="89" name="Line 13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0" name="Rectangle 14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  <p:sp>
          <p:nvSpPr>
            <p:cNvPr id="91" name="Text Box 15"/>
            <p:cNvSpPr txBox="1">
              <a:spLocks noChangeArrowheads="1"/>
            </p:cNvSpPr>
            <p:nvPr/>
          </p:nvSpPr>
          <p:spPr bwMode="gray">
            <a:xfrm>
              <a:off x="1773" y="2648"/>
              <a:ext cx="256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uk-UA" sz="2400" dirty="0" err="1" smtClean="0"/>
                <a:t>Доданна</a:t>
              </a:r>
              <a:r>
                <a:rPr lang="uk-UA" sz="2400" dirty="0" smtClean="0"/>
                <a:t>, облік клієнтів банку</a:t>
              </a:r>
              <a:endParaRPr lang="en-US" sz="2400" dirty="0"/>
            </a:p>
          </p:txBody>
        </p:sp>
        <p:sp>
          <p:nvSpPr>
            <p:cNvPr id="92" name="Text Box 16"/>
            <p:cNvSpPr txBox="1">
              <a:spLocks noChangeArrowheads="1"/>
            </p:cNvSpPr>
            <p:nvPr/>
          </p:nvSpPr>
          <p:spPr bwMode="gray">
            <a:xfrm>
              <a:off x="1296" y="26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2</a:t>
              </a:r>
            </a:p>
          </p:txBody>
        </p:sp>
      </p:grpSp>
      <p:grpSp>
        <p:nvGrpSpPr>
          <p:cNvPr id="93" name="Group 17"/>
          <p:cNvGrpSpPr>
            <a:grpSpLocks/>
          </p:cNvGrpSpPr>
          <p:nvPr/>
        </p:nvGrpSpPr>
        <p:grpSpPr bwMode="auto">
          <a:xfrm>
            <a:off x="1236784" y="4870784"/>
            <a:ext cx="6530982" cy="555625"/>
            <a:chOff x="1248" y="3230"/>
            <a:chExt cx="4114" cy="350"/>
          </a:xfrm>
        </p:grpSpPr>
        <p:sp>
          <p:nvSpPr>
            <p:cNvPr id="94" name="Line 18"/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5" name="Rectangle 19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  <a:contourClr>
                <a:srgbClr val="FF9933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  <p:sp>
          <p:nvSpPr>
            <p:cNvPr id="96" name="Text Box 20"/>
            <p:cNvSpPr txBox="1">
              <a:spLocks noChangeArrowheads="1"/>
            </p:cNvSpPr>
            <p:nvPr/>
          </p:nvSpPr>
          <p:spPr bwMode="gray">
            <a:xfrm>
              <a:off x="1736" y="3261"/>
              <a:ext cx="36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uk-UA" sz="2400" dirty="0" smtClean="0"/>
                <a:t>Перегляд інформації за власним рахунком</a:t>
              </a:r>
              <a:endParaRPr lang="en-US" sz="2400" dirty="0"/>
            </a:p>
          </p:txBody>
        </p:sp>
        <p:sp>
          <p:nvSpPr>
            <p:cNvPr id="97" name="Text Box 21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/>
                <a:t>3</a:t>
              </a:r>
            </a:p>
          </p:txBody>
        </p:sp>
      </p:grpSp>
      <p:sp>
        <p:nvSpPr>
          <p:cNvPr id="29" name="Text Box 15"/>
          <p:cNvSpPr txBox="1">
            <a:spLocks noChangeArrowheads="1"/>
          </p:cNvSpPr>
          <p:nvPr/>
        </p:nvSpPr>
        <p:spPr bwMode="gray">
          <a:xfrm>
            <a:off x="2035053" y="3232218"/>
            <a:ext cx="19479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uk-UA" sz="2400" dirty="0" smtClean="0"/>
              <a:t>Форма логіну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425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uk-UA" sz="48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Коротко про ООП</a:t>
            </a:r>
            <a:r>
              <a:rPr lang="uk-UA" sz="48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:</a:t>
            </a:r>
            <a:endParaRPr lang="ru-RU" sz="4800" b="1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gray">
          <a:xfrm>
            <a:off x="696254" y="1805002"/>
            <a:ext cx="751657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uk-U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Об'єктно-орієнтоване програмування — це метод програмування, заснований на поданні програми у вигляді сукупності взаємодіючих об'єктів, кожен з яких є екземпляром певного класу, а класи є членами певної ієрархії </a:t>
            </a:r>
            <a:r>
              <a:rPr lang="uk-U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наслідування. </a:t>
            </a:r>
            <a:r>
              <a:rPr lang="uk-U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Програмісти спочатку пишуть клас, а на його основі при виконанні програми створюються конкретні об'єкти (екземпляри класів). На основі класів можна створювати нові, які розширюють базовий клас і таким чином створюється ієрархія класів.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416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ÑÐ°Ñ Ð¿Ð¾ÑÑÐºÑ Ð·Ð¾Ð±ÑÐ°Ð¶ÐµÐ½Ñ Ð·Ð° Ð·Ð°Ð¿Ð¸ÑÐ¾Ð¼ &quot;ÐÐÐ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773723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81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93929" y="436080"/>
            <a:ext cx="4897553" cy="795801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uk-UA" sz="48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Про проект:</a:t>
            </a:r>
            <a:endParaRPr lang="ru-RU" sz="4800" b="1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946209" y="3490164"/>
            <a:ext cx="3794127" cy="773113"/>
            <a:chOff x="1248" y="1440"/>
            <a:chExt cx="2390" cy="487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  <a:contourClr>
                <a:srgbClr val="FF7C8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gray">
            <a:xfrm>
              <a:off x="1773" y="1462"/>
              <a:ext cx="1865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Інші застосовані технології : 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lvl="1">
                <a:buFont typeface="Wingdings" panose="05000000000000000000" pitchFamily="2" charset="2"/>
                <a:buChar char="q"/>
              </a:pPr>
              <a:r>
                <a:rPr lang="en-US" sz="2400" dirty="0" smtClean="0"/>
                <a:t>.NET</a:t>
              </a:r>
              <a:endParaRPr lang="en-US" sz="2400" dirty="0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gray">
            <a:xfrm>
              <a:off x="1296" y="14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sz="2400" b="1" dirty="0"/>
                <a:t>3</a:t>
              </a:r>
              <a:endParaRPr lang="en-US" sz="2400" b="1" dirty="0"/>
            </a:p>
          </p:txBody>
        </p:sp>
      </p:grp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929053" y="1825715"/>
            <a:ext cx="5105400" cy="555625"/>
            <a:chOff x="1248" y="2640"/>
            <a:chExt cx="3216" cy="350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gray">
            <a:xfrm>
              <a:off x="1773" y="2648"/>
              <a:ext cx="22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Programming language: </a:t>
              </a:r>
              <a:r>
                <a:rPr lang="uk-UA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C#</a:t>
              </a:r>
              <a:endPara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gray">
            <a:xfrm>
              <a:off x="1296" y="26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sz="2400" b="1" dirty="0" smtClean="0"/>
                <a:t>1</a:t>
              </a:r>
              <a:endParaRPr lang="en-US" sz="2400" b="1" dirty="0"/>
            </a:p>
          </p:txBody>
        </p:sp>
      </p:grpSp>
      <p:grpSp>
        <p:nvGrpSpPr>
          <p:cNvPr id="15" name="Group 17"/>
          <p:cNvGrpSpPr>
            <a:grpSpLocks/>
          </p:cNvGrpSpPr>
          <p:nvPr/>
        </p:nvGrpSpPr>
        <p:grpSpPr bwMode="auto">
          <a:xfrm>
            <a:off x="929053" y="2663915"/>
            <a:ext cx="5105405" cy="555625"/>
            <a:chOff x="1248" y="3230"/>
            <a:chExt cx="3216" cy="350"/>
          </a:xfrm>
        </p:grpSpPr>
        <p:sp>
          <p:nvSpPr>
            <p:cNvPr id="16" name="Line 18"/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  <a:contourClr>
                <a:srgbClr val="FF9933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gray">
            <a:xfrm>
              <a:off x="1736" y="3261"/>
              <a:ext cx="12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IDE: </a:t>
              </a:r>
              <a:r>
                <a:rPr lang="en-US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MVS 2019</a:t>
              </a:r>
              <a:endPara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sz="2400" b="1" dirty="0"/>
                <a:t>2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3554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93929" y="436080"/>
            <a:ext cx="6164071" cy="795801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uk-UA" sz="48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Діаграма використання</a:t>
            </a:r>
            <a:r>
              <a:rPr lang="uk-UA" sz="48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:</a:t>
            </a:r>
            <a:endParaRPr lang="ru-RU" sz="4800" b="1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25" y="2366951"/>
            <a:ext cx="7867009" cy="393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5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41175" y="954826"/>
            <a:ext cx="6164071" cy="795801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uk-UA" sz="48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Діаграма класів</a:t>
            </a:r>
            <a:r>
              <a:rPr lang="uk-UA" sz="48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:</a:t>
            </a:r>
            <a:endParaRPr lang="ru-RU" sz="4800" b="1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10" y="2540977"/>
            <a:ext cx="8775821" cy="27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4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24254" y="667568"/>
            <a:ext cx="6164071" cy="795801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48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Використання ООП:</a:t>
            </a:r>
            <a:endParaRPr lang="ru-RU" sz="4800" b="1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003" y="2360639"/>
            <a:ext cx="5253736" cy="323749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41" y="2777268"/>
            <a:ext cx="3230807" cy="256845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24254" y="14633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Наглядно технологію ООП видно на прикладі класів: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837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24254" y="667568"/>
            <a:ext cx="6164071" cy="795801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48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rPr>
              <a:t>Результат:</a:t>
            </a:r>
            <a:endParaRPr lang="ru-RU" sz="4800" b="1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929053" y="1825715"/>
            <a:ext cx="6946901" cy="555625"/>
            <a:chOff x="1248" y="2640"/>
            <a:chExt cx="4376" cy="350"/>
          </a:xfrm>
        </p:grpSpPr>
        <p:sp>
          <p:nvSpPr>
            <p:cNvPr id="5" name="Line 13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" name="Rectangle 14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  <p:sp>
          <p:nvSpPr>
            <p:cNvPr id="7" name="Text Box 15"/>
            <p:cNvSpPr txBox="1">
              <a:spLocks noChangeArrowheads="1"/>
            </p:cNvSpPr>
            <p:nvPr/>
          </p:nvSpPr>
          <p:spPr bwMode="gray">
            <a:xfrm>
              <a:off x="1773" y="2648"/>
              <a:ext cx="385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Щоб відкрити форму потрібно ввести </a:t>
              </a:r>
              <a:r>
                <a:rPr lang="uk-UA" sz="2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пін</a:t>
              </a:r>
              <a:r>
                <a:rPr lang="uk-UA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-код</a:t>
              </a:r>
              <a:endPara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 Box 16"/>
            <p:cNvSpPr txBox="1">
              <a:spLocks noChangeArrowheads="1"/>
            </p:cNvSpPr>
            <p:nvPr/>
          </p:nvSpPr>
          <p:spPr bwMode="gray">
            <a:xfrm>
              <a:off x="1296" y="26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sz="2400" b="1" dirty="0" smtClean="0"/>
                <a:t>1</a:t>
              </a:r>
              <a:endParaRPr lang="en-US" sz="2400" b="1" dirty="0"/>
            </a:p>
          </p:txBody>
        </p:sp>
      </p:grpSp>
      <p:grpSp>
        <p:nvGrpSpPr>
          <p:cNvPr id="9" name="Group 17"/>
          <p:cNvGrpSpPr>
            <a:grpSpLocks/>
          </p:cNvGrpSpPr>
          <p:nvPr/>
        </p:nvGrpSpPr>
        <p:grpSpPr bwMode="auto">
          <a:xfrm>
            <a:off x="929053" y="2663915"/>
            <a:ext cx="6634169" cy="555625"/>
            <a:chOff x="1248" y="3230"/>
            <a:chExt cx="4179" cy="350"/>
          </a:xfrm>
        </p:grpSpPr>
        <p:sp>
          <p:nvSpPr>
            <p:cNvPr id="10" name="Line 18"/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" name="Rectangle 19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  <a:contourClr>
                <a:srgbClr val="FF9933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ru-RU"/>
            </a:p>
          </p:txBody>
        </p:sp>
        <p:sp>
          <p:nvSpPr>
            <p:cNvPr id="12" name="Text Box 20"/>
            <p:cNvSpPr txBox="1">
              <a:spLocks noChangeArrowheads="1"/>
            </p:cNvSpPr>
            <p:nvPr/>
          </p:nvSpPr>
          <p:spPr bwMode="gray">
            <a:xfrm>
              <a:off x="1736" y="3261"/>
              <a:ext cx="36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Обрати потрібну вкладу і розпочати роботу</a:t>
              </a:r>
              <a:endPara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 Box 21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sz="2400" b="1" dirty="0"/>
                <a:t>2</a:t>
              </a:r>
              <a:endParaRPr lang="en-US" sz="2400" b="1" dirty="0"/>
            </a:p>
          </p:txBody>
        </p:sp>
      </p:grp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192" y="3395145"/>
            <a:ext cx="5143133" cy="314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335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222</Words>
  <Application>Microsoft Office PowerPoint</Application>
  <PresentationFormat>Экран (4:3)</PresentationFormat>
  <Paragraphs>34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Тема Office</vt:lpstr>
      <vt:lpstr>Моделювання роботи банку «Інтелект», моделювання банкомату, вклади і види вкладів, реєстр рахунків фізичних та юридичних осіб</vt:lpstr>
      <vt:lpstr>Постановка задачі:</vt:lpstr>
      <vt:lpstr>Коротко про ООП:</vt:lpstr>
      <vt:lpstr>Презентация PowerPoint</vt:lpstr>
      <vt:lpstr>Про проект:</vt:lpstr>
      <vt:lpstr>Діаграма використання:</vt:lpstr>
      <vt:lpstr>Діаграма класів: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Павел</dc:creator>
  <cp:lastModifiedBy>Пользователь Windows</cp:lastModifiedBy>
  <cp:revision>99</cp:revision>
  <dcterms:created xsi:type="dcterms:W3CDTF">2014-11-21T11:00:06Z</dcterms:created>
  <dcterms:modified xsi:type="dcterms:W3CDTF">2019-05-16T09:02:19Z</dcterms:modified>
</cp:coreProperties>
</file>