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85" r:id="rId3"/>
    <p:sldId id="286" r:id="rId4"/>
    <p:sldId id="263" r:id="rId5"/>
    <p:sldId id="279" r:id="rId6"/>
    <p:sldId id="280" r:id="rId7"/>
    <p:sldId id="283" r:id="rId8"/>
    <p:sldId id="284" r:id="rId9"/>
    <p:sldId id="275" r:id="rId10"/>
    <p:sldId id="277" r:id="rId11"/>
    <p:sldId id="274" r:id="rId12"/>
    <p:sldId id="28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BC59E51-60B9-47BA-82CD-1C771B60596A}">
          <p14:sldIdLst>
            <p14:sldId id="260"/>
            <p14:sldId id="285"/>
            <p14:sldId id="286"/>
          </p14:sldIdLst>
        </p14:section>
        <p14:section name="섹션 1" id="{91517C1D-9BB4-4F09-9B40-F63C5231447C}">
          <p14:sldIdLst>
            <p14:sldId id="263"/>
          </p14:sldIdLst>
        </p14:section>
        <p14:section name="주문" id="{5AD3FB64-32F5-4491-9C61-74E5E5A23599}">
          <p14:sldIdLst>
            <p14:sldId id="279"/>
            <p14:sldId id="280"/>
            <p14:sldId id="283"/>
            <p14:sldId id="284"/>
          </p14:sldIdLst>
        </p14:section>
        <p14:section name="픽업" id="{CB3127F4-DFDF-44D2-ADA7-6987C91B54D3}">
          <p14:sldIdLst>
            <p14:sldId id="275"/>
            <p14:sldId id="277"/>
          </p14:sldIdLst>
        </p14:section>
        <p14:section name="시연 영상" id="{9844BA93-7992-43D2-A1D3-B586E6684346}">
          <p14:sldIdLst>
            <p14:sldId id="274"/>
          </p14:sldIdLst>
        </p14:section>
        <p14:section name="Q&amp;A" id="{D7916748-73C3-462B-8A18-62604711CC0D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7378" userDrawn="1">
          <p15:clr>
            <a:srgbClr val="A4A3A4"/>
          </p15:clr>
        </p15:guide>
        <p15:guide id="4" orient="horz" pos="4042" userDrawn="1">
          <p15:clr>
            <a:srgbClr val="A4A3A4"/>
          </p15:clr>
        </p15:guide>
        <p15:guide id="5" orient="horz" pos="527" userDrawn="1">
          <p15:clr>
            <a:srgbClr val="A4A3A4"/>
          </p15:clr>
        </p15:guide>
        <p15:guide id="6" orient="horz" pos="37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BC7"/>
    <a:srgbClr val="5F0080"/>
    <a:srgbClr val="9900CC"/>
    <a:srgbClr val="7EC113"/>
    <a:srgbClr val="56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83375" autoAdjust="0"/>
  </p:normalViewPr>
  <p:slideViewPr>
    <p:cSldViewPr snapToGrid="0" showGuides="1">
      <p:cViewPr varScale="1">
        <p:scale>
          <a:sx n="71" d="100"/>
          <a:sy n="71" d="100"/>
        </p:scale>
        <p:origin x="1282" y="58"/>
      </p:cViewPr>
      <p:guideLst>
        <p:guide orient="horz" pos="278"/>
        <p:guide pos="302"/>
        <p:guide pos="7378"/>
        <p:guide orient="horz" pos="4042"/>
        <p:guide orient="horz" pos="527"/>
        <p:guide orient="horz" pos="37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EAECE-9C6D-48D8-B32C-2027CEA30873}" type="datetimeFigureOut">
              <a:rPr lang="ko-KR" altLang="en-US" smtClean="0"/>
              <a:t>2022-11-21-(Mon)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02A5B-7D57-4C21-8FA3-D152B89DC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3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최종 발표 시작하도록 하겠습니다</a:t>
            </a:r>
            <a:r>
              <a:rPr lang="en-US" altLang="ko-KR" dirty="0"/>
              <a:t>. </a:t>
            </a:r>
            <a:r>
              <a:rPr lang="ko-KR" altLang="en-US" dirty="0"/>
              <a:t>이번 발표에서는 그간의 서비스 개발을 진행을 함에서 개발 프로세스에 관하여 얘기 드리는 것이 아니라</a:t>
            </a:r>
            <a:r>
              <a:rPr lang="en-US" altLang="ko-KR" dirty="0"/>
              <a:t>, </a:t>
            </a:r>
            <a:r>
              <a:rPr lang="ko-KR" altLang="en-US" dirty="0"/>
              <a:t>저희가 실제로 해당 서비스를 릴리즈하고 저희 제품에 관해서 실제로 홍보를 </a:t>
            </a:r>
            <a:r>
              <a:rPr lang="ko-KR" altLang="en-US" dirty="0" err="1"/>
              <a:t>한다라고</a:t>
            </a:r>
            <a:r>
              <a:rPr lang="ko-KR" altLang="en-US" dirty="0"/>
              <a:t> 생각하며 발표를 드리도록 하겠습니다</a:t>
            </a:r>
            <a:r>
              <a:rPr lang="en-US" altLang="ko-KR" dirty="0"/>
              <a:t>. </a:t>
            </a:r>
            <a:r>
              <a:rPr lang="ko-KR" altLang="en-US" dirty="0"/>
              <a:t>저는 이번 </a:t>
            </a:r>
            <a:r>
              <a:rPr lang="en-US" altLang="ko-KR" dirty="0" err="1"/>
              <a:t>NaDo</a:t>
            </a:r>
            <a:r>
              <a:rPr lang="ko-KR" altLang="en-US" dirty="0"/>
              <a:t>프로젝트의 최종 발표를 맞은 태민규라고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02A5B-7D57-4C21-8FA3-D152B89DC4E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440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선호하는 주문현황을 선택</a:t>
            </a:r>
            <a:r>
              <a:rPr lang="en-US" altLang="ko-KR" dirty="0"/>
              <a:t>, </a:t>
            </a:r>
            <a:r>
              <a:rPr lang="ko-KR" altLang="en-US" dirty="0"/>
              <a:t>이후 주문을 완료하게 된다면 </a:t>
            </a:r>
            <a:r>
              <a:rPr lang="ko-KR" altLang="en-US" dirty="0" err="1"/>
              <a:t>배달팁을</a:t>
            </a:r>
            <a:r>
              <a:rPr lang="ko-KR" altLang="en-US" dirty="0"/>
              <a:t> 받아볼 수 </a:t>
            </a:r>
            <a:r>
              <a:rPr lang="ko-KR" altLang="en-US" dirty="0" err="1"/>
              <a:t>있게됩니다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02A5B-7D57-4C21-8FA3-D152B89DC4E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23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간략하게 서비스의 흐름도에 대해서 </a:t>
            </a:r>
            <a:r>
              <a:rPr lang="ko-KR" altLang="en-US" dirty="0" err="1"/>
              <a:t>얘기드렸고</a:t>
            </a:r>
            <a:r>
              <a:rPr lang="en-US" altLang="ko-KR" dirty="0"/>
              <a:t>, </a:t>
            </a:r>
            <a:r>
              <a:rPr lang="ko-KR" altLang="en-US" dirty="0"/>
              <a:t>실제 서비스 시연 영상을 보시겠습니다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02A5B-7D57-4C21-8FA3-D152B89DC4E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95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단국대학교 </a:t>
            </a:r>
            <a:r>
              <a:rPr lang="ko-KR" altLang="en-US" dirty="0" err="1"/>
              <a:t>캡스톤</a:t>
            </a:r>
            <a:r>
              <a:rPr lang="ko-KR" altLang="en-US" dirty="0"/>
              <a:t> 디자인</a:t>
            </a:r>
            <a:r>
              <a:rPr lang="en-US" altLang="ko-KR" dirty="0"/>
              <a:t>2 </a:t>
            </a:r>
            <a:r>
              <a:rPr lang="ko-KR" altLang="en-US" dirty="0"/>
              <a:t>최종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따로 궁금하신 점이 있다면 편하게 </a:t>
            </a:r>
            <a:r>
              <a:rPr lang="ko-KR" altLang="en-US" dirty="0" err="1"/>
              <a:t>물어봐주시면</a:t>
            </a:r>
            <a:r>
              <a:rPr lang="ko-KR" altLang="en-US" dirty="0"/>
              <a:t> 감사하겠습니다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02A5B-7D57-4C21-8FA3-D152B89DC4E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42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처음에 </a:t>
            </a:r>
            <a:r>
              <a:rPr lang="en-US" altLang="ko-KR" dirty="0"/>
              <a:t>‘</a:t>
            </a:r>
            <a:r>
              <a:rPr lang="ko-KR" altLang="en-US" dirty="0"/>
              <a:t>나도</a:t>
            </a:r>
            <a:r>
              <a:rPr lang="en-US" altLang="ko-KR" dirty="0"/>
              <a:t>’</a:t>
            </a:r>
            <a:r>
              <a:rPr lang="ko-KR" altLang="en-US" dirty="0"/>
              <a:t>를 기획하게 된 계기는 다음과 같은 이유가 되겠습니다</a:t>
            </a:r>
            <a:r>
              <a:rPr lang="en-US" altLang="ko-KR" dirty="0"/>
              <a:t>. </a:t>
            </a:r>
            <a:r>
              <a:rPr lang="ko-KR" altLang="en-US" dirty="0"/>
              <a:t>지리적 특성</a:t>
            </a:r>
            <a:r>
              <a:rPr lang="en-US" altLang="ko-KR" dirty="0"/>
              <a:t>, </a:t>
            </a:r>
            <a:r>
              <a:rPr lang="ko-KR" altLang="en-US" dirty="0"/>
              <a:t>전문 배달 업체를 통한 배달에서의 과도한 수수료</a:t>
            </a:r>
            <a:r>
              <a:rPr lang="en-US" altLang="ko-KR" dirty="0"/>
              <a:t>, </a:t>
            </a:r>
            <a:r>
              <a:rPr lang="ko-KR" altLang="en-US" dirty="0"/>
              <a:t>그리고 교내에 선호 카페의 부제가 되겠습니다</a:t>
            </a:r>
            <a:r>
              <a:rPr lang="en-US" altLang="ko-KR" dirty="0"/>
              <a:t>. </a:t>
            </a:r>
            <a:r>
              <a:rPr lang="ko-KR" altLang="en-US" dirty="0"/>
              <a:t>아무래도 학교 자체의 경사가 심하다 보니 매번 밑으로 내려가 커피를 구매해 오는 것에 어려움이 있을 뿐더러</a:t>
            </a:r>
            <a:r>
              <a:rPr lang="en-US" altLang="ko-KR" dirty="0"/>
              <a:t>, </a:t>
            </a:r>
            <a:r>
              <a:rPr lang="ko-KR" altLang="en-US" dirty="0"/>
              <a:t>업체를 통해 커피를 배달 받아 </a:t>
            </a:r>
            <a:r>
              <a:rPr lang="ko-KR" altLang="en-US" dirty="0" err="1"/>
              <a:t>먹자니</a:t>
            </a:r>
            <a:r>
              <a:rPr lang="ko-KR" altLang="en-US" dirty="0"/>
              <a:t> 배보다 배꼽이 더 큰 상황이 연출되었습니다</a:t>
            </a:r>
            <a:r>
              <a:rPr lang="en-US" altLang="ko-KR" dirty="0"/>
              <a:t>. </a:t>
            </a:r>
            <a:r>
              <a:rPr lang="ko-KR" altLang="en-US" dirty="0"/>
              <a:t>그렇다고 교내의 카페를 이용 </a:t>
            </a:r>
            <a:r>
              <a:rPr lang="ko-KR" altLang="en-US" dirty="0" err="1"/>
              <a:t>하자니</a:t>
            </a:r>
            <a:r>
              <a:rPr lang="ko-KR" altLang="en-US" dirty="0"/>
              <a:t> 가격적으로나 질적으로나 메리트가 없는 상황이었습니다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02A5B-7D57-4C21-8FA3-D152B89DC4E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15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 해당 안건들과 관련해서 저희가 교내 학생들을 대상으로 설문조사를 </a:t>
            </a:r>
            <a:r>
              <a:rPr lang="ko-KR" altLang="en-US" dirty="0" err="1"/>
              <a:t>진행했었는데요</a:t>
            </a:r>
            <a:r>
              <a:rPr lang="en-US" altLang="ko-KR" dirty="0"/>
              <a:t>, </a:t>
            </a:r>
            <a:r>
              <a:rPr lang="ko-KR" altLang="en-US" dirty="0"/>
              <a:t>실제로도 교내 카페의 선호도가 낮다는 것과 과중한 배달 수수료</a:t>
            </a:r>
            <a:r>
              <a:rPr lang="en-US" altLang="ko-KR" dirty="0"/>
              <a:t>, </a:t>
            </a:r>
            <a:r>
              <a:rPr lang="ko-KR" altLang="en-US" dirty="0"/>
              <a:t>그리고 합리적인 수수료로 서비스를 제공하는 플랫폼이 나오게 된다면 사용할 의향이 있다는 학생들이 과반수였습니다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02A5B-7D57-4C21-8FA3-D152B89DC4E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410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서비스는 전문 배달 업체를 통한 배달을 진행하는 것이 아니라 </a:t>
            </a:r>
            <a:r>
              <a:rPr lang="ko-KR" altLang="en-US" dirty="0" err="1"/>
              <a:t>학생들간의</a:t>
            </a:r>
            <a:r>
              <a:rPr lang="ko-KR" altLang="en-US" dirty="0"/>
              <a:t> 거래라는 점에서 낮은 수수료라는 이점을 챙김과 동시에 </a:t>
            </a:r>
            <a:r>
              <a:rPr lang="ko-KR" altLang="en-US" dirty="0" err="1"/>
              <a:t>배달자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 err="1"/>
              <a:t>피커는</a:t>
            </a:r>
            <a:r>
              <a:rPr lang="ko-KR" altLang="en-US" dirty="0"/>
              <a:t> 해당 건물에 수업을 청강하기 이전에 소소한 리워드를 얻을 수 있다는 점에서 상호 보완적인 서비스를 </a:t>
            </a:r>
            <a:r>
              <a:rPr lang="ko-KR" altLang="en-US" dirty="0" err="1"/>
              <a:t>기획중입니다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우선적으로 저희 서비스에 가장 중요한 점을 집고 넘어가도록 하겠습니다</a:t>
            </a:r>
            <a:r>
              <a:rPr lang="en-US" altLang="ko-KR" dirty="0"/>
              <a:t>. </a:t>
            </a:r>
            <a:r>
              <a:rPr lang="ko-KR" altLang="en-US" dirty="0"/>
              <a:t>배달 서비스를 제공하는 </a:t>
            </a:r>
            <a:r>
              <a:rPr lang="ko-KR" altLang="en-US" dirty="0" err="1"/>
              <a:t>어플에서</a:t>
            </a:r>
            <a:r>
              <a:rPr lang="ko-KR" altLang="en-US" dirty="0"/>
              <a:t> 가장 중요한 두 가지 기능이죠</a:t>
            </a:r>
            <a:r>
              <a:rPr lang="en-US" altLang="ko-KR" dirty="0"/>
              <a:t>; </a:t>
            </a:r>
            <a:r>
              <a:rPr lang="ko-KR" altLang="en-US" dirty="0"/>
              <a:t>주문하기 기능</a:t>
            </a:r>
            <a:r>
              <a:rPr lang="en-US" altLang="ko-KR" dirty="0"/>
              <a:t>, </a:t>
            </a:r>
            <a:r>
              <a:rPr lang="ko-KR" altLang="en-US" dirty="0"/>
              <a:t>그리고 픽업하기 기능이 되겠습니다</a:t>
            </a:r>
            <a:r>
              <a:rPr lang="en-US" altLang="ko-KR" dirty="0"/>
              <a:t>. </a:t>
            </a:r>
            <a:r>
              <a:rPr lang="ko-KR" altLang="en-US" dirty="0"/>
              <a:t>실제 시연 영상을 보여드리기 이전에 흐름도에 대해 말씀드리겠습니다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처음 회원가입을 마침과 동시에 로그인을 하게 되면 위와 같은 화면이 나타나게 됩니다</a:t>
            </a:r>
            <a:r>
              <a:rPr lang="en-US" altLang="ko-KR" dirty="0"/>
              <a:t>. </a:t>
            </a:r>
            <a:r>
              <a:rPr lang="ko-KR" altLang="en-US" dirty="0"/>
              <a:t>주문자는 주문하기 버튼을 누르게 되면 </a:t>
            </a:r>
            <a:r>
              <a:rPr lang="en-US" altLang="ko-KR" dirty="0"/>
              <a:t>[</a:t>
            </a:r>
            <a:r>
              <a:rPr lang="ko-KR" altLang="en-US" dirty="0"/>
              <a:t>주문하기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 err="1"/>
              <a:t>피커는</a:t>
            </a:r>
            <a:r>
              <a:rPr lang="ko-KR" altLang="en-US" dirty="0"/>
              <a:t> 수업을 청강하러 가기 이전에 픽업하기를 누르면 </a:t>
            </a:r>
            <a:r>
              <a:rPr lang="en-US" altLang="ko-KR" dirty="0"/>
              <a:t>[</a:t>
            </a:r>
            <a:r>
              <a:rPr lang="ko-KR" altLang="en-US" dirty="0"/>
              <a:t>픽업하기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02A5B-7D57-4C21-8FA3-D152B89DC4E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0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단국대학교 인근에 현재 운영중인 모든 카페를 </a:t>
            </a:r>
            <a:r>
              <a:rPr lang="ko-KR" altLang="en-US" dirty="0" err="1"/>
              <a:t>나타내줍니다</a:t>
            </a:r>
            <a:r>
              <a:rPr lang="en-US" altLang="ko-KR" dirty="0"/>
              <a:t>. </a:t>
            </a:r>
            <a:r>
              <a:rPr lang="ko-KR" altLang="en-US" dirty="0"/>
              <a:t>이후 선호 카페를 선택하면 </a:t>
            </a:r>
            <a:r>
              <a:rPr lang="en-US" altLang="ko-KR" dirty="0"/>
              <a:t>[</a:t>
            </a:r>
            <a:r>
              <a:rPr lang="ko-KR" altLang="en-US" dirty="0"/>
              <a:t>스타벅스 </a:t>
            </a:r>
            <a:r>
              <a:rPr lang="ko-KR" altLang="en-US" dirty="0" err="1"/>
              <a:t>죽전단국대점</a:t>
            </a:r>
            <a:r>
              <a:rPr lang="ko-KR" altLang="en-US" dirty="0"/>
              <a:t> 클릭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02A5B-7D57-4C21-8FA3-D152B89DC4E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110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업체의 위치</a:t>
            </a:r>
            <a:r>
              <a:rPr lang="en-US" altLang="ko-KR" dirty="0"/>
              <a:t>, </a:t>
            </a:r>
            <a:r>
              <a:rPr lang="ko-KR" altLang="en-US" dirty="0"/>
              <a:t>운영시간</a:t>
            </a:r>
            <a:r>
              <a:rPr lang="en-US" altLang="ko-KR" dirty="0"/>
              <a:t>, </a:t>
            </a:r>
            <a:r>
              <a:rPr lang="ko-KR" altLang="en-US" dirty="0"/>
              <a:t>그리고 업체 번호와 같은 간략한 가게 정보를 볼 수 있습니다</a:t>
            </a:r>
            <a:r>
              <a:rPr lang="en-US" altLang="ko-KR" dirty="0"/>
              <a:t>. </a:t>
            </a:r>
            <a:r>
              <a:rPr lang="ko-KR" altLang="en-US" dirty="0"/>
              <a:t>이 후 하단에서 선호 메뉴를 장바구니에 담아 </a:t>
            </a:r>
            <a:r>
              <a:rPr lang="en-US" altLang="ko-KR" dirty="0"/>
              <a:t>[</a:t>
            </a:r>
            <a:r>
              <a:rPr lang="ko-KR" altLang="en-US" dirty="0"/>
              <a:t>애니메이션</a:t>
            </a:r>
            <a:r>
              <a:rPr lang="en-US" altLang="ko-KR" dirty="0"/>
              <a:t>2] </a:t>
            </a:r>
            <a:r>
              <a:rPr lang="ko-KR" altLang="en-US" dirty="0"/>
              <a:t>선택으로 하게 되면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02A5B-7D57-4C21-8FA3-D152B89DC4E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995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배달 주소와 배달 시간</a:t>
            </a:r>
            <a:r>
              <a:rPr lang="en-US" altLang="ko-KR" dirty="0"/>
              <a:t>, </a:t>
            </a:r>
            <a:r>
              <a:rPr lang="ko-KR" altLang="en-US" dirty="0"/>
              <a:t>그리고 요청사항을 기입을 하게 됩니다</a:t>
            </a:r>
            <a:r>
              <a:rPr lang="en-US" altLang="ko-KR" dirty="0"/>
              <a:t>. </a:t>
            </a:r>
            <a:r>
              <a:rPr lang="ko-KR" altLang="en-US" dirty="0"/>
              <a:t>이후 결제가 이루어지게 되면 </a:t>
            </a:r>
            <a:r>
              <a:rPr lang="ko-KR" altLang="en-US" dirty="0" err="1"/>
              <a:t>메인화면</a:t>
            </a:r>
            <a:r>
              <a:rPr lang="ko-KR" altLang="en-US" dirty="0"/>
              <a:t> 하단에 현재 진행중인 주문에 관한 정보를 받아볼 수 있게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02A5B-7D57-4C21-8FA3-D152B89DC4E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09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[&lt;- </a:t>
            </a:r>
            <a:r>
              <a:rPr lang="ko-KR" altLang="en-US" dirty="0" err="1"/>
              <a:t>뒤로가기</a:t>
            </a:r>
            <a:r>
              <a:rPr lang="ko-KR" altLang="en-US" dirty="0"/>
              <a:t> 버튼 클릭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02A5B-7D57-4C21-8FA3-D152B89DC4E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73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주문자가 배달을 </a:t>
            </a:r>
            <a:r>
              <a:rPr lang="ko-KR" altLang="en-US" dirty="0" err="1"/>
              <a:t>받고싶어하는</a:t>
            </a:r>
            <a:r>
              <a:rPr lang="ko-KR" altLang="en-US" dirty="0"/>
              <a:t> 각각의 가게의 주문 현황을 확인할 수 있습니다</a:t>
            </a:r>
            <a:r>
              <a:rPr lang="en-US" altLang="ko-KR" dirty="0"/>
              <a:t>. [</a:t>
            </a:r>
            <a:r>
              <a:rPr lang="ko-KR" altLang="en-US" dirty="0"/>
              <a:t>스타벅스 죽전 단국대점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02A5B-7D57-4C21-8FA3-D152B89DC4E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443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BF4BC-24FF-4039-874A-55C7D507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08CF-DC57-46EC-9C0B-8BA20E3F6924}" type="datetimeFigureOut">
              <a:rPr lang="ko-KR" altLang="en-US" smtClean="0"/>
              <a:t>2022-11-21-(Mon)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60595-0F7B-41AD-80BF-D975C0B8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382EF-4F71-4C64-98EF-3643AEDD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ECF-9316-4384-93E0-8A3129B5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7EB21A-72A2-40F2-B7B5-0F42955B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08CF-DC57-46EC-9C0B-8BA20E3F6924}" type="datetimeFigureOut">
              <a:rPr lang="ko-KR" altLang="en-US" smtClean="0"/>
              <a:t>2022-11-21-(Mon)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48F0C-BDA9-4B2D-8DD6-CC08A918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B7E56-8E24-49A9-A3C0-21397EEF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ECF-9316-4384-93E0-8A3129B5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5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493A0-5A2E-4ABE-81B3-F29B6C4F9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F08CF-DC57-46EC-9C0B-8BA20E3F6924}" type="datetimeFigureOut">
              <a:rPr lang="ko-KR" altLang="en-US" smtClean="0"/>
              <a:t>2022-11-21-(Mon)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16706-CBCE-4693-8FD2-0D8EDFF42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8EA90-D9AC-455B-BCAC-5C47FC010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51ECF-9316-4384-93E0-8A3129B5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85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uI8q18bAd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CA7B5A-6115-4AD3-B2F4-E8007D64F658}"/>
              </a:ext>
            </a:extLst>
          </p:cNvPr>
          <p:cNvSpPr/>
          <p:nvPr/>
        </p:nvSpPr>
        <p:spPr>
          <a:xfrm>
            <a:off x="0" y="0"/>
            <a:ext cx="19512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Jua" pitchFamily="2" charset="-127"/>
                <a:ea typeface="Jua" pitchFamily="2" charset="-127"/>
              </a:rPr>
              <a:t> </a:t>
            </a:r>
            <a:endParaRPr lang="ko-KR" altLang="en-US" dirty="0">
              <a:latin typeface="Jua" pitchFamily="2" charset="-127"/>
              <a:ea typeface="Jua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B0CAC1-9159-4DFF-864E-B43B935926F6}"/>
              </a:ext>
            </a:extLst>
          </p:cNvPr>
          <p:cNvSpPr/>
          <p:nvPr/>
        </p:nvSpPr>
        <p:spPr>
          <a:xfrm>
            <a:off x="3977640" y="0"/>
            <a:ext cx="8214360" cy="685800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C70A45-861F-484B-8620-409F43F2EF45}"/>
              </a:ext>
            </a:extLst>
          </p:cNvPr>
          <p:cNvSpPr txBox="1"/>
          <p:nvPr/>
        </p:nvSpPr>
        <p:spPr>
          <a:xfrm>
            <a:off x="479425" y="797155"/>
            <a:ext cx="1197892" cy="333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50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/>
                <a:ea typeface="Jua" pitchFamily="2" charset="-127"/>
              </a:rPr>
              <a:t>Project </a:t>
            </a:r>
            <a:r>
              <a:rPr lang="en-US" altLang="ko-KR" sz="150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/>
                <a:ea typeface="Jua" pitchFamily="2" charset="-127"/>
              </a:rPr>
              <a:t>Nado</a:t>
            </a:r>
            <a:endParaRPr lang="en-US" altLang="ko-KR" sz="150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Light"/>
              <a:ea typeface="Jua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999FD6-0E7C-4AAA-8392-DB5737CA8B54}"/>
              </a:ext>
            </a:extLst>
          </p:cNvPr>
          <p:cNvSpPr txBox="1"/>
          <p:nvPr/>
        </p:nvSpPr>
        <p:spPr>
          <a:xfrm>
            <a:off x="479425" y="5739187"/>
            <a:ext cx="11047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50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Jua" pitchFamily="2" charset="-127"/>
                <a:ea typeface="Jua" pitchFamily="2" charset="-127"/>
              </a:rPr>
              <a:t>2022.11.24</a:t>
            </a:r>
            <a:endParaRPr lang="ko-KR" altLang="en-US" sz="1600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Jua" pitchFamily="2" charset="-127"/>
              <a:ea typeface="Jua" pitchFamily="2" charset="-127"/>
            </a:endParaRPr>
          </a:p>
          <a:p>
            <a:b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Jua" pitchFamily="2" charset="-127"/>
                <a:ea typeface="Jua" pitchFamily="2" charset="-127"/>
              </a:rPr>
            </a:br>
            <a:endParaRPr lang="en-US" altLang="ko-KR" sz="150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Jua" pitchFamily="2" charset="-127"/>
              <a:ea typeface="Jua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C34DC-04BE-4ED7-851B-AE7B335EBE89}"/>
              </a:ext>
            </a:extLst>
          </p:cNvPr>
          <p:cNvSpPr txBox="1"/>
          <p:nvPr/>
        </p:nvSpPr>
        <p:spPr>
          <a:xfrm>
            <a:off x="479425" y="1171871"/>
            <a:ext cx="1250663" cy="584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50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/>
                <a:ea typeface="Jua" pitchFamily="2" charset="-127"/>
              </a:rPr>
              <a:t>2022</a:t>
            </a:r>
            <a:r>
              <a:rPr lang="ko-KR" altLang="en-US" sz="150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/>
                <a:ea typeface="Jua" pitchFamily="2" charset="-127"/>
              </a:rPr>
              <a:t> 하반기 </a:t>
            </a:r>
            <a:endParaRPr lang="en-US" altLang="ko-KR" sz="150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Light"/>
              <a:ea typeface="Jua" pitchFamily="2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50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/>
                <a:ea typeface="Jua" pitchFamily="2" charset="-127"/>
              </a:rPr>
              <a:t>캡스톤</a:t>
            </a:r>
            <a:r>
              <a:rPr lang="ko-KR" altLang="en-US" sz="150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/>
                <a:ea typeface="Jua" pitchFamily="2" charset="-127"/>
              </a:rPr>
              <a:t> 디자인</a:t>
            </a:r>
            <a:r>
              <a:rPr lang="en-US" altLang="ko-KR" sz="150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/>
                <a:ea typeface="Jua" pitchFamily="2" charset="-127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91E5E-08D1-4AF5-AF2B-431A1CA6AD34}"/>
              </a:ext>
            </a:extLst>
          </p:cNvPr>
          <p:cNvSpPr txBox="1"/>
          <p:nvPr/>
        </p:nvSpPr>
        <p:spPr>
          <a:xfrm>
            <a:off x="9540128" y="5223906"/>
            <a:ext cx="1962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Jua" pitchFamily="2" charset="-127"/>
                <a:ea typeface="Jua" pitchFamily="2" charset="-127"/>
              </a:rPr>
              <a:t>김민준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Jua" pitchFamily="2" charset="-127"/>
                <a:ea typeface="Jua" pitchFamily="2" charset="-127"/>
              </a:rPr>
              <a:t>(32170533)</a:t>
            </a:r>
            <a:endParaRPr lang="ko-KR" alt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Jua" pitchFamily="2" charset="-127"/>
                <a:ea typeface="Jua" pitchFamily="2" charset="-127"/>
              </a:rPr>
              <a:t>이성재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Jua" pitchFamily="2" charset="-127"/>
                <a:ea typeface="Jua" pitchFamily="2" charset="-127"/>
              </a:rPr>
              <a:t>(32173057)</a:t>
            </a:r>
            <a:endParaRPr lang="ko-KR" alt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latin typeface="Jua" pitchFamily="2" charset="-127"/>
                <a:ea typeface="Jua" pitchFamily="2" charset="-127"/>
              </a:rPr>
              <a:t>태민규</a:t>
            </a:r>
            <a:r>
              <a:rPr lang="en-US" altLang="ko-KR" dirty="0">
                <a:solidFill>
                  <a:srgbClr val="000000"/>
                </a:solidFill>
                <a:latin typeface="Jua" pitchFamily="2" charset="-127"/>
                <a:ea typeface="Jua" pitchFamily="2" charset="-127"/>
              </a:rPr>
              <a:t>(32174774)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Jua" pitchFamily="2" charset="-127"/>
              <a:ea typeface="Jua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Jua" pitchFamily="2" charset="-127"/>
                <a:ea typeface="Jua" pitchFamily="2" charset="-127"/>
              </a:rPr>
              <a:t>한윤호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Jua" pitchFamily="2" charset="-127"/>
                <a:ea typeface="Jua" pitchFamily="2" charset="-127"/>
              </a:rPr>
              <a:t>(32154952)</a:t>
            </a:r>
            <a:endParaRPr lang="ko-KR" altLang="en-US" sz="1600" b="0" dirty="0">
              <a:effectLst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4EF57D-43A9-47B3-9282-73B214C46C26}"/>
              </a:ext>
            </a:extLst>
          </p:cNvPr>
          <p:cNvCxnSpPr/>
          <p:nvPr/>
        </p:nvCxnSpPr>
        <p:spPr>
          <a:xfrm>
            <a:off x="479425" y="3749040"/>
            <a:ext cx="34982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3844850" y="3749040"/>
            <a:ext cx="775279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1AC5C0AB-2719-4D68-6366-E3EB8455F60C}"/>
              </a:ext>
            </a:extLst>
          </p:cNvPr>
          <p:cNvGrpSpPr/>
          <p:nvPr/>
        </p:nvGrpSpPr>
        <p:grpSpPr>
          <a:xfrm>
            <a:off x="2651872" y="522761"/>
            <a:ext cx="3073252" cy="6086797"/>
            <a:chOff x="-3887492" y="522761"/>
            <a:chExt cx="3073252" cy="608679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567C3FC-8B5D-511E-AB26-1164CB31C6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761" t="774" r="8636" b="-134"/>
            <a:stretch/>
          </p:blipFill>
          <p:spPr>
            <a:xfrm>
              <a:off x="-3645270" y="722570"/>
              <a:ext cx="2632709" cy="5701665"/>
            </a:xfrm>
            <a:prstGeom prst="rect">
              <a:avLst/>
            </a:prstGeom>
          </p:spPr>
        </p:pic>
        <p:pic>
          <p:nvPicPr>
            <p:cNvPr id="15" name="그림 14" descr="텍스트, 모니터, 실내, 휴대폰이(가) 표시된 사진&#10;&#10;자동 생성된 설명">
              <a:extLst>
                <a:ext uri="{FF2B5EF4-FFF2-40B4-BE49-F238E27FC236}">
                  <a16:creationId xmlns:a16="http://schemas.microsoft.com/office/drawing/2014/main" id="{47E85ECC-F104-4FEF-9959-00961942B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887492" y="522761"/>
              <a:ext cx="3073252" cy="608679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B24D110-38E3-9CD4-3FBC-EF6A48A61C4F}"/>
              </a:ext>
            </a:extLst>
          </p:cNvPr>
          <p:cNvSpPr txBox="1"/>
          <p:nvPr/>
        </p:nvSpPr>
        <p:spPr>
          <a:xfrm>
            <a:off x="5659593" y="950736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i="0" u="none" strike="noStrike" dirty="0">
                <a:solidFill>
                  <a:srgbClr val="383232"/>
                </a:solidFill>
                <a:effectLst/>
                <a:latin typeface="G마켓 산스 Light"/>
                <a:ea typeface="Jua" pitchFamily="2" charset="-127"/>
              </a:rPr>
              <a:t>‘나도’</a:t>
            </a:r>
            <a:r>
              <a:rPr lang="en-US" altLang="ko-KR" sz="4000" b="1" i="0" u="none" strike="noStrike" dirty="0">
                <a:solidFill>
                  <a:srgbClr val="383232"/>
                </a:solidFill>
                <a:effectLst/>
                <a:latin typeface="G마켓 산스 Light"/>
                <a:ea typeface="Jua" pitchFamily="2" charset="-127"/>
              </a:rPr>
              <a:t>(NADO)</a:t>
            </a:r>
            <a:endParaRPr lang="ko-KR" altLang="en-US" sz="2000" b="0" dirty="0">
              <a:effectLst/>
              <a:latin typeface="G마켓 산스 Light"/>
              <a:ea typeface="Jua" pitchFamily="2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ko-KR" altLang="en-US" sz="2000" b="0" dirty="0">
                <a:effectLst/>
                <a:latin typeface="G마켓 산스 Light"/>
                <a:ea typeface="Jua" pitchFamily="2" charset="-127"/>
              </a:rPr>
            </a:br>
            <a:r>
              <a:rPr lang="ko-KR" altLang="en-US" sz="2000" b="1" i="0" u="none" strike="noStrike" dirty="0">
                <a:solidFill>
                  <a:srgbClr val="383232"/>
                </a:solidFill>
                <a:effectLst/>
                <a:latin typeface="G마켓 산스 Light"/>
                <a:ea typeface="Jua" pitchFamily="2" charset="-127"/>
              </a:rPr>
              <a:t>단국대 커피 배달 서비스</a:t>
            </a:r>
            <a:endParaRPr lang="ko-KR" altLang="en-US" sz="2000" dirty="0">
              <a:latin typeface="G마켓 산스 Light"/>
              <a:ea typeface="Jua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5522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15"/>
    </mc:Choice>
    <mc:Fallback>
      <p:transition spd="slow" advTm="1011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7E03F1-15F7-A721-814B-4EC5C001409A}"/>
              </a:ext>
            </a:extLst>
          </p:cNvPr>
          <p:cNvSpPr/>
          <p:nvPr/>
        </p:nvSpPr>
        <p:spPr>
          <a:xfrm>
            <a:off x="0" y="0"/>
            <a:ext cx="2682240" cy="6857999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80BF89E-651E-A0B5-97F5-7D1B4069BE08}"/>
              </a:ext>
            </a:extLst>
          </p:cNvPr>
          <p:cNvGrpSpPr/>
          <p:nvPr/>
        </p:nvGrpSpPr>
        <p:grpSpPr>
          <a:xfrm>
            <a:off x="1135272" y="655615"/>
            <a:ext cx="3093935" cy="5546767"/>
            <a:chOff x="5669462" y="816316"/>
            <a:chExt cx="3093935" cy="554676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884CDC7-6C0B-143C-4827-315D84477D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19585"/>
            <a:stretch/>
          </p:blipFill>
          <p:spPr>
            <a:xfrm>
              <a:off x="5843029" y="956399"/>
              <a:ext cx="2746800" cy="527168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0" name="그림 9" descr="텍스트, 모니터, 실내, 휴대폰이(가) 표시된 사진&#10;&#10;자동 생성된 설명">
              <a:extLst>
                <a:ext uri="{FF2B5EF4-FFF2-40B4-BE49-F238E27FC236}">
                  <a16:creationId xmlns:a16="http://schemas.microsoft.com/office/drawing/2014/main" id="{75A0327E-17DF-2AB8-C9A6-6BF2FFC98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462" y="816316"/>
              <a:ext cx="3093935" cy="5546767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9FD96829-E93A-F9F7-2C90-D890843754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6222"/>
          <a:stretch/>
        </p:blipFill>
        <p:spPr>
          <a:xfrm>
            <a:off x="7017187" y="188998"/>
            <a:ext cx="2246708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1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1BC0E6-8B31-BC9A-1187-27D861824CD3}"/>
              </a:ext>
            </a:extLst>
          </p:cNvPr>
          <p:cNvSpPr txBox="1"/>
          <p:nvPr/>
        </p:nvSpPr>
        <p:spPr>
          <a:xfrm>
            <a:off x="3048000" y="57150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3600" b="1" i="0" u="none" strike="noStrike" dirty="0">
                <a:solidFill>
                  <a:srgbClr val="383232"/>
                </a:solidFill>
                <a:effectLst/>
                <a:latin typeface="Jua" pitchFamily="2" charset="-127"/>
                <a:ea typeface="Jua" pitchFamily="2" charset="-127"/>
              </a:rPr>
              <a:t>‘나도’</a:t>
            </a:r>
            <a:r>
              <a:rPr lang="en-US" altLang="ko-KR" sz="3600" b="1" i="0" u="none" strike="noStrike" dirty="0">
                <a:solidFill>
                  <a:srgbClr val="383232"/>
                </a:solidFill>
                <a:effectLst/>
                <a:latin typeface="Jua" pitchFamily="2" charset="-127"/>
                <a:ea typeface="Jua" pitchFamily="2" charset="-127"/>
              </a:rPr>
              <a:t>(NADO)</a:t>
            </a:r>
            <a:endParaRPr lang="ko-KR" altLang="en-US" b="0" dirty="0">
              <a:effectLst/>
              <a:latin typeface="Jua" pitchFamily="2" charset="-127"/>
              <a:ea typeface="Jua" pitchFamily="2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ko-KR" altLang="en-US" b="0" dirty="0">
                <a:effectLst/>
                <a:latin typeface="Jua" pitchFamily="2" charset="-127"/>
                <a:ea typeface="Jua" pitchFamily="2" charset="-127"/>
              </a:rPr>
            </a:br>
            <a:r>
              <a:rPr lang="ko-KR" altLang="en-US" b="1" i="0" u="none" strike="noStrike" dirty="0">
                <a:solidFill>
                  <a:srgbClr val="383232"/>
                </a:solidFill>
                <a:effectLst/>
                <a:latin typeface="Jua" pitchFamily="2" charset="-127"/>
                <a:ea typeface="Jua" pitchFamily="2" charset="-127"/>
              </a:rPr>
              <a:t>단국대 커피 배달 서비스</a:t>
            </a:r>
            <a:endParaRPr lang="ko-KR" altLang="en-US" dirty="0">
              <a:latin typeface="Jua" pitchFamily="2" charset="-127"/>
              <a:ea typeface="Jua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A75EF-D734-6825-1A9E-8D1DBB681292}"/>
              </a:ext>
            </a:extLst>
          </p:cNvPr>
          <p:cNvSpPr txBox="1"/>
          <p:nvPr/>
        </p:nvSpPr>
        <p:spPr>
          <a:xfrm>
            <a:off x="2160495" y="46428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B0A1FD-E32A-0C36-810F-850F099AA4DB}"/>
              </a:ext>
            </a:extLst>
          </p:cNvPr>
          <p:cNvSpPr/>
          <p:nvPr/>
        </p:nvSpPr>
        <p:spPr>
          <a:xfrm>
            <a:off x="0" y="0"/>
            <a:ext cx="1280160" cy="6857999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B676DF-44A6-C6A1-20E0-37EECEABE5EE}"/>
              </a:ext>
            </a:extLst>
          </p:cNvPr>
          <p:cNvSpPr/>
          <p:nvPr/>
        </p:nvSpPr>
        <p:spPr>
          <a:xfrm>
            <a:off x="10911840" y="0"/>
            <a:ext cx="1280160" cy="6857999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hlinkClick r:id="rId3"/>
            <a:extLst>
              <a:ext uri="{FF2B5EF4-FFF2-40B4-BE49-F238E27FC236}">
                <a16:creationId xmlns:a16="http://schemas.microsoft.com/office/drawing/2014/main" id="{C80E602F-C8C9-941B-FD02-E523894E38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16" t="16915" r="11146" b="15422"/>
          <a:stretch/>
        </p:blipFill>
        <p:spPr>
          <a:xfrm>
            <a:off x="4551680" y="1771829"/>
            <a:ext cx="3352800" cy="38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D89924-9C77-CD3D-BC63-2186F0A5277C}"/>
              </a:ext>
            </a:extLst>
          </p:cNvPr>
          <p:cNvSpPr txBox="1"/>
          <p:nvPr/>
        </p:nvSpPr>
        <p:spPr>
          <a:xfrm>
            <a:off x="2160495" y="46428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BC9246-76D1-DD06-0E20-CC1D21F807A8}"/>
              </a:ext>
            </a:extLst>
          </p:cNvPr>
          <p:cNvSpPr/>
          <p:nvPr/>
        </p:nvSpPr>
        <p:spPr>
          <a:xfrm>
            <a:off x="0" y="0"/>
            <a:ext cx="1280160" cy="6857999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662D51-CE19-F443-DE9B-D9839CC03294}"/>
              </a:ext>
            </a:extLst>
          </p:cNvPr>
          <p:cNvSpPr/>
          <p:nvPr/>
        </p:nvSpPr>
        <p:spPr>
          <a:xfrm>
            <a:off x="10911840" y="0"/>
            <a:ext cx="1280160" cy="6857999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90C38D-1114-0295-DE93-DB0008716CA0}"/>
              </a:ext>
            </a:extLst>
          </p:cNvPr>
          <p:cNvSpPr txBox="1"/>
          <p:nvPr/>
        </p:nvSpPr>
        <p:spPr>
          <a:xfrm>
            <a:off x="4104640" y="2321003"/>
            <a:ext cx="39827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rgbClr val="EFDBC7"/>
                </a:solidFill>
                <a:latin typeface="Jua" pitchFamily="2" charset="-127"/>
                <a:ea typeface="Jua" pitchFamily="2" charset="-127"/>
              </a:rPr>
              <a:t>Q&amp;A</a:t>
            </a:r>
            <a:endParaRPr lang="ko-KR" altLang="en-US" sz="13800" dirty="0">
              <a:solidFill>
                <a:srgbClr val="EFDBC7"/>
              </a:solidFill>
              <a:latin typeface="Jua" pitchFamily="2" charset="-127"/>
              <a:ea typeface="Jua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34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5482FF-2B61-86A5-AC5F-CA759A0A976B}"/>
              </a:ext>
            </a:extLst>
          </p:cNvPr>
          <p:cNvSpPr/>
          <p:nvPr/>
        </p:nvSpPr>
        <p:spPr>
          <a:xfrm>
            <a:off x="0" y="0"/>
            <a:ext cx="2682240" cy="6857999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47203-1343-96CD-5FA8-B143E38331B7}"/>
              </a:ext>
            </a:extLst>
          </p:cNvPr>
          <p:cNvSpPr txBox="1"/>
          <p:nvPr/>
        </p:nvSpPr>
        <p:spPr>
          <a:xfrm>
            <a:off x="-386080" y="32081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G마켓 산스 Light"/>
                <a:ea typeface="Jua" pitchFamily="2" charset="-127"/>
              </a:rPr>
              <a:t>도입</a:t>
            </a:r>
            <a:r>
              <a:rPr lang="ko-KR" altLang="en-US" sz="4000" b="1" i="0" u="none" strike="noStrike" dirty="0">
                <a:solidFill>
                  <a:srgbClr val="383232"/>
                </a:solidFill>
                <a:effectLst/>
                <a:latin typeface="G마켓 산스 Light"/>
                <a:ea typeface="Jua" pitchFamily="2" charset="-127"/>
              </a:rPr>
              <a:t> 배경</a:t>
            </a:r>
            <a:endParaRPr lang="ko-KR" altLang="en-US" sz="2000" dirty="0">
              <a:latin typeface="G마켓 산스 Light"/>
              <a:ea typeface="Jua" pitchFamily="2" charset="-127"/>
            </a:endParaRPr>
          </a:p>
        </p:txBody>
      </p:sp>
      <p:pic>
        <p:nvPicPr>
          <p:cNvPr id="5" name="Google Shape;132;p16">
            <a:hlinkClick r:id="" action="ppaction://noaction"/>
            <a:extLst>
              <a:ext uri="{FF2B5EF4-FFF2-40B4-BE49-F238E27FC236}">
                <a16:creationId xmlns:a16="http://schemas.microsoft.com/office/drawing/2014/main" id="{27D54B97-06DC-068D-263F-A1558303D5C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039" y="2139315"/>
            <a:ext cx="2184401" cy="2951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3;p16">
            <a:hlinkClick r:id="" action="ppaction://noaction"/>
            <a:extLst>
              <a:ext uri="{FF2B5EF4-FFF2-40B4-BE49-F238E27FC236}">
                <a16:creationId xmlns:a16="http://schemas.microsoft.com/office/drawing/2014/main" id="{4F04A839-F44F-B1C9-2AD1-A3991D5F1B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5822" y="1801465"/>
            <a:ext cx="2931161" cy="279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 descr="음식, 음료수이(가) 표시된 사진&#10;&#10;자동 생성된 설명">
            <a:extLst>
              <a:ext uri="{FF2B5EF4-FFF2-40B4-BE49-F238E27FC236}">
                <a16:creationId xmlns:a16="http://schemas.microsoft.com/office/drawing/2014/main" id="{24726D1D-66BD-C876-0FC7-A0C712A95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267" y="1028702"/>
            <a:ext cx="3449507" cy="4810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EBAFA1-82E7-517F-169D-413CA1B88267}"/>
              </a:ext>
            </a:extLst>
          </p:cNvPr>
          <p:cNvSpPr txBox="1"/>
          <p:nvPr/>
        </p:nvSpPr>
        <p:spPr>
          <a:xfrm>
            <a:off x="1943099" y="4392918"/>
            <a:ext cx="14376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i="0" u="none" strike="noStrike" dirty="0">
                <a:effectLst/>
                <a:latin typeface="G마켓 산스 Light"/>
                <a:ea typeface="Jua" pitchFamily="2" charset="-127"/>
              </a:rPr>
              <a:t>지리적 특성</a:t>
            </a:r>
            <a:endParaRPr lang="ko-KR" altLang="en-US" sz="1100" dirty="0">
              <a:latin typeface="G마켓 산스 Light"/>
              <a:ea typeface="Jua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BFB4F-4F86-81CB-59AB-A0F4D83C01F1}"/>
              </a:ext>
            </a:extLst>
          </p:cNvPr>
          <p:cNvSpPr txBox="1"/>
          <p:nvPr/>
        </p:nvSpPr>
        <p:spPr>
          <a:xfrm>
            <a:off x="5422899" y="6011614"/>
            <a:ext cx="16662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i="0" u="none" strike="noStrike">
                <a:effectLst/>
                <a:latin typeface="G마켓 산스 Light"/>
                <a:ea typeface="Jua" pitchFamily="2" charset="-127"/>
              </a:rPr>
              <a:t>과도한 수수료</a:t>
            </a:r>
            <a:endParaRPr lang="ko-KR" altLang="en-US" sz="1100" dirty="0">
              <a:latin typeface="G마켓 산스 Light"/>
              <a:ea typeface="Jua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089313-1849-2ADA-E3D0-2A6382192868}"/>
              </a:ext>
            </a:extLst>
          </p:cNvPr>
          <p:cNvSpPr txBox="1"/>
          <p:nvPr/>
        </p:nvSpPr>
        <p:spPr>
          <a:xfrm>
            <a:off x="8869201" y="4392918"/>
            <a:ext cx="21844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i="0" u="none" strike="noStrike" dirty="0">
                <a:effectLst/>
                <a:latin typeface="G마켓 산스 Light"/>
                <a:ea typeface="Jua" pitchFamily="2" charset="-127"/>
              </a:rPr>
              <a:t>선호 카페의 부제</a:t>
            </a:r>
            <a:endParaRPr lang="ko-KR" altLang="en-US" sz="1100" dirty="0">
              <a:latin typeface="G마켓 산스 Light"/>
              <a:ea typeface="Jua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839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14;p32">
            <a:extLst>
              <a:ext uri="{FF2B5EF4-FFF2-40B4-BE49-F238E27FC236}">
                <a16:creationId xmlns:a16="http://schemas.microsoft.com/office/drawing/2014/main" id="{AB8B834F-4A7E-72B4-2B09-399782140D2D}"/>
              </a:ext>
            </a:extLst>
          </p:cNvPr>
          <p:cNvGrpSpPr/>
          <p:nvPr/>
        </p:nvGrpSpPr>
        <p:grpSpPr>
          <a:xfrm>
            <a:off x="5709920" y="3428999"/>
            <a:ext cx="6228081" cy="2590800"/>
            <a:chOff x="152400" y="152400"/>
            <a:chExt cx="11887201" cy="5299324"/>
          </a:xfrm>
        </p:grpSpPr>
        <p:pic>
          <p:nvPicPr>
            <p:cNvPr id="3" name="Google Shape;315;p32">
              <a:extLst>
                <a:ext uri="{FF2B5EF4-FFF2-40B4-BE49-F238E27FC236}">
                  <a16:creationId xmlns:a16="http://schemas.microsoft.com/office/drawing/2014/main" id="{1B37C7B3-70DA-B03C-7C1C-0A334827DB7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11887201" cy="52993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316;p32">
              <a:extLst>
                <a:ext uri="{FF2B5EF4-FFF2-40B4-BE49-F238E27FC236}">
                  <a16:creationId xmlns:a16="http://schemas.microsoft.com/office/drawing/2014/main" id="{2584BA4E-6282-6013-DB1D-9B87DEFCFD8E}"/>
                </a:ext>
              </a:extLst>
            </p:cNvPr>
            <p:cNvSpPr/>
            <p:nvPr/>
          </p:nvSpPr>
          <p:spPr>
            <a:xfrm>
              <a:off x="495625" y="1267875"/>
              <a:ext cx="1060500" cy="507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Google Shape;285;p29">
            <a:extLst>
              <a:ext uri="{FF2B5EF4-FFF2-40B4-BE49-F238E27FC236}">
                <a16:creationId xmlns:a16="http://schemas.microsoft.com/office/drawing/2014/main" id="{2F75EBF5-2953-D74F-AC8A-1C0CF4E2666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2000" y="1028702"/>
            <a:ext cx="62280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53C58A8-CCA1-B0EC-2000-E0D9E9D6E394}"/>
              </a:ext>
            </a:extLst>
          </p:cNvPr>
          <p:cNvSpPr/>
          <p:nvPr/>
        </p:nvSpPr>
        <p:spPr>
          <a:xfrm>
            <a:off x="0" y="0"/>
            <a:ext cx="2682240" cy="6857999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C584D-B7F3-3F29-46BF-2F77DACD4134}"/>
              </a:ext>
            </a:extLst>
          </p:cNvPr>
          <p:cNvSpPr txBox="1"/>
          <p:nvPr/>
        </p:nvSpPr>
        <p:spPr>
          <a:xfrm>
            <a:off x="-386080" y="32081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G마켓 산스 Light"/>
                <a:ea typeface="Jua" pitchFamily="2" charset="-127"/>
              </a:rPr>
              <a:t>도입</a:t>
            </a:r>
            <a:r>
              <a:rPr lang="ko-KR" altLang="en-US" sz="4000" b="1" i="0" u="none" strike="noStrike" dirty="0">
                <a:solidFill>
                  <a:srgbClr val="383232"/>
                </a:solidFill>
                <a:effectLst/>
                <a:latin typeface="G마켓 산스 Light"/>
                <a:ea typeface="Jua" pitchFamily="2" charset="-127"/>
              </a:rPr>
              <a:t> 배경</a:t>
            </a:r>
            <a:endParaRPr lang="ko-KR" altLang="en-US" sz="2000" dirty="0">
              <a:latin typeface="G마켓 산스 Light"/>
              <a:ea typeface="Jua" pitchFamily="2" charset="-127"/>
            </a:endParaRPr>
          </a:p>
        </p:txBody>
      </p:sp>
      <p:pic>
        <p:nvPicPr>
          <p:cNvPr id="8" name="Google Shape;265;p27">
            <a:extLst>
              <a:ext uri="{FF2B5EF4-FFF2-40B4-BE49-F238E27FC236}">
                <a16:creationId xmlns:a16="http://schemas.microsoft.com/office/drawing/2014/main" id="{D22E54D6-2D01-5537-940B-BE76EB849D1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7534" y="4327388"/>
            <a:ext cx="4282212" cy="2172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865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 flipV="1">
            <a:off x="-1" y="3429000"/>
            <a:ext cx="12192001" cy="3428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7BA219-B386-4835-83B6-EC8AA96BA769}"/>
              </a:ext>
            </a:extLst>
          </p:cNvPr>
          <p:cNvSpPr/>
          <p:nvPr/>
        </p:nvSpPr>
        <p:spPr>
          <a:xfrm>
            <a:off x="0" y="0"/>
            <a:ext cx="2682240" cy="6857999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A4676-13EE-419E-B470-AE48D6C3F5A1}"/>
              </a:ext>
            </a:extLst>
          </p:cNvPr>
          <p:cNvSpPr txBox="1"/>
          <p:nvPr/>
        </p:nvSpPr>
        <p:spPr>
          <a:xfrm>
            <a:off x="4789282" y="530264"/>
            <a:ext cx="5961888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b="1" dirty="0">
                <a:effectLst/>
              </a:rPr>
              <a:t>학교 내에서 커피를 싸고 편하게 주문하자</a:t>
            </a:r>
            <a:endParaRPr lang="en-US" altLang="ko-KR" sz="24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E4DBB7-F7BA-410B-AFDE-0CC26C23E042}"/>
              </a:ext>
            </a:extLst>
          </p:cNvPr>
          <p:cNvSpPr txBox="1"/>
          <p:nvPr/>
        </p:nvSpPr>
        <p:spPr>
          <a:xfrm>
            <a:off x="4789282" y="3832728"/>
            <a:ext cx="6842642" cy="2038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사용자는 비교적 합리적인 수수료를 제공하며 원하는 아이템을 받을 수 있다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.</a:t>
            </a:r>
            <a:endParaRPr lang="ko-KR" altLang="en-US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사용자의 원하는 장소와 원하는 시간내에 물건을 제공받을 수 있다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.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ko-KR" altLang="en-US" sz="15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피커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(Picker)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는 기존의 목적지로의 여정 도중에 소소한 리워드를 받을 수 있다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.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805E5D6-645A-AAF6-9960-F225A08EA072}"/>
              </a:ext>
            </a:extLst>
          </p:cNvPr>
          <p:cNvGrpSpPr/>
          <p:nvPr/>
        </p:nvGrpSpPr>
        <p:grpSpPr>
          <a:xfrm>
            <a:off x="1135272" y="365118"/>
            <a:ext cx="3093935" cy="6127760"/>
            <a:chOff x="-3534388" y="592628"/>
            <a:chExt cx="3093935" cy="612776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F83985E-5E6D-8076-A3A5-ACD644D0B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374951" y="688053"/>
              <a:ext cx="2736000" cy="600460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9" name="그림 18" descr="텍스트, 모니터, 실내, 휴대폰이(가) 표시된 사진&#10;&#10;자동 생성된 설명">
              <a:extLst>
                <a:ext uri="{FF2B5EF4-FFF2-40B4-BE49-F238E27FC236}">
                  <a16:creationId xmlns:a16="http://schemas.microsoft.com/office/drawing/2014/main" id="{C37CE107-577C-4AE9-942A-21F6C83CE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534388" y="592628"/>
              <a:ext cx="3093935" cy="6127760"/>
            </a:xfrm>
            <a:prstGeom prst="rect">
              <a:avLst/>
            </a:prstGeom>
          </p:spPr>
        </p:pic>
      </p:grp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5" name="구역 확대/축소 14">
                <a:extLst>
                  <a:ext uri="{FF2B5EF4-FFF2-40B4-BE49-F238E27FC236}">
                    <a16:creationId xmlns:a16="http://schemas.microsoft.com/office/drawing/2014/main" id="{223F2B4B-C57E-CE92-26BE-46627EB703B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58411580"/>
                  </p:ext>
                </p:extLst>
              </p:nvPr>
            </p:nvGraphicFramePr>
            <p:xfrm>
              <a:off x="2743200" y="3025269"/>
              <a:ext cx="1178559" cy="807459"/>
            </p:xfrm>
            <a:graphic>
              <a:graphicData uri="http://schemas.microsoft.com/office/powerpoint/2016/sectionzoom">
                <psez:sectionZm>
                  <psez:sectionZmObj sectionId="{CB3127F4-DFDF-44D2-ADA7-6987C91B54D3}">
                    <psez:zmPr id="{F25B5453-F2B9-4876-88C1-EB8A28A89139}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78559" cy="80745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5" name="구역 확대/축소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23F2B4B-C57E-CE92-26BE-46627EB703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3200" y="3025269"/>
                <a:ext cx="1178559" cy="80745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7" name="슬라이드 확대/축소 26">
                <a:extLst>
                  <a:ext uri="{FF2B5EF4-FFF2-40B4-BE49-F238E27FC236}">
                    <a16:creationId xmlns:a16="http://schemas.microsoft.com/office/drawing/2014/main" id="{01F97CE9-C1EC-877C-D107-836FA1C928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5127827"/>
                  </p:ext>
                </p:extLst>
              </p:nvPr>
            </p:nvGraphicFramePr>
            <p:xfrm>
              <a:off x="1381675" y="3025269"/>
              <a:ext cx="1355040" cy="928370"/>
            </p:xfrm>
            <a:graphic>
              <a:graphicData uri="http://schemas.microsoft.com/office/powerpoint/2016/slidezoom">
                <pslz:sldZm>
                  <pslz:sldZmObj sldId="279" cId="3761150515">
                    <pslz:zmPr id="{8258F0F7-3096-4EAE-9387-DE4EFD93B464}" returnToParent="0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55040" cy="92837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7" name="슬라이드 확대/축소 2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01F97CE9-C1EC-877C-D107-836FA1C928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1675" y="3025269"/>
                <a:ext cx="1355040" cy="92837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76EA2D8-203E-22F5-9845-3B1DAC204304}"/>
              </a:ext>
            </a:extLst>
          </p:cNvPr>
          <p:cNvSpPr txBox="1"/>
          <p:nvPr/>
        </p:nvSpPr>
        <p:spPr>
          <a:xfrm>
            <a:off x="4789282" y="1435394"/>
            <a:ext cx="6842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단국대학교 커피배달 서비스 나도</a:t>
            </a:r>
            <a:r>
              <a:rPr lang="en-US" altLang="ko-KR" dirty="0"/>
              <a:t>‘</a:t>
            </a:r>
            <a:r>
              <a:rPr lang="en-US" altLang="ko-KR" dirty="0" err="1"/>
              <a:t>NaDo</a:t>
            </a:r>
            <a:r>
              <a:rPr lang="en-US" altLang="ko-KR" dirty="0"/>
              <a:t>＇</a:t>
            </a:r>
            <a:r>
              <a:rPr lang="ko-KR" altLang="en-US" dirty="0"/>
              <a:t>는 전문적인 배달업체를 통한 배달이 아닌 개인간의 거래</a:t>
            </a:r>
            <a:r>
              <a:rPr lang="en-US" altLang="ko-KR" dirty="0"/>
              <a:t>, </a:t>
            </a:r>
            <a:r>
              <a:rPr lang="ko-KR" altLang="en-US" dirty="0"/>
              <a:t>즉 학생과 </a:t>
            </a:r>
            <a:r>
              <a:rPr lang="ko-KR" altLang="en-US" dirty="0" err="1"/>
              <a:t>학생간의</a:t>
            </a:r>
            <a:r>
              <a:rPr lang="ko-KR" altLang="en-US" dirty="0"/>
              <a:t> 거래를 통한 물건을 전달 받는 서비스 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730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6FE8090-B8B0-D23C-F515-F7D3266E6790}"/>
              </a:ext>
            </a:extLst>
          </p:cNvPr>
          <p:cNvSpPr/>
          <p:nvPr/>
        </p:nvSpPr>
        <p:spPr>
          <a:xfrm>
            <a:off x="0" y="0"/>
            <a:ext cx="2682240" cy="6857999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D6916AA-9034-9AD0-B893-4951A97AE409}"/>
              </a:ext>
            </a:extLst>
          </p:cNvPr>
          <p:cNvGrpSpPr/>
          <p:nvPr/>
        </p:nvGrpSpPr>
        <p:grpSpPr>
          <a:xfrm>
            <a:off x="1135272" y="655615"/>
            <a:ext cx="3093935" cy="5546767"/>
            <a:chOff x="2682240" y="111578"/>
            <a:chExt cx="3093935" cy="554676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3851E0E-F252-76A1-80E9-A82D8C4BE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1518" y="233680"/>
              <a:ext cx="2825112" cy="529336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3" name="그림 12" descr="텍스트, 모니터, 실내, 휴대폰이(가) 표시된 사진&#10;&#10;자동 생성된 설명">
              <a:extLst>
                <a:ext uri="{FF2B5EF4-FFF2-40B4-BE49-F238E27FC236}">
                  <a16:creationId xmlns:a16="http://schemas.microsoft.com/office/drawing/2014/main" id="{66488267-8157-A1F8-735B-BB93781D5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2240" y="111578"/>
              <a:ext cx="3093935" cy="5546767"/>
            </a:xfrm>
            <a:prstGeom prst="rect">
              <a:avLst/>
            </a:prstGeom>
          </p:spPr>
        </p:pic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슬라이드 확대/축소 15">
                <a:extLst>
                  <a:ext uri="{FF2B5EF4-FFF2-40B4-BE49-F238E27FC236}">
                    <a16:creationId xmlns:a16="http://schemas.microsoft.com/office/drawing/2014/main" id="{307684AC-BEFB-46EA-0061-9558D0E27B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47553483"/>
                  </p:ext>
                </p:extLst>
              </p:nvPr>
            </p:nvGraphicFramePr>
            <p:xfrm>
              <a:off x="2672080" y="1971040"/>
              <a:ext cx="1221575" cy="836930"/>
            </p:xfrm>
            <a:graphic>
              <a:graphicData uri="http://schemas.microsoft.com/office/powerpoint/2016/slidezoom">
                <pslz:sldZm>
                  <pslz:sldZmObj sldId="280" cId="3050461837">
                    <pslz:zmPr id="{37BDEFF2-DB37-4F8D-B3FB-D8B9AB24E0DB}" returnToParent="0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21575" cy="83693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슬라이드 확대/축소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07684AC-BEFB-46EA-0061-9558D0E27B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2080" y="1971040"/>
                <a:ext cx="1221575" cy="83693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0213984-090E-8116-8DD4-810211876518}"/>
              </a:ext>
            </a:extLst>
          </p:cNvPr>
          <p:cNvSpPr txBox="1"/>
          <p:nvPr/>
        </p:nvSpPr>
        <p:spPr>
          <a:xfrm>
            <a:off x="7061200" y="2962732"/>
            <a:ext cx="1420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원하는 시간</a:t>
            </a:r>
            <a:endParaRPr lang="en-US" altLang="ko-KR" dirty="0"/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ko-KR" altLang="en-US" dirty="0"/>
              <a:t>원하는 장소</a:t>
            </a:r>
          </a:p>
        </p:txBody>
      </p:sp>
    </p:spTree>
    <p:extLst>
      <p:ext uri="{BB962C8B-B14F-4D97-AF65-F5344CB8AC3E}">
        <p14:creationId xmlns:p14="http://schemas.microsoft.com/office/powerpoint/2010/main" val="376115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673D93-0C9C-C884-9E9F-2CF064AC40D0}"/>
              </a:ext>
            </a:extLst>
          </p:cNvPr>
          <p:cNvSpPr/>
          <p:nvPr/>
        </p:nvSpPr>
        <p:spPr>
          <a:xfrm>
            <a:off x="0" y="0"/>
            <a:ext cx="2682240" cy="6857999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8AD557C-9837-456E-7298-021FB016A68F}"/>
              </a:ext>
            </a:extLst>
          </p:cNvPr>
          <p:cNvGrpSpPr/>
          <p:nvPr/>
        </p:nvGrpSpPr>
        <p:grpSpPr>
          <a:xfrm>
            <a:off x="1135272" y="655615"/>
            <a:ext cx="3093935" cy="5546767"/>
            <a:chOff x="3827672" y="655615"/>
            <a:chExt cx="3093935" cy="554676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DAB1FDA-0437-6B15-41AF-8502A145E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6639" y="792480"/>
              <a:ext cx="2736000" cy="527782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7" name="그림 6" descr="텍스트, 모니터, 실내, 휴대폰이(가) 표시된 사진&#10;&#10;자동 생성된 설명">
              <a:extLst>
                <a:ext uri="{FF2B5EF4-FFF2-40B4-BE49-F238E27FC236}">
                  <a16:creationId xmlns:a16="http://schemas.microsoft.com/office/drawing/2014/main" id="{E2CC364B-5F63-4B50-C690-1155F79C0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7672" y="655615"/>
              <a:ext cx="3093935" cy="5546767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94DA15-F3D5-6E7B-AE08-5C8D8B4B61D6}"/>
              </a:ext>
            </a:extLst>
          </p:cNvPr>
          <p:cNvGrpSpPr/>
          <p:nvPr/>
        </p:nvGrpSpPr>
        <p:grpSpPr>
          <a:xfrm>
            <a:off x="7127027" y="655614"/>
            <a:ext cx="3093935" cy="5546767"/>
            <a:chOff x="6415827" y="452312"/>
            <a:chExt cx="3093935" cy="554676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221A6B1-8909-CC68-78AD-8F3716588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94795" y="792480"/>
              <a:ext cx="2736000" cy="4866432"/>
            </a:xfrm>
            <a:prstGeom prst="rect">
              <a:avLst/>
            </a:prstGeom>
          </p:spPr>
        </p:pic>
        <p:pic>
          <p:nvPicPr>
            <p:cNvPr id="13" name="그림 12" descr="텍스트, 모니터, 실내, 휴대폰이(가) 표시된 사진&#10;&#10;자동 생성된 설명">
              <a:extLst>
                <a:ext uri="{FF2B5EF4-FFF2-40B4-BE49-F238E27FC236}">
                  <a16:creationId xmlns:a16="http://schemas.microsoft.com/office/drawing/2014/main" id="{E08EDEB5-8797-6999-15D9-A949422B2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5827" y="452312"/>
              <a:ext cx="3093935" cy="55467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046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F7CADD-6B21-76CD-E74C-3DB044BFBCE8}"/>
              </a:ext>
            </a:extLst>
          </p:cNvPr>
          <p:cNvSpPr/>
          <p:nvPr/>
        </p:nvSpPr>
        <p:spPr>
          <a:xfrm>
            <a:off x="0" y="0"/>
            <a:ext cx="2682240" cy="6857999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2C65C06-6430-2558-F297-296F12FB90BF}"/>
              </a:ext>
            </a:extLst>
          </p:cNvPr>
          <p:cNvGrpSpPr/>
          <p:nvPr/>
        </p:nvGrpSpPr>
        <p:grpSpPr>
          <a:xfrm>
            <a:off x="1135272" y="655615"/>
            <a:ext cx="3093935" cy="5546768"/>
            <a:chOff x="3133644" y="371138"/>
            <a:chExt cx="3093935" cy="554676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72176D6-ADF3-A0FC-8FAD-0D162E0F39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893" b="17006"/>
            <a:stretch/>
          </p:blipFill>
          <p:spPr>
            <a:xfrm>
              <a:off x="3332931" y="447040"/>
              <a:ext cx="2736000" cy="547086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8" name="그림 7" descr="텍스트, 모니터, 실내, 휴대폰이(가) 표시된 사진&#10;&#10;자동 생성된 설명">
              <a:extLst>
                <a:ext uri="{FF2B5EF4-FFF2-40B4-BE49-F238E27FC236}">
                  <a16:creationId xmlns:a16="http://schemas.microsoft.com/office/drawing/2014/main" id="{2C820610-5A27-B640-B6F6-6D1CE93F5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644" y="371138"/>
              <a:ext cx="3093935" cy="5546767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D048C1E-90C6-9184-196F-2B66A53D4AC9}"/>
              </a:ext>
            </a:extLst>
          </p:cNvPr>
          <p:cNvGrpSpPr/>
          <p:nvPr/>
        </p:nvGrpSpPr>
        <p:grpSpPr>
          <a:xfrm>
            <a:off x="7219846" y="655614"/>
            <a:ext cx="3093935" cy="5546767"/>
            <a:chOff x="8052966" y="342816"/>
            <a:chExt cx="3093935" cy="554676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C2EDAC3-7E5B-03F4-48A0-1D0871FF82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885"/>
            <a:stretch/>
          </p:blipFill>
          <p:spPr>
            <a:xfrm>
              <a:off x="8231933" y="411477"/>
              <a:ext cx="2736000" cy="540004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309028D-3116-A493-17D7-9EADCB573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53390" y="4210053"/>
              <a:ext cx="2493086" cy="52592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1" name="그림 10" descr="텍스트, 모니터, 실내, 휴대폰이(가) 표시된 사진&#10;&#10;자동 생성된 설명">
              <a:extLst>
                <a:ext uri="{FF2B5EF4-FFF2-40B4-BE49-F238E27FC236}">
                  <a16:creationId xmlns:a16="http://schemas.microsoft.com/office/drawing/2014/main" id="{4A962267-F250-C3DA-4C83-FCE4F74E3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966" y="342816"/>
              <a:ext cx="3093935" cy="5546767"/>
            </a:xfrm>
            <a:prstGeom prst="rect">
              <a:avLst/>
            </a:prstGeom>
          </p:spPr>
        </p:pic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1" name="슬라이드 확대/축소 20">
                  <a:extLst>
                    <a:ext uri="{FF2B5EF4-FFF2-40B4-BE49-F238E27FC236}">
                      <a16:creationId xmlns:a16="http://schemas.microsoft.com/office/drawing/2014/main" id="{ADD3FD95-66FB-0448-6624-A099CBA6844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15508291"/>
                    </p:ext>
                  </p:extLst>
                </p:nvPr>
              </p:nvGraphicFramePr>
              <p:xfrm>
                <a:off x="8333386" y="4210053"/>
                <a:ext cx="2502467" cy="525928"/>
              </p:xfrm>
              <a:graphic>
                <a:graphicData uri="http://schemas.microsoft.com/office/powerpoint/2016/slidezoom">
                  <pslz:sldZm>
                    <pslz:sldZmObj sldId="284" cId="4101883608">
                      <pslz:zmPr id="{3E146E50-34FF-4A32-8DAD-862709925D2B}" returnToParent="0" imageType="cover" transitionDur="1000">
                        <p166:blipFill xmlns:p166="http://schemas.microsoft.com/office/powerpoint/2016/6/main"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502467" cy="525928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1" name="슬라이드 확대/축소 20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ADD3FD95-66FB-0448-6624-A099CBA6844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00266" y="4522851"/>
                  <a:ext cx="2502467" cy="525928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26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27854E-B2CF-866E-101F-32C2D5E2F1ED}"/>
              </a:ext>
            </a:extLst>
          </p:cNvPr>
          <p:cNvSpPr/>
          <p:nvPr/>
        </p:nvSpPr>
        <p:spPr>
          <a:xfrm>
            <a:off x="0" y="0"/>
            <a:ext cx="2682240" cy="6857999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5DB2C84-6D17-704E-08F4-29CE13512397}"/>
              </a:ext>
            </a:extLst>
          </p:cNvPr>
          <p:cNvGrpSpPr/>
          <p:nvPr/>
        </p:nvGrpSpPr>
        <p:grpSpPr>
          <a:xfrm>
            <a:off x="4916602" y="745313"/>
            <a:ext cx="3093935" cy="5546767"/>
            <a:chOff x="2843962" y="196673"/>
            <a:chExt cx="3093935" cy="554676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FA87A1F-54BC-7F6F-6DAE-1AF86C062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4930" y="504825"/>
              <a:ext cx="2772000" cy="4930464"/>
            </a:xfrm>
            <a:prstGeom prst="rect">
              <a:avLst/>
            </a:prstGeom>
          </p:spPr>
        </p:pic>
        <p:pic>
          <p:nvPicPr>
            <p:cNvPr id="7" name="그림 6" descr="텍스트, 모니터, 실내, 휴대폰이(가) 표시된 사진&#10;&#10;자동 생성된 설명">
              <a:extLst>
                <a:ext uri="{FF2B5EF4-FFF2-40B4-BE49-F238E27FC236}">
                  <a16:creationId xmlns:a16="http://schemas.microsoft.com/office/drawing/2014/main" id="{3FBDD06E-E703-CB8D-A72D-D61740149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962" y="196673"/>
              <a:ext cx="3093935" cy="5546767"/>
            </a:xfrm>
            <a:prstGeom prst="rect">
              <a:avLst/>
            </a:prstGeom>
          </p:spPr>
        </p:pic>
      </p:grp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2" name="구역 확대/축소 11">
                <a:extLst>
                  <a:ext uri="{FF2B5EF4-FFF2-40B4-BE49-F238E27FC236}">
                    <a16:creationId xmlns:a16="http://schemas.microsoft.com/office/drawing/2014/main" id="{4AA5C5CD-1A63-6093-7E96-88AAAE3D1E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3389123"/>
                  </p:ext>
                </p:extLst>
              </p:nvPr>
            </p:nvGraphicFramePr>
            <p:xfrm>
              <a:off x="5230846" y="966470"/>
              <a:ext cx="2502467" cy="1714500"/>
            </p:xfrm>
            <a:graphic>
              <a:graphicData uri="http://schemas.microsoft.com/office/powerpoint/2016/sectionzoom">
                <psez:sectionZm>
                  <psez:sectionZmObj sectionId="{91517C1D-9BB4-4F09-9B40-F63C5231447C}">
                    <psez:zmPr id="{99EADA2D-F482-4984-AACD-5741D6345FF9}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02467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2" name="구역 확대/축소 1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4AA5C5CD-1A63-6093-7E96-88AAAE3D1E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0846" y="966470"/>
                <a:ext cx="2502467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188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95E8E93-1B02-F580-7D3D-29B279F3489A}"/>
              </a:ext>
            </a:extLst>
          </p:cNvPr>
          <p:cNvSpPr/>
          <p:nvPr/>
        </p:nvSpPr>
        <p:spPr>
          <a:xfrm>
            <a:off x="0" y="0"/>
            <a:ext cx="2682240" cy="6857999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D917373-480D-A832-FEAC-C812AC37C9AE}"/>
              </a:ext>
            </a:extLst>
          </p:cNvPr>
          <p:cNvGrpSpPr/>
          <p:nvPr/>
        </p:nvGrpSpPr>
        <p:grpSpPr>
          <a:xfrm>
            <a:off x="4549032" y="655615"/>
            <a:ext cx="3093935" cy="5546767"/>
            <a:chOff x="7311285" y="777536"/>
            <a:chExt cx="3093935" cy="5546767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7B5D16F-06E2-D1FE-3F2A-92953C566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4852" y="893127"/>
              <a:ext cx="2746800" cy="530447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7" name="그림 6" descr="텍스트, 모니터, 실내, 휴대폰이(가) 표시된 사진&#10;&#10;자동 생성된 설명">
              <a:extLst>
                <a:ext uri="{FF2B5EF4-FFF2-40B4-BE49-F238E27FC236}">
                  <a16:creationId xmlns:a16="http://schemas.microsoft.com/office/drawing/2014/main" id="{52DEFE8E-4D87-4EA8-B4E5-40259B660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285" y="777536"/>
              <a:ext cx="3093935" cy="5546767"/>
            </a:xfrm>
            <a:prstGeom prst="rect">
              <a:avLst/>
            </a:prstGeom>
          </p:spPr>
        </p:pic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슬라이드 확대/축소 19">
                <a:extLst>
                  <a:ext uri="{FF2B5EF4-FFF2-40B4-BE49-F238E27FC236}">
                    <a16:creationId xmlns:a16="http://schemas.microsoft.com/office/drawing/2014/main" id="{C41FD871-63EE-EA1A-A343-01C50B97834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5941652"/>
                  </p:ext>
                </p:extLst>
              </p:nvPr>
            </p:nvGraphicFramePr>
            <p:xfrm>
              <a:off x="2844922" y="2007870"/>
              <a:ext cx="1048034" cy="718033"/>
            </p:xfrm>
            <a:graphic>
              <a:graphicData uri="http://schemas.microsoft.com/office/powerpoint/2016/slidezoom">
                <pslz:sldZm>
                  <pslz:sldZmObj sldId="277" cId="245187106">
                    <pslz:zmPr id="{A2D33875-4ADC-4A14-A30F-03D3C01E5BB4}" returnToParent="0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48034" cy="71803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슬라이드 확대/축소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41FD871-63EE-EA1A-A343-01C50B9783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4922" y="2007870"/>
                <a:ext cx="1048034" cy="71803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609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553</Words>
  <Application>Microsoft Office PowerPoint</Application>
  <PresentationFormat>와이드스크린</PresentationFormat>
  <Paragraphs>58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G마켓 산스 Light</vt:lpstr>
      <vt:lpstr>G마켓 산스 Medium</vt:lpstr>
      <vt:lpstr>Jua</vt:lpstr>
      <vt:lpstr>KoPubWorld돋움체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Lee Lena</cp:lastModifiedBy>
  <cp:revision>13</cp:revision>
  <dcterms:created xsi:type="dcterms:W3CDTF">2021-10-08T07:41:36Z</dcterms:created>
  <dcterms:modified xsi:type="dcterms:W3CDTF">2022-11-21T06:25:00Z</dcterms:modified>
</cp:coreProperties>
</file>