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1189" r:id="rId5"/>
    <p:sldId id="1193" r:id="rId6"/>
    <p:sldId id="1192" r:id="rId7"/>
    <p:sldId id="260" r:id="rId8"/>
    <p:sldId id="1194" r:id="rId9"/>
    <p:sldId id="1191" r:id="rId10"/>
    <p:sldId id="261" r:id="rId11"/>
    <p:sldId id="258" r:id="rId12"/>
    <p:sldId id="264" r:id="rId13"/>
    <p:sldId id="11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4695-3809-4059-896C-AE4C7A7CB49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EA7B3-758B-4ADF-A622-30B8A086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0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6E8A4-3F27-4338-9046-E90D2089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0DCBC6-E2FC-4BDD-B966-E97A9DFE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8AD94-0982-4800-8DCE-5A1B399A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07879-CC0E-4ED7-A3FB-8D41F6A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73CD9-3910-4538-863A-A75441B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C7D9-90EC-4AFB-8BF0-D05B81B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9319A1-A6C7-4C28-865E-8B0E44EA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A1B2-C13C-4337-8AAE-1CCAF53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6439-7C21-4AA3-A8EE-3DF57DCB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E9FCC-0AB6-4402-A260-C837E07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E51CA-7730-42B2-8A57-F0D9F1D3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A0538-9DD9-4B95-9F18-ADE63D07E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8EE4-B7AD-45BE-A570-D3F59F92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D8E17-A4D7-4F42-998E-2D0D27D8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10221-2A34-44AF-8674-5E39C82F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DCD8-D3B0-4595-83B5-C733737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4B0ED-542C-4FCC-946A-D4507F30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7DFC8-64A7-493F-BE99-0A1669E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1FA60-64B1-42BA-B1A8-CC4DDD31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4E692-CBA9-4DA1-8BD8-9CEF5794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5A73-9D76-42C1-B269-F13CF4AD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E1590-539B-46F1-B96D-373E2D33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2825A-CEF9-4759-A454-E4A4A590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F36B-2F69-46C4-9CB4-5C3D40CD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03C4F-7155-41F9-9515-AA73C9F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900F-7C6B-430C-9047-04C9102C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4919-32EA-45A3-AFB9-EB609BC0C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EF87C-F2CD-4457-B36E-640B7684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8013D-20CC-4480-AE34-89EABF52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4CCF4-A199-4DAD-8C9D-BB21384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6466B-F9D0-4123-A5E2-6D6C50A6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7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3B77-80F3-479E-98AC-A8C3649F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D841F-ED1B-4829-9E87-31168440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A4C1B-EE2D-4D1E-8F61-BF639925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C89D2-EDFA-4472-A88C-E56BCBD05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6511B-6F48-484A-9099-F95D7016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00CF8-73C2-462B-880C-8EAA34FB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D03809-5634-4907-9FBB-BC726D23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77873-9F3B-4995-AAFD-E4B852F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A105-054A-4A8E-AEBC-7348E57F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F6AD4C-FDEA-443E-B9F3-1137ECD5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8935B-3D39-4396-B92D-7F727813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591AE-EFAE-44EB-9F7C-E167E9AC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4E14F-7A04-4D2B-8937-FD2A936F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4D2C7-CE78-4DC2-A959-E3F1B80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864E6-66C2-46B2-B9C2-9316F3BC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DE7E6-3125-4645-AD78-F8CBC6B3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55492-B5CC-43DB-9D95-4213231B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ED6F4-65D6-4B90-8250-9096FCD4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6F35B-A877-4A71-AD0C-94717DFA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BD8A4-05A5-4DD7-85D8-FF2758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76504-1EB9-4AD0-B531-A0030A8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7B47-C20E-4F2A-B05A-224B0241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326749-D686-4CE5-93E7-6A6E4E2FE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9E18D-CBFF-4508-8C3B-0A2F35E8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3D37F-A097-455A-BBC7-194597BA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800BA-A375-41BB-B9ED-68F9DB6F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59B7B-767B-4307-9F18-BE0EA0C7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EE38D-53A2-472E-B189-E443F4CD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598A6-CA4D-4BF2-ACD6-73D5670B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E21F3-B3E0-4B80-8429-A75B604B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E681-669A-4A3C-B0C0-6B20C3DF387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DE841-31AA-4834-B8C7-9261BDDB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661D9-8902-4CCB-8858-8D5237416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EA139-DF4D-411F-82FB-04521128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89" y="1415977"/>
            <a:ext cx="9998820" cy="2387600"/>
          </a:xfrm>
        </p:spPr>
        <p:txBody>
          <a:bodyPr>
            <a:normAutofit/>
          </a:bodyPr>
          <a:lstStyle/>
          <a:p>
            <a:r>
              <a:rPr lang="ko-KR" altLang="en-US" sz="7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팀명</a:t>
            </a:r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7200" dirty="0">
                <a:solidFill>
                  <a:srgbClr val="00409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7200" dirty="0">
                <a:solidFill>
                  <a:srgbClr val="00409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7200" dirty="0" err="1">
                <a:solidFill>
                  <a:srgbClr val="00409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한성스타트업</a:t>
            </a:r>
            <a:endParaRPr lang="ko-KR" altLang="en-US" sz="7200" dirty="0">
              <a:solidFill>
                <a:srgbClr val="00409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34003-722E-4377-A32C-7D7E47BB8A2D}"/>
              </a:ext>
            </a:extLst>
          </p:cNvPr>
          <p:cNvSpPr txBox="1"/>
          <p:nvPr/>
        </p:nvSpPr>
        <p:spPr>
          <a:xfrm>
            <a:off x="74645" y="8397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4098"/>
                </a:solidFill>
              </a:rPr>
              <a:t>창업동아리 최종 성과발표 양식 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8B3DF8F0-B712-4C36-98B6-1A9F4BF71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08B7B-190B-4E73-A937-FEC3F39AEF67}"/>
              </a:ext>
            </a:extLst>
          </p:cNvPr>
          <p:cNvSpPr txBox="1"/>
          <p:nvPr/>
        </p:nvSpPr>
        <p:spPr>
          <a:xfrm>
            <a:off x="1955586" y="6227385"/>
            <a:ext cx="867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양식의 형식은 가능한 지키고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파란색 글씨는 팀의 콘텐츠로 채워서 발표하세요</a:t>
            </a:r>
            <a:r>
              <a:rPr lang="en-US" altLang="ko-KR" dirty="0">
                <a:solidFill>
                  <a:schemeClr val="accent1"/>
                </a:solidFill>
              </a:rPr>
              <a:t>. 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7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0327" y="148926"/>
            <a:ext cx="4478608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예산 활용 결과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C21457-DD85-49F6-B747-A5EDD138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40352"/>
              </p:ext>
            </p:extLst>
          </p:nvPr>
        </p:nvGraphicFramePr>
        <p:xfrm>
          <a:off x="530835" y="1243221"/>
          <a:ext cx="11130330" cy="492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5">
                  <a:extLst>
                    <a:ext uri="{9D8B030D-6E8A-4147-A177-3AD203B41FA5}">
                      <a16:colId xmlns:a16="http://schemas.microsoft.com/office/drawing/2014/main" val="3292152830"/>
                    </a:ext>
                  </a:extLst>
                </a:gridCol>
                <a:gridCol w="3710110">
                  <a:extLst>
                    <a:ext uri="{9D8B030D-6E8A-4147-A177-3AD203B41FA5}">
                      <a16:colId xmlns:a16="http://schemas.microsoft.com/office/drawing/2014/main" val="2132818424"/>
                    </a:ext>
                  </a:extLst>
                </a:gridCol>
                <a:gridCol w="3710110">
                  <a:extLst>
                    <a:ext uri="{9D8B030D-6E8A-4147-A177-3AD203B41FA5}">
                      <a16:colId xmlns:a16="http://schemas.microsoft.com/office/drawing/2014/main" val="1716917678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338559665"/>
                    </a:ext>
                  </a:extLst>
                </a:gridCol>
              </a:tblGrid>
              <a:tr h="7801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 목록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기존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실제  집행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7618"/>
                  </a:ext>
                </a:extLst>
              </a:tr>
              <a:tr h="705351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3825"/>
                  </a:ext>
                </a:extLst>
              </a:tr>
              <a:tr h="4581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25703"/>
                  </a:ext>
                </a:extLst>
              </a:tr>
              <a:tr h="707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269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22617"/>
                  </a:ext>
                </a:extLst>
              </a:tr>
              <a:tr h="39912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47515"/>
                  </a:ext>
                </a:extLst>
              </a:tr>
              <a:tr h="31205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7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7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49" y="137215"/>
            <a:ext cx="4706224" cy="382133"/>
          </a:xfrm>
        </p:spPr>
        <p:txBody>
          <a:bodyPr>
            <a:noAutofit/>
          </a:bodyPr>
          <a:lstStyle/>
          <a:p>
            <a:pPr algn="l"/>
            <a:r>
              <a:rPr lang="ko-KR" altLang="en-US" sz="2200" dirty="0"/>
              <a:t>최종 창업동아리 구성원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2BEE50-BD9A-40AD-ABE7-A71A5182A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07233"/>
              </p:ext>
            </p:extLst>
          </p:nvPr>
        </p:nvGraphicFramePr>
        <p:xfrm>
          <a:off x="530835" y="1409259"/>
          <a:ext cx="11130330" cy="4824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5">
                  <a:extLst>
                    <a:ext uri="{9D8B030D-6E8A-4147-A177-3AD203B41FA5}">
                      <a16:colId xmlns:a16="http://schemas.microsoft.com/office/drawing/2014/main" val="3292152830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132818424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3313627939"/>
                    </a:ext>
                  </a:extLst>
                </a:gridCol>
                <a:gridCol w="3710110">
                  <a:extLst>
                    <a:ext uri="{9D8B030D-6E8A-4147-A177-3AD203B41FA5}">
                      <a16:colId xmlns:a16="http://schemas.microsoft.com/office/drawing/2014/main" val="1716917678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338559665"/>
                    </a:ext>
                  </a:extLst>
                </a:gridCol>
              </a:tblGrid>
              <a:tr h="10681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전공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전공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 내 역할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변동사항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3825"/>
                  </a:ext>
                </a:extLst>
              </a:tr>
              <a:tr h="647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7552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2261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6239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6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6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1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4224" y="158430"/>
            <a:ext cx="4870494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창업동아리 지원관련 요청 사항 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AC07D0-5122-48E5-83E7-674EB6CFD56F}"/>
              </a:ext>
            </a:extLst>
          </p:cNvPr>
          <p:cNvSpPr txBox="1"/>
          <p:nvPr/>
        </p:nvSpPr>
        <p:spPr>
          <a:xfrm>
            <a:off x="201336" y="880168"/>
            <a:ext cx="10306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</a:rPr>
              <a:t>*</a:t>
            </a:r>
            <a:r>
              <a:rPr lang="ko-KR" altLang="en-US" sz="2200" dirty="0">
                <a:solidFill>
                  <a:srgbClr val="004098"/>
                </a:solidFill>
              </a:rPr>
              <a:t>창업동아리 지원 시에 희망 사항을 자유롭게 기술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단 실현 가능성을 고려 할 것</a:t>
            </a:r>
          </a:p>
        </p:txBody>
      </p:sp>
    </p:spTree>
    <p:extLst>
      <p:ext uri="{BB962C8B-B14F-4D97-AF65-F5344CB8AC3E}">
        <p14:creationId xmlns:p14="http://schemas.microsoft.com/office/powerpoint/2010/main" val="39072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478"/>
            <a:ext cx="4870494" cy="382133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</a:rPr>
              <a:t>*</a:t>
            </a:r>
            <a:r>
              <a:rPr lang="ko-KR" altLang="en-US" sz="2200" dirty="0">
                <a:solidFill>
                  <a:srgbClr val="004098"/>
                </a:solidFill>
              </a:rPr>
              <a:t>참고 </a:t>
            </a:r>
            <a:r>
              <a:rPr lang="en-US" altLang="ko-KR" sz="2200" dirty="0">
                <a:solidFill>
                  <a:srgbClr val="004098"/>
                </a:solidFill>
              </a:rPr>
              <a:t>/ </a:t>
            </a:r>
            <a:r>
              <a:rPr lang="ko-KR" altLang="en-US" sz="2200" dirty="0">
                <a:solidFill>
                  <a:srgbClr val="004098"/>
                </a:solidFill>
              </a:rPr>
              <a:t>창업동아리 최종평가 기준 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9139ED-CF0B-40EC-A33A-386D96AE54C8}"/>
              </a:ext>
            </a:extLst>
          </p:cNvPr>
          <p:cNvSpPr txBox="1"/>
          <p:nvPr/>
        </p:nvSpPr>
        <p:spPr>
          <a:xfrm>
            <a:off x="741072" y="1728924"/>
            <a:ext cx="1041663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004098"/>
                </a:solidFill>
              </a:rPr>
              <a:t>■창업동아리 최종 평가 기준 </a:t>
            </a:r>
            <a:r>
              <a:rPr lang="en-US" altLang="ko-KR" sz="2000" b="1" dirty="0">
                <a:solidFill>
                  <a:srgbClr val="004098"/>
                </a:solidFill>
              </a:rPr>
              <a:t>(100</a:t>
            </a:r>
            <a:r>
              <a:rPr lang="ko-KR" altLang="en-US" sz="2000" b="1" dirty="0">
                <a:solidFill>
                  <a:srgbClr val="004098"/>
                </a:solidFill>
              </a:rPr>
              <a:t>점 만점</a:t>
            </a:r>
            <a:r>
              <a:rPr lang="en-US" altLang="ko-KR" sz="2000" b="1" dirty="0">
                <a:solidFill>
                  <a:srgbClr val="004098"/>
                </a:solidFill>
              </a:rPr>
              <a:t>/ 5</a:t>
            </a:r>
            <a:r>
              <a:rPr lang="ko-KR" altLang="en-US" sz="2000" b="1" dirty="0">
                <a:solidFill>
                  <a:srgbClr val="004098"/>
                </a:solidFill>
              </a:rPr>
              <a:t>항목 각 </a:t>
            </a:r>
            <a:r>
              <a:rPr lang="en-US" altLang="ko-KR" sz="2000" b="1" dirty="0">
                <a:solidFill>
                  <a:srgbClr val="004098"/>
                </a:solidFill>
              </a:rPr>
              <a:t>20</a:t>
            </a:r>
            <a:r>
              <a:rPr lang="ko-KR" altLang="en-US" sz="2000" b="1" dirty="0">
                <a:solidFill>
                  <a:srgbClr val="004098"/>
                </a:solidFill>
              </a:rPr>
              <a:t>점</a:t>
            </a:r>
            <a:r>
              <a:rPr lang="en-US" altLang="ko-KR" sz="2000" b="1" dirty="0">
                <a:solidFill>
                  <a:srgbClr val="004098"/>
                </a:solidFill>
              </a:rPr>
              <a:t>) </a:t>
            </a:r>
            <a:endParaRPr lang="ko-KR" altLang="en-US" sz="2000" b="1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 err="1">
                <a:solidFill>
                  <a:srgbClr val="004098"/>
                </a:solidFill>
              </a:rPr>
              <a:t>혁신성</a:t>
            </a:r>
            <a:r>
              <a:rPr lang="ko-KR" altLang="en-US" sz="2000" dirty="0">
                <a:solidFill>
                  <a:srgbClr val="004098"/>
                </a:solidFill>
              </a:rPr>
              <a:t>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혁신적인 아이템 기획 및 멘토링 이후 변화의 정도를 측정</a:t>
            </a:r>
            <a:r>
              <a:rPr lang="en-US" altLang="ko-KR" sz="2000" dirty="0">
                <a:solidFill>
                  <a:srgbClr val="004098"/>
                </a:solidFill>
              </a:rPr>
              <a:t>) 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성실성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지속적이고 성실하게 창업활동을 진행하고 있는지에 대한 여부로 판단</a:t>
            </a:r>
            <a:r>
              <a:rPr lang="en-US" altLang="ko-KR" sz="2000" dirty="0">
                <a:solidFill>
                  <a:srgbClr val="004098"/>
                </a:solidFill>
              </a:rPr>
              <a:t>) 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팀워크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창업동아리 멤버들의 역할분담과 활동 진행에 대한 참여율 등으로 판단</a:t>
            </a:r>
            <a:r>
              <a:rPr lang="en-US" altLang="ko-KR" sz="2000" dirty="0">
                <a:solidFill>
                  <a:srgbClr val="004098"/>
                </a:solidFill>
              </a:rPr>
              <a:t>)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효과성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도출한 주요 성과와 예산 활용이 효과적인지로 판단</a:t>
            </a:r>
            <a:r>
              <a:rPr lang="en-US" altLang="ko-KR" sz="2000" dirty="0">
                <a:solidFill>
                  <a:srgbClr val="004098"/>
                </a:solidFill>
              </a:rPr>
              <a:t>)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계획성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초기 계획을 성실히 진행하거나</a:t>
            </a:r>
            <a:r>
              <a:rPr lang="en-US" altLang="ko-KR" sz="2000" dirty="0">
                <a:solidFill>
                  <a:srgbClr val="004098"/>
                </a:solidFill>
              </a:rPr>
              <a:t>, </a:t>
            </a:r>
            <a:r>
              <a:rPr lang="ko-KR" altLang="en-US" sz="2000" dirty="0">
                <a:solidFill>
                  <a:srgbClr val="004098"/>
                </a:solidFill>
              </a:rPr>
              <a:t>현재 문제에 대한 개선 계획 여부로 판단</a:t>
            </a:r>
            <a:r>
              <a:rPr lang="en-US" altLang="ko-KR" sz="2000" dirty="0">
                <a:solidFill>
                  <a:srgbClr val="004098"/>
                </a:solidFill>
              </a:rPr>
              <a:t>) </a:t>
            </a:r>
            <a:endParaRPr lang="ko-KR" altLang="en-US" sz="2000" dirty="0">
              <a:solidFill>
                <a:srgbClr val="004098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954"/>
            <a:ext cx="2794989" cy="3821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창업 아이템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A6668-0448-4E58-AA4F-7EF75312BAB9}"/>
              </a:ext>
            </a:extLst>
          </p:cNvPr>
          <p:cNvSpPr txBox="1"/>
          <p:nvPr/>
        </p:nvSpPr>
        <p:spPr>
          <a:xfrm>
            <a:off x="300182" y="1776260"/>
            <a:ext cx="115916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6000" dirty="0">
                <a:latin typeface="+mn-ea"/>
              </a:rPr>
              <a:t>우리</a:t>
            </a:r>
            <a:r>
              <a:rPr lang="en-US" altLang="ko-KR" sz="6000" dirty="0">
                <a:latin typeface="+mn-ea"/>
              </a:rPr>
              <a:t> 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(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제품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/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서비스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)</a:t>
            </a:r>
            <a:r>
              <a:rPr lang="ko-KR" altLang="ko-KR" sz="6000" dirty="0">
                <a:latin typeface="+mn-ea"/>
              </a:rPr>
              <a:t>는</a:t>
            </a:r>
            <a:r>
              <a:rPr lang="en-US" altLang="ko-KR" sz="6000" dirty="0">
                <a:latin typeface="+mn-ea"/>
              </a:rPr>
              <a:t> </a:t>
            </a:r>
          </a:p>
          <a:p>
            <a:pPr algn="ctr"/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(</a:t>
            </a:r>
            <a:r>
              <a:rPr lang="ko-KR" altLang="en-US" sz="6000" dirty="0">
                <a:solidFill>
                  <a:srgbClr val="004098"/>
                </a:solidFill>
                <a:latin typeface="+mn-ea"/>
              </a:rPr>
              <a:t>기존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 문제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) (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해결방안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) </a:t>
            </a:r>
            <a:r>
              <a:rPr lang="ko-KR" altLang="ko-KR" sz="6000" dirty="0">
                <a:latin typeface="+mn-ea"/>
              </a:rPr>
              <a:t>으로써 </a:t>
            </a:r>
          </a:p>
          <a:p>
            <a:pPr algn="ctr"/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(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우리의 혜택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&amp;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가치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)</a:t>
            </a:r>
            <a:r>
              <a:rPr lang="ko-KR" altLang="ko-KR" sz="6000" dirty="0">
                <a:latin typeface="+mn-ea"/>
              </a:rPr>
              <a:t>로</a:t>
            </a:r>
            <a:r>
              <a:rPr lang="en-US" altLang="ko-KR" sz="6000" dirty="0">
                <a:latin typeface="+mn-ea"/>
              </a:rPr>
              <a:t>  </a:t>
            </a:r>
          </a:p>
          <a:p>
            <a:pPr algn="ctr"/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(</a:t>
            </a:r>
            <a:r>
              <a:rPr lang="ko-KR" altLang="ko-KR" sz="6000" dirty="0">
                <a:solidFill>
                  <a:srgbClr val="004098"/>
                </a:solidFill>
                <a:latin typeface="+mn-ea"/>
              </a:rPr>
              <a:t>어떤 고객</a:t>
            </a:r>
            <a:r>
              <a:rPr lang="en-US" altLang="ko-KR" sz="6000" dirty="0">
                <a:solidFill>
                  <a:srgbClr val="004098"/>
                </a:solidFill>
                <a:latin typeface="+mn-ea"/>
              </a:rPr>
              <a:t>)</a:t>
            </a:r>
            <a:r>
              <a:rPr lang="ko-KR" altLang="ko-KR" sz="6000" dirty="0">
                <a:latin typeface="+mn-ea"/>
              </a:rPr>
              <a:t>에게 도움을 제공한다</a:t>
            </a:r>
            <a:r>
              <a:rPr lang="en-US" altLang="ko-KR" sz="4400" dirty="0">
                <a:latin typeface="+mn-ea"/>
              </a:rPr>
              <a:t>.</a:t>
            </a:r>
            <a:endParaRPr lang="ko-KR" altLang="ko-KR" sz="44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9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0954"/>
            <a:ext cx="3144557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월별 활동 내역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82A473-0A7F-42FE-9257-12E80B64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79503"/>
              </p:ext>
            </p:extLst>
          </p:nvPr>
        </p:nvGraphicFramePr>
        <p:xfrm>
          <a:off x="530835" y="915167"/>
          <a:ext cx="11130330" cy="573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5">
                  <a:extLst>
                    <a:ext uri="{9D8B030D-6E8A-4147-A177-3AD203B41FA5}">
                      <a16:colId xmlns:a16="http://schemas.microsoft.com/office/drawing/2014/main" val="3292152830"/>
                    </a:ext>
                  </a:extLst>
                </a:gridCol>
                <a:gridCol w="7420220">
                  <a:extLst>
                    <a:ext uri="{9D8B030D-6E8A-4147-A177-3AD203B41FA5}">
                      <a16:colId xmlns:a16="http://schemas.microsoft.com/office/drawing/2014/main" val="2132818424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338559665"/>
                    </a:ext>
                  </a:extLst>
                </a:gridCol>
              </a:tblGrid>
              <a:tr h="115028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활동 내용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7618"/>
                  </a:ext>
                </a:extLst>
              </a:tr>
              <a:tr h="460114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8-10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활동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3825"/>
                  </a:ext>
                </a:extLst>
              </a:tr>
              <a:tr h="5123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94169"/>
                  </a:ext>
                </a:extLst>
              </a:tr>
              <a:tr h="522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24393"/>
                  </a:ext>
                </a:extLst>
              </a:tr>
              <a:tr h="48846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11-12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활동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269"/>
                  </a:ext>
                </a:extLst>
              </a:tr>
              <a:tr h="4601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22891"/>
                  </a:ext>
                </a:extLst>
              </a:tr>
              <a:tr h="4871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47515"/>
                  </a:ext>
                </a:extLst>
              </a:tr>
              <a:tr h="4601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26518"/>
                  </a:ext>
                </a:extLst>
              </a:tr>
              <a:tr h="57514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활동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607"/>
                  </a:ext>
                </a:extLst>
              </a:tr>
              <a:tr h="575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3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9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4" y="205692"/>
            <a:ext cx="2794989" cy="3821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창업 아이템 소개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60AB7A-4162-429C-9278-0E6DD951C181}"/>
              </a:ext>
            </a:extLst>
          </p:cNvPr>
          <p:cNvSpPr/>
          <p:nvPr/>
        </p:nvSpPr>
        <p:spPr>
          <a:xfrm>
            <a:off x="206927" y="1333866"/>
            <a:ext cx="11778143" cy="4504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B417-1AC4-4B9A-A8C2-0301C84168C3}"/>
              </a:ext>
            </a:extLst>
          </p:cNvPr>
          <p:cNvSpPr txBox="1"/>
          <p:nvPr/>
        </p:nvSpPr>
        <p:spPr>
          <a:xfrm>
            <a:off x="268446" y="1409351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4098"/>
                </a:solidFill>
              </a:rPr>
              <a:t>창업아이템 핵심 이미지 </a:t>
            </a:r>
            <a:r>
              <a:rPr lang="en-US" altLang="ko-KR" dirty="0">
                <a:solidFill>
                  <a:srgbClr val="004098"/>
                </a:solidFill>
              </a:rPr>
              <a:t>1-2</a:t>
            </a:r>
            <a:r>
              <a:rPr lang="ko-KR" altLang="en-US" dirty="0">
                <a:solidFill>
                  <a:srgbClr val="004098"/>
                </a:solidFill>
              </a:rPr>
              <a:t>개 삽입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F35744-150C-4EE4-95ED-4E946D7D50CD}"/>
              </a:ext>
            </a:extLst>
          </p:cNvPr>
          <p:cNvCxnSpPr>
            <a:cxnSpLocks/>
          </p:cNvCxnSpPr>
          <p:nvPr/>
        </p:nvCxnSpPr>
        <p:spPr>
          <a:xfrm>
            <a:off x="6101592" y="1509310"/>
            <a:ext cx="0" cy="4060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A9B0FB-7402-4321-B2DC-1A06E970D222}"/>
              </a:ext>
            </a:extLst>
          </p:cNvPr>
          <p:cNvSpPr txBox="1"/>
          <p:nvPr/>
        </p:nvSpPr>
        <p:spPr>
          <a:xfrm>
            <a:off x="268447" y="592680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4098"/>
                </a:solidFill>
              </a:rPr>
              <a:t>창업아이템 핵심 설명 </a:t>
            </a:r>
            <a:r>
              <a:rPr lang="en-US" altLang="ko-KR" dirty="0">
                <a:solidFill>
                  <a:srgbClr val="004098"/>
                </a:solidFill>
              </a:rPr>
              <a:t>: </a:t>
            </a:r>
            <a:endParaRPr lang="ko-KR" altLang="en-US" dirty="0">
              <a:solidFill>
                <a:srgbClr val="00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7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4" y="205692"/>
            <a:ext cx="2794989" cy="3821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창업 아이템 소개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60AB7A-4162-429C-9278-0E6DD951C181}"/>
              </a:ext>
            </a:extLst>
          </p:cNvPr>
          <p:cNvSpPr/>
          <p:nvPr/>
        </p:nvSpPr>
        <p:spPr>
          <a:xfrm>
            <a:off x="206927" y="1333866"/>
            <a:ext cx="11778143" cy="4504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B417-1AC4-4B9A-A8C2-0301C84168C3}"/>
              </a:ext>
            </a:extLst>
          </p:cNvPr>
          <p:cNvSpPr txBox="1"/>
          <p:nvPr/>
        </p:nvSpPr>
        <p:spPr>
          <a:xfrm>
            <a:off x="268446" y="1409351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4098"/>
                </a:solidFill>
              </a:rPr>
              <a:t>창업아이템 핵심 이미지 </a:t>
            </a:r>
            <a:r>
              <a:rPr lang="en-US" altLang="ko-KR" dirty="0">
                <a:solidFill>
                  <a:srgbClr val="004098"/>
                </a:solidFill>
              </a:rPr>
              <a:t>1-2</a:t>
            </a:r>
            <a:r>
              <a:rPr lang="ko-KR" altLang="en-US" dirty="0">
                <a:solidFill>
                  <a:srgbClr val="004098"/>
                </a:solidFill>
              </a:rPr>
              <a:t>개 삽입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F35744-150C-4EE4-95ED-4E946D7D50CD}"/>
              </a:ext>
            </a:extLst>
          </p:cNvPr>
          <p:cNvCxnSpPr>
            <a:cxnSpLocks/>
          </p:cNvCxnSpPr>
          <p:nvPr/>
        </p:nvCxnSpPr>
        <p:spPr>
          <a:xfrm>
            <a:off x="6101592" y="1509310"/>
            <a:ext cx="0" cy="4060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A9B0FB-7402-4321-B2DC-1A06E970D222}"/>
              </a:ext>
            </a:extLst>
          </p:cNvPr>
          <p:cNvSpPr txBox="1"/>
          <p:nvPr/>
        </p:nvSpPr>
        <p:spPr>
          <a:xfrm>
            <a:off x="268447" y="592680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4098"/>
                </a:solidFill>
              </a:rPr>
              <a:t>창업아이템 핵심 설명 </a:t>
            </a:r>
            <a:r>
              <a:rPr lang="en-US" altLang="ko-KR" dirty="0">
                <a:solidFill>
                  <a:srgbClr val="004098"/>
                </a:solidFill>
              </a:rPr>
              <a:t>: </a:t>
            </a:r>
            <a:endParaRPr lang="ko-KR" altLang="en-US" dirty="0">
              <a:solidFill>
                <a:srgbClr val="00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39"/>
            <a:ext cx="2290193" cy="716495"/>
          </a:xfrm>
        </p:spPr>
        <p:txBody>
          <a:bodyPr>
            <a:normAutofit/>
          </a:bodyPr>
          <a:lstStyle/>
          <a:p>
            <a:r>
              <a:rPr lang="ko-KR" altLang="en-US" dirty="0"/>
              <a:t>고객 분석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1A941E6-0D9F-45ED-9763-EC3A3439B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51566"/>
              </p:ext>
            </p:extLst>
          </p:nvPr>
        </p:nvGraphicFramePr>
        <p:xfrm>
          <a:off x="496813" y="1149809"/>
          <a:ext cx="11130330" cy="533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295">
                  <a:extLst>
                    <a:ext uri="{9D8B030D-6E8A-4147-A177-3AD203B41FA5}">
                      <a16:colId xmlns:a16="http://schemas.microsoft.com/office/drawing/2014/main" val="3292152830"/>
                    </a:ext>
                  </a:extLst>
                </a:gridCol>
                <a:gridCol w="4060272">
                  <a:extLst>
                    <a:ext uri="{9D8B030D-6E8A-4147-A177-3AD203B41FA5}">
                      <a16:colId xmlns:a16="http://schemas.microsoft.com/office/drawing/2014/main" val="2132818424"/>
                    </a:ext>
                  </a:extLst>
                </a:gridCol>
                <a:gridCol w="3229763">
                  <a:extLst>
                    <a:ext uri="{9D8B030D-6E8A-4147-A177-3AD203B41FA5}">
                      <a16:colId xmlns:a16="http://schemas.microsoft.com/office/drawing/2014/main" val="2338559665"/>
                    </a:ext>
                  </a:extLst>
                </a:gridCol>
              </a:tblGrid>
              <a:tr h="62488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분석 내용 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7618"/>
                  </a:ext>
                </a:extLst>
              </a:tr>
              <a:tr h="624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1385"/>
                  </a:ext>
                </a:extLst>
              </a:tr>
              <a:tr h="119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3825"/>
                  </a:ext>
                </a:extLst>
              </a:tr>
              <a:tr h="624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거주 지역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94169"/>
                  </a:ext>
                </a:extLst>
              </a:tr>
              <a:tr h="624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소득 수준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24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소비 패턴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269"/>
                  </a:ext>
                </a:extLst>
              </a:tr>
              <a:tr h="624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4098"/>
                          </a:solidFill>
                        </a:rPr>
                        <a:t>추가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22891"/>
                  </a:ext>
                </a:extLst>
              </a:tr>
              <a:tr h="6248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4098"/>
                          </a:solidFill>
                        </a:rPr>
                        <a:t>추가 기재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475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17DA84-4AEE-4F3B-A3CE-57B93A4262DE}"/>
              </a:ext>
            </a:extLst>
          </p:cNvPr>
          <p:cNvSpPr txBox="1"/>
          <p:nvPr/>
        </p:nvSpPr>
        <p:spPr>
          <a:xfrm>
            <a:off x="419449" y="752771"/>
            <a:ext cx="90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4098"/>
                </a:solidFill>
              </a:rPr>
              <a:t>*</a:t>
            </a:r>
            <a:r>
              <a:rPr lang="ko-KR" altLang="en-US" dirty="0">
                <a:solidFill>
                  <a:srgbClr val="004098"/>
                </a:solidFill>
              </a:rPr>
              <a:t>기업이나 정부 등 다른 조직이 고객일 때에는 분석 내용의 항목을 바꾸어 기재하세요</a:t>
            </a:r>
            <a:r>
              <a:rPr lang="en-US" altLang="ko-KR" dirty="0">
                <a:solidFill>
                  <a:srgbClr val="004098"/>
                </a:solidFill>
              </a:rPr>
              <a:t>.</a:t>
            </a:r>
            <a:endParaRPr lang="ko-KR" altLang="en-US" dirty="0">
              <a:solidFill>
                <a:srgbClr val="00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1002" y="148597"/>
            <a:ext cx="2192608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최종 성과 </a:t>
            </a:r>
            <a:r>
              <a:rPr lang="en-US" altLang="ko-KR" sz="2200" dirty="0"/>
              <a:t>1</a:t>
            </a:r>
            <a:endParaRPr lang="ko-KR" altLang="en-US" sz="2200" dirty="0"/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60D2DB-B4F4-4AA6-8AF4-930B6CAA45FB}"/>
              </a:ext>
            </a:extLst>
          </p:cNvPr>
          <p:cNvSpPr txBox="1"/>
          <p:nvPr/>
        </p:nvSpPr>
        <p:spPr>
          <a:xfrm>
            <a:off x="142613" y="880168"/>
            <a:ext cx="11290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</a:rPr>
              <a:t>*</a:t>
            </a:r>
            <a:r>
              <a:rPr lang="ko-KR" altLang="en-US" sz="2200" dirty="0">
                <a:solidFill>
                  <a:srgbClr val="004098"/>
                </a:solidFill>
              </a:rPr>
              <a:t>창업연계 지원사업 지원</a:t>
            </a:r>
            <a:r>
              <a:rPr lang="en-US" altLang="ko-KR" sz="2200" dirty="0">
                <a:solidFill>
                  <a:srgbClr val="004098"/>
                </a:solidFill>
              </a:rPr>
              <a:t>/</a:t>
            </a:r>
            <a:r>
              <a:rPr lang="ko-KR" altLang="en-US" sz="2200" dirty="0">
                <a:solidFill>
                  <a:srgbClr val="004098"/>
                </a:solidFill>
              </a:rPr>
              <a:t>선정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아이템 제작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사업실행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사업계획 등 주요 성과 자유 기술</a:t>
            </a:r>
          </a:p>
        </p:txBody>
      </p:sp>
    </p:spTree>
    <p:extLst>
      <p:ext uri="{BB962C8B-B14F-4D97-AF65-F5344CB8AC3E}">
        <p14:creationId xmlns:p14="http://schemas.microsoft.com/office/powerpoint/2010/main" val="117880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1002" y="148597"/>
            <a:ext cx="2192608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최종 성과 </a:t>
            </a:r>
            <a:r>
              <a:rPr lang="en-US" altLang="ko-KR" sz="2200" dirty="0"/>
              <a:t>2</a:t>
            </a:r>
            <a:endParaRPr lang="ko-KR" altLang="en-US" sz="2200" dirty="0"/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60D2DB-B4F4-4AA6-8AF4-930B6CAA45FB}"/>
              </a:ext>
            </a:extLst>
          </p:cNvPr>
          <p:cNvSpPr txBox="1"/>
          <p:nvPr/>
        </p:nvSpPr>
        <p:spPr>
          <a:xfrm>
            <a:off x="142613" y="880168"/>
            <a:ext cx="11290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</a:rPr>
              <a:t>*</a:t>
            </a:r>
            <a:r>
              <a:rPr lang="ko-KR" altLang="en-US" sz="2200" dirty="0">
                <a:solidFill>
                  <a:srgbClr val="004098"/>
                </a:solidFill>
              </a:rPr>
              <a:t>창업연계 지원사업 지원</a:t>
            </a:r>
            <a:r>
              <a:rPr lang="en-US" altLang="ko-KR" sz="2200" dirty="0">
                <a:solidFill>
                  <a:srgbClr val="004098"/>
                </a:solidFill>
              </a:rPr>
              <a:t>/</a:t>
            </a:r>
            <a:r>
              <a:rPr lang="ko-KR" altLang="en-US" sz="2200" dirty="0">
                <a:solidFill>
                  <a:srgbClr val="004098"/>
                </a:solidFill>
              </a:rPr>
              <a:t>선정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아이템 제작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사업실행</a:t>
            </a:r>
            <a:r>
              <a:rPr lang="en-US" altLang="ko-KR" sz="2200" dirty="0">
                <a:solidFill>
                  <a:srgbClr val="004098"/>
                </a:solidFill>
              </a:rPr>
              <a:t>, </a:t>
            </a:r>
            <a:r>
              <a:rPr lang="ko-KR" altLang="en-US" sz="2200" dirty="0">
                <a:solidFill>
                  <a:srgbClr val="004098"/>
                </a:solidFill>
              </a:rPr>
              <a:t>사업계획 등 주요 성과 자유 기술</a:t>
            </a:r>
          </a:p>
        </p:txBody>
      </p:sp>
    </p:spTree>
    <p:extLst>
      <p:ext uri="{BB962C8B-B14F-4D97-AF65-F5344CB8AC3E}">
        <p14:creationId xmlns:p14="http://schemas.microsoft.com/office/powerpoint/2010/main" val="121694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3281" y="153478"/>
            <a:ext cx="2192608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 수익 성과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60D2DB-B4F4-4AA6-8AF4-930B6CAA45FB}"/>
              </a:ext>
            </a:extLst>
          </p:cNvPr>
          <p:cNvSpPr txBox="1"/>
          <p:nvPr/>
        </p:nvSpPr>
        <p:spPr>
          <a:xfrm>
            <a:off x="142613" y="880168"/>
            <a:ext cx="9608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</a:rPr>
              <a:t>*</a:t>
            </a:r>
            <a:r>
              <a:rPr lang="ko-KR" altLang="en-US" sz="2200" dirty="0">
                <a:solidFill>
                  <a:srgbClr val="004098"/>
                </a:solidFill>
              </a:rPr>
              <a:t>창업연계 활동 중 수익과 관련한 주요 성과 기술 </a:t>
            </a:r>
            <a:r>
              <a:rPr lang="en-US" altLang="ko-KR" sz="2200" dirty="0">
                <a:solidFill>
                  <a:srgbClr val="004098"/>
                </a:solidFill>
              </a:rPr>
              <a:t>/ </a:t>
            </a:r>
            <a:r>
              <a:rPr lang="ko-KR" altLang="en-US" sz="2200" dirty="0">
                <a:solidFill>
                  <a:srgbClr val="004098"/>
                </a:solidFill>
              </a:rPr>
              <a:t>수익이 없을 시에 삭제 </a:t>
            </a:r>
          </a:p>
        </p:txBody>
      </p:sp>
    </p:spTree>
    <p:extLst>
      <p:ext uri="{BB962C8B-B14F-4D97-AF65-F5344CB8AC3E}">
        <p14:creationId xmlns:p14="http://schemas.microsoft.com/office/powerpoint/2010/main" val="19050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336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팀명: 예) 한성스타트업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창업동아리 중간 발표 양식</dc:title>
  <dc:creator>홍성재</dc:creator>
  <cp:lastModifiedBy>윤 영주</cp:lastModifiedBy>
  <cp:revision>39</cp:revision>
  <dcterms:created xsi:type="dcterms:W3CDTF">2019-05-31T07:23:28Z</dcterms:created>
  <dcterms:modified xsi:type="dcterms:W3CDTF">2020-01-03T05:35:17Z</dcterms:modified>
</cp:coreProperties>
</file>