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6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67" r:id="rId12"/>
  </p:sldIdLst>
  <p:sldSz cx="9144000" cy="6858000" type="screen4x3"/>
  <p:notesSz cx="6858000" cy="9144000"/>
  <p:embeddedFontLst>
    <p:embeddedFont>
      <p:font typeface="KBIZ한마음고딕 L" pitchFamily="18" charset="-127"/>
      <p:regular r:id="rId14"/>
    </p:embeddedFont>
    <p:embeddedFont>
      <p:font typeface="KBIZ한마음고딕 R" pitchFamily="18" charset="-127"/>
      <p:regular r:id="rId15"/>
    </p:embeddedFont>
    <p:embeddedFont>
      <p:font typeface="제주고딕" pitchFamily="2" charset="-127"/>
      <p:regular r:id="rId16"/>
    </p:embeddedFont>
    <p:embeddedFont>
      <p:font typeface="맑은 고딕" pitchFamily="50" charset="-127"/>
      <p:regular r:id="rId17"/>
      <p:bold r:id="rId18"/>
    </p:embeddedFont>
    <p:embeddedFont>
      <p:font typeface="godoRounded L" pitchFamily="2" charset="0"/>
      <p:regular r:id="rId19"/>
    </p:embeddedFont>
    <p:embeddedFont>
      <p:font typeface="-윤고딕32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305"/>
    <a:srgbClr val="FEFFD5"/>
    <a:srgbClr val="FEFFE1"/>
    <a:srgbClr val="FBFFE5"/>
    <a:srgbClr val="F8FFCD"/>
    <a:srgbClr val="F4FFB3"/>
    <a:srgbClr val="ACA404"/>
    <a:srgbClr val="BBB205"/>
    <a:srgbClr val="FAFFD9"/>
    <a:srgbClr val="007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 autoAdjust="0"/>
  </p:normalViewPr>
  <p:slideViewPr>
    <p:cSldViewPr>
      <p:cViewPr>
        <p:scale>
          <a:sx n="60" d="100"/>
          <a:sy n="60" d="100"/>
        </p:scale>
        <p:origin x="-165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395997375328083E-2"/>
          <c:y val="5.3031250000000002E-2"/>
          <c:w val="0.83118256704980842"/>
          <c:h val="0.828938115330520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</c:v>
                </c:pt>
              </c:strCache>
            </c:strRef>
          </c:tx>
          <c:dPt>
            <c:idx val="1"/>
            <c:marker>
              <c:symbol val="diamond"/>
              <c:size val="6"/>
            </c:marker>
            <c:bubble3D val="0"/>
          </c:dPt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May</c:v>
                </c:pt>
                <c:pt idx="2">
                  <c:v>July</c:v>
                </c:pt>
                <c:pt idx="3">
                  <c:v>September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42</c:v>
                </c:pt>
                <c:pt idx="2">
                  <c:v>66</c:v>
                </c:pt>
                <c:pt idx="3">
                  <c:v>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</c:v>
                </c:pt>
              </c:strCache>
            </c:strRef>
          </c:tx>
          <c:marker>
            <c:symbol val="circle"/>
            <c:size val="6"/>
          </c:marker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May</c:v>
                </c:pt>
                <c:pt idx="2">
                  <c:v>July</c:v>
                </c:pt>
                <c:pt idx="3">
                  <c:v>September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40</c:v>
                </c:pt>
                <c:pt idx="2">
                  <c:v>62</c:v>
                </c:pt>
                <c:pt idx="3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84384"/>
        <c:axId val="4456832"/>
      </c:lineChart>
      <c:catAx>
        <c:axId val="33184384"/>
        <c:scaling>
          <c:orientation val="minMax"/>
        </c:scaling>
        <c:delete val="1"/>
        <c:axPos val="b"/>
        <c:majorTickMark val="out"/>
        <c:minorTickMark val="none"/>
        <c:tickLblPos val="nextTo"/>
        <c:crossAx val="4456832"/>
        <c:crosses val="autoZero"/>
        <c:auto val="1"/>
        <c:lblAlgn val="ctr"/>
        <c:lblOffset val="100"/>
        <c:noMultiLvlLbl val="0"/>
      </c:catAx>
      <c:valAx>
        <c:axId val="44568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184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849D-67BC-4B0F-A18F-7EDE7FA6F64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BCCDB-E4FE-4F04-B8BA-5C37BC3F6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데이터 31"/>
          <p:cNvSpPr>
            <a:spLocks noChangeAspect="1"/>
          </p:cNvSpPr>
          <p:nvPr/>
        </p:nvSpPr>
        <p:spPr>
          <a:xfrm rot="1620000">
            <a:off x="3429524" y="-379841"/>
            <a:ext cx="9512513" cy="6450164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41" r="66138"/>
          <a:stretch/>
        </p:blipFill>
        <p:spPr>
          <a:xfrm>
            <a:off x="4788024" y="4746170"/>
            <a:ext cx="3096344" cy="1558701"/>
          </a:xfrm>
          <a:prstGeom prst="rtTriangle">
            <a:avLst/>
          </a:prstGeom>
          <a:scene3d>
            <a:camera prst="perspectiveFront"/>
            <a:lightRig rig="threePt" dir="t"/>
          </a:scene3d>
        </p:spPr>
      </p:pic>
      <p:grpSp>
        <p:nvGrpSpPr>
          <p:cNvPr id="14" name="그룹 13"/>
          <p:cNvGrpSpPr/>
          <p:nvPr/>
        </p:nvGrpSpPr>
        <p:grpSpPr>
          <a:xfrm>
            <a:off x="4644008" y="2803575"/>
            <a:ext cx="3240360" cy="1529591"/>
            <a:chOff x="4644008" y="2803575"/>
            <a:chExt cx="3240360" cy="1529591"/>
          </a:xfrm>
        </p:grpSpPr>
        <p:sp>
          <p:nvSpPr>
            <p:cNvPr id="3" name="TextBox 2"/>
            <p:cNvSpPr txBox="1"/>
            <p:nvPr/>
          </p:nvSpPr>
          <p:spPr>
            <a:xfrm>
              <a:off x="4644008" y="2803575"/>
              <a:ext cx="31683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sz="4400" dirty="0" smtClean="0">
                  <a:latin typeface="제주고딕" pitchFamily="2" charset="-127"/>
                  <a:ea typeface="제주고딕" pitchFamily="2" charset="-127"/>
                </a:rPr>
                <a:t>사업계획</a:t>
              </a:r>
              <a:r>
                <a:rPr lang="ko-KR" altLang="en-US" sz="4400" dirty="0">
                  <a:latin typeface="제주고딕" pitchFamily="2" charset="-127"/>
                  <a:ea typeface="제주고딕" pitchFamily="2" charset="-127"/>
                </a:rPr>
                <a:t>서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6016" y="3501008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dirty="0" smtClean="0">
                  <a:latin typeface="제주고딕" pitchFamily="2" charset="-127"/>
                  <a:ea typeface="제주고딕" pitchFamily="2" charset="-127"/>
                </a:rPr>
                <a:t>프랜차이즈 커피전문점</a:t>
              </a:r>
              <a:endParaRPr lang="ko-KR" altLang="en-US" dirty="0">
                <a:latin typeface="제주고딕" pitchFamily="2" charset="-127"/>
                <a:ea typeface="제주고딕" pitchFamily="2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6016" y="3748970"/>
              <a:ext cx="316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2016 franchise coffee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6016" y="3933056"/>
              <a:ext cx="316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b</a:t>
              </a:r>
              <a:r>
                <a:rPr lang="en-US" altLang="ko-KR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usiness plan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496" y="44624"/>
            <a:ext cx="3168352" cy="545930"/>
            <a:chOff x="179512" y="116632"/>
            <a:chExt cx="3168352" cy="545930"/>
          </a:xfrm>
        </p:grpSpPr>
        <p:sp>
          <p:nvSpPr>
            <p:cNvPr id="25" name="TextBox 24"/>
            <p:cNvSpPr txBox="1"/>
            <p:nvPr/>
          </p:nvSpPr>
          <p:spPr>
            <a:xfrm>
              <a:off x="179512" y="11663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2016 Business plan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512" y="324008"/>
              <a:ext cx="3168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Designed by </a:t>
              </a:r>
              <a:r>
                <a:rPr lang="en-US" altLang="ko-KR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catflowerbox</a:t>
              </a: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57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1" b="12281"/>
          <a:stretch/>
        </p:blipFill>
        <p:spPr>
          <a:xfrm>
            <a:off x="0" y="1984329"/>
            <a:ext cx="9144000" cy="2884831"/>
          </a:xfrm>
          <a:prstGeom prst="rect">
            <a:avLst/>
          </a:prstGeom>
        </p:spPr>
      </p:pic>
      <p:sp>
        <p:nvSpPr>
          <p:cNvPr id="32" name="순서도: 데이터 31"/>
          <p:cNvSpPr>
            <a:spLocks noChangeAspect="1"/>
          </p:cNvSpPr>
          <p:nvPr/>
        </p:nvSpPr>
        <p:spPr>
          <a:xfrm rot="1620000">
            <a:off x="3429524" y="-379841"/>
            <a:ext cx="9512513" cy="6450164"/>
          </a:xfrm>
          <a:prstGeom prst="flowChartInputOutpu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5496" y="44624"/>
            <a:ext cx="3168352" cy="545930"/>
            <a:chOff x="179512" y="116632"/>
            <a:chExt cx="3168352" cy="545930"/>
          </a:xfrm>
        </p:grpSpPr>
        <p:sp>
          <p:nvSpPr>
            <p:cNvPr id="13" name="TextBox 12"/>
            <p:cNvSpPr txBox="1"/>
            <p:nvPr/>
          </p:nvSpPr>
          <p:spPr>
            <a:xfrm>
              <a:off x="179512" y="11663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2016 Business plan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512" y="324008"/>
              <a:ext cx="3168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Designed by </a:t>
              </a:r>
              <a:r>
                <a:rPr lang="en-US" altLang="ko-KR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catflowerbox</a:t>
              </a: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57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44008" y="2753052"/>
            <a:ext cx="3541772" cy="1607058"/>
            <a:chOff x="4644008" y="2753052"/>
            <a:chExt cx="3541772" cy="1607058"/>
          </a:xfrm>
        </p:grpSpPr>
        <p:grpSp>
          <p:nvGrpSpPr>
            <p:cNvPr id="14" name="그룹 13"/>
            <p:cNvGrpSpPr/>
            <p:nvPr/>
          </p:nvGrpSpPr>
          <p:grpSpPr>
            <a:xfrm>
              <a:off x="4644008" y="2753052"/>
              <a:ext cx="3541772" cy="1191037"/>
              <a:chOff x="4644008" y="2670011"/>
              <a:chExt cx="3541772" cy="119103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4644008" y="2670011"/>
                <a:ext cx="35417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sz="4800" dirty="0" smtClean="0">
                    <a:latin typeface="제주고딕" pitchFamily="2" charset="-127"/>
                    <a:ea typeface="제주고딕" pitchFamily="2" charset="-127"/>
                  </a:rPr>
                  <a:t>Q&amp;A</a:t>
                </a:r>
                <a:endParaRPr lang="ko-KR" altLang="en-US" sz="4800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16016" y="3491716"/>
                <a:ext cx="3168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latin typeface="제주고딕" pitchFamily="2" charset="-127"/>
                    <a:ea typeface="제주고딕" pitchFamily="2" charset="-127"/>
                  </a:rPr>
                  <a:t>2016 </a:t>
                </a:r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사업계획서</a:t>
                </a:r>
                <a:endParaRPr lang="ko-KR" altLang="en-US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716016" y="3789040"/>
              <a:ext cx="316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2016 franchise coffee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6016" y="3960000"/>
              <a:ext cx="316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b</a:t>
              </a:r>
              <a:r>
                <a:rPr lang="en-US" altLang="ko-KR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usiness plan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3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28593"/>
            <a:ext cx="7315215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762911" y="-579246"/>
            <a:ext cx="11283862" cy="75467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723455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400" dirty="0" smtClean="0">
                <a:latin typeface="제주고딕" pitchFamily="2" charset="-127"/>
                <a:ea typeface="제주고딕" pitchFamily="2" charset="-127"/>
              </a:rPr>
              <a:t>1. </a:t>
            </a:r>
            <a:r>
              <a:rPr lang="ko-KR" altLang="en-US" sz="4400" dirty="0" smtClean="0">
                <a:latin typeface="제주고딕" pitchFamily="2" charset="-127"/>
                <a:ea typeface="제주고딕" pitchFamily="2" charset="-127"/>
              </a:rPr>
              <a:t>사업</a:t>
            </a:r>
            <a:r>
              <a:rPr lang="en-US" altLang="ko-KR" sz="4400" dirty="0">
                <a:latin typeface="제주고딕" pitchFamily="2" charset="-127"/>
                <a:ea typeface="제주고딕" pitchFamily="2" charset="-127"/>
              </a:rPr>
              <a:t> </a:t>
            </a:r>
            <a:r>
              <a:rPr lang="ko-KR" altLang="en-US" sz="4400" dirty="0" smtClean="0">
                <a:latin typeface="제주고딕" pitchFamily="2" charset="-127"/>
                <a:ea typeface="제주고딕" pitchFamily="2" charset="-127"/>
              </a:rPr>
              <a:t>개요</a:t>
            </a:r>
            <a:r>
              <a:rPr lang="en-US" altLang="ko-KR" sz="4400" dirty="0" smtClean="0">
                <a:latin typeface="제주고딕" pitchFamily="2" charset="-127"/>
                <a:ea typeface="제주고딕" pitchFamily="2" charset="-127"/>
              </a:rPr>
              <a:t>.</a:t>
            </a:r>
            <a:endParaRPr lang="ko-KR" altLang="en-US" sz="4400" dirty="0">
              <a:latin typeface="제주고딕" pitchFamily="2" charset="-127"/>
              <a:ea typeface="제주고딕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921513" y="92962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75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b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75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usiness outline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  <a:alpha val="75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-27384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rPr>
              <a:t>http: flowerboxy.blog.me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4000" y="3996000"/>
            <a:ext cx="3979245" cy="2520000"/>
          </a:xfrm>
          <a:prstGeom prst="rect">
            <a:avLst/>
          </a:prstGeom>
          <a:blipFill dpi="0" rotWithShape="1">
            <a:blip r:embed="rId3">
              <a:alphaModFix amt="79000"/>
            </a:blip>
            <a:srcRect/>
            <a:stretch>
              <a:fillRect/>
            </a:stretch>
          </a:blipFill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004048" y="3140968"/>
            <a:ext cx="3204304" cy="648072"/>
            <a:chOff x="5004048" y="3140968"/>
            <a:chExt cx="3204304" cy="648072"/>
          </a:xfrm>
        </p:grpSpPr>
        <p:sp>
          <p:nvSpPr>
            <p:cNvPr id="18" name="TextBox 17"/>
            <p:cNvSpPr txBox="1"/>
            <p:nvPr/>
          </p:nvSpPr>
          <p:spPr>
            <a:xfrm>
              <a:off x="5004048" y="3140968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 smtClean="0">
                  <a:latin typeface="제주고딕" pitchFamily="2" charset="-127"/>
                  <a:ea typeface="제주고딕" pitchFamily="2" charset="-127"/>
                </a:rPr>
                <a:t>Click here to add your text.</a:t>
              </a:r>
              <a:endParaRPr lang="ko-KR" altLang="en-US" dirty="0">
                <a:latin typeface="제주고딕" pitchFamily="2" charset="-127"/>
                <a:ea typeface="제주고딕" pitchFamily="2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40000" y="3481263"/>
              <a:ext cx="316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Add your text.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499992" y="5157264"/>
            <a:ext cx="2880320" cy="540000"/>
            <a:chOff x="4499992" y="5157264"/>
            <a:chExt cx="2880320" cy="540000"/>
          </a:xfrm>
        </p:grpSpPr>
        <p:sp>
          <p:nvSpPr>
            <p:cNvPr id="9" name="직사각형 8"/>
            <p:cNvSpPr/>
            <p:nvPr/>
          </p:nvSpPr>
          <p:spPr>
            <a:xfrm>
              <a:off x="4499992" y="5157264"/>
              <a:ext cx="288032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24000" y="5301208"/>
              <a:ext cx="2202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BIZ한마음고딕 L" pitchFamily="18" charset="-127"/>
                  <a:ea typeface="KBIZ한마음고딕 L" pitchFamily="18" charset="-127"/>
                </a:rPr>
                <a:t>Click here to add your text.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2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762911" y="-579246"/>
            <a:ext cx="11283862" cy="754677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44141" r="28407" b="-534"/>
          <a:stretch/>
        </p:blipFill>
        <p:spPr>
          <a:xfrm>
            <a:off x="6156176" y="3019011"/>
            <a:ext cx="5398854" cy="3434325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1187624" y="980727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400">
                <a:latin typeface="제주고딕" pitchFamily="2" charset="-127"/>
                <a:ea typeface="제주고딕" pitchFamily="2" charset="-127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사업</a:t>
            </a:r>
            <a:r>
              <a:rPr lang="en-US" altLang="ko-KR" sz="4000" dirty="0"/>
              <a:t> </a:t>
            </a:r>
            <a:r>
              <a:rPr lang="ko-KR" altLang="en-US" sz="4000" dirty="0"/>
              <a:t>개요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807695" y="20954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b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usiness outline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672" y="2028904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.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-27384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rPr>
              <a:t>http: flowerboxy.blog.me</a:t>
            </a:r>
          </a:p>
        </p:txBody>
      </p:sp>
    </p:spTree>
    <p:extLst>
      <p:ext uri="{BB962C8B-B14F-4D97-AF65-F5344CB8AC3E}">
        <p14:creationId xmlns:p14="http://schemas.microsoft.com/office/powerpoint/2010/main" val="29368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853724" y="-901611"/>
            <a:ext cx="11283862" cy="75467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723455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환경 분석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921513" y="92962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r>
              <a:rPr lang="en-US" altLang="ko-KR" dirty="0"/>
              <a:t>business outline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r>
              <a:rPr lang="en-US" altLang="ko-KR" dirty="0" smtClean="0"/>
              <a:t>http: flowerboxy.blog.me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267744" y="3702304"/>
            <a:ext cx="3168352" cy="446856"/>
            <a:chOff x="2483768" y="4221088"/>
            <a:chExt cx="3168352" cy="446856"/>
          </a:xfrm>
        </p:grpSpPr>
        <p:sp>
          <p:nvSpPr>
            <p:cNvPr id="18" name="TextBox 17"/>
            <p:cNvSpPr txBox="1"/>
            <p:nvPr/>
          </p:nvSpPr>
          <p:spPr>
            <a:xfrm>
              <a:off x="2483768" y="4221088"/>
              <a:ext cx="3168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BIZ한마음고딕 L" pitchFamily="18" charset="-127"/>
                  <a:ea typeface="KBIZ한마음고딕 L" pitchFamily="18" charset="-127"/>
                </a:rPr>
                <a:t>Click here to add your text.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83768" y="4437112"/>
              <a:ext cx="31683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BIZ한마음고딕 L" pitchFamily="18" charset="-127"/>
                  <a:ea typeface="KBIZ한마음고딕 L" pitchFamily="18" charset="-127"/>
                </a:rPr>
                <a:t>Click here to add your text.</a:t>
              </a:r>
              <a:endPara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23928" y="4509120"/>
            <a:ext cx="3168352" cy="446856"/>
            <a:chOff x="2483768" y="4221088"/>
            <a:chExt cx="3168352" cy="446856"/>
          </a:xfrm>
        </p:grpSpPr>
        <p:sp>
          <p:nvSpPr>
            <p:cNvPr id="16" name="TextBox 15"/>
            <p:cNvSpPr txBox="1"/>
            <p:nvPr/>
          </p:nvSpPr>
          <p:spPr>
            <a:xfrm>
              <a:off x="2483768" y="4221088"/>
              <a:ext cx="3168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BIZ한마음고딕 L" pitchFamily="18" charset="-127"/>
                  <a:ea typeface="KBIZ한마음고딕 L" pitchFamily="18" charset="-127"/>
                </a:rPr>
                <a:t>Click here to add your text.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83768" y="4437112"/>
              <a:ext cx="31683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BIZ한마음고딕 L" pitchFamily="18" charset="-127"/>
                  <a:ea typeface="KBIZ한마음고딕 L" pitchFamily="18" charset="-127"/>
                </a:rPr>
                <a:t>Click here to add your text.</a:t>
              </a:r>
              <a:endPara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08104" y="5373216"/>
            <a:ext cx="3168352" cy="446856"/>
            <a:chOff x="2483768" y="4221088"/>
            <a:chExt cx="3168352" cy="446856"/>
          </a:xfrm>
        </p:grpSpPr>
        <p:sp>
          <p:nvSpPr>
            <p:cNvPr id="22" name="TextBox 21"/>
            <p:cNvSpPr txBox="1"/>
            <p:nvPr/>
          </p:nvSpPr>
          <p:spPr>
            <a:xfrm>
              <a:off x="2483768" y="4221088"/>
              <a:ext cx="3168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BIZ한마음고딕 L" pitchFamily="18" charset="-127"/>
                  <a:ea typeface="KBIZ한마음고딕 L" pitchFamily="18" charset="-127"/>
                </a:rPr>
                <a:t>Click here to add your text.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83768" y="4437112"/>
              <a:ext cx="31683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BIZ한마음고딕 L" pitchFamily="18" charset="-127"/>
                  <a:ea typeface="KBIZ한마음고딕 L" pitchFamily="18" charset="-127"/>
                </a:rPr>
                <a:t>Click here to add your text.</a:t>
              </a:r>
              <a:endPara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endParaRPr>
            </a:p>
          </p:txBody>
        </p:sp>
      </p:grpSp>
      <p:sp>
        <p:nvSpPr>
          <p:cNvPr id="2" name="타원 1"/>
          <p:cNvSpPr>
            <a:spLocks noChangeAspect="1"/>
          </p:cNvSpPr>
          <p:nvPr/>
        </p:nvSpPr>
        <p:spPr>
          <a:xfrm>
            <a:off x="1331640" y="3789112"/>
            <a:ext cx="648000" cy="64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2915816" y="4581128"/>
            <a:ext cx="648000" cy="64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4572000" y="5445224"/>
            <a:ext cx="648000" cy="64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853724" y="-901611"/>
            <a:ext cx="11283862" cy="75467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87624" y="105273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000">
                <a:latin typeface="제주고딕" pitchFamily="2" charset="-127"/>
                <a:ea typeface="제주고딕" pitchFamily="2" charset="-127"/>
              </a:defRPr>
            </a:lvl1pPr>
          </a:lstStyle>
          <a:p>
            <a:r>
              <a:rPr lang="en-US" altLang="ko-KR" sz="3600" dirty="0"/>
              <a:t>2. </a:t>
            </a:r>
            <a:r>
              <a:rPr lang="ko-KR" altLang="en-US" sz="3600" dirty="0"/>
              <a:t>환경 분석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807695" y="20954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r>
              <a:rPr lang="en-US" altLang="ko-KR" dirty="0"/>
              <a:t>business outline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19672" y="2217053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text.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Click here to add your text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rPr>
              <a:t>.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BIZ한마음고딕 L" pitchFamily="18" charset="-127"/>
              <a:ea typeface="KBIZ한마음고딕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r>
              <a:rPr lang="en-US" altLang="ko-KR" dirty="0" smtClean="0"/>
              <a:t>http: flowerboxy.blog.me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43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2" y="-27384"/>
            <a:ext cx="9180000" cy="6912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853724" y="-901611"/>
            <a:ext cx="11283862" cy="7546770"/>
          </a:xfrm>
          <a:prstGeom prst="rect">
            <a:avLst/>
          </a:prstGeom>
          <a:noFill/>
          <a:ln w="6350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03648" y="4070682"/>
            <a:ext cx="6552728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제주고딕" pitchFamily="2" charset="-127"/>
                <a:ea typeface="제주고딕" pitchFamily="2" charset="-127"/>
              </a:rPr>
              <a:t>3</a:t>
            </a:r>
            <a:r>
              <a:rPr lang="en-US" altLang="ko-KR" sz="4400" dirty="0" smtClean="0">
                <a:solidFill>
                  <a:schemeClr val="bg1"/>
                </a:solidFill>
                <a:latin typeface="제주고딕" pitchFamily="2" charset="-127"/>
                <a:ea typeface="제주고딕" pitchFamily="2" charset="-127"/>
              </a:rPr>
              <a:t>. Marketing 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제주고딕" pitchFamily="2" charset="-127"/>
                <a:ea typeface="제주고딕" pitchFamily="2" charset="-127"/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제주고딕" pitchFamily="2" charset="-127"/>
                <a:ea typeface="제주고딕" pitchFamily="2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제주고딕" pitchFamily="2" charset="-127"/>
                <a:ea typeface="제주고딕" pitchFamily="2" charset="-127"/>
              </a:rPr>
              <a:t>   </a:t>
            </a:r>
            <a:r>
              <a:rPr lang="en-US" altLang="ko-KR" sz="4400" dirty="0" smtClean="0">
                <a:solidFill>
                  <a:schemeClr val="bg1"/>
                </a:solidFill>
                <a:latin typeface="제주고딕" pitchFamily="2" charset="-127"/>
                <a:ea typeface="제주고딕" pitchFamily="2" charset="-127"/>
              </a:rPr>
              <a:t>strategy </a:t>
            </a:r>
            <a:r>
              <a:rPr lang="en-US" altLang="ko-KR" sz="2800" dirty="0" smtClean="0">
                <a:solidFill>
                  <a:schemeClr val="bg1">
                    <a:alpha val="55000"/>
                  </a:schemeClr>
                </a:solidFill>
                <a:latin typeface="제주고딕" pitchFamily="2" charset="-127"/>
                <a:ea typeface="제주고딕" pitchFamily="2" charset="-127"/>
              </a:rPr>
              <a:t>STP, 4P analysis</a:t>
            </a:r>
            <a:r>
              <a:rPr lang="en-US" altLang="ko-KR" sz="4400" dirty="0" smtClean="0">
                <a:solidFill>
                  <a:schemeClr val="bg1"/>
                </a:solidFill>
                <a:latin typeface="제주고딕" pitchFamily="2" charset="-127"/>
                <a:ea typeface="제주고딕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제주고딕" pitchFamily="2" charset="-127"/>
              <a:ea typeface="제주고딕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496" y="44624"/>
            <a:ext cx="3168352" cy="545930"/>
            <a:chOff x="179512" y="116632"/>
            <a:chExt cx="3168352" cy="545930"/>
          </a:xfrm>
        </p:grpSpPr>
        <p:sp>
          <p:nvSpPr>
            <p:cNvPr id="15" name="TextBox 14"/>
            <p:cNvSpPr txBox="1"/>
            <p:nvPr/>
          </p:nvSpPr>
          <p:spPr>
            <a:xfrm>
              <a:off x="179512" y="11663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2016 Business plan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512" y="324008"/>
              <a:ext cx="3168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Designed by </a:t>
              </a:r>
              <a:r>
                <a:rPr lang="en-US" altLang="ko-KR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rPr>
                <a:t>catflowerbox</a:t>
              </a: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7000"/>
                  </a:schemeClr>
                </a:solidFill>
                <a:latin typeface="godoRounded L" pitchFamily="2" charset="0"/>
                <a:ea typeface="KBIZ한마음고딕 L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  <a:alpha val="75000"/>
                  </a:schemeClr>
                </a:solidFill>
              </a:rPr>
              <a:t>http: flowerboxy.blog.me</a:t>
            </a:r>
            <a:endParaRPr lang="en-US" altLang="ko-KR" dirty="0">
              <a:solidFill>
                <a:schemeClr val="bg1">
                  <a:lumMod val="75000"/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853724" y="-901611"/>
            <a:ext cx="11283862" cy="75467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87624" y="105273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600" dirty="0" smtClean="0">
                <a:latin typeface="제주고딕" pitchFamily="2" charset="-127"/>
                <a:ea typeface="제주고딕" pitchFamily="2" charset="-127"/>
              </a:rPr>
              <a:t>3. </a:t>
            </a:r>
            <a:r>
              <a:rPr lang="ko-KR" altLang="en-US" sz="3600" dirty="0" smtClean="0">
                <a:latin typeface="제주고딕" pitchFamily="2" charset="-127"/>
                <a:ea typeface="제주고딕" pitchFamily="2" charset="-127"/>
              </a:rPr>
              <a:t>마케팅 전략</a:t>
            </a:r>
            <a:r>
              <a:rPr lang="en-US" altLang="ko-KR" sz="3600" dirty="0" smtClean="0">
                <a:latin typeface="제주고딕" pitchFamily="2" charset="-127"/>
                <a:ea typeface="제주고딕" pitchFamily="2" charset="-127"/>
              </a:rPr>
              <a:t>.</a:t>
            </a:r>
            <a:endParaRPr lang="ko-KR" altLang="en-US" sz="3600" dirty="0">
              <a:latin typeface="제주고딕" pitchFamily="2" charset="-127"/>
              <a:ea typeface="제주고딕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807695" y="20954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r>
              <a:rPr lang="en-US" altLang="ko-KR" dirty="0"/>
              <a:t>business outline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835696" y="2204864"/>
            <a:ext cx="4248472" cy="3231503"/>
            <a:chOff x="1619672" y="2217053"/>
            <a:chExt cx="4248472" cy="3231503"/>
          </a:xfrm>
        </p:grpSpPr>
        <p:sp>
          <p:nvSpPr>
            <p:cNvPr id="28" name="TextBox 27"/>
            <p:cNvSpPr txBox="1"/>
            <p:nvPr/>
          </p:nvSpPr>
          <p:spPr>
            <a:xfrm>
              <a:off x="1619672" y="2217053"/>
              <a:ext cx="4032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marL="342900" indent="-342900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dirty="0" smtClean="0">
                  <a:latin typeface="KBIZ한마음고딕 L" pitchFamily="18" charset="-127"/>
                  <a:ea typeface="KBIZ한마음고딕 L" pitchFamily="18" charset="-127"/>
                </a:rPr>
                <a:t>STP </a:t>
              </a:r>
              <a:r>
                <a:rPr lang="ko-KR" altLang="en-US" dirty="0" smtClean="0">
                  <a:latin typeface="KBIZ한마음고딕 L" pitchFamily="18" charset="-127"/>
                  <a:ea typeface="KBIZ한마음고딕 L" pitchFamily="18" charset="-127"/>
                </a:rPr>
                <a:t>분석</a:t>
              </a:r>
              <a:endParaRPr lang="ko-KR" altLang="en-US" dirty="0">
                <a:latin typeface="KBIZ한마음고딕 L" pitchFamily="18" charset="-127"/>
                <a:ea typeface="KBIZ한마음고딕 L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4366845"/>
              <a:ext cx="4032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marL="342900" indent="-342900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dirty="0">
                  <a:latin typeface="KBIZ한마음고딕 L" pitchFamily="18" charset="-127"/>
                  <a:ea typeface="KBIZ한마음고딕 L" pitchFamily="18" charset="-127"/>
                </a:rPr>
                <a:t>4</a:t>
              </a:r>
              <a:r>
                <a:rPr lang="en-US" altLang="ko-KR" dirty="0" smtClean="0">
                  <a:latin typeface="KBIZ한마음고딕 L" pitchFamily="18" charset="-127"/>
                  <a:ea typeface="KBIZ한마음고딕 L" pitchFamily="18" charset="-127"/>
                </a:rPr>
                <a:t>P </a:t>
              </a:r>
              <a:r>
                <a:rPr lang="ko-KR" altLang="en-US" dirty="0" smtClean="0">
                  <a:latin typeface="KBIZ한마음고딕 L" pitchFamily="18" charset="-127"/>
                  <a:ea typeface="KBIZ한마음고딕 L" pitchFamily="18" charset="-127"/>
                </a:rPr>
                <a:t>분석</a:t>
              </a:r>
              <a:endParaRPr lang="ko-KR" altLang="en-US" dirty="0">
                <a:latin typeface="KBIZ한마음고딕 L" pitchFamily="18" charset="-127"/>
                <a:ea typeface="KBIZ한마음고딕 L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5696" y="2780928"/>
              <a:ext cx="4032448" cy="56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- Segmentation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3284800"/>
              <a:ext cx="4032448" cy="56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- Targeting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5696" y="4881349"/>
              <a:ext cx="4032448" cy="56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- Product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BIZ한마음고딕 L" pitchFamily="18" charset="-127"/>
                <a:ea typeface="KBIZ한마음고딕 L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r>
              <a:rPr lang="en-US" altLang="ko-KR" dirty="0" smtClean="0"/>
              <a:t>http: flowerboxy.blog.me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87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 rot="16200000">
            <a:off x="-735687" y="3665929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r>
              <a:rPr lang="en-US" altLang="ko-KR" dirty="0"/>
              <a:t>business outline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156176" y="548680"/>
            <a:ext cx="3186176" cy="523801"/>
            <a:chOff x="4427984" y="347464"/>
            <a:chExt cx="3186176" cy="523801"/>
          </a:xfrm>
        </p:grpSpPr>
        <p:sp>
          <p:nvSpPr>
            <p:cNvPr id="26" name="TextBox 25"/>
            <p:cNvSpPr txBox="1"/>
            <p:nvPr/>
          </p:nvSpPr>
          <p:spPr>
            <a:xfrm>
              <a:off x="4445808" y="563488"/>
              <a:ext cx="316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  <a:alpha val="75000"/>
                    </a:schemeClr>
                  </a:solidFill>
                  <a:latin typeface="godoRounded L" pitchFamily="2" charset="0"/>
                  <a:ea typeface="-윤고딕320" pitchFamily="18" charset="-127"/>
                </a:defRPr>
              </a:lvl1pPr>
            </a:lstStyle>
            <a:p>
              <a:r>
                <a:rPr lang="en-US" altLang="ko-KR" sz="1400" dirty="0"/>
                <a:t>http</a:t>
              </a:r>
              <a:r>
                <a:rPr lang="en-US" altLang="ko-KR" sz="1400" dirty="0" smtClean="0"/>
                <a:t>:/flowerboxy.blog.me</a:t>
              </a:r>
              <a:endParaRPr lang="en-US" altLang="ko-KR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27984" y="347464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spcBef>
                  <a:spcPts val="300"/>
                </a:spcBef>
                <a:defRPr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alpha val="57000"/>
                    </a:schemeClr>
                  </a:solidFill>
                  <a:latin typeface="godoRounded L" pitchFamily="2" charset="0"/>
                  <a:ea typeface="KBIZ한마음고딕 L" pitchFamily="18" charset="-127"/>
                </a:defRPr>
              </a:lvl1pPr>
            </a:lstStyle>
            <a:p>
              <a:r>
                <a:rPr lang="en-US" altLang="ko-KR" dirty="0"/>
                <a:t>2016 Financial analysis</a:t>
              </a: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27403"/>
          <a:stretch/>
        </p:blipFill>
        <p:spPr>
          <a:xfrm>
            <a:off x="799973" y="1556792"/>
            <a:ext cx="7660459" cy="2135787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853724" y="-1333659"/>
            <a:ext cx="11283862" cy="754677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75656" y="4437112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400" dirty="0" smtClean="0">
                <a:latin typeface="제주고딕" pitchFamily="2" charset="-127"/>
                <a:ea typeface="제주고딕" pitchFamily="2" charset="-127"/>
              </a:rPr>
              <a:t>4. </a:t>
            </a:r>
            <a:r>
              <a:rPr lang="ko-KR" altLang="en-US" sz="4400" dirty="0" smtClean="0">
                <a:latin typeface="제주고딕" pitchFamily="2" charset="-127"/>
                <a:ea typeface="제주고딕" pitchFamily="2" charset="-127"/>
              </a:rPr>
              <a:t>수지 분석</a:t>
            </a:r>
            <a:r>
              <a:rPr lang="en-US" altLang="ko-KR" sz="4400" dirty="0" smtClean="0">
                <a:latin typeface="제주고딕" pitchFamily="2" charset="-127"/>
                <a:ea typeface="제주고딕" pitchFamily="2" charset="-127"/>
              </a:rPr>
              <a:t>.</a:t>
            </a:r>
            <a:endParaRPr lang="ko-KR" altLang="en-US" sz="4400" dirty="0">
              <a:latin typeface="제주고딕" pitchFamily="2" charset="-127"/>
              <a:ea typeface="제주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7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 noChangeAspect="1"/>
          </p:cNvSpPr>
          <p:nvPr/>
        </p:nvSpPr>
        <p:spPr>
          <a:xfrm rot="1620000">
            <a:off x="1924606" y="-1278668"/>
            <a:ext cx="11283862" cy="785903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849505" y="713602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L" pitchFamily="18" charset="-127"/>
                <a:ea typeface="KBIZ한마음고딕 L" pitchFamily="18" charset="-127"/>
              </a:defRPr>
            </a:lvl1pPr>
          </a:lstStyle>
          <a:p>
            <a:r>
              <a:rPr lang="en-US" altLang="ko-KR" dirty="0"/>
              <a:t>business outline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907704" y="2636912"/>
            <a:ext cx="6048672" cy="1303114"/>
            <a:chOff x="4427984" y="286489"/>
            <a:chExt cx="6048672" cy="1303114"/>
          </a:xfrm>
        </p:grpSpPr>
        <p:sp>
          <p:nvSpPr>
            <p:cNvPr id="26" name="TextBox 25"/>
            <p:cNvSpPr txBox="1"/>
            <p:nvPr/>
          </p:nvSpPr>
          <p:spPr>
            <a:xfrm>
              <a:off x="4427984" y="635496"/>
              <a:ext cx="60486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click here to add your text. </a:t>
              </a:r>
              <a:r>
                <a: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click here to add your text</a:t>
              </a:r>
              <a:r>
                <a: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.</a:t>
              </a:r>
              <a:r>
                <a: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 click here to add your text</a:t>
              </a:r>
              <a:r>
                <a: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. </a:t>
              </a:r>
              <a:r>
                <a: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L" pitchFamily="18" charset="-127"/>
                  <a:ea typeface="KBIZ한마음고딕 L" pitchFamily="18" charset="-127"/>
                </a:rPr>
                <a:t>click here to add your text.</a:t>
              </a:r>
            </a:p>
            <a:p>
              <a:endPara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L" pitchFamily="18" charset="-127"/>
                <a:ea typeface="KBIZ한마음고딕 L" pitchFamily="18" charset="-127"/>
              </a:endParaRPr>
            </a:p>
            <a:p>
              <a:endPara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L" pitchFamily="18" charset="-127"/>
                <a:ea typeface="KBIZ한마음고딕 L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27984" y="286489"/>
              <a:ext cx="3168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BIZ한마음고딕 R" pitchFamily="18" charset="-127"/>
                  <a:ea typeface="KBIZ한마음고딕 R" pitchFamily="18" charset="-127"/>
                </a:rPr>
                <a:t>Expectation effectiveness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7624" y="1507431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400" dirty="0" smtClean="0">
                <a:latin typeface="제주고딕" pitchFamily="2" charset="-127"/>
                <a:ea typeface="제주고딕" pitchFamily="2" charset="-127"/>
              </a:rPr>
              <a:t>5. </a:t>
            </a:r>
            <a:r>
              <a:rPr lang="ko-KR" altLang="en-US" sz="4400" dirty="0" smtClean="0">
                <a:latin typeface="제주고딕" pitchFamily="2" charset="-127"/>
                <a:ea typeface="제주고딕" pitchFamily="2" charset="-127"/>
              </a:rPr>
              <a:t>기대</a:t>
            </a:r>
            <a:r>
              <a:rPr lang="en-US" altLang="ko-KR" sz="4400" dirty="0" smtClean="0">
                <a:latin typeface="제주고딕" pitchFamily="2" charset="-127"/>
                <a:ea typeface="제주고딕" pitchFamily="2" charset="-127"/>
              </a:rPr>
              <a:t> </a:t>
            </a:r>
            <a:r>
              <a:rPr lang="ko-KR" altLang="en-US" sz="4400" dirty="0" smtClean="0">
                <a:latin typeface="제주고딕" pitchFamily="2" charset="-127"/>
                <a:ea typeface="제주고딕" pitchFamily="2" charset="-127"/>
              </a:rPr>
              <a:t>효과</a:t>
            </a:r>
            <a:r>
              <a:rPr lang="en-US" altLang="ko-KR" sz="4400" dirty="0" smtClean="0">
                <a:latin typeface="제주고딕" pitchFamily="2" charset="-127"/>
                <a:ea typeface="제주고딕" pitchFamily="2" charset="-127"/>
              </a:rPr>
              <a:t>.</a:t>
            </a:r>
            <a:endParaRPr lang="ko-KR" altLang="en-US" sz="4400" dirty="0">
              <a:latin typeface="제주고딕" pitchFamily="2" charset="-127"/>
              <a:ea typeface="제주고딕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31840" y="4014000"/>
            <a:ext cx="5220000" cy="2844000"/>
            <a:chOff x="3131840" y="4014000"/>
            <a:chExt cx="5220000" cy="2844000"/>
          </a:xfrm>
        </p:grpSpPr>
        <p:graphicFrame>
          <p:nvGraphicFramePr>
            <p:cNvPr id="2" name="차트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22558486"/>
                </p:ext>
              </p:extLst>
            </p:nvPr>
          </p:nvGraphicFramePr>
          <p:xfrm>
            <a:off x="3131840" y="4014000"/>
            <a:ext cx="5220000" cy="28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" name="직선 연결선 4"/>
            <p:cNvCxnSpPr/>
            <p:nvPr/>
          </p:nvCxnSpPr>
          <p:spPr>
            <a:xfrm>
              <a:off x="4139952" y="6021288"/>
              <a:ext cx="342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067944" y="4221088"/>
              <a:ext cx="342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5936" y="6093296"/>
              <a:ext cx="7116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R" pitchFamily="18" charset="-127"/>
                  <a:ea typeface="KBIZ한마음고딕 R" pitchFamily="18" charset="-127"/>
                </a:rPr>
                <a:t>March</a:t>
              </a:r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56448" y="6093296"/>
              <a:ext cx="7116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R" pitchFamily="18" charset="-127"/>
                  <a:ea typeface="KBIZ한마음고딕 R" pitchFamily="18" charset="-127"/>
                </a:rPr>
                <a:t>May</a:t>
              </a:r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6568" y="6093296"/>
              <a:ext cx="7116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R" pitchFamily="18" charset="-127"/>
                  <a:ea typeface="KBIZ한마음고딕 R" pitchFamily="18" charset="-127"/>
                </a:rPr>
                <a:t>July</a:t>
              </a:r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4000" y="6084000"/>
              <a:ext cx="10801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BIZ한마음고딕 R" pitchFamily="18" charset="-127"/>
                  <a:ea typeface="KBIZ한마음고딕 R" pitchFamily="18" charset="-127"/>
                </a:rPr>
                <a:t>August</a:t>
              </a:r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  <a:p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itchFamily="18" charset="-127"/>
                <a:ea typeface="KBIZ한마음고딕 R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04320" y="4437112"/>
              <a:ext cx="71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60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    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4440" y="4968000"/>
              <a:ext cx="71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42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    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56000" y="4253026"/>
              <a:ext cx="71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67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    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44680" y="4613066"/>
              <a:ext cx="71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51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    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96336" y="-27384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r>
              <a:rPr lang="en-US" altLang="ko-KR" dirty="0" smtClean="0"/>
              <a:t>http: flowerboxy.blog.me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0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326</Words>
  <Application>Microsoft Office PowerPoint</Application>
  <PresentationFormat>화면 슬라이드 쇼(4:3)</PresentationFormat>
  <Paragraphs>89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KBIZ한마음고딕 L</vt:lpstr>
      <vt:lpstr>KBIZ한마음고딕 R</vt:lpstr>
      <vt:lpstr>제주고딕</vt:lpstr>
      <vt:lpstr>맑은 고딕</vt:lpstr>
      <vt:lpstr>godoRounded L</vt:lpstr>
      <vt:lpstr>-윤고딕320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sony</cp:lastModifiedBy>
  <cp:revision>123</cp:revision>
  <dcterms:created xsi:type="dcterms:W3CDTF">2016-02-28T00:49:02Z</dcterms:created>
  <dcterms:modified xsi:type="dcterms:W3CDTF">2017-12-27T11:23:17Z</dcterms:modified>
</cp:coreProperties>
</file>