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10"/>
  </p:notesMasterIdLst>
  <p:sldIdLst>
    <p:sldId id="280" r:id="rId2"/>
    <p:sldId id="289" r:id="rId3"/>
    <p:sldId id="323" r:id="rId4"/>
    <p:sldId id="281" r:id="rId5"/>
    <p:sldId id="288" r:id="rId6"/>
    <p:sldId id="324" r:id="rId7"/>
    <p:sldId id="279" r:id="rId8"/>
    <p:sldId id="325" r:id="rId9"/>
  </p:sldIdLst>
  <p:sldSz cx="12192000" cy="6858000"/>
  <p:notesSz cx="6858000" cy="9144000"/>
  <p:embeddedFontLst>
    <p:embeddedFont>
      <p:font typeface="Aharoni" panose="02010803020104030203" pitchFamily="2" charset="-79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41502"/>
    <a:srgbClr val="A91F03"/>
    <a:srgbClr val="D1697F"/>
    <a:srgbClr val="971C03"/>
    <a:srgbClr val="C82677"/>
    <a:srgbClr val="C42A98"/>
    <a:srgbClr val="CD298B"/>
    <a:srgbClr val="D6465E"/>
    <a:srgbClr val="198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11" autoAdjust="0"/>
    <p:restoredTop sz="94660"/>
  </p:normalViewPr>
  <p:slideViewPr>
    <p:cSldViewPr>
      <p:cViewPr>
        <p:scale>
          <a:sx n="56" d="100"/>
          <a:sy n="56" d="100"/>
        </p:scale>
        <p:origin x="884" y="2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71825-C60D-40B2-9D32-C83C11736A6E}" type="datetimeFigureOut">
              <a:rPr lang="ko-KR" altLang="en-US" smtClean="0"/>
              <a:pPr/>
              <a:t>2020-02-11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F0D70-3950-460C-A769-E7C7892B5C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881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2020-02-11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42002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2020-02-11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91782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2020-02-11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377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2020-02-11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12145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2020-02-11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45524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2020-02-11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2752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2020-02-11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6731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2020-02-11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26882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2020-02-11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73464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2020-02-11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2930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pPr/>
              <a:t>2020-02-11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66152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633537A9-2C33-4E92-BA50-59CBD782C427}" type="datetimeFigureOut">
              <a:rPr lang="ko-KR" altLang="en-US" smtClean="0"/>
              <a:pPr/>
              <a:t>2020-02-11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2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push dir="u"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V="1">
            <a:off x="5499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41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D6EE74-13DF-4A37-A2EB-4B5D085ADFB4}"/>
              </a:ext>
            </a:extLst>
          </p:cNvPr>
          <p:cNvSpPr txBox="1"/>
          <p:nvPr/>
        </p:nvSpPr>
        <p:spPr>
          <a:xfrm>
            <a:off x="1847528" y="2005575"/>
            <a:ext cx="39244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0">
                <a:latin typeface="Aharoni" panose="02010803020104030203" pitchFamily="2" charset="-79"/>
                <a:cs typeface="Aharoni" panose="02010803020104030203" pitchFamily="2" charset="-79"/>
              </a:rPr>
              <a:t>Ai-Eng </a:t>
            </a:r>
            <a:endParaRPr lang="ko-KR" altLang="en-US" sz="9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B0FC3-12B4-468D-A745-85E6627B49A6}"/>
              </a:ext>
            </a:extLst>
          </p:cNvPr>
          <p:cNvSpPr txBox="1"/>
          <p:nvPr/>
        </p:nvSpPr>
        <p:spPr>
          <a:xfrm>
            <a:off x="371364" y="1532738"/>
            <a:ext cx="50045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+mj-ea"/>
                <a:ea typeface="+mj-ea"/>
                <a:cs typeface="Aharoni" panose="02010803020104030203" pitchFamily="2" charset="-79"/>
              </a:rPr>
              <a:t>카드 게임을 통한 영어 학습 </a:t>
            </a:r>
            <a:r>
              <a:rPr lang="en-US" altLang="ko-KR" sz="2500" b="1" dirty="0">
                <a:latin typeface="+mj-ea"/>
                <a:ea typeface="+mj-ea"/>
                <a:cs typeface="Aharoni" panose="02010803020104030203" pitchFamily="2" charset="-79"/>
              </a:rPr>
              <a:t>APP</a:t>
            </a:r>
            <a:endParaRPr lang="ko-KR" altLang="en-US" sz="2500" b="1" dirty="0">
              <a:latin typeface="+mj-ea"/>
              <a:ea typeface="+mj-ea"/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5A5BD-9504-4434-8BC4-3C7C2B61C4A3}"/>
              </a:ext>
            </a:extLst>
          </p:cNvPr>
          <p:cNvSpPr txBox="1"/>
          <p:nvPr/>
        </p:nvSpPr>
        <p:spPr>
          <a:xfrm>
            <a:off x="8184232" y="5301208"/>
            <a:ext cx="29523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>
                <a:latin typeface="+mj-ea"/>
                <a:ea typeface="+mj-ea"/>
              </a:rPr>
              <a:t>동아리명</a:t>
            </a:r>
            <a:r>
              <a:rPr lang="en-US" altLang="ko-KR" sz="2500" b="1">
                <a:latin typeface="+mj-ea"/>
                <a:ea typeface="+mj-ea"/>
              </a:rPr>
              <a:t>: S-Craft</a:t>
            </a:r>
            <a:endParaRPr lang="ko-KR" altLang="en-US" sz="2500" b="1" dirty="0">
              <a:latin typeface="+mj-ea"/>
              <a:ea typeface="+mj-ea"/>
            </a:endParaRPr>
          </a:p>
        </p:txBody>
      </p:sp>
      <p:pic>
        <p:nvPicPr>
          <p:cNvPr id="9" name="그림 8" descr="착용, 보드, 여자, 모자이(가) 표시된 사진&#10;&#10;자동 생성된 설명">
            <a:extLst>
              <a:ext uri="{FF2B5EF4-FFF2-40B4-BE49-F238E27FC236}">
                <a16:creationId xmlns:a16="http://schemas.microsoft.com/office/drawing/2014/main" id="{0553DC87-9465-4EC0-9B9E-BE55927717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012" y="444298"/>
            <a:ext cx="4516573" cy="443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5313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08171" y="4213395"/>
            <a:ext cx="2706859" cy="8291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524497" y="3497112"/>
            <a:ext cx="2603218" cy="8535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573848" y="2816932"/>
            <a:ext cx="2676376" cy="84741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C0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806125" y="2276872"/>
            <a:ext cx="2645893" cy="81693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rgbClr val="C0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884803" y="1612980"/>
            <a:ext cx="2676376" cy="81083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271464" y="4414580"/>
            <a:ext cx="1656184" cy="393954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32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팀 빌딩</a:t>
            </a:r>
            <a:endParaRPr lang="en-US" altLang="ko-KR" sz="3200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자유형 20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41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39716" y="3724117"/>
            <a:ext cx="1656184" cy="357021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9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사업 배경</a:t>
            </a:r>
            <a:endParaRPr lang="en-US" altLang="ko-KR" sz="2900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27948" y="3046428"/>
            <a:ext cx="1656184" cy="393954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32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아이템</a:t>
            </a:r>
            <a:endParaRPr lang="en-US" altLang="ko-KR" sz="3200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24192" y="2506368"/>
            <a:ext cx="1656184" cy="393954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32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수익구조</a:t>
            </a:r>
            <a:endParaRPr lang="en-US" altLang="ko-KR" sz="3200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981195" y="1826300"/>
            <a:ext cx="1703100" cy="357021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2900" spc="-30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향후 계획</a:t>
            </a:r>
            <a:endParaRPr lang="en-US" altLang="ko-KR" sz="2900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" name="그룹 33"/>
          <p:cNvGrpSpPr/>
          <p:nvPr/>
        </p:nvGrpSpPr>
        <p:grpSpPr>
          <a:xfrm>
            <a:off x="551384" y="544559"/>
            <a:ext cx="2448272" cy="580185"/>
            <a:chOff x="551384" y="544559"/>
            <a:chExt cx="2448272" cy="580185"/>
          </a:xfrm>
        </p:grpSpPr>
        <p:cxnSp>
          <p:nvCxnSpPr>
            <p:cNvPr id="35" name="직선 연결선 34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66777" y="557913"/>
              <a:ext cx="2432879" cy="29546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24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741502"/>
                  </a:solidFill>
                  <a:latin typeface="+mj-ea"/>
                  <a:ea typeface="+mj-ea"/>
                </a:rPr>
                <a:t>목차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87388" y="927767"/>
              <a:ext cx="1373296" cy="19697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600" b="1" spc="-15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I N D E X</a:t>
              </a:r>
              <a:endParaRPr lang="ko-KR" altLang="en-US" sz="1600" b="1" spc="-15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9E404EF-5672-4828-991F-0825B223DFA8}"/>
              </a:ext>
            </a:extLst>
          </p:cNvPr>
          <p:cNvSpPr txBox="1"/>
          <p:nvPr/>
        </p:nvSpPr>
        <p:spPr>
          <a:xfrm>
            <a:off x="10884532" y="120083"/>
            <a:ext cx="11932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+mj-ea"/>
                <a:ea typeface="+mj-ea"/>
                <a:cs typeface="Aharoni" panose="02010803020104030203" pitchFamily="2" charset="-79"/>
              </a:rPr>
              <a:t>Ai-</a:t>
            </a:r>
            <a:r>
              <a:rPr lang="en-US" altLang="ko-KR" sz="2500" dirty="0" err="1">
                <a:latin typeface="+mj-ea"/>
                <a:ea typeface="+mj-ea"/>
                <a:cs typeface="Aharoni" panose="02010803020104030203" pitchFamily="2" charset="-79"/>
              </a:rPr>
              <a:t>Eng</a:t>
            </a:r>
            <a:endParaRPr lang="ko-KR" altLang="en-US" sz="2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714379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41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grpSp>
        <p:nvGrpSpPr>
          <p:cNvPr id="2" name="그룹 44"/>
          <p:cNvGrpSpPr/>
          <p:nvPr/>
        </p:nvGrpSpPr>
        <p:grpSpPr>
          <a:xfrm>
            <a:off x="-9287" y="544559"/>
            <a:ext cx="2432879" cy="610033"/>
            <a:chOff x="-9287" y="544559"/>
            <a:chExt cx="2432879" cy="610033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-9287" y="557913"/>
              <a:ext cx="2432879" cy="29546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24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741502"/>
                  </a:solidFill>
                  <a:latin typeface="+mj-ea"/>
                  <a:ea typeface="+mj-ea"/>
                  <a:cs typeface="Aharoni" panose="02010803020104030203" pitchFamily="2" charset="-79"/>
                </a:rPr>
                <a:t> 1 .</a:t>
              </a:r>
              <a:r>
                <a:rPr lang="ko-KR" altLang="en-US" sz="24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741502"/>
                  </a:solidFill>
                  <a:latin typeface="+mj-ea"/>
                  <a:ea typeface="+mj-ea"/>
                  <a:cs typeface="Aharoni" panose="02010803020104030203" pitchFamily="2" charset="-79"/>
                </a:rPr>
                <a:t>팀 빌딩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5488" y="957615"/>
              <a:ext cx="1373296" cy="19697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1600" spc="-15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  <a:cs typeface="Aharoni" panose="02010803020104030203" pitchFamily="2" charset="-79"/>
                </a:rPr>
                <a:t>Team Building</a:t>
              </a:r>
              <a:endParaRPr lang="ko-KR" altLang="en-US" sz="1600" spc="-15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Aharoni" panose="02010803020104030203" pitchFamily="2" charset="-79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93BBE1A-85F9-41B7-8E28-5C73BB9EB034}"/>
              </a:ext>
            </a:extLst>
          </p:cNvPr>
          <p:cNvSpPr txBox="1"/>
          <p:nvPr/>
        </p:nvSpPr>
        <p:spPr>
          <a:xfrm>
            <a:off x="10884532" y="120083"/>
            <a:ext cx="11932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+mj-ea"/>
                <a:ea typeface="+mj-ea"/>
                <a:cs typeface="Aharoni" panose="02010803020104030203" pitchFamily="2" charset="-79"/>
              </a:rPr>
              <a:t>Ai-</a:t>
            </a:r>
            <a:r>
              <a:rPr lang="en-US" altLang="ko-KR" sz="2500" dirty="0" err="1">
                <a:latin typeface="+mj-ea"/>
                <a:ea typeface="+mj-ea"/>
                <a:cs typeface="Aharoni" panose="02010803020104030203" pitchFamily="2" charset="-79"/>
              </a:rPr>
              <a:t>Eng</a:t>
            </a:r>
            <a:endParaRPr lang="ko-KR" altLang="en-US" sz="2500" dirty="0"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4714E5-0EAA-4475-A53C-BF43D5296118}"/>
              </a:ext>
            </a:extLst>
          </p:cNvPr>
          <p:cNvSpPr txBox="1"/>
          <p:nvPr/>
        </p:nvSpPr>
        <p:spPr>
          <a:xfrm>
            <a:off x="4492774" y="2844224"/>
            <a:ext cx="31683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dirty="0">
                <a:latin typeface="+mj-ea"/>
                <a:ea typeface="+mj-ea"/>
                <a:cs typeface="Aharoni" panose="02010803020104030203" pitchFamily="2" charset="-79"/>
              </a:rPr>
              <a:t>Ai-</a:t>
            </a:r>
            <a:r>
              <a:rPr lang="en-US" altLang="ko-KR" sz="7000" dirty="0" err="1">
                <a:latin typeface="+mj-ea"/>
                <a:ea typeface="+mj-ea"/>
                <a:cs typeface="Aharoni" panose="02010803020104030203" pitchFamily="2" charset="-79"/>
              </a:rPr>
              <a:t>Eng</a:t>
            </a:r>
            <a:r>
              <a:rPr lang="en-US" altLang="ko-KR" sz="7000" dirty="0">
                <a:latin typeface="+mj-ea"/>
                <a:ea typeface="+mj-ea"/>
                <a:cs typeface="Aharoni" panose="02010803020104030203" pitchFamily="2" charset="-79"/>
              </a:rPr>
              <a:t> </a:t>
            </a:r>
            <a:endParaRPr lang="ko-KR" altLang="en-US" sz="7000" dirty="0">
              <a:latin typeface="+mj-ea"/>
              <a:ea typeface="+mj-ea"/>
              <a:cs typeface="Aharoni" panose="02010803020104030203" pitchFamily="2" charset="-79"/>
            </a:endParaRPr>
          </a:p>
        </p:txBody>
      </p:sp>
      <p:pic>
        <p:nvPicPr>
          <p:cNvPr id="10" name="그래픽 9" descr="숫 프로필">
            <a:extLst>
              <a:ext uri="{FF2B5EF4-FFF2-40B4-BE49-F238E27FC236}">
                <a16:creationId xmlns:a16="http://schemas.microsoft.com/office/drawing/2014/main" id="{D19DA894-F130-4E84-B4BF-F2F9C4ED1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82" y="1850287"/>
            <a:ext cx="914400" cy="914400"/>
          </a:xfrm>
          <a:prstGeom prst="rect">
            <a:avLst/>
          </a:prstGeom>
        </p:spPr>
      </p:pic>
      <p:pic>
        <p:nvPicPr>
          <p:cNvPr id="27" name="그래픽 26" descr="숫 프로필">
            <a:extLst>
              <a:ext uri="{FF2B5EF4-FFF2-40B4-BE49-F238E27FC236}">
                <a16:creationId xmlns:a16="http://schemas.microsoft.com/office/drawing/2014/main" id="{4C788BFC-2C90-44BC-A46B-826F4A75A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5004" y="4250562"/>
            <a:ext cx="914400" cy="914400"/>
          </a:xfrm>
          <a:prstGeom prst="rect">
            <a:avLst/>
          </a:prstGeom>
        </p:spPr>
      </p:pic>
      <p:pic>
        <p:nvPicPr>
          <p:cNvPr id="28" name="그래픽 27" descr="숫 프로필">
            <a:extLst>
              <a:ext uri="{FF2B5EF4-FFF2-40B4-BE49-F238E27FC236}">
                <a16:creationId xmlns:a16="http://schemas.microsoft.com/office/drawing/2014/main" id="{C4F29280-978D-4A58-B7F6-3DC296D7E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971" y="4627483"/>
            <a:ext cx="914400" cy="914400"/>
          </a:xfrm>
          <a:prstGeom prst="rect">
            <a:avLst/>
          </a:prstGeom>
        </p:spPr>
      </p:pic>
      <p:pic>
        <p:nvPicPr>
          <p:cNvPr id="29" name="그래픽 28" descr="숫 프로필">
            <a:extLst>
              <a:ext uri="{FF2B5EF4-FFF2-40B4-BE49-F238E27FC236}">
                <a16:creationId xmlns:a16="http://schemas.microsoft.com/office/drawing/2014/main" id="{B2CA6BF0-FDE7-45FD-95C9-6C8547714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8268" y="1880451"/>
            <a:ext cx="914400" cy="914400"/>
          </a:xfrm>
          <a:prstGeom prst="rect">
            <a:avLst/>
          </a:prstGeom>
        </p:spPr>
      </p:pic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7BA5254-47BE-447E-AABC-026C93B277CF}"/>
              </a:ext>
            </a:extLst>
          </p:cNvPr>
          <p:cNvCxnSpPr>
            <a:cxnSpLocks/>
          </p:cNvCxnSpPr>
          <p:nvPr/>
        </p:nvCxnSpPr>
        <p:spPr>
          <a:xfrm flipV="1">
            <a:off x="7356140" y="2348118"/>
            <a:ext cx="1152128" cy="1085791"/>
          </a:xfrm>
          <a:prstGeom prst="bentConnector3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F61B8B3-9CAF-4FBD-8EF0-5A9CEBD02302}"/>
              </a:ext>
            </a:extLst>
          </p:cNvPr>
          <p:cNvGrpSpPr/>
          <p:nvPr/>
        </p:nvGrpSpPr>
        <p:grpSpPr>
          <a:xfrm>
            <a:off x="6780076" y="4013775"/>
            <a:ext cx="576064" cy="603357"/>
            <a:chOff x="6780076" y="4013775"/>
            <a:chExt cx="576064" cy="603357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84633E4-930D-44FF-816B-52E33A56ACB7}"/>
                </a:ext>
              </a:extLst>
            </p:cNvPr>
            <p:cNvCxnSpPr>
              <a:cxnSpLocks/>
            </p:cNvCxnSpPr>
            <p:nvPr/>
          </p:nvCxnSpPr>
          <p:spPr>
            <a:xfrm>
              <a:off x="6780076" y="4013775"/>
              <a:ext cx="0" cy="603357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62B8699-9A08-4E84-A9FA-558E574769D1}"/>
                </a:ext>
              </a:extLst>
            </p:cNvPr>
            <p:cNvCxnSpPr/>
            <p:nvPr/>
          </p:nvCxnSpPr>
          <p:spPr>
            <a:xfrm>
              <a:off x="6780076" y="4617132"/>
              <a:ext cx="576064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DF82A65-1979-4097-B52C-82DCD33C2406}"/>
              </a:ext>
            </a:extLst>
          </p:cNvPr>
          <p:cNvSpPr txBox="1"/>
          <p:nvPr/>
        </p:nvSpPr>
        <p:spPr>
          <a:xfrm>
            <a:off x="1833228" y="46405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한지민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2425C97-6AD7-44F7-96B6-381FA1BB0920}"/>
              </a:ext>
            </a:extLst>
          </p:cNvPr>
          <p:cNvGrpSpPr/>
          <p:nvPr/>
        </p:nvGrpSpPr>
        <p:grpSpPr>
          <a:xfrm>
            <a:off x="3251684" y="3825044"/>
            <a:ext cx="1476164" cy="983265"/>
            <a:chOff x="3251684" y="3825044"/>
            <a:chExt cx="1476164" cy="983265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E72955D-CD25-4147-88E4-663AB07D2E01}"/>
                </a:ext>
              </a:extLst>
            </p:cNvPr>
            <p:cNvCxnSpPr/>
            <p:nvPr/>
          </p:nvCxnSpPr>
          <p:spPr>
            <a:xfrm>
              <a:off x="4727848" y="3825044"/>
              <a:ext cx="0" cy="983265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8256DD80-2A9C-4F3B-8C3A-E845144FC486}"/>
                </a:ext>
              </a:extLst>
            </p:cNvPr>
            <p:cNvCxnSpPr/>
            <p:nvPr/>
          </p:nvCxnSpPr>
          <p:spPr>
            <a:xfrm flipH="1">
              <a:off x="3251684" y="4808309"/>
              <a:ext cx="1476164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5ADDE7B-6DAA-4498-8386-6FA01F06F9C2}"/>
              </a:ext>
            </a:extLst>
          </p:cNvPr>
          <p:cNvCxnSpPr>
            <a:stCxn id="26" idx="1"/>
          </p:cNvCxnSpPr>
          <p:nvPr/>
        </p:nvCxnSpPr>
        <p:spPr>
          <a:xfrm rot="10800000">
            <a:off x="3323692" y="2337652"/>
            <a:ext cx="1169082" cy="1091349"/>
          </a:xfrm>
          <a:prstGeom prst="bentConnector3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D083205-9F90-4266-8DDE-596AA9FD1669}"/>
              </a:ext>
            </a:extLst>
          </p:cNvPr>
          <p:cNvSpPr txBox="1"/>
          <p:nvPr/>
        </p:nvSpPr>
        <p:spPr>
          <a:xfrm>
            <a:off x="8389404" y="422370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j-ea"/>
                <a:ea typeface="+mj-ea"/>
              </a:rPr>
              <a:t>박민규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0422A9-F1CD-4625-9D71-D655F75F5CD7}"/>
              </a:ext>
            </a:extLst>
          </p:cNvPr>
          <p:cNvSpPr txBox="1"/>
          <p:nvPr/>
        </p:nvSpPr>
        <p:spPr>
          <a:xfrm>
            <a:off x="9349993" y="17152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+mj-ea"/>
                <a:ea typeface="+mj-ea"/>
              </a:rPr>
              <a:t>박홍섭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006007-E24F-4D9F-9B28-C0606813E75A}"/>
              </a:ext>
            </a:extLst>
          </p:cNvPr>
          <p:cNvSpPr txBox="1"/>
          <p:nvPr/>
        </p:nvSpPr>
        <p:spPr>
          <a:xfrm>
            <a:off x="1250062" y="187242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+mj-ea"/>
                <a:ea typeface="+mj-ea"/>
              </a:rPr>
              <a:t>우강건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139EDC-FEE3-44F8-9935-0C4881585317}"/>
              </a:ext>
            </a:extLst>
          </p:cNvPr>
          <p:cNvSpPr txBox="1"/>
          <p:nvPr/>
        </p:nvSpPr>
        <p:spPr>
          <a:xfrm>
            <a:off x="1392825" y="2318385"/>
            <a:ext cx="17981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haroni" panose="02010803020104030203" pitchFamily="2" charset="-79"/>
              </a:rPr>
              <a:t>- </a:t>
            </a:r>
            <a:r>
              <a:rPr lang="ko-KR" altLang="en-US" sz="1500" dirty="0">
                <a:latin typeface="+mj-ea"/>
                <a:ea typeface="+mj-ea"/>
                <a:cs typeface="Aharoni" panose="02010803020104030203" pitchFamily="2" charset="-79"/>
              </a:rPr>
              <a:t>전체적인 학습 커리큘럼 제작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2F5FEA-E476-4587-B246-E4163F267C32}"/>
              </a:ext>
            </a:extLst>
          </p:cNvPr>
          <p:cNvSpPr txBox="1"/>
          <p:nvPr/>
        </p:nvSpPr>
        <p:spPr>
          <a:xfrm>
            <a:off x="8560582" y="4645643"/>
            <a:ext cx="1963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haroni" panose="02010803020104030203" pitchFamily="2" charset="-79"/>
              </a:rPr>
              <a:t>- APP </a:t>
            </a:r>
            <a:r>
              <a:rPr lang="ko-KR" altLang="en-US" sz="1500" dirty="0">
                <a:latin typeface="+mj-ea"/>
                <a:ea typeface="+mj-ea"/>
                <a:cs typeface="Aharoni" panose="02010803020104030203" pitchFamily="2" charset="-79"/>
              </a:rPr>
              <a:t>개발 및 </a:t>
            </a:r>
            <a:r>
              <a:rPr lang="en-US" altLang="ko-KR" sz="1500" dirty="0">
                <a:latin typeface="+mj-ea"/>
                <a:ea typeface="+mj-ea"/>
                <a:cs typeface="Aharoni" panose="02010803020104030203" pitchFamily="2" charset="-79"/>
              </a:rPr>
              <a:t>UX/UI </a:t>
            </a:r>
            <a:r>
              <a:rPr lang="ko-KR" altLang="en-US" sz="1500" dirty="0">
                <a:latin typeface="+mj-ea"/>
                <a:ea typeface="+mj-ea"/>
                <a:cs typeface="Aharoni" panose="02010803020104030203" pitchFamily="2" charset="-79"/>
              </a:rPr>
              <a:t>디자인 제작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0E9B0DC-47EF-4E13-A092-464D9981362D}"/>
              </a:ext>
            </a:extLst>
          </p:cNvPr>
          <p:cNvSpPr txBox="1"/>
          <p:nvPr/>
        </p:nvSpPr>
        <p:spPr>
          <a:xfrm>
            <a:off x="9530967" y="2156036"/>
            <a:ext cx="1963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haroni" panose="02010803020104030203" pitchFamily="2" charset="-79"/>
              </a:rPr>
              <a:t>- </a:t>
            </a:r>
            <a:r>
              <a:rPr lang="ko-KR" altLang="en-US" sz="1500" dirty="0">
                <a:latin typeface="+mj-ea"/>
                <a:ea typeface="+mj-ea"/>
                <a:cs typeface="Aharoni" panose="02010803020104030203" pitchFamily="2" charset="-79"/>
              </a:rPr>
              <a:t>시장 조사 및 </a:t>
            </a:r>
            <a:endParaRPr lang="en-US" altLang="ko-KR" sz="1500" dirty="0">
              <a:latin typeface="+mj-ea"/>
              <a:ea typeface="+mj-ea"/>
              <a:cs typeface="Aharoni" panose="02010803020104030203" pitchFamily="2" charset="-79"/>
            </a:endParaRPr>
          </a:p>
          <a:p>
            <a:r>
              <a:rPr lang="ko-KR" altLang="en-US" sz="1500" dirty="0">
                <a:latin typeface="+mj-ea"/>
                <a:ea typeface="+mj-ea"/>
                <a:cs typeface="Aharoni" panose="02010803020104030203" pitchFamily="2" charset="-79"/>
              </a:rPr>
              <a:t>계획서 작성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04949E-3512-40D6-A325-C5E89C1ADC5D}"/>
              </a:ext>
            </a:extLst>
          </p:cNvPr>
          <p:cNvSpPr txBox="1"/>
          <p:nvPr/>
        </p:nvSpPr>
        <p:spPr>
          <a:xfrm>
            <a:off x="1998784" y="5022865"/>
            <a:ext cx="17981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  <a:cs typeface="Aharoni" panose="02010803020104030203" pitchFamily="2" charset="-79"/>
              </a:rPr>
              <a:t>- </a:t>
            </a:r>
            <a:r>
              <a:rPr lang="ko-KR" altLang="en-US" sz="1500" dirty="0">
                <a:latin typeface="+mj-ea"/>
                <a:ea typeface="+mj-ea"/>
                <a:cs typeface="Aharoni" panose="02010803020104030203" pitchFamily="2" charset="-79"/>
              </a:rPr>
              <a:t>마케팅 및 학습 커리큘럼 어시스트</a:t>
            </a:r>
          </a:p>
        </p:txBody>
      </p:sp>
    </p:spTree>
    <p:extLst>
      <p:ext uri="{BB962C8B-B14F-4D97-AF65-F5344CB8AC3E}">
        <p14:creationId xmlns:p14="http://schemas.microsoft.com/office/powerpoint/2010/main" val="385645280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76950" y="1372041"/>
            <a:ext cx="6008681" cy="6894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ko-KR" altLang="en-US" sz="28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프레젠테이션에서 슬라이드가 미치는 영향은</a:t>
            </a:r>
            <a:r>
              <a:rPr lang="en-US" altLang="ko-KR" sz="28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?</a:t>
            </a:r>
            <a:endParaRPr lang="ko-KR" altLang="en-US" sz="2800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자유형 17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41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-9287" y="544559"/>
            <a:ext cx="2432879" cy="610033"/>
            <a:chOff x="-9287" y="544559"/>
            <a:chExt cx="2432879" cy="610033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-9287" y="557913"/>
              <a:ext cx="2432879" cy="29546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24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741502"/>
                  </a:solidFill>
                  <a:latin typeface="+mj-ea"/>
                  <a:ea typeface="+mj-ea"/>
                </a:rPr>
                <a:t>   2. </a:t>
              </a:r>
              <a:r>
                <a:rPr lang="ko-KR" altLang="en-US" sz="24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741502"/>
                  </a:solidFill>
                  <a:latin typeface="+mj-ea"/>
                  <a:ea typeface="+mj-ea"/>
                </a:rPr>
                <a:t>사업 배경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5488" y="957615"/>
              <a:ext cx="1373296" cy="19697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1600" b="1" spc="-15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문제상황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83632" y="5247894"/>
            <a:ext cx="6761056" cy="912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b="1" dirty="0">
                <a:solidFill>
                  <a:srgbClr val="741502"/>
                </a:solidFill>
                <a:latin typeface="+mj-ea"/>
                <a:ea typeface="+mj-ea"/>
              </a:rPr>
              <a:t>√</a:t>
            </a:r>
            <a:r>
              <a:rPr lang="ko-KR" altLang="en-US" sz="1900" b="1" dirty="0">
                <a:latin typeface="+mj-ea"/>
                <a:ea typeface="+mj-ea"/>
              </a:rPr>
              <a:t> </a:t>
            </a:r>
            <a:r>
              <a:rPr lang="ko-KR" alt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매년 청소년 인터넷</a:t>
            </a:r>
            <a:r>
              <a:rPr lang="en-US" altLang="ko-KR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스마트폰 </a:t>
            </a:r>
            <a:r>
              <a:rPr lang="ko-KR" altLang="en-US" sz="19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과몰입</a:t>
            </a:r>
            <a:r>
              <a:rPr lang="ko-KR" alt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인원 증가</a:t>
            </a:r>
            <a:endParaRPr lang="en-US" altLang="ko-KR" sz="19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900" b="1" dirty="0">
                <a:solidFill>
                  <a:srgbClr val="741502"/>
                </a:solidFill>
                <a:latin typeface="+mj-ea"/>
                <a:ea typeface="+mj-ea"/>
              </a:rPr>
              <a:t>√ </a:t>
            </a:r>
            <a:r>
              <a:rPr lang="ko-KR" alt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과몰입의 주된 원인은 학업으로 인한 스트레스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027132" y="5121188"/>
            <a:ext cx="992144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300356" y="4808185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출처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: MBC &lt;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뉴스데스크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&gt;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7DE50F-66BC-4BCB-AE86-19F4A9752BB4}"/>
              </a:ext>
            </a:extLst>
          </p:cNvPr>
          <p:cNvSpPr txBox="1"/>
          <p:nvPr/>
        </p:nvSpPr>
        <p:spPr>
          <a:xfrm>
            <a:off x="10884532" y="120083"/>
            <a:ext cx="11932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+mj-ea"/>
                <a:ea typeface="+mj-ea"/>
                <a:cs typeface="Aharoni" panose="02010803020104030203" pitchFamily="2" charset="-79"/>
              </a:rPr>
              <a:t>Ai-</a:t>
            </a:r>
            <a:r>
              <a:rPr lang="en-US" altLang="ko-KR" sz="2500" dirty="0" err="1">
                <a:latin typeface="+mj-ea"/>
                <a:ea typeface="+mj-ea"/>
                <a:cs typeface="Aharoni" panose="02010803020104030203" pitchFamily="2" charset="-79"/>
              </a:rPr>
              <a:t>Eng</a:t>
            </a:r>
            <a:endParaRPr lang="ko-KR" altLang="en-US" sz="25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82A144-4387-4432-8DB8-10A69C038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209996"/>
            <a:ext cx="5572924" cy="38442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4A2A6C-25C3-4785-878D-CC4F5118B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348" y="1177269"/>
            <a:ext cx="4688216" cy="362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7017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41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grpSp>
        <p:nvGrpSpPr>
          <p:cNvPr id="2" name="그룹 44"/>
          <p:cNvGrpSpPr/>
          <p:nvPr/>
        </p:nvGrpSpPr>
        <p:grpSpPr>
          <a:xfrm>
            <a:off x="-9287" y="544559"/>
            <a:ext cx="2432879" cy="610033"/>
            <a:chOff x="-9287" y="544559"/>
            <a:chExt cx="2432879" cy="610033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-9287" y="557913"/>
              <a:ext cx="2432879" cy="29546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24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741502"/>
                  </a:solidFill>
                  <a:latin typeface="+mj-ea"/>
                  <a:ea typeface="+mj-ea"/>
                </a:rPr>
                <a:t>3. </a:t>
              </a:r>
              <a:r>
                <a:rPr lang="ko-KR" altLang="en-US" sz="24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741502"/>
                  </a:solidFill>
                  <a:latin typeface="+mj-ea"/>
                  <a:ea typeface="+mj-ea"/>
                </a:rPr>
                <a:t>아이템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5488" y="957615"/>
              <a:ext cx="1373296" cy="19697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1600" b="1" spc="-15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아이템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93BBE1A-85F9-41B7-8E28-5C73BB9EB034}"/>
              </a:ext>
            </a:extLst>
          </p:cNvPr>
          <p:cNvSpPr txBox="1"/>
          <p:nvPr/>
        </p:nvSpPr>
        <p:spPr>
          <a:xfrm>
            <a:off x="10884532" y="120083"/>
            <a:ext cx="11932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+mj-ea"/>
                <a:ea typeface="+mj-ea"/>
                <a:cs typeface="Aharoni" panose="02010803020104030203" pitchFamily="2" charset="-79"/>
              </a:rPr>
              <a:t>Ai-</a:t>
            </a:r>
            <a:r>
              <a:rPr lang="en-US" altLang="ko-KR" sz="2500" dirty="0" err="1">
                <a:latin typeface="+mj-ea"/>
                <a:ea typeface="+mj-ea"/>
                <a:cs typeface="Aharoni" panose="02010803020104030203" pitchFamily="2" charset="-79"/>
              </a:rPr>
              <a:t>Eng</a:t>
            </a:r>
            <a:endParaRPr lang="ko-KR" altLang="en-US" sz="2500" dirty="0"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90DC40-8866-4B10-8DF7-AA1D381D47EA}"/>
              </a:ext>
            </a:extLst>
          </p:cNvPr>
          <p:cNvSpPr txBox="1"/>
          <p:nvPr/>
        </p:nvSpPr>
        <p:spPr>
          <a:xfrm>
            <a:off x="443372" y="1421849"/>
            <a:ext cx="21380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latin typeface="+mj-ea"/>
                <a:ea typeface="+mj-ea"/>
                <a:cs typeface="Aharoni" panose="02010803020104030203" pitchFamily="2" charset="-79"/>
              </a:rPr>
              <a:t>Ai-</a:t>
            </a:r>
            <a:r>
              <a:rPr lang="en-US" altLang="ko-KR" sz="4500" dirty="0" err="1">
                <a:latin typeface="+mj-ea"/>
                <a:ea typeface="+mj-ea"/>
                <a:cs typeface="Aharoni" panose="02010803020104030203" pitchFamily="2" charset="-79"/>
              </a:rPr>
              <a:t>Eng</a:t>
            </a:r>
            <a:endParaRPr lang="en-US" altLang="ko-KR" sz="4500" dirty="0">
              <a:latin typeface="+mj-ea"/>
              <a:ea typeface="+mj-ea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A4890-C676-4405-B625-7F1C9DC29AA8}"/>
              </a:ext>
            </a:extLst>
          </p:cNvPr>
          <p:cNvSpPr txBox="1"/>
          <p:nvPr/>
        </p:nvSpPr>
        <p:spPr>
          <a:xfrm>
            <a:off x="2315580" y="1737741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카드 게임을 통한 학습 </a:t>
            </a:r>
            <a:r>
              <a:rPr lang="en-US" altLang="ko-KR" dirty="0">
                <a:latin typeface="+mj-ea"/>
                <a:ea typeface="+mj-ea"/>
              </a:rPr>
              <a:t>APP)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92BD1A-CD22-4657-9119-0686E1DDE3E5}"/>
              </a:ext>
            </a:extLst>
          </p:cNvPr>
          <p:cNvSpPr txBox="1"/>
          <p:nvPr/>
        </p:nvSpPr>
        <p:spPr>
          <a:xfrm>
            <a:off x="911424" y="2504160"/>
            <a:ext cx="6948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sz="2500" dirty="0">
                <a:latin typeface="+mj-ea"/>
                <a:ea typeface="+mj-ea"/>
              </a:rPr>
              <a:t> 게임요소 </a:t>
            </a:r>
            <a:r>
              <a:rPr lang="en-US" altLang="ko-KR" sz="2500" dirty="0">
                <a:latin typeface="+mj-ea"/>
                <a:ea typeface="+mj-ea"/>
              </a:rPr>
              <a:t>+ </a:t>
            </a:r>
            <a:r>
              <a:rPr lang="ko-KR" altLang="en-US" sz="2500" dirty="0">
                <a:latin typeface="+mj-ea"/>
                <a:ea typeface="+mj-ea"/>
              </a:rPr>
              <a:t>학습요소 </a:t>
            </a:r>
            <a:r>
              <a:rPr lang="en-US" altLang="ko-KR" sz="2500" dirty="0">
                <a:latin typeface="+mj-ea"/>
                <a:ea typeface="+mj-ea"/>
              </a:rPr>
              <a:t>= </a:t>
            </a:r>
            <a:r>
              <a:rPr lang="ko-KR" altLang="en-US" sz="2500" dirty="0">
                <a:latin typeface="+mj-ea"/>
                <a:ea typeface="+mj-ea"/>
              </a:rPr>
              <a:t>학업스트레스 감소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F93216-770F-41A3-9FC3-CB8E57705BCA}"/>
              </a:ext>
            </a:extLst>
          </p:cNvPr>
          <p:cNvSpPr txBox="1"/>
          <p:nvPr/>
        </p:nvSpPr>
        <p:spPr>
          <a:xfrm>
            <a:off x="911424" y="4091141"/>
            <a:ext cx="10765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 startAt="3"/>
            </a:pPr>
            <a:r>
              <a:rPr lang="en-US" altLang="ko-KR" sz="2500" dirty="0">
                <a:latin typeface="+mj-ea"/>
                <a:ea typeface="+mj-ea"/>
              </a:rPr>
              <a:t> APP</a:t>
            </a:r>
            <a:r>
              <a:rPr lang="ko-KR" altLang="en-US" sz="2500" dirty="0">
                <a:latin typeface="+mj-ea"/>
                <a:ea typeface="+mj-ea"/>
              </a:rPr>
              <a:t> 내 결투장에서 사용자들 간의 경쟁을 통한 내적학습동기 유발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D435B1-E576-4DB8-9BEE-C1CA5E622581}"/>
              </a:ext>
            </a:extLst>
          </p:cNvPr>
          <p:cNvSpPr txBox="1"/>
          <p:nvPr/>
        </p:nvSpPr>
        <p:spPr>
          <a:xfrm>
            <a:off x="928828" y="4911900"/>
            <a:ext cx="106037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 startAt="4"/>
            </a:pPr>
            <a:r>
              <a:rPr lang="en-US" altLang="ko-KR" sz="2500" dirty="0">
                <a:latin typeface="+mj-ea"/>
                <a:ea typeface="+mj-ea"/>
              </a:rPr>
              <a:t> </a:t>
            </a:r>
            <a:r>
              <a:rPr lang="ko-KR" altLang="en-US" sz="2500" dirty="0">
                <a:latin typeface="+mj-ea"/>
                <a:ea typeface="+mj-ea"/>
              </a:rPr>
              <a:t>적절한 보상과 제한을 통한 게임중독 방지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C678C6-036C-4E8D-9AFB-060FD6DCC689}"/>
              </a:ext>
            </a:extLst>
          </p:cNvPr>
          <p:cNvSpPr txBox="1"/>
          <p:nvPr/>
        </p:nvSpPr>
        <p:spPr>
          <a:xfrm>
            <a:off x="928829" y="3328988"/>
            <a:ext cx="6948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 startAt="2"/>
            </a:pPr>
            <a:r>
              <a:rPr lang="ko-KR" altLang="en-US" sz="2500" dirty="0">
                <a:latin typeface="+mj-ea"/>
                <a:ea typeface="+mj-ea"/>
              </a:rPr>
              <a:t> 기존 영어교육의 지루함</a:t>
            </a:r>
            <a:r>
              <a:rPr lang="en-US" altLang="ko-KR" sz="2500" dirty="0">
                <a:latin typeface="+mj-ea"/>
                <a:ea typeface="+mj-ea"/>
              </a:rPr>
              <a:t> </a:t>
            </a:r>
            <a:r>
              <a:rPr lang="ko-KR" altLang="en-US" sz="2500" dirty="0">
                <a:latin typeface="+mj-ea"/>
                <a:ea typeface="+mj-ea"/>
              </a:rPr>
              <a:t>감소</a:t>
            </a:r>
          </a:p>
        </p:txBody>
      </p:sp>
    </p:spTree>
    <p:extLst>
      <p:ext uri="{BB962C8B-B14F-4D97-AF65-F5344CB8AC3E}">
        <p14:creationId xmlns:p14="http://schemas.microsoft.com/office/powerpoint/2010/main" val="36308642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 17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41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AutoShape 2" descr="음식 픽토그램 png에 대한 이미지 검색결과"/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grpSp>
        <p:nvGrpSpPr>
          <p:cNvPr id="14" name="그룹 20"/>
          <p:cNvGrpSpPr/>
          <p:nvPr/>
        </p:nvGrpSpPr>
        <p:grpSpPr>
          <a:xfrm>
            <a:off x="551384" y="544559"/>
            <a:ext cx="1447400" cy="610033"/>
            <a:chOff x="551384" y="544559"/>
            <a:chExt cx="1447400" cy="610033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25488" y="957615"/>
              <a:ext cx="1373296" cy="19697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1600" b="1" spc="-15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수익구조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6717" y="557913"/>
            <a:ext cx="2432879" cy="2954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741502"/>
                </a:solidFill>
                <a:latin typeface="+mj-ea"/>
                <a:ea typeface="+mj-ea"/>
              </a:rPr>
              <a:t>  4. </a:t>
            </a:r>
            <a:r>
              <a:rPr lang="ko-KR" altLang="en-US" sz="24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741502"/>
                </a:solidFill>
                <a:latin typeface="+mj-ea"/>
                <a:ea typeface="+mj-ea"/>
              </a:rPr>
              <a:t>수익구조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A9106-3795-421F-BE9B-9E6AAD9A6CF2}"/>
              </a:ext>
            </a:extLst>
          </p:cNvPr>
          <p:cNvSpPr txBox="1"/>
          <p:nvPr/>
        </p:nvSpPr>
        <p:spPr>
          <a:xfrm>
            <a:off x="10884532" y="120083"/>
            <a:ext cx="11932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+mj-ea"/>
                <a:ea typeface="+mj-ea"/>
                <a:cs typeface="Aharoni" panose="02010803020104030203" pitchFamily="2" charset="-79"/>
              </a:rPr>
              <a:t>Ai-</a:t>
            </a:r>
            <a:r>
              <a:rPr lang="en-US" altLang="ko-KR" sz="2500" dirty="0" err="1">
                <a:latin typeface="+mj-ea"/>
                <a:ea typeface="+mj-ea"/>
                <a:cs typeface="Aharoni" panose="02010803020104030203" pitchFamily="2" charset="-79"/>
              </a:rPr>
              <a:t>Eng</a:t>
            </a:r>
            <a:endParaRPr lang="ko-KR" altLang="en-US" sz="2500" dirty="0"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69FDB6-7432-4846-96A1-679D0A731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14" y="1323341"/>
            <a:ext cx="2784189" cy="4509120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DDF7FAA5-D71F-4C74-82C9-CFEFF62E9BA7}"/>
              </a:ext>
            </a:extLst>
          </p:cNvPr>
          <p:cNvSpPr/>
          <p:nvPr/>
        </p:nvSpPr>
        <p:spPr>
          <a:xfrm>
            <a:off x="3613463" y="1752457"/>
            <a:ext cx="1368152" cy="75608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1CDCE4E-33E1-4E76-9792-FC3C8A5A8EAB}"/>
              </a:ext>
            </a:extLst>
          </p:cNvPr>
          <p:cNvGrpSpPr/>
          <p:nvPr/>
        </p:nvGrpSpPr>
        <p:grpSpPr>
          <a:xfrm>
            <a:off x="5132375" y="1323341"/>
            <a:ext cx="3625881" cy="1494241"/>
            <a:chOff x="5447928" y="1160748"/>
            <a:chExt cx="4680520" cy="1116124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1B2E832-82B6-4B39-8268-63784085508E}"/>
                </a:ext>
              </a:extLst>
            </p:cNvPr>
            <p:cNvSpPr/>
            <p:nvPr/>
          </p:nvSpPr>
          <p:spPr>
            <a:xfrm>
              <a:off x="5447928" y="1160748"/>
              <a:ext cx="4680520" cy="11161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49EE01-1002-47EF-972D-C28B8A2ACC30}"/>
                </a:ext>
              </a:extLst>
            </p:cNvPr>
            <p:cNvSpPr txBox="1"/>
            <p:nvPr/>
          </p:nvSpPr>
          <p:spPr>
            <a:xfrm>
              <a:off x="5591945" y="1323341"/>
              <a:ext cx="4428492" cy="482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dirty="0">
                  <a:latin typeface="+mj-ea"/>
                  <a:ea typeface="+mj-ea"/>
                </a:rPr>
                <a:t>APP </a:t>
              </a:r>
              <a:r>
                <a:rPr lang="ko-KR" altLang="en-US" dirty="0">
                  <a:latin typeface="+mj-ea"/>
                  <a:ea typeface="+mj-ea"/>
                </a:rPr>
                <a:t>내 결투장 이용을 위한 다이아 구입</a:t>
              </a:r>
              <a:endParaRPr lang="en-US" altLang="ko-KR" dirty="0">
                <a:latin typeface="+mj-ea"/>
                <a:ea typeface="+mj-ea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2E4BAFB-A06E-4831-888D-AF071D99D95A}"/>
                </a:ext>
              </a:extLst>
            </p:cNvPr>
            <p:cNvSpPr txBox="1"/>
            <p:nvPr/>
          </p:nvSpPr>
          <p:spPr>
            <a:xfrm>
              <a:off x="5591945" y="1785703"/>
              <a:ext cx="4428492" cy="27587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dirty="0">
                  <a:latin typeface="+mj-ea"/>
                  <a:ea typeface="+mj-ea"/>
                </a:rPr>
                <a:t>카드 뽑기 위한 가챠 시스템 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FAE5FE5-3775-4BB2-8D57-A239672127C6}"/>
              </a:ext>
            </a:extLst>
          </p:cNvPr>
          <p:cNvGrpSpPr/>
          <p:nvPr/>
        </p:nvGrpSpPr>
        <p:grpSpPr>
          <a:xfrm>
            <a:off x="9048328" y="1323341"/>
            <a:ext cx="2801621" cy="4509120"/>
            <a:chOff x="2976222" y="606121"/>
            <a:chExt cx="3336131" cy="5157192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4816856-C7FA-44A5-A776-97F973707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6222" y="606121"/>
              <a:ext cx="3336131" cy="5157192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B73E62E5-5E2E-4461-A9D0-6A2B9802B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6223" y="5013176"/>
              <a:ext cx="3336130" cy="463059"/>
            </a:xfrm>
            <a:prstGeom prst="rect">
              <a:avLst/>
            </a:prstGeom>
          </p:spPr>
        </p:pic>
      </p:grp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01D60ACD-610F-4587-A883-8142730A49D0}"/>
              </a:ext>
            </a:extLst>
          </p:cNvPr>
          <p:cNvSpPr/>
          <p:nvPr/>
        </p:nvSpPr>
        <p:spPr>
          <a:xfrm rot="10800000">
            <a:off x="7591301" y="4303960"/>
            <a:ext cx="1368152" cy="75608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C39D66D-673A-4E68-9D22-9C1FAB4587EB}"/>
              </a:ext>
            </a:extLst>
          </p:cNvPr>
          <p:cNvGrpSpPr/>
          <p:nvPr/>
        </p:nvGrpSpPr>
        <p:grpSpPr>
          <a:xfrm>
            <a:off x="3651183" y="4234217"/>
            <a:ext cx="3851243" cy="954976"/>
            <a:chOff x="5447928" y="1160748"/>
            <a:chExt cx="4680520" cy="1116124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183B790-B27E-44A5-8D6D-29AE86EFBEC4}"/>
                </a:ext>
              </a:extLst>
            </p:cNvPr>
            <p:cNvSpPr/>
            <p:nvPr/>
          </p:nvSpPr>
          <p:spPr>
            <a:xfrm>
              <a:off x="5447928" y="1160748"/>
              <a:ext cx="4680520" cy="11161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FEE2E44-C1D4-4053-BEA0-A39A1666EA00}"/>
                </a:ext>
              </a:extLst>
            </p:cNvPr>
            <p:cNvSpPr txBox="1"/>
            <p:nvPr/>
          </p:nvSpPr>
          <p:spPr>
            <a:xfrm>
              <a:off x="5591944" y="1323342"/>
              <a:ext cx="4428492" cy="7553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dirty="0">
                  <a:latin typeface="+mj-ea"/>
                  <a:ea typeface="+mj-ea"/>
                </a:rPr>
                <a:t>사용자들의 </a:t>
              </a:r>
              <a:r>
                <a:rPr lang="en-US" altLang="ko-KR" dirty="0">
                  <a:latin typeface="+mj-ea"/>
                  <a:ea typeface="+mj-ea"/>
                </a:rPr>
                <a:t>UX/UI</a:t>
              </a:r>
              <a:r>
                <a:rPr lang="ko-KR" altLang="en-US" dirty="0">
                  <a:latin typeface="+mj-ea"/>
                  <a:ea typeface="+mj-ea"/>
                </a:rPr>
                <a:t>를 신경 쓴 </a:t>
              </a:r>
              <a:endParaRPr lang="en-US" altLang="ko-KR" dirty="0">
                <a:latin typeface="+mj-ea"/>
                <a:ea typeface="+mj-ea"/>
              </a:endParaRPr>
            </a:p>
            <a:p>
              <a:r>
                <a:rPr lang="en-US" altLang="ko-KR" dirty="0">
                  <a:latin typeface="+mj-ea"/>
                  <a:ea typeface="+mj-ea"/>
                </a:rPr>
                <a:t>   </a:t>
              </a:r>
              <a:r>
                <a:rPr lang="ko-KR" altLang="en-US" dirty="0">
                  <a:latin typeface="+mj-ea"/>
                  <a:ea typeface="+mj-ea"/>
                </a:rPr>
                <a:t>배너 광고</a:t>
              </a:r>
              <a:endParaRPr lang="en-US" altLang="ko-KR" dirty="0">
                <a:latin typeface="+mj-ea"/>
                <a:ea typeface="+mj-ea"/>
              </a:endParaRPr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CECDB623-DAA7-452F-81C0-2D0546B47BBB}"/>
              </a:ext>
            </a:extLst>
          </p:cNvPr>
          <p:cNvSpPr/>
          <p:nvPr/>
        </p:nvSpPr>
        <p:spPr>
          <a:xfrm>
            <a:off x="8674582" y="4930607"/>
            <a:ext cx="3403220" cy="1026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4278312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41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6850D3-05F2-43B2-9B5F-8281B000414D}"/>
              </a:ext>
            </a:extLst>
          </p:cNvPr>
          <p:cNvSpPr txBox="1"/>
          <p:nvPr/>
        </p:nvSpPr>
        <p:spPr>
          <a:xfrm>
            <a:off x="10884532" y="120083"/>
            <a:ext cx="11932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Aharoni" panose="02010803020104030203" pitchFamily="2" charset="-79"/>
                <a:cs typeface="Aharoni" panose="02010803020104030203" pitchFamily="2" charset="-79"/>
              </a:rPr>
              <a:t>Ai-</a:t>
            </a:r>
            <a:r>
              <a:rPr lang="en-US" altLang="ko-KR" sz="2500" dirty="0" err="1">
                <a:latin typeface="Aharoni" panose="02010803020104030203" pitchFamily="2" charset="-79"/>
                <a:cs typeface="Aharoni" panose="02010803020104030203" pitchFamily="2" charset="-79"/>
              </a:rPr>
              <a:t>Eng</a:t>
            </a:r>
            <a:endParaRPr lang="ko-KR" altLang="en-US" sz="2500" dirty="0"/>
          </a:p>
        </p:txBody>
      </p:sp>
      <p:sp>
        <p:nvSpPr>
          <p:cNvPr id="5" name="AutoShape 2" descr="음식 픽토그램 png에 대한 이미지 검색결과">
            <a:extLst>
              <a:ext uri="{FF2B5EF4-FFF2-40B4-BE49-F238E27FC236}">
                <a16:creationId xmlns:a16="http://schemas.microsoft.com/office/drawing/2014/main" id="{94BE3A0E-F4F7-4C6F-9C53-05411AEA7D7D}"/>
              </a:ext>
            </a:extLst>
          </p:cNvPr>
          <p:cNvSpPr>
            <a:spLocks noChangeAspect="1" noChangeArrowheads="1"/>
          </p:cNvSpPr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/>
          <a:lstStyle/>
          <a:p>
            <a:pPr lvl="0">
              <a:defRPr lang="ko-KR" altLang="en-US"/>
            </a:pPr>
            <a:endParaRPr lang="ko-KR" altLang="en-US">
              <a:latin typeface="+mj-ea"/>
              <a:ea typeface="+mj-ea"/>
            </a:endParaRPr>
          </a:p>
        </p:txBody>
      </p:sp>
      <p:grpSp>
        <p:nvGrpSpPr>
          <p:cNvPr id="6" name="그룹 20">
            <a:extLst>
              <a:ext uri="{FF2B5EF4-FFF2-40B4-BE49-F238E27FC236}">
                <a16:creationId xmlns:a16="http://schemas.microsoft.com/office/drawing/2014/main" id="{3815CA68-9C77-48E8-B778-71D5D0EAB97E}"/>
              </a:ext>
            </a:extLst>
          </p:cNvPr>
          <p:cNvGrpSpPr/>
          <p:nvPr/>
        </p:nvGrpSpPr>
        <p:grpSpPr>
          <a:xfrm>
            <a:off x="551384" y="544559"/>
            <a:ext cx="1512168" cy="608970"/>
            <a:chOff x="551384" y="544559"/>
            <a:chExt cx="1512168" cy="60897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907EF66-8A89-40E2-B542-6A014E8EE9E4}"/>
                </a:ext>
              </a:extLst>
            </p:cNvPr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B31E2B-CC1F-41F2-8DA3-68D956B329D7}"/>
                </a:ext>
              </a:extLst>
            </p:cNvPr>
            <p:cNvSpPr txBox="1"/>
            <p:nvPr/>
          </p:nvSpPr>
          <p:spPr>
            <a:xfrm>
              <a:off x="625488" y="956552"/>
              <a:ext cx="1438064" cy="19697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1600" b="1" spc="-15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향후 사업 계획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9C1338A-E9CE-4AA7-8B21-FB6D96093F9B}"/>
              </a:ext>
            </a:extLst>
          </p:cNvPr>
          <p:cNvSpPr txBox="1"/>
          <p:nvPr/>
        </p:nvSpPr>
        <p:spPr>
          <a:xfrm>
            <a:off x="26717" y="557913"/>
            <a:ext cx="2432879" cy="2954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4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741502"/>
                </a:solidFill>
                <a:latin typeface="+mj-ea"/>
                <a:ea typeface="+mj-ea"/>
              </a:rPr>
              <a:t>  5. </a:t>
            </a:r>
            <a:r>
              <a:rPr lang="ko-KR" altLang="en-US" sz="24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741502"/>
                </a:solidFill>
                <a:latin typeface="+mj-ea"/>
                <a:ea typeface="+mj-ea"/>
              </a:rPr>
              <a:t>향후 계획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83A624AE-31D5-48EF-A872-41A4E01CBB75}"/>
              </a:ext>
            </a:extLst>
          </p:cNvPr>
          <p:cNvGrpSpPr/>
          <p:nvPr/>
        </p:nvGrpSpPr>
        <p:grpSpPr>
          <a:xfrm>
            <a:off x="458051" y="1358237"/>
            <a:ext cx="11095809" cy="4620669"/>
            <a:chOff x="349248" y="1216739"/>
            <a:chExt cx="11301171" cy="4920359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D0D496A4-3A4D-401E-A2C8-B35EF89566F8}"/>
                </a:ext>
              </a:extLst>
            </p:cNvPr>
            <p:cNvGrpSpPr/>
            <p:nvPr/>
          </p:nvGrpSpPr>
          <p:grpSpPr>
            <a:xfrm>
              <a:off x="1228660" y="2152842"/>
              <a:ext cx="10081120" cy="2780003"/>
              <a:chOff x="1228660" y="2152842"/>
              <a:chExt cx="10081120" cy="2780003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E104C460-2349-452D-89EF-664C455C83D2}"/>
                  </a:ext>
                </a:extLst>
              </p:cNvPr>
              <p:cNvGrpSpPr/>
              <p:nvPr/>
            </p:nvGrpSpPr>
            <p:grpSpPr>
              <a:xfrm>
                <a:off x="1228660" y="2936416"/>
                <a:ext cx="10081120" cy="1253862"/>
                <a:chOff x="1243156" y="2823210"/>
                <a:chExt cx="10081120" cy="1253862"/>
              </a:xfrm>
            </p:grpSpPr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3E2BCB77-185F-4CBF-B077-5A2AF8B1FB0C}"/>
                    </a:ext>
                  </a:extLst>
                </p:cNvPr>
                <p:cNvGrpSpPr/>
                <p:nvPr/>
              </p:nvGrpSpPr>
              <p:grpSpPr>
                <a:xfrm>
                  <a:off x="1243156" y="2823210"/>
                  <a:ext cx="10081120" cy="1253862"/>
                  <a:chOff x="1243156" y="2823210"/>
                  <a:chExt cx="10081120" cy="1253862"/>
                </a:xfrm>
              </p:grpSpPr>
              <p:sp>
                <p:nvSpPr>
                  <p:cNvPr id="2" name="화살표: 오른쪽 1">
                    <a:extLst>
                      <a:ext uri="{FF2B5EF4-FFF2-40B4-BE49-F238E27FC236}">
                        <a16:creationId xmlns:a16="http://schemas.microsoft.com/office/drawing/2014/main" id="{D3868248-7187-47A0-816D-20F06AF87498}"/>
                      </a:ext>
                    </a:extLst>
                  </p:cNvPr>
                  <p:cNvSpPr/>
                  <p:nvPr/>
                </p:nvSpPr>
                <p:spPr>
                  <a:xfrm>
                    <a:off x="1243156" y="2823210"/>
                    <a:ext cx="10081120" cy="1253862"/>
                  </a:xfrm>
                  <a:prstGeom prst="rightArrow">
                    <a:avLst/>
                  </a:prstGeom>
                  <a:solidFill>
                    <a:schemeClr val="tx2">
                      <a:lumMod val="60000"/>
                      <a:lumOff val="40000"/>
                      <a:alpha val="28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latin typeface="+mj-ea"/>
                      <a:ea typeface="+mj-ea"/>
                    </a:endParaRPr>
                  </a:p>
                </p:txBody>
              </p:sp>
              <p:cxnSp>
                <p:nvCxnSpPr>
                  <p:cNvPr id="12" name="직선 연결선 11">
                    <a:extLst>
                      <a:ext uri="{FF2B5EF4-FFF2-40B4-BE49-F238E27FC236}">
                        <a16:creationId xmlns:a16="http://schemas.microsoft.com/office/drawing/2014/main" id="{529C2F37-FD30-42B1-8C28-E457B67226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83632" y="3140968"/>
                    <a:ext cx="0" cy="61387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직선 연결선 16">
                    <a:extLst>
                      <a:ext uri="{FF2B5EF4-FFF2-40B4-BE49-F238E27FC236}">
                        <a16:creationId xmlns:a16="http://schemas.microsoft.com/office/drawing/2014/main" id="{69EC8A4E-B961-4E97-A33B-6423B3C347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03812" y="3140968"/>
                    <a:ext cx="0" cy="61387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직선 연결선 17">
                    <a:extLst>
                      <a:ext uri="{FF2B5EF4-FFF2-40B4-BE49-F238E27FC236}">
                        <a16:creationId xmlns:a16="http://schemas.microsoft.com/office/drawing/2014/main" id="{D7C44E64-751E-4145-9D76-2CFFF08672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44172" y="3140968"/>
                    <a:ext cx="0" cy="61387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직선 연결선 18">
                    <a:extLst>
                      <a:ext uri="{FF2B5EF4-FFF2-40B4-BE49-F238E27FC236}">
                        <a16:creationId xmlns:a16="http://schemas.microsoft.com/office/drawing/2014/main" id="{05129CB9-0A35-4C25-8AA6-7EBD1E6751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96000" y="3140968"/>
                    <a:ext cx="0" cy="61387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직선 연결선 19">
                    <a:extLst>
                      <a:ext uri="{FF2B5EF4-FFF2-40B4-BE49-F238E27FC236}">
                        <a16:creationId xmlns:a16="http://schemas.microsoft.com/office/drawing/2014/main" id="{708AC367-B9AA-43DC-A740-9B568EE35F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44372" y="3140968"/>
                    <a:ext cx="0" cy="61387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0DB4FD3-DF91-40C6-9EC2-DEDBEBAF713B}"/>
                    </a:ext>
                  </a:extLst>
                </p:cNvPr>
                <p:cNvSpPr txBox="1"/>
                <p:nvPr/>
              </p:nvSpPr>
              <p:spPr>
                <a:xfrm>
                  <a:off x="1721514" y="3228945"/>
                  <a:ext cx="68407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>
                      <a:latin typeface="+mj-ea"/>
                      <a:ea typeface="+mj-ea"/>
                    </a:rPr>
                    <a:t>2</a:t>
                  </a:r>
                  <a:r>
                    <a:rPr lang="ko-KR" altLang="en-US" sz="2000" dirty="0">
                      <a:latin typeface="+mj-ea"/>
                      <a:ea typeface="+mj-ea"/>
                    </a:rPr>
                    <a:t>월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3E09F69-853C-4D33-8998-49F688E97DAD}"/>
                    </a:ext>
                  </a:extLst>
                </p:cNvPr>
                <p:cNvSpPr txBox="1"/>
                <p:nvPr/>
              </p:nvSpPr>
              <p:spPr>
                <a:xfrm>
                  <a:off x="6559343" y="3228945"/>
                  <a:ext cx="68407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>
                      <a:latin typeface="+mj-ea"/>
                      <a:ea typeface="+mj-ea"/>
                    </a:rPr>
                    <a:t>5</a:t>
                  </a:r>
                  <a:r>
                    <a:rPr lang="ko-KR" altLang="en-US" sz="2000" dirty="0">
                      <a:latin typeface="+mj-ea"/>
                      <a:ea typeface="+mj-ea"/>
                    </a:rPr>
                    <a:t>월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D62855F-A0E3-4999-A2FE-12065E995403}"/>
                    </a:ext>
                  </a:extLst>
                </p:cNvPr>
                <p:cNvSpPr txBox="1"/>
                <p:nvPr/>
              </p:nvSpPr>
              <p:spPr>
                <a:xfrm>
                  <a:off x="4954968" y="3228945"/>
                  <a:ext cx="68407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>
                      <a:latin typeface="+mj-ea"/>
                      <a:ea typeface="+mj-ea"/>
                    </a:rPr>
                    <a:t>4</a:t>
                  </a:r>
                  <a:r>
                    <a:rPr lang="ko-KR" altLang="en-US" sz="2000" dirty="0">
                      <a:latin typeface="+mj-ea"/>
                      <a:ea typeface="+mj-ea"/>
                    </a:rPr>
                    <a:t>월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8F21B99-0175-49F9-A691-95ED69CB4C07}"/>
                    </a:ext>
                  </a:extLst>
                </p:cNvPr>
                <p:cNvSpPr txBox="1"/>
                <p:nvPr/>
              </p:nvSpPr>
              <p:spPr>
                <a:xfrm>
                  <a:off x="3321213" y="3228945"/>
                  <a:ext cx="68407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>
                      <a:latin typeface="+mj-ea"/>
                      <a:ea typeface="+mj-ea"/>
                    </a:rPr>
                    <a:t>3</a:t>
                  </a:r>
                  <a:r>
                    <a:rPr lang="ko-KR" altLang="en-US" sz="2000" dirty="0">
                      <a:latin typeface="+mj-ea"/>
                      <a:ea typeface="+mj-ea"/>
                    </a:rPr>
                    <a:t>월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23E6AEF-77D1-482C-8B35-4CCC64B4E3D3}"/>
                    </a:ext>
                  </a:extLst>
                </p:cNvPr>
                <p:cNvSpPr txBox="1"/>
                <p:nvPr/>
              </p:nvSpPr>
              <p:spPr>
                <a:xfrm>
                  <a:off x="8202008" y="3247849"/>
                  <a:ext cx="68407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>
                      <a:latin typeface="+mj-ea"/>
                      <a:ea typeface="+mj-ea"/>
                    </a:rPr>
                    <a:t>6</a:t>
                  </a:r>
                  <a:r>
                    <a:rPr lang="ko-KR" altLang="en-US" sz="2000" dirty="0">
                      <a:latin typeface="+mj-ea"/>
                      <a:ea typeface="+mj-ea"/>
                    </a:rPr>
                    <a:t>월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5F77874-6F89-4171-B99F-AF0C51628BBE}"/>
                    </a:ext>
                  </a:extLst>
                </p:cNvPr>
                <p:cNvSpPr txBox="1"/>
                <p:nvPr/>
              </p:nvSpPr>
              <p:spPr>
                <a:xfrm>
                  <a:off x="9912424" y="3228945"/>
                  <a:ext cx="68407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>
                      <a:latin typeface="+mj-ea"/>
                      <a:ea typeface="+mj-ea"/>
                    </a:rPr>
                    <a:t>7</a:t>
                  </a:r>
                  <a:r>
                    <a:rPr lang="ko-KR" altLang="en-US" sz="2000" dirty="0">
                      <a:latin typeface="+mj-ea"/>
                      <a:ea typeface="+mj-ea"/>
                    </a:rPr>
                    <a:t>월</a:t>
                  </a:r>
                </a:p>
              </p:txBody>
            </p:sp>
          </p:grpSp>
          <p:cxnSp>
            <p:nvCxnSpPr>
              <p:cNvPr id="30" name="연결선: 꺾임 29">
                <a:extLst>
                  <a:ext uri="{FF2B5EF4-FFF2-40B4-BE49-F238E27FC236}">
                    <a16:creationId xmlns:a16="http://schemas.microsoft.com/office/drawing/2014/main" id="{9D673BAF-8EEC-4A23-A42E-80CDE9757C2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451030" y="2656147"/>
                <a:ext cx="655995" cy="540059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연결선: 꺾임 37">
                <a:extLst>
                  <a:ext uri="{FF2B5EF4-FFF2-40B4-BE49-F238E27FC236}">
                    <a16:creationId xmlns:a16="http://schemas.microsoft.com/office/drawing/2014/main" id="{BCF58566-B644-4017-A05B-8DD0FB8C7D5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228697" y="4170748"/>
                <a:ext cx="1037114" cy="487079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연결선: 꺾임 41">
                <a:extLst>
                  <a:ext uri="{FF2B5EF4-FFF2-40B4-BE49-F238E27FC236}">
                    <a16:creationId xmlns:a16="http://schemas.microsoft.com/office/drawing/2014/main" id="{1F0A080B-63CB-423C-87B0-972A2375C9FD}"/>
                  </a:ext>
                </a:extLst>
              </p:cNvPr>
              <p:cNvCxnSpPr/>
              <p:nvPr/>
            </p:nvCxnSpPr>
            <p:spPr>
              <a:xfrm rot="16200000" flipV="1">
                <a:off x="4689247" y="2423485"/>
                <a:ext cx="941299" cy="720080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연결선: 꺾임 43">
                <a:extLst>
                  <a:ext uri="{FF2B5EF4-FFF2-40B4-BE49-F238E27FC236}">
                    <a16:creationId xmlns:a16="http://schemas.microsoft.com/office/drawing/2014/main" id="{572CC424-39AE-448E-8C3D-CB7D6C341177}"/>
                  </a:ext>
                </a:extLst>
              </p:cNvPr>
              <p:cNvCxnSpPr/>
              <p:nvPr/>
            </p:nvCxnSpPr>
            <p:spPr>
              <a:xfrm rot="16200000" flipH="1">
                <a:off x="6311363" y="3968399"/>
                <a:ext cx="865418" cy="720080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연결선: 꺾임 45">
                <a:extLst>
                  <a:ext uri="{FF2B5EF4-FFF2-40B4-BE49-F238E27FC236}">
                    <a16:creationId xmlns:a16="http://schemas.microsoft.com/office/drawing/2014/main" id="{3046BCA4-77A0-4F7D-AE69-328F5F6EF8C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968356" y="2260706"/>
                <a:ext cx="1101333" cy="885605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연결선: 꺾임 47">
                <a:extLst>
                  <a:ext uri="{FF2B5EF4-FFF2-40B4-BE49-F238E27FC236}">
                    <a16:creationId xmlns:a16="http://schemas.microsoft.com/office/drawing/2014/main" id="{B6CE9FEE-5C7C-452E-BB0C-6EF12C56143B}"/>
                  </a:ext>
                </a:extLst>
              </p:cNvPr>
              <p:cNvCxnSpPr/>
              <p:nvPr/>
            </p:nvCxnSpPr>
            <p:spPr>
              <a:xfrm rot="5400000">
                <a:off x="9573885" y="4054248"/>
                <a:ext cx="965109" cy="648072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89361D04-01EA-4A50-99A4-A4E1FF358B16}"/>
                </a:ext>
              </a:extLst>
            </p:cNvPr>
            <p:cNvGrpSpPr/>
            <p:nvPr/>
          </p:nvGrpSpPr>
          <p:grpSpPr>
            <a:xfrm>
              <a:off x="349248" y="1289897"/>
              <a:ext cx="3069842" cy="1196218"/>
              <a:chOff x="236867" y="1313998"/>
              <a:chExt cx="3653370" cy="1312710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9AB35720-E9DF-41BC-9167-4D5654A774FF}"/>
                  </a:ext>
                </a:extLst>
              </p:cNvPr>
              <p:cNvSpPr/>
              <p:nvPr/>
            </p:nvSpPr>
            <p:spPr>
              <a:xfrm>
                <a:off x="236867" y="1313998"/>
                <a:ext cx="3653370" cy="1312710"/>
              </a:xfrm>
              <a:prstGeom prst="roundRect">
                <a:avLst/>
              </a:prstGeom>
              <a:solidFill>
                <a:schemeClr val="bg1">
                  <a:lumMod val="95000"/>
                  <a:alpha val="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C695550-F7E2-4245-831B-BDA78BF66A8A}"/>
                  </a:ext>
                </a:extLst>
              </p:cNvPr>
              <p:cNvSpPr txBox="1"/>
              <p:nvPr/>
            </p:nvSpPr>
            <p:spPr>
              <a:xfrm>
                <a:off x="402706" y="1516970"/>
                <a:ext cx="3102642" cy="1013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>
                    <a:latin typeface="+mj-ea"/>
                    <a:ea typeface="+mj-ea"/>
                  </a:rPr>
                  <a:t>카드 </a:t>
                </a:r>
                <a:r>
                  <a:rPr lang="ko-KR" altLang="en-US" dirty="0" err="1">
                    <a:latin typeface="+mj-ea"/>
                    <a:ea typeface="+mj-ea"/>
                  </a:rPr>
                  <a:t>뒷</a:t>
                </a:r>
                <a:r>
                  <a:rPr lang="ko-KR" altLang="en-US" dirty="0">
                    <a:latin typeface="+mj-ea"/>
                    <a:ea typeface="+mj-ea"/>
                  </a:rPr>
                  <a:t> 배경 제작</a:t>
                </a:r>
                <a:endParaRPr lang="en-US" altLang="ko-KR" dirty="0">
                  <a:latin typeface="+mj-ea"/>
                  <a:ea typeface="+mj-ea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dirty="0">
                    <a:latin typeface="+mj-ea"/>
                    <a:ea typeface="+mj-ea"/>
                  </a:rPr>
                  <a:t>APP </a:t>
                </a:r>
                <a:r>
                  <a:rPr lang="ko-KR" altLang="en-US" dirty="0">
                    <a:latin typeface="+mj-ea"/>
                    <a:ea typeface="+mj-ea"/>
                  </a:rPr>
                  <a:t>내 교과 컨텐츠 제작   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5908D5E-D966-4A56-B4C4-34630EF87AF9}"/>
                </a:ext>
              </a:extLst>
            </p:cNvPr>
            <p:cNvGrpSpPr/>
            <p:nvPr/>
          </p:nvGrpSpPr>
          <p:grpSpPr>
            <a:xfrm>
              <a:off x="1344520" y="5022598"/>
              <a:ext cx="3069842" cy="1114500"/>
              <a:chOff x="236867" y="1313998"/>
              <a:chExt cx="3653370" cy="1667250"/>
            </a:xfrm>
          </p:grpSpPr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FB0364BC-F38C-432B-91BA-5A7FD624161B}"/>
                  </a:ext>
                </a:extLst>
              </p:cNvPr>
              <p:cNvSpPr/>
              <p:nvPr/>
            </p:nvSpPr>
            <p:spPr>
              <a:xfrm>
                <a:off x="236867" y="1313998"/>
                <a:ext cx="3653370" cy="1667250"/>
              </a:xfrm>
              <a:prstGeom prst="roundRect">
                <a:avLst/>
              </a:prstGeom>
              <a:solidFill>
                <a:schemeClr val="bg1">
                  <a:lumMod val="95000"/>
                  <a:alpha val="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C115067-2B51-4B4F-9F07-829452BF927C}"/>
                  </a:ext>
                </a:extLst>
              </p:cNvPr>
              <p:cNvSpPr txBox="1"/>
              <p:nvPr/>
            </p:nvSpPr>
            <p:spPr>
              <a:xfrm>
                <a:off x="432610" y="1534154"/>
                <a:ext cx="3102642" cy="1381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dirty="0">
                    <a:latin typeface="+mj-ea"/>
                    <a:ea typeface="+mj-ea"/>
                  </a:rPr>
                  <a:t>교과 컨텐츠 제작</a:t>
                </a:r>
                <a:endParaRPr lang="en-US" altLang="ko-KR" dirty="0">
                  <a:latin typeface="+mj-ea"/>
                  <a:ea typeface="+mj-ea"/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dirty="0">
                    <a:latin typeface="+mj-ea"/>
                    <a:ea typeface="+mj-ea"/>
                  </a:rPr>
                  <a:t>카드 게임 속 전략적 요소 추가 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D02BF4E-1190-4A20-8E62-05AC6E5FBE07}"/>
                </a:ext>
              </a:extLst>
            </p:cNvPr>
            <p:cNvGrpSpPr/>
            <p:nvPr/>
          </p:nvGrpSpPr>
          <p:grpSpPr>
            <a:xfrm>
              <a:off x="3899845" y="1280784"/>
              <a:ext cx="2925684" cy="941300"/>
              <a:chOff x="215144" y="880968"/>
              <a:chExt cx="3653370" cy="1341847"/>
            </a:xfrm>
          </p:grpSpPr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8F1FC706-0E80-4708-9E92-7CE818C5C9A3}"/>
                  </a:ext>
                </a:extLst>
              </p:cNvPr>
              <p:cNvSpPr/>
              <p:nvPr/>
            </p:nvSpPr>
            <p:spPr>
              <a:xfrm>
                <a:off x="215144" y="880968"/>
                <a:ext cx="3653370" cy="1341847"/>
              </a:xfrm>
              <a:prstGeom prst="roundRect">
                <a:avLst/>
              </a:prstGeom>
              <a:solidFill>
                <a:schemeClr val="bg1">
                  <a:lumMod val="95000"/>
                  <a:alpha val="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00">
                  <a:latin typeface="+mj-ea"/>
                  <a:ea typeface="+mj-ea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1F31DDE-607C-4889-BE0E-D266E1DE2BDA}"/>
                  </a:ext>
                </a:extLst>
              </p:cNvPr>
              <p:cNvSpPr txBox="1"/>
              <p:nvPr/>
            </p:nvSpPr>
            <p:spPr>
              <a:xfrm>
                <a:off x="463210" y="1110918"/>
                <a:ext cx="3102642" cy="877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sz="1700" dirty="0">
                    <a:latin typeface="+mj-ea"/>
                    <a:ea typeface="+mj-ea"/>
                  </a:rPr>
                  <a:t>일러스트 추가 외주</a:t>
                </a:r>
                <a:endParaRPr lang="en-US" altLang="ko-KR" sz="1700" dirty="0">
                  <a:latin typeface="+mj-ea"/>
                  <a:ea typeface="+mj-ea"/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sz="1700" dirty="0">
                    <a:latin typeface="+mj-ea"/>
                    <a:ea typeface="+mj-ea"/>
                  </a:rPr>
                  <a:t>결투장 마무리 작업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80491317-6361-4FE7-8318-2531E6BAFC46}"/>
                </a:ext>
              </a:extLst>
            </p:cNvPr>
            <p:cNvGrpSpPr/>
            <p:nvPr/>
          </p:nvGrpSpPr>
          <p:grpSpPr>
            <a:xfrm>
              <a:off x="5154495" y="4834977"/>
              <a:ext cx="3069842" cy="1028472"/>
              <a:chOff x="236867" y="1313998"/>
              <a:chExt cx="3653370" cy="1538555"/>
            </a:xfrm>
          </p:grpSpPr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0518AE35-C673-46E3-A3AB-664D61606972}"/>
                  </a:ext>
                </a:extLst>
              </p:cNvPr>
              <p:cNvSpPr/>
              <p:nvPr/>
            </p:nvSpPr>
            <p:spPr>
              <a:xfrm>
                <a:off x="236867" y="1313998"/>
                <a:ext cx="3653370" cy="1538555"/>
              </a:xfrm>
              <a:prstGeom prst="roundRect">
                <a:avLst/>
              </a:prstGeom>
              <a:solidFill>
                <a:schemeClr val="bg1">
                  <a:lumMod val="95000"/>
                  <a:alpha val="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3F46704-2489-4F49-912F-5F738E95B15A}"/>
                  </a:ext>
                </a:extLst>
              </p:cNvPr>
              <p:cNvSpPr txBox="1"/>
              <p:nvPr/>
            </p:nvSpPr>
            <p:spPr>
              <a:xfrm>
                <a:off x="512231" y="1433134"/>
                <a:ext cx="3102642" cy="1381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dirty="0">
                    <a:latin typeface="+mj-ea"/>
                    <a:ea typeface="+mj-ea"/>
                  </a:rPr>
                  <a:t>실 사용자들에게 플레이 요청</a:t>
                </a:r>
                <a:endParaRPr lang="en-US" altLang="ko-KR" dirty="0">
                  <a:latin typeface="+mj-ea"/>
                  <a:ea typeface="+mj-ea"/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dirty="0">
                    <a:latin typeface="+mj-ea"/>
                    <a:ea typeface="+mj-ea"/>
                  </a:rPr>
                  <a:t>지속적인 추가 수정 </a:t>
                </a: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D3E757DA-A3F6-4095-8460-369793DB1F97}"/>
                </a:ext>
              </a:extLst>
            </p:cNvPr>
            <p:cNvGrpSpPr/>
            <p:nvPr/>
          </p:nvGrpSpPr>
          <p:grpSpPr>
            <a:xfrm>
              <a:off x="8893872" y="4923698"/>
              <a:ext cx="2756547" cy="1169396"/>
              <a:chOff x="236867" y="1313998"/>
              <a:chExt cx="3904824" cy="1749373"/>
            </a:xfrm>
          </p:grpSpPr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73DCDDEC-639B-4272-A387-65F3D7B84309}"/>
                  </a:ext>
                </a:extLst>
              </p:cNvPr>
              <p:cNvSpPr/>
              <p:nvPr/>
            </p:nvSpPr>
            <p:spPr>
              <a:xfrm>
                <a:off x="236867" y="1313998"/>
                <a:ext cx="3800628" cy="1749373"/>
              </a:xfrm>
              <a:prstGeom prst="roundRect">
                <a:avLst/>
              </a:prstGeom>
              <a:solidFill>
                <a:schemeClr val="bg1">
                  <a:lumMod val="95000"/>
                  <a:alpha val="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D8EEE37-4D15-44EF-94DA-C4298D2F8C53}"/>
                  </a:ext>
                </a:extLst>
              </p:cNvPr>
              <p:cNvSpPr txBox="1"/>
              <p:nvPr/>
            </p:nvSpPr>
            <p:spPr>
              <a:xfrm>
                <a:off x="341065" y="1701110"/>
                <a:ext cx="3800626" cy="980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sz="1700" dirty="0">
                    <a:latin typeface="+mj-ea"/>
                    <a:ea typeface="+mj-ea"/>
                  </a:rPr>
                  <a:t>실제 자체 서버 구축</a:t>
                </a:r>
                <a:endParaRPr lang="en-US" altLang="ko-KR" sz="1700" dirty="0">
                  <a:latin typeface="+mj-ea"/>
                  <a:ea typeface="+mj-ea"/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sz="1700" dirty="0">
                    <a:latin typeface="+mj-ea"/>
                    <a:ea typeface="+mj-ea"/>
                  </a:rPr>
                  <a:t>컨텐츠 보강 작업</a:t>
                </a: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FD4BD0C2-939D-47AC-96A5-1CA69DB9D02E}"/>
                </a:ext>
              </a:extLst>
            </p:cNvPr>
            <p:cNvGrpSpPr/>
            <p:nvPr/>
          </p:nvGrpSpPr>
          <p:grpSpPr>
            <a:xfrm>
              <a:off x="7503366" y="1216739"/>
              <a:ext cx="3069842" cy="810074"/>
              <a:chOff x="236867" y="1313998"/>
              <a:chExt cx="3653370" cy="1211840"/>
            </a:xfrm>
          </p:grpSpPr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6063FA77-2215-4D34-8EC1-BEA3968387E3}"/>
                  </a:ext>
                </a:extLst>
              </p:cNvPr>
              <p:cNvSpPr/>
              <p:nvPr/>
            </p:nvSpPr>
            <p:spPr>
              <a:xfrm>
                <a:off x="236867" y="1313998"/>
                <a:ext cx="3653370" cy="1211840"/>
              </a:xfrm>
              <a:prstGeom prst="roundRect">
                <a:avLst/>
              </a:prstGeom>
              <a:solidFill>
                <a:schemeClr val="bg1">
                  <a:lumMod val="95000"/>
                  <a:alpha val="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latin typeface="+mj-ea"/>
                  <a:ea typeface="+mj-ea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51CBCAC-57C0-4F3B-AAFE-EA913FCA3F23}"/>
                  </a:ext>
                </a:extLst>
              </p:cNvPr>
              <p:cNvSpPr txBox="1"/>
              <p:nvPr/>
            </p:nvSpPr>
            <p:spPr>
              <a:xfrm>
                <a:off x="473075" y="1471286"/>
                <a:ext cx="3102642" cy="1005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dirty="0">
                    <a:latin typeface="+mj-ea"/>
                    <a:ea typeface="+mj-ea"/>
                  </a:rPr>
                  <a:t>지속적인 추가 수정</a:t>
                </a:r>
                <a:endParaRPr lang="en-US" altLang="ko-KR" dirty="0">
                  <a:latin typeface="+mj-ea"/>
                  <a:ea typeface="+mj-ea"/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sz="1700" dirty="0">
                    <a:latin typeface="+mj-ea"/>
                    <a:ea typeface="+mj-ea"/>
                  </a:rPr>
                  <a:t>실제 자체 서버 구축 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086174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395700" y="764704"/>
            <a:ext cx="5727713" cy="4229934"/>
          </a:xfrm>
          <a:prstGeom prst="rect">
            <a:avLst/>
          </a:prstGeom>
        </p:spPr>
      </p:pic>
      <p:sp>
        <p:nvSpPr>
          <p:cNvPr id="9" name="자유형 8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7415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6850D3-05F2-43B2-9B5F-8281B000414D}"/>
              </a:ext>
            </a:extLst>
          </p:cNvPr>
          <p:cNvSpPr txBox="1"/>
          <p:nvPr/>
        </p:nvSpPr>
        <p:spPr>
          <a:xfrm>
            <a:off x="10884532" y="120083"/>
            <a:ext cx="11932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Aharoni" panose="02010803020104030203" pitchFamily="2" charset="-79"/>
                <a:cs typeface="Aharoni" panose="02010803020104030203" pitchFamily="2" charset="-79"/>
              </a:rPr>
              <a:t>Ai-</a:t>
            </a:r>
            <a:r>
              <a:rPr lang="en-US" altLang="ko-KR" sz="2500" dirty="0" err="1">
                <a:latin typeface="Aharoni" panose="02010803020104030203" pitchFamily="2" charset="-79"/>
                <a:cs typeface="Aharoni" panose="02010803020104030203" pitchFamily="2" charset="-79"/>
              </a:rPr>
              <a:t>Eng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30594215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8292</TotalTime>
  <Words>235</Words>
  <Application>Microsoft Office PowerPoint</Application>
  <PresentationFormat>와이드스크린</PresentationFormat>
  <Paragraphs>69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Calibri</vt:lpstr>
      <vt:lpstr>Aharoni</vt:lpstr>
      <vt:lpstr>Wingdings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cucudas18@naver.com</cp:lastModifiedBy>
  <cp:revision>136</cp:revision>
  <dcterms:created xsi:type="dcterms:W3CDTF">2014-04-28T10:37:01Z</dcterms:created>
  <dcterms:modified xsi:type="dcterms:W3CDTF">2020-02-11T12:29:04Z</dcterms:modified>
</cp:coreProperties>
</file>