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6" r:id="rId2"/>
    <p:sldId id="269" r:id="rId3"/>
    <p:sldId id="268" r:id="rId4"/>
    <p:sldId id="270" r:id="rId5"/>
    <p:sldId id="271" r:id="rId6"/>
    <p:sldId id="278" r:id="rId7"/>
    <p:sldId id="279" r:id="rId8"/>
    <p:sldId id="272" r:id="rId9"/>
    <p:sldId id="281" r:id="rId10"/>
    <p:sldId id="277" r:id="rId11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cudas18@naver.com" initials="c" lastIdx="1" clrIdx="0">
    <p:extLst>
      <p:ext uri="{19B8F6BF-5375-455C-9EA6-DF929625EA0E}">
        <p15:presenceInfo xmlns:p15="http://schemas.microsoft.com/office/powerpoint/2012/main" userId="1666407e534075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305"/>
    <a:srgbClr val="FEFFD5"/>
    <a:srgbClr val="FEFFE1"/>
    <a:srgbClr val="FBFFE5"/>
    <a:srgbClr val="F8FFCD"/>
    <a:srgbClr val="F4FFB3"/>
    <a:srgbClr val="ACA404"/>
    <a:srgbClr val="BBB205"/>
    <a:srgbClr val="FAFFD9"/>
    <a:srgbClr val="007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5" autoAdjust="0"/>
  </p:normalViewPr>
  <p:slideViewPr>
    <p:cSldViewPr>
      <p:cViewPr>
        <p:scale>
          <a:sx n="97" d="100"/>
          <a:sy n="97" d="100"/>
        </p:scale>
        <p:origin x="400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편입학원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44-434C-92B6-219D66451F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44-434C-92B6-219D66451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1513503"/>
        <c:axId val="1023699551"/>
      </c:barChart>
      <c:catAx>
        <c:axId val="121151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3699551"/>
        <c:crosses val="autoZero"/>
        <c:auto val="1"/>
        <c:lblAlgn val="ctr"/>
        <c:lblOffset val="100"/>
        <c:noMultiLvlLbl val="0"/>
      </c:catAx>
      <c:valAx>
        <c:axId val="102369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15135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D849D-67BC-4B0F-A18F-7EDE7FA6F64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BCCDB-E4FE-4F04-B8BA-5C37BC3F6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3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반갑습니다</a:t>
            </a:r>
            <a:r>
              <a:rPr lang="en-US" altLang="ko-KR" dirty="0"/>
              <a:t>, </a:t>
            </a:r>
            <a:r>
              <a:rPr lang="ko-KR" altLang="en-US" dirty="0"/>
              <a:t>저는 </a:t>
            </a:r>
            <a:r>
              <a:rPr lang="en-US" altLang="ko-KR" dirty="0"/>
              <a:t>Team S-Craft</a:t>
            </a:r>
            <a:r>
              <a:rPr lang="ko-KR" altLang="en-US" dirty="0"/>
              <a:t>의 팀장이자</a:t>
            </a:r>
            <a:r>
              <a:rPr lang="en-US" altLang="ko-KR" dirty="0"/>
              <a:t>, </a:t>
            </a:r>
            <a:r>
              <a:rPr lang="ko-KR" altLang="en-US" dirty="0"/>
              <a:t>설립예정법인 </a:t>
            </a:r>
            <a:r>
              <a:rPr lang="en-US" altLang="ko-KR" dirty="0"/>
              <a:t>Check Company</a:t>
            </a:r>
            <a:r>
              <a:rPr lang="ko-KR" altLang="en-US" dirty="0"/>
              <a:t>의 대표 </a:t>
            </a:r>
            <a:r>
              <a:rPr lang="ko-KR" altLang="en-US" dirty="0" err="1"/>
              <a:t>우강건입니다</a:t>
            </a:r>
            <a:r>
              <a:rPr lang="en-US" altLang="ko-KR" dirty="0"/>
              <a:t>. </a:t>
            </a:r>
            <a:r>
              <a:rPr lang="ko-KR" altLang="en-US" dirty="0"/>
              <a:t>지금부터 편입영어학습 </a:t>
            </a:r>
            <a:r>
              <a:rPr lang="en-US" altLang="ko-KR" dirty="0"/>
              <a:t>APP</a:t>
            </a:r>
            <a:r>
              <a:rPr lang="ko-KR" altLang="en-US" dirty="0"/>
              <a:t>인 </a:t>
            </a:r>
            <a:r>
              <a:rPr lang="en-US" altLang="ko-KR" dirty="0"/>
              <a:t>AICA</a:t>
            </a:r>
            <a:r>
              <a:rPr lang="ko-KR" altLang="en-US" dirty="0"/>
              <a:t>의 </a:t>
            </a:r>
            <a:r>
              <a:rPr lang="en-US" altLang="ko-KR" dirty="0"/>
              <a:t>Business Model</a:t>
            </a:r>
            <a:r>
              <a:rPr lang="ko-KR" altLang="en-US" dirty="0"/>
              <a:t>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순서는 다음과 같습니다</a:t>
            </a:r>
            <a:r>
              <a:rPr lang="en-US" altLang="ko-KR" dirty="0"/>
              <a:t>, </a:t>
            </a:r>
            <a:r>
              <a:rPr lang="ko-KR" altLang="en-US" dirty="0"/>
              <a:t>첫번째로는 사업개요와 팀 빌딩입니다</a:t>
            </a:r>
            <a:r>
              <a:rPr lang="en-US" altLang="ko-KR" dirty="0"/>
              <a:t>. </a:t>
            </a:r>
            <a:r>
              <a:rPr lang="ko-KR" altLang="en-US" dirty="0"/>
              <a:t>다음은 </a:t>
            </a:r>
            <a:r>
              <a:rPr lang="en-US" altLang="ko-KR" dirty="0"/>
              <a:t>AICA</a:t>
            </a:r>
            <a:r>
              <a:rPr lang="ko-KR" altLang="en-US" dirty="0"/>
              <a:t>의 성공가능성을 시장분석적 측면에서 살펴보겠습니다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시장초기진입과 후발진입자에 대한 </a:t>
            </a:r>
            <a:r>
              <a:rPr lang="en-US" altLang="ko-KR" dirty="0"/>
              <a:t>AICA</a:t>
            </a:r>
            <a:r>
              <a:rPr lang="ko-KR" altLang="en-US" dirty="0"/>
              <a:t>만의 차별경쟁력을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/>
              <a:t>마지막으로는 마케팅 전략과 </a:t>
            </a:r>
            <a:r>
              <a:rPr lang="en-US" altLang="ko-KR" dirty="0"/>
              <a:t>Profit Model</a:t>
            </a:r>
            <a:r>
              <a:rPr lang="ko-KR" altLang="en-US" dirty="0"/>
              <a:t>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팀 빌딩입니다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Check Company</a:t>
            </a:r>
            <a:r>
              <a:rPr lang="ko-KR" altLang="en-US" dirty="0"/>
              <a:t>는 공동기획창업자 </a:t>
            </a:r>
            <a:r>
              <a:rPr lang="en-US" altLang="ko-KR" dirty="0"/>
              <a:t>2</a:t>
            </a:r>
            <a:r>
              <a:rPr lang="ko-KR" altLang="en-US" dirty="0"/>
              <a:t>명으로 구성되어 있으며</a:t>
            </a:r>
            <a:r>
              <a:rPr lang="en-US" altLang="ko-KR" dirty="0"/>
              <a:t>, </a:t>
            </a:r>
            <a:r>
              <a:rPr lang="ko-KR" altLang="en-US" dirty="0"/>
              <a:t>인사관리와 주요결정을 하는 </a:t>
            </a:r>
            <a:r>
              <a:rPr lang="en-US" altLang="ko-KR" dirty="0"/>
              <a:t>CEO </a:t>
            </a:r>
            <a:r>
              <a:rPr lang="ko-KR" altLang="en-US" dirty="0" err="1"/>
              <a:t>우강건과</a:t>
            </a:r>
            <a:r>
              <a:rPr lang="en-US" altLang="ko-KR" dirty="0"/>
              <a:t>, </a:t>
            </a:r>
            <a:r>
              <a:rPr lang="ko-KR" altLang="en-US" dirty="0"/>
              <a:t>마케팅 전략을 총괄하는 </a:t>
            </a:r>
            <a:r>
              <a:rPr lang="en-US" altLang="ko-KR" dirty="0"/>
              <a:t>CMO </a:t>
            </a:r>
            <a:r>
              <a:rPr lang="ko-KR" altLang="en-US" dirty="0" err="1"/>
              <a:t>박홍섭으로</a:t>
            </a:r>
            <a:r>
              <a:rPr lang="ko-KR" altLang="en-US" dirty="0"/>
              <a:t> 이루어져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학습자에게 내적동기와 외적 보상이 제공될 때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그렇지 않은 경우보다 더 큰 성취도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를 얻을 수 있다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그렇기에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Check Company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는 이를 </a:t>
            </a:r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에듀테크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기술을 통해 구현할 수 있다고 보고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객관식영어학습시장에서 전통적방식의 영어학습의 문제점을 해결한다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기존학습방식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학습자 잠재력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50%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↓ 한계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AICA(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내적동기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외적보상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=&gt;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학습자 잠재력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50% +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＠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세계에듀테크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시장 전망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(2017-&gt;2020 ; 246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-&gt;481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조원 규모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한국에듀테크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시장 전망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(2017-&gt;2020 ; 4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조원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-&gt;10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조원 규모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44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1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BCCDB-E4FE-4F04-B8BA-5C37BC3F60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0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순서도: 데이터 31"/>
          <p:cNvSpPr>
            <a:spLocks noChangeAspect="1"/>
          </p:cNvSpPr>
          <p:nvPr/>
        </p:nvSpPr>
        <p:spPr>
          <a:xfrm rot="1620000">
            <a:off x="3035606" y="1260949"/>
            <a:ext cx="5550434" cy="3763591"/>
          </a:xfrm>
          <a:prstGeom prst="flowChartInputOutpu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41" r="66138"/>
          <a:stretch/>
        </p:blipFill>
        <p:spPr>
          <a:xfrm>
            <a:off x="4788024" y="4746170"/>
            <a:ext cx="3096344" cy="1558701"/>
          </a:xfrm>
          <a:prstGeom prst="rtTriangle">
            <a:avLst/>
          </a:prstGeom>
          <a:scene3d>
            <a:camera prst="perspectiveFront"/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1DC016-CBDF-4C5A-8FAF-A820739C8183}"/>
              </a:ext>
            </a:extLst>
          </p:cNvPr>
          <p:cNvSpPr txBox="1"/>
          <p:nvPr/>
        </p:nvSpPr>
        <p:spPr>
          <a:xfrm>
            <a:off x="3563888" y="2348880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AICA,  </a:t>
            </a:r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편입 영어 학습 </a:t>
            </a:r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FB7BF-B918-4CE7-9541-65AD5D8C96A5}"/>
              </a:ext>
            </a:extLst>
          </p:cNvPr>
          <p:cNvSpPr txBox="1"/>
          <p:nvPr/>
        </p:nvSpPr>
        <p:spPr>
          <a:xfrm>
            <a:off x="5837645" y="3190473"/>
            <a:ext cx="18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사업계획안</a:t>
            </a: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1" b="12281"/>
          <a:stretch/>
        </p:blipFill>
        <p:spPr>
          <a:xfrm>
            <a:off x="0" y="1984329"/>
            <a:ext cx="9144000" cy="2884831"/>
          </a:xfrm>
          <a:prstGeom prst="rect">
            <a:avLst/>
          </a:prstGeom>
        </p:spPr>
      </p:pic>
      <p:sp>
        <p:nvSpPr>
          <p:cNvPr id="32" name="순서도: 데이터 31"/>
          <p:cNvSpPr>
            <a:spLocks noChangeAspect="1"/>
          </p:cNvSpPr>
          <p:nvPr/>
        </p:nvSpPr>
        <p:spPr>
          <a:xfrm rot="1620000">
            <a:off x="3429524" y="-379841"/>
            <a:ext cx="9512513" cy="6450164"/>
          </a:xfrm>
          <a:prstGeom prst="flowChartInputOutpu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968" y="2492896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302033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374311" y="1039389"/>
            <a:ext cx="7290854" cy="4876203"/>
          </a:xfrm>
          <a:prstGeom prst="rect">
            <a:avLst/>
          </a:prstGeom>
          <a:solidFill>
            <a:schemeClr val="bg1">
              <a:alpha val="7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086707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400">
                <a:latin typeface="제주고딕" pitchFamily="2" charset="-127"/>
                <a:ea typeface="제주고딕" pitchFamily="2" charset="-127"/>
              </a:defRPr>
            </a:lvl1pPr>
          </a:lstStyle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5696" y="2204864"/>
            <a:ext cx="4032448" cy="276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AICA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사업개요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및 팀 빌딩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AICA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 성공가능성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시장분석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AICA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 차별경쟁력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수익모델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(Profit Model)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t="44141" r="28407" b="-534"/>
          <a:stretch/>
        </p:blipFill>
        <p:spPr>
          <a:xfrm>
            <a:off x="5182561" y="4098735"/>
            <a:ext cx="3814074" cy="2426213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368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513805" y="800720"/>
            <a:ext cx="7879628" cy="526998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361" y="1468534"/>
            <a:ext cx="6627941" cy="6617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3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팀 빌딩</a:t>
            </a:r>
            <a:r>
              <a:rPr lang="en-US" altLang="ko-KR" sz="3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(Team Building)</a:t>
            </a:r>
            <a:endParaRPr lang="ko-KR" altLang="en-US" sz="3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래픽 5" descr="숫 프로필">
            <a:extLst>
              <a:ext uri="{FF2B5EF4-FFF2-40B4-BE49-F238E27FC236}">
                <a16:creationId xmlns:a16="http://schemas.microsoft.com/office/drawing/2014/main" id="{CA37A37A-3FC1-4AFA-A780-CB4F5507C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0286" y="248265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9E963F-B1C5-4C28-A3BC-D4E73A81D829}"/>
              </a:ext>
            </a:extLst>
          </p:cNvPr>
          <p:cNvSpPr txBox="1"/>
          <p:nvPr/>
        </p:nvSpPr>
        <p:spPr>
          <a:xfrm>
            <a:off x="5434555" y="2739802"/>
            <a:ext cx="1009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우강건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6BEFB-3892-462A-82E7-B2593D283E70}"/>
              </a:ext>
            </a:extLst>
          </p:cNvPr>
          <p:cNvSpPr txBox="1"/>
          <p:nvPr/>
        </p:nvSpPr>
        <p:spPr>
          <a:xfrm>
            <a:off x="4628508" y="29795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20DB2-D0CB-4688-AB96-914305342CE0}"/>
              </a:ext>
            </a:extLst>
          </p:cNvPr>
          <p:cNvSpPr txBox="1"/>
          <p:nvPr/>
        </p:nvSpPr>
        <p:spPr>
          <a:xfrm>
            <a:off x="5624226" y="3056413"/>
            <a:ext cx="351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CEO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Personal Management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2BC9D6-8908-4193-946E-25EDC8B627FE}"/>
              </a:ext>
            </a:extLst>
          </p:cNvPr>
          <p:cNvGrpSpPr/>
          <p:nvPr/>
        </p:nvGrpSpPr>
        <p:grpSpPr>
          <a:xfrm>
            <a:off x="5057486" y="4167827"/>
            <a:ext cx="2526648" cy="1241259"/>
            <a:chOff x="4757914" y="4163137"/>
            <a:chExt cx="2526648" cy="1241259"/>
          </a:xfrm>
        </p:grpSpPr>
        <p:pic>
          <p:nvPicPr>
            <p:cNvPr id="16" name="그래픽 15" descr="숫 프로필">
              <a:extLst>
                <a:ext uri="{FF2B5EF4-FFF2-40B4-BE49-F238E27FC236}">
                  <a16:creationId xmlns:a16="http://schemas.microsoft.com/office/drawing/2014/main" id="{673F64C1-C5A7-42E9-A2D0-F0D0EDF9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57914" y="4163137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A01D2F-3EA7-4EF7-ABE5-E0EA91C0F134}"/>
                </a:ext>
              </a:extLst>
            </p:cNvPr>
            <p:cNvSpPr txBox="1"/>
            <p:nvPr/>
          </p:nvSpPr>
          <p:spPr>
            <a:xfrm>
              <a:off x="5578571" y="4420282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박홍섭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FE0D15-F634-43E6-BEE0-D1C50C7587A6}"/>
                </a:ext>
              </a:extLst>
            </p:cNvPr>
            <p:cNvSpPr txBox="1"/>
            <p:nvPr/>
          </p:nvSpPr>
          <p:spPr>
            <a:xfrm>
              <a:off x="5672314" y="4756324"/>
              <a:ext cx="1612248" cy="648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 CMO</a:t>
              </a:r>
            </a:p>
            <a:p>
              <a:r>
                <a:rPr lang="en-US" altLang="ko-KR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- Marketer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5746679-8088-405E-9347-88E697523651}"/>
              </a:ext>
            </a:extLst>
          </p:cNvPr>
          <p:cNvSpPr txBox="1"/>
          <p:nvPr/>
        </p:nvSpPr>
        <p:spPr>
          <a:xfrm>
            <a:off x="4031432" y="0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r">
              <a:buFont typeface="+mj-lt"/>
              <a:buAutoNum type="romanUcPeriod"/>
            </a:pP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AICA </a:t>
            </a:r>
            <a:r>
              <a:rPr lang="ko-KR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사업개요 및 </a:t>
            </a:r>
            <a:r>
              <a:rPr lang="ko-KR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팀빌딩</a:t>
            </a:r>
            <a:endParaRPr lang="ko-KR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4681915-C7EF-4D1B-9D83-EF06AEB7B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36780">
            <a:off x="497160" y="3039396"/>
            <a:ext cx="3364331" cy="2896309"/>
          </a:xfrm>
          <a:prstGeom prst="hexagon">
            <a:avLst/>
          </a:prstGeom>
        </p:spPr>
      </p:pic>
    </p:spTree>
    <p:extLst>
      <p:ext uri="{BB962C8B-B14F-4D97-AF65-F5344CB8AC3E}">
        <p14:creationId xmlns:p14="http://schemas.microsoft.com/office/powerpoint/2010/main" val="309920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474591" y="660323"/>
            <a:ext cx="7388125" cy="49412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4510207"/>
            <a:ext cx="31683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지역차이에 따른 학원의 부재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2029" y="5246550"/>
            <a:ext cx="38442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어휘만을 제공해주는 기존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endParaRPr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4573" y="5918952"/>
            <a:ext cx="35283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학습편의 제공</a:t>
            </a: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357634" y="4363179"/>
            <a:ext cx="648000" cy="64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3981965" y="5139586"/>
            <a:ext cx="648000" cy="64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5422218" y="5856712"/>
            <a:ext cx="648000" cy="64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B6729-1524-4F14-A85D-67393FC9194E}"/>
              </a:ext>
            </a:extLst>
          </p:cNvPr>
          <p:cNvSpPr txBox="1"/>
          <p:nvPr/>
        </p:nvSpPr>
        <p:spPr>
          <a:xfrm>
            <a:off x="611560" y="192442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AICA 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사업개요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30BB8-92E6-4B8C-90BF-93C97D41C9D2}"/>
              </a:ext>
            </a:extLst>
          </p:cNvPr>
          <p:cNvSpPr txBox="1"/>
          <p:nvPr/>
        </p:nvSpPr>
        <p:spPr>
          <a:xfrm>
            <a:off x="4031432" y="0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r">
              <a:buFont typeface="+mj-lt"/>
              <a:buAutoNum type="romanUcPeriod"/>
            </a:pP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AICA </a:t>
            </a:r>
            <a:r>
              <a:rPr lang="ko-KR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사업개요 및 </a:t>
            </a:r>
            <a:r>
              <a:rPr lang="ko-KR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팀빌딩</a:t>
            </a:r>
            <a:endParaRPr lang="ko-KR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DD692BE-4309-4CA3-8282-FB1F0B89A5F7}"/>
              </a:ext>
            </a:extLst>
          </p:cNvPr>
          <p:cNvSpPr>
            <a:spLocks noChangeAspect="1"/>
          </p:cNvSpPr>
          <p:nvPr/>
        </p:nvSpPr>
        <p:spPr>
          <a:xfrm>
            <a:off x="971600" y="3574395"/>
            <a:ext cx="648000" cy="64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8276C0-FA50-40CF-9178-B9E65899EFB0}"/>
              </a:ext>
            </a:extLst>
          </p:cNvPr>
          <p:cNvSpPr txBox="1"/>
          <p:nvPr/>
        </p:nvSpPr>
        <p:spPr>
          <a:xfrm>
            <a:off x="1763616" y="3641065"/>
            <a:ext cx="72008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AICA(</a:t>
            </a:r>
            <a:r>
              <a:rPr lang="ko-KR" altLang="en-US" sz="17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내적동기</a:t>
            </a:r>
            <a:r>
              <a:rPr lang="en-US" altLang="ko-KR" sz="17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17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외적보상</a:t>
            </a:r>
            <a:r>
              <a:rPr lang="en-US" altLang="ko-KR" sz="17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7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학습성취도 </a:t>
            </a:r>
            <a:r>
              <a:rPr lang="en-US" altLang="ko-KR" sz="17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sz="17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전통적방식의 학습성취도</a:t>
            </a:r>
            <a:r>
              <a:rPr lang="en-US" altLang="ko-KR" sz="17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9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468944" y="701113"/>
            <a:ext cx="7330108" cy="490245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3C35-F0FC-4970-98B3-4322A6678605}"/>
              </a:ext>
            </a:extLst>
          </p:cNvPr>
          <p:cNvSpPr txBox="1"/>
          <p:nvPr/>
        </p:nvSpPr>
        <p:spPr>
          <a:xfrm>
            <a:off x="611560" y="1628800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에듀테크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시장 확장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324F5-1182-40CC-9FEC-7A02EEF68395}"/>
              </a:ext>
            </a:extLst>
          </p:cNvPr>
          <p:cNvSpPr txBox="1"/>
          <p:nvPr/>
        </p:nvSpPr>
        <p:spPr>
          <a:xfrm>
            <a:off x="4031432" y="0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r">
              <a:buFont typeface="+mj-lt"/>
              <a:buAutoNum type="romanUcPeriod" startAt="2"/>
            </a:pP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AICA</a:t>
            </a:r>
            <a:r>
              <a:rPr lang="ko-KR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 성공가능성</a:t>
            </a: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시장분석</a:t>
            </a: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88383D-E55C-4E98-A6C1-ABA4281C5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637634" cy="300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3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426102" y="769717"/>
            <a:ext cx="7330108" cy="490245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3C35-F0FC-4970-98B3-4322A6678605}"/>
              </a:ext>
            </a:extLst>
          </p:cNvPr>
          <p:cNvSpPr txBox="1"/>
          <p:nvPr/>
        </p:nvSpPr>
        <p:spPr>
          <a:xfrm>
            <a:off x="539552" y="443497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권역별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편입생 추이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324F5-1182-40CC-9FEC-7A02EEF68395}"/>
              </a:ext>
            </a:extLst>
          </p:cNvPr>
          <p:cNvSpPr txBox="1"/>
          <p:nvPr/>
        </p:nvSpPr>
        <p:spPr>
          <a:xfrm>
            <a:off x="4031432" y="0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r">
              <a:buFont typeface="+mj-lt"/>
              <a:buAutoNum type="romanUcPeriod" startAt="2"/>
            </a:pP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AICA</a:t>
            </a:r>
            <a:r>
              <a:rPr lang="ko-KR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 성공가능성</a:t>
            </a: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시장분석</a:t>
            </a: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C85701-64EF-4DFF-9071-0D9EF4EB4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05275"/>
            <a:ext cx="7045792" cy="5123153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2934DFF7-7519-4E24-B077-C799128C5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5736" y="3220945"/>
            <a:ext cx="1512168" cy="1512168"/>
          </a:xfrm>
          <a:prstGeom prst="rect">
            <a:avLst/>
          </a:prstGeom>
        </p:spPr>
      </p:pic>
      <p:pic>
        <p:nvPicPr>
          <p:cNvPr id="13" name="그래픽 12" descr="돋보기">
            <a:extLst>
              <a:ext uri="{FF2B5EF4-FFF2-40B4-BE49-F238E27FC236}">
                <a16:creationId xmlns:a16="http://schemas.microsoft.com/office/drawing/2014/main" id="{39C141AE-87D2-42FE-A484-51F867E85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835696" y="4673584"/>
            <a:ext cx="1512168" cy="1512168"/>
          </a:xfrm>
          <a:prstGeom prst="rect">
            <a:avLst/>
          </a:prstGeom>
        </p:spPr>
      </p:pic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F827FDD2-261C-4B00-A552-4DCCDF3BC9F7}"/>
              </a:ext>
            </a:extLst>
          </p:cNvPr>
          <p:cNvSpPr/>
          <p:nvPr/>
        </p:nvSpPr>
        <p:spPr>
          <a:xfrm>
            <a:off x="3095836" y="2591809"/>
            <a:ext cx="1800200" cy="1296144"/>
          </a:xfrm>
          <a:prstGeom prst="wedgeEllipseCallout">
            <a:avLst>
              <a:gd name="adj1" fmla="val -64208"/>
              <a:gd name="adj2" fmla="val 434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11,862</a:t>
            </a:r>
            <a:r>
              <a:rPr lang="ko-KR" altLang="en-US" sz="20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26619D36-DCA1-42D4-9CD4-EF82A2E19330}"/>
              </a:ext>
            </a:extLst>
          </p:cNvPr>
          <p:cNvSpPr/>
          <p:nvPr/>
        </p:nvSpPr>
        <p:spPr>
          <a:xfrm>
            <a:off x="3290956" y="4863157"/>
            <a:ext cx="1800200" cy="1296144"/>
          </a:xfrm>
          <a:prstGeom prst="wedgeEllipseCallout">
            <a:avLst>
              <a:gd name="adj1" fmla="val -75052"/>
              <a:gd name="adj2" fmla="val -167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20,536</a:t>
            </a:r>
            <a:r>
              <a:rPr lang="ko-KR" altLang="en-US" sz="2000" dirty="0">
                <a:solidFill>
                  <a:schemeClr val="tx1"/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7117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468944" y="701113"/>
            <a:ext cx="7330108" cy="490245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3C35-F0FC-4970-98B3-4322A6678605}"/>
              </a:ext>
            </a:extLst>
          </p:cNvPr>
          <p:cNvSpPr txBox="1"/>
          <p:nvPr/>
        </p:nvSpPr>
        <p:spPr>
          <a:xfrm>
            <a:off x="467544" y="692696"/>
            <a:ext cx="612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연간 편입 준비 비용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324F5-1182-40CC-9FEC-7A02EEF68395}"/>
              </a:ext>
            </a:extLst>
          </p:cNvPr>
          <p:cNvSpPr txBox="1"/>
          <p:nvPr/>
        </p:nvSpPr>
        <p:spPr>
          <a:xfrm>
            <a:off x="4031432" y="0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r">
              <a:buFont typeface="+mj-lt"/>
              <a:buAutoNum type="romanUcPeriod" startAt="2"/>
            </a:pP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AICA</a:t>
            </a:r>
            <a:r>
              <a:rPr lang="ko-KR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 성공가능성</a:t>
            </a: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시장분석</a:t>
            </a: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21127C-9960-4DBE-8841-D37243198A9E}"/>
              </a:ext>
            </a:extLst>
          </p:cNvPr>
          <p:cNvGrpSpPr/>
          <p:nvPr/>
        </p:nvGrpSpPr>
        <p:grpSpPr>
          <a:xfrm>
            <a:off x="1475656" y="1916832"/>
            <a:ext cx="6480720" cy="4521318"/>
            <a:chOff x="1162000" y="2289537"/>
            <a:chExt cx="6096000" cy="4064000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31BF061E-494E-489B-ABFF-33F39F8688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91197051"/>
                </p:ext>
              </p:extLst>
            </p:nvPr>
          </p:nvGraphicFramePr>
          <p:xfrm>
            <a:off x="1162000" y="2289537"/>
            <a:ext cx="6096000" cy="4064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567BCE-750F-4C96-B64A-75BE48B45DA8}"/>
                </a:ext>
              </a:extLst>
            </p:cNvPr>
            <p:cNvSpPr txBox="1"/>
            <p:nvPr/>
          </p:nvSpPr>
          <p:spPr>
            <a:xfrm>
              <a:off x="5970589" y="6061149"/>
              <a:ext cx="108012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*</a:t>
              </a:r>
              <a:r>
                <a:rPr lang="ko-KR" altLang="en-US" sz="1300" dirty="0"/>
                <a:t>단위 만</a:t>
              </a:r>
              <a:r>
                <a:rPr lang="en-US" altLang="ko-KR" sz="1300" dirty="0"/>
                <a:t>(</a:t>
              </a:r>
              <a:r>
                <a:rPr lang="ko-KR" altLang="en-US" sz="1300" dirty="0"/>
                <a:t>원</a:t>
              </a:r>
              <a:r>
                <a:rPr lang="en-US" altLang="ko-KR" sz="1300" dirty="0"/>
                <a:t>)</a:t>
              </a:r>
              <a:endParaRPr lang="ko-KR" altLang="en-US" sz="1300" dirty="0"/>
            </a:p>
          </p:txBody>
        </p:sp>
      </p:grpSp>
      <p:pic>
        <p:nvPicPr>
          <p:cNvPr id="3" name="그래픽 2" descr="오른쪽으로 굽은 화살표">
            <a:extLst>
              <a:ext uri="{FF2B5EF4-FFF2-40B4-BE49-F238E27FC236}">
                <a16:creationId xmlns:a16="http://schemas.microsoft.com/office/drawing/2014/main" id="{C1930B1C-2208-4ECF-B000-6D7969BA4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6908" y="931748"/>
            <a:ext cx="2700808" cy="3706483"/>
          </a:xfrm>
          <a:prstGeom prst="rect">
            <a:avLst/>
          </a:prstGeom>
        </p:spPr>
      </p:pic>
      <p:sp>
        <p:nvSpPr>
          <p:cNvPr id="10" name="폭발: 8pt 9">
            <a:extLst>
              <a:ext uri="{FF2B5EF4-FFF2-40B4-BE49-F238E27FC236}">
                <a16:creationId xmlns:a16="http://schemas.microsoft.com/office/drawing/2014/main" id="{C2781BFD-D5E3-4E68-9787-603F11380274}"/>
              </a:ext>
            </a:extLst>
          </p:cNvPr>
          <p:cNvSpPr/>
          <p:nvPr/>
        </p:nvSpPr>
        <p:spPr>
          <a:xfrm>
            <a:off x="5685460" y="3408566"/>
            <a:ext cx="2254166" cy="222787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1/8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594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20688"/>
            <a:ext cx="8532440" cy="6218976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853724" y="-901611"/>
            <a:ext cx="11283862" cy="7546770"/>
          </a:xfrm>
          <a:prstGeom prst="rect">
            <a:avLst/>
          </a:prstGeom>
          <a:noFill/>
          <a:ln w="6350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622" y="-13780"/>
            <a:ext cx="31683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  <a:alpha val="75000"/>
                  </a:schemeClr>
                </a:solidFill>
                <a:latin typeface="godoRounded L" pitchFamily="2" charset="0"/>
                <a:ea typeface="-윤고딕320" pitchFamily="18" charset="-127"/>
              </a:defRPr>
            </a:lvl1pPr>
          </a:lstStyle>
          <a:p>
            <a:pPr marL="285750" indent="-285750">
              <a:buFont typeface="+mj-lt"/>
              <a:buAutoNum type="romanUcPeriod" startAt="3"/>
            </a:pPr>
            <a:r>
              <a:rPr lang="en-US" altLang="ko-KR" sz="1700" dirty="0">
                <a:solidFill>
                  <a:schemeClr val="tx1">
                    <a:alpha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AICA</a:t>
            </a:r>
            <a:r>
              <a:rPr lang="ko-KR" altLang="en-US" sz="1700" dirty="0">
                <a:solidFill>
                  <a:schemeClr val="tx1">
                    <a:alpha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의 차별경쟁력</a:t>
            </a:r>
            <a:endParaRPr lang="en-US" altLang="ko-KR" sz="1700" dirty="0">
              <a:solidFill>
                <a:schemeClr val="tx1">
                  <a:alpha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7234B-95C0-4B21-98CB-997415B89DCA}"/>
              </a:ext>
            </a:extLst>
          </p:cNvPr>
          <p:cNvSpPr txBox="1"/>
          <p:nvPr/>
        </p:nvSpPr>
        <p:spPr>
          <a:xfrm>
            <a:off x="611560" y="192442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AICA 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차별경쟁력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BB221-7461-4EE2-813A-B8F8DAD2E109}"/>
              </a:ext>
            </a:extLst>
          </p:cNvPr>
          <p:cNvSpPr txBox="1"/>
          <p:nvPr/>
        </p:nvSpPr>
        <p:spPr>
          <a:xfrm>
            <a:off x="2267744" y="3190473"/>
            <a:ext cx="43147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올인원</a:t>
            </a:r>
            <a:endParaRPr lang="en-US" altLang="ko-KR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B1E28C-8565-47DC-B42C-ACEF4FC8E54B}"/>
              </a:ext>
            </a:extLst>
          </p:cNvPr>
          <p:cNvSpPr txBox="1"/>
          <p:nvPr/>
        </p:nvSpPr>
        <p:spPr>
          <a:xfrm>
            <a:off x="2267744" y="3893629"/>
            <a:ext cx="43147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철저한 어휘 스터디 관리</a:t>
            </a:r>
            <a:endParaRPr lang="en-US" altLang="ko-KR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05D94-C198-4B34-B99E-BE95D6F3D009}"/>
              </a:ext>
            </a:extLst>
          </p:cNvPr>
          <p:cNvSpPr txBox="1"/>
          <p:nvPr/>
        </p:nvSpPr>
        <p:spPr>
          <a:xfrm>
            <a:off x="2267744" y="4596785"/>
            <a:ext cx="43147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솔루션 제공</a:t>
            </a:r>
            <a:endParaRPr lang="en-US" altLang="ko-KR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7E4CF-D0AD-43AE-9874-6BBB183FD8EC}"/>
              </a:ext>
            </a:extLst>
          </p:cNvPr>
          <p:cNvSpPr txBox="1"/>
          <p:nvPr/>
        </p:nvSpPr>
        <p:spPr>
          <a:xfrm>
            <a:off x="2267744" y="5355145"/>
            <a:ext cx="43147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내적동기유발 제공</a:t>
            </a:r>
            <a:endParaRPr lang="en-US" altLang="ko-KR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714E2-C307-48A0-BF7F-0E4F63A62A2D}"/>
              </a:ext>
            </a:extLst>
          </p:cNvPr>
          <p:cNvSpPr txBox="1"/>
          <p:nvPr/>
        </p:nvSpPr>
        <p:spPr>
          <a:xfrm>
            <a:off x="2267744" y="6094420"/>
            <a:ext cx="43147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가격경쟁력</a:t>
            </a:r>
            <a:endParaRPr lang="en-US" altLang="ko-KR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923DF2-A4CF-4580-A940-BBBD8D0B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CA3DC7-438B-48ED-B944-86CB1C2D7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84" y="1799818"/>
            <a:ext cx="6421684" cy="4294602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302D9BE-D4D7-448A-B77D-873D4E3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616" y="1300587"/>
            <a:ext cx="10025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_x228173464" descr="EMB00005ddc538d">
            <a:extLst>
              <a:ext uri="{FF2B5EF4-FFF2-40B4-BE49-F238E27FC236}">
                <a16:creationId xmlns:a16="http://schemas.microsoft.com/office/drawing/2014/main" id="{507DC576-27B2-4EC1-96C2-2417F6C84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69" y="1349832"/>
            <a:ext cx="5004048" cy="50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8CE22A-3176-42B8-9ED4-C28CF9A2B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3" y="1477304"/>
            <a:ext cx="10446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9" name="_x228172824" descr="EMB00005ddc5390">
            <a:extLst>
              <a:ext uri="{FF2B5EF4-FFF2-40B4-BE49-F238E27FC236}">
                <a16:creationId xmlns:a16="http://schemas.microsoft.com/office/drawing/2014/main" id="{1481DAAD-5A0B-4F5C-A678-FD14AB5C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78" y="1339619"/>
            <a:ext cx="4682999" cy="529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FC5FDFC-3E9D-425A-9BC1-5ACD57E05D83}"/>
              </a:ext>
            </a:extLst>
          </p:cNvPr>
          <p:cNvGrpSpPr/>
          <p:nvPr/>
        </p:nvGrpSpPr>
        <p:grpSpPr>
          <a:xfrm>
            <a:off x="1892277" y="696089"/>
            <a:ext cx="4683000" cy="6395080"/>
            <a:chOff x="-3103292" y="361608"/>
            <a:chExt cx="5473078" cy="789003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8554620-0191-4360-B042-DB9A34AF1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611839" y="361608"/>
              <a:ext cx="4644571" cy="6858000"/>
            </a:xfrm>
            <a:prstGeom prst="rect">
              <a:avLst/>
            </a:prstGeom>
          </p:spPr>
        </p:pic>
        <p:pic>
          <p:nvPicPr>
            <p:cNvPr id="18" name="그래픽 17" descr="태블릿">
              <a:extLst>
                <a:ext uri="{FF2B5EF4-FFF2-40B4-BE49-F238E27FC236}">
                  <a16:creationId xmlns:a16="http://schemas.microsoft.com/office/drawing/2014/main" id="{FA511837-D6DF-498A-B5F8-E84C31AC8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3103292" y="5157191"/>
              <a:ext cx="3421068" cy="3094447"/>
            </a:xfrm>
            <a:prstGeom prst="rect">
              <a:avLst/>
            </a:prstGeom>
          </p:spPr>
        </p:pic>
        <p:sp>
          <p:nvSpPr>
            <p:cNvPr id="19" name="말풍선: 타원형 18">
              <a:extLst>
                <a:ext uri="{FF2B5EF4-FFF2-40B4-BE49-F238E27FC236}">
                  <a16:creationId xmlns:a16="http://schemas.microsoft.com/office/drawing/2014/main" id="{5BEEF5E6-5B4F-45BB-8F18-74EBB6D3E6EB}"/>
                </a:ext>
              </a:extLst>
            </p:cNvPr>
            <p:cNvSpPr/>
            <p:nvPr/>
          </p:nvSpPr>
          <p:spPr>
            <a:xfrm>
              <a:off x="-753516" y="4132156"/>
              <a:ext cx="3123302" cy="1950716"/>
            </a:xfrm>
            <a:prstGeom prst="wedgeEllipseCallout">
              <a:avLst>
                <a:gd name="adj1" fmla="val -46857"/>
                <a:gd name="adj2" fmla="val 70313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성취도 </a:t>
              </a:r>
              <a:endPara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공개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7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  <p:bldP spid="23" grpId="0"/>
      <p:bldP spid="24" grpId="0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 noChangeAspect="1"/>
          </p:cNvSpPr>
          <p:nvPr/>
        </p:nvSpPr>
        <p:spPr>
          <a:xfrm rot="1620000">
            <a:off x="1474591" y="660323"/>
            <a:ext cx="7388125" cy="49412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7153" y="3536598"/>
            <a:ext cx="4937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AICA RED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전체기능이용권 </a:t>
            </a:r>
            <a:r>
              <a:rPr lang="ko-KR" altLang="en-US" sz="17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인앱결제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수익 </a:t>
            </a:r>
            <a:endParaRPr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48,000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 12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개월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 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이용자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10,000</a:t>
            </a:r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endParaRPr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sz="20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5,760,000,000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원     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(1</a:t>
            </a:r>
            <a:r>
              <a:rPr lang="ko-KR" altLang="en-US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년기준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예상 수익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just"/>
            <a:r>
              <a:rPr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</a:t>
            </a:r>
            <a:endParaRPr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4855" y="5342732"/>
            <a:ext cx="510331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배너 광고 수입</a:t>
            </a:r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네이티브형 광고 배치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사용자환경 고려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수요인원에 따른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CPC(CPM)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책정</a:t>
            </a:r>
            <a:endParaRPr lang="en-US" altLang="ko-KR" sz="1500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323528" y="3516872"/>
            <a:ext cx="648000" cy="64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701006" y="5345838"/>
            <a:ext cx="648000" cy="64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B6729-1524-4F14-A85D-67393FC9194E}"/>
              </a:ext>
            </a:extLst>
          </p:cNvPr>
          <p:cNvSpPr txBox="1"/>
          <p:nvPr/>
        </p:nvSpPr>
        <p:spPr>
          <a:xfrm>
            <a:off x="611560" y="192442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수익모델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(Profit Model)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30BB8-92E6-4B8C-90BF-93C97D41C9D2}"/>
              </a:ext>
            </a:extLst>
          </p:cNvPr>
          <p:cNvSpPr txBox="1"/>
          <p:nvPr/>
        </p:nvSpPr>
        <p:spPr>
          <a:xfrm>
            <a:off x="4031432" y="0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r">
              <a:buFont typeface="+mj-lt"/>
              <a:buAutoNum type="romanUcPeriod" startAt="4"/>
            </a:pPr>
            <a:r>
              <a:rPr lang="ko-KR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수익 모델</a:t>
            </a:r>
            <a:r>
              <a:rPr lang="en-US" altLang="ko-KR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(Profit Model)</a:t>
            </a:r>
            <a:endParaRPr lang="ko-KR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7A47F-09A3-424D-BF6D-C54FBD1BBB4B}"/>
              </a:ext>
            </a:extLst>
          </p:cNvPr>
          <p:cNvSpPr txBox="1"/>
          <p:nvPr/>
        </p:nvSpPr>
        <p:spPr>
          <a:xfrm>
            <a:off x="1259632" y="4322426"/>
            <a:ext cx="276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643AF-8726-49F7-B053-8935CAD3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00" y="2771249"/>
            <a:ext cx="2023132" cy="1920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F42516-4775-4FD5-BCC6-7B17C9838895}"/>
              </a:ext>
            </a:extLst>
          </p:cNvPr>
          <p:cNvSpPr txBox="1"/>
          <p:nvPr/>
        </p:nvSpPr>
        <p:spPr>
          <a:xfrm>
            <a:off x="2025924" y="5809172"/>
            <a:ext cx="276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84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392</Words>
  <Application>Microsoft Office PowerPoint</Application>
  <PresentationFormat>화면 슬라이드 쇼(4:3)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Wingdings</vt:lpstr>
      <vt:lpstr>HY견고딕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cucudas18@naver.com</cp:lastModifiedBy>
  <cp:revision>180</cp:revision>
  <dcterms:created xsi:type="dcterms:W3CDTF">2016-02-28T00:49:02Z</dcterms:created>
  <dcterms:modified xsi:type="dcterms:W3CDTF">2019-11-14T00:38:04Z</dcterms:modified>
</cp:coreProperties>
</file>