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1189" r:id="rId5"/>
    <p:sldId id="1196" r:id="rId6"/>
    <p:sldId id="1192" r:id="rId7"/>
    <p:sldId id="260" r:id="rId8"/>
    <p:sldId id="1195" r:id="rId9"/>
    <p:sldId id="258" r:id="rId10"/>
    <p:sldId id="264" r:id="rId11"/>
    <p:sldId id="11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7CCD-F894-2482-C4D5-14E29851E7B8}" v="832" dt="2020-01-09T05:52:2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64695-3809-4059-896C-AE4C7A7CB49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EA7B3-758B-4ADF-A622-30B8A0860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09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6E8A4-3F27-4338-9046-E90D20899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0DCBC6-E2FC-4BDD-B966-E97A9DFE1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8AD94-0982-4800-8DCE-5A1B399A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807879-CC0E-4ED7-A3FB-8D41F6A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73CD9-3910-4538-863A-A75441B5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91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8C7D9-90EC-4AFB-8BF0-D05B81B1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9319A1-A6C7-4C28-865E-8B0E44EA6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A1B2-C13C-4337-8AAE-1CCAF53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6439-7C21-4AA3-A8EE-3DF57DCB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EE9FCC-0AB6-4402-A260-C837E07C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5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2E51CA-7730-42B2-8A57-F0D9F1D30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2A0538-9DD9-4B95-9F18-ADE63D07E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8EE4-B7AD-45BE-A570-D3F59F92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D8E17-A4D7-4F42-998E-2D0D27D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10221-2A34-44AF-8674-5E39C82F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6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BDCD8-D3B0-4595-83B5-C733737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4B0ED-542C-4FCC-946A-D4507F30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7DFC8-64A7-493F-BE99-0A1669E4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1FA60-64B1-42BA-B1A8-CC4DDD3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64E692-CBA9-4DA1-8BD8-9CEF5794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5A73-9D76-42C1-B269-F13CF4AD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E1590-539B-46F1-B96D-373E2D33A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72825A-CEF9-4759-A454-E4A4A590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4F36B-2F69-46C4-9CB4-5C3D40CD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03C4F-7155-41F9-9515-AA73C9FD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6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900F-7C6B-430C-9047-04C9102C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D4919-32EA-45A3-AFB9-EB609BC0C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EF87C-F2CD-4457-B36E-640B7684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A8013D-20CC-4480-AE34-89EABF52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4CCF4-A199-4DAD-8C9D-BB213845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6466B-F9D0-4123-A5E2-6D6C50A6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67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F3B77-80F3-479E-98AC-A8C3649F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2D841F-ED1B-4829-9E87-31168440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A4C1B-EE2D-4D1E-8F61-BF639925A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C89D2-EDFA-4472-A88C-E56BCBD05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6511B-6F48-484A-9099-F95D7016B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600CF8-73C2-462B-880C-8EAA34FB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D03809-5634-4907-9FBB-BC726D2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277873-9F3B-4995-AAFD-E4B852F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9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6A105-054A-4A8E-AEBC-7348E57F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F6AD4C-FDEA-443E-B9F3-1137ECD5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8935B-3D39-4396-B92D-7F727813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5591AE-EFAE-44EB-9F7C-E167E9AC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4E14F-7A04-4D2B-8937-FD2A936F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4D2C7-CE78-4DC2-A959-E3F1B809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C864E6-66C2-46B2-B9C2-9316F3BC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DE7E6-3125-4645-AD78-F8CBC6B3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B55492-B5CC-43DB-9D95-4213231B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4ED6F4-65D6-4B90-8250-9096FCD4B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6F35B-A877-4A71-AD0C-94717DFA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BD8A4-05A5-4DD7-85D8-FF2758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76504-1EB9-4AD0-B531-A0030A8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63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E7B47-C20E-4F2A-B05A-224B0241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326749-D686-4CE5-93E7-6A6E4E2FE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9E18D-CBFF-4508-8C3B-0A2F35E8F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63D37F-A097-455A-BBC7-194597BA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8800BA-A375-41BB-B9ED-68F9DB6F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59B7B-767B-4307-9F18-BE0EA0C7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7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EE38D-53A2-472E-B189-E443F4CD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E598A6-CA4D-4BF2-ACD6-73D5670BA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E21F3-B3E0-4B80-8429-A75B604B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AE681-669A-4A3C-B0C0-6B20C3DF3876}" type="datetimeFigureOut">
              <a:rPr lang="ko-KR" altLang="en-US" smtClean="0"/>
              <a:t>2020-01-08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9DE841-31AA-4834-B8C7-9261BDDB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661D9-8902-4CCB-8858-8D5237416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F6E30-53FE-4F65-B45B-E84A7C38BE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2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EA139-DF4D-411F-82FB-04521128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639" y="2305049"/>
            <a:ext cx="9998820" cy="1498527"/>
          </a:xfrm>
        </p:spPr>
        <p:txBody>
          <a:bodyPr>
            <a:normAutofit/>
          </a:bodyPr>
          <a:lstStyle/>
          <a:p>
            <a:r>
              <a:rPr lang="ko-KR" altLang="en-US" sz="7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팀명</a:t>
            </a:r>
            <a:r>
              <a:rPr lang="en-US" altLang="ko-KR" sz="7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S-Craft</a:t>
            </a:r>
            <a:endParaRPr lang="ko-KR" altLang="en-US" sz="7200" dirty="0">
              <a:solidFill>
                <a:srgbClr val="004098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8B3DF8F0-B712-4C36-98B6-1A9F4BF71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4224" y="158430"/>
            <a:ext cx="4870494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창업동아리 지원관련 요청 사항 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AC07D0-5122-48E5-83E7-674EB6CFD56F}"/>
              </a:ext>
            </a:extLst>
          </p:cNvPr>
          <p:cNvSpPr txBox="1"/>
          <p:nvPr/>
        </p:nvSpPr>
        <p:spPr>
          <a:xfrm>
            <a:off x="201336" y="880168"/>
            <a:ext cx="11145428" cy="2462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*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학생들의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창업을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위하여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성심과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열심으로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지원해주시는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창업지원팀에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감사드립니다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.</a:t>
            </a:r>
          </a:p>
          <a:p>
            <a:endParaRPr lang="en-US" altLang="ko-KR" sz="2200" dirty="0">
              <a:solidFill>
                <a:srgbClr val="004098"/>
              </a:solidFill>
              <a:ea typeface="맑은 고딕"/>
            </a:endParaRPr>
          </a:p>
          <a:p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*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기존의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지원에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감사드리며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,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다만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꿈공간의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냉난방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단열이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열악하여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겨울에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이용하기</a:t>
            </a:r>
          </a:p>
          <a:p>
            <a:endParaRPr lang="en-US" altLang="ko-KR" sz="2200" dirty="0">
              <a:solidFill>
                <a:srgbClr val="004098"/>
              </a:solidFill>
              <a:ea typeface="맑은 고딕"/>
            </a:endParaRPr>
          </a:p>
          <a:p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많이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힘든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부분이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있는데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, 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비단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저희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동아리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뿐만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아니라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다른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창업동아리를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위해서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 </a:t>
            </a:r>
          </a:p>
          <a:p>
            <a:endParaRPr lang="en-US" altLang="ko-KR" sz="2200" dirty="0">
              <a:solidFill>
                <a:srgbClr val="004098"/>
              </a:solidFill>
              <a:ea typeface="맑은 고딕"/>
            </a:endParaRPr>
          </a:p>
          <a:p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꿈공간의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냉난방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문제에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대해서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조금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신경써주시면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정말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 </a:t>
            </a:r>
            <a:r>
              <a:rPr lang="en-US" altLang="ko-KR" sz="2200" dirty="0" err="1">
                <a:solidFill>
                  <a:srgbClr val="004098"/>
                </a:solidFill>
                <a:ea typeface="맑은 고딕"/>
              </a:rPr>
              <a:t>감사드리겠습니다</a:t>
            </a:r>
            <a:r>
              <a:rPr lang="en-US" altLang="ko-KR" sz="2200" dirty="0">
                <a:solidFill>
                  <a:srgbClr val="004098"/>
                </a:solidFill>
                <a:ea typeface="맑은 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23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3478"/>
            <a:ext cx="4870494" cy="382133"/>
          </a:xfrm>
        </p:spPr>
        <p:txBody>
          <a:bodyPr>
            <a:noAutofit/>
          </a:bodyPr>
          <a:lstStyle/>
          <a:p>
            <a:r>
              <a:rPr lang="en-US" altLang="ko-KR" sz="2200" dirty="0">
                <a:solidFill>
                  <a:srgbClr val="004098"/>
                </a:solidFill>
              </a:rPr>
              <a:t>*</a:t>
            </a:r>
            <a:r>
              <a:rPr lang="ko-KR" altLang="en-US" sz="2200" dirty="0">
                <a:solidFill>
                  <a:srgbClr val="004098"/>
                </a:solidFill>
              </a:rPr>
              <a:t>참고 </a:t>
            </a:r>
            <a:r>
              <a:rPr lang="en-US" altLang="ko-KR" sz="2200" dirty="0">
                <a:solidFill>
                  <a:srgbClr val="004098"/>
                </a:solidFill>
              </a:rPr>
              <a:t>/ </a:t>
            </a:r>
            <a:r>
              <a:rPr lang="ko-KR" altLang="en-US" sz="2200" dirty="0">
                <a:solidFill>
                  <a:srgbClr val="004098"/>
                </a:solidFill>
              </a:rPr>
              <a:t>창업동아리 최종평가 기준 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9139ED-CF0B-40EC-A33A-386D96AE54C8}"/>
              </a:ext>
            </a:extLst>
          </p:cNvPr>
          <p:cNvSpPr txBox="1"/>
          <p:nvPr/>
        </p:nvSpPr>
        <p:spPr>
          <a:xfrm>
            <a:off x="741072" y="1728924"/>
            <a:ext cx="1041663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200000"/>
              </a:lnSpc>
            </a:pPr>
            <a:r>
              <a:rPr lang="ko-KR" altLang="en-US" sz="2000" b="1" dirty="0">
                <a:solidFill>
                  <a:srgbClr val="004098"/>
                </a:solidFill>
              </a:rPr>
              <a:t>■창업동아리 최종 평가 기준 </a:t>
            </a:r>
            <a:r>
              <a:rPr lang="en-US" altLang="ko-KR" sz="2000" b="1" dirty="0">
                <a:solidFill>
                  <a:srgbClr val="004098"/>
                </a:solidFill>
              </a:rPr>
              <a:t>(100</a:t>
            </a:r>
            <a:r>
              <a:rPr lang="ko-KR" altLang="en-US" sz="2000" b="1" dirty="0">
                <a:solidFill>
                  <a:srgbClr val="004098"/>
                </a:solidFill>
              </a:rPr>
              <a:t>점 만점</a:t>
            </a:r>
            <a:r>
              <a:rPr lang="en-US" altLang="ko-KR" sz="2000" b="1" dirty="0">
                <a:solidFill>
                  <a:srgbClr val="004098"/>
                </a:solidFill>
              </a:rPr>
              <a:t>/ 5</a:t>
            </a:r>
            <a:r>
              <a:rPr lang="ko-KR" altLang="en-US" sz="2000" b="1" dirty="0">
                <a:solidFill>
                  <a:srgbClr val="004098"/>
                </a:solidFill>
              </a:rPr>
              <a:t>항목 각 </a:t>
            </a:r>
            <a:r>
              <a:rPr lang="en-US" altLang="ko-KR" sz="2000" b="1" dirty="0">
                <a:solidFill>
                  <a:srgbClr val="004098"/>
                </a:solidFill>
              </a:rPr>
              <a:t>20</a:t>
            </a:r>
            <a:r>
              <a:rPr lang="ko-KR" altLang="en-US" sz="2000" b="1" dirty="0">
                <a:solidFill>
                  <a:srgbClr val="004098"/>
                </a:solidFill>
              </a:rPr>
              <a:t>점</a:t>
            </a:r>
            <a:r>
              <a:rPr lang="en-US" altLang="ko-KR" sz="2000" b="1" dirty="0">
                <a:solidFill>
                  <a:srgbClr val="004098"/>
                </a:solidFill>
              </a:rPr>
              <a:t>) </a:t>
            </a:r>
            <a:endParaRPr lang="ko-KR" altLang="en-US" sz="2000" b="1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 err="1">
                <a:solidFill>
                  <a:srgbClr val="004098"/>
                </a:solidFill>
              </a:rPr>
              <a:t>혁신성</a:t>
            </a:r>
            <a:r>
              <a:rPr lang="ko-KR" altLang="en-US" sz="2000" dirty="0">
                <a:solidFill>
                  <a:srgbClr val="004098"/>
                </a:solidFill>
              </a:rPr>
              <a:t>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혁신적인 아이템 기획 및 멘토링 이후 변화의 정도를 측정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성실성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지속적이고 성실하게 창업활동을 진행하고 있는지에 대한 여부로 판단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팀워크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창업동아리 멤버들의 역할분담과 활동 진행에 대한 참여율 등으로 판단</a:t>
            </a:r>
            <a:r>
              <a:rPr lang="en-US" altLang="ko-KR" sz="2000" dirty="0">
                <a:solidFill>
                  <a:srgbClr val="004098"/>
                </a:solidFill>
              </a:rPr>
              <a:t>)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효과성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도출한 주요 성과와 예산 활용이 효과적인지로 판단</a:t>
            </a:r>
            <a:r>
              <a:rPr lang="en-US" altLang="ko-KR" sz="2000" dirty="0">
                <a:solidFill>
                  <a:srgbClr val="004098"/>
                </a:solidFill>
              </a:rPr>
              <a:t>)</a:t>
            </a:r>
            <a:endParaRPr lang="ko-KR" altLang="en-US" sz="2000" dirty="0">
              <a:solidFill>
                <a:srgbClr val="004098"/>
              </a:solidFill>
            </a:endParaRPr>
          </a:p>
          <a:p>
            <a:pPr fontAlgn="base">
              <a:lnSpc>
                <a:spcPct val="200000"/>
              </a:lnSpc>
            </a:pPr>
            <a:r>
              <a:rPr lang="en-US" altLang="ko-KR" sz="2000" dirty="0">
                <a:solidFill>
                  <a:srgbClr val="004098"/>
                </a:solidFill>
              </a:rPr>
              <a:t>-</a:t>
            </a:r>
            <a:r>
              <a:rPr lang="ko-KR" altLang="en-US" sz="2000" dirty="0">
                <a:solidFill>
                  <a:srgbClr val="004098"/>
                </a:solidFill>
              </a:rPr>
              <a:t>계획성 </a:t>
            </a:r>
            <a:r>
              <a:rPr lang="en-US" altLang="ko-KR" sz="2000" dirty="0">
                <a:solidFill>
                  <a:srgbClr val="004098"/>
                </a:solidFill>
              </a:rPr>
              <a:t>20</a:t>
            </a:r>
            <a:r>
              <a:rPr lang="ko-KR" altLang="en-US" sz="2000" dirty="0">
                <a:solidFill>
                  <a:srgbClr val="004098"/>
                </a:solidFill>
              </a:rPr>
              <a:t>점 </a:t>
            </a:r>
            <a:r>
              <a:rPr lang="en-US" altLang="ko-KR" sz="2000" dirty="0">
                <a:solidFill>
                  <a:srgbClr val="004098"/>
                </a:solidFill>
              </a:rPr>
              <a:t>(</a:t>
            </a:r>
            <a:r>
              <a:rPr lang="ko-KR" altLang="en-US" sz="2000" dirty="0">
                <a:solidFill>
                  <a:srgbClr val="004098"/>
                </a:solidFill>
              </a:rPr>
              <a:t>초기 계획을 성실히 진행하거나</a:t>
            </a:r>
            <a:r>
              <a:rPr lang="en-US" altLang="ko-KR" sz="2000" dirty="0">
                <a:solidFill>
                  <a:srgbClr val="004098"/>
                </a:solidFill>
              </a:rPr>
              <a:t>, </a:t>
            </a:r>
            <a:r>
              <a:rPr lang="ko-KR" altLang="en-US" sz="2000" dirty="0">
                <a:solidFill>
                  <a:srgbClr val="004098"/>
                </a:solidFill>
              </a:rPr>
              <a:t>현재 문제에 대한 개선 계획 여부로 판단</a:t>
            </a:r>
            <a:r>
              <a:rPr lang="en-US" altLang="ko-KR" sz="2000" dirty="0">
                <a:solidFill>
                  <a:srgbClr val="004098"/>
                </a:solidFill>
              </a:rPr>
              <a:t>) </a:t>
            </a:r>
            <a:endParaRPr lang="ko-KR" altLang="en-US" sz="2000" dirty="0">
              <a:solidFill>
                <a:srgbClr val="004098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5954"/>
            <a:ext cx="2794989" cy="38213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창업 아이템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A6668-0448-4E58-AA4F-7EF75312BAB9}"/>
              </a:ext>
            </a:extLst>
          </p:cNvPr>
          <p:cNvSpPr txBox="1"/>
          <p:nvPr/>
        </p:nvSpPr>
        <p:spPr>
          <a:xfrm>
            <a:off x="936141" y="1859339"/>
            <a:ext cx="10466922" cy="36009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000" b="1" dirty="0">
                <a:latin typeface="+mn-ea"/>
              </a:rPr>
              <a:t>저희</a:t>
            </a:r>
            <a:r>
              <a:rPr lang="en-US" altLang="ko-KR" sz="3000" b="1" dirty="0">
                <a:latin typeface="+mn-ea"/>
              </a:rPr>
              <a:t> Ai-</a:t>
            </a:r>
            <a:r>
              <a:rPr lang="en-US" altLang="ko-KR" sz="3000" b="1" dirty="0" err="1">
                <a:latin typeface="+mn-ea"/>
              </a:rPr>
              <a:t>Eng</a:t>
            </a:r>
            <a:r>
              <a:rPr lang="ko-KR" altLang="ko-KR" sz="3000" b="1" dirty="0">
                <a:latin typeface="+mn-ea"/>
              </a:rPr>
              <a:t>는</a:t>
            </a:r>
            <a:r>
              <a:rPr lang="en-US" altLang="ko-KR" sz="3000" b="1" dirty="0">
                <a:latin typeface="+mn-ea"/>
              </a:rPr>
              <a:t> </a:t>
            </a:r>
          </a:p>
          <a:p>
            <a:pPr algn="ctr"/>
            <a:r>
              <a:rPr lang="ko-KR" altLang="en-US" sz="3000" b="1" dirty="0">
                <a:latin typeface="맑은 고딕"/>
                <a:ea typeface="맑은 고딕"/>
              </a:rPr>
              <a:t>기존 </a:t>
            </a:r>
            <a:r>
              <a:rPr lang="ko-KR" altLang="en-US" sz="3000" b="1" dirty="0">
                <a:solidFill>
                  <a:srgbClr val="FF0000"/>
                </a:solidFill>
                <a:latin typeface="맑은 고딕"/>
                <a:ea typeface="맑은 고딕"/>
              </a:rPr>
              <a:t>영어학습의 재미없음</a:t>
            </a:r>
            <a:r>
              <a:rPr lang="en-US" altLang="ko-KR" sz="3000" b="1" dirty="0">
                <a:solidFill>
                  <a:srgbClr val="FF0000"/>
                </a:solidFill>
                <a:latin typeface="맑은 고딕"/>
                <a:ea typeface="맑은 고딕"/>
              </a:rPr>
              <a:t>,</a:t>
            </a:r>
            <a:r>
              <a:rPr lang="ko-KR" altLang="en-US" sz="3000" b="1" dirty="0">
                <a:solidFill>
                  <a:srgbClr val="FF0000"/>
                </a:solidFill>
                <a:latin typeface="맑은 고딕"/>
                <a:ea typeface="맑은 고딕"/>
              </a:rPr>
              <a:t> 시간적</a:t>
            </a:r>
            <a:r>
              <a:rPr lang="en-US" altLang="ko-KR" sz="3000" b="1" dirty="0">
                <a:solidFill>
                  <a:srgbClr val="FF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  <a:latin typeface="맑은 고딕"/>
                <a:ea typeface="맑은 고딕"/>
              </a:rPr>
              <a:t>내용적 군더더기</a:t>
            </a:r>
            <a:r>
              <a:rPr lang="ko-KR" altLang="en-US" sz="3000" b="1" dirty="0">
                <a:latin typeface="맑은 고딕"/>
                <a:ea typeface="맑은 고딕"/>
              </a:rPr>
              <a:t>를 해결하기위한 </a:t>
            </a:r>
            <a:r>
              <a:rPr lang="ko-KR" altLang="en-US" sz="3000" b="1" dirty="0">
                <a:solidFill>
                  <a:srgbClr val="0070C0"/>
                </a:solidFill>
                <a:latin typeface="맑은 고딕"/>
                <a:ea typeface="맑은 고딕"/>
              </a:rPr>
              <a:t>스마트폰을 이용한 고효율학습 카드게임</a:t>
            </a:r>
            <a:r>
              <a:rPr lang="ko-KR" altLang="ko-KR" sz="3000" b="1" dirty="0">
                <a:solidFill>
                  <a:srgbClr val="000000"/>
                </a:solidFill>
                <a:latin typeface="맑은 고딕"/>
                <a:ea typeface="맑은 고딕"/>
              </a:rPr>
              <a:t>으로써</a:t>
            </a:r>
            <a:r>
              <a:rPr lang="ko-KR" altLang="ko-KR" sz="3000" b="1" dirty="0">
                <a:latin typeface="맑은 고딕"/>
                <a:ea typeface="맑은 고딕"/>
              </a:rPr>
              <a:t> </a:t>
            </a:r>
          </a:p>
          <a:p>
            <a:pPr algn="ctr"/>
            <a:r>
              <a:rPr lang="ko-KR" altLang="ko-KR" sz="3000" b="1" dirty="0">
                <a:ea typeface="맑은 고딕"/>
              </a:rPr>
              <a:t>모바일 학습을 통한 </a:t>
            </a:r>
            <a:r>
              <a:rPr lang="ko-KR" altLang="ko-KR" sz="3000" b="1" u="sng" dirty="0">
                <a:solidFill>
                  <a:srgbClr val="FFC000"/>
                </a:solidFill>
                <a:ea typeface="맑은 고딕"/>
              </a:rPr>
              <a:t>스트레스 해소</a:t>
            </a:r>
            <a:r>
              <a:rPr lang="ko-KR" altLang="ko-KR" sz="3000" b="1" u="sng" dirty="0">
                <a:ea typeface="맑은 고딕"/>
              </a:rPr>
              <a:t> 및 </a:t>
            </a:r>
            <a:r>
              <a:rPr lang="ko-KR" altLang="ko-KR" sz="3000" b="1" u="sng" dirty="0">
                <a:solidFill>
                  <a:srgbClr val="FFC000"/>
                </a:solidFill>
                <a:ea typeface="맑은 고딕"/>
              </a:rPr>
              <a:t>학업성취도 상승</a:t>
            </a:r>
            <a:r>
              <a:rPr lang="en-US" altLang="ko-KR" sz="3000" b="1" u="sng" dirty="0">
                <a:latin typeface="맑은 고딕"/>
                <a:ea typeface="맑은 고딕"/>
              </a:rPr>
              <a:t>,</a:t>
            </a:r>
            <a:r>
              <a:rPr lang="ko-KR" altLang="en-US" sz="3000" b="1" u="sng" dirty="0">
                <a:latin typeface="맑은 고딕"/>
                <a:ea typeface="맑은 고딕"/>
              </a:rPr>
              <a:t> </a:t>
            </a:r>
            <a:r>
              <a:rPr lang="en-US" altLang="ko-KR" sz="3000" b="1" u="sng" dirty="0">
                <a:latin typeface="맑은 고딕"/>
                <a:ea typeface="맑은 고딕"/>
              </a:rPr>
              <a:t>Game</a:t>
            </a:r>
            <a:r>
              <a:rPr lang="ko-KR" altLang="en-US" sz="3000" b="1" u="sng" dirty="0">
                <a:latin typeface="맑은 고딕"/>
                <a:ea typeface="맑은 고딕"/>
              </a:rPr>
              <a:t>의 경쟁 요소를 통한 </a:t>
            </a:r>
            <a:r>
              <a:rPr lang="ko-KR" altLang="en-US" sz="3000" b="1" u="sng" dirty="0">
                <a:solidFill>
                  <a:srgbClr val="FFC000"/>
                </a:solidFill>
                <a:latin typeface="맑은 고딕"/>
                <a:ea typeface="맑은 고딕"/>
              </a:rPr>
              <a:t>자발적 학습을 유도</a:t>
            </a:r>
            <a:r>
              <a:rPr lang="ko-KR" altLang="en-US" sz="3000" b="1" dirty="0">
                <a:latin typeface="맑은 고딕"/>
                <a:ea typeface="맑은 고딕"/>
              </a:rPr>
              <a:t>하며</a:t>
            </a:r>
            <a:r>
              <a:rPr lang="en-US" altLang="ko-KR" sz="3000" b="1" dirty="0">
                <a:latin typeface="맑은 고딕"/>
                <a:ea typeface="맑은 고딕"/>
              </a:rPr>
              <a:t>  </a:t>
            </a:r>
          </a:p>
          <a:p>
            <a:pPr algn="ctr"/>
            <a:r>
              <a:rPr lang="ko-KR" altLang="en-US" sz="3000" b="1" dirty="0">
                <a:latin typeface="+mn-ea"/>
              </a:rPr>
              <a:t>만</a:t>
            </a:r>
            <a:r>
              <a:rPr lang="en-US" altLang="ko-KR" sz="3000" b="1" dirty="0">
                <a:latin typeface="+mn-ea"/>
              </a:rPr>
              <a:t> 10</a:t>
            </a:r>
            <a:r>
              <a:rPr lang="ko-KR" altLang="en-US" sz="3000" b="1" dirty="0">
                <a:latin typeface="+mn-ea"/>
              </a:rPr>
              <a:t>세부터 만</a:t>
            </a:r>
            <a:r>
              <a:rPr lang="en-US" altLang="ko-KR" sz="3000" b="1" dirty="0">
                <a:latin typeface="+mn-ea"/>
              </a:rPr>
              <a:t>19</a:t>
            </a:r>
            <a:r>
              <a:rPr lang="ko-KR" altLang="en-US" sz="3000" b="1" dirty="0">
                <a:latin typeface="+mn-ea"/>
              </a:rPr>
              <a:t>세인 모바일 학습을 원하는 청소년들에게 편리함</a:t>
            </a:r>
            <a:r>
              <a:rPr lang="ko-KR" altLang="ko-KR" sz="3000" b="1" dirty="0">
                <a:latin typeface="+mn-ea"/>
              </a:rPr>
              <a:t>을 제공</a:t>
            </a:r>
            <a:r>
              <a:rPr lang="ko-KR" altLang="en-US" sz="3000" b="1" dirty="0">
                <a:latin typeface="+mn-ea"/>
              </a:rPr>
              <a:t>합니다</a:t>
            </a:r>
            <a:r>
              <a:rPr lang="en-US" altLang="ko-KR" sz="3000" b="1" dirty="0">
                <a:latin typeface="+mn-ea"/>
              </a:rPr>
              <a:t>.</a:t>
            </a:r>
            <a:endParaRPr lang="ko-KR" altLang="ko-KR" sz="3000" b="1" dirty="0"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91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0954"/>
            <a:ext cx="3144557" cy="382133"/>
          </a:xfrm>
        </p:spPr>
        <p:txBody>
          <a:bodyPr>
            <a:noAutofit/>
          </a:bodyPr>
          <a:lstStyle/>
          <a:p>
            <a:r>
              <a:rPr lang="ko-KR" altLang="en-US" sz="2200" dirty="0"/>
              <a:t>월별 활동 내역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82A473-0A7F-42FE-9257-12E80B64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60911"/>
              </p:ext>
            </p:extLst>
          </p:nvPr>
        </p:nvGraphicFramePr>
        <p:xfrm>
          <a:off x="530835" y="915167"/>
          <a:ext cx="11130330" cy="5847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7420220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1150285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일정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활동 내용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특이사항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460114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8-10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5123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창업 동아리 아이디어 보완을 통한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창업아이디어 경진대회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참여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장려상 수상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94169"/>
                  </a:ext>
                </a:extLst>
              </a:tr>
              <a:tr h="5229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기존 아이디어 취약 점 및 시장 확장방법 부족으로 인한 새로운 아이디어 회의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024393"/>
                  </a:ext>
                </a:extLst>
              </a:tr>
              <a:tr h="48846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11-12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팀원들과 새로운 아이디어 및 팀에 필요한 필수 인원 회의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Ai-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272269"/>
                  </a:ext>
                </a:extLst>
              </a:tr>
              <a:tr h="460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학교 내 인프라를 통한 어플 개발자 영입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개발자 박민규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522891"/>
                  </a:ext>
                </a:extLst>
              </a:tr>
              <a:tr h="487181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‘K-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스타트업 워크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컴업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행사를 통한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에듀테크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시장 및 시장 전망 조사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547515"/>
                  </a:ext>
                </a:extLst>
              </a:tr>
              <a:tr h="4601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BM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에 대한 린 캔버스 제작 및 어플 내에 들어갈 컨텐츠 세분화 작업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6518"/>
                  </a:ext>
                </a:extLst>
              </a:tr>
              <a:tr h="57514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활동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수요 조사 및 필요 예산 조사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607"/>
                  </a:ext>
                </a:extLst>
              </a:tr>
              <a:tr h="5751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13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9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4" y="205692"/>
            <a:ext cx="2794989" cy="3821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창업 아이템 소개</a:t>
            </a:r>
            <a:endParaRPr lang="en-US" altLang="ko-KR" dirty="0">
              <a:ea typeface="맑은 고딕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pic>
        <p:nvPicPr>
          <p:cNvPr id="10" name="그림 11" descr="건물, 사진, 검은색, 하얀색이(가) 표시된 사진&#10;&#10;매우 높은 신뢰도로 생성된 설명">
            <a:extLst>
              <a:ext uri="{FF2B5EF4-FFF2-40B4-BE49-F238E27FC236}">
                <a16:creationId xmlns:a16="http://schemas.microsoft.com/office/drawing/2014/main" id="{211B3A9B-AA77-4EB2-944D-19DFB3B9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45" y="704850"/>
            <a:ext cx="3633420" cy="6149686"/>
          </a:xfrm>
          <a:prstGeom prst="rect">
            <a:avLst/>
          </a:prstGeom>
        </p:spPr>
      </p:pic>
      <p:pic>
        <p:nvPicPr>
          <p:cNvPr id="13" name="그림 13" descr="검은색, 전화이(가) 표시된 사진&#10;&#10;매우 높은 신뢰도로 생성된 설명">
            <a:extLst>
              <a:ext uri="{FF2B5EF4-FFF2-40B4-BE49-F238E27FC236}">
                <a16:creationId xmlns:a16="http://schemas.microsoft.com/office/drawing/2014/main" id="{2F70E870-AA5B-4840-B508-36146090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54" y="704850"/>
            <a:ext cx="3679909" cy="61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7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4" y="205692"/>
            <a:ext cx="2794989" cy="3821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창업 아이템 소개</a:t>
            </a:r>
            <a:endParaRPr lang="en-US" altLang="ko-KR" dirty="0">
              <a:ea typeface="맑은 고딕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pic>
        <p:nvPicPr>
          <p:cNvPr id="2" name="그림 3" descr="대형, 앉아있는, 테이블, 많은이(가) 표시된 사진&#10;&#10;매우 높은 신뢰도로 생성된 설명">
            <a:extLst>
              <a:ext uri="{FF2B5EF4-FFF2-40B4-BE49-F238E27FC236}">
                <a16:creationId xmlns:a16="http://schemas.microsoft.com/office/drawing/2014/main" id="{1955C18C-C095-4559-8DDB-06B602B5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398" y="704850"/>
            <a:ext cx="3692340" cy="6149686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1D407DA3-0AEC-4221-B4CA-6DB7EC437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344" y="704850"/>
            <a:ext cx="3695991" cy="614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3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4840"/>
            <a:ext cx="2290193" cy="41208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고객 분석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509680-EED7-45B8-B4E4-4806488231C8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5A3813-28AD-489F-9F5A-3F377F4BB1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861334"/>
            <a:ext cx="5731510" cy="3753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1A0B05-489F-407C-B3CA-9644BE4538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4490" y="915157"/>
            <a:ext cx="5731510" cy="37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B7BD95-5038-4513-B83B-59BB7EC7FEDD}"/>
              </a:ext>
            </a:extLst>
          </p:cNvPr>
          <p:cNvSpPr txBox="1"/>
          <p:nvPr/>
        </p:nvSpPr>
        <p:spPr>
          <a:xfrm>
            <a:off x="372785" y="915168"/>
            <a:ext cx="10239375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+mj-lt"/>
              </a:rPr>
              <a:t>Master Point(</a:t>
            </a:r>
            <a:r>
              <a:rPr lang="ko-KR" altLang="ko-KR" sz="2500" b="1" dirty="0">
                <a:latin typeface="+mj-lt"/>
              </a:rPr>
              <a:t>독해</a:t>
            </a:r>
            <a:r>
              <a:rPr lang="en-US" altLang="ko-KR" sz="2500" b="1" dirty="0">
                <a:latin typeface="+mj-lt"/>
              </a:rPr>
              <a:t>, </a:t>
            </a:r>
            <a:r>
              <a:rPr lang="ko-KR" altLang="ko-KR" sz="2500" b="1" dirty="0">
                <a:latin typeface="+mj-lt"/>
              </a:rPr>
              <a:t>문법</a:t>
            </a:r>
            <a:r>
              <a:rPr lang="en-US" altLang="ko-KR" sz="2500" b="1" dirty="0">
                <a:latin typeface="+mj-lt"/>
              </a:rPr>
              <a:t>, </a:t>
            </a:r>
            <a:r>
              <a:rPr lang="ko-KR" altLang="ko-KR" sz="2500" b="1" dirty="0">
                <a:latin typeface="+mj-lt"/>
              </a:rPr>
              <a:t>어휘에 대한 포인트</a:t>
            </a:r>
            <a:r>
              <a:rPr lang="en-US" altLang="ko-KR" sz="2500" b="1" dirty="0">
                <a:latin typeface="+mj-lt"/>
              </a:rPr>
              <a:t>)</a:t>
            </a:r>
          </a:p>
          <a:p>
            <a:endParaRPr lang="ko-KR" altLang="ko-KR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Reading in Logic(</a:t>
            </a:r>
            <a:r>
              <a:rPr lang="en-US" altLang="ko-KR" dirty="0" err="1">
                <a:latin typeface="+mj-lt"/>
              </a:rPr>
              <a:t>RiL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ko-KR" dirty="0">
                <a:latin typeface="+mj-lt"/>
              </a:rPr>
              <a:t>릴 포인트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ko-KR" dirty="0">
                <a:latin typeface="+mj-lt"/>
              </a:rPr>
              <a:t>논리학을 응용한 문단 구조 독해기법 제시</a:t>
            </a:r>
            <a:r>
              <a:rPr lang="en-US" altLang="ko-KR" dirty="0">
                <a:latin typeface="+mj-lt"/>
              </a:rPr>
              <a:t>)</a:t>
            </a:r>
          </a:p>
          <a:p>
            <a:pPr lvl="0"/>
            <a:endParaRPr lang="ko-KR" altLang="ko-KR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Vocabulary in Context(</a:t>
            </a:r>
            <a:r>
              <a:rPr lang="en-US" altLang="ko-KR" dirty="0" err="1">
                <a:latin typeface="+mj-lt"/>
              </a:rPr>
              <a:t>ViC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ko-KR" dirty="0">
                <a:latin typeface="+mj-lt"/>
              </a:rPr>
              <a:t>빅 포인트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ko-KR" dirty="0">
                <a:latin typeface="+mj-lt"/>
              </a:rPr>
              <a:t>문맥속에서 명사의 뜻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ko-KR" dirty="0">
                <a:latin typeface="+mj-lt"/>
              </a:rPr>
              <a:t>동사 뒤에 나오는 구조 등을 </a:t>
            </a:r>
            <a:r>
              <a:rPr lang="ko-KR" altLang="ko-KR" dirty="0" err="1">
                <a:latin typeface="+mj-lt"/>
              </a:rPr>
              <a:t>예측독해기법을</a:t>
            </a:r>
            <a:r>
              <a:rPr lang="ko-KR" altLang="ko-KR" dirty="0">
                <a:latin typeface="+mj-lt"/>
              </a:rPr>
              <a:t> 통한 학습 제시</a:t>
            </a:r>
            <a:r>
              <a:rPr lang="en-US" altLang="ko-KR" dirty="0">
                <a:latin typeface="+mj-lt"/>
              </a:rPr>
              <a:t>)</a:t>
            </a:r>
          </a:p>
          <a:p>
            <a:pPr lvl="0"/>
            <a:endParaRPr lang="ko-KR" altLang="ko-KR" dirty="0">
              <a:latin typeface="+mj-lt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latin typeface="+mj-lt"/>
              </a:rPr>
              <a:t>Grammar in Syntax(</a:t>
            </a:r>
            <a:r>
              <a:rPr lang="en-US" altLang="ko-KR" dirty="0" err="1">
                <a:latin typeface="+mj-lt"/>
              </a:rPr>
              <a:t>GiS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ko-KR" dirty="0" err="1">
                <a:latin typeface="+mj-lt"/>
              </a:rPr>
              <a:t>지스</a:t>
            </a:r>
            <a:r>
              <a:rPr lang="ko-KR" altLang="ko-KR" dirty="0">
                <a:latin typeface="+mj-lt"/>
              </a:rPr>
              <a:t> 포인트</a:t>
            </a:r>
            <a:r>
              <a:rPr lang="en-US" altLang="ko-KR" dirty="0">
                <a:latin typeface="+mj-lt"/>
              </a:rPr>
              <a:t>(</a:t>
            </a:r>
            <a:r>
              <a:rPr lang="ko-KR" altLang="ko-KR" dirty="0">
                <a:latin typeface="+mj-lt"/>
              </a:rPr>
              <a:t>문법을 활용해 문장구문 독해기법 제시</a:t>
            </a:r>
            <a:r>
              <a:rPr lang="en-US" altLang="ko-KR" dirty="0">
                <a:latin typeface="+mj-lt"/>
              </a:rPr>
              <a:t>)</a:t>
            </a:r>
            <a:endParaRPr lang="ko-KR" altLang="ko-KR" dirty="0">
              <a:latin typeface="+mj-lt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0D8418-57F6-4926-B239-34AFEDC4534B}"/>
              </a:ext>
            </a:extLst>
          </p:cNvPr>
          <p:cNvSpPr/>
          <p:nvPr/>
        </p:nvSpPr>
        <p:spPr>
          <a:xfrm>
            <a:off x="372785" y="3626878"/>
            <a:ext cx="10780990" cy="227241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ko-KR" sz="2500" b="1" kern="100" dirty="0">
                <a:latin typeface="+mj-lt"/>
                <a:cs typeface="Times New Roman" panose="02020603050405020304" pitchFamily="18" charset="0"/>
              </a:rPr>
              <a:t>카드 속성 및 </a:t>
            </a: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Side Choice(</a:t>
            </a:r>
            <a:r>
              <a:rPr lang="ko-KR" altLang="ko-KR" sz="2500" b="1" kern="100" dirty="0">
                <a:latin typeface="+mj-lt"/>
                <a:cs typeface="Times New Roman" panose="02020603050405020304" pitchFamily="18" charset="0"/>
              </a:rPr>
              <a:t>진영 선택</a:t>
            </a: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b="1" kern="100" dirty="0">
              <a:latin typeface="+mj-lt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* </a:t>
            </a:r>
            <a:r>
              <a:rPr lang="ko-KR" altLang="ko-KR" sz="1500" kern="100" dirty="0">
                <a:latin typeface="+mj-lt"/>
                <a:ea typeface="맑은 고딕"/>
                <a:cs typeface="Times New Roman"/>
              </a:rPr>
              <a:t>카드의 속성과 진영은 </a:t>
            </a:r>
            <a:r>
              <a:rPr lang="en-US" altLang="ko-KR" sz="1500" kern="100" dirty="0" err="1">
                <a:latin typeface="+mj-lt"/>
                <a:ea typeface="맑은 고딕"/>
                <a:cs typeface="Times New Roman"/>
              </a:rPr>
              <a:t>RiL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(</a:t>
            </a:r>
            <a:r>
              <a:rPr lang="ko-KR" altLang="ko-KR" sz="1500" kern="100" dirty="0">
                <a:latin typeface="+mj-lt"/>
                <a:ea typeface="맑은 고딕"/>
                <a:cs typeface="Times New Roman"/>
              </a:rPr>
              <a:t>릴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), </a:t>
            </a:r>
            <a:r>
              <a:rPr lang="en-US" altLang="ko-KR" sz="1500" kern="100" dirty="0" err="1">
                <a:latin typeface="+mj-lt"/>
                <a:ea typeface="맑은 고딕"/>
                <a:cs typeface="Times New Roman"/>
              </a:rPr>
              <a:t>ViC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(</a:t>
            </a:r>
            <a:r>
              <a:rPr lang="ko-KR" altLang="ko-KR" sz="1500" kern="100" dirty="0">
                <a:latin typeface="+mj-lt"/>
                <a:ea typeface="맑은 고딕"/>
                <a:cs typeface="Times New Roman"/>
              </a:rPr>
              <a:t>빅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), </a:t>
            </a:r>
            <a:r>
              <a:rPr lang="en-US" altLang="ko-KR" sz="1500" kern="100" dirty="0" err="1">
                <a:latin typeface="+mj-lt"/>
                <a:ea typeface="맑은 고딕"/>
                <a:cs typeface="Times New Roman"/>
              </a:rPr>
              <a:t>GiS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(</a:t>
            </a:r>
            <a:r>
              <a:rPr lang="ko-KR" altLang="ko-KR" sz="1500" kern="100" dirty="0" err="1">
                <a:latin typeface="+mj-lt"/>
                <a:ea typeface="맑은 고딕"/>
                <a:cs typeface="Times New Roman"/>
              </a:rPr>
              <a:t>지스</a:t>
            </a:r>
            <a:r>
              <a:rPr lang="en-US" altLang="ko-KR" sz="1500" kern="100" dirty="0">
                <a:latin typeface="+mj-lt"/>
                <a:ea typeface="맑은 고딕"/>
                <a:cs typeface="Times New Roman"/>
              </a:rPr>
              <a:t>) </a:t>
            </a:r>
            <a:r>
              <a:rPr lang="ko-KR" altLang="ko-KR" sz="1500" kern="100" dirty="0">
                <a:latin typeface="+mj-lt"/>
                <a:ea typeface="맑은 고딕"/>
                <a:cs typeface="Times New Roman"/>
              </a:rPr>
              <a:t>세가지로 나눠져 있다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. 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기존의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단일학습법특화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에듀컨텐츠와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달리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,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사용자의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선호를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반영한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영어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'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에듀테크+기능성게임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' 2가지를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담아낸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 </a:t>
            </a:r>
            <a:r>
              <a:rPr lang="en-US" altLang="ko-KR" kern="100" dirty="0" err="1">
                <a:latin typeface="+mj-lt"/>
                <a:ea typeface="맑은 고딕"/>
                <a:cs typeface="Times New Roman"/>
              </a:rPr>
              <a:t>컨텐츠</a:t>
            </a:r>
            <a:r>
              <a:rPr lang="en-US" altLang="ko-KR" kern="100" dirty="0">
                <a:latin typeface="+mj-lt"/>
                <a:ea typeface="맑은 고딕"/>
                <a:cs typeface="Times New Roman"/>
              </a:rPr>
              <a:t>.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릴 카드는 독해에 대한 </a:t>
            </a:r>
            <a:r>
              <a:rPr lang="ko-KR" altLang="ko-KR" kern="100" dirty="0" err="1">
                <a:latin typeface="+mj-lt"/>
                <a:ea typeface="맑은 고딕"/>
                <a:cs typeface="Times New Roman"/>
              </a:rPr>
              <a:t>교과컨텐츠를</a:t>
            </a: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 가진 </a:t>
            </a:r>
            <a:r>
              <a:rPr lang="ko-KR" altLang="ko-KR" kern="100" dirty="0" err="1">
                <a:latin typeface="+mj-lt"/>
                <a:ea typeface="맑은 고딕"/>
                <a:cs typeface="Times New Roman"/>
              </a:rPr>
              <a:t>카드드</a:t>
            </a:r>
            <a:endParaRPr lang="en-US" altLang="ko-KR" kern="100" dirty="0" err="1">
              <a:latin typeface="+mj-lt"/>
              <a:ea typeface="맑은 고딕"/>
              <a:cs typeface="Times New Roman"/>
            </a:endParaRP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빅 카드는 어휘에 대한 </a:t>
            </a:r>
            <a:r>
              <a:rPr lang="ko-KR" kern="100" dirty="0" err="1">
                <a:latin typeface="Malgun Gothic"/>
                <a:ea typeface="Malgun Gothic"/>
                <a:cs typeface="Times New Roman"/>
              </a:rPr>
              <a:t>교과컨텐츠</a:t>
            </a:r>
            <a:r>
              <a:rPr lang="ko-KR" altLang="ko-KR" kern="100" dirty="0" err="1">
                <a:latin typeface="+mj-lt"/>
                <a:ea typeface="맑은 고딕"/>
                <a:cs typeface="Times New Roman"/>
              </a:rPr>
              <a:t>를</a:t>
            </a: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 가진 카드</a:t>
            </a:r>
            <a:endParaRPr lang="en-US" altLang="ko-KR" kern="100" dirty="0">
              <a:latin typeface="+mj-lt"/>
              <a:ea typeface="맑은 고딕"/>
              <a:cs typeface="Times New Roman"/>
            </a:endParaRPr>
          </a:p>
          <a:p>
            <a:pPr marL="285750" lvl="0" indent="-285750"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 err="1">
                <a:latin typeface="+mj-lt"/>
                <a:ea typeface="맑은 고딕"/>
                <a:cs typeface="Times New Roman"/>
              </a:rPr>
              <a:t>지스</a:t>
            </a: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 카드는 문법에 대한 </a:t>
            </a:r>
            <a:r>
              <a:rPr lang="ko-KR" altLang="en-US" kern="100" dirty="0" err="1">
                <a:latin typeface="Malgun Gothic"/>
                <a:ea typeface="Malgun Gothic"/>
                <a:cs typeface="Times New Roman"/>
              </a:rPr>
              <a:t>교과컨텐츠</a:t>
            </a:r>
            <a:r>
              <a:rPr lang="ko-KR" altLang="ko-KR" kern="100" dirty="0" err="1">
                <a:latin typeface="+mj-lt"/>
                <a:ea typeface="맑은 고딕"/>
                <a:cs typeface="Times New Roman"/>
              </a:rPr>
              <a:t>를</a:t>
            </a:r>
            <a:r>
              <a:rPr lang="ko-KR" altLang="ko-KR" kern="100" dirty="0">
                <a:latin typeface="+mj-lt"/>
                <a:ea typeface="맑은 고딕"/>
                <a:cs typeface="Times New Roman"/>
              </a:rPr>
              <a:t> 가진 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B46052-C682-4236-99FE-CD9E6FAACE7C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117880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2492D7-A26C-4383-B580-ECF595AB9C74}"/>
              </a:ext>
            </a:extLst>
          </p:cNvPr>
          <p:cNvSpPr/>
          <p:nvPr/>
        </p:nvSpPr>
        <p:spPr>
          <a:xfrm>
            <a:off x="542924" y="1273021"/>
            <a:ext cx="11029951" cy="429765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English Self Check(</a:t>
            </a:r>
            <a:r>
              <a:rPr lang="ko-KR" altLang="ko-KR" sz="2500" b="1" kern="100" dirty="0">
                <a:latin typeface="+mj-lt"/>
                <a:cs typeface="Times New Roman" panose="02020603050405020304" pitchFamily="18" charset="0"/>
              </a:rPr>
              <a:t>자기 자신과의 카드게임을 통한 자가테스트</a:t>
            </a: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500" b="1" kern="100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자기 자신의 영어실력 이정표를 제시하며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스스로의 정답율을 넘을 때 레벨 업그레이드를 통한 내적 학습동기 유발 제공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400" b="1" kern="100" dirty="0">
                <a:latin typeface="+mj-ea"/>
                <a:ea typeface="+mj-ea"/>
                <a:cs typeface="Times New Roman" panose="02020603050405020304" pitchFamily="18" charset="0"/>
              </a:rPr>
              <a:t>English Duel System(</a:t>
            </a:r>
            <a:r>
              <a:rPr lang="ko-KR" altLang="ko-KR" sz="2400" b="1" kern="100" dirty="0">
                <a:latin typeface="+mj-ea"/>
                <a:ea typeface="+mj-ea"/>
                <a:cs typeface="Times New Roman" panose="02020603050405020304" pitchFamily="18" charset="0"/>
              </a:rPr>
              <a:t>사람들과 카드 게임을 통해 싸우는 학습 결투장</a:t>
            </a:r>
            <a:r>
              <a:rPr lang="en-US" altLang="ko-KR" sz="2400" b="1" kern="1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ko-KR" altLang="ko-KR" sz="2400" b="1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상시 오픈이 아닌 정해진 시간에만 결투장 오픈을 통해 심각한 중독성 감소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ko-KR" kern="100" dirty="0" err="1">
                <a:latin typeface="맑은 고딕"/>
                <a:ea typeface="맑은 고딕"/>
                <a:cs typeface="Times New Roman"/>
              </a:rPr>
              <a:t>사람들과의</a:t>
            </a:r>
            <a:r>
              <a:rPr lang="ko-KR" altLang="ko-KR" kern="100" dirty="0">
                <a:latin typeface="맑은 고딕"/>
                <a:ea typeface="맑은 고딕"/>
                <a:cs typeface="Times New Roman"/>
              </a:rPr>
              <a:t> 경쟁을 통한 자발적 학습 유도 </a:t>
            </a:r>
            <a:endParaRPr lang="ko-KR" altLang="ko-KR" kern="100" dirty="0">
              <a:latin typeface="맑은 고딕" panose="020B0503020000020004" pitchFamily="50" charset="-127"/>
              <a:ea typeface="맑은 고딕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2500" b="1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English Community(</a:t>
            </a:r>
            <a:r>
              <a:rPr lang="ko-KR" altLang="ko-KR" sz="2500" b="1" kern="100" dirty="0">
                <a:latin typeface="+mj-lt"/>
                <a:cs typeface="Times New Roman" panose="02020603050405020304" pitchFamily="18" charset="0"/>
              </a:rPr>
              <a:t>사용자 </a:t>
            </a:r>
            <a:r>
              <a:rPr lang="ko-KR" altLang="ko-KR" sz="2500" b="1" kern="100" dirty="0" err="1">
                <a:latin typeface="+mj-lt"/>
                <a:cs typeface="Times New Roman" panose="02020603050405020304" pitchFamily="18" charset="0"/>
              </a:rPr>
              <a:t>서로간의</a:t>
            </a:r>
            <a:r>
              <a:rPr lang="ko-KR" altLang="ko-KR" sz="2500" b="1" kern="100" dirty="0">
                <a:latin typeface="+mj-lt"/>
                <a:cs typeface="Times New Roman" panose="02020603050405020304" pitchFamily="18" charset="0"/>
              </a:rPr>
              <a:t> 질문 및 대화를 할 수 있는 커뮤니티</a:t>
            </a:r>
            <a:r>
              <a:rPr lang="en-US" altLang="ko-KR" sz="2500" b="1" kern="100" dirty="0">
                <a:latin typeface="+mj-lt"/>
                <a:cs typeface="Times New Roman" panose="02020603050405020304" pitchFamily="18" charset="0"/>
              </a:rPr>
              <a:t>)</a:t>
            </a:r>
            <a:endParaRPr lang="ko-KR" altLang="ko-KR" sz="2500" b="1" kern="100" dirty="0">
              <a:latin typeface="+mj-lt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Master Point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에서의 성과를 </a:t>
            </a:r>
            <a:r>
              <a:rPr lang="ko-KR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성취율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표시를 통해 타인에게 드러냄으로써 보상심리 제공 </a:t>
            </a:r>
          </a:p>
        </p:txBody>
      </p:sp>
    </p:spTree>
    <p:extLst>
      <p:ext uri="{BB962C8B-B14F-4D97-AF65-F5344CB8AC3E}">
        <p14:creationId xmlns:p14="http://schemas.microsoft.com/office/powerpoint/2010/main" val="406083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3139668-4336-4052-B6B0-425563BB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449" y="137215"/>
            <a:ext cx="4706224" cy="382133"/>
          </a:xfrm>
        </p:spPr>
        <p:txBody>
          <a:bodyPr>
            <a:noAutofit/>
          </a:bodyPr>
          <a:lstStyle/>
          <a:p>
            <a:pPr algn="l"/>
            <a:r>
              <a:rPr lang="ko-KR" altLang="en-US" sz="2200" dirty="0"/>
              <a:t>최종 창업동아리 구성원</a:t>
            </a:r>
          </a:p>
        </p:txBody>
      </p:sp>
      <p:pic>
        <p:nvPicPr>
          <p:cNvPr id="8" name="그림 7" descr="클립아트이(가) 표시된 사진&#10;&#10;자동 생성된 설명">
            <a:extLst>
              <a:ext uri="{FF2B5EF4-FFF2-40B4-BE49-F238E27FC236}">
                <a16:creationId xmlns:a16="http://schemas.microsoft.com/office/drawing/2014/main" id="{361EEE23-8BAF-4282-B28D-D74DEEAFF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221" y="153478"/>
            <a:ext cx="1514971" cy="3496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862EFE-C659-4666-AE58-00E9E63E9BEE}"/>
              </a:ext>
            </a:extLst>
          </p:cNvPr>
          <p:cNvCxnSpPr>
            <a:cxnSpLocks/>
          </p:cNvCxnSpPr>
          <p:nvPr/>
        </p:nvCxnSpPr>
        <p:spPr>
          <a:xfrm>
            <a:off x="0" y="709127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32BEE50-BD9A-40AD-ABE7-A71A5182A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084979"/>
              </p:ext>
            </p:extLst>
          </p:nvPr>
        </p:nvGraphicFramePr>
        <p:xfrm>
          <a:off x="530835" y="1409259"/>
          <a:ext cx="11130330" cy="486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55">
                  <a:extLst>
                    <a:ext uri="{9D8B030D-6E8A-4147-A177-3AD203B41FA5}">
                      <a16:colId xmlns:a16="http://schemas.microsoft.com/office/drawing/2014/main" val="3292152830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132818424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3313627939"/>
                    </a:ext>
                  </a:extLst>
                </a:gridCol>
                <a:gridCol w="3710110">
                  <a:extLst>
                    <a:ext uri="{9D8B030D-6E8A-4147-A177-3AD203B41FA5}">
                      <a16:colId xmlns:a16="http://schemas.microsoft.com/office/drawing/2014/main" val="1716917678"/>
                    </a:ext>
                  </a:extLst>
                </a:gridCol>
                <a:gridCol w="1855055">
                  <a:extLst>
                    <a:ext uri="{9D8B030D-6E8A-4147-A177-3AD203B41FA5}">
                      <a16:colId xmlns:a16="http://schemas.microsoft.com/office/drawing/2014/main" val="2338559665"/>
                    </a:ext>
                  </a:extLst>
                </a:gridCol>
              </a:tblGrid>
              <a:tr h="106814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 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전공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팀 내 역할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변동사항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297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우강건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영어 영문 학부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CEO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93825"/>
                  </a:ext>
                </a:extLst>
              </a:tr>
              <a:tr h="647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박홍섭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영미언어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정보 트랙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CFO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7552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박민규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모바일 소프트웨어 공학 트랙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웹 공학 트랙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CTO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22261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한지민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영미언어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정보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CMO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66239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64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86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319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470</Words>
  <Application>Microsoft Office PowerPoint</Application>
  <PresentationFormat>와이드스크린</PresentationFormat>
  <Paragraphs>100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팀명: S-Craft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창업동아리 중간 발표 양식</dc:title>
  <dc:creator>홍성재</dc:creator>
  <cp:lastModifiedBy>cucudas18@naver.com</cp:lastModifiedBy>
  <cp:revision>170</cp:revision>
  <dcterms:created xsi:type="dcterms:W3CDTF">2019-05-31T07:23:28Z</dcterms:created>
  <dcterms:modified xsi:type="dcterms:W3CDTF">2020-01-09T05:55:14Z</dcterms:modified>
</cp:coreProperties>
</file>