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256" r:id="rId2"/>
    <p:sldId id="257" r:id="rId3"/>
    <p:sldId id="289" r:id="rId4"/>
    <p:sldId id="290" r:id="rId5"/>
    <p:sldId id="291" r:id="rId6"/>
    <p:sldId id="280" r:id="rId7"/>
    <p:sldId id="292" r:id="rId8"/>
    <p:sldId id="293" r:id="rId9"/>
    <p:sldId id="294" r:id="rId10"/>
    <p:sldId id="295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286" r:id="rId21"/>
    <p:sldId id="287" r:id="rId22"/>
    <p:sldId id="288" r:id="rId23"/>
    <p:sldId id="259" r:id="rId24"/>
    <p:sldId id="260" r:id="rId25"/>
    <p:sldId id="261" r:id="rId26"/>
    <p:sldId id="262" r:id="rId27"/>
    <p:sldId id="263" r:id="rId28"/>
    <p:sldId id="264" r:id="rId29"/>
    <p:sldId id="265" r:id="rId30"/>
    <p:sldId id="258" r:id="rId31"/>
    <p:sldId id="278" r:id="rId32"/>
    <p:sldId id="279" r:id="rId33"/>
    <p:sldId id="281" r:id="rId34"/>
    <p:sldId id="282" r:id="rId35"/>
    <p:sldId id="283" r:id="rId36"/>
    <p:sldId id="284" r:id="rId37"/>
    <p:sldId id="285" r:id="rId38"/>
    <p:sldId id="306" r:id="rId39"/>
    <p:sldId id="307" r:id="rId40"/>
    <p:sldId id="308" r:id="rId41"/>
    <p:sldId id="309" r:id="rId42"/>
    <p:sldId id="310" r:id="rId43"/>
    <p:sldId id="312" r:id="rId44"/>
    <p:sldId id="314" r:id="rId45"/>
    <p:sldId id="315" r:id="rId46"/>
    <p:sldId id="316" r:id="rId47"/>
    <p:sldId id="317" r:id="rId4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333F82-A6C4-4A55-B018-27DCF8B5929B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7A119A-F30C-4CD7-A244-D1A911D70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335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7629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5E8111-3E57-41E7-832E-EFAE05D6378E}" type="datetimeFigureOut">
              <a:rPr lang="ko-KR" altLang="en-US" smtClean="0"/>
              <a:pPr/>
              <a:t>2018-11-13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9EE622-05C9-452F-80E1-9989179ADD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1873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5E8111-3E57-41E7-832E-EFAE05D6378E}" type="datetimeFigureOut">
              <a:rPr lang="ko-KR" altLang="en-US" smtClean="0"/>
              <a:pPr/>
              <a:t>2018-11-13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9EE622-05C9-452F-80E1-9989179ADD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0735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5E8111-3E57-41E7-832E-EFAE05D6378E}" type="datetimeFigureOut">
              <a:rPr lang="ko-KR" altLang="en-US" smtClean="0"/>
              <a:pPr/>
              <a:t>2018-11-13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9EE622-05C9-452F-80E1-9989179ADD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445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5E8111-3E57-41E7-832E-EFAE05D6378E}" type="datetimeFigureOut">
              <a:rPr lang="ko-KR" altLang="en-US" smtClean="0"/>
              <a:pPr/>
              <a:t>2018-11-13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9EE622-05C9-452F-80E1-9989179ADD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4458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5E8111-3E57-41E7-832E-EFAE05D6378E}" type="datetimeFigureOut">
              <a:rPr lang="ko-KR" altLang="en-US" smtClean="0"/>
              <a:pPr/>
              <a:t>2018-11-13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9EE622-05C9-452F-80E1-9989179ADD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9657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5E8111-3E57-41E7-832E-EFAE05D6378E}" type="datetimeFigureOut">
              <a:rPr lang="ko-KR" altLang="en-US" smtClean="0"/>
              <a:pPr/>
              <a:t>2018-11-13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9EE622-05C9-452F-80E1-9989179ADD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3034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5E8111-3E57-41E7-832E-EFAE05D6378E}" type="datetimeFigureOut">
              <a:rPr lang="ko-KR" altLang="en-US" smtClean="0"/>
              <a:pPr/>
              <a:t>2018-11-13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9EE622-05C9-452F-80E1-9989179ADD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7782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5E8111-3E57-41E7-832E-EFAE05D6378E}" type="datetimeFigureOut">
              <a:rPr lang="ko-KR" altLang="en-US" smtClean="0"/>
              <a:pPr/>
              <a:t>2018-11-13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9EE622-05C9-452F-80E1-9989179ADD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972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5E8111-3E57-41E7-832E-EFAE05D6378E}" type="datetimeFigureOut">
              <a:rPr lang="ko-KR" altLang="en-US" smtClean="0"/>
              <a:pPr/>
              <a:t>2018-11-13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9EE622-05C9-452F-80E1-9989179ADD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0320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5E8111-3E57-41E7-832E-EFAE05D6378E}" type="datetimeFigureOut">
              <a:rPr lang="ko-KR" altLang="en-US" smtClean="0"/>
              <a:pPr/>
              <a:t>2018-11-13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9EE622-05C9-452F-80E1-9989179ADD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470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5E8111-3E57-41E7-832E-EFAE05D6378E}" type="datetimeFigureOut">
              <a:rPr lang="ko-KR" altLang="en-US" smtClean="0"/>
              <a:pPr/>
              <a:t>2018-11-13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9EE622-05C9-452F-80E1-9989179ADD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4950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문체부 제목 바탕체" panose="02030609000101010101" pitchFamily="17" charset="-127"/>
              </a:defRPr>
            </a:lvl1pPr>
          </a:lstStyle>
          <a:p>
            <a:fld id="{925E8111-3E57-41E7-832E-EFAE05D6378E}" type="datetimeFigureOut">
              <a:rPr lang="ko-KR" altLang="en-US" smtClean="0"/>
              <a:pPr/>
              <a:t>2018-11-13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문체부 제목 바탕체" panose="02030609000101010101" pitchFamily="17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문체부 제목 바탕체" panose="02030609000101010101" pitchFamily="17" charset="-127"/>
              </a:defRPr>
            </a:lvl1pPr>
          </a:lstStyle>
          <a:p>
            <a:fld id="{FD9EE622-05C9-452F-80E1-9989179ADD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제목 1"/>
          <p:cNvSpPr txBox="1">
            <a:spLocks/>
          </p:cNvSpPr>
          <p:nvPr userDrawn="1"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ea typeface="문체부 제목 바탕체" panose="02030609000101010101" pitchFamily="17" charset="-127"/>
              </a:rPr>
              <a:t>마스터 제목 스타일 편집</a:t>
            </a:r>
          </a:p>
        </p:txBody>
      </p:sp>
      <p:sp>
        <p:nvSpPr>
          <p:cNvPr id="8" name="부제목 2"/>
          <p:cNvSpPr txBox="1">
            <a:spLocks/>
          </p:cNvSpPr>
          <p:nvPr userDrawn="1"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ea typeface="문체부 제목 바탕체" panose="02030609000101010101" pitchFamily="17" charset="-127"/>
              </a:rPr>
              <a:t>클릭하여 마스터 부제목 스타일 편집</a:t>
            </a:r>
          </a:p>
        </p:txBody>
      </p:sp>
      <p:sp>
        <p:nvSpPr>
          <p:cNvPr id="9" name="날짜 개체 틀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5E8111-3E57-41E7-832E-EFAE05D6378E}" type="datetimeFigureOut">
              <a:rPr lang="ko-KR" altLang="en-US" smtClean="0">
                <a:ea typeface="문체부 제목 바탕체" panose="02030609000101010101" pitchFamily="17" charset="-127"/>
              </a:rPr>
              <a:pPr/>
              <a:t>2018-11-13</a:t>
            </a:fld>
            <a:endParaRPr lang="ko-KR" altLang="en-US" dirty="0">
              <a:ea typeface="문체부 제목 바탕체" panose="02030609000101010101" pitchFamily="17" charset="-127"/>
            </a:endParaRPr>
          </a:p>
        </p:txBody>
      </p:sp>
      <p:sp>
        <p:nvSpPr>
          <p:cNvPr id="10" name="슬라이드 번호 개체 틀 5"/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9EE622-05C9-452F-80E1-9989179ADDCF}" type="slidenum">
              <a:rPr lang="ko-KR" altLang="en-US" smtClean="0">
                <a:ea typeface="문체부 제목 바탕체" panose="02030609000101010101" pitchFamily="17" charset="-127"/>
              </a:rPr>
              <a:pPr/>
              <a:t>‹#›</a:t>
            </a:fld>
            <a:endParaRPr lang="ko-KR" altLang="en-US" dirty="0">
              <a:ea typeface="문체부 제목 바탕체" panose="02030609000101010101" pitchFamily="17" charset="-127"/>
            </a:endParaRPr>
          </a:p>
        </p:txBody>
      </p:sp>
      <p:sp>
        <p:nvSpPr>
          <p:cNvPr id="11" name="사각형: 둥근 모서리 10"/>
          <p:cNvSpPr/>
          <p:nvPr userDrawn="1"/>
        </p:nvSpPr>
        <p:spPr>
          <a:xfrm>
            <a:off x="272052" y="235528"/>
            <a:ext cx="11647896" cy="6386946"/>
          </a:xfrm>
          <a:prstGeom prst="roundRect">
            <a:avLst>
              <a:gd name="adj" fmla="val 678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제목 바탕체" panose="02030609000101010101" pitchFamily="17" charset="-127"/>
            </a:endParaRPr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782783" y="147778"/>
            <a:ext cx="544946" cy="452589"/>
            <a:chOff x="819727" y="286320"/>
            <a:chExt cx="544946" cy="452589"/>
          </a:xfrm>
        </p:grpSpPr>
        <p:sp>
          <p:nvSpPr>
            <p:cNvPr id="12" name="타원 11"/>
            <p:cNvSpPr/>
            <p:nvPr userDrawn="1"/>
          </p:nvSpPr>
          <p:spPr>
            <a:xfrm>
              <a:off x="819727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13" name="타원 12"/>
            <p:cNvSpPr/>
            <p:nvPr userDrawn="1"/>
          </p:nvSpPr>
          <p:spPr>
            <a:xfrm>
              <a:off x="1179945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15" name="같음 기호 14"/>
            <p:cNvSpPr/>
            <p:nvPr userDrawn="1"/>
          </p:nvSpPr>
          <p:spPr>
            <a:xfrm rot="16200000">
              <a:off x="877453" y="251687"/>
              <a:ext cx="434115" cy="503381"/>
            </a:xfrm>
            <a:prstGeom prst="mathEqual">
              <a:avLst>
                <a:gd name="adj1" fmla="val 14346"/>
                <a:gd name="adj2" fmla="val 55799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ea typeface="문체부 제목 바탕체" panose="02030609000101010101" pitchFamily="17" charset="-127"/>
              </a:endParaRPr>
            </a:p>
          </p:txBody>
        </p:sp>
      </p:grpSp>
      <p:grpSp>
        <p:nvGrpSpPr>
          <p:cNvPr id="74" name="그룹 73"/>
          <p:cNvGrpSpPr/>
          <p:nvPr userDrawn="1"/>
        </p:nvGrpSpPr>
        <p:grpSpPr>
          <a:xfrm>
            <a:off x="1524000" y="147778"/>
            <a:ext cx="544946" cy="452589"/>
            <a:chOff x="819727" y="286320"/>
            <a:chExt cx="544946" cy="452589"/>
          </a:xfrm>
        </p:grpSpPr>
        <p:sp>
          <p:nvSpPr>
            <p:cNvPr id="75" name="타원 74"/>
            <p:cNvSpPr/>
            <p:nvPr userDrawn="1"/>
          </p:nvSpPr>
          <p:spPr>
            <a:xfrm>
              <a:off x="819727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76" name="타원 75"/>
            <p:cNvSpPr/>
            <p:nvPr userDrawn="1"/>
          </p:nvSpPr>
          <p:spPr>
            <a:xfrm>
              <a:off x="1179945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77" name="같음 기호 76"/>
            <p:cNvSpPr/>
            <p:nvPr userDrawn="1"/>
          </p:nvSpPr>
          <p:spPr>
            <a:xfrm rot="16200000">
              <a:off x="877453" y="251687"/>
              <a:ext cx="434115" cy="503381"/>
            </a:xfrm>
            <a:prstGeom prst="mathEqual">
              <a:avLst>
                <a:gd name="adj1" fmla="val 14346"/>
                <a:gd name="adj2" fmla="val 55799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ea typeface="문체부 제목 바탕체" panose="02030609000101010101" pitchFamily="17" charset="-127"/>
              </a:endParaRPr>
            </a:p>
          </p:txBody>
        </p:sp>
      </p:grpSp>
      <p:grpSp>
        <p:nvGrpSpPr>
          <p:cNvPr id="78" name="그룹 77"/>
          <p:cNvGrpSpPr/>
          <p:nvPr userDrawn="1"/>
        </p:nvGrpSpPr>
        <p:grpSpPr>
          <a:xfrm>
            <a:off x="2237508" y="147778"/>
            <a:ext cx="544946" cy="452589"/>
            <a:chOff x="819727" y="286320"/>
            <a:chExt cx="544946" cy="452589"/>
          </a:xfrm>
        </p:grpSpPr>
        <p:sp>
          <p:nvSpPr>
            <p:cNvPr id="79" name="타원 78"/>
            <p:cNvSpPr/>
            <p:nvPr userDrawn="1"/>
          </p:nvSpPr>
          <p:spPr>
            <a:xfrm>
              <a:off x="819727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80" name="타원 79"/>
            <p:cNvSpPr/>
            <p:nvPr userDrawn="1"/>
          </p:nvSpPr>
          <p:spPr>
            <a:xfrm>
              <a:off x="1179945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81" name="같음 기호 80"/>
            <p:cNvSpPr/>
            <p:nvPr userDrawn="1"/>
          </p:nvSpPr>
          <p:spPr>
            <a:xfrm rot="16200000">
              <a:off x="877453" y="251687"/>
              <a:ext cx="434115" cy="503381"/>
            </a:xfrm>
            <a:prstGeom prst="mathEqual">
              <a:avLst>
                <a:gd name="adj1" fmla="val 14346"/>
                <a:gd name="adj2" fmla="val 55799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ea typeface="문체부 제목 바탕체" panose="02030609000101010101" pitchFamily="17" charset="-127"/>
              </a:endParaRPr>
            </a:p>
          </p:txBody>
        </p:sp>
      </p:grpSp>
      <p:grpSp>
        <p:nvGrpSpPr>
          <p:cNvPr id="82" name="그룹 81"/>
          <p:cNvGrpSpPr/>
          <p:nvPr userDrawn="1"/>
        </p:nvGrpSpPr>
        <p:grpSpPr>
          <a:xfrm>
            <a:off x="2948708" y="147778"/>
            <a:ext cx="544946" cy="452589"/>
            <a:chOff x="819727" y="286320"/>
            <a:chExt cx="544946" cy="452589"/>
          </a:xfrm>
        </p:grpSpPr>
        <p:sp>
          <p:nvSpPr>
            <p:cNvPr id="83" name="타원 82"/>
            <p:cNvSpPr/>
            <p:nvPr userDrawn="1"/>
          </p:nvSpPr>
          <p:spPr>
            <a:xfrm>
              <a:off x="819727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84" name="타원 83"/>
            <p:cNvSpPr/>
            <p:nvPr userDrawn="1"/>
          </p:nvSpPr>
          <p:spPr>
            <a:xfrm>
              <a:off x="1179945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85" name="같음 기호 84"/>
            <p:cNvSpPr/>
            <p:nvPr userDrawn="1"/>
          </p:nvSpPr>
          <p:spPr>
            <a:xfrm rot="16200000">
              <a:off x="877453" y="251687"/>
              <a:ext cx="434115" cy="503381"/>
            </a:xfrm>
            <a:prstGeom prst="mathEqual">
              <a:avLst>
                <a:gd name="adj1" fmla="val 14346"/>
                <a:gd name="adj2" fmla="val 55799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ea typeface="문체부 제목 바탕체" panose="02030609000101010101" pitchFamily="17" charset="-127"/>
              </a:endParaRPr>
            </a:p>
          </p:txBody>
        </p:sp>
      </p:grpSp>
      <p:grpSp>
        <p:nvGrpSpPr>
          <p:cNvPr id="86" name="그룹 85"/>
          <p:cNvGrpSpPr/>
          <p:nvPr userDrawn="1"/>
        </p:nvGrpSpPr>
        <p:grpSpPr>
          <a:xfrm>
            <a:off x="3687617" y="147778"/>
            <a:ext cx="544946" cy="452589"/>
            <a:chOff x="819727" y="286320"/>
            <a:chExt cx="544946" cy="452589"/>
          </a:xfrm>
        </p:grpSpPr>
        <p:sp>
          <p:nvSpPr>
            <p:cNvPr id="87" name="타원 86"/>
            <p:cNvSpPr/>
            <p:nvPr userDrawn="1"/>
          </p:nvSpPr>
          <p:spPr>
            <a:xfrm>
              <a:off x="819727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88" name="타원 87"/>
            <p:cNvSpPr/>
            <p:nvPr userDrawn="1"/>
          </p:nvSpPr>
          <p:spPr>
            <a:xfrm>
              <a:off x="1179945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89" name="같음 기호 88"/>
            <p:cNvSpPr/>
            <p:nvPr userDrawn="1"/>
          </p:nvSpPr>
          <p:spPr>
            <a:xfrm rot="16200000">
              <a:off x="877453" y="251687"/>
              <a:ext cx="434115" cy="503381"/>
            </a:xfrm>
            <a:prstGeom prst="mathEqual">
              <a:avLst>
                <a:gd name="adj1" fmla="val 14346"/>
                <a:gd name="adj2" fmla="val 55799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ea typeface="문체부 제목 바탕체" panose="02030609000101010101" pitchFamily="17" charset="-127"/>
              </a:endParaRPr>
            </a:p>
          </p:txBody>
        </p:sp>
      </p:grpSp>
      <p:grpSp>
        <p:nvGrpSpPr>
          <p:cNvPr id="90" name="그룹 89"/>
          <p:cNvGrpSpPr/>
          <p:nvPr userDrawn="1"/>
        </p:nvGrpSpPr>
        <p:grpSpPr>
          <a:xfrm>
            <a:off x="4394622" y="147778"/>
            <a:ext cx="544946" cy="452589"/>
            <a:chOff x="819727" y="286320"/>
            <a:chExt cx="544946" cy="452589"/>
          </a:xfrm>
        </p:grpSpPr>
        <p:sp>
          <p:nvSpPr>
            <p:cNvPr id="91" name="타원 90"/>
            <p:cNvSpPr/>
            <p:nvPr userDrawn="1"/>
          </p:nvSpPr>
          <p:spPr>
            <a:xfrm>
              <a:off x="819727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92" name="타원 91"/>
            <p:cNvSpPr/>
            <p:nvPr userDrawn="1"/>
          </p:nvSpPr>
          <p:spPr>
            <a:xfrm>
              <a:off x="1179945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93" name="같음 기호 92"/>
            <p:cNvSpPr/>
            <p:nvPr userDrawn="1"/>
          </p:nvSpPr>
          <p:spPr>
            <a:xfrm rot="16200000">
              <a:off x="877453" y="251687"/>
              <a:ext cx="434115" cy="503381"/>
            </a:xfrm>
            <a:prstGeom prst="mathEqual">
              <a:avLst>
                <a:gd name="adj1" fmla="val 14346"/>
                <a:gd name="adj2" fmla="val 55799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ea typeface="문체부 제목 바탕체" panose="02030609000101010101" pitchFamily="17" charset="-127"/>
              </a:endParaRPr>
            </a:p>
          </p:txBody>
        </p:sp>
      </p:grpSp>
      <p:grpSp>
        <p:nvGrpSpPr>
          <p:cNvPr id="94" name="그룹 93"/>
          <p:cNvGrpSpPr/>
          <p:nvPr userDrawn="1"/>
        </p:nvGrpSpPr>
        <p:grpSpPr>
          <a:xfrm>
            <a:off x="5118309" y="147778"/>
            <a:ext cx="544946" cy="452589"/>
            <a:chOff x="819727" y="286320"/>
            <a:chExt cx="544946" cy="452589"/>
          </a:xfrm>
        </p:grpSpPr>
        <p:sp>
          <p:nvSpPr>
            <p:cNvPr id="95" name="타원 94"/>
            <p:cNvSpPr/>
            <p:nvPr userDrawn="1"/>
          </p:nvSpPr>
          <p:spPr>
            <a:xfrm>
              <a:off x="819727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96" name="타원 95"/>
            <p:cNvSpPr/>
            <p:nvPr userDrawn="1"/>
          </p:nvSpPr>
          <p:spPr>
            <a:xfrm>
              <a:off x="1179945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97" name="같음 기호 96"/>
            <p:cNvSpPr/>
            <p:nvPr userDrawn="1"/>
          </p:nvSpPr>
          <p:spPr>
            <a:xfrm rot="16200000">
              <a:off x="877453" y="251687"/>
              <a:ext cx="434115" cy="503381"/>
            </a:xfrm>
            <a:prstGeom prst="mathEqual">
              <a:avLst>
                <a:gd name="adj1" fmla="val 14346"/>
                <a:gd name="adj2" fmla="val 55799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ea typeface="문체부 제목 바탕체" panose="02030609000101010101" pitchFamily="17" charset="-127"/>
              </a:endParaRPr>
            </a:p>
          </p:txBody>
        </p:sp>
      </p:grpSp>
      <p:grpSp>
        <p:nvGrpSpPr>
          <p:cNvPr id="98" name="그룹 97"/>
          <p:cNvGrpSpPr/>
          <p:nvPr userDrawn="1"/>
        </p:nvGrpSpPr>
        <p:grpSpPr>
          <a:xfrm>
            <a:off x="5842631" y="147778"/>
            <a:ext cx="544946" cy="452589"/>
            <a:chOff x="819727" y="286320"/>
            <a:chExt cx="544946" cy="452589"/>
          </a:xfrm>
        </p:grpSpPr>
        <p:sp>
          <p:nvSpPr>
            <p:cNvPr id="99" name="타원 98"/>
            <p:cNvSpPr/>
            <p:nvPr userDrawn="1"/>
          </p:nvSpPr>
          <p:spPr>
            <a:xfrm>
              <a:off x="819727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100" name="타원 99"/>
            <p:cNvSpPr/>
            <p:nvPr userDrawn="1"/>
          </p:nvSpPr>
          <p:spPr>
            <a:xfrm>
              <a:off x="1179945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101" name="같음 기호 100"/>
            <p:cNvSpPr/>
            <p:nvPr userDrawn="1"/>
          </p:nvSpPr>
          <p:spPr>
            <a:xfrm rot="16200000">
              <a:off x="877453" y="251687"/>
              <a:ext cx="434115" cy="503381"/>
            </a:xfrm>
            <a:prstGeom prst="mathEqual">
              <a:avLst>
                <a:gd name="adj1" fmla="val 14346"/>
                <a:gd name="adj2" fmla="val 55799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ea typeface="문체부 제목 바탕체" panose="02030609000101010101" pitchFamily="17" charset="-127"/>
              </a:endParaRPr>
            </a:p>
          </p:txBody>
        </p:sp>
      </p:grpSp>
      <p:grpSp>
        <p:nvGrpSpPr>
          <p:cNvPr id="102" name="그룹 101"/>
          <p:cNvGrpSpPr/>
          <p:nvPr userDrawn="1"/>
        </p:nvGrpSpPr>
        <p:grpSpPr>
          <a:xfrm>
            <a:off x="6565638" y="147778"/>
            <a:ext cx="544946" cy="452589"/>
            <a:chOff x="819727" y="286320"/>
            <a:chExt cx="544946" cy="452589"/>
          </a:xfrm>
        </p:grpSpPr>
        <p:sp>
          <p:nvSpPr>
            <p:cNvPr id="103" name="타원 102"/>
            <p:cNvSpPr/>
            <p:nvPr userDrawn="1"/>
          </p:nvSpPr>
          <p:spPr>
            <a:xfrm>
              <a:off x="819727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104" name="타원 103"/>
            <p:cNvSpPr/>
            <p:nvPr userDrawn="1"/>
          </p:nvSpPr>
          <p:spPr>
            <a:xfrm>
              <a:off x="1179945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105" name="같음 기호 104"/>
            <p:cNvSpPr/>
            <p:nvPr userDrawn="1"/>
          </p:nvSpPr>
          <p:spPr>
            <a:xfrm rot="16200000">
              <a:off x="877453" y="251687"/>
              <a:ext cx="434115" cy="503381"/>
            </a:xfrm>
            <a:prstGeom prst="mathEqual">
              <a:avLst>
                <a:gd name="adj1" fmla="val 14346"/>
                <a:gd name="adj2" fmla="val 55799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ea typeface="문체부 제목 바탕체" panose="02030609000101010101" pitchFamily="17" charset="-127"/>
              </a:endParaRPr>
            </a:p>
          </p:txBody>
        </p:sp>
      </p:grpSp>
      <p:grpSp>
        <p:nvGrpSpPr>
          <p:cNvPr id="106" name="그룹 105"/>
          <p:cNvGrpSpPr/>
          <p:nvPr userDrawn="1"/>
        </p:nvGrpSpPr>
        <p:grpSpPr>
          <a:xfrm>
            <a:off x="7274893" y="147778"/>
            <a:ext cx="544946" cy="452589"/>
            <a:chOff x="819727" y="286320"/>
            <a:chExt cx="544946" cy="452589"/>
          </a:xfrm>
        </p:grpSpPr>
        <p:sp>
          <p:nvSpPr>
            <p:cNvPr id="107" name="타원 106"/>
            <p:cNvSpPr/>
            <p:nvPr userDrawn="1"/>
          </p:nvSpPr>
          <p:spPr>
            <a:xfrm>
              <a:off x="819727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108" name="타원 107"/>
            <p:cNvSpPr/>
            <p:nvPr userDrawn="1"/>
          </p:nvSpPr>
          <p:spPr>
            <a:xfrm>
              <a:off x="1179945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109" name="같음 기호 108"/>
            <p:cNvSpPr/>
            <p:nvPr userDrawn="1"/>
          </p:nvSpPr>
          <p:spPr>
            <a:xfrm rot="16200000">
              <a:off x="877453" y="251687"/>
              <a:ext cx="434115" cy="503381"/>
            </a:xfrm>
            <a:prstGeom prst="mathEqual">
              <a:avLst>
                <a:gd name="adj1" fmla="val 14346"/>
                <a:gd name="adj2" fmla="val 55799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ea typeface="문체부 제목 바탕체" panose="02030609000101010101" pitchFamily="17" charset="-127"/>
              </a:endParaRPr>
            </a:p>
          </p:txBody>
        </p:sp>
      </p:grpSp>
      <p:grpSp>
        <p:nvGrpSpPr>
          <p:cNvPr id="110" name="그룹 109"/>
          <p:cNvGrpSpPr/>
          <p:nvPr userDrawn="1"/>
        </p:nvGrpSpPr>
        <p:grpSpPr>
          <a:xfrm>
            <a:off x="8002524" y="147778"/>
            <a:ext cx="544946" cy="452589"/>
            <a:chOff x="819727" y="286320"/>
            <a:chExt cx="544946" cy="452589"/>
          </a:xfrm>
        </p:grpSpPr>
        <p:sp>
          <p:nvSpPr>
            <p:cNvPr id="111" name="타원 110"/>
            <p:cNvSpPr/>
            <p:nvPr userDrawn="1"/>
          </p:nvSpPr>
          <p:spPr>
            <a:xfrm>
              <a:off x="819727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112" name="타원 111"/>
            <p:cNvSpPr/>
            <p:nvPr userDrawn="1"/>
          </p:nvSpPr>
          <p:spPr>
            <a:xfrm>
              <a:off x="1179945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113" name="같음 기호 112"/>
            <p:cNvSpPr/>
            <p:nvPr userDrawn="1"/>
          </p:nvSpPr>
          <p:spPr>
            <a:xfrm rot="16200000">
              <a:off x="877453" y="251687"/>
              <a:ext cx="434115" cy="503381"/>
            </a:xfrm>
            <a:prstGeom prst="mathEqual">
              <a:avLst>
                <a:gd name="adj1" fmla="val 14346"/>
                <a:gd name="adj2" fmla="val 55799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ea typeface="문체부 제목 바탕체" panose="02030609000101010101" pitchFamily="17" charset="-127"/>
              </a:endParaRPr>
            </a:p>
          </p:txBody>
        </p:sp>
      </p:grpSp>
      <p:grpSp>
        <p:nvGrpSpPr>
          <p:cNvPr id="114" name="그룹 113"/>
          <p:cNvGrpSpPr/>
          <p:nvPr userDrawn="1"/>
        </p:nvGrpSpPr>
        <p:grpSpPr>
          <a:xfrm>
            <a:off x="8731671" y="147778"/>
            <a:ext cx="544946" cy="452589"/>
            <a:chOff x="819727" y="286320"/>
            <a:chExt cx="544946" cy="452589"/>
          </a:xfrm>
        </p:grpSpPr>
        <p:sp>
          <p:nvSpPr>
            <p:cNvPr id="115" name="타원 114"/>
            <p:cNvSpPr/>
            <p:nvPr userDrawn="1"/>
          </p:nvSpPr>
          <p:spPr>
            <a:xfrm>
              <a:off x="819727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116" name="타원 115"/>
            <p:cNvSpPr/>
            <p:nvPr userDrawn="1"/>
          </p:nvSpPr>
          <p:spPr>
            <a:xfrm>
              <a:off x="1179945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117" name="같음 기호 116"/>
            <p:cNvSpPr/>
            <p:nvPr userDrawn="1"/>
          </p:nvSpPr>
          <p:spPr>
            <a:xfrm rot="16200000">
              <a:off x="877453" y="251687"/>
              <a:ext cx="434115" cy="503381"/>
            </a:xfrm>
            <a:prstGeom prst="mathEqual">
              <a:avLst>
                <a:gd name="adj1" fmla="val 14346"/>
                <a:gd name="adj2" fmla="val 55799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ea typeface="문체부 제목 바탕체" panose="02030609000101010101" pitchFamily="17" charset="-127"/>
              </a:endParaRPr>
            </a:p>
          </p:txBody>
        </p:sp>
      </p:grpSp>
      <p:grpSp>
        <p:nvGrpSpPr>
          <p:cNvPr id="118" name="그룹 117"/>
          <p:cNvGrpSpPr/>
          <p:nvPr userDrawn="1"/>
        </p:nvGrpSpPr>
        <p:grpSpPr>
          <a:xfrm>
            <a:off x="9464962" y="147778"/>
            <a:ext cx="544946" cy="452589"/>
            <a:chOff x="819727" y="286320"/>
            <a:chExt cx="544946" cy="452589"/>
          </a:xfrm>
        </p:grpSpPr>
        <p:sp>
          <p:nvSpPr>
            <p:cNvPr id="119" name="타원 118"/>
            <p:cNvSpPr/>
            <p:nvPr userDrawn="1"/>
          </p:nvSpPr>
          <p:spPr>
            <a:xfrm>
              <a:off x="819727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120" name="타원 119"/>
            <p:cNvSpPr/>
            <p:nvPr userDrawn="1"/>
          </p:nvSpPr>
          <p:spPr>
            <a:xfrm>
              <a:off x="1179945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121" name="같음 기호 120"/>
            <p:cNvSpPr/>
            <p:nvPr userDrawn="1"/>
          </p:nvSpPr>
          <p:spPr>
            <a:xfrm rot="16200000">
              <a:off x="877453" y="251687"/>
              <a:ext cx="434115" cy="503381"/>
            </a:xfrm>
            <a:prstGeom prst="mathEqual">
              <a:avLst>
                <a:gd name="adj1" fmla="val 14346"/>
                <a:gd name="adj2" fmla="val 55799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ea typeface="문체부 제목 바탕체" panose="02030609000101010101" pitchFamily="17" charset="-127"/>
              </a:endParaRPr>
            </a:p>
          </p:txBody>
        </p:sp>
      </p:grpSp>
      <p:grpSp>
        <p:nvGrpSpPr>
          <p:cNvPr id="122" name="그룹 121"/>
          <p:cNvGrpSpPr/>
          <p:nvPr userDrawn="1"/>
        </p:nvGrpSpPr>
        <p:grpSpPr>
          <a:xfrm>
            <a:off x="10183170" y="147778"/>
            <a:ext cx="544946" cy="452589"/>
            <a:chOff x="819727" y="286320"/>
            <a:chExt cx="544946" cy="452589"/>
          </a:xfrm>
        </p:grpSpPr>
        <p:sp>
          <p:nvSpPr>
            <p:cNvPr id="123" name="타원 122"/>
            <p:cNvSpPr/>
            <p:nvPr userDrawn="1"/>
          </p:nvSpPr>
          <p:spPr>
            <a:xfrm>
              <a:off x="819727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124" name="타원 123"/>
            <p:cNvSpPr/>
            <p:nvPr userDrawn="1"/>
          </p:nvSpPr>
          <p:spPr>
            <a:xfrm>
              <a:off x="1179945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125" name="같음 기호 124"/>
            <p:cNvSpPr/>
            <p:nvPr userDrawn="1"/>
          </p:nvSpPr>
          <p:spPr>
            <a:xfrm rot="16200000">
              <a:off x="877453" y="251687"/>
              <a:ext cx="434115" cy="503381"/>
            </a:xfrm>
            <a:prstGeom prst="mathEqual">
              <a:avLst>
                <a:gd name="adj1" fmla="val 14346"/>
                <a:gd name="adj2" fmla="val 55799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ea typeface="문체부 제목 바탕체" panose="02030609000101010101" pitchFamily="17" charset="-127"/>
              </a:endParaRPr>
            </a:p>
          </p:txBody>
        </p:sp>
      </p:grpSp>
      <p:grpSp>
        <p:nvGrpSpPr>
          <p:cNvPr id="126" name="그룹 125"/>
          <p:cNvGrpSpPr/>
          <p:nvPr userDrawn="1"/>
        </p:nvGrpSpPr>
        <p:grpSpPr>
          <a:xfrm>
            <a:off x="10896594" y="147778"/>
            <a:ext cx="544946" cy="452589"/>
            <a:chOff x="819727" y="286320"/>
            <a:chExt cx="544946" cy="452589"/>
          </a:xfrm>
        </p:grpSpPr>
        <p:sp>
          <p:nvSpPr>
            <p:cNvPr id="127" name="타원 126"/>
            <p:cNvSpPr/>
            <p:nvPr userDrawn="1"/>
          </p:nvSpPr>
          <p:spPr>
            <a:xfrm>
              <a:off x="819727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128" name="타원 127"/>
            <p:cNvSpPr/>
            <p:nvPr userDrawn="1"/>
          </p:nvSpPr>
          <p:spPr>
            <a:xfrm>
              <a:off x="1179945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129" name="같음 기호 128"/>
            <p:cNvSpPr/>
            <p:nvPr userDrawn="1"/>
          </p:nvSpPr>
          <p:spPr>
            <a:xfrm rot="16200000">
              <a:off x="877453" y="251687"/>
              <a:ext cx="434115" cy="503381"/>
            </a:xfrm>
            <a:prstGeom prst="mathEqual">
              <a:avLst>
                <a:gd name="adj1" fmla="val 14346"/>
                <a:gd name="adj2" fmla="val 55799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ea typeface="문체부 제목 바탕체" panose="02030609000101010101" pitchFamily="17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2118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문체부 제목 바탕체" panose="02030609000101010101" pitchFamily="17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문체부 제목 바탕체" panose="02030609000101010101" pitchFamily="17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문체부 제목 바탕체" panose="02030609000101010101" pitchFamily="17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문체부 제목 바탕체" panose="02030609000101010101" pitchFamily="17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문체부 제목 바탕체" panose="02030609000101010101" pitchFamily="17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문체부 제목 바탕체" panose="02030609000101010101" pitchFamily="17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0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0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0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4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6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6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7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pPr>
              <a:defRPr/>
            </a:pPr>
            <a:r>
              <a:rPr lang="ko-KR" altLang="en-US" sz="6200" b="1" dirty="0">
                <a:latin typeface="+mj-ea"/>
                <a:ea typeface="+mj-ea"/>
              </a:rPr>
              <a:t>기능분석 보고서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37226" y="4615334"/>
            <a:ext cx="8677883" cy="1888820"/>
          </a:xfrm>
        </p:spPr>
        <p:txBody>
          <a:bodyPr>
            <a:normAutofit fontScale="92500" lnSpcReduction="20000"/>
          </a:bodyPr>
          <a:lstStyle/>
          <a:p>
            <a:pPr lvl="0" algn="l">
              <a:defRPr/>
            </a:pPr>
            <a:endParaRPr lang="en-US" altLang="ko-KR" dirty="0"/>
          </a:p>
          <a:p>
            <a:pPr lvl="0" algn="l">
              <a:defRPr/>
            </a:pPr>
            <a:r>
              <a:rPr lang="ko-KR" altLang="en-US" dirty="0"/>
              <a:t> </a:t>
            </a:r>
            <a:r>
              <a:rPr lang="en-US" altLang="ko-KR" dirty="0">
                <a:latin typeface="+mn-ea"/>
                <a:ea typeface="+mn-ea"/>
              </a:rPr>
              <a:t>5</a:t>
            </a:r>
            <a:r>
              <a:rPr lang="ko-KR" altLang="en-US" dirty="0">
                <a:latin typeface="+mn-ea"/>
                <a:ea typeface="+mn-ea"/>
              </a:rPr>
              <a:t>조</a:t>
            </a:r>
          </a:p>
          <a:p>
            <a:pPr lvl="0" algn="l">
              <a:defRPr/>
            </a:pPr>
            <a:r>
              <a:rPr lang="ko-KR" altLang="en-US" dirty="0">
                <a:latin typeface="+mn-ea"/>
                <a:ea typeface="+mn-ea"/>
              </a:rPr>
              <a:t>조장 </a:t>
            </a:r>
            <a:r>
              <a:rPr lang="en-US" altLang="ko-KR" dirty="0">
                <a:latin typeface="+mn-ea"/>
                <a:ea typeface="+mn-ea"/>
              </a:rPr>
              <a:t>: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60152159 </a:t>
            </a:r>
            <a:r>
              <a:rPr lang="ko-KR" altLang="en-US" dirty="0">
                <a:latin typeface="+mn-ea"/>
                <a:ea typeface="+mn-ea"/>
              </a:rPr>
              <a:t>김민종                                                      </a:t>
            </a:r>
          </a:p>
          <a:p>
            <a:pPr lvl="0" algn="l">
              <a:defRPr/>
            </a:pPr>
            <a:r>
              <a:rPr lang="ko-KR" altLang="en-US" dirty="0">
                <a:latin typeface="+mn-ea"/>
                <a:ea typeface="+mn-ea"/>
              </a:rPr>
              <a:t>조원 </a:t>
            </a:r>
            <a:r>
              <a:rPr lang="en-US" altLang="ko-KR" dirty="0">
                <a:latin typeface="+mn-ea"/>
                <a:ea typeface="+mn-ea"/>
              </a:rPr>
              <a:t>: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60152581 </a:t>
            </a:r>
            <a:r>
              <a:rPr lang="ko-KR" altLang="en-US" dirty="0">
                <a:latin typeface="+mn-ea"/>
                <a:ea typeface="+mn-ea"/>
              </a:rPr>
              <a:t>이종웅</a:t>
            </a:r>
            <a:r>
              <a:rPr lang="en-US" altLang="ko-KR" dirty="0">
                <a:latin typeface="+mn-ea"/>
                <a:ea typeface="+mn-ea"/>
              </a:rPr>
              <a:t> 60172176 </a:t>
            </a:r>
            <a:r>
              <a:rPr lang="ko-KR" altLang="en-US" dirty="0" err="1">
                <a:latin typeface="+mn-ea"/>
                <a:ea typeface="+mn-ea"/>
              </a:rPr>
              <a:t>윤시온</a:t>
            </a:r>
            <a:endParaRPr lang="ko-KR" altLang="en-US" dirty="0">
              <a:latin typeface="+mn-ea"/>
              <a:ea typeface="+mn-ea"/>
            </a:endParaRPr>
          </a:p>
          <a:p>
            <a:pPr lvl="0" algn="l">
              <a:defRPr/>
            </a:pPr>
            <a:r>
              <a:rPr lang="ko-KR" altLang="en-US" dirty="0">
                <a:latin typeface="+mn-ea"/>
                <a:ea typeface="+mn-ea"/>
              </a:rPr>
              <a:t>        </a:t>
            </a:r>
            <a:r>
              <a:rPr lang="en-US" altLang="ko-KR" dirty="0">
                <a:latin typeface="+mn-ea"/>
                <a:ea typeface="+mn-ea"/>
              </a:rPr>
              <a:t>60152178 </a:t>
            </a:r>
            <a:r>
              <a:rPr lang="ko-KR" altLang="en-US" dirty="0">
                <a:latin typeface="+mn-ea"/>
                <a:ea typeface="+mn-ea"/>
              </a:rPr>
              <a:t>김현수</a:t>
            </a:r>
            <a:r>
              <a:rPr lang="en-US" altLang="ko-KR" dirty="0">
                <a:latin typeface="+mn-ea"/>
                <a:ea typeface="+mn-ea"/>
              </a:rPr>
              <a:t> 60132258 </a:t>
            </a:r>
            <a:r>
              <a:rPr lang="ko-KR" altLang="en-US" dirty="0">
                <a:latin typeface="+mn-ea"/>
                <a:ea typeface="+mn-ea"/>
              </a:rPr>
              <a:t>김현호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71738" y="3429000"/>
            <a:ext cx="7144702" cy="519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800" dirty="0"/>
              <a:t>SET</a:t>
            </a:r>
            <a:r>
              <a:rPr lang="ko-KR" altLang="en-US" sz="2800" dirty="0"/>
              <a:t> </a:t>
            </a:r>
            <a:r>
              <a:rPr lang="en-US" altLang="ko-KR" sz="2800" dirty="0"/>
              <a:t>(S</a:t>
            </a:r>
            <a:r>
              <a:rPr lang="en-US" altLang="ko-KR" sz="2800" cap="none" dirty="0"/>
              <a:t>ocial-</a:t>
            </a:r>
            <a:r>
              <a:rPr lang="en-US" altLang="ko-KR" sz="2800" dirty="0"/>
              <a:t>E</a:t>
            </a:r>
            <a:r>
              <a:rPr lang="en-US" altLang="ko-KR" sz="2800" cap="none" dirty="0"/>
              <a:t>ngineering-</a:t>
            </a:r>
            <a:r>
              <a:rPr lang="en-US" altLang="ko-KR" sz="2800" dirty="0"/>
              <a:t>T</a:t>
            </a:r>
            <a:r>
              <a:rPr lang="en-US" altLang="ko-KR" sz="2800" cap="none" dirty="0"/>
              <a:t>oolkit</a:t>
            </a:r>
            <a:r>
              <a:rPr lang="en-US" altLang="ko-KR" sz="2800" dirty="0"/>
              <a:t>)</a:t>
            </a:r>
            <a:r>
              <a:rPr lang="ko-KR" altLang="en-US" sz="2800" dirty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164194" y="634446"/>
            <a:ext cx="1715137" cy="55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179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164194" y="634446"/>
            <a:ext cx="1715137" cy="557419"/>
          </a:xfrm>
          <a:prstGeom prst="rect">
            <a:avLst/>
          </a:prstGeom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C0EE4AF-A4AB-4358-85A3-3F17BECEBB0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10993" y="2419492"/>
          <a:ext cx="5396913" cy="197673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56200">
                  <a:extLst>
                    <a:ext uri="{9D8B030D-6E8A-4147-A177-3AD203B41FA5}">
                      <a16:colId xmlns:a16="http://schemas.microsoft.com/office/drawing/2014/main" val="355510692"/>
                    </a:ext>
                  </a:extLst>
                </a:gridCol>
                <a:gridCol w="3640713">
                  <a:extLst>
                    <a:ext uri="{9D8B030D-6E8A-4147-A177-3AD203B41FA5}">
                      <a16:colId xmlns:a16="http://schemas.microsoft.com/office/drawing/2014/main" val="643186882"/>
                    </a:ext>
                  </a:extLst>
                </a:gridCol>
              </a:tblGrid>
              <a:tr h="7188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전체 코드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복제 사이트를 </a:t>
                      </a:r>
                      <a:r>
                        <a:rPr lang="ko-KR" altLang="en-US" sz="18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메인으로</a:t>
                      </a:r>
                      <a:r>
                        <a:rPr lang="ko-KR" altLang="en-US" sz="18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이동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209281"/>
                  </a:ext>
                </a:extLst>
              </a:tr>
              <a:tr h="1257922">
                <a:tc>
                  <a:txBody>
                    <a:bodyPr/>
                    <a:lstStyle/>
                    <a:p>
                      <a:pPr algn="ctr" fontAlgn="base" latinLnBrk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파일을</a:t>
                      </a:r>
                      <a:r>
                        <a:rPr lang="en-US" altLang="ko-KR" sz="1800" b="1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1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지정한 경로에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이동시키기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541143"/>
                  </a:ext>
                </a:extLst>
              </a:tr>
            </a:tbl>
          </a:graphicData>
        </a:graphic>
      </p:graphicFrame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26660" y="73466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0" y="168536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0" y="369336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45458" y="174811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69" name="_x29903528" descr="EMB00002ee43b1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58" y="2419492"/>
            <a:ext cx="5400675" cy="1976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17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C7A15C0A-7448-4DD2-BBC0-8D39EDFF2D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924" y="832339"/>
            <a:ext cx="5044877" cy="2872989"/>
          </a:xfrm>
        </p:spPr>
      </p:pic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AE26458-9EAE-4532-BE15-66B11AB6D5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51225"/>
            <a:ext cx="5183188" cy="823912"/>
          </a:xfrm>
          <a:solidFill>
            <a:schemeClr val="tx1"/>
          </a:solidFill>
        </p:spPr>
        <p:txBody>
          <a:bodyPr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SETHandler</a:t>
            </a:r>
            <a:endParaRPr lang="ko-KR" altLang="en-US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ACF60F3-53DB-4C0E-9628-F40A1FB454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924" y="3705328"/>
            <a:ext cx="3795089" cy="248433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D6AF713-1971-40DF-9136-2E396FD23C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164194" y="634446"/>
            <a:ext cx="1715137" cy="557419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582FC24-EB85-4507-AAD3-9642A5378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493282"/>
              </p:ext>
            </p:extLst>
          </p:nvPr>
        </p:nvGraphicFramePr>
        <p:xfrm>
          <a:off x="6096000" y="1191865"/>
          <a:ext cx="5259388" cy="470887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259388">
                  <a:extLst>
                    <a:ext uri="{9D8B030D-6E8A-4147-A177-3AD203B41FA5}">
                      <a16:colId xmlns:a16="http://schemas.microsoft.com/office/drawing/2014/main" val="1477728038"/>
                    </a:ext>
                  </a:extLst>
                </a:gridCol>
              </a:tblGrid>
              <a:tr h="101430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dirty="0" err="1">
                          <a:solidFill>
                            <a:schemeClr val="bg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SEThandler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691444"/>
                  </a:ext>
                </a:extLst>
              </a:tr>
              <a:tr h="3694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서버에 도착하는 </a:t>
                      </a:r>
                      <a:r>
                        <a:rPr lang="en-US" altLang="ko-KR" sz="2400" dirty="0"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HTTP </a:t>
                      </a:r>
                      <a:r>
                        <a:rPr lang="ko-KR" altLang="en-US" sz="2400" dirty="0"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요청을 처리하는 데 사용됩니다</a:t>
                      </a:r>
                      <a:r>
                        <a:rPr lang="en-US" altLang="ko-KR" sz="2400" dirty="0"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. </a:t>
                      </a:r>
                      <a:r>
                        <a:rPr lang="ko-KR" altLang="en-US" sz="2400" dirty="0"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그 자체로 실제 </a:t>
                      </a:r>
                      <a:r>
                        <a:rPr lang="en-US" altLang="ko-KR" sz="2400" dirty="0"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HTTP </a:t>
                      </a:r>
                      <a:r>
                        <a:rPr lang="ko-KR" altLang="en-US" sz="2400" dirty="0"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요청에 응답할 수 없습니다</a:t>
                      </a:r>
                      <a:r>
                        <a:rPr lang="en-US" altLang="ko-KR" sz="2400" dirty="0"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. </a:t>
                      </a:r>
                      <a:r>
                        <a:rPr lang="ko-KR" altLang="en-US" sz="2400" dirty="0"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각 요청 방법</a:t>
                      </a:r>
                      <a:r>
                        <a:rPr lang="en-US" altLang="ko-KR" sz="2400" dirty="0"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(</a:t>
                      </a:r>
                      <a:r>
                        <a:rPr lang="ko-KR" altLang="en-US" sz="2400" dirty="0"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예 </a:t>
                      </a:r>
                      <a:r>
                        <a:rPr lang="en-US" altLang="ko-KR" sz="2400" dirty="0"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: GET</a:t>
                      </a:r>
                      <a:r>
                        <a:rPr lang="ko-KR" altLang="en-US" sz="2400" dirty="0"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 또는 </a:t>
                      </a:r>
                      <a:r>
                        <a:rPr lang="en-US" altLang="ko-KR" sz="2400" dirty="0"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POST)</a:t>
                      </a:r>
                      <a:r>
                        <a:rPr lang="ko-KR" altLang="en-US" sz="2400" dirty="0"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을 처리하려면 하위 분류되어야 합니다</a:t>
                      </a:r>
                      <a:r>
                        <a:rPr lang="en-US" altLang="ko-KR" sz="2400" dirty="0"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.</a:t>
                      </a:r>
                      <a:endParaRPr lang="ko-KR" altLang="en-US" sz="2400" dirty="0">
                        <a:latin typeface="+mn-ea"/>
                        <a:ea typeface="+mn-ea"/>
                        <a:cs typeface="함초롬돋움" panose="020B0604000101010101" pitchFamily="50" charset="-127"/>
                      </a:endParaRPr>
                    </a:p>
                    <a:p>
                      <a:endParaRPr lang="ko-KR" altLang="en-US" sz="2400" dirty="0">
                        <a:latin typeface="+mn-ea"/>
                        <a:ea typeface="+mn-ea"/>
                        <a:cs typeface="함초롬돋움" panose="020B0604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5890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5485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19F527D-FAF2-47F2-942E-FD03C33454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41" y="1247530"/>
            <a:ext cx="4946038" cy="530832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D25CF1D-4E75-4963-B16E-C90A82ED87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41" y="836014"/>
            <a:ext cx="3406435" cy="41151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05A4493-181E-4A85-BD3D-5D0F99B826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164194" y="634446"/>
            <a:ext cx="1715137" cy="557419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A3BDC06-4A6B-4E7B-8587-382B627DC7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479268"/>
              </p:ext>
            </p:extLst>
          </p:nvPr>
        </p:nvGraphicFramePr>
        <p:xfrm>
          <a:off x="6096000" y="1191865"/>
          <a:ext cx="5276850" cy="469458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276850">
                  <a:extLst>
                    <a:ext uri="{9D8B030D-6E8A-4147-A177-3AD203B41FA5}">
                      <a16:colId xmlns:a16="http://schemas.microsoft.com/office/drawing/2014/main" val="1477728038"/>
                    </a:ext>
                  </a:extLst>
                </a:gridCol>
              </a:tblGrid>
              <a:tr h="101123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dirty="0" err="1">
                          <a:solidFill>
                            <a:schemeClr val="bg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ThreadedHTTPServer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691444"/>
                  </a:ext>
                </a:extLst>
              </a:tr>
              <a:tr h="3683353">
                <a:tc>
                  <a:txBody>
                    <a:bodyPr/>
                    <a:lstStyle/>
                    <a:p>
                      <a:r>
                        <a:rPr lang="en-US" altLang="ko-KR" sz="2400" dirty="0" err="1"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HTTPServer</a:t>
                      </a:r>
                      <a:r>
                        <a:rPr lang="ko-KR" altLang="en-US" sz="2400" dirty="0"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와 동일하지만 </a:t>
                      </a:r>
                      <a:r>
                        <a:rPr lang="en-US" altLang="ko-KR" sz="2400" dirty="0" err="1"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ThreadingMixIn</a:t>
                      </a:r>
                      <a:r>
                        <a:rPr lang="ko-KR" altLang="en-US" sz="2400" dirty="0"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을 사용하여 요청을 처리합니다</a:t>
                      </a:r>
                      <a:r>
                        <a:rPr lang="en-US" altLang="ko-KR" sz="2400" dirty="0"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. </a:t>
                      </a:r>
                      <a:r>
                        <a:rPr lang="ko-KR" altLang="en-US" sz="2400" dirty="0"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이 기능은 무한정 대기하는 웹 브라우저를 처리하는 데 유용합니다</a:t>
                      </a:r>
                      <a:r>
                        <a:rPr lang="en-US" altLang="ko-KR" sz="2400" dirty="0"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.</a:t>
                      </a:r>
                      <a:endParaRPr lang="ko-KR" altLang="en-US" sz="2400" dirty="0">
                        <a:latin typeface="+mn-ea"/>
                        <a:ea typeface="+mn-ea"/>
                        <a:cs typeface="함초롬돋움" panose="020B0604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5890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661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759D7306-3ACA-47CF-86F1-CB09E9B87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20" y="1040037"/>
            <a:ext cx="2016427" cy="14403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0625EE2-7E12-4E0A-9C02-C950558395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20" y="3444418"/>
            <a:ext cx="294919" cy="15089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66B6B273-56AC-49EB-A2D2-3DD4F1B6C9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20" y="3595308"/>
            <a:ext cx="3079509" cy="2544539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810A40E3-E3F9-4325-965C-B478D523CD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20" y="1216868"/>
            <a:ext cx="5157663" cy="21947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538AE46-46D4-44E5-8C2E-6BFBCCFB9EA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0164194" y="634446"/>
            <a:ext cx="1715137" cy="557419"/>
          </a:xfrm>
          <a:prstGeom prst="rect">
            <a:avLst/>
          </a:prstGeom>
        </p:spPr>
      </p:pic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397EF2D-0B08-4CA0-8588-3F83AED93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002408"/>
              </p:ext>
            </p:extLst>
          </p:nvPr>
        </p:nvGraphicFramePr>
        <p:xfrm>
          <a:off x="6096000" y="1219079"/>
          <a:ext cx="5448300" cy="469594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448300">
                  <a:extLst>
                    <a:ext uri="{9D8B030D-6E8A-4147-A177-3AD203B41FA5}">
                      <a16:colId xmlns:a16="http://schemas.microsoft.com/office/drawing/2014/main" val="1477728038"/>
                    </a:ext>
                  </a:extLst>
                </a:gridCol>
              </a:tblGrid>
              <a:tr h="101152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dirty="0" err="1">
                          <a:solidFill>
                            <a:schemeClr val="bg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SecureHTTPServer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691444"/>
                  </a:ext>
                </a:extLst>
              </a:tr>
              <a:tr h="3684420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함초롬돋움" panose="020B0604000101010101" pitchFamily="50" charset="-127"/>
                        </a:rPr>
                        <a:t>SSL(Secure Sockets Layer)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함초롬돋움" panose="020B0604000101010101" pitchFamily="50" charset="-127"/>
                        </a:rPr>
                        <a:t>또는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함초롬돋움" panose="020B0604000101010101" pitchFamily="50" charset="-127"/>
                        </a:rPr>
                        <a:t>TLS(Transport Layer Security)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함초롬돋움" panose="020B0604000101010101" pitchFamily="50" charset="-127"/>
                        </a:rPr>
                        <a:t>를 지원하는 서버를 생성</a:t>
                      </a: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함초롬돋움" panose="020B0604000101010101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함초롬돋움" panose="020B0604000101010101" pitchFamily="50" charset="-127"/>
                        </a:rPr>
                        <a:t>SSL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함초롬돋움" panose="020B0604000101010101" pitchFamily="50" charset="-127"/>
                        </a:rPr>
                        <a:t>을 사용중인 경우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함초롬돋움" panose="020B0604000101010101" pitchFamily="50" charset="-127"/>
                        </a:rPr>
                        <a:t>ssl_server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함초롬돋움" panose="020B0604000101010101" pitchFamily="50" charset="-127"/>
                        </a:rPr>
                        <a:t>()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함초롬돋움" panose="020B0604000101010101" pitchFamily="50" charset="-127"/>
                        </a:rPr>
                        <a:t>를 실행</a:t>
                      </a: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함초롬돋움" panose="020B0604000101010101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함초롬돋움" panose="020B0604000101010101" pitchFamily="50" charset="-127"/>
                        </a:rPr>
                        <a:t>SSL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함초롬돋움" panose="020B0604000101010101" pitchFamily="50" charset="-127"/>
                        </a:rPr>
                        <a:t>을 사용하지 않은 경우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함초롬돋움" panose="020B0604000101010101" pitchFamily="50" charset="-127"/>
                        </a:rPr>
                        <a:t> run()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함초롬돋움" panose="020B0604000101010101" pitchFamily="50" charset="-127"/>
                        </a:rPr>
                        <a:t>실행</a:t>
                      </a: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함초롬돋움" panose="020B0604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5890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688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5F557667-C5F4-45D9-A6EA-823ED1D78E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164045"/>
              </p:ext>
            </p:extLst>
          </p:nvPr>
        </p:nvGraphicFramePr>
        <p:xfrm>
          <a:off x="6095999" y="1204755"/>
          <a:ext cx="5338713" cy="211544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338713">
                  <a:extLst>
                    <a:ext uri="{9D8B030D-6E8A-4147-A177-3AD203B41FA5}">
                      <a16:colId xmlns:a16="http://schemas.microsoft.com/office/drawing/2014/main" val="1477728038"/>
                    </a:ext>
                  </a:extLst>
                </a:gridCol>
              </a:tblGrid>
              <a:tr h="5859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report_generator</a:t>
                      </a:r>
                      <a:endParaRPr lang="ko-KR" altLang="en-US" b="1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691444"/>
                  </a:ext>
                </a:extLst>
              </a:tr>
              <a:tr h="1529458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dirty="0"/>
                        <a:t>빠르게 </a:t>
                      </a:r>
                      <a:r>
                        <a:rPr lang="en-US" altLang="ko-KR" sz="1800" dirty="0"/>
                        <a:t>report </a:t>
                      </a:r>
                      <a:r>
                        <a:rPr lang="ko-KR" altLang="en-US" sz="1800" dirty="0"/>
                        <a:t>스크립트를 생성하고 정보를 저장한 후 파일을 저장할 디렉토리가 생성되었는지 확인합니다</a:t>
                      </a:r>
                      <a:r>
                        <a:rPr lang="en-US" altLang="ko-KR" sz="18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5890385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164ED05-B8C5-4632-A923-F0194218D5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180717"/>
              </p:ext>
            </p:extLst>
          </p:nvPr>
        </p:nvGraphicFramePr>
        <p:xfrm>
          <a:off x="6095999" y="3631738"/>
          <a:ext cx="5338713" cy="211544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338713">
                  <a:extLst>
                    <a:ext uri="{9D8B030D-6E8A-4147-A177-3AD203B41FA5}">
                      <a16:colId xmlns:a16="http://schemas.microsoft.com/office/drawing/2014/main" val="1477728038"/>
                    </a:ext>
                  </a:extLst>
                </a:gridCol>
              </a:tblGrid>
              <a:tr h="5859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scraper</a:t>
                      </a:r>
                      <a:endParaRPr lang="ko-KR" altLang="en-US" b="1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691444"/>
                  </a:ext>
                </a:extLst>
              </a:tr>
              <a:tr h="1529458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dirty="0"/>
                        <a:t>Scraper</a:t>
                      </a:r>
                      <a:r>
                        <a:rPr lang="ko-KR" altLang="en-US" sz="1800" dirty="0"/>
                        <a:t>는 복제된 웹 사이트를 잡은 후 매개변수를 정의 합니다</a:t>
                      </a:r>
                      <a:r>
                        <a:rPr lang="en-US" altLang="ko-KR" sz="1800" dirty="0"/>
                        <a:t>.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5890385"/>
                  </a:ext>
                </a:extLst>
              </a:tr>
            </a:tbl>
          </a:graphicData>
        </a:graphic>
      </p:graphicFrame>
      <p:pic>
        <p:nvPicPr>
          <p:cNvPr id="23" name="그림 22">
            <a:extLst>
              <a:ext uri="{FF2B5EF4-FFF2-40B4-BE49-F238E27FC236}">
                <a16:creationId xmlns:a16="http://schemas.microsoft.com/office/drawing/2014/main" id="{9EAF5B38-89EC-4005-A479-E9B6E9EC7C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80" y="1974212"/>
            <a:ext cx="4511431" cy="937341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F7BF3FBF-E7F1-4F11-90C6-E4FA40B576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80" y="1608420"/>
            <a:ext cx="3193057" cy="365792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3FF96056-3648-4265-8EB2-FF18812EE9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80" y="3553983"/>
            <a:ext cx="3071126" cy="1135478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4FFE6979-3BF7-48DF-BBAB-A76D366D58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80" y="4689461"/>
            <a:ext cx="4671465" cy="1120237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046F3CAE-EE8D-4640-A193-725F35686D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80" y="3383894"/>
            <a:ext cx="4526672" cy="16765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BB663ED-3573-434C-9AA9-444B081F8C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80" y="1440765"/>
            <a:ext cx="2088061" cy="16765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7F394FC-9277-4BAD-B3A5-014ED42255B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0164194" y="634446"/>
            <a:ext cx="1715137" cy="55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86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A5C651-7455-43BB-B5B1-3BF48A21F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harvester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1BDD2F53-A359-4036-9E0E-722A3007A5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4583189"/>
              </p:ext>
            </p:extLst>
          </p:nvPr>
        </p:nvGraphicFramePr>
        <p:xfrm>
          <a:off x="838200" y="1376313"/>
          <a:ext cx="10515601" cy="502595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90088">
                  <a:extLst>
                    <a:ext uri="{9D8B030D-6E8A-4147-A177-3AD203B41FA5}">
                      <a16:colId xmlns:a16="http://schemas.microsoft.com/office/drawing/2014/main" val="2341979684"/>
                    </a:ext>
                  </a:extLst>
                </a:gridCol>
                <a:gridCol w="2390088">
                  <a:extLst>
                    <a:ext uri="{9D8B030D-6E8A-4147-A177-3AD203B41FA5}">
                      <a16:colId xmlns:a16="http://schemas.microsoft.com/office/drawing/2014/main" val="3994570129"/>
                    </a:ext>
                  </a:extLst>
                </a:gridCol>
                <a:gridCol w="5735425">
                  <a:extLst>
                    <a:ext uri="{9D8B030D-6E8A-4147-A177-3AD203B41FA5}">
                      <a16:colId xmlns:a16="http://schemas.microsoft.com/office/drawing/2014/main" val="2596059952"/>
                    </a:ext>
                  </a:extLst>
                </a:gridCol>
              </a:tblGrid>
              <a:tr h="7887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클래스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4622867"/>
                  </a:ext>
                </a:extLst>
              </a:tr>
              <a:tr h="935455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harvester.py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SETHandler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서버에 도착하는 </a:t>
                      </a:r>
                      <a:r>
                        <a:rPr lang="en-US" altLang="ko-KR" sz="1800" dirty="0"/>
                        <a:t>HTTP </a:t>
                      </a:r>
                      <a:r>
                        <a:rPr lang="ko-KR" altLang="en-US" sz="1800" dirty="0"/>
                        <a:t>요청을 처리하는 데 사용됩니다</a:t>
                      </a:r>
                      <a:r>
                        <a:rPr lang="en-US" altLang="ko-KR" sz="1800" dirty="0"/>
                        <a:t>. (</a:t>
                      </a:r>
                      <a:r>
                        <a:rPr lang="ko-KR" altLang="en-US" sz="1800" dirty="0"/>
                        <a:t>그 자체로 실제 </a:t>
                      </a:r>
                      <a:r>
                        <a:rPr lang="en-US" altLang="ko-KR" sz="1800" dirty="0"/>
                        <a:t>HTTP </a:t>
                      </a:r>
                      <a:r>
                        <a:rPr lang="ko-KR" altLang="en-US" sz="1800" dirty="0"/>
                        <a:t>요청에 응답할 수 없습니다</a:t>
                      </a:r>
                      <a:r>
                        <a:rPr lang="en-US" altLang="ko-KR" sz="1800" dirty="0"/>
                        <a:t>. </a:t>
                      </a:r>
                      <a:r>
                        <a:rPr lang="ko-KR" altLang="en-US" sz="1800" dirty="0"/>
                        <a:t>각 요청 방법을 처리하려면 하위 분류되어야 합니다</a:t>
                      </a:r>
                      <a:r>
                        <a:rPr lang="en-US" altLang="ko-KR" sz="1800" dirty="0"/>
                        <a:t>.)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8790732"/>
                  </a:ext>
                </a:extLst>
              </a:tr>
              <a:tr h="9354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err="1">
                          <a:effectLst/>
                        </a:rPr>
                        <a:t>ThreadedHTTPServer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HTTPServer</a:t>
                      </a:r>
                      <a:r>
                        <a:rPr lang="ko-KR" altLang="en-US" sz="1800" dirty="0"/>
                        <a:t>와 동일하지만 </a:t>
                      </a:r>
                      <a:r>
                        <a:rPr lang="en-US" altLang="ko-KR" sz="1800" dirty="0" err="1"/>
                        <a:t>ThreadingMixIn</a:t>
                      </a:r>
                      <a:r>
                        <a:rPr lang="ko-KR" altLang="en-US" sz="1800" dirty="0"/>
                        <a:t>을 사용하여 요청을 처리합니다</a:t>
                      </a:r>
                      <a:r>
                        <a:rPr lang="en-US" altLang="ko-KR" sz="1800" dirty="0"/>
                        <a:t>. (</a:t>
                      </a:r>
                      <a:r>
                        <a:rPr lang="ko-KR" altLang="en-US" sz="1800" dirty="0"/>
                        <a:t>이 기능은 무한정 대기하는 웹 브라우저를 처리하는 데 유용합니다</a:t>
                      </a:r>
                      <a:r>
                        <a:rPr lang="en-US" altLang="ko-KR" sz="1800" dirty="0"/>
                        <a:t>.)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8623464"/>
                  </a:ext>
                </a:extLst>
              </a:tr>
              <a:tr h="78876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err="1">
                          <a:effectLst/>
                        </a:rPr>
                        <a:t>SecureHTTPServer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SSL (Secure Sockets Layer) </a:t>
                      </a:r>
                      <a:r>
                        <a:rPr lang="ko-KR" altLang="en-US" sz="1800" dirty="0"/>
                        <a:t>또는 </a:t>
                      </a:r>
                      <a:r>
                        <a:rPr lang="en-US" altLang="ko-KR" sz="1800" dirty="0"/>
                        <a:t>TLS ( Transport Layer Security)</a:t>
                      </a:r>
                      <a:r>
                        <a:rPr lang="ko-KR" altLang="en-US" sz="1800" dirty="0"/>
                        <a:t>를 지원하는 서버입니다</a:t>
                      </a:r>
                      <a:r>
                        <a:rPr lang="en-US" altLang="ko-KR" sz="1800" dirty="0"/>
                        <a:t>. </a:t>
                      </a:r>
                      <a:r>
                        <a:rPr lang="ko-KR" altLang="en-US" sz="1800" dirty="0"/>
                        <a:t>즉 </a:t>
                      </a:r>
                      <a:r>
                        <a:rPr lang="en-US" altLang="ko-KR" sz="1800" dirty="0"/>
                        <a:t>HTTPS.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0633861"/>
                  </a:ext>
                </a:extLst>
              </a:tr>
              <a:tr h="788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report_generator.py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bcolors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보고내역을 저장할 디렉토리가 생성되었는지 확인하고 빠른 디렉토리 생성을 할 수 있도록 도와줍니다</a:t>
                      </a:r>
                      <a:r>
                        <a:rPr lang="en-US" altLang="ko-KR" sz="1800" dirty="0"/>
                        <a:t>.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4286496"/>
                  </a:ext>
                </a:extLst>
              </a:tr>
              <a:tr h="788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scraper.py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〮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Scraper</a:t>
                      </a:r>
                      <a:r>
                        <a:rPr lang="ko-KR" altLang="en-US" sz="1800" dirty="0"/>
                        <a:t>는 복제된 웹 사이트를 잡은 후 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매개변수를 정의 합니다</a:t>
                      </a:r>
                      <a:r>
                        <a:rPr lang="en-US" altLang="ko-KR" sz="1800" dirty="0"/>
                        <a:t>.)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46971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6E2F69E4-3CA4-476A-B787-18FE72EC76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164194" y="634446"/>
            <a:ext cx="1715137" cy="55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194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6E66884F-5326-4C30-B945-CEE7CA5FE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787070"/>
            <a:ext cx="5157787" cy="823912"/>
          </a:xfrm>
        </p:spPr>
        <p:txBody>
          <a:bodyPr anchor="ctr"/>
          <a:lstStyle/>
          <a:p>
            <a:pPr algn="ctr"/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1. Web Jacking Attack Method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F671576C-272F-4F54-B6DB-D1426B7828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2535175"/>
            <a:ext cx="5157787" cy="3480120"/>
          </a:xfrm>
        </p:spPr>
      </p:pic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DB3D7FFB-3C0B-418B-A119-5B529F401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87070"/>
            <a:ext cx="5183188" cy="823912"/>
          </a:xfrm>
        </p:spPr>
        <p:txBody>
          <a:bodyPr anchor="ctr"/>
          <a:lstStyle/>
          <a:p>
            <a:pPr algn="ctr"/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2. Site Cloner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A507F46E-AE73-42C8-986F-664D4DE3F09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35175"/>
            <a:ext cx="5183188" cy="3488145"/>
          </a:xfr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2ACC161-DA08-4FCE-A271-FD3BF97CF6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164194" y="634446"/>
            <a:ext cx="1715137" cy="557419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36648D81-C839-4888-977A-7BFBEEA08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6F8928D9-5DFE-4CC6-B8F0-CC2C59034851}"/>
              </a:ext>
            </a:extLst>
          </p:cNvPr>
          <p:cNvSpPr txBox="1">
            <a:spLocks/>
          </p:cNvSpPr>
          <p:nvPr/>
        </p:nvSpPr>
        <p:spPr>
          <a:xfrm>
            <a:off x="1534886" y="678078"/>
            <a:ext cx="6809014" cy="1115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문체부 제목 바탕체" panose="02030609000101010101" pitchFamily="17" charset="-127"/>
                <a:cs typeface="+mj-cs"/>
              </a:defRPr>
            </a:lvl1pPr>
          </a:lstStyle>
          <a:p>
            <a:pPr>
              <a:defRPr/>
            </a:pPr>
            <a:r>
              <a:rPr lang="en-US" altLang="ko-KR" sz="3600" b="1" dirty="0">
                <a:latin typeface="+mj-ea"/>
                <a:ea typeface="+mj-ea"/>
              </a:rPr>
              <a:t>Web Jacking Attack</a:t>
            </a:r>
            <a:r>
              <a:rPr lang="ko-KR" altLang="en-US" sz="3600" b="1" dirty="0">
                <a:latin typeface="+mj-ea"/>
                <a:ea typeface="+mj-ea"/>
              </a:rPr>
              <a:t>실행화면</a:t>
            </a:r>
            <a:endParaRPr lang="en-US" altLang="ko-KR" sz="3600" b="1" dirty="0">
              <a:latin typeface="+mj-ea"/>
              <a:ea typeface="+mj-ea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2A05EE7-011B-48D9-86EC-096E4E1438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04" y="703924"/>
            <a:ext cx="975882" cy="97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355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6E66884F-5326-4C30-B945-CEE7CA5FE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604" y="1882019"/>
            <a:ext cx="5157787" cy="823912"/>
          </a:xfrm>
        </p:spPr>
        <p:txBody>
          <a:bodyPr anchor="ctr"/>
          <a:lstStyle/>
          <a:p>
            <a:pPr algn="ctr"/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3. IP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주소 확인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DB3D7FFB-3C0B-418B-A119-5B529F401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407" y="1883404"/>
            <a:ext cx="5183188" cy="823912"/>
          </a:xfrm>
        </p:spPr>
        <p:txBody>
          <a:bodyPr anchor="ctr"/>
          <a:lstStyle/>
          <a:p>
            <a:pPr algn="ctr"/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4. </a:t>
            </a:r>
            <a:r>
              <a:rPr lang="en-US" altLang="ko-KR" dirty="0" err="1">
                <a:latin typeface="굴림" panose="020B0600000101010101" pitchFamily="50" charset="-127"/>
                <a:ea typeface="굴림" panose="020B0600000101010101" pitchFamily="50" charset="-127"/>
              </a:rPr>
              <a:t>FakeSite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URL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생성</a:t>
            </a:r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59FC2AC6-477A-4163-8D29-A8F30A0510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2606615"/>
            <a:ext cx="5157787" cy="3461789"/>
          </a:xfrm>
        </p:spPr>
      </p:pic>
      <p:pic>
        <p:nvPicPr>
          <p:cNvPr id="17" name="내용 개체 틀 16">
            <a:extLst>
              <a:ext uri="{FF2B5EF4-FFF2-40B4-BE49-F238E27FC236}">
                <a16:creationId xmlns:a16="http://schemas.microsoft.com/office/drawing/2014/main" id="{8F563108-B71D-419C-95CD-544AD602E9B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221" y="2606615"/>
            <a:ext cx="4595146" cy="3684588"/>
          </a:xfr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9A8356B-FBC8-4424-BD78-A4578F8313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164194" y="634446"/>
            <a:ext cx="1715137" cy="557419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8BC3689D-A436-4E00-962A-EB8B14895710}"/>
              </a:ext>
            </a:extLst>
          </p:cNvPr>
          <p:cNvSpPr txBox="1">
            <a:spLocks/>
          </p:cNvSpPr>
          <p:nvPr/>
        </p:nvSpPr>
        <p:spPr>
          <a:xfrm>
            <a:off x="1534886" y="678078"/>
            <a:ext cx="6809014" cy="1115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문체부 제목 바탕체" panose="02030609000101010101" pitchFamily="17" charset="-127"/>
                <a:cs typeface="+mj-cs"/>
              </a:defRPr>
            </a:lvl1pPr>
          </a:lstStyle>
          <a:p>
            <a:pPr>
              <a:defRPr/>
            </a:pPr>
            <a:r>
              <a:rPr lang="en-US" altLang="ko-KR" sz="3600" b="1" dirty="0">
                <a:latin typeface="+mj-ea"/>
                <a:ea typeface="+mj-ea"/>
              </a:rPr>
              <a:t>Web Jacking Attack</a:t>
            </a:r>
            <a:r>
              <a:rPr lang="ko-KR" altLang="en-US" sz="3600" b="1" dirty="0">
                <a:latin typeface="+mj-ea"/>
                <a:ea typeface="+mj-ea"/>
              </a:rPr>
              <a:t>실행화면</a:t>
            </a:r>
            <a:endParaRPr lang="en-US" altLang="ko-KR" sz="3600" b="1" dirty="0">
              <a:latin typeface="+mj-ea"/>
              <a:ea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5096EEC-4277-40F6-BBFE-B705C7F63C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04" y="703924"/>
            <a:ext cx="975882" cy="97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189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6E66884F-5326-4C30-B945-CEE7CA5FE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014" y="1815622"/>
            <a:ext cx="5157787" cy="823912"/>
          </a:xfrm>
        </p:spPr>
        <p:txBody>
          <a:bodyPr anchor="ctr"/>
          <a:lstStyle/>
          <a:p>
            <a:pPr algn="ctr"/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5. </a:t>
            </a:r>
            <a:r>
              <a:rPr lang="en-US" altLang="ko-KR" dirty="0" err="1">
                <a:latin typeface="굴림" panose="020B0600000101010101" pitchFamily="50" charset="-127"/>
                <a:ea typeface="굴림" panose="020B0600000101010101" pitchFamily="50" charset="-127"/>
              </a:rPr>
              <a:t>FakeSite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로그인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DB3D7FFB-3C0B-418B-A119-5B529F401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84483" y="1815622"/>
            <a:ext cx="5183188" cy="823912"/>
          </a:xfrm>
        </p:spPr>
        <p:txBody>
          <a:bodyPr anchor="ctr"/>
          <a:lstStyle/>
          <a:p>
            <a:pPr algn="ctr"/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6.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원본 페이지로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재접속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DFAC1F1-EC90-49F1-A49D-952F5D5EC3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926" y="2492314"/>
            <a:ext cx="5033158" cy="3684588"/>
          </a:xfrm>
        </p:spPr>
      </p:pic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B2FFC3C6-0043-4FE5-B062-0E144067648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60391"/>
            <a:ext cx="5183188" cy="3684587"/>
          </a:xfr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AF0E39D-1D53-4D2E-B62D-CC09270A7F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164194" y="634446"/>
            <a:ext cx="1715137" cy="557419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E3665373-5F22-4D47-9DC8-5FF647DA3650}"/>
              </a:ext>
            </a:extLst>
          </p:cNvPr>
          <p:cNvSpPr txBox="1">
            <a:spLocks/>
          </p:cNvSpPr>
          <p:nvPr/>
        </p:nvSpPr>
        <p:spPr>
          <a:xfrm>
            <a:off x="1534886" y="678078"/>
            <a:ext cx="6809014" cy="1115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문체부 제목 바탕체" panose="02030609000101010101" pitchFamily="17" charset="-127"/>
                <a:cs typeface="+mj-cs"/>
              </a:defRPr>
            </a:lvl1pPr>
          </a:lstStyle>
          <a:p>
            <a:pPr>
              <a:defRPr/>
            </a:pPr>
            <a:r>
              <a:rPr lang="en-US" altLang="ko-KR" sz="3600" b="1" dirty="0">
                <a:latin typeface="+mj-ea"/>
                <a:ea typeface="+mj-ea"/>
              </a:rPr>
              <a:t>Web Jacking Attack</a:t>
            </a:r>
            <a:r>
              <a:rPr lang="ko-KR" altLang="en-US" sz="3600" b="1" dirty="0">
                <a:latin typeface="+mj-ea"/>
                <a:ea typeface="+mj-ea"/>
              </a:rPr>
              <a:t>실행화면</a:t>
            </a:r>
            <a:endParaRPr lang="en-US" altLang="ko-KR" sz="3600" b="1" dirty="0">
              <a:latin typeface="+mj-ea"/>
              <a:ea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30C780B-321D-477A-9E40-C56F219B12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04" y="703924"/>
            <a:ext cx="975882" cy="97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553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163E7FC2-018F-4010-A97E-0B13A525D7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092" y="2262846"/>
            <a:ext cx="7677815" cy="3953218"/>
          </a:xfr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B12B63D-BAFB-4D28-BB0F-D9656CAFBF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164194" y="634446"/>
            <a:ext cx="1715137" cy="557419"/>
          </a:xfrm>
          <a:prstGeom prst="rect">
            <a:avLst/>
          </a:prstGeom>
        </p:spPr>
      </p:pic>
      <p:sp>
        <p:nvSpPr>
          <p:cNvPr id="5" name="텍스트 개체 틀 10">
            <a:extLst>
              <a:ext uri="{FF2B5EF4-FFF2-40B4-BE49-F238E27FC236}">
                <a16:creationId xmlns:a16="http://schemas.microsoft.com/office/drawing/2014/main" id="{B2084A00-2890-4D42-8129-68C52BC4FB70}"/>
              </a:ext>
            </a:extLst>
          </p:cNvPr>
          <p:cNvSpPr txBox="1">
            <a:spLocks/>
          </p:cNvSpPr>
          <p:nvPr/>
        </p:nvSpPr>
        <p:spPr>
          <a:xfrm>
            <a:off x="2622549" y="1584670"/>
            <a:ext cx="6407151" cy="82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문체부 제목 바탕체" panose="02030609000101010101" pitchFamily="17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문체부 제목 바탕체" panose="02030609000101010101" pitchFamily="17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문체부 제목 바탕체" panose="02030609000101010101" pitchFamily="17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문체부 제목 바탕체" panose="02030609000101010101" pitchFamily="17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문체부 제목 바탕체" panose="02030609000101010101" pitchFamily="17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7. SET </a:t>
            </a:r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디렉토리 내 저장된 정보</a:t>
            </a:r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  </a:t>
            </a:r>
            <a:endParaRPr lang="ko-KR" altLang="en-US" sz="24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6DC30A1-4288-495B-85C1-8D4ADFE72951}"/>
              </a:ext>
            </a:extLst>
          </p:cNvPr>
          <p:cNvSpPr txBox="1">
            <a:spLocks/>
          </p:cNvSpPr>
          <p:nvPr/>
        </p:nvSpPr>
        <p:spPr>
          <a:xfrm>
            <a:off x="1534886" y="678078"/>
            <a:ext cx="6809014" cy="1115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문체부 제목 바탕체" panose="02030609000101010101" pitchFamily="17" charset="-127"/>
                <a:cs typeface="+mj-cs"/>
              </a:defRPr>
            </a:lvl1pPr>
          </a:lstStyle>
          <a:p>
            <a:pPr>
              <a:defRPr/>
            </a:pPr>
            <a:r>
              <a:rPr lang="en-US" altLang="ko-KR" sz="3600" b="1" dirty="0">
                <a:latin typeface="+mj-ea"/>
                <a:ea typeface="+mj-ea"/>
              </a:rPr>
              <a:t>Web Jacking Attack</a:t>
            </a:r>
            <a:r>
              <a:rPr lang="ko-KR" altLang="en-US" sz="3600" b="1" dirty="0">
                <a:latin typeface="+mj-ea"/>
                <a:ea typeface="+mj-ea"/>
              </a:rPr>
              <a:t>실행화면</a:t>
            </a:r>
            <a:endParaRPr lang="en-US" altLang="ko-KR" sz="3600" b="1" dirty="0">
              <a:latin typeface="+mj-ea"/>
              <a:ea typeface="+mj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C13DA3D-E795-4E4C-A9D1-3E0AAB1D86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04" y="703924"/>
            <a:ext cx="975882" cy="97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51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5646" y="1163086"/>
            <a:ext cx="10515600" cy="1325563"/>
          </a:xfrm>
        </p:spPr>
        <p:txBody>
          <a:bodyPr/>
          <a:lstStyle/>
          <a:p>
            <a:pPr algn="ctr">
              <a:defRPr/>
            </a:pPr>
            <a:r>
              <a:rPr lang="ko-KR" altLang="en-US" b="1" dirty="0">
                <a:latin typeface="나눔스퀘어 Bold"/>
                <a:ea typeface="나눔스퀘어 Bold"/>
              </a:rPr>
              <a:t>목 차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164194" y="634446"/>
            <a:ext cx="1715137" cy="557419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85646" y="3623130"/>
            <a:ext cx="5350980" cy="2115795"/>
          </a:xfrm>
        </p:spPr>
        <p:txBody>
          <a:bodyPr>
            <a:normAutofit/>
          </a:bodyPr>
          <a:lstStyle/>
          <a:p>
            <a:pPr marL="63500" indent="0">
              <a:buNone/>
              <a:defRPr/>
            </a:pPr>
            <a:endParaRPr lang="en-US" altLang="ko-KR" sz="2300" b="0" dirty="0"/>
          </a:p>
          <a:p>
            <a:pPr marL="63500" indent="0">
              <a:buNone/>
              <a:defRPr/>
            </a:pPr>
            <a:r>
              <a:rPr lang="en-US" altLang="ko-KR" sz="2200" dirty="0"/>
              <a:t>      1-1. Web</a:t>
            </a:r>
            <a:r>
              <a:rPr lang="ko-KR" altLang="en-US" sz="2200" dirty="0"/>
              <a:t> </a:t>
            </a:r>
            <a:r>
              <a:rPr lang="en-US" altLang="ko-KR" sz="2200" dirty="0"/>
              <a:t>jacking</a:t>
            </a:r>
            <a:endParaRPr lang="ko-KR" altLang="en-US" sz="2200" dirty="0"/>
          </a:p>
          <a:p>
            <a:pPr marL="63500" indent="0">
              <a:buNone/>
              <a:defRPr/>
            </a:pPr>
            <a:r>
              <a:rPr lang="en-US" altLang="ko-KR" sz="2200" dirty="0"/>
              <a:t>      1-2. Mass Mailer Attack</a:t>
            </a:r>
            <a:endParaRPr lang="ko-KR" altLang="en-US" sz="2200" dirty="0"/>
          </a:p>
          <a:p>
            <a:pPr marL="63500" indent="0">
              <a:buNone/>
              <a:defRPr/>
            </a:pPr>
            <a:r>
              <a:rPr lang="en-US" altLang="ko-KR" sz="2200" dirty="0"/>
              <a:t>      1-3. </a:t>
            </a:r>
            <a:r>
              <a:rPr lang="en-US" altLang="ko-KR" sz="2200" dirty="0" err="1"/>
              <a:t>Wifi</a:t>
            </a:r>
            <a:r>
              <a:rPr lang="en-US" altLang="ko-KR" sz="2200" dirty="0"/>
              <a:t> Attack</a:t>
            </a:r>
            <a:endParaRPr lang="ko-KR" altLang="en-US" sz="2200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F8834AF-8EFC-4DC9-9117-04951F0B76AA}"/>
              </a:ext>
            </a:extLst>
          </p:cNvPr>
          <p:cNvGrpSpPr/>
          <p:nvPr/>
        </p:nvGrpSpPr>
        <p:grpSpPr>
          <a:xfrm>
            <a:off x="515112" y="2745024"/>
            <a:ext cx="3692147" cy="1325562"/>
            <a:chOff x="515112" y="2073512"/>
            <a:chExt cx="3692147" cy="132556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EDDE0C4-D4EC-4B0F-8569-7EEC4C3A21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112" y="2073512"/>
              <a:ext cx="1419481" cy="132556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F6BEB99-5B1C-4E47-9DB6-6C82A55AF7DD}"/>
                </a:ext>
              </a:extLst>
            </p:cNvPr>
            <p:cNvSpPr txBox="1"/>
            <p:nvPr/>
          </p:nvSpPr>
          <p:spPr>
            <a:xfrm>
              <a:off x="1582354" y="2469813"/>
              <a:ext cx="262490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+mj-ea"/>
                </a:rPr>
                <a:t>1. </a:t>
              </a:r>
              <a:r>
                <a:rPr lang="ko-KR" altLang="en-US" sz="3600" b="1" dirty="0">
                  <a:latin typeface="+mj-ea"/>
                </a:rPr>
                <a:t>기능분석</a:t>
              </a:r>
            </a:p>
            <a:p>
              <a:endParaRPr lang="ko-KR" alt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CE35F1F-B190-4F41-9D27-2A35E2EA124D}"/>
              </a:ext>
            </a:extLst>
          </p:cNvPr>
          <p:cNvSpPr txBox="1"/>
          <p:nvPr/>
        </p:nvSpPr>
        <p:spPr>
          <a:xfrm>
            <a:off x="5561505" y="3013058"/>
            <a:ext cx="26252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+mj-ea"/>
              </a:rPr>
              <a:t>2. Git </a:t>
            </a:r>
          </a:p>
          <a:p>
            <a:r>
              <a:rPr lang="ko-KR" altLang="en-US" sz="3600" b="1" dirty="0">
                <a:latin typeface="+mj-ea"/>
              </a:rPr>
              <a:t>작업 현황</a:t>
            </a:r>
          </a:p>
          <a:p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F560166-42B0-4467-ADF8-55AA092077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743" y="2851488"/>
            <a:ext cx="1234845" cy="123484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DC2997B-1C6C-4809-9277-E5D6031C99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585" y="2745025"/>
            <a:ext cx="1419482" cy="141948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87EF7A6-7731-42CD-86E5-D0C37AE613B5}"/>
              </a:ext>
            </a:extLst>
          </p:cNvPr>
          <p:cNvSpPr txBox="1"/>
          <p:nvPr/>
        </p:nvSpPr>
        <p:spPr>
          <a:xfrm>
            <a:off x="9405067" y="3003300"/>
            <a:ext cx="2262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+mj-ea"/>
              </a:rPr>
              <a:t>3. Q&amp;A</a:t>
            </a:r>
            <a:endParaRPr lang="ko-KR" altLang="en-US" sz="3600" b="1" dirty="0">
              <a:latin typeface="+mj-ea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1576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>
              <a:defRPr/>
            </a:pPr>
            <a:r>
              <a:rPr lang="en-US" altLang="ko-KR" sz="6500" b="1">
                <a:latin typeface="나눔스퀘어 Bold"/>
                <a:ea typeface="나눔스퀘어 Bold"/>
              </a:rPr>
              <a:t>Mass mailer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164194" y="634446"/>
            <a:ext cx="1715137" cy="55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03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smtp_web.py </a:t>
            </a:r>
            <a:r>
              <a:rPr lang="ko-KR" altLang="en-US" dirty="0"/>
              <a:t> </a:t>
            </a:r>
          </a:p>
        </p:txBody>
      </p:sp>
      <p:graphicFrame>
        <p:nvGraphicFramePr>
          <p:cNvPr id="3" name="표 2"/>
          <p:cNvGraphicFramePr/>
          <p:nvPr/>
        </p:nvGraphicFramePr>
        <p:xfrm>
          <a:off x="7897420" y="2793338"/>
          <a:ext cx="3770704" cy="126941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7707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97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/>
                        <a:t>전체 코드기능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365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/>
                        <a:t>SENDMAIL CONFIG</a:t>
                      </a:r>
                      <a:r>
                        <a:rPr lang="ko-KR" altLang="en-US" b="1"/>
                        <a:t>와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b="1"/>
                        <a:t>WEB ATTACK</a:t>
                      </a:r>
                      <a:r>
                        <a:rPr lang="ko-KR" altLang="en-US" b="1"/>
                        <a:t>을 정의하는 부분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66747" y="1458594"/>
            <a:ext cx="6991663" cy="490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21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62939" y="700088"/>
            <a:ext cx="5777521" cy="5701663"/>
          </a:xfrm>
          <a:prstGeom prst="rect">
            <a:avLst/>
          </a:prstGeom>
        </p:spPr>
      </p:pic>
      <p:graphicFrame>
        <p:nvGraphicFramePr>
          <p:cNvPr id="4" name="표 3"/>
          <p:cNvGraphicFramePr/>
          <p:nvPr/>
        </p:nvGraphicFramePr>
        <p:xfrm>
          <a:off x="7897420" y="2793338"/>
          <a:ext cx="3770704" cy="126941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7707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97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/>
                        <a:t>전체 코드기능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365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/>
                        <a:t>mass mailer</a:t>
                      </a:r>
                      <a:r>
                        <a:rPr lang="ko-KR" altLang="en-US" b="1"/>
                        <a:t> 메뉴 종료부분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150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74394" y="571500"/>
            <a:ext cx="5920105" cy="5741500"/>
          </a:xfrm>
          <a:prstGeom prst="rect">
            <a:avLst/>
          </a:prstGeom>
        </p:spPr>
      </p:pic>
      <p:graphicFrame>
        <p:nvGraphicFramePr>
          <p:cNvPr id="4" name="표 3"/>
          <p:cNvGraphicFramePr/>
          <p:nvPr/>
        </p:nvGraphicFramePr>
        <p:xfrm>
          <a:off x="7897420" y="2793338"/>
          <a:ext cx="3770704" cy="126941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7707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97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/>
                        <a:t>전체 코드기능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365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b="1"/>
                        <a:t>공격 </a:t>
                      </a:r>
                      <a:r>
                        <a:rPr lang="en-US" altLang="ko-KR" b="1"/>
                        <a:t>single adress</a:t>
                      </a:r>
                      <a:r>
                        <a:rPr lang="ko-KR" altLang="en-US" b="1"/>
                        <a:t> 정의하는부분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제목 5">
            <a:extLst>
              <a:ext uri="{FF2B5EF4-FFF2-40B4-BE49-F238E27FC236}">
                <a16:creationId xmlns:a16="http://schemas.microsoft.com/office/drawing/2014/main" id="{C8F507CE-9820-4970-9309-9D521DFF8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57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/>
          <p:nvPr/>
        </p:nvGraphicFramePr>
        <p:xfrm>
          <a:off x="7786294" y="2793338"/>
          <a:ext cx="3881830" cy="127132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881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/>
                        <a:t>전체 코드기능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365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b="1"/>
                        <a:t>공격 </a:t>
                      </a:r>
                      <a:r>
                        <a:rPr lang="en-US" altLang="ko-KR" b="1"/>
                        <a:t>multiple user</a:t>
                      </a:r>
                      <a:r>
                        <a:rPr lang="ko-KR" altLang="en-US" b="1"/>
                        <a:t> 정의하는부분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47065" y="614363"/>
            <a:ext cx="6604495" cy="5747049"/>
          </a:xfrm>
          <a:prstGeom prst="rect">
            <a:avLst/>
          </a:prstGeom>
        </p:spPr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6116196F-F4B7-4847-A7D1-2FB353722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51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7309" y="2755265"/>
            <a:ext cx="6025478" cy="1347469"/>
          </a:xfrm>
          <a:prstGeom prst="rect">
            <a:avLst/>
          </a:prstGeom>
        </p:spPr>
      </p:pic>
      <p:graphicFrame>
        <p:nvGraphicFramePr>
          <p:cNvPr id="4" name="표 3"/>
          <p:cNvGraphicFramePr/>
          <p:nvPr/>
        </p:nvGraphicFramePr>
        <p:xfrm>
          <a:off x="7786294" y="2793338"/>
          <a:ext cx="3881830" cy="127132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881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/>
                        <a:t>전체 코드기능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365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b="1"/>
                        <a:t>끝내는부분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제목 5">
            <a:extLst>
              <a:ext uri="{FF2B5EF4-FFF2-40B4-BE49-F238E27FC236}">
                <a16:creationId xmlns:a16="http://schemas.microsoft.com/office/drawing/2014/main" id="{5927429D-DB5D-4E0D-9623-74E9E4E72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79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53465" y="2016760"/>
            <a:ext cx="6185508" cy="282447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294688" y="3238500"/>
            <a:ext cx="2952748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7500937" y="2840990"/>
            <a:ext cx="3825874" cy="1614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ko-KR" altLang="en-US" sz="2000"/>
              <a:t>두가지 방법 중 하나 선택 가능</a:t>
            </a:r>
          </a:p>
          <a:p>
            <a:pPr>
              <a:defRPr/>
            </a:pPr>
            <a:r>
              <a:rPr lang="en-US" altLang="ko-KR" sz="2000"/>
              <a:t>1. </a:t>
            </a:r>
            <a:r>
              <a:rPr lang="ko-KR" altLang="en-US" sz="2000"/>
              <a:t>다수에게 공격</a:t>
            </a:r>
          </a:p>
          <a:p>
            <a:pPr>
              <a:defRPr/>
            </a:pPr>
            <a:r>
              <a:rPr lang="en-US" altLang="ko-KR" sz="2000"/>
              <a:t>2.</a:t>
            </a:r>
            <a:r>
              <a:rPr lang="ko-KR" altLang="en-US" sz="2000"/>
              <a:t> 한명에게 공격</a:t>
            </a:r>
          </a:p>
          <a:p>
            <a:pPr>
              <a:defRPr/>
            </a:pPr>
            <a:endParaRPr lang="ko-KR" altLang="en-US" sz="2000"/>
          </a:p>
        </p:txBody>
      </p:sp>
      <p:pic>
        <p:nvPicPr>
          <p:cNvPr id="6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164194" y="634446"/>
            <a:ext cx="1715137" cy="557419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D8448D6E-998A-4DB1-9116-F251A8BE5908}"/>
              </a:ext>
            </a:extLst>
          </p:cNvPr>
          <p:cNvSpPr txBox="1">
            <a:spLocks/>
          </p:cNvSpPr>
          <p:nvPr/>
        </p:nvSpPr>
        <p:spPr>
          <a:xfrm>
            <a:off x="1534886" y="678078"/>
            <a:ext cx="5257800" cy="1115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문체부 제목 바탕체" panose="02030609000101010101" pitchFamily="17" charset="-127"/>
                <a:cs typeface="+mj-cs"/>
              </a:defRPr>
            </a:lvl1pPr>
          </a:lstStyle>
          <a:p>
            <a:pPr>
              <a:defRPr/>
            </a:pPr>
            <a:r>
              <a:rPr lang="en-US" altLang="ko-KR" sz="3600" b="1" dirty="0">
                <a:latin typeface="+mj-ea"/>
                <a:ea typeface="+mj-ea"/>
              </a:rPr>
              <a:t>Mass</a:t>
            </a:r>
            <a:r>
              <a:rPr lang="ko-KR" altLang="en-US" sz="3600" b="1" dirty="0">
                <a:latin typeface="+mj-ea"/>
                <a:ea typeface="+mj-ea"/>
              </a:rPr>
              <a:t> </a:t>
            </a:r>
            <a:r>
              <a:rPr lang="en-US" altLang="ko-KR" sz="3600" b="1" dirty="0">
                <a:latin typeface="+mj-ea"/>
                <a:ea typeface="+mj-ea"/>
              </a:rPr>
              <a:t>Mailer </a:t>
            </a:r>
            <a:r>
              <a:rPr lang="ko-KR" altLang="en-US" sz="3600" b="1" dirty="0">
                <a:latin typeface="+mj-ea"/>
                <a:ea typeface="+mj-ea"/>
              </a:rPr>
              <a:t>실행화면</a:t>
            </a:r>
            <a:endParaRPr lang="en-US" altLang="ko-KR" sz="3600" b="1" dirty="0">
              <a:latin typeface="+mj-ea"/>
              <a:ea typeface="+mj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855BAF2-96B2-43B4-8873-4D247459A4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04" y="703924"/>
            <a:ext cx="975882" cy="97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385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164194" y="634446"/>
            <a:ext cx="1715137" cy="55741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17855" y="1998345"/>
            <a:ext cx="6228960" cy="124015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048495" y="2008185"/>
            <a:ext cx="3873500" cy="1304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/>
              <a:t>1.</a:t>
            </a:r>
            <a:r>
              <a:rPr lang="ko-KR" altLang="en-US" sz="2000"/>
              <a:t> 받는이의 이메일 주소 입력</a:t>
            </a:r>
          </a:p>
          <a:p>
            <a:pPr>
              <a:defRPr/>
            </a:pPr>
            <a:endParaRPr lang="en-US" altLang="ko-KR" sz="2000"/>
          </a:p>
          <a:p>
            <a:pPr>
              <a:defRPr/>
            </a:pPr>
            <a:r>
              <a:rPr lang="en-US" altLang="ko-KR" sz="2000"/>
              <a:t>2.</a:t>
            </a:r>
            <a:r>
              <a:rPr lang="ko-KR" altLang="en-US" sz="2000"/>
              <a:t> </a:t>
            </a:r>
            <a:r>
              <a:rPr lang="en-US" altLang="ko-KR" sz="2000"/>
              <a:t>G</a:t>
            </a:r>
            <a:r>
              <a:rPr lang="ko-KR" altLang="en-US" sz="2000"/>
              <a:t>메일 서버 이용공격 또는</a:t>
            </a:r>
          </a:p>
          <a:p>
            <a:pPr>
              <a:defRPr/>
            </a:pPr>
            <a:r>
              <a:rPr lang="ko-KR" altLang="en-US" sz="2000"/>
              <a:t> 자신의 서버 이용공격 선택가능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41325" y="4108449"/>
            <a:ext cx="6510770" cy="736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32622" y="4135436"/>
            <a:ext cx="5012692" cy="996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/>
              <a:t>3.</a:t>
            </a:r>
            <a:r>
              <a:rPr lang="ko-KR" altLang="en-US" sz="2000"/>
              <a:t> 공격자 이메일 입력</a:t>
            </a:r>
          </a:p>
          <a:p>
            <a:pPr>
              <a:defRPr/>
            </a:pPr>
            <a:r>
              <a:rPr lang="en-US" altLang="ko-KR" sz="2000"/>
              <a:t>(</a:t>
            </a:r>
            <a:r>
              <a:rPr lang="ko-KR" altLang="en-US" sz="2000"/>
              <a:t>실제 존재하지 않는 이메일과</a:t>
            </a:r>
          </a:p>
          <a:p>
            <a:pPr>
              <a:defRPr/>
            </a:pPr>
            <a:r>
              <a:rPr lang="ko-KR" altLang="en-US" sz="2000"/>
              <a:t> 사용자이름 입력가능</a:t>
            </a:r>
            <a:r>
              <a:rPr lang="en-US" altLang="ko-KR" sz="2000"/>
              <a:t>)</a:t>
            </a: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3C1319C0-DACF-4AAB-9D36-A8E5809B6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3F047F8C-0ABA-477A-AEAE-F5D85E5B0FD5}"/>
              </a:ext>
            </a:extLst>
          </p:cNvPr>
          <p:cNvSpPr txBox="1">
            <a:spLocks/>
          </p:cNvSpPr>
          <p:nvPr/>
        </p:nvSpPr>
        <p:spPr>
          <a:xfrm>
            <a:off x="1534886" y="678078"/>
            <a:ext cx="5257800" cy="1115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문체부 제목 바탕체" panose="02030609000101010101" pitchFamily="17" charset="-127"/>
                <a:cs typeface="+mj-cs"/>
              </a:defRPr>
            </a:lvl1pPr>
          </a:lstStyle>
          <a:p>
            <a:pPr>
              <a:defRPr/>
            </a:pPr>
            <a:r>
              <a:rPr lang="en-US" altLang="ko-KR" sz="3600" b="1" dirty="0">
                <a:latin typeface="+mj-ea"/>
                <a:ea typeface="+mj-ea"/>
              </a:rPr>
              <a:t>Mass</a:t>
            </a:r>
            <a:r>
              <a:rPr lang="ko-KR" altLang="en-US" sz="3600" b="1" dirty="0">
                <a:latin typeface="+mj-ea"/>
                <a:ea typeface="+mj-ea"/>
              </a:rPr>
              <a:t> </a:t>
            </a:r>
            <a:r>
              <a:rPr lang="en-US" altLang="ko-KR" sz="3600" b="1" dirty="0">
                <a:latin typeface="+mj-ea"/>
                <a:ea typeface="+mj-ea"/>
              </a:rPr>
              <a:t>Mailer </a:t>
            </a:r>
            <a:r>
              <a:rPr lang="ko-KR" altLang="en-US" sz="3600" b="1" dirty="0">
                <a:latin typeface="+mj-ea"/>
                <a:ea typeface="+mj-ea"/>
              </a:rPr>
              <a:t>실행화면</a:t>
            </a:r>
            <a:endParaRPr lang="en-US" altLang="ko-KR" sz="3600" b="1" dirty="0">
              <a:latin typeface="+mj-ea"/>
              <a:ea typeface="+mj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6C05250-E282-4186-BD1B-B5106A0D69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04" y="703924"/>
            <a:ext cx="975882" cy="97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26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30302" y="2332037"/>
            <a:ext cx="10331394" cy="21939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8372" y="4754562"/>
            <a:ext cx="5810251" cy="1002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/>
              <a:t>1.</a:t>
            </a:r>
            <a:r>
              <a:rPr lang="ko-KR" altLang="en-US" sz="2000"/>
              <a:t> 파일첨부 가능</a:t>
            </a:r>
          </a:p>
          <a:p>
            <a:pPr>
              <a:defRPr/>
            </a:pPr>
            <a:r>
              <a:rPr lang="en-US" altLang="ko-KR" sz="2000"/>
              <a:t>2.</a:t>
            </a:r>
            <a:r>
              <a:rPr lang="ko-KR" altLang="en-US" sz="2000"/>
              <a:t> 파일텍스트형식 </a:t>
            </a:r>
            <a:r>
              <a:rPr lang="en-US" altLang="ko-KR" sz="2000"/>
              <a:t>(HTML or plain)</a:t>
            </a:r>
            <a:r>
              <a:rPr lang="ko-KR" altLang="en-US" sz="2000"/>
              <a:t> 지정</a:t>
            </a:r>
          </a:p>
          <a:p>
            <a:pPr>
              <a:defRPr/>
            </a:pPr>
            <a:r>
              <a:rPr lang="en-US" altLang="ko-KR" sz="2000"/>
              <a:t>3. </a:t>
            </a:r>
            <a:r>
              <a:rPr lang="ko-KR" altLang="en-US" sz="2000"/>
              <a:t>이메일 내용 입력 </a:t>
            </a: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C4785B69-ED46-4D8E-B094-D66AE8257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7547C9F-E624-4863-B037-7704AE17C7CB}"/>
              </a:ext>
            </a:extLst>
          </p:cNvPr>
          <p:cNvSpPr txBox="1">
            <a:spLocks/>
          </p:cNvSpPr>
          <p:nvPr/>
        </p:nvSpPr>
        <p:spPr>
          <a:xfrm>
            <a:off x="1534886" y="678078"/>
            <a:ext cx="5257800" cy="1115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문체부 제목 바탕체" panose="02030609000101010101" pitchFamily="17" charset="-127"/>
                <a:cs typeface="+mj-cs"/>
              </a:defRPr>
            </a:lvl1pPr>
          </a:lstStyle>
          <a:p>
            <a:pPr>
              <a:defRPr/>
            </a:pPr>
            <a:r>
              <a:rPr lang="en-US" altLang="ko-KR" sz="3600" b="1" dirty="0">
                <a:latin typeface="+mj-ea"/>
                <a:ea typeface="+mj-ea"/>
              </a:rPr>
              <a:t>Mass</a:t>
            </a:r>
            <a:r>
              <a:rPr lang="ko-KR" altLang="en-US" sz="3600" b="1" dirty="0">
                <a:latin typeface="+mj-ea"/>
                <a:ea typeface="+mj-ea"/>
              </a:rPr>
              <a:t> </a:t>
            </a:r>
            <a:r>
              <a:rPr lang="en-US" altLang="ko-KR" sz="3600" b="1" dirty="0">
                <a:latin typeface="+mj-ea"/>
                <a:ea typeface="+mj-ea"/>
              </a:rPr>
              <a:t>Mailer </a:t>
            </a:r>
            <a:r>
              <a:rPr lang="ko-KR" altLang="en-US" sz="3600" b="1" dirty="0">
                <a:latin typeface="+mj-ea"/>
                <a:ea typeface="+mj-ea"/>
              </a:rPr>
              <a:t>실행화면</a:t>
            </a:r>
            <a:endParaRPr lang="en-US" altLang="ko-KR" sz="3600" b="1" dirty="0">
              <a:latin typeface="+mj-ea"/>
              <a:ea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79B927B-7285-4E0F-B2D6-D814237018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04" y="703924"/>
            <a:ext cx="975882" cy="97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43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164194" y="634446"/>
            <a:ext cx="1715137" cy="5574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30306" y="5282563"/>
            <a:ext cx="11152194" cy="7575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100" b="1">
                <a:solidFill>
                  <a:srgbClr val="FF0000"/>
                </a:solidFill>
              </a:rPr>
              <a:t>존재하지않는 이메일주소</a:t>
            </a:r>
            <a:r>
              <a:rPr lang="en-US" altLang="ko-KR" sz="2100" b="1">
                <a:solidFill>
                  <a:srgbClr val="FF0000"/>
                </a:solidFill>
              </a:rPr>
              <a:t>(mjucom@gmail.com)</a:t>
            </a:r>
            <a:r>
              <a:rPr lang="ko-KR" altLang="en-US" sz="2100" b="1">
                <a:solidFill>
                  <a:srgbClr val="FF0000"/>
                </a:solidFill>
              </a:rPr>
              <a:t>와 이름</a:t>
            </a:r>
            <a:r>
              <a:rPr lang="en-US" altLang="ko-KR" sz="2100" b="1">
                <a:solidFill>
                  <a:srgbClr val="FF0000"/>
                </a:solidFill>
              </a:rPr>
              <a:t>(mjucom)</a:t>
            </a:r>
            <a:r>
              <a:rPr lang="ko-KR" altLang="en-US" sz="2100"/>
              <a:t>을 생성하여 </a:t>
            </a:r>
          </a:p>
          <a:p>
            <a:pPr>
              <a:defRPr/>
            </a:pPr>
            <a:r>
              <a:rPr lang="ko-KR" altLang="en-US" sz="2300" b="1">
                <a:solidFill>
                  <a:srgbClr val="3057B9"/>
                </a:solidFill>
              </a:rPr>
              <a:t>메일 전송완료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242059" y="1862455"/>
            <a:ext cx="7354985" cy="3133089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ADD0568C-884B-4967-B3CE-CD1D6A54C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2FEB41CD-A59F-4D20-8527-D1C60D88A5FB}"/>
              </a:ext>
            </a:extLst>
          </p:cNvPr>
          <p:cNvSpPr txBox="1">
            <a:spLocks/>
          </p:cNvSpPr>
          <p:nvPr/>
        </p:nvSpPr>
        <p:spPr>
          <a:xfrm>
            <a:off x="1534886" y="678078"/>
            <a:ext cx="5257800" cy="1115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문체부 제목 바탕체" panose="02030609000101010101" pitchFamily="17" charset="-127"/>
                <a:cs typeface="+mj-cs"/>
              </a:defRPr>
            </a:lvl1pPr>
          </a:lstStyle>
          <a:p>
            <a:pPr>
              <a:defRPr/>
            </a:pPr>
            <a:r>
              <a:rPr lang="en-US" altLang="ko-KR" sz="3600" b="1" dirty="0">
                <a:latin typeface="+mj-ea"/>
                <a:ea typeface="+mj-ea"/>
              </a:rPr>
              <a:t>Mass</a:t>
            </a:r>
            <a:r>
              <a:rPr lang="ko-KR" altLang="en-US" sz="3600" b="1" dirty="0">
                <a:latin typeface="+mj-ea"/>
                <a:ea typeface="+mj-ea"/>
              </a:rPr>
              <a:t> </a:t>
            </a:r>
            <a:r>
              <a:rPr lang="en-US" altLang="ko-KR" sz="3600" b="1" dirty="0">
                <a:latin typeface="+mj-ea"/>
                <a:ea typeface="+mj-ea"/>
              </a:rPr>
              <a:t>Mailer </a:t>
            </a:r>
            <a:r>
              <a:rPr lang="ko-KR" altLang="en-US" sz="3600" b="1" dirty="0">
                <a:latin typeface="+mj-ea"/>
                <a:ea typeface="+mj-ea"/>
              </a:rPr>
              <a:t>실행화면</a:t>
            </a:r>
            <a:endParaRPr lang="en-US" altLang="ko-KR" sz="3600" b="1" dirty="0">
              <a:latin typeface="+mj-ea"/>
              <a:ea typeface="+mj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9B17DB7-E7A2-4DDE-9CD5-F2E4151A57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04" y="703924"/>
            <a:ext cx="975882" cy="97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32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54300" y="2559994"/>
            <a:ext cx="79098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chemeClr val="tx1"/>
              </a:buClr>
              <a:buNone/>
              <a:defRPr/>
            </a:pPr>
            <a:r>
              <a:rPr lang="en-US" altLang="ko-KR" sz="5400" b="1" dirty="0">
                <a:latin typeface="나눔스퀘어 Bold"/>
                <a:ea typeface="나눔스퀘어 Bold"/>
              </a:rPr>
              <a:t>Web Jacking Attack</a:t>
            </a:r>
            <a:endParaRPr lang="ko-KR" altLang="en-US" sz="5400" b="1" dirty="0">
              <a:latin typeface="나눔스퀘어 Bold"/>
              <a:ea typeface="나눔스퀘어 Bold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164194" y="634446"/>
            <a:ext cx="1715137" cy="55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463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>
              <a:defRPr/>
            </a:pPr>
            <a:r>
              <a:rPr lang="en-US" altLang="ko-KR" sz="6500" b="1" dirty="0" err="1">
                <a:latin typeface="나눔스퀘어 Bold"/>
                <a:ea typeface="나눔스퀘어 Bold"/>
              </a:rPr>
              <a:t>Wifi</a:t>
            </a:r>
            <a:r>
              <a:rPr lang="en-US" altLang="ko-KR" sz="6500" b="1" dirty="0">
                <a:latin typeface="나눔스퀘어 Bold"/>
                <a:ea typeface="나눔스퀘어 Bold"/>
              </a:rPr>
              <a:t> Attack</a:t>
            </a:r>
            <a:endParaRPr lang="ko-KR" altLang="en-US" sz="6500" b="1" dirty="0">
              <a:latin typeface="나눔스퀘어 Bold"/>
              <a:ea typeface="나눔스퀘어 Bold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164194" y="634446"/>
            <a:ext cx="1715137" cy="55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27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164194" y="634446"/>
            <a:ext cx="1715137" cy="55741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0E66303-342A-4CE3-A958-F70920D6C0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08"/>
          <a:stretch/>
        </p:blipFill>
        <p:spPr>
          <a:xfrm>
            <a:off x="659567" y="1643062"/>
            <a:ext cx="5283754" cy="4517895"/>
          </a:xfrm>
          <a:prstGeom prst="rect">
            <a:avLst/>
          </a:prstGeom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C0EE4AF-A4AB-4358-85A3-3F17BECEBB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014804"/>
              </p:ext>
            </p:extLst>
          </p:nvPr>
        </p:nvGraphicFramePr>
        <p:xfrm>
          <a:off x="6096001" y="1191867"/>
          <a:ext cx="5596328" cy="503168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30475">
                  <a:extLst>
                    <a:ext uri="{9D8B030D-6E8A-4147-A177-3AD203B41FA5}">
                      <a16:colId xmlns:a16="http://schemas.microsoft.com/office/drawing/2014/main" val="355510692"/>
                    </a:ext>
                  </a:extLst>
                </a:gridCol>
                <a:gridCol w="4565853">
                  <a:extLst>
                    <a:ext uri="{9D8B030D-6E8A-4147-A177-3AD203B41FA5}">
                      <a16:colId xmlns:a16="http://schemas.microsoft.com/office/drawing/2014/main" val="643186882"/>
                    </a:ext>
                  </a:extLst>
                </a:gridCol>
              </a:tblGrid>
              <a:tr h="718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import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209281"/>
                  </a:ext>
                </a:extLst>
              </a:tr>
              <a:tr h="12579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sys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kern="0" dirty="0"/>
                        <a:t>시스템 특정 매개 변수 및 함수</a:t>
                      </a:r>
                      <a:r>
                        <a:rPr lang="en-US" altLang="ko-KR" b="1" kern="0" dirty="0"/>
                        <a:t>, sys </a:t>
                      </a:r>
                      <a:r>
                        <a:rPr lang="ko-KR" altLang="en-US" b="1" kern="0" dirty="0"/>
                        <a:t>모듈은 </a:t>
                      </a:r>
                      <a:r>
                        <a:rPr lang="ko-KR" altLang="en-US" b="1" kern="0" dirty="0" err="1"/>
                        <a:t>파이썬을</a:t>
                      </a:r>
                      <a:r>
                        <a:rPr lang="ko-KR" altLang="en-US" b="1" kern="0" dirty="0"/>
                        <a:t> 설치할 때 함께 설치되는 라이브러리 모듈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541143"/>
                  </a:ext>
                </a:extLst>
              </a:tr>
              <a:tr h="12579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os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kern="0" dirty="0"/>
                        <a:t>Operating System</a:t>
                      </a:r>
                      <a:r>
                        <a:rPr lang="ko-KR" altLang="en-US" b="1" kern="0" dirty="0"/>
                        <a:t>의 약자로서 운영체제에서 제공되는 여러 기능을 수행 가능하게 함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178171"/>
                  </a:ext>
                </a:extLst>
              </a:tr>
              <a:tr h="1797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Sub</a:t>
                      </a:r>
                    </a:p>
                    <a:p>
                      <a:pPr algn="ctr" latinLnBrk="1"/>
                      <a:r>
                        <a:rPr lang="en-US" altLang="ko-KR" b="1" dirty="0"/>
                        <a:t>process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kern="0" dirty="0"/>
                        <a:t>subprocess </a:t>
                      </a:r>
                      <a:r>
                        <a:rPr lang="ko-KR" altLang="en-US" b="1" kern="0" dirty="0"/>
                        <a:t>모듈은 </a:t>
                      </a:r>
                      <a:r>
                        <a:rPr lang="ko-KR" altLang="en-US" b="1" kern="0" dirty="0" err="1"/>
                        <a:t>파이썬</a:t>
                      </a:r>
                      <a:r>
                        <a:rPr lang="ko-KR" altLang="en-US" b="1" kern="0" dirty="0"/>
                        <a:t> 프로그램 내에서 새로운 프로세스를 </a:t>
                      </a:r>
                      <a:r>
                        <a:rPr lang="ko-KR" altLang="en-US" b="1" kern="0" dirty="0" err="1"/>
                        <a:t>스폰하고</a:t>
                      </a:r>
                      <a:r>
                        <a:rPr lang="ko-KR" altLang="en-US" b="1" kern="0" dirty="0"/>
                        <a:t> 입출력 파이프를 연결하며 </a:t>
                      </a:r>
                      <a:r>
                        <a:rPr lang="ko-KR" altLang="en-US" b="1" kern="0" dirty="0" err="1"/>
                        <a:t>리턴코드를</a:t>
                      </a:r>
                      <a:r>
                        <a:rPr lang="ko-KR" altLang="en-US" b="1" kern="0" dirty="0"/>
                        <a:t> 획득할 수 있도록 하는 모듈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424307"/>
                  </a:ext>
                </a:extLst>
              </a:tr>
            </a:tbl>
          </a:graphicData>
        </a:graphic>
      </p:graphicFrame>
      <p:sp>
        <p:nvSpPr>
          <p:cNvPr id="5" name="제목 1">
            <a:extLst>
              <a:ext uri="{FF2B5EF4-FFF2-40B4-BE49-F238E27FC236}">
                <a16:creationId xmlns:a16="http://schemas.microsoft.com/office/drawing/2014/main" id="{F5196DE1-0CF4-406A-953B-899622D28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 altLang="ko-KR" dirty="0" err="1"/>
              <a:t>Wifi</a:t>
            </a:r>
            <a:r>
              <a:rPr lang="en-US" altLang="ko-KR" dirty="0"/>
              <a:t> Attack.py</a:t>
            </a:r>
          </a:p>
        </p:txBody>
      </p:sp>
    </p:spTree>
    <p:extLst>
      <p:ext uri="{BB962C8B-B14F-4D97-AF65-F5344CB8AC3E}">
        <p14:creationId xmlns:p14="http://schemas.microsoft.com/office/powerpoint/2010/main" val="2535198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164194" y="634446"/>
            <a:ext cx="1715137" cy="557419"/>
          </a:xfrm>
          <a:prstGeom prst="rect">
            <a:avLst/>
          </a:prstGeom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C0EE4AF-A4AB-4358-85A3-3F17BECEBB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226127"/>
              </p:ext>
            </p:extLst>
          </p:nvPr>
        </p:nvGraphicFramePr>
        <p:xfrm>
          <a:off x="6068015" y="1191865"/>
          <a:ext cx="5596328" cy="276119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46628">
                  <a:extLst>
                    <a:ext uri="{9D8B030D-6E8A-4147-A177-3AD203B41FA5}">
                      <a16:colId xmlns:a16="http://schemas.microsoft.com/office/drawing/2014/main" val="355510692"/>
                    </a:ext>
                  </a:extLst>
                </a:gridCol>
                <a:gridCol w="4349700">
                  <a:extLst>
                    <a:ext uri="{9D8B030D-6E8A-4147-A177-3AD203B41FA5}">
                      <a16:colId xmlns:a16="http://schemas.microsoft.com/office/drawing/2014/main" val="643186882"/>
                    </a:ext>
                  </a:extLst>
                </a:gridCol>
              </a:tblGrid>
              <a:tr h="3335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import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209281"/>
                  </a:ext>
                </a:extLst>
              </a:tr>
              <a:tr h="1451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pexpect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어떤 프로그램에 대한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응답값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키워드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프롬프트 등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미리 지정해준 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조건에 부합되는 경우 직접 명령어를 전송할 수 있는 라이브러리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541143"/>
                  </a:ext>
                </a:extLst>
              </a:tr>
              <a:tr h="94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time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다양한 시간 관련 기능을 제공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178171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E0277367-CA4E-4948-8277-65EC882DB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57" y="1191865"/>
            <a:ext cx="5325370" cy="35821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B92674-C570-4786-AA44-B513F29E2B14}"/>
              </a:ext>
            </a:extLst>
          </p:cNvPr>
          <p:cNvSpPr txBox="1"/>
          <p:nvPr/>
        </p:nvSpPr>
        <p:spPr>
          <a:xfrm>
            <a:off x="6814214" y="4450870"/>
            <a:ext cx="4364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모듈의 절대경로를 참조 </a:t>
            </a:r>
            <a:r>
              <a:rPr lang="en-US" altLang="ko-KR" b="1" dirty="0"/>
              <a:t>path</a:t>
            </a:r>
            <a:r>
              <a:rPr lang="ko-KR" altLang="en-US" b="1" dirty="0"/>
              <a:t>에 추가</a:t>
            </a:r>
            <a:endParaRPr lang="en-US" altLang="ko-KR" b="1" dirty="0"/>
          </a:p>
          <a:p>
            <a:r>
              <a:rPr lang="ko-KR" altLang="en-US" b="1" dirty="0"/>
              <a:t>각각의 모듈을 </a:t>
            </a:r>
            <a:r>
              <a:rPr lang="en-US" altLang="ko-KR" b="1" dirty="0"/>
              <a:t>import </a:t>
            </a:r>
            <a:r>
              <a:rPr lang="ko-KR" altLang="en-US" b="1" dirty="0"/>
              <a:t>하는 코드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56135E9-F1BC-4FA3-8B0E-CCF6FFB75A31}"/>
              </a:ext>
            </a:extLst>
          </p:cNvPr>
          <p:cNvSpPr/>
          <p:nvPr/>
        </p:nvSpPr>
        <p:spPr>
          <a:xfrm>
            <a:off x="527657" y="2474807"/>
            <a:ext cx="5325370" cy="24506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3402F442-8FF8-4232-96BA-71CE6CF33BDA}"/>
              </a:ext>
            </a:extLst>
          </p:cNvPr>
          <p:cNvSpPr/>
          <p:nvPr/>
        </p:nvSpPr>
        <p:spPr>
          <a:xfrm>
            <a:off x="6285390" y="4563122"/>
            <a:ext cx="528824" cy="42612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157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164194" y="634446"/>
            <a:ext cx="1715137" cy="5574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A11C62A-1747-4BFF-BC49-223E555E1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51" y="764863"/>
            <a:ext cx="7538486" cy="5671448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535BA9BB-8023-42BE-943A-162ED8A7D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4727" y="748144"/>
            <a:ext cx="4024416" cy="557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220947088" descr="EMB00000e644a31">
            <a:extLst>
              <a:ext uri="{FF2B5EF4-FFF2-40B4-BE49-F238E27FC236}">
                <a16:creationId xmlns:a16="http://schemas.microsoft.com/office/drawing/2014/main" id="{6992FC87-454B-4C8A-B0BD-467C86603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594" y="2053557"/>
            <a:ext cx="7334737" cy="86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0344B08A-B5A2-4BDF-AE07-70B8FA1827E4}"/>
              </a:ext>
            </a:extLst>
          </p:cNvPr>
          <p:cNvSpPr/>
          <p:nvPr/>
        </p:nvSpPr>
        <p:spPr>
          <a:xfrm>
            <a:off x="962662" y="1305563"/>
            <a:ext cx="972669" cy="366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093F41F7-58BC-4AFA-9E74-B09DCF5DB297}"/>
              </a:ext>
            </a:extLst>
          </p:cNvPr>
          <p:cNvCxnSpPr>
            <a:cxnSpLocks/>
            <a:stCxn id="25" idx="0"/>
          </p:cNvCxnSpPr>
          <p:nvPr/>
        </p:nvCxnSpPr>
        <p:spPr>
          <a:xfrm rot="16200000" flipH="1">
            <a:off x="2487811" y="266749"/>
            <a:ext cx="1017968" cy="3095597"/>
          </a:xfrm>
          <a:prstGeom prst="bentConnector4">
            <a:avLst>
              <a:gd name="adj1" fmla="val -22457"/>
              <a:gd name="adj2" fmla="val 5785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4D4C028E-7A69-482F-A73E-B7FA1D6582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179284"/>
              </p:ext>
            </p:extLst>
          </p:nvPr>
        </p:nvGraphicFramePr>
        <p:xfrm>
          <a:off x="5271388" y="3429000"/>
          <a:ext cx="6607943" cy="255377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71974">
                  <a:extLst>
                    <a:ext uri="{9D8B030D-6E8A-4147-A177-3AD203B41FA5}">
                      <a16:colId xmlns:a16="http://schemas.microsoft.com/office/drawing/2014/main" val="355510692"/>
                    </a:ext>
                  </a:extLst>
                </a:gridCol>
                <a:gridCol w="5135969">
                  <a:extLst>
                    <a:ext uri="{9D8B030D-6E8A-4147-A177-3AD203B41FA5}">
                      <a16:colId xmlns:a16="http://schemas.microsoft.com/office/drawing/2014/main" val="643186882"/>
                    </a:ext>
                  </a:extLst>
                </a:gridCol>
              </a:tblGrid>
              <a:tr h="49480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코드 기능</a:t>
                      </a:r>
                    </a:p>
                  </a:txBody>
                  <a:tcPr>
                    <a:lnB w="6350" cap="flat" cmpd="sng" algn="ctr">
                      <a:noFill/>
                      <a:prstDash val="solid"/>
                      <a:miter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209281"/>
                  </a:ext>
                </a:extLst>
              </a:tr>
              <a:tr h="7818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isfile</a:t>
                      </a:r>
                      <a:endParaRPr lang="ko-KR" altLang="en-US" b="1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/>
                    </a:lnT>
                    <a:lnB w="6350" cap="flat" cmpd="sng" algn="ctr">
                      <a:noFill/>
                      <a:prstDash val="solid"/>
                      <a:miter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일반 파일이면 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리턴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/>
                    </a:lnR>
                    <a:lnT w="6350" cap="flat" cmpd="sng" algn="ctr">
                      <a:noFill/>
                      <a:prstDash val="solid"/>
                      <a:miter/>
                    </a:lnT>
                    <a:lnB w="6350" cap="flat" cmpd="sng" algn="ctr">
                      <a:noFill/>
                      <a:prstDash val="solid"/>
                      <a:miter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541143"/>
                  </a:ext>
                </a:extLst>
              </a:tr>
              <a:tr h="1277118">
                <a:tc gridSpan="2">
                  <a:txBody>
                    <a:bodyPr/>
                    <a:lstStyle/>
                    <a:p>
                      <a:r>
                        <a:rPr lang="en-US" altLang="ko-KR" sz="1800" b="1" dirty="0" err="1"/>
                        <a:t>wifiattack</a:t>
                      </a:r>
                      <a:r>
                        <a:rPr lang="en-US" altLang="ko-KR" sz="1800" b="1" dirty="0"/>
                        <a:t> </a:t>
                      </a:r>
                      <a:r>
                        <a:rPr lang="ko-KR" altLang="en-US" sz="1800" b="1" dirty="0"/>
                        <a:t>을 실행하기 위한 실행파일이 있는지 </a:t>
                      </a:r>
                      <a:r>
                        <a:rPr lang="en-US" altLang="ko-KR" sz="1800" b="1" dirty="0" err="1"/>
                        <a:t>isfile</a:t>
                      </a:r>
                      <a:r>
                        <a:rPr lang="ko-KR" altLang="en-US" sz="1800" b="1" dirty="0"/>
                        <a:t>함수를 통해 확인하고 없으면 경고를 출력해주는 코드</a:t>
                      </a:r>
                      <a:endParaRPr lang="ko-KR" altLang="en-US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/>
                    </a:lnL>
                    <a:lnR w="6350" cap="flat" cmpd="sng" algn="ctr">
                      <a:noFill/>
                      <a:prstDash val="solid"/>
                      <a:miter/>
                    </a:lnR>
                    <a:lnT w="6350" cap="flat" cmpd="sng" algn="ctr">
                      <a:noFill/>
                      <a:prstDash val="solid"/>
                      <a:miter/>
                    </a:lnT>
                    <a:lnB w="6350" cap="flat" cmpd="sng" algn="ctr">
                      <a:noFill/>
                      <a:prstDash val="solid"/>
                      <a:miter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fontAlgn="base" latinLnBrk="1"/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178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045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B51112AC-4BA7-44F8-983C-9BE6803EE8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433"/>
          <a:stretch/>
        </p:blipFill>
        <p:spPr>
          <a:xfrm>
            <a:off x="312669" y="634446"/>
            <a:ext cx="6761363" cy="36365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A8E87AE-D474-407A-A1F5-2128DF8F18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818"/>
          <a:stretch/>
        </p:blipFill>
        <p:spPr>
          <a:xfrm>
            <a:off x="3693350" y="2525595"/>
            <a:ext cx="6398930" cy="363653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164194" y="634446"/>
            <a:ext cx="1715137" cy="557419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535BA9BB-8023-42BE-943A-162ED8A7D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4727" y="748144"/>
            <a:ext cx="4024416" cy="557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68263CD-E6B0-4F05-B069-64B54D950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76914"/>
              </p:ext>
            </p:extLst>
          </p:nvPr>
        </p:nvGraphicFramePr>
        <p:xfrm>
          <a:off x="6892815" y="1546832"/>
          <a:ext cx="4943464" cy="151761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943464">
                  <a:extLst>
                    <a:ext uri="{9D8B030D-6E8A-4147-A177-3AD203B41FA5}">
                      <a16:colId xmlns:a16="http://schemas.microsoft.com/office/drawing/2014/main" val="355510692"/>
                    </a:ext>
                  </a:extLst>
                </a:gridCol>
              </a:tblGrid>
              <a:tr h="3460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코드 기능</a:t>
                      </a:r>
                    </a:p>
                  </a:txBody>
                  <a:tcPr>
                    <a:lnB w="6350" cap="flat" cmpd="sng" algn="ctr">
                      <a:noFill/>
                      <a:prstDash val="solid"/>
                      <a:miter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209281"/>
                  </a:ext>
                </a:extLst>
              </a:tr>
              <a:tr h="11518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/>
                        <a:t>DHCP </a:t>
                      </a:r>
                      <a:r>
                        <a:rPr lang="ko-KR" altLang="en-US" sz="2400" b="1" dirty="0"/>
                        <a:t>서버를 구성하는 코드</a:t>
                      </a:r>
                      <a:endParaRPr lang="ko-KR" altLang="en-US" sz="24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/>
                    </a:lnL>
                    <a:lnR w="6350" cap="flat" cmpd="sng" algn="ctr">
                      <a:noFill/>
                      <a:prstDash val="solid"/>
                      <a:miter/>
                    </a:lnR>
                    <a:lnT w="6350" cap="flat" cmpd="sng" algn="ctr">
                      <a:noFill/>
                      <a:prstDash val="solid"/>
                      <a:miter/>
                    </a:lnT>
                    <a:lnB w="6350" cap="flat" cmpd="sng" algn="ctr">
                      <a:noFill/>
                      <a:prstDash val="solid"/>
                      <a:miter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178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502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164194" y="634446"/>
            <a:ext cx="1715137" cy="557419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535BA9BB-8023-42BE-943A-162ED8A7D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4727" y="748144"/>
            <a:ext cx="4024416" cy="557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439EED-00FE-4DC2-8F41-358BD0976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66" y="869083"/>
            <a:ext cx="4714262" cy="13833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56999E0-4E30-4A7C-B304-4B0C447DD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545" y="2254645"/>
            <a:ext cx="6979543" cy="117435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24736FD-E97F-4EC0-AD06-60CBF15EA7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466" y="3429000"/>
            <a:ext cx="8009042" cy="3167109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145CDC75-085E-417D-82D7-42F27DB356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822276"/>
              </p:ext>
            </p:extLst>
          </p:nvPr>
        </p:nvGraphicFramePr>
        <p:xfrm>
          <a:off x="7752166" y="1814413"/>
          <a:ext cx="3889367" cy="284647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889367">
                  <a:extLst>
                    <a:ext uri="{9D8B030D-6E8A-4147-A177-3AD203B41FA5}">
                      <a16:colId xmlns:a16="http://schemas.microsoft.com/office/drawing/2014/main" val="355510692"/>
                    </a:ext>
                  </a:extLst>
                </a:gridCol>
              </a:tblGrid>
              <a:tr h="6331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코드기능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209281"/>
                  </a:ext>
                </a:extLst>
              </a:tr>
              <a:tr h="1105231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  <a:p>
                      <a:pPr fontAlgn="base" latinLnBrk="0"/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문자로 변환하는 부분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541143"/>
                  </a:ext>
                </a:extLst>
              </a:tr>
              <a:tr h="110806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  <a:p>
                      <a:pPr fontAlgn="base" latinLnBrk="0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DHCP 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서버의 상태를 출력하는 부분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178171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49DF8DCC-42B5-45A9-BECD-F9C31F84E71E}"/>
              </a:ext>
            </a:extLst>
          </p:cNvPr>
          <p:cNvSpPr/>
          <p:nvPr/>
        </p:nvSpPr>
        <p:spPr>
          <a:xfrm>
            <a:off x="661545" y="869083"/>
            <a:ext cx="4805805" cy="1383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9C84C844-D5D5-470E-8F2A-093D7696D87D}"/>
              </a:ext>
            </a:extLst>
          </p:cNvPr>
          <p:cNvCxnSpPr>
            <a:stCxn id="7" idx="3"/>
          </p:cNvCxnSpPr>
          <p:nvPr/>
        </p:nvCxnSpPr>
        <p:spPr>
          <a:xfrm>
            <a:off x="5467350" y="1560755"/>
            <a:ext cx="2284816" cy="953845"/>
          </a:xfrm>
          <a:prstGeom prst="bentConnector3">
            <a:avLst>
              <a:gd name="adj1" fmla="val 6625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2DC23AF7-6F2C-45B1-B13F-200584D46747}"/>
              </a:ext>
            </a:extLst>
          </p:cNvPr>
          <p:cNvSpPr/>
          <p:nvPr/>
        </p:nvSpPr>
        <p:spPr>
          <a:xfrm>
            <a:off x="7448549" y="3924299"/>
            <a:ext cx="259213" cy="3143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중괄호 23">
            <a:extLst>
              <a:ext uri="{FF2B5EF4-FFF2-40B4-BE49-F238E27FC236}">
                <a16:creationId xmlns:a16="http://schemas.microsoft.com/office/drawing/2014/main" id="{58D5F47C-4FFE-4C1D-91C8-E765BCE765EF}"/>
              </a:ext>
            </a:extLst>
          </p:cNvPr>
          <p:cNvSpPr/>
          <p:nvPr/>
        </p:nvSpPr>
        <p:spPr>
          <a:xfrm>
            <a:off x="6939980" y="2933701"/>
            <a:ext cx="638175" cy="284647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496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164194" y="634446"/>
            <a:ext cx="1715137" cy="557419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535BA9BB-8023-42BE-943A-162ED8A7D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4727" y="748144"/>
            <a:ext cx="4024416" cy="557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145CDC75-085E-417D-82D7-42F27DB356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268321"/>
              </p:ext>
            </p:extLst>
          </p:nvPr>
        </p:nvGraphicFramePr>
        <p:xfrm>
          <a:off x="7752166" y="1319851"/>
          <a:ext cx="3889367" cy="4501141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889367">
                  <a:extLst>
                    <a:ext uri="{9D8B030D-6E8A-4147-A177-3AD203B41FA5}">
                      <a16:colId xmlns:a16="http://schemas.microsoft.com/office/drawing/2014/main" val="355510692"/>
                    </a:ext>
                  </a:extLst>
                </a:gridCol>
              </a:tblGrid>
              <a:tr h="4660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코드기능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209281"/>
                  </a:ext>
                </a:extLst>
              </a:tr>
              <a:tr h="1342722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  <a:p>
                      <a:pPr lvl="0" fontAlgn="base" latinLnBrk="1"/>
                      <a:r>
                        <a:rPr lang="en-US" altLang="ko-KR" sz="1800" b="1" u="non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wifi</a:t>
                      </a:r>
                      <a:r>
                        <a:rPr lang="en-US" altLang="ko-KR" sz="18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인터페이스를 모니터 모드로 변경하는 부분</a:t>
                      </a:r>
                      <a:endParaRPr lang="ko-KR" altLang="en-US" sz="180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541143"/>
                  </a:ext>
                </a:extLst>
              </a:tr>
              <a:tr h="134616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u="non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modprobe</a:t>
                      </a:r>
                      <a:r>
                        <a:rPr lang="en-US" altLang="ko-KR" sz="18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1" u="non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tun</a:t>
                      </a:r>
                      <a:r>
                        <a:rPr lang="ko-KR" altLang="en-US" sz="18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실행시키는 부분</a:t>
                      </a:r>
                      <a:endParaRPr lang="ko-KR" altLang="en-US" sz="180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178171"/>
                  </a:ext>
                </a:extLst>
              </a:tr>
              <a:tr h="1346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가짜 액세스 포인트를 만드는 부분</a:t>
                      </a:r>
                      <a:endParaRPr lang="ko-KR" altLang="en-US" sz="180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683114"/>
                  </a:ext>
                </a:extLst>
              </a:tr>
            </a:tbl>
          </a:graphicData>
        </a:graphic>
      </p:graphicFrame>
      <p:sp>
        <p:nvSpPr>
          <p:cNvPr id="24" name="오른쪽 중괄호 23">
            <a:extLst>
              <a:ext uri="{FF2B5EF4-FFF2-40B4-BE49-F238E27FC236}">
                <a16:creationId xmlns:a16="http://schemas.microsoft.com/office/drawing/2014/main" id="{58D5F47C-4FFE-4C1D-91C8-E765BCE765EF}"/>
              </a:ext>
            </a:extLst>
          </p:cNvPr>
          <p:cNvSpPr/>
          <p:nvPr/>
        </p:nvSpPr>
        <p:spPr>
          <a:xfrm>
            <a:off x="6357378" y="813440"/>
            <a:ext cx="638175" cy="284647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A429E1D3-58F4-4E3A-9333-70057CBFB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42" y="748144"/>
            <a:ext cx="5926533" cy="3347606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E0B967E-4955-4F8E-82BC-1401B573A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741" y="4495801"/>
            <a:ext cx="3926283" cy="41057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5B54925-8F24-4EC0-9E3D-B6F91C2FED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541" y="5169740"/>
            <a:ext cx="7286625" cy="940115"/>
          </a:xfrm>
          <a:prstGeom prst="rect">
            <a:avLst/>
          </a:prstGeom>
        </p:spPr>
      </p:pic>
      <p:sp>
        <p:nvSpPr>
          <p:cNvPr id="15" name="오른쪽 중괄호 14">
            <a:extLst>
              <a:ext uri="{FF2B5EF4-FFF2-40B4-BE49-F238E27FC236}">
                <a16:creationId xmlns:a16="http://schemas.microsoft.com/office/drawing/2014/main" id="{10F2CAAA-9C4A-47B0-B087-3CBDCBBA2E5D}"/>
              </a:ext>
            </a:extLst>
          </p:cNvPr>
          <p:cNvSpPr/>
          <p:nvPr/>
        </p:nvSpPr>
        <p:spPr>
          <a:xfrm>
            <a:off x="6391275" y="4047180"/>
            <a:ext cx="638176" cy="557419"/>
          </a:xfrm>
          <a:prstGeom prst="rightBrace">
            <a:avLst>
              <a:gd name="adj1" fmla="val 6624"/>
              <a:gd name="adj2" fmla="val 4316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오른쪽 중괄호 16">
            <a:extLst>
              <a:ext uri="{FF2B5EF4-FFF2-40B4-BE49-F238E27FC236}">
                <a16:creationId xmlns:a16="http://schemas.microsoft.com/office/drawing/2014/main" id="{AA77B94F-765D-414D-9665-04F33C874412}"/>
              </a:ext>
            </a:extLst>
          </p:cNvPr>
          <p:cNvSpPr/>
          <p:nvPr/>
        </p:nvSpPr>
        <p:spPr>
          <a:xfrm>
            <a:off x="7388674" y="4876136"/>
            <a:ext cx="638175" cy="152732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232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164194" y="634446"/>
            <a:ext cx="1715137" cy="557419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535BA9BB-8023-42BE-943A-162ED8A7D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4727" y="748144"/>
            <a:ext cx="4024416" cy="557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145CDC75-085E-417D-82D7-42F27DB356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048728"/>
              </p:ext>
            </p:extLst>
          </p:nvPr>
        </p:nvGraphicFramePr>
        <p:xfrm>
          <a:off x="7752166" y="1319850"/>
          <a:ext cx="3889367" cy="4251921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889367">
                  <a:extLst>
                    <a:ext uri="{9D8B030D-6E8A-4147-A177-3AD203B41FA5}">
                      <a16:colId xmlns:a16="http://schemas.microsoft.com/office/drawing/2014/main" val="355510692"/>
                    </a:ext>
                  </a:extLst>
                </a:gridCol>
              </a:tblGrid>
              <a:tr h="480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코드기능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209281"/>
                  </a:ext>
                </a:extLst>
              </a:tr>
              <a:tr h="377154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  <a:p>
                      <a:pPr fontAlgn="base" latinLnBrk="0"/>
                      <a:r>
                        <a:rPr lang="ko-KR" altLang="en-US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인터페이스를 가져오고</a:t>
                      </a:r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fontAlgn="base" latinLnBrk="0"/>
                      <a:r>
                        <a:rPr lang="ko-KR" altLang="en-US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서버구동과 포워딩을 시작하여 </a:t>
                      </a:r>
                      <a:endParaRPr lang="en-US" altLang="ko-KR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DNS </a:t>
                      </a:r>
                      <a:r>
                        <a:rPr lang="ko-KR" altLang="en-US" sz="2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스푸핑을</a:t>
                      </a:r>
                      <a:r>
                        <a:rPr lang="ko-KR" altLang="en-US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진행한다</a:t>
                      </a:r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541143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72ABB58D-DF60-435F-9C76-B4760C266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10" y="748144"/>
            <a:ext cx="7080490" cy="24860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1AEE57A-9227-49AC-94C1-813737645F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587" y="3262744"/>
            <a:ext cx="4981575" cy="4286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BA2C776-3B3D-48F1-BAF3-9C2379CF16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587" y="3719944"/>
            <a:ext cx="4181475" cy="4857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ADB12CE-4805-472C-885F-BBF096FE8F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739" y="4215675"/>
            <a:ext cx="4362450" cy="4095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258F07C-6667-43B5-BD40-E653C06F64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7875" y="4814456"/>
            <a:ext cx="682942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79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34886" y="678078"/>
            <a:ext cx="5257800" cy="111533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3600" b="1" dirty="0" err="1">
                <a:latin typeface="+mj-ea"/>
                <a:ea typeface="+mj-ea"/>
              </a:rPr>
              <a:t>Wifi</a:t>
            </a:r>
            <a:r>
              <a:rPr lang="en-US" altLang="ko-KR" sz="3600" b="1" dirty="0">
                <a:latin typeface="+mj-ea"/>
                <a:ea typeface="+mj-ea"/>
              </a:rPr>
              <a:t> Attack </a:t>
            </a:r>
            <a:r>
              <a:rPr lang="ko-KR" altLang="en-US" sz="3600" b="1" dirty="0">
                <a:latin typeface="+mj-ea"/>
                <a:ea typeface="+mj-ea"/>
              </a:rPr>
              <a:t>실행화면</a:t>
            </a:r>
            <a:endParaRPr lang="en-US" altLang="ko-KR" sz="3600" b="1" dirty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94688" y="3238500"/>
            <a:ext cx="2952748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954769" y="1909885"/>
            <a:ext cx="38258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000" dirty="0"/>
              <a:t>1. Gateway IP address </a:t>
            </a:r>
            <a:r>
              <a:rPr lang="ko-KR" altLang="en-US" sz="2000" dirty="0"/>
              <a:t>확인</a:t>
            </a:r>
          </a:p>
          <a:p>
            <a:pPr>
              <a:defRPr/>
            </a:pPr>
            <a:endParaRPr lang="ko-KR" altLang="en-US" sz="2000" dirty="0"/>
          </a:p>
        </p:txBody>
      </p:sp>
      <p:pic>
        <p:nvPicPr>
          <p:cNvPr id="6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164194" y="634446"/>
            <a:ext cx="1715137" cy="557419"/>
          </a:xfrm>
          <a:prstGeom prst="rect">
            <a:avLst/>
          </a:prstGeom>
        </p:spPr>
      </p:pic>
      <p:pic>
        <p:nvPicPr>
          <p:cNvPr id="3073" name="_x203456936" descr="EMB000025407e12">
            <a:extLst>
              <a:ext uri="{FF2B5EF4-FFF2-40B4-BE49-F238E27FC236}">
                <a16:creationId xmlns:a16="http://schemas.microsoft.com/office/drawing/2014/main" id="{91690075-34B0-44CF-8FA7-043E8C552F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129" b="46190"/>
          <a:stretch/>
        </p:blipFill>
        <p:spPr bwMode="auto">
          <a:xfrm>
            <a:off x="838200" y="2438079"/>
            <a:ext cx="4720771" cy="1960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C04C44D3-22CB-48EB-BEBB-CBA283D17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4686" y="394176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5" name="_x203458536" descr="EMB000025407e17">
            <a:extLst>
              <a:ext uri="{FF2B5EF4-FFF2-40B4-BE49-F238E27FC236}">
                <a16:creationId xmlns:a16="http://schemas.microsoft.com/office/drawing/2014/main" id="{D914799C-880D-4503-B0A2-FE5C9F21FF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21"/>
          <a:stretch/>
        </p:blipFill>
        <p:spPr bwMode="auto">
          <a:xfrm>
            <a:off x="3836008" y="3907110"/>
            <a:ext cx="7411428" cy="231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0675DD-CBA3-44D3-B15D-2C42F7472256}"/>
              </a:ext>
            </a:extLst>
          </p:cNvPr>
          <p:cNvSpPr txBox="1"/>
          <p:nvPr/>
        </p:nvSpPr>
        <p:spPr>
          <a:xfrm>
            <a:off x="6490266" y="3485017"/>
            <a:ext cx="38258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000" dirty="0"/>
              <a:t>2. DHCP</a:t>
            </a:r>
            <a:r>
              <a:rPr lang="ko-KR" altLang="en-US" sz="2000" dirty="0"/>
              <a:t> 서버 설치</a:t>
            </a:r>
          </a:p>
          <a:p>
            <a:pPr>
              <a:defRPr/>
            </a:pPr>
            <a:endParaRPr lang="ko-KR" altLang="en-US" sz="20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6F956CB-E4E4-476D-867D-918D2AF8F3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04" y="703924"/>
            <a:ext cx="975882" cy="97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244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4769" y="1909885"/>
            <a:ext cx="442239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3.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dhcpd.conf</a:t>
            </a:r>
            <a:r>
              <a:rPr lang="en-US" altLang="ko-KR" dirty="0"/>
              <a:t> </a:t>
            </a:r>
            <a:r>
              <a:rPr lang="ko-KR" altLang="en-US" dirty="0"/>
              <a:t>에서 </a:t>
            </a:r>
            <a:r>
              <a:rPr lang="en-US" altLang="ko-KR" dirty="0"/>
              <a:t>free </a:t>
            </a:r>
            <a:r>
              <a:rPr lang="en-US" altLang="ko-KR" dirty="0" err="1"/>
              <a:t>wifi</a:t>
            </a:r>
            <a:r>
              <a:rPr lang="ko-KR" altLang="en-US" dirty="0"/>
              <a:t>로 설정</a:t>
            </a:r>
          </a:p>
          <a:p>
            <a:pPr>
              <a:defRPr/>
            </a:pPr>
            <a:endParaRPr lang="ko-KR" altLang="en-US" sz="2000" dirty="0"/>
          </a:p>
        </p:txBody>
      </p:sp>
      <p:pic>
        <p:nvPicPr>
          <p:cNvPr id="6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164194" y="634446"/>
            <a:ext cx="1715137" cy="557419"/>
          </a:xfrm>
          <a:prstGeom prst="rect">
            <a:avLst/>
          </a:prstGeom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C04C44D3-22CB-48EB-BEBB-CBA283D17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4051" y="39850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C219B68-088D-4F3A-A874-DAA191633187}"/>
              </a:ext>
            </a:extLst>
          </p:cNvPr>
          <p:cNvGrpSpPr/>
          <p:nvPr/>
        </p:nvGrpSpPr>
        <p:grpSpPr>
          <a:xfrm>
            <a:off x="693512" y="1291197"/>
            <a:ext cx="8523059" cy="4275606"/>
            <a:chOff x="5119688" y="2160571"/>
            <a:chExt cx="4271055" cy="1671695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7E1298D3-A666-4201-8A41-C9EE80CAD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9688" y="2160571"/>
              <a:ext cx="4271055" cy="3431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ko-KR" altLang="en-US"/>
            </a:p>
          </p:txBody>
        </p:sp>
        <p:pic>
          <p:nvPicPr>
            <p:cNvPr id="7171" name="_x203458216" descr="EMB000025407e1a">
              <a:extLst>
                <a:ext uri="{FF2B5EF4-FFF2-40B4-BE49-F238E27FC236}">
                  <a16:creationId xmlns:a16="http://schemas.microsoft.com/office/drawing/2014/main" id="{3F6F9F82-4AAC-4BFE-8583-3C4248BCAE0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276" b="46827"/>
            <a:stretch/>
          </p:blipFill>
          <p:spPr bwMode="auto">
            <a:xfrm>
              <a:off x="5119688" y="2617771"/>
              <a:ext cx="2582980" cy="1214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14D74E1-993F-4809-A04B-521797F82642}"/>
              </a:ext>
            </a:extLst>
          </p:cNvPr>
          <p:cNvGrpSpPr/>
          <p:nvPr/>
        </p:nvGrpSpPr>
        <p:grpSpPr>
          <a:xfrm>
            <a:off x="5506357" y="859756"/>
            <a:ext cx="10508039" cy="5592513"/>
            <a:chOff x="4739271" y="1265487"/>
            <a:chExt cx="7715010" cy="4327026"/>
          </a:xfrm>
        </p:grpSpPr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2F9931B6-5672-4624-8948-DA69975E3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9271" y="1265487"/>
              <a:ext cx="7715010" cy="1088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ko-KR" altLang="en-US"/>
            </a:p>
          </p:txBody>
        </p:sp>
        <p:pic>
          <p:nvPicPr>
            <p:cNvPr id="7173" name="_x203457576" descr="EMB000025407e1d">
              <a:extLst>
                <a:ext uri="{FF2B5EF4-FFF2-40B4-BE49-F238E27FC236}">
                  <a16:creationId xmlns:a16="http://schemas.microsoft.com/office/drawing/2014/main" id="{B14C5CB7-151A-49CB-A030-AB0D45803C0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2311" b="3989"/>
            <a:stretch/>
          </p:blipFill>
          <p:spPr bwMode="auto">
            <a:xfrm>
              <a:off x="4739272" y="2870465"/>
              <a:ext cx="4477300" cy="2722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7657048-D2F0-4C1F-900C-ECFD4D5A6544}"/>
              </a:ext>
            </a:extLst>
          </p:cNvPr>
          <p:cNvSpPr txBox="1"/>
          <p:nvPr/>
        </p:nvSpPr>
        <p:spPr>
          <a:xfrm>
            <a:off x="6096000" y="2435041"/>
            <a:ext cx="52578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4. </a:t>
            </a:r>
            <a:r>
              <a:rPr lang="en-US" altLang="ko-KR" dirty="0" err="1"/>
              <a:t>airmon</a:t>
            </a:r>
            <a:r>
              <a:rPr lang="en-US" altLang="ko-KR" dirty="0"/>
              <a:t> –ng</a:t>
            </a:r>
            <a:r>
              <a:rPr lang="ko-KR" altLang="en-US" dirty="0"/>
              <a:t>를 사용하여 모니터 모드로 변경</a:t>
            </a:r>
          </a:p>
          <a:p>
            <a:pPr>
              <a:defRPr/>
            </a:pPr>
            <a:endParaRPr lang="ko-KR" altLang="en-US" sz="2000" dirty="0"/>
          </a:p>
        </p:txBody>
      </p:sp>
      <p:sp>
        <p:nvSpPr>
          <p:cNvPr id="14" name="제목 13">
            <a:extLst>
              <a:ext uri="{FF2B5EF4-FFF2-40B4-BE49-F238E27FC236}">
                <a16:creationId xmlns:a16="http://schemas.microsoft.com/office/drawing/2014/main" id="{6548E353-1AE1-4CAB-96F6-CAA2EFD26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24B2AE49-1F09-4161-B7AF-FE2015B7A5BD}"/>
              </a:ext>
            </a:extLst>
          </p:cNvPr>
          <p:cNvSpPr txBox="1">
            <a:spLocks/>
          </p:cNvSpPr>
          <p:nvPr/>
        </p:nvSpPr>
        <p:spPr>
          <a:xfrm>
            <a:off x="1534886" y="678078"/>
            <a:ext cx="5257800" cy="1115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문체부 제목 바탕체" panose="02030609000101010101" pitchFamily="17" charset="-127"/>
                <a:cs typeface="+mj-cs"/>
              </a:defRPr>
            </a:lvl1pPr>
          </a:lstStyle>
          <a:p>
            <a:pPr>
              <a:defRPr/>
            </a:pPr>
            <a:r>
              <a:rPr lang="en-US" altLang="ko-KR" sz="3600" b="1">
                <a:latin typeface="+mj-ea"/>
                <a:ea typeface="+mj-ea"/>
              </a:rPr>
              <a:t>Wifi Attack </a:t>
            </a:r>
            <a:r>
              <a:rPr lang="ko-KR" altLang="en-US" sz="3600" b="1">
                <a:latin typeface="+mj-ea"/>
                <a:ea typeface="+mj-ea"/>
              </a:rPr>
              <a:t>실행화면</a:t>
            </a:r>
            <a:endParaRPr lang="en-US" altLang="ko-KR" sz="3600" b="1" dirty="0">
              <a:latin typeface="+mj-ea"/>
              <a:ea typeface="+mj-ea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4C8DE60-07DA-487D-8F33-9F9C948472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04" y="703924"/>
            <a:ext cx="975882" cy="97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24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164194" y="634446"/>
            <a:ext cx="1715137" cy="557419"/>
          </a:xfrm>
          <a:prstGeom prst="rect">
            <a:avLst/>
          </a:prstGeom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C0EE4AF-A4AB-4358-85A3-3F17BECEBB0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096001" y="1191867"/>
          <a:ext cx="5596328" cy="503168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241175">
                  <a:extLst>
                    <a:ext uri="{9D8B030D-6E8A-4147-A177-3AD203B41FA5}">
                      <a16:colId xmlns:a16="http://schemas.microsoft.com/office/drawing/2014/main" val="355510692"/>
                    </a:ext>
                  </a:extLst>
                </a:gridCol>
                <a:gridCol w="3355153">
                  <a:extLst>
                    <a:ext uri="{9D8B030D-6E8A-4147-A177-3AD203B41FA5}">
                      <a16:colId xmlns:a16="http://schemas.microsoft.com/office/drawing/2014/main" val="643186882"/>
                    </a:ext>
                  </a:extLst>
                </a:gridCol>
              </a:tblGrid>
              <a:tr h="7188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전체 코드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ko-KR" altLang="en-US" sz="18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분석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209281"/>
                  </a:ext>
                </a:extLst>
              </a:tr>
              <a:tr h="1257922">
                <a:tc>
                  <a:txBody>
                    <a:bodyPr/>
                    <a:lstStyle/>
                    <a:p>
                      <a:pPr algn="ctr" fontAlgn="base" latinLnBrk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 latinLnBrk="1"/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대상 문자열 전체에 대해서 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ase" latinLnBrk="1"/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검색을 수행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541143"/>
                  </a:ext>
                </a:extLst>
              </a:tr>
              <a:tr h="1257922">
                <a:tc>
                  <a:txBody>
                    <a:bodyPr/>
                    <a:lstStyle/>
                    <a:p>
                      <a:pPr algn="ctr" fontAlgn="base" latinLnBrk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 latinLnBrk="1"/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특정 문자열을 새로운 문자열로 대체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178171"/>
                  </a:ext>
                </a:extLst>
              </a:tr>
              <a:tr h="1797031">
                <a:tc>
                  <a:txBody>
                    <a:bodyPr/>
                    <a:lstStyle/>
                    <a:p>
                      <a:pPr algn="ctr" fontAlgn="base" latinLnBrk="1"/>
                      <a:r>
                        <a:rPr lang="en-US" altLang="ko-KR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Rstrip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 latinLnBrk="1"/>
                      <a:r>
                        <a:rPr lang="ko-KR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문자열의 지정된 문자열의 끝을 삭제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424307"/>
                  </a:ext>
                </a:extLst>
              </a:tr>
            </a:tbl>
          </a:graphicData>
        </a:graphic>
      </p:graphicFrame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26660" y="73466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60" y="2506439"/>
            <a:ext cx="5082339" cy="240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70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4769" y="1909885"/>
            <a:ext cx="660717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/>
              <a:t>5. </a:t>
            </a:r>
            <a:r>
              <a:rPr lang="ko-KR" altLang="en-US" dirty="0"/>
              <a:t>다른 무선 </a:t>
            </a:r>
            <a:r>
              <a:rPr lang="en-US" altLang="ko-KR" dirty="0"/>
              <a:t>AP</a:t>
            </a:r>
            <a:r>
              <a:rPr lang="ko-KR" altLang="en-US" dirty="0"/>
              <a:t>가 잘 사용하지 않는 채널 </a:t>
            </a:r>
            <a:r>
              <a:rPr lang="en-US" altLang="ko-KR" dirty="0" err="1"/>
              <a:t>freewifi</a:t>
            </a:r>
            <a:r>
              <a:rPr lang="ko-KR" altLang="en-US" dirty="0" err="1"/>
              <a:t>를</a:t>
            </a:r>
            <a:r>
              <a:rPr lang="ko-KR" altLang="en-US" dirty="0"/>
              <a:t> 선택</a:t>
            </a:r>
          </a:p>
          <a:p>
            <a:pPr>
              <a:defRPr/>
            </a:pPr>
            <a:endParaRPr lang="ko-KR" altLang="en-US" sz="2000" dirty="0"/>
          </a:p>
        </p:txBody>
      </p:sp>
      <p:pic>
        <p:nvPicPr>
          <p:cNvPr id="6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164194" y="634446"/>
            <a:ext cx="1715137" cy="557419"/>
          </a:xfrm>
          <a:prstGeom prst="rect">
            <a:avLst/>
          </a:prstGeom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C04C44D3-22CB-48EB-BEBB-CBA283D17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4051" y="39850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C3F30E1-13DB-4F5C-9BA6-F41B826A5B3F}"/>
              </a:ext>
            </a:extLst>
          </p:cNvPr>
          <p:cNvGrpSpPr/>
          <p:nvPr/>
        </p:nvGrpSpPr>
        <p:grpSpPr>
          <a:xfrm>
            <a:off x="954769" y="1909885"/>
            <a:ext cx="9746929" cy="3449589"/>
            <a:chOff x="645300" y="1993268"/>
            <a:chExt cx="8375325" cy="344958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EACC0E6-284C-423C-A8C6-32892F459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300" y="1993268"/>
              <a:ext cx="8375325" cy="12294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ko-KR" altLang="en-US"/>
            </a:p>
          </p:txBody>
        </p:sp>
        <p:pic>
          <p:nvPicPr>
            <p:cNvPr id="8193" name="_x203459016" descr="EMB000025407e24">
              <a:extLst>
                <a:ext uri="{FF2B5EF4-FFF2-40B4-BE49-F238E27FC236}">
                  <a16:creationId xmlns:a16="http://schemas.microsoft.com/office/drawing/2014/main" id="{414C8186-1EBF-49EB-998F-510F3F2FB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562"/>
            <a:stretch/>
          </p:blipFill>
          <p:spPr bwMode="auto">
            <a:xfrm>
              <a:off x="645302" y="2586993"/>
              <a:ext cx="6098196" cy="28558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제목 1">
            <a:extLst>
              <a:ext uri="{FF2B5EF4-FFF2-40B4-BE49-F238E27FC236}">
                <a16:creationId xmlns:a16="http://schemas.microsoft.com/office/drawing/2014/main" id="{B5A4FCD2-C877-4334-B1B4-0D1DE6837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886" y="678078"/>
            <a:ext cx="5257800" cy="111533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3600" b="1" dirty="0" err="1">
                <a:latin typeface="+mj-ea"/>
                <a:ea typeface="+mj-ea"/>
              </a:rPr>
              <a:t>Wifi</a:t>
            </a:r>
            <a:r>
              <a:rPr lang="en-US" altLang="ko-KR" sz="3600" b="1" dirty="0">
                <a:latin typeface="+mj-ea"/>
                <a:ea typeface="+mj-ea"/>
              </a:rPr>
              <a:t> Attack </a:t>
            </a:r>
            <a:r>
              <a:rPr lang="ko-KR" altLang="en-US" sz="3600" b="1" dirty="0">
                <a:latin typeface="+mj-ea"/>
                <a:ea typeface="+mj-ea"/>
              </a:rPr>
              <a:t>실행화면</a:t>
            </a:r>
            <a:endParaRPr lang="en-US" altLang="ko-KR" sz="3600" b="1" dirty="0">
              <a:latin typeface="+mj-ea"/>
              <a:ea typeface="+mj-ea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DBCBEC8-8436-49E7-987B-DB46B06AA1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04" y="703924"/>
            <a:ext cx="975882" cy="97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860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4769" y="1909885"/>
            <a:ext cx="66071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dirty="0"/>
              <a:t>6. DHCP</a:t>
            </a:r>
            <a:r>
              <a:rPr lang="ko-KR" altLang="en-US" sz="2000" dirty="0"/>
              <a:t>서버 설정</a:t>
            </a:r>
            <a:r>
              <a:rPr lang="en-US" altLang="ko-KR" sz="2000" dirty="0"/>
              <a:t> </a:t>
            </a:r>
            <a:r>
              <a:rPr lang="ko-KR" altLang="en-US" sz="2000" dirty="0"/>
              <a:t>및 구동</a:t>
            </a:r>
          </a:p>
        </p:txBody>
      </p:sp>
      <p:pic>
        <p:nvPicPr>
          <p:cNvPr id="6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164194" y="634446"/>
            <a:ext cx="1715137" cy="557419"/>
          </a:xfrm>
          <a:prstGeom prst="rect">
            <a:avLst/>
          </a:prstGeom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C04C44D3-22CB-48EB-BEBB-CBA283D17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4051" y="39850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5D5E674-0D8C-4661-9BD6-4DB996F24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375" y="1909884"/>
            <a:ext cx="13139259" cy="569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1" name="_x203459496" descr="EMB000025407e2c">
            <a:extLst>
              <a:ext uri="{FF2B5EF4-FFF2-40B4-BE49-F238E27FC236}">
                <a16:creationId xmlns:a16="http://schemas.microsoft.com/office/drawing/2014/main" id="{E8D56D5D-E35A-4AFA-A3F6-4BD6CD594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376" y="2367085"/>
            <a:ext cx="6730969" cy="361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제목 9">
            <a:extLst>
              <a:ext uri="{FF2B5EF4-FFF2-40B4-BE49-F238E27FC236}">
                <a16:creationId xmlns:a16="http://schemas.microsoft.com/office/drawing/2014/main" id="{3AE941A0-2590-4B8D-ABCD-60C17BFAA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9C392FA9-DF29-4B55-8DF4-E90F2DC4AC0B}"/>
              </a:ext>
            </a:extLst>
          </p:cNvPr>
          <p:cNvSpPr txBox="1">
            <a:spLocks/>
          </p:cNvSpPr>
          <p:nvPr/>
        </p:nvSpPr>
        <p:spPr>
          <a:xfrm>
            <a:off x="1534886" y="678078"/>
            <a:ext cx="5257800" cy="1115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문체부 제목 바탕체" panose="02030609000101010101" pitchFamily="17" charset="-127"/>
                <a:cs typeface="+mj-cs"/>
              </a:defRPr>
            </a:lvl1pPr>
          </a:lstStyle>
          <a:p>
            <a:pPr>
              <a:defRPr/>
            </a:pPr>
            <a:r>
              <a:rPr lang="en-US" altLang="ko-KR" sz="3600" b="1">
                <a:latin typeface="+mj-ea"/>
                <a:ea typeface="+mj-ea"/>
              </a:rPr>
              <a:t>Wifi Attack </a:t>
            </a:r>
            <a:r>
              <a:rPr lang="ko-KR" altLang="en-US" sz="3600" b="1">
                <a:latin typeface="+mj-ea"/>
                <a:ea typeface="+mj-ea"/>
              </a:rPr>
              <a:t>실행화면</a:t>
            </a:r>
            <a:endParaRPr lang="en-US" altLang="ko-KR" sz="3600" b="1" dirty="0">
              <a:latin typeface="+mj-ea"/>
              <a:ea typeface="+mj-ea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79CA413-72DF-484E-B7B4-CE49DE3034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04" y="703924"/>
            <a:ext cx="975882" cy="97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26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4769" y="1909885"/>
            <a:ext cx="660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7. </a:t>
            </a:r>
            <a:r>
              <a:rPr lang="en-US" altLang="ko-KR" dirty="0" err="1"/>
              <a:t>ettercap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  <a:r>
              <a:rPr lang="en-US" altLang="ko-KR" dirty="0"/>
              <a:t>(</a:t>
            </a:r>
            <a:r>
              <a:rPr lang="ko-KR" altLang="en-US" dirty="0"/>
              <a:t>통합된 </a:t>
            </a:r>
            <a:r>
              <a:rPr lang="ko-KR" altLang="en-US" dirty="0" err="1"/>
              <a:t>스니핑</a:t>
            </a:r>
            <a:r>
              <a:rPr lang="ko-KR" altLang="en-US" dirty="0"/>
              <a:t> 시작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164194" y="634446"/>
            <a:ext cx="1715137" cy="557419"/>
          </a:xfrm>
          <a:prstGeom prst="rect">
            <a:avLst/>
          </a:prstGeom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C04C44D3-22CB-48EB-BEBB-CBA283D17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4051" y="39850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5D5E674-0D8C-4661-9BD6-4DB996F24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375" y="1909884"/>
            <a:ext cx="13139259" cy="569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8E0DE6-7070-42A1-A1CF-8877B5428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768" y="1951506"/>
            <a:ext cx="13932687" cy="637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65" name="_x203459256" descr="EMB000025407e2f">
            <a:extLst>
              <a:ext uri="{FF2B5EF4-FFF2-40B4-BE49-F238E27FC236}">
                <a16:creationId xmlns:a16="http://schemas.microsoft.com/office/drawing/2014/main" id="{1C428AAD-B011-469E-99E1-BFB55D3FE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769" y="2408707"/>
            <a:ext cx="7533912" cy="394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제목 8">
            <a:extLst>
              <a:ext uri="{FF2B5EF4-FFF2-40B4-BE49-F238E27FC236}">
                <a16:creationId xmlns:a16="http://schemas.microsoft.com/office/drawing/2014/main" id="{922F4170-515E-4EE6-8B18-EB439886A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4AF19282-AB77-47FE-BFFA-5444F1FFEDBB}"/>
              </a:ext>
            </a:extLst>
          </p:cNvPr>
          <p:cNvSpPr txBox="1">
            <a:spLocks/>
          </p:cNvSpPr>
          <p:nvPr/>
        </p:nvSpPr>
        <p:spPr>
          <a:xfrm>
            <a:off x="1534886" y="678078"/>
            <a:ext cx="5257800" cy="1115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문체부 제목 바탕체" panose="02030609000101010101" pitchFamily="17" charset="-127"/>
                <a:cs typeface="+mj-cs"/>
              </a:defRPr>
            </a:lvl1pPr>
          </a:lstStyle>
          <a:p>
            <a:pPr>
              <a:defRPr/>
            </a:pPr>
            <a:r>
              <a:rPr lang="en-US" altLang="ko-KR" sz="3600" b="1">
                <a:latin typeface="+mj-ea"/>
                <a:ea typeface="+mj-ea"/>
              </a:rPr>
              <a:t>Wifi Attack </a:t>
            </a:r>
            <a:r>
              <a:rPr lang="ko-KR" altLang="en-US" sz="3600" b="1">
                <a:latin typeface="+mj-ea"/>
                <a:ea typeface="+mj-ea"/>
              </a:rPr>
              <a:t>실행화면</a:t>
            </a:r>
            <a:endParaRPr lang="en-US" altLang="ko-KR" sz="3600" b="1" dirty="0">
              <a:latin typeface="+mj-ea"/>
              <a:ea typeface="+mj-ea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EC1D704-8CE4-4F5B-BE59-0D7D5EDF1C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04" y="703924"/>
            <a:ext cx="975882" cy="97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70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4769" y="1909885"/>
            <a:ext cx="660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8. Facebook</a:t>
            </a:r>
            <a:r>
              <a:rPr lang="ko-KR" altLang="en-US" dirty="0"/>
              <a:t>에서 로그인</a:t>
            </a:r>
          </a:p>
        </p:txBody>
      </p:sp>
      <p:pic>
        <p:nvPicPr>
          <p:cNvPr id="6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164194" y="634446"/>
            <a:ext cx="1715137" cy="557419"/>
          </a:xfrm>
          <a:prstGeom prst="rect">
            <a:avLst/>
          </a:prstGeom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C04C44D3-22CB-48EB-BEBB-CBA283D17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4051" y="39850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5D5E674-0D8C-4661-9BD6-4DB996F24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375" y="1909884"/>
            <a:ext cx="13139259" cy="569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B4B4CCE-3FD7-490A-B6EA-83820B749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289" name="_x203459416" descr="EMB000025407e34">
            <a:extLst>
              <a:ext uri="{FF2B5EF4-FFF2-40B4-BE49-F238E27FC236}">
                <a16:creationId xmlns:a16="http://schemas.microsoft.com/office/drawing/2014/main" id="{1FEDA544-B8DC-41AD-976F-58DFD4758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767" y="2353495"/>
            <a:ext cx="6549115" cy="371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7B26AFAE-8B87-44F0-826A-0D3E1A342918}"/>
              </a:ext>
            </a:extLst>
          </p:cNvPr>
          <p:cNvGrpSpPr/>
          <p:nvPr/>
        </p:nvGrpSpPr>
        <p:grpSpPr>
          <a:xfrm>
            <a:off x="4615872" y="3985063"/>
            <a:ext cx="14118673" cy="2353934"/>
            <a:chOff x="1466272" y="1664258"/>
            <a:chExt cx="14118673" cy="2353934"/>
          </a:xfrm>
        </p:grpSpPr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B34DEA28-D99A-4E24-A1C5-B93B25341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6272" y="1664258"/>
              <a:ext cx="1411867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ko-KR" altLang="en-US"/>
            </a:p>
          </p:txBody>
        </p:sp>
        <p:pic>
          <p:nvPicPr>
            <p:cNvPr id="13313" name="_x203458056" descr="EMB000025407e39">
              <a:extLst>
                <a:ext uri="{FF2B5EF4-FFF2-40B4-BE49-F238E27FC236}">
                  <a16:creationId xmlns:a16="http://schemas.microsoft.com/office/drawing/2014/main" id="{0F412220-5D06-4A4D-9E38-437943EC55A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955"/>
            <a:stretch/>
          </p:blipFill>
          <p:spPr bwMode="auto">
            <a:xfrm>
              <a:off x="1466273" y="1837421"/>
              <a:ext cx="6981041" cy="2180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18958A0-3B27-4E86-836D-059B0EB4AAAC}"/>
              </a:ext>
            </a:extLst>
          </p:cNvPr>
          <p:cNvSpPr txBox="1"/>
          <p:nvPr/>
        </p:nvSpPr>
        <p:spPr>
          <a:xfrm>
            <a:off x="7671920" y="3615731"/>
            <a:ext cx="39249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9. </a:t>
            </a:r>
            <a:r>
              <a:rPr lang="ko-KR" altLang="en-US" dirty="0"/>
              <a:t>입력했던 아이디와 비밀번호 확인</a:t>
            </a:r>
          </a:p>
        </p:txBody>
      </p:sp>
      <p:sp>
        <p:nvSpPr>
          <p:cNvPr id="13" name="제목 12">
            <a:extLst>
              <a:ext uri="{FF2B5EF4-FFF2-40B4-BE49-F238E27FC236}">
                <a16:creationId xmlns:a16="http://schemas.microsoft.com/office/drawing/2014/main" id="{C375D77A-6B27-476C-80C3-28A96DA2D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C8E21AE8-7A4B-4FB4-9613-2AF9735C45DA}"/>
              </a:ext>
            </a:extLst>
          </p:cNvPr>
          <p:cNvSpPr txBox="1">
            <a:spLocks/>
          </p:cNvSpPr>
          <p:nvPr/>
        </p:nvSpPr>
        <p:spPr>
          <a:xfrm>
            <a:off x="1534886" y="678078"/>
            <a:ext cx="5257800" cy="1115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문체부 제목 바탕체" panose="02030609000101010101" pitchFamily="17" charset="-127"/>
                <a:cs typeface="+mj-cs"/>
              </a:defRPr>
            </a:lvl1pPr>
          </a:lstStyle>
          <a:p>
            <a:pPr>
              <a:defRPr/>
            </a:pPr>
            <a:r>
              <a:rPr lang="en-US" altLang="ko-KR" sz="3600" b="1">
                <a:latin typeface="+mj-ea"/>
                <a:ea typeface="+mj-ea"/>
              </a:rPr>
              <a:t>Wifi Attack </a:t>
            </a:r>
            <a:r>
              <a:rPr lang="ko-KR" altLang="en-US" sz="3600" b="1">
                <a:latin typeface="+mj-ea"/>
                <a:ea typeface="+mj-ea"/>
              </a:rPr>
              <a:t>실행화면</a:t>
            </a:r>
            <a:endParaRPr lang="en-US" altLang="ko-KR" sz="3600" b="1" dirty="0">
              <a:latin typeface="+mj-ea"/>
              <a:ea typeface="+mj-ea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3FD2D51-236C-4794-B8AE-4BBA56DE1E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04" y="703924"/>
            <a:ext cx="975882" cy="97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68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>
              <a:defRPr/>
            </a:pPr>
            <a:r>
              <a:rPr lang="en-US" altLang="ko-KR" sz="6500" b="1" dirty="0" err="1">
                <a:latin typeface="나눔스퀘어 Bold"/>
                <a:ea typeface="나눔스퀘어 Bold"/>
              </a:rPr>
              <a:t>Github</a:t>
            </a:r>
            <a:r>
              <a:rPr lang="en-US" altLang="ko-KR" sz="6500" b="1" dirty="0">
                <a:latin typeface="나눔스퀘어 Bold"/>
                <a:ea typeface="나눔스퀘어 Bold"/>
              </a:rPr>
              <a:t> </a:t>
            </a:r>
            <a:r>
              <a:rPr lang="ko-KR" altLang="en-US" sz="6500" b="1" dirty="0">
                <a:latin typeface="나눔스퀘어 Bold"/>
                <a:ea typeface="나눔스퀘어 Bold"/>
              </a:rPr>
              <a:t>작업 현황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164194" y="634446"/>
            <a:ext cx="1715137" cy="55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35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164194" y="634446"/>
            <a:ext cx="1715137" cy="557419"/>
          </a:xfrm>
          <a:prstGeom prst="rect">
            <a:avLst/>
          </a:prstGeom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7DCA0715-F992-4512-A575-9BC4267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92EB7AE-1F96-4F39-AFF2-F71BB8DA2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697" y="1690688"/>
            <a:ext cx="7632605" cy="42672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A24D86-714A-4642-8BCF-093D02143F44}"/>
              </a:ext>
            </a:extLst>
          </p:cNvPr>
          <p:cNvSpPr txBox="1"/>
          <p:nvPr/>
        </p:nvSpPr>
        <p:spPr>
          <a:xfrm>
            <a:off x="8072436" y="5086946"/>
            <a:ext cx="30718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아직 미완성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파일 올린 거 캡처해서 다시 </a:t>
            </a:r>
            <a:r>
              <a:rPr lang="ko-KR" altLang="en-US" dirty="0" err="1">
                <a:solidFill>
                  <a:srgbClr val="FF0000"/>
                </a:solidFill>
              </a:rPr>
              <a:t>해야할듯</a:t>
            </a:r>
            <a:r>
              <a:rPr lang="ko-KR" altLang="en-US" dirty="0">
                <a:solidFill>
                  <a:srgbClr val="FF0000"/>
                </a:solidFill>
              </a:rPr>
              <a:t> 싶습니다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6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>
              <a:defRPr/>
            </a:pPr>
            <a:r>
              <a:rPr lang="en-US" altLang="ko-KR" sz="6500" b="1" dirty="0">
                <a:latin typeface="나눔스퀘어 Bold"/>
                <a:ea typeface="나눔스퀘어 Bold"/>
              </a:rPr>
              <a:t>Q&amp;A</a:t>
            </a:r>
            <a:endParaRPr lang="ko-KR" altLang="en-US" sz="6500" b="1" dirty="0">
              <a:latin typeface="나눔스퀘어 Bold"/>
              <a:ea typeface="나눔스퀘어 Bold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164194" y="634446"/>
            <a:ext cx="1715137" cy="55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03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>
              <a:defRPr/>
            </a:pPr>
            <a:r>
              <a:rPr lang="en-US" altLang="ko-KR" sz="6500" b="1" dirty="0">
                <a:latin typeface="나눔스퀘어 Bold"/>
                <a:ea typeface="나눔스퀘어 Bold"/>
              </a:rPr>
              <a:t>Thank you</a:t>
            </a:r>
            <a:endParaRPr lang="ko-KR" altLang="en-US" sz="6500" b="1" dirty="0">
              <a:latin typeface="나눔스퀘어 Bold"/>
              <a:ea typeface="나눔스퀘어 Bold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164194" y="634446"/>
            <a:ext cx="1715137" cy="55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321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164194" y="634446"/>
            <a:ext cx="1715137" cy="557419"/>
          </a:xfrm>
          <a:prstGeom prst="rect">
            <a:avLst/>
          </a:prstGeom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C0EE4AF-A4AB-4358-85A3-3F17BECEBB0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777319" y="1191867"/>
          <a:ext cx="4915010" cy="503168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79968">
                  <a:extLst>
                    <a:ext uri="{9D8B030D-6E8A-4147-A177-3AD203B41FA5}">
                      <a16:colId xmlns:a16="http://schemas.microsoft.com/office/drawing/2014/main" val="355510692"/>
                    </a:ext>
                  </a:extLst>
                </a:gridCol>
                <a:gridCol w="2935042">
                  <a:extLst>
                    <a:ext uri="{9D8B030D-6E8A-4147-A177-3AD203B41FA5}">
                      <a16:colId xmlns:a16="http://schemas.microsoft.com/office/drawing/2014/main" val="643186882"/>
                    </a:ext>
                  </a:extLst>
                </a:gridCol>
              </a:tblGrid>
              <a:tr h="7188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전체 코드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웹사이트를 복제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209281"/>
                  </a:ext>
                </a:extLst>
              </a:tr>
              <a:tr h="1257922"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open(</a:t>
                      </a:r>
                      <a:r>
                        <a:rPr lang="en-US" altLang="ko-KR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file,W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쓰기 위해 파일</a:t>
                      </a:r>
                      <a:r>
                        <a:rPr lang="en-US" altLang="ko-KR" sz="18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열기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파일을 먼저 자른다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541143"/>
                  </a:ext>
                </a:extLst>
              </a:tr>
              <a:tr h="1257922">
                <a:tc>
                  <a:txBody>
                    <a:bodyPr/>
                    <a:lstStyle/>
                    <a:p>
                      <a:pPr algn="ctr" fontAlgn="base" latinLnBrk="1"/>
                      <a:r>
                        <a:rPr lang="en-US" altLang="ko-KR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subprocess.call</a:t>
                      </a:r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 latinLnBrk="1"/>
                      <a:r>
                        <a:rPr lang="ko-KR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서브 프로세스를 통해서 주어진 명령을 실행하고 리턴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178171"/>
                  </a:ext>
                </a:extLst>
              </a:tr>
              <a:tr h="1797031"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Popen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명령에서 파이프를 여는 데 사용</a:t>
                      </a:r>
                      <a:r>
                        <a:rPr lang="en-US" altLang="ko-KR" sz="1800" b="1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424307"/>
                  </a:ext>
                </a:extLst>
              </a:tr>
            </a:tbl>
          </a:graphicData>
        </a:graphic>
      </p:graphicFrame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26660" y="73466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66164" y="73466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156859736" descr="EMB00002ee43b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64" y="1191865"/>
            <a:ext cx="6147881" cy="503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088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164194" y="634446"/>
            <a:ext cx="1715137" cy="557419"/>
          </a:xfrm>
          <a:prstGeom prst="rect">
            <a:avLst/>
          </a:prstGeom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C0EE4AF-A4AB-4358-85A3-3F17BECEBB0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096001" y="1191867"/>
          <a:ext cx="5596328" cy="503168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241175">
                  <a:extLst>
                    <a:ext uri="{9D8B030D-6E8A-4147-A177-3AD203B41FA5}">
                      <a16:colId xmlns:a16="http://schemas.microsoft.com/office/drawing/2014/main" val="355510692"/>
                    </a:ext>
                  </a:extLst>
                </a:gridCol>
                <a:gridCol w="3355153">
                  <a:extLst>
                    <a:ext uri="{9D8B030D-6E8A-4147-A177-3AD203B41FA5}">
                      <a16:colId xmlns:a16="http://schemas.microsoft.com/office/drawing/2014/main" val="643186882"/>
                    </a:ext>
                  </a:extLst>
                </a:gridCol>
              </a:tblGrid>
              <a:tr h="7188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전체 코드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웹사이트를 복제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209281"/>
                  </a:ext>
                </a:extLst>
              </a:tr>
              <a:tr h="1257922">
                <a:tc>
                  <a:txBody>
                    <a:bodyPr/>
                    <a:lstStyle/>
                    <a:p>
                      <a:pPr algn="ctr" fontAlgn="base" latinLnBrk="1"/>
                      <a:r>
                        <a:rPr lang="en-US" altLang="ko-KR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urllib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 latinLnBrk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 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작업을 위한 여러 모듈을 모은 패키지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541143"/>
                  </a:ext>
                </a:extLst>
              </a:tr>
              <a:tr h="1257922">
                <a:tc>
                  <a:txBody>
                    <a:bodyPr/>
                    <a:lstStyle/>
                    <a:p>
                      <a:pPr algn="ctr" fontAlgn="base" latinLnBrk="1"/>
                      <a:r>
                        <a:rPr lang="en-US" altLang="ko-KR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urllib.request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 latinLnBrk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열고 데이터를 </a:t>
                      </a:r>
                      <a:r>
                        <a:rPr lang="ko-KR" altLang="en-US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읽어오기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178171"/>
                  </a:ext>
                </a:extLst>
              </a:tr>
              <a:tr h="1797031">
                <a:tc>
                  <a:txBody>
                    <a:bodyPr/>
                    <a:lstStyle/>
                    <a:p>
                      <a:pPr algn="ctr" fontAlgn="base" latinLnBrk="1"/>
                      <a:r>
                        <a:rPr lang="en-US" altLang="ko-KR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urlopen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).read()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 latinLnBrk="1"/>
                      <a:r>
                        <a:rPr lang="en-US" altLang="ko-KR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로부터 읽어 들인 데이터를 바이트 배열로 변경하여 읽어 들인다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424307"/>
                  </a:ext>
                </a:extLst>
              </a:tr>
            </a:tbl>
          </a:graphicData>
        </a:graphic>
      </p:graphicFrame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26660" y="73466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56856216" descr="EMB00002ee43b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60" y="2213842"/>
            <a:ext cx="5051425" cy="2620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4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164194" y="634446"/>
            <a:ext cx="1715137" cy="557419"/>
          </a:xfrm>
          <a:prstGeom prst="rect">
            <a:avLst/>
          </a:prstGeom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C0EE4AF-A4AB-4358-85A3-3F17BECEBB0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22660" y="1191865"/>
          <a:ext cx="4785246" cy="503168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15382">
                  <a:extLst>
                    <a:ext uri="{9D8B030D-6E8A-4147-A177-3AD203B41FA5}">
                      <a16:colId xmlns:a16="http://schemas.microsoft.com/office/drawing/2014/main" val="355510692"/>
                    </a:ext>
                  </a:extLst>
                </a:gridCol>
                <a:gridCol w="2869864">
                  <a:extLst>
                    <a:ext uri="{9D8B030D-6E8A-4147-A177-3AD203B41FA5}">
                      <a16:colId xmlns:a16="http://schemas.microsoft.com/office/drawing/2014/main" val="643186882"/>
                    </a:ext>
                  </a:extLst>
                </a:gridCol>
              </a:tblGrid>
              <a:tr h="6369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전체 코드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잘 복제되었는지 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209281"/>
                  </a:ext>
                </a:extLst>
              </a:tr>
              <a:tr h="1097777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n-US" altLang="ko-KR" sz="1800" b="1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1" kern="120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800" b="1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(html)&gt;1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 latinLnBrk="1"/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사이트가 적절하게 복제된 경우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541143"/>
                  </a:ext>
                </a:extLst>
              </a:tr>
              <a:tr h="172875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Open(</a:t>
                      </a:r>
                      <a:r>
                        <a:rPr lang="en-US" altLang="ko-KR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file,W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ase" latinLnBrk="1"/>
                      <a:endParaRPr lang="en-US" altLang="ko-KR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 latinLnBrk="1"/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쓰기용으로 파일</a:t>
                      </a:r>
                      <a:r>
                        <a:rPr lang="ko-KR" altLang="en-US" sz="1800" b="1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열기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178171"/>
                  </a:ext>
                </a:extLst>
              </a:tr>
              <a:tr h="1568252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os.path.isfile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함수는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지정한 패스가 파일이고 실제로 존재할 때에만 참을 반환하기에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파일이 존재하는지 알아내는 용도로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424307"/>
                  </a:ext>
                </a:extLst>
              </a:tr>
            </a:tbl>
          </a:graphicData>
        </a:graphic>
      </p:graphicFrame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26660" y="73466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29903768" descr="EMB00002ee43b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13" y="1191865"/>
            <a:ext cx="6239434" cy="2107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55813" y="349623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5" name="_x29902328" descr="EMB00002ee43b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13" y="3496235"/>
            <a:ext cx="6239434" cy="2727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35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164194" y="634446"/>
            <a:ext cx="1715137" cy="557419"/>
          </a:xfrm>
          <a:prstGeom prst="rect">
            <a:avLst/>
          </a:prstGeom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C0EE4AF-A4AB-4358-85A3-3F17BECEBB0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083266" y="1177518"/>
          <a:ext cx="5624640" cy="503168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21152">
                  <a:extLst>
                    <a:ext uri="{9D8B030D-6E8A-4147-A177-3AD203B41FA5}">
                      <a16:colId xmlns:a16="http://schemas.microsoft.com/office/drawing/2014/main" val="355510692"/>
                    </a:ext>
                  </a:extLst>
                </a:gridCol>
                <a:gridCol w="3503488">
                  <a:extLst>
                    <a:ext uri="{9D8B030D-6E8A-4147-A177-3AD203B41FA5}">
                      <a16:colId xmlns:a16="http://schemas.microsoft.com/office/drawing/2014/main" val="643186882"/>
                    </a:ext>
                  </a:extLst>
                </a:gridCol>
              </a:tblGrid>
              <a:tr h="7188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전체 코드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복제된 웹사이트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209281"/>
                  </a:ext>
                </a:extLst>
              </a:tr>
              <a:tr h="1257922">
                <a:tc>
                  <a:txBody>
                    <a:bodyPr/>
                    <a:lstStyle/>
                    <a:p>
                      <a:pPr algn="ctr" fontAlgn="base" latinLnBrk="1"/>
                      <a:r>
                        <a:rPr lang="en-US" altLang="ko-KR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Index_datdbase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 latinLnBrk="1"/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복제된 데이터베이스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541143"/>
                  </a:ext>
                </a:extLst>
              </a:tr>
              <a:tr h="1257922">
                <a:tc>
                  <a:txBody>
                    <a:bodyPr/>
                    <a:lstStyle/>
                    <a:p>
                      <a:pPr algn="ctr" fontAlgn="base" latinLnBrk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 latinLnBrk="1"/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파일 읽어 들이기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178171"/>
                  </a:ext>
                </a:extLst>
              </a:tr>
              <a:tr h="1797031">
                <a:tc>
                  <a:txBody>
                    <a:bodyPr/>
                    <a:lstStyle/>
                    <a:p>
                      <a:pPr algn="ctr" fontAlgn="base" latinLnBrk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Close()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 latinLnBrk="1"/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파일 닫기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424307"/>
                  </a:ext>
                </a:extLst>
              </a:tr>
            </a:tbl>
          </a:graphicData>
        </a:graphic>
      </p:graphicFrame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26660" y="73466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0" y="168536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29903048" descr="EMB00002ee43b1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77" y="1868383"/>
            <a:ext cx="5348822" cy="1550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0" y="369336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9" name="_x29902088" descr="EMB00002ee43b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76" y="3693362"/>
            <a:ext cx="5348823" cy="137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944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164194" y="634446"/>
            <a:ext cx="1715137" cy="557419"/>
          </a:xfrm>
          <a:prstGeom prst="rect">
            <a:avLst/>
          </a:prstGeom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C0EE4AF-A4AB-4358-85A3-3F17BECEBB0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797153" y="1208991"/>
          <a:ext cx="4892823" cy="503485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99018">
                  <a:extLst>
                    <a:ext uri="{9D8B030D-6E8A-4147-A177-3AD203B41FA5}">
                      <a16:colId xmlns:a16="http://schemas.microsoft.com/office/drawing/2014/main" val="355510692"/>
                    </a:ext>
                  </a:extLst>
                </a:gridCol>
                <a:gridCol w="2993805">
                  <a:extLst>
                    <a:ext uri="{9D8B030D-6E8A-4147-A177-3AD203B41FA5}">
                      <a16:colId xmlns:a16="http://schemas.microsoft.com/office/drawing/2014/main" val="643186882"/>
                    </a:ext>
                  </a:extLst>
                </a:gridCol>
              </a:tblGrid>
              <a:tr h="6369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전체 코드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HTA attack</a:t>
                      </a:r>
                      <a:r>
                        <a:rPr lang="ko-KR" altLang="en-US" sz="18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사용할 경우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209281"/>
                  </a:ext>
                </a:extLst>
              </a:tr>
              <a:tr h="1097777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n-US" altLang="ko-KR" sz="1800" b="1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1" kern="120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800" b="1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(html)&gt;1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 latinLnBrk="1"/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사이트가 적절하게 복제된 경우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541143"/>
                  </a:ext>
                </a:extLst>
              </a:tr>
              <a:tr h="172875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err="1"/>
                        <a:t>copyfile</a:t>
                      </a:r>
                      <a:r>
                        <a:rPr lang="en-US" altLang="ko-KR" b="1" dirty="0"/>
                        <a:t>(</a:t>
                      </a:r>
                      <a:r>
                        <a:rPr lang="en-US" altLang="ko-KR" b="1" dirty="0" err="1"/>
                        <a:t>src</a:t>
                      </a:r>
                      <a:r>
                        <a:rPr lang="en-US" altLang="ko-KR" b="1" dirty="0"/>
                        <a:t>, </a:t>
                      </a:r>
                      <a:r>
                        <a:rPr lang="en-US" altLang="ko-KR" b="1" dirty="0" err="1"/>
                        <a:t>dst</a:t>
                      </a:r>
                      <a:r>
                        <a:rPr lang="en-US" altLang="ko-KR" b="1" dirty="0"/>
                        <a:t>)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ase" latinLnBrk="1"/>
                      <a:endParaRPr lang="en-US" altLang="ko-KR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파일복사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b="1" dirty="0"/>
                        <a:t> </a:t>
                      </a:r>
                      <a:r>
                        <a:rPr lang="en-US" altLang="ko-KR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dst</a:t>
                      </a:r>
                      <a:r>
                        <a:rPr lang="ko-KR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이미 존재하는 경우는 덮어씁니다</a:t>
                      </a:r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algn="ctr"/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pipe</a:t>
                      </a:r>
                      <a:r>
                        <a:rPr lang="ko-KR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나 </a:t>
                      </a:r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character/block </a:t>
                      </a:r>
                      <a:r>
                        <a:rPr lang="ko-KR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디바이스는 카피할 수 없습니다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178171"/>
                  </a:ext>
                </a:extLst>
              </a:tr>
              <a:tr h="1568252">
                <a:tc>
                  <a:txBody>
                    <a:bodyPr/>
                    <a:lstStyle/>
                    <a:p>
                      <a:pPr algn="ctr" fontAlgn="base" latinLnBrk="1"/>
                      <a:r>
                        <a:rPr lang="en-US" altLang="ko-KR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os.path.isdir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함수는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지정한 패스가 디렉토리이고 실제로 존재할 때에만 참을 반환하기에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디렉토리이 존재하는지 알아내는 용도로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424307"/>
                  </a:ext>
                </a:extLst>
              </a:tr>
            </a:tbl>
          </a:graphicData>
        </a:graphic>
      </p:graphicFrame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26660" y="73466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55813" y="349623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26659" y="834884"/>
            <a:ext cx="12210523" cy="517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29903768" descr="EMB00002ee43b1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13" y="1208991"/>
            <a:ext cx="5970494" cy="503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315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998</Words>
  <Application>Microsoft Office PowerPoint</Application>
  <PresentationFormat>와이드스크린</PresentationFormat>
  <Paragraphs>209</Paragraphs>
  <Slides>47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4" baseType="lpstr">
      <vt:lpstr>굴림</vt:lpstr>
      <vt:lpstr>나눔스퀘어 Bold</vt:lpstr>
      <vt:lpstr>맑은 고딕</vt:lpstr>
      <vt:lpstr>문체부 제목 바탕체</vt:lpstr>
      <vt:lpstr>함초롬돋움</vt:lpstr>
      <vt:lpstr>Arial</vt:lpstr>
      <vt:lpstr>1_Office 테마</vt:lpstr>
      <vt:lpstr>기능분석 보고서</vt:lpstr>
      <vt:lpstr>목 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harvester</vt:lpstr>
      <vt:lpstr>PowerPoint 프레젠테이션</vt:lpstr>
      <vt:lpstr>PowerPoint 프레젠테이션</vt:lpstr>
      <vt:lpstr>PowerPoint 프레젠테이션</vt:lpstr>
      <vt:lpstr>PowerPoint 프레젠테이션</vt:lpstr>
      <vt:lpstr>Mass mailer</vt:lpstr>
      <vt:lpstr>smtp_web.py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Wifi Attack</vt:lpstr>
      <vt:lpstr>Wifi Attack.py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Wifi Attack 실행화면</vt:lpstr>
      <vt:lpstr>PowerPoint 프레젠테이션</vt:lpstr>
      <vt:lpstr>Wifi Attack 실행화면</vt:lpstr>
      <vt:lpstr>PowerPoint 프레젠테이션</vt:lpstr>
      <vt:lpstr>PowerPoint 프레젠테이션</vt:lpstr>
      <vt:lpstr>PowerPoint 프레젠테이션</vt:lpstr>
      <vt:lpstr>Github 작업 현황</vt:lpstr>
      <vt:lpstr>PowerPoint 프레젠테이션</vt:lpstr>
      <vt:lpstr>Q&amp;A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Wifi Attack</dc:title>
  <dc:creator>Yoon</dc:creator>
  <cp:lastModifiedBy>Yoon</cp:lastModifiedBy>
  <cp:revision>22</cp:revision>
  <dcterms:created xsi:type="dcterms:W3CDTF">2018-11-12T09:51:25Z</dcterms:created>
  <dcterms:modified xsi:type="dcterms:W3CDTF">2018-11-12T16:16:26Z</dcterms:modified>
</cp:coreProperties>
</file>