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3" r:id="rId5"/>
    <p:sldId id="275" r:id="rId6"/>
    <p:sldId id="278" r:id="rId7"/>
    <p:sldId id="280" r:id="rId8"/>
    <p:sldId id="281" r:id="rId9"/>
    <p:sldId id="282" r:id="rId10"/>
    <p:sldId id="283" r:id="rId11"/>
    <p:sldId id="277" r:id="rId12"/>
    <p:sldId id="276" r:id="rId13"/>
    <p:sldId id="284" r:id="rId14"/>
    <p:sldId id="271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진성" initials="정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CC"/>
    <a:srgbClr val="F1402D"/>
    <a:srgbClr val="CC0D67"/>
    <a:srgbClr val="CD3C3D"/>
    <a:srgbClr val="6600CC"/>
    <a:srgbClr val="271F9F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6A9C5-521A-4398-A0A8-D3AD8F0926F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479E2-4BE4-4DA3-8C96-CB7D848CA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0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4B617-9AFA-4A5B-97B2-4E0BE0B76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EB81B2-06E8-46A8-A219-15F344ED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E36B0-0771-44A5-B95F-9B60FD16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743-BFDA-4BCC-A0F8-2A6CBF730B5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C3BD9-8BFB-4F0D-AEE0-27D8F3B5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EFD88-DADA-420E-B303-C8D7334B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585-A989-4CCD-9890-0667D0C11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4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B29EE-3C00-4826-B471-239391DA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87EA17-B0E4-46F9-92E0-30E3D6A2D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59211-C8CE-4852-B111-E4404C5D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743-BFDA-4BCC-A0F8-2A6CBF730B5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34700-498D-48BB-B0A7-03CF665C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50C8C-E4D1-4946-924F-D7AB6312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585-A989-4CCD-9890-0667D0C11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6A0AD6-CC14-46E5-95FA-D53D32FF0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2F3F92-56C8-45B3-84E8-2322E6A49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143BE-BF7D-49CF-B85F-F66F32A2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743-BFDA-4BCC-A0F8-2A6CBF730B5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57C91-6086-4C71-BC2E-8BA39DB9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529C1-DCAF-41CD-9530-4E56B919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585-A989-4CCD-9890-0667D0C11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9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D4716-2F57-45E6-BC5D-F0B8F85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42CBB-5226-4957-9A8E-52A80AC7B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7874E-D461-4F46-B1A8-AB26144D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743-BFDA-4BCC-A0F8-2A6CBF730B5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7E8F4-B538-4E60-A25D-40FD2E74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6186C-CBDB-4B4D-B218-73F527F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585-A989-4CCD-9890-0667D0C11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5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6D469-F369-43C5-9133-890CA985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AE7FF-4BF9-42F1-91A8-325AE6098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326B1-FB54-4DEA-8799-F86C0F4F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743-BFDA-4BCC-A0F8-2A6CBF730B5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EF875-A262-4AFE-A996-AA1FC1ED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3ADF8-EA05-4565-BE3C-1170848C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585-A989-4CCD-9890-0667D0C11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9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A49AA-D825-411E-8E16-43F7ABB8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8DE15-2C33-4124-BF53-02164C0C6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F87F5-4D1E-4230-A133-CFA02C91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8A8FAD-ADAB-46C8-87F2-0DD41AA3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743-BFDA-4BCC-A0F8-2A6CBF730B5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FB6C9-40ED-496A-B646-C0D27FB8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BE8C5-6082-4803-87F6-C194513C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585-A989-4CCD-9890-0667D0C11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8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B0010-30FF-48F1-8447-F1AFE597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439CB-E604-4FDD-815B-DF2FF30F4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19561E-D45F-478D-AFC1-F9DDA84A8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375053-8845-4073-B845-97AB8533D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256351-A8E6-4FCB-832D-7CB06482D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8D3D6A-B647-48D2-8A18-E1022F9F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743-BFDA-4BCC-A0F8-2A6CBF730B5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16B36-9F10-43E5-BB00-33948E75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119167-4639-4BB2-9D2A-A8E9946D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585-A989-4CCD-9890-0667D0C11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4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7F52F-FBB4-4687-B38B-0A7FC4DE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FEBF7C-C814-4F1A-9FBC-8C68D63C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743-BFDA-4BCC-A0F8-2A6CBF730B5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734EE1-ACE3-496E-A393-4B55CF31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B35178-C058-4858-BBFD-F414A31E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585-A989-4CCD-9890-0667D0C11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7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E6C81-9E54-4760-B037-AA38B556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743-BFDA-4BCC-A0F8-2A6CBF730B5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D88ACE-09E6-4418-AAB6-C9FE4529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E90744-1B1B-4CE4-A0AE-0E410DD8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585-A989-4CCD-9890-0667D0C11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5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61BE1-CF87-478C-982D-BD230788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E5023-5DCC-4EF9-BBB3-4456543A8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8F794-F4F9-436E-A9EF-0F3B07A8E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A67D4-D733-4140-A7D0-F83D7D32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743-BFDA-4BCC-A0F8-2A6CBF730B5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A31A80-FE89-43C2-86C1-10FA8840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ECA21-6262-4DDC-95BB-3B494564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585-A989-4CCD-9890-0667D0C11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A4210-DE75-4A5A-88DC-18C554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F08438-3578-4EB6-8675-F63F599AC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D89D4-57C3-46B2-8289-03DEF005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1B0D3-EB8A-4422-A2C0-3AC55217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1743-BFDA-4BCC-A0F8-2A6CBF730B5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C0F7B-B61C-4106-83F8-1069F732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B8B87-C4BC-440A-80FB-B926AFFC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585-A989-4CCD-9890-0667D0C11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1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ACC88F-9AAA-46D0-A980-E8C4AC0A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45713-A133-452B-A50A-55C9778D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65F97-4603-43A4-9796-5D19DE73D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61743-BFDA-4BCC-A0F8-2A6CBF730B5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AB908-36A6-4BC0-B2F3-B31E7AC30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F3B3D-331F-4492-B93D-1C740E69D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C585-A989-4CCD-9890-0667D0C11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5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8508856" descr="EMB00003ab810cc">
            <a:extLst>
              <a:ext uri="{FF2B5EF4-FFF2-40B4-BE49-F238E27FC236}">
                <a16:creationId xmlns:a16="http://schemas.microsoft.com/office/drawing/2014/main" id="{B38EA334-4D82-4E99-82CF-623A53F9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240972"/>
            <a:ext cx="10755086" cy="1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08508064" descr="EMB00003ab810cd">
            <a:extLst>
              <a:ext uri="{FF2B5EF4-FFF2-40B4-BE49-F238E27FC236}">
                <a16:creationId xmlns:a16="http://schemas.microsoft.com/office/drawing/2014/main" id="{1966F7DB-B340-4EAF-98A1-3617FFCC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8454" y="6348009"/>
            <a:ext cx="10755086" cy="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9B43D009-8E92-4C7B-AC5F-18F4D9DFA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2907" y="3136071"/>
            <a:ext cx="5446183" cy="55086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3200" b="1" dirty="0"/>
              <a:t>로봇프로그래밍을 통한 객체지향 설계 모델링</a:t>
            </a:r>
            <a:endParaRPr lang="ko-KR" altLang="en-US" sz="3200" dirty="0"/>
          </a:p>
          <a:p>
            <a:endParaRPr lang="ko-KR" altLang="en-US" sz="3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5538303" y="6447593"/>
            <a:ext cx="1115387" cy="2953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객체지향 모델링</a:t>
            </a:r>
            <a:endParaRPr lang="en-US" altLang="ko-KR" sz="1050" dirty="0" smtClean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ko-KR" altLang="en-US" sz="105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841413D5-F587-49BC-B047-287264957495}"/>
              </a:ext>
            </a:extLst>
          </p:cNvPr>
          <p:cNvSpPr txBox="1">
            <a:spLocks/>
          </p:cNvSpPr>
          <p:nvPr/>
        </p:nvSpPr>
        <p:spPr>
          <a:xfrm>
            <a:off x="9068498" y="4478765"/>
            <a:ext cx="2405044" cy="196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is-IS" sz="1800" b="1" dirty="0">
                <a:latin typeface="+mj-lt"/>
              </a:rPr>
              <a:t>신휘정 </a:t>
            </a:r>
            <a:r>
              <a:rPr lang="is-IS" altLang="ko-KR" sz="1800" b="1" dirty="0" smtClean="0">
                <a:latin typeface="+mj-lt"/>
              </a:rPr>
              <a:t>20173116 </a:t>
            </a:r>
          </a:p>
          <a:p>
            <a:r>
              <a:rPr lang="ko-KR" altLang="is-IS" sz="1800" b="1" dirty="0" smtClean="0">
                <a:latin typeface="+mj-lt"/>
              </a:rPr>
              <a:t>송민광 </a:t>
            </a:r>
            <a:r>
              <a:rPr lang="is-IS" altLang="ko-KR" sz="1800" b="1" dirty="0" smtClean="0">
                <a:latin typeface="+mj-lt"/>
              </a:rPr>
              <a:t>20153308</a:t>
            </a:r>
            <a:endParaRPr lang="is-IS" altLang="ko-KR" sz="1800" b="1" dirty="0">
              <a:latin typeface="+mj-lt"/>
            </a:endParaRPr>
          </a:p>
          <a:p>
            <a:r>
              <a:rPr lang="ko-KR" altLang="is-IS" sz="1800" b="1" dirty="0" smtClean="0">
                <a:latin typeface="+mj-lt"/>
              </a:rPr>
              <a:t>김현직 </a:t>
            </a:r>
            <a:r>
              <a:rPr lang="is-IS" altLang="ko-KR" sz="1800" b="1" dirty="0" smtClean="0">
                <a:latin typeface="+mj-lt"/>
              </a:rPr>
              <a:t>20153240  </a:t>
            </a:r>
          </a:p>
          <a:p>
            <a:r>
              <a:rPr lang="ko-KR" altLang="is-IS" sz="1800" b="1" dirty="0" smtClean="0">
                <a:latin typeface="+mj-lt"/>
              </a:rPr>
              <a:t>안지영 </a:t>
            </a:r>
            <a:r>
              <a:rPr lang="is-IS" altLang="ko-KR" sz="1800" b="1" dirty="0" smtClean="0">
                <a:latin typeface="+mj-lt"/>
              </a:rPr>
              <a:t>20163331</a:t>
            </a:r>
            <a:endParaRPr lang="ko-KR" altLang="en-US" sz="1800" b="1" dirty="0">
              <a:solidFill>
                <a:schemeClr val="bg2">
                  <a:lumMod val="50000"/>
                </a:schemeClr>
              </a:solidFill>
              <a:latin typeface="+mj-lt"/>
              <a:ea typeface="나눔스퀘어라운드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AB0ED59-B261-4B45-A122-2FEB631546B0}"/>
              </a:ext>
            </a:extLst>
          </p:cNvPr>
          <p:cNvGrpSpPr/>
          <p:nvPr/>
        </p:nvGrpSpPr>
        <p:grpSpPr>
          <a:xfrm>
            <a:off x="3594513" y="2166879"/>
            <a:ext cx="4647426" cy="1107996"/>
            <a:chOff x="3695343" y="2166879"/>
            <a:chExt cx="4647426" cy="110799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19EEBD3E-6B76-4009-9DBA-BB4D94B2F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343" y="2305074"/>
              <a:ext cx="464742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4800" b="0" i="0" u="none" strike="noStrike" cap="none" normalizeH="0" baseline="0" dirty="0" smtClean="0">
                  <a:ln>
                    <a:noFill/>
                  </a:ln>
                  <a:solidFill>
                    <a:srgbClr val="271F9F"/>
                  </a:solidFill>
                  <a:effectLst/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객체지향 모델링</a:t>
              </a:r>
              <a:endPara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271F9F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092E2C7-9204-4541-995D-AB48952F4D7A}"/>
                </a:ext>
              </a:extLst>
            </p:cNvPr>
            <p:cNvSpPr/>
            <p:nvPr/>
          </p:nvSpPr>
          <p:spPr>
            <a:xfrm>
              <a:off x="7667267" y="2166879"/>
              <a:ext cx="18473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8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8508856" descr="EMB00003ab810cc">
            <a:extLst>
              <a:ext uri="{FF2B5EF4-FFF2-40B4-BE49-F238E27FC236}">
                <a16:creationId xmlns:a16="http://schemas.microsoft.com/office/drawing/2014/main" id="{B38EA334-4D82-4E99-82CF-623A53F9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240972"/>
            <a:ext cx="10755086" cy="1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08508064" descr="EMB00003ab810cd">
            <a:extLst>
              <a:ext uri="{FF2B5EF4-FFF2-40B4-BE49-F238E27FC236}">
                <a16:creationId xmlns:a16="http://schemas.microsoft.com/office/drawing/2014/main" id="{1966F7DB-B340-4EAF-98A1-3617FFCC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8457" y="6348009"/>
            <a:ext cx="10755086" cy="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8C7CE81-0A27-4F0F-8AED-817A601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66" y="513640"/>
            <a:ext cx="8116733" cy="7048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설명 </a:t>
            </a:r>
            <a:r>
              <a:rPr lang="en-US" altLang="ko-KR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주행시험장</a:t>
            </a:r>
            <a:endParaRPr lang="ko-KR" altLang="en-US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B3C98630-1B0F-40AA-987E-51DFC65DEFCA}"/>
              </a:ext>
            </a:extLst>
          </p:cNvPr>
          <p:cNvSpPr txBox="1">
            <a:spLocks/>
          </p:cNvSpPr>
          <p:nvPr/>
        </p:nvSpPr>
        <p:spPr>
          <a:xfrm>
            <a:off x="718457" y="1341487"/>
            <a:ext cx="11168163" cy="5006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5538306" y="6378084"/>
            <a:ext cx="1115387" cy="248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객체지향 </a:t>
            </a:r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모델링</a:t>
            </a:r>
            <a:endParaRPr lang="en-US" altLang="ko-KR" sz="1050" dirty="0" smtClean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11076613" y="526166"/>
            <a:ext cx="1115387" cy="26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10</a:t>
            </a:r>
            <a:endParaRPr lang="ko-KR" altLang="en-US" sz="240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8457" y="1488441"/>
            <a:ext cx="10985863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▣ </a:t>
            </a:r>
            <a:r>
              <a:rPr lang="ko-KR" altLang="en-US" sz="2400" b="1" dirty="0"/>
              <a:t>장애물 인식</a:t>
            </a:r>
          </a:p>
          <a:p>
            <a:endParaRPr lang="ko-KR" altLang="en-US" sz="2400" b="1" dirty="0"/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24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66" y="2354393"/>
            <a:ext cx="4892104" cy="34486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770" y="2354393"/>
            <a:ext cx="5709440" cy="332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8508856" descr="EMB00003ab810cc">
            <a:extLst>
              <a:ext uri="{FF2B5EF4-FFF2-40B4-BE49-F238E27FC236}">
                <a16:creationId xmlns:a16="http://schemas.microsoft.com/office/drawing/2014/main" id="{B38EA334-4D82-4E99-82CF-623A53F9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240972"/>
            <a:ext cx="10755086" cy="1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08508064" descr="EMB00003ab810cd">
            <a:extLst>
              <a:ext uri="{FF2B5EF4-FFF2-40B4-BE49-F238E27FC236}">
                <a16:creationId xmlns:a16="http://schemas.microsoft.com/office/drawing/2014/main" id="{1966F7DB-B340-4EAF-98A1-3617FFCC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8457" y="6348009"/>
            <a:ext cx="10755086" cy="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8C7CE81-0A27-4F0F-8AED-817A601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66" y="513640"/>
            <a:ext cx="8116733" cy="7048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</a:t>
            </a:r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</a:t>
            </a:r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주행시험장</a:t>
            </a:r>
            <a:endParaRPr lang="ko-KR" altLang="en-US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B3C98630-1B0F-40AA-987E-51DFC65DEFCA}"/>
              </a:ext>
            </a:extLst>
          </p:cNvPr>
          <p:cNvSpPr txBox="1">
            <a:spLocks/>
          </p:cNvSpPr>
          <p:nvPr/>
        </p:nvSpPr>
        <p:spPr>
          <a:xfrm>
            <a:off x="718457" y="1341487"/>
            <a:ext cx="11168163" cy="5006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5538306" y="6378084"/>
            <a:ext cx="1115387" cy="248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객체지향 </a:t>
            </a:r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모델링</a:t>
            </a:r>
            <a:endParaRPr lang="en-US" altLang="ko-KR" sz="1050" dirty="0" smtClean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11076613" y="526166"/>
            <a:ext cx="1115387" cy="26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11</a:t>
            </a:r>
            <a:endParaRPr lang="ko-KR" altLang="en-US" sz="240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8457" y="1488441"/>
            <a:ext cx="10985863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24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718457" y="1371563"/>
            <a:ext cx="45507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8456" y="1793618"/>
            <a:ext cx="9762853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카메라 응용 기능                               완료</a:t>
            </a:r>
            <a:r>
              <a:rPr lang="en-US" altLang="ko-KR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차단바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인식 기능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                     완료</a:t>
            </a:r>
            <a:endParaRPr lang="en-US" altLang="ko-KR" sz="28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거리 </a:t>
            </a:r>
            <a:r>
              <a:rPr lang="ko-KR" altLang="en-US" sz="28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정보 파악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기능                           완료</a:t>
            </a:r>
            <a:endParaRPr lang="ko-KR" altLang="en-US" sz="2800" kern="0" dirty="0">
              <a:solidFill>
                <a:srgbClr val="000000"/>
              </a:solidFill>
              <a:latin typeface="한컴바탕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차선 </a:t>
            </a:r>
            <a:r>
              <a:rPr lang="ko-KR" altLang="en-US" sz="28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인식 및 검출 기능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             완료    </a:t>
            </a:r>
            <a:endParaRPr lang="en-US" altLang="ko-KR" sz="28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주차 장애물 </a:t>
            </a:r>
            <a:r>
              <a:rPr lang="ko-KR" altLang="en-US" sz="28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인식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기능</a:t>
            </a:r>
            <a:r>
              <a:rPr lang="en-US" altLang="ko-KR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	                   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완료</a:t>
            </a:r>
            <a:endParaRPr lang="en-US" altLang="ko-KR" sz="28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sz="2800" kern="0" dirty="0" smtClean="0">
                <a:solidFill>
                  <a:srgbClr val="000000"/>
                </a:solidFill>
                <a:latin typeface="한컴바탕"/>
              </a:rPr>
              <a:t> </a:t>
            </a:r>
            <a:r>
              <a:rPr lang="ko-KR" altLang="en-US" sz="2800" kern="0" dirty="0" smtClean="0">
                <a:solidFill>
                  <a:srgbClr val="000000"/>
                </a:solidFill>
                <a:latin typeface="한컴바탕"/>
              </a:rPr>
              <a:t>표지판 인식 기능                               완료</a:t>
            </a:r>
            <a:endParaRPr lang="ko-KR" altLang="en-US" sz="2800" kern="0" dirty="0">
              <a:solidFill>
                <a:srgbClr val="000000"/>
              </a:solidFill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3027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8508856" descr="EMB00003ab810cc">
            <a:extLst>
              <a:ext uri="{FF2B5EF4-FFF2-40B4-BE49-F238E27FC236}">
                <a16:creationId xmlns:a16="http://schemas.microsoft.com/office/drawing/2014/main" id="{B38EA334-4D82-4E99-82CF-623A53F9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240972"/>
            <a:ext cx="10755086" cy="1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08508064" descr="EMB00003ab810cd">
            <a:extLst>
              <a:ext uri="{FF2B5EF4-FFF2-40B4-BE49-F238E27FC236}">
                <a16:creationId xmlns:a16="http://schemas.microsoft.com/office/drawing/2014/main" id="{1966F7DB-B340-4EAF-98A1-3617FFCC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8457" y="6348009"/>
            <a:ext cx="10755086" cy="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8C7CE81-0A27-4F0F-8AED-817A601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66" y="513640"/>
            <a:ext cx="8116733" cy="7048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설명 </a:t>
            </a:r>
            <a:r>
              <a:rPr lang="en-US" altLang="ko-KR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미로 찾기</a:t>
            </a:r>
            <a:endParaRPr lang="ko-KR" altLang="en-US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B3C98630-1B0F-40AA-987E-51DFC65DEFCA}"/>
              </a:ext>
            </a:extLst>
          </p:cNvPr>
          <p:cNvSpPr txBox="1">
            <a:spLocks/>
          </p:cNvSpPr>
          <p:nvPr/>
        </p:nvSpPr>
        <p:spPr>
          <a:xfrm>
            <a:off x="718457" y="1341487"/>
            <a:ext cx="11168163" cy="5006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5538306" y="6378084"/>
            <a:ext cx="1115387" cy="248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객체지향 </a:t>
            </a:r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모델링</a:t>
            </a:r>
            <a:endParaRPr lang="en-US" altLang="ko-KR" sz="1050" dirty="0" smtClean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11076613" y="526166"/>
            <a:ext cx="1115387" cy="26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12</a:t>
            </a:r>
            <a:endParaRPr lang="ko-KR" altLang="en-US" sz="240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8457" y="1488441"/>
            <a:ext cx="1098586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▣</a:t>
            </a:r>
            <a:r>
              <a:rPr lang="ko-KR" altLang="en-US" sz="1400" dirty="0"/>
              <a:t> </a:t>
            </a:r>
            <a:r>
              <a:rPr lang="ko-KR" altLang="en-US" dirty="0"/>
              <a:t>미로의 벽에 부딪히지 않고 미로를 탈출한 </a:t>
            </a:r>
            <a:r>
              <a:rPr lang="ko-KR" altLang="en-US" dirty="0" smtClean="0"/>
              <a:t>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최단거리로 </a:t>
            </a:r>
            <a:r>
              <a:rPr lang="ko-KR" altLang="en-US" dirty="0"/>
              <a:t>진입지점으로 되돌아가는 </a:t>
            </a:r>
            <a:r>
              <a:rPr lang="ko-KR" altLang="en-US" dirty="0" err="1"/>
              <a:t>터틀봇을</a:t>
            </a:r>
            <a:r>
              <a:rPr lang="ko-KR" altLang="en-US" dirty="0"/>
              <a:t> </a:t>
            </a:r>
            <a:r>
              <a:rPr lang="ko-KR" altLang="en-US" dirty="0" smtClean="0"/>
              <a:t>구현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" y="1916026"/>
            <a:ext cx="6425499" cy="41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8508856" descr="EMB00003ab810cc">
            <a:extLst>
              <a:ext uri="{FF2B5EF4-FFF2-40B4-BE49-F238E27FC236}">
                <a16:creationId xmlns:a16="http://schemas.microsoft.com/office/drawing/2014/main" id="{B38EA334-4D82-4E99-82CF-623A53F9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240972"/>
            <a:ext cx="10755086" cy="1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08508064" descr="EMB00003ab810cd">
            <a:extLst>
              <a:ext uri="{FF2B5EF4-FFF2-40B4-BE49-F238E27FC236}">
                <a16:creationId xmlns:a16="http://schemas.microsoft.com/office/drawing/2014/main" id="{1966F7DB-B340-4EAF-98A1-3617FFCC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8457" y="6348009"/>
            <a:ext cx="10755086" cy="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8C7CE81-0A27-4F0F-8AED-817A601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66" y="513640"/>
            <a:ext cx="8116733" cy="7048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</a:t>
            </a:r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</a:t>
            </a:r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</a:t>
            </a:r>
            <a:r>
              <a:rPr lang="ko-KR" altLang="en-US" dirty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미로 찾기</a:t>
            </a:r>
            <a:endParaRPr lang="ko-KR" altLang="en-US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B3C98630-1B0F-40AA-987E-51DFC65DEFCA}"/>
              </a:ext>
            </a:extLst>
          </p:cNvPr>
          <p:cNvSpPr txBox="1">
            <a:spLocks/>
          </p:cNvSpPr>
          <p:nvPr/>
        </p:nvSpPr>
        <p:spPr>
          <a:xfrm>
            <a:off x="718457" y="1341487"/>
            <a:ext cx="11168163" cy="5006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5538306" y="6378084"/>
            <a:ext cx="1115387" cy="248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객체지향 </a:t>
            </a:r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모델링</a:t>
            </a:r>
            <a:endParaRPr lang="en-US" altLang="ko-KR" sz="1050" dirty="0" smtClean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11076613" y="526166"/>
            <a:ext cx="1115387" cy="26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13</a:t>
            </a:r>
            <a:endParaRPr lang="ko-KR" altLang="en-US" sz="240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8457" y="1488441"/>
            <a:ext cx="10985863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24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718457" y="1371563"/>
            <a:ext cx="45507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8457" y="17936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8561" y="1702849"/>
            <a:ext cx="8196942" cy="491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벽과의 거리 인식 기능                         완료</a:t>
            </a:r>
            <a:endParaRPr lang="en-US" altLang="ko-KR" sz="28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로봇 좌표 파악 기능                            완료</a:t>
            </a:r>
            <a:endParaRPr lang="en-US" altLang="ko-KR" sz="28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저장해놓은 </a:t>
            </a:r>
            <a:r>
              <a:rPr lang="ko-KR" altLang="en-US" sz="28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좌표간의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이동 가능</a:t>
            </a:r>
            <a:r>
              <a:rPr lang="en-US" altLang="ko-KR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		      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완료</a:t>
            </a:r>
            <a:endParaRPr lang="ko-KR" altLang="en-US" sz="2800" kern="0" dirty="0">
              <a:solidFill>
                <a:srgbClr val="000000"/>
              </a:solidFill>
              <a:latin typeface="한컴바탕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미로 탈출 기능                                   완료    </a:t>
            </a:r>
            <a:endParaRPr lang="en-US" altLang="ko-KR" sz="28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최단거리 주행 기능</a:t>
            </a:r>
            <a:r>
              <a:rPr lang="en-US" altLang="ko-KR" sz="28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	                    </a:t>
            </a:r>
            <a:r>
              <a:rPr lang="en-US" altLang="ko-KR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완료</a:t>
            </a:r>
            <a:endParaRPr lang="en-US" altLang="ko-KR" sz="28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sz="2800" kern="0" dirty="0">
                <a:solidFill>
                  <a:srgbClr val="000000"/>
                </a:solidFill>
                <a:latin typeface="한컴바탕"/>
              </a:rPr>
              <a:t> </a:t>
            </a:r>
            <a:r>
              <a:rPr lang="ko-KR" altLang="en-US" sz="2800" kern="0" dirty="0" smtClean="0">
                <a:solidFill>
                  <a:srgbClr val="000000"/>
                </a:solidFill>
                <a:latin typeface="한컴바탕"/>
              </a:rPr>
              <a:t>통로 확인 기능 </a:t>
            </a:r>
            <a:r>
              <a:rPr lang="en-US" altLang="ko-KR" sz="2800" kern="0" dirty="0" smtClean="0">
                <a:solidFill>
                  <a:srgbClr val="000000"/>
                </a:solidFill>
                <a:latin typeface="한컴바탕"/>
              </a:rPr>
              <a:t>				      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완료</a:t>
            </a:r>
            <a:endParaRPr lang="en-US" altLang="ko-KR" sz="28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just" fontAlgn="base">
              <a:lnSpc>
                <a:spcPct val="160000"/>
              </a:lnSpc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54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8508856" descr="EMB00003ab810cc">
            <a:extLst>
              <a:ext uri="{FF2B5EF4-FFF2-40B4-BE49-F238E27FC236}">
                <a16:creationId xmlns:a16="http://schemas.microsoft.com/office/drawing/2014/main" id="{B38EA334-4D82-4E99-82CF-623A53F9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240972"/>
            <a:ext cx="10755086" cy="1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08508064" descr="EMB00003ab810cd">
            <a:extLst>
              <a:ext uri="{FF2B5EF4-FFF2-40B4-BE49-F238E27FC236}">
                <a16:creationId xmlns:a16="http://schemas.microsoft.com/office/drawing/2014/main" id="{1966F7DB-B340-4EAF-98A1-3617FFCC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8457" y="6348009"/>
            <a:ext cx="10755086" cy="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5538306" y="6378084"/>
            <a:ext cx="1115387" cy="248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배경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8C7CE81-0A27-4F0F-8AED-817A601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04" y="513640"/>
            <a:ext cx="6096403" cy="70480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기대 성과</a:t>
            </a:r>
            <a:endParaRPr lang="ko-KR" altLang="en-US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B3C98630-1B0F-40AA-987E-51DFC65DEFCA}"/>
              </a:ext>
            </a:extLst>
          </p:cNvPr>
          <p:cNvSpPr txBox="1">
            <a:spLocks/>
          </p:cNvSpPr>
          <p:nvPr/>
        </p:nvSpPr>
        <p:spPr>
          <a:xfrm>
            <a:off x="943999" y="2112069"/>
            <a:ext cx="5488089" cy="2323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ko-KR" altLang="en-US" sz="1900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B3C98630-1B0F-40AA-987E-51DFC65DEFCA}"/>
              </a:ext>
            </a:extLst>
          </p:cNvPr>
          <p:cNvSpPr txBox="1">
            <a:spLocks/>
          </p:cNvSpPr>
          <p:nvPr/>
        </p:nvSpPr>
        <p:spPr>
          <a:xfrm>
            <a:off x="718457" y="816381"/>
            <a:ext cx="11168163" cy="5006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800" b="1" dirty="0" smtClean="0">
                <a:solidFill>
                  <a:srgbClr val="CC0D67"/>
                </a:solidFill>
                <a:latin typeface="+mj-ea"/>
              </a:rPr>
              <a:t>▣ </a:t>
            </a:r>
            <a:r>
              <a:rPr lang="ko-KR" altLang="en-US" sz="2800" b="1" dirty="0" smtClean="0">
                <a:latin typeface="+mj-ea"/>
              </a:rPr>
              <a:t>주어진 문제들을 해결함으로써 </a:t>
            </a:r>
            <a:r>
              <a:rPr lang="ko-KR" altLang="en-US" sz="2800" b="1" dirty="0">
                <a:latin typeface="+mj-ea"/>
              </a:rPr>
              <a:t>객체지향적으로 분석</a:t>
            </a:r>
            <a:r>
              <a:rPr lang="en-US" altLang="ko-KR" sz="2800" b="1" dirty="0">
                <a:latin typeface="+mj-ea"/>
              </a:rPr>
              <a:t>, </a:t>
            </a:r>
            <a:endParaRPr lang="en-US" altLang="ko-KR" sz="2800" b="1" dirty="0" smtClean="0"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 smtClean="0">
                <a:latin typeface="+mj-ea"/>
              </a:rPr>
              <a:t>설계할 수 있는 능력 향상</a:t>
            </a:r>
            <a:endParaRPr lang="en-US" altLang="ko-KR" sz="2800" b="1" dirty="0" smtClean="0">
              <a:latin typeface="+mj-ea"/>
            </a:endParaRPr>
          </a:p>
          <a:p>
            <a:pPr>
              <a:lnSpc>
                <a:spcPct val="120000"/>
              </a:lnSpc>
            </a:pPr>
            <a:endParaRPr lang="en-US" altLang="ko-KR" sz="2800" b="1" dirty="0"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2400" b="1" dirty="0" smtClean="0">
                <a:solidFill>
                  <a:srgbClr val="CC0D67"/>
                </a:solidFill>
                <a:latin typeface="+mj-ea"/>
              </a:rPr>
              <a:t>▣  </a:t>
            </a:r>
            <a:r>
              <a:rPr lang="ko-KR" altLang="en-US" sz="2800" b="1" dirty="0" smtClean="0">
                <a:latin typeface="+mj-ea"/>
              </a:rPr>
              <a:t>정적 모델링을 위한 클래스 다이어그램을 활용</a:t>
            </a:r>
            <a:r>
              <a:rPr lang="en-US" altLang="ko-KR" sz="2800" b="1" dirty="0" smtClean="0">
                <a:latin typeface="+mj-ea"/>
              </a:rPr>
              <a:t>, </a:t>
            </a:r>
            <a:r>
              <a:rPr lang="ko-KR" altLang="en-US" sz="2800" b="1" dirty="0" smtClean="0">
                <a:latin typeface="+mj-ea"/>
              </a:rPr>
              <a:t>형상관리를 통해 높은 생산성 도출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11089313" y="526166"/>
            <a:ext cx="1115387" cy="26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14</a:t>
            </a:r>
            <a:endParaRPr lang="ko-KR" altLang="en-US" sz="240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8508856" descr="EMB00003ab810cc">
            <a:extLst>
              <a:ext uri="{FF2B5EF4-FFF2-40B4-BE49-F238E27FC236}">
                <a16:creationId xmlns:a16="http://schemas.microsoft.com/office/drawing/2014/main" id="{B38EA334-4D82-4E99-82CF-623A53F9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57" y="1240972"/>
            <a:ext cx="10755086" cy="1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08508064" descr="EMB00003ab810cd">
            <a:extLst>
              <a:ext uri="{FF2B5EF4-FFF2-40B4-BE49-F238E27FC236}">
                <a16:creationId xmlns:a16="http://schemas.microsoft.com/office/drawing/2014/main" id="{1966F7DB-B340-4EAF-98A1-3617FFCC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8457" y="6348009"/>
            <a:ext cx="10755086" cy="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5538306" y="6378084"/>
            <a:ext cx="1115387" cy="248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05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8C7CE81-0A27-4F0F-8AED-817A601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74" y="3342324"/>
            <a:ext cx="7715250" cy="100484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/>
            </a:r>
            <a:br>
              <a:rPr lang="en-US" altLang="ko-KR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en-US" altLang="ko-KR" dirty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/>
            </a:r>
            <a:br>
              <a:rPr lang="en-US" altLang="ko-KR" dirty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en-US" altLang="ko-KR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Q&amp;A</a:t>
            </a:r>
            <a:endParaRPr lang="ko-KR" altLang="en-US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11076613" y="526166"/>
            <a:ext cx="1115387" cy="26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15</a:t>
            </a:r>
            <a:endParaRPr lang="ko-KR" altLang="en-US" sz="240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9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8508856" descr="EMB00003ab810cc">
            <a:extLst>
              <a:ext uri="{FF2B5EF4-FFF2-40B4-BE49-F238E27FC236}">
                <a16:creationId xmlns:a16="http://schemas.microsoft.com/office/drawing/2014/main" id="{B38EA334-4D82-4E99-82CF-623A53F9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234303"/>
            <a:ext cx="10755086" cy="1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08508064" descr="EMB00003ab810cd">
            <a:extLst>
              <a:ext uri="{FF2B5EF4-FFF2-40B4-BE49-F238E27FC236}">
                <a16:creationId xmlns:a16="http://schemas.microsoft.com/office/drawing/2014/main" id="{1966F7DB-B340-4EAF-98A1-3617FFCC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8457" y="6348009"/>
            <a:ext cx="10755086" cy="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5">
            <a:extLst>
              <a:ext uri="{FF2B5EF4-FFF2-40B4-BE49-F238E27FC236}">
                <a16:creationId xmlns:a16="http://schemas.microsoft.com/office/drawing/2014/main" id="{74EBE4A8-D5BB-4CFF-8AA7-E9E4A1B3CA3C}"/>
              </a:ext>
            </a:extLst>
          </p:cNvPr>
          <p:cNvSpPr txBox="1">
            <a:spLocks/>
          </p:cNvSpPr>
          <p:nvPr/>
        </p:nvSpPr>
        <p:spPr>
          <a:xfrm>
            <a:off x="838200" y="1414944"/>
            <a:ext cx="8641444" cy="4448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32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▣  </a:t>
            </a:r>
            <a:r>
              <a:rPr lang="ko-KR" altLang="en-US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</a:t>
            </a:r>
            <a:r>
              <a:rPr lang="ko-KR" altLang="en-US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 및 목적</a:t>
            </a:r>
            <a:endParaRPr lang="en-US" altLang="ko-KR" sz="32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▣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설명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en-US" altLang="ko-KR" sz="3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▣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</a:t>
            </a:r>
            <a:r>
              <a:rPr lang="ko-KR" altLang="en-US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</a:t>
            </a:r>
            <a:endParaRPr lang="en-US" altLang="ko-KR" sz="32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▣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</a:t>
            </a:r>
            <a:r>
              <a:rPr lang="ko-KR" altLang="en-US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기대성과</a:t>
            </a:r>
            <a:endParaRPr lang="en-US" altLang="ko-KR" sz="3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제목 5">
            <a:extLst>
              <a:ext uri="{FF2B5EF4-FFF2-40B4-BE49-F238E27FC236}">
                <a16:creationId xmlns:a16="http://schemas.microsoft.com/office/drawing/2014/main" id="{97772715-CA5B-44DF-94C9-8F5B8AA485C2}"/>
              </a:ext>
            </a:extLst>
          </p:cNvPr>
          <p:cNvSpPr txBox="1">
            <a:spLocks/>
          </p:cNvSpPr>
          <p:nvPr/>
        </p:nvSpPr>
        <p:spPr>
          <a:xfrm>
            <a:off x="798667" y="513640"/>
            <a:ext cx="3937000" cy="70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10915849" y="1579872"/>
            <a:ext cx="1115387" cy="762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 smtClean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5538303" y="6447593"/>
            <a:ext cx="1115387" cy="2953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객체지향 모델링</a:t>
            </a:r>
            <a:endParaRPr lang="en-US" altLang="ko-KR" sz="1050" dirty="0" smtClean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ko-KR" altLang="en-US" sz="105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11076613" y="513640"/>
            <a:ext cx="1115387" cy="26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endParaRPr lang="ko-KR" altLang="en-US" sz="240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8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8508856" descr="EMB00003ab810cc">
            <a:extLst>
              <a:ext uri="{FF2B5EF4-FFF2-40B4-BE49-F238E27FC236}">
                <a16:creationId xmlns:a16="http://schemas.microsoft.com/office/drawing/2014/main" id="{B38EA334-4D82-4E99-82CF-623A53F9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240972"/>
            <a:ext cx="10755086" cy="1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08508064" descr="EMB00003ab810cd">
            <a:extLst>
              <a:ext uri="{FF2B5EF4-FFF2-40B4-BE49-F238E27FC236}">
                <a16:creationId xmlns:a16="http://schemas.microsoft.com/office/drawing/2014/main" id="{1966F7DB-B340-4EAF-98A1-3617FFCC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8457" y="6348009"/>
            <a:ext cx="10755086" cy="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8C7CE81-0A27-4F0F-8AED-817A601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67" y="513640"/>
            <a:ext cx="6178330" cy="7048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</a:t>
            </a:r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 및 목적</a:t>
            </a:r>
            <a:endParaRPr lang="ko-KR" altLang="en-US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B3C98630-1B0F-40AA-987E-51DFC65DEFCA}"/>
              </a:ext>
            </a:extLst>
          </p:cNvPr>
          <p:cNvSpPr txBox="1">
            <a:spLocks/>
          </p:cNvSpPr>
          <p:nvPr/>
        </p:nvSpPr>
        <p:spPr>
          <a:xfrm>
            <a:off x="718457" y="1341487"/>
            <a:ext cx="11168163" cy="5006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400" b="1" dirty="0" smtClean="0">
                <a:solidFill>
                  <a:srgbClr val="CC0D67"/>
                </a:solidFill>
                <a:latin typeface="+mn-lt"/>
                <a:ea typeface="나눔스퀘어라운드 ExtraBold" panose="020B0600000101010101" pitchFamily="50" charset="-127"/>
              </a:rPr>
              <a:t>▣  </a:t>
            </a:r>
            <a:r>
              <a:rPr lang="ko-KR" altLang="en-US" sz="2400" b="1" dirty="0" smtClean="0">
                <a:latin typeface="+mj-ea"/>
              </a:rPr>
              <a:t>주어진 문제 해결을 통해 로봇의 </a:t>
            </a:r>
            <a:r>
              <a:rPr lang="ko-KR" altLang="en-US" sz="2400" b="1" dirty="0" err="1" smtClean="0">
                <a:latin typeface="+mj-ea"/>
              </a:rPr>
              <a:t>자율주행과</a:t>
            </a:r>
            <a:r>
              <a:rPr lang="ko-KR" altLang="en-US" sz="2400" b="1" dirty="0" smtClean="0">
                <a:latin typeface="+mj-ea"/>
              </a:rPr>
              <a:t> 길 찾기를 통한 </a:t>
            </a:r>
            <a:endParaRPr lang="en-US" altLang="ko-KR" sz="2400" b="1" dirty="0"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 smtClean="0">
                <a:latin typeface="+mj-ea"/>
              </a:rPr>
              <a:t>    </a:t>
            </a:r>
            <a:r>
              <a:rPr lang="ko-KR" altLang="en-US" sz="2400" b="1" dirty="0" smtClean="0">
                <a:latin typeface="+mj-ea"/>
              </a:rPr>
              <a:t>문제 해결능력 향상</a:t>
            </a:r>
            <a:endParaRPr lang="en-US" altLang="ko-KR" sz="2400" b="1" dirty="0">
              <a:latin typeface="+mj-ea"/>
            </a:endParaRPr>
          </a:p>
          <a:p>
            <a:pPr>
              <a:lnSpc>
                <a:spcPct val="120000"/>
              </a:lnSpc>
            </a:pPr>
            <a:endParaRPr lang="en-US" altLang="ko-KR" sz="2400" b="1" dirty="0" smtClean="0">
              <a:solidFill>
                <a:srgbClr val="CC0D67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2400" b="1" dirty="0" smtClean="0">
                <a:solidFill>
                  <a:srgbClr val="CC0D67"/>
                </a:solidFill>
                <a:latin typeface="+mj-ea"/>
              </a:rPr>
              <a:t>▣  </a:t>
            </a:r>
            <a:r>
              <a:rPr lang="en-US" altLang="ko-KR" sz="2400" b="1" dirty="0" smtClean="0">
                <a:latin typeface="+mj-ea"/>
              </a:rPr>
              <a:t>UML </a:t>
            </a:r>
            <a:r>
              <a:rPr lang="ko-KR" altLang="en-US" sz="2400" b="1" dirty="0" smtClean="0">
                <a:latin typeface="+mj-ea"/>
              </a:rPr>
              <a:t>다이어그램을 이용하여 문제를 객체지향적으로 분석</a:t>
            </a:r>
            <a:r>
              <a:rPr lang="en-US" altLang="ko-KR" sz="2400" b="1" dirty="0" smtClean="0">
                <a:latin typeface="+mj-ea"/>
              </a:rPr>
              <a:t>, </a:t>
            </a:r>
            <a:r>
              <a:rPr lang="ko-KR" altLang="en-US" sz="2400" b="1" dirty="0" smtClean="0">
                <a:latin typeface="+mj-ea"/>
              </a:rPr>
              <a:t>설계</a:t>
            </a:r>
            <a:endParaRPr lang="en-US" altLang="ko-KR" sz="2400" b="1" dirty="0" smtClean="0">
              <a:latin typeface="+mj-ea"/>
            </a:endParaRPr>
          </a:p>
          <a:p>
            <a:pPr>
              <a:lnSpc>
                <a:spcPct val="120000"/>
              </a:lnSpc>
            </a:pPr>
            <a:endParaRPr lang="en-US" altLang="ko-KR" sz="2400" b="1" dirty="0"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2400" b="1" dirty="0" smtClean="0">
                <a:solidFill>
                  <a:srgbClr val="CC0D67"/>
                </a:solidFill>
                <a:latin typeface="+mj-ea"/>
              </a:rPr>
              <a:t>▣  </a:t>
            </a:r>
            <a:r>
              <a:rPr lang="ko-KR" altLang="en-US" sz="2400" b="1" dirty="0" smtClean="0">
                <a:latin typeface="+mj-ea"/>
              </a:rPr>
              <a:t>정적 모델링을 위한 클래스 다이어그램을 활용하여 프로젝트 개발</a:t>
            </a:r>
            <a:endParaRPr lang="en-US" altLang="ko-KR" sz="2400" b="1" dirty="0" smtClean="0">
              <a:latin typeface="+mj-ea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solidFill>
                  <a:srgbClr val="7030A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◈ 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터틀봇용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☞ </a:t>
            </a:r>
            <a:r>
              <a:rPr lang="ko-KR" altLang="en-US" sz="2400" b="1" dirty="0" smtClean="0">
                <a:latin typeface="+mj-ea"/>
              </a:rPr>
              <a:t>과제를 해결함으로 위의 목적 달성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5538306" y="6378084"/>
            <a:ext cx="1115387" cy="248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객체지향 </a:t>
            </a:r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모델링</a:t>
            </a:r>
            <a:endParaRPr lang="en-US" altLang="ko-KR" sz="1050" dirty="0" smtClean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11076613" y="526166"/>
            <a:ext cx="1115387" cy="26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</a:t>
            </a:r>
            <a:endParaRPr lang="ko-KR" altLang="en-US" sz="240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9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8508856" descr="EMB00003ab810cc">
            <a:extLst>
              <a:ext uri="{FF2B5EF4-FFF2-40B4-BE49-F238E27FC236}">
                <a16:creationId xmlns:a16="http://schemas.microsoft.com/office/drawing/2014/main" id="{B38EA334-4D82-4E99-82CF-623A53F9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240972"/>
            <a:ext cx="10755086" cy="1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08508064" descr="EMB00003ab810cd">
            <a:extLst>
              <a:ext uri="{FF2B5EF4-FFF2-40B4-BE49-F238E27FC236}">
                <a16:creationId xmlns:a16="http://schemas.microsoft.com/office/drawing/2014/main" id="{1966F7DB-B340-4EAF-98A1-3617FFCC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8457" y="6348009"/>
            <a:ext cx="10755086" cy="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8C7CE81-0A27-4F0F-8AED-817A601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1451610"/>
            <a:ext cx="9493819" cy="7048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설명</a:t>
            </a:r>
            <a:r>
              <a:rPr lang="en-US" altLang="ko-KR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/>
            </a:r>
            <a:br>
              <a:rPr lang="en-US" altLang="ko-KR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en-US" altLang="ko-KR" dirty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/>
            </a:r>
            <a:br>
              <a:rPr lang="en-US" altLang="ko-KR" dirty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en-US" altLang="ko-KR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/>
            </a:r>
            <a:br>
              <a:rPr lang="en-US" altLang="ko-KR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ko-KR" altLang="en-US" sz="320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주행시험장</a:t>
            </a:r>
            <a:r>
              <a:rPr lang="en-US" altLang="ko-KR" sz="320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/>
            </a:r>
            <a:br>
              <a:rPr lang="en-US" altLang="ko-KR" sz="320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ko-KR" altLang="en-US" sz="320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전체 </a:t>
            </a:r>
            <a:r>
              <a:rPr lang="en-US" altLang="ko-KR" sz="320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UML</a:t>
            </a:r>
            <a:endParaRPr lang="ko-KR" altLang="en-US" sz="320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B3C98630-1B0F-40AA-987E-51DFC65DEFCA}"/>
              </a:ext>
            </a:extLst>
          </p:cNvPr>
          <p:cNvSpPr txBox="1">
            <a:spLocks/>
          </p:cNvSpPr>
          <p:nvPr/>
        </p:nvSpPr>
        <p:spPr>
          <a:xfrm>
            <a:off x="672537" y="2684748"/>
            <a:ext cx="11168163" cy="5006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altLang="ko-KR" sz="2400" dirty="0" smtClean="0">
              <a:solidFill>
                <a:srgbClr val="CC0D67"/>
              </a:solidFill>
              <a:latin typeface="+mj-ea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+mj-ea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5538306" y="6378084"/>
            <a:ext cx="1115387" cy="248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객체지향 </a:t>
            </a:r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모델링</a:t>
            </a:r>
            <a:endParaRPr lang="en-US" altLang="ko-KR" sz="1050" dirty="0" smtClean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11076613" y="526166"/>
            <a:ext cx="1115387" cy="26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</a:t>
            </a:r>
            <a:endParaRPr lang="ko-KR" altLang="en-US" sz="240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672" y="133152"/>
            <a:ext cx="6404654" cy="636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1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8508856" descr="EMB00003ab810cc">
            <a:extLst>
              <a:ext uri="{FF2B5EF4-FFF2-40B4-BE49-F238E27FC236}">
                <a16:creationId xmlns:a16="http://schemas.microsoft.com/office/drawing/2014/main" id="{B38EA334-4D82-4E99-82CF-623A53F9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240972"/>
            <a:ext cx="10755086" cy="1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08508064" descr="EMB00003ab810cd">
            <a:extLst>
              <a:ext uri="{FF2B5EF4-FFF2-40B4-BE49-F238E27FC236}">
                <a16:creationId xmlns:a16="http://schemas.microsoft.com/office/drawing/2014/main" id="{1966F7DB-B340-4EAF-98A1-3617FFCC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8457" y="6348009"/>
            <a:ext cx="10755086" cy="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8C7CE81-0A27-4F0F-8AED-817A601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66" y="513640"/>
            <a:ext cx="8116733" cy="7048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설명 </a:t>
            </a:r>
            <a:r>
              <a:rPr lang="en-US" altLang="ko-KR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주행시험장</a:t>
            </a:r>
            <a:endParaRPr lang="ko-KR" altLang="en-US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B3C98630-1B0F-40AA-987E-51DFC65DEFCA}"/>
              </a:ext>
            </a:extLst>
          </p:cNvPr>
          <p:cNvSpPr txBox="1">
            <a:spLocks/>
          </p:cNvSpPr>
          <p:nvPr/>
        </p:nvSpPr>
        <p:spPr>
          <a:xfrm>
            <a:off x="718457" y="1341487"/>
            <a:ext cx="11168163" cy="5006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5538306" y="6378084"/>
            <a:ext cx="1115387" cy="248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객체지향 </a:t>
            </a:r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모델링</a:t>
            </a:r>
            <a:endParaRPr lang="en-US" altLang="ko-KR" sz="1050" dirty="0" smtClean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11076613" y="526166"/>
            <a:ext cx="1115387" cy="26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5</a:t>
            </a:r>
            <a:endParaRPr lang="ko-KR" altLang="en-US" sz="240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8457" y="1488441"/>
            <a:ext cx="10985863" cy="1412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▣ </a:t>
            </a:r>
            <a:r>
              <a:rPr lang="ko-KR" altLang="en-US" sz="2000" b="1" dirty="0" smtClean="0">
                <a:latin typeface="+mj-ea"/>
                <a:ea typeface="+mj-ea"/>
              </a:rPr>
              <a:t>주어진 </a:t>
            </a:r>
            <a:r>
              <a:rPr lang="ko-KR" altLang="en-US" sz="2000" b="1" dirty="0">
                <a:latin typeface="+mj-ea"/>
                <a:ea typeface="+mj-ea"/>
              </a:rPr>
              <a:t>운전 </a:t>
            </a:r>
            <a:r>
              <a:rPr lang="ko-KR" altLang="en-US" sz="2000" b="1" dirty="0" err="1">
                <a:latin typeface="+mj-ea"/>
                <a:ea typeface="+mj-ea"/>
              </a:rPr>
              <a:t>주행장의</a:t>
            </a:r>
            <a:r>
              <a:rPr lang="ko-KR" altLang="en-US" sz="2000" b="1" dirty="0">
                <a:latin typeface="+mj-ea"/>
                <a:ea typeface="+mj-ea"/>
              </a:rPr>
              <a:t> 조건에 따라 자율 주행을 하는 </a:t>
            </a:r>
            <a:r>
              <a:rPr lang="ko-KR" altLang="en-US" sz="2000" b="1" dirty="0" err="1">
                <a:latin typeface="+mj-ea"/>
                <a:ea typeface="+mj-ea"/>
              </a:rPr>
              <a:t>터틀봇을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구현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400" dirty="0" smtClean="0">
                <a:solidFill>
                  <a:srgbClr val="7030A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b="1" dirty="0" smtClean="0">
                <a:solidFill>
                  <a:srgbClr val="7030A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◈ </a:t>
            </a:r>
            <a:r>
              <a:rPr lang="ko-KR" altLang="en-US" sz="2400" b="1" dirty="0" err="1"/>
              <a:t>차단바</a:t>
            </a:r>
            <a:r>
              <a:rPr lang="ko-KR" altLang="en-US" sz="2400" b="1" dirty="0"/>
              <a:t> 인식</a:t>
            </a:r>
          </a:p>
          <a:p>
            <a:endParaRPr lang="en-US" altLang="ko-KR" sz="2400" b="1" dirty="0" smtClean="0">
              <a:latin typeface="+mj-ea"/>
              <a:ea typeface="+mj-ea"/>
            </a:endParaRPr>
          </a:p>
          <a:p>
            <a:r>
              <a:rPr lang="ko-KR" altLang="en-US" sz="2400" b="1" dirty="0" smtClean="0">
                <a:solidFill>
                  <a:srgbClr val="7030A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◈ </a:t>
            </a:r>
            <a:r>
              <a:rPr lang="ko-KR" altLang="en-US" sz="2400" b="1" dirty="0"/>
              <a:t>차선 </a:t>
            </a:r>
            <a:r>
              <a:rPr lang="ko-KR" altLang="en-US" sz="2400" b="1" dirty="0" smtClean="0"/>
              <a:t>주행</a:t>
            </a:r>
            <a:endParaRPr lang="en-US" altLang="ko-KR" sz="2400" b="1" dirty="0" smtClean="0"/>
          </a:p>
          <a:p>
            <a:r>
              <a:rPr lang="en-US" altLang="ko-KR" sz="2400" b="1" dirty="0">
                <a:solidFill>
                  <a:srgbClr val="7030A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2400" b="1" dirty="0" smtClean="0">
              <a:solidFill>
                <a:srgbClr val="7030A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/>
            <a:r>
              <a:rPr lang="en-US" altLang="ko-KR" sz="2400" b="1" dirty="0" smtClean="0">
                <a:solidFill>
                  <a:srgbClr val="7030A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b="1" dirty="0" smtClean="0">
                <a:solidFill>
                  <a:srgbClr val="7030A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◈ </a:t>
            </a:r>
            <a:r>
              <a:rPr lang="en-US" altLang="ko-KR" sz="2400" b="1" dirty="0"/>
              <a:t>T</a:t>
            </a:r>
            <a:r>
              <a:rPr lang="ko-KR" altLang="en-US" sz="2400" b="1" dirty="0"/>
              <a:t>자 </a:t>
            </a:r>
            <a:r>
              <a:rPr lang="ko-KR" altLang="en-US" sz="2400" b="1" dirty="0" smtClean="0"/>
              <a:t>주차</a:t>
            </a:r>
            <a:endParaRPr lang="en-US" altLang="ko-KR" sz="2400" b="1" dirty="0" smtClean="0"/>
          </a:p>
          <a:p>
            <a:pPr fontAlgn="base"/>
            <a:endParaRPr lang="en-US" altLang="ko-KR" sz="2400" b="1" dirty="0"/>
          </a:p>
          <a:p>
            <a:pPr fontAlgn="base"/>
            <a:r>
              <a:rPr lang="en-US" altLang="ko-KR" sz="2400" b="1" dirty="0">
                <a:solidFill>
                  <a:srgbClr val="7030A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rgbClr val="7030A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◈ </a:t>
            </a:r>
            <a:r>
              <a:rPr lang="ko-KR" altLang="en-US" sz="2400" b="1" dirty="0" smtClean="0"/>
              <a:t>장애물 </a:t>
            </a:r>
            <a:r>
              <a:rPr lang="ko-KR" altLang="en-US" sz="2400" b="1" dirty="0"/>
              <a:t>인식</a:t>
            </a:r>
          </a:p>
          <a:p>
            <a:pPr fontAlgn="base"/>
            <a:endParaRPr lang="en-US" altLang="ko-KR" sz="2400" b="1" dirty="0" smtClean="0"/>
          </a:p>
          <a:p>
            <a:pPr fontAlgn="base"/>
            <a:r>
              <a:rPr lang="en-US" altLang="ko-KR" sz="2400" b="1" dirty="0" smtClean="0"/>
              <a:t> </a:t>
            </a:r>
            <a:endParaRPr lang="ko-KR" altLang="en-US" sz="2400" b="1" dirty="0"/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24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46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8508856" descr="EMB00003ab810cc">
            <a:extLst>
              <a:ext uri="{FF2B5EF4-FFF2-40B4-BE49-F238E27FC236}">
                <a16:creationId xmlns:a16="http://schemas.microsoft.com/office/drawing/2014/main" id="{B38EA334-4D82-4E99-82CF-623A53F9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240972"/>
            <a:ext cx="10755086" cy="1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08508064" descr="EMB00003ab810cd">
            <a:extLst>
              <a:ext uri="{FF2B5EF4-FFF2-40B4-BE49-F238E27FC236}">
                <a16:creationId xmlns:a16="http://schemas.microsoft.com/office/drawing/2014/main" id="{1966F7DB-B340-4EAF-98A1-3617FFCC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8457" y="6348009"/>
            <a:ext cx="10755086" cy="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8C7CE81-0A27-4F0F-8AED-817A601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66" y="513640"/>
            <a:ext cx="8116733" cy="7048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설명 </a:t>
            </a:r>
            <a:r>
              <a:rPr lang="en-US" altLang="ko-KR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주행시험장</a:t>
            </a:r>
            <a:endParaRPr lang="ko-KR" altLang="en-US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B3C98630-1B0F-40AA-987E-51DFC65DEFCA}"/>
              </a:ext>
            </a:extLst>
          </p:cNvPr>
          <p:cNvSpPr txBox="1">
            <a:spLocks/>
          </p:cNvSpPr>
          <p:nvPr/>
        </p:nvSpPr>
        <p:spPr>
          <a:xfrm>
            <a:off x="718457" y="1341487"/>
            <a:ext cx="11168163" cy="5006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5538306" y="6378084"/>
            <a:ext cx="1115387" cy="248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객체지향 </a:t>
            </a:r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모델링</a:t>
            </a:r>
            <a:endParaRPr lang="en-US" altLang="ko-KR" sz="1050" dirty="0" smtClean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11076613" y="526166"/>
            <a:ext cx="1115387" cy="26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6</a:t>
            </a:r>
            <a:endParaRPr lang="ko-KR" altLang="en-US" sz="240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8457" y="1488441"/>
            <a:ext cx="10985863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▣ </a:t>
            </a:r>
            <a:r>
              <a:rPr lang="ko-KR" altLang="en-US" sz="2400" b="1" dirty="0" err="1" smtClean="0"/>
              <a:t>차단바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인식</a:t>
            </a:r>
          </a:p>
          <a:p>
            <a:endParaRPr lang="ko-KR" altLang="en-US" sz="2400" b="1" dirty="0"/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24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" y="2295735"/>
            <a:ext cx="5270863" cy="3098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320" y="1896668"/>
            <a:ext cx="57626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8508856" descr="EMB00003ab810cc">
            <a:extLst>
              <a:ext uri="{FF2B5EF4-FFF2-40B4-BE49-F238E27FC236}">
                <a16:creationId xmlns:a16="http://schemas.microsoft.com/office/drawing/2014/main" id="{B38EA334-4D82-4E99-82CF-623A53F9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240972"/>
            <a:ext cx="10755086" cy="1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08508064" descr="EMB00003ab810cd">
            <a:extLst>
              <a:ext uri="{FF2B5EF4-FFF2-40B4-BE49-F238E27FC236}">
                <a16:creationId xmlns:a16="http://schemas.microsoft.com/office/drawing/2014/main" id="{1966F7DB-B340-4EAF-98A1-3617FFCC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8457" y="6348009"/>
            <a:ext cx="10755086" cy="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8C7CE81-0A27-4F0F-8AED-817A601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66" y="513640"/>
            <a:ext cx="8116733" cy="7048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설명 </a:t>
            </a:r>
            <a:r>
              <a:rPr lang="en-US" altLang="ko-KR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주행시험장</a:t>
            </a:r>
            <a:endParaRPr lang="ko-KR" altLang="en-US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B3C98630-1B0F-40AA-987E-51DFC65DEFCA}"/>
              </a:ext>
            </a:extLst>
          </p:cNvPr>
          <p:cNvSpPr txBox="1">
            <a:spLocks/>
          </p:cNvSpPr>
          <p:nvPr/>
        </p:nvSpPr>
        <p:spPr>
          <a:xfrm>
            <a:off x="718457" y="1341487"/>
            <a:ext cx="11168163" cy="5006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5538306" y="6378084"/>
            <a:ext cx="1115387" cy="248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객체지향 </a:t>
            </a:r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모델링</a:t>
            </a:r>
            <a:endParaRPr lang="en-US" altLang="ko-KR" sz="1050" dirty="0" smtClean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11076613" y="526166"/>
            <a:ext cx="1115387" cy="26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7</a:t>
            </a:r>
            <a:endParaRPr lang="ko-KR" altLang="en-US" sz="240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8457" y="1488441"/>
            <a:ext cx="10985863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▣ </a:t>
            </a:r>
            <a:r>
              <a:rPr lang="ko-KR" altLang="en-US" sz="2400" b="1" dirty="0"/>
              <a:t>차선 주행</a:t>
            </a:r>
            <a:endParaRPr lang="en-US" altLang="ko-KR" sz="2400" b="1" dirty="0"/>
          </a:p>
          <a:p>
            <a:endParaRPr lang="ko-KR" altLang="en-US" sz="2400" b="1" dirty="0"/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24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66" y="2455681"/>
            <a:ext cx="5124450" cy="2409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116" y="2394765"/>
            <a:ext cx="4323796" cy="247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8508856" descr="EMB00003ab810cc">
            <a:extLst>
              <a:ext uri="{FF2B5EF4-FFF2-40B4-BE49-F238E27FC236}">
                <a16:creationId xmlns:a16="http://schemas.microsoft.com/office/drawing/2014/main" id="{B38EA334-4D82-4E99-82CF-623A53F9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240972"/>
            <a:ext cx="10755086" cy="1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08508064" descr="EMB00003ab810cd">
            <a:extLst>
              <a:ext uri="{FF2B5EF4-FFF2-40B4-BE49-F238E27FC236}">
                <a16:creationId xmlns:a16="http://schemas.microsoft.com/office/drawing/2014/main" id="{1966F7DB-B340-4EAF-98A1-3617FFCC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8457" y="6348009"/>
            <a:ext cx="10755086" cy="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8C7CE81-0A27-4F0F-8AED-817A601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66" y="513640"/>
            <a:ext cx="8116733" cy="7048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설명 </a:t>
            </a:r>
            <a:r>
              <a:rPr lang="en-US" altLang="ko-KR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주행시험장</a:t>
            </a:r>
            <a:endParaRPr lang="ko-KR" altLang="en-US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B3C98630-1B0F-40AA-987E-51DFC65DEFCA}"/>
              </a:ext>
            </a:extLst>
          </p:cNvPr>
          <p:cNvSpPr txBox="1">
            <a:spLocks/>
          </p:cNvSpPr>
          <p:nvPr/>
        </p:nvSpPr>
        <p:spPr>
          <a:xfrm>
            <a:off x="718457" y="1341487"/>
            <a:ext cx="11168163" cy="5006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5538306" y="6378084"/>
            <a:ext cx="1115387" cy="248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객체지향 </a:t>
            </a:r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모델링</a:t>
            </a:r>
            <a:endParaRPr lang="en-US" altLang="ko-KR" sz="1050" dirty="0" smtClean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11076613" y="526166"/>
            <a:ext cx="1115387" cy="26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8</a:t>
            </a:r>
            <a:endParaRPr lang="ko-KR" altLang="en-US" sz="240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8457" y="1488441"/>
            <a:ext cx="10985863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▣ </a:t>
            </a:r>
            <a:r>
              <a:rPr lang="en-US" altLang="ko-KR" sz="2400" b="1" dirty="0"/>
              <a:t>T</a:t>
            </a:r>
            <a:r>
              <a:rPr lang="ko-KR" altLang="en-US" sz="2400" b="1" dirty="0"/>
              <a:t>자 주차</a:t>
            </a:r>
            <a:endParaRPr lang="en-US" altLang="ko-KR" sz="2400" b="1" dirty="0"/>
          </a:p>
          <a:p>
            <a:endParaRPr lang="ko-KR" altLang="en-US" sz="2400" b="1" dirty="0"/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24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" y="2336599"/>
            <a:ext cx="5293035" cy="31632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492" y="2214390"/>
            <a:ext cx="5462051" cy="35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08508856" descr="EMB00003ab810cc">
            <a:extLst>
              <a:ext uri="{FF2B5EF4-FFF2-40B4-BE49-F238E27FC236}">
                <a16:creationId xmlns:a16="http://schemas.microsoft.com/office/drawing/2014/main" id="{B38EA334-4D82-4E99-82CF-623A53F9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240972"/>
            <a:ext cx="10755086" cy="1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08508064" descr="EMB00003ab810cd">
            <a:extLst>
              <a:ext uri="{FF2B5EF4-FFF2-40B4-BE49-F238E27FC236}">
                <a16:creationId xmlns:a16="http://schemas.microsoft.com/office/drawing/2014/main" id="{1966F7DB-B340-4EAF-98A1-3617FFCC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8457" y="6348009"/>
            <a:ext cx="10755086" cy="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8C7CE81-0A27-4F0F-8AED-817A6018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66" y="513640"/>
            <a:ext cx="8116733" cy="7048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설명 </a:t>
            </a:r>
            <a:r>
              <a:rPr lang="en-US" altLang="ko-KR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– </a:t>
            </a:r>
            <a:r>
              <a:rPr lang="ko-KR" altLang="en-US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주행시험장</a:t>
            </a:r>
            <a:endParaRPr lang="ko-KR" altLang="en-US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B3C98630-1B0F-40AA-987E-51DFC65DEFCA}"/>
              </a:ext>
            </a:extLst>
          </p:cNvPr>
          <p:cNvSpPr txBox="1">
            <a:spLocks/>
          </p:cNvSpPr>
          <p:nvPr/>
        </p:nvSpPr>
        <p:spPr>
          <a:xfrm>
            <a:off x="718457" y="1341487"/>
            <a:ext cx="11168163" cy="5006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5538306" y="6378084"/>
            <a:ext cx="1115387" cy="248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객체지향 </a:t>
            </a:r>
            <a:r>
              <a:rPr lang="ko-KR" altLang="en-US" sz="1050" dirty="0" smtClean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모델링</a:t>
            </a:r>
            <a:endParaRPr lang="en-US" altLang="ko-KR" sz="1050" dirty="0" smtClean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5E324F-0EC3-459D-92C2-397D46B11076}"/>
              </a:ext>
            </a:extLst>
          </p:cNvPr>
          <p:cNvSpPr txBox="1">
            <a:spLocks/>
          </p:cNvSpPr>
          <p:nvPr/>
        </p:nvSpPr>
        <p:spPr>
          <a:xfrm>
            <a:off x="11076613" y="526166"/>
            <a:ext cx="1115387" cy="260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271F9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9</a:t>
            </a:r>
            <a:endParaRPr lang="ko-KR" altLang="en-US" sz="2400" dirty="0">
              <a:solidFill>
                <a:srgbClr val="271F9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8457" y="1488441"/>
            <a:ext cx="10985863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▣ </a:t>
            </a:r>
            <a:r>
              <a:rPr lang="en-US" altLang="ko-KR" sz="2400" b="1" dirty="0"/>
              <a:t>T</a:t>
            </a:r>
            <a:r>
              <a:rPr lang="ko-KR" altLang="en-US" sz="2400" b="1" dirty="0"/>
              <a:t>자 주차</a:t>
            </a:r>
            <a:endParaRPr lang="en-US" altLang="ko-KR" sz="2400" b="1" dirty="0"/>
          </a:p>
          <a:p>
            <a:endParaRPr lang="ko-KR" altLang="en-US" sz="2400" b="1" dirty="0"/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 smtClean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2400" dirty="0" smtClean="0">
                <a:solidFill>
                  <a:srgbClr val="CC0D67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66" y="2384807"/>
            <a:ext cx="5498491" cy="3579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036" y="2384807"/>
            <a:ext cx="5619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278</Words>
  <Application>Microsoft Office PowerPoint</Application>
  <PresentationFormat>와이드스크린</PresentationFormat>
  <Paragraphs>320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HY헤드라인M</vt:lpstr>
      <vt:lpstr>나눔스퀘어라운드 ExtraBold</vt:lpstr>
      <vt:lpstr>맑은 고딕</vt:lpstr>
      <vt:lpstr>한컴바탕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프로젝트 개요 및 목적</vt:lpstr>
      <vt:lpstr>프로젝트 설명   주행시험장 전체 UML</vt:lpstr>
      <vt:lpstr>프로젝트 설명 – 주행시험장</vt:lpstr>
      <vt:lpstr>프로젝트 설명 – 주행시험장</vt:lpstr>
      <vt:lpstr>프로젝트 설명 – 주행시험장</vt:lpstr>
      <vt:lpstr>프로젝트 설명 – 주행시험장</vt:lpstr>
      <vt:lpstr>프로젝트 설명 – 주행시험장</vt:lpstr>
      <vt:lpstr>프로젝트 설명 – 주행시험장</vt:lpstr>
      <vt:lpstr>프로젝트 결과 – 주행시험장</vt:lpstr>
      <vt:lpstr>프로젝트 설명 – 미로 찾기</vt:lpstr>
      <vt:lpstr>프로젝트 결과 – 미로 찾기</vt:lpstr>
      <vt:lpstr>기대 성과</vt:lpstr>
      <vt:lpstr>감사합니다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정진성</dc:creator>
  <cp:lastModifiedBy>911PC</cp:lastModifiedBy>
  <cp:revision>86</cp:revision>
  <dcterms:created xsi:type="dcterms:W3CDTF">2019-10-23T02:01:51Z</dcterms:created>
  <dcterms:modified xsi:type="dcterms:W3CDTF">2019-12-03T15:09:30Z</dcterms:modified>
</cp:coreProperties>
</file>